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5"/>
  </p:notesMasterIdLst>
  <p:sldIdLst>
    <p:sldId id="288" r:id="rId2"/>
    <p:sldId id="291" r:id="rId3"/>
    <p:sldId id="292" r:id="rId4"/>
    <p:sldId id="299" r:id="rId5"/>
    <p:sldId id="300" r:id="rId6"/>
    <p:sldId id="282" r:id="rId7"/>
    <p:sldId id="289" r:id="rId8"/>
    <p:sldId id="293" r:id="rId9"/>
    <p:sldId id="294" r:id="rId10"/>
    <p:sldId id="295" r:id="rId11"/>
    <p:sldId id="296" r:id="rId12"/>
    <p:sldId id="297" r:id="rId13"/>
    <p:sldId id="298" r:id="rId14"/>
    <p:sldId id="301" r:id="rId15"/>
    <p:sldId id="485" r:id="rId16"/>
    <p:sldId id="302" r:id="rId17"/>
    <p:sldId id="490" r:id="rId18"/>
    <p:sldId id="486" r:id="rId19"/>
    <p:sldId id="484" r:id="rId20"/>
    <p:sldId id="489" r:id="rId21"/>
    <p:sldId id="488" r:id="rId22"/>
    <p:sldId id="487" r:id="rId23"/>
    <p:sldId id="303" r:id="rId24"/>
    <p:sldId id="304" r:id="rId25"/>
    <p:sldId id="311" r:id="rId26"/>
    <p:sldId id="312" r:id="rId27"/>
    <p:sldId id="290" r:id="rId28"/>
    <p:sldId id="491" r:id="rId29"/>
    <p:sldId id="313" r:id="rId30"/>
    <p:sldId id="315" r:id="rId31"/>
    <p:sldId id="314" r:id="rId32"/>
    <p:sldId id="317" r:id="rId33"/>
    <p:sldId id="318" r:id="rId34"/>
    <p:sldId id="319" r:id="rId35"/>
    <p:sldId id="320" r:id="rId36"/>
    <p:sldId id="321" r:id="rId37"/>
    <p:sldId id="322" r:id="rId38"/>
    <p:sldId id="323" r:id="rId39"/>
    <p:sldId id="324" r:id="rId40"/>
    <p:sldId id="325" r:id="rId41"/>
    <p:sldId id="336" r:id="rId42"/>
    <p:sldId id="337" r:id="rId43"/>
    <p:sldId id="338" r:id="rId44"/>
    <p:sldId id="339" r:id="rId45"/>
    <p:sldId id="340" r:id="rId46"/>
    <p:sldId id="326" r:id="rId47"/>
    <p:sldId id="341" r:id="rId48"/>
    <p:sldId id="342" r:id="rId49"/>
    <p:sldId id="492" r:id="rId50"/>
    <p:sldId id="493" r:id="rId51"/>
    <p:sldId id="343" r:id="rId52"/>
    <p:sldId id="344" r:id="rId53"/>
    <p:sldId id="345" r:id="rId54"/>
    <p:sldId id="495" r:id="rId55"/>
    <p:sldId id="347" r:id="rId56"/>
    <p:sldId id="348" r:id="rId57"/>
    <p:sldId id="349" r:id="rId58"/>
    <p:sldId id="494" r:id="rId59"/>
    <p:sldId id="351" r:id="rId60"/>
    <p:sldId id="352" r:id="rId61"/>
    <p:sldId id="496" r:id="rId62"/>
    <p:sldId id="327" r:id="rId63"/>
    <p:sldId id="328" r:id="rId64"/>
    <p:sldId id="329" r:id="rId65"/>
    <p:sldId id="330" r:id="rId66"/>
    <p:sldId id="331" r:id="rId67"/>
    <p:sldId id="498" r:id="rId68"/>
    <p:sldId id="497" r:id="rId69"/>
    <p:sldId id="499" r:id="rId70"/>
    <p:sldId id="354" r:id="rId71"/>
    <p:sldId id="355" r:id="rId72"/>
    <p:sldId id="356" r:id="rId73"/>
    <p:sldId id="357" r:id="rId74"/>
    <p:sldId id="358" r:id="rId75"/>
    <p:sldId id="504" r:id="rId76"/>
    <p:sldId id="505" r:id="rId77"/>
    <p:sldId id="506" r:id="rId78"/>
    <p:sldId id="502" r:id="rId79"/>
    <p:sldId id="501" r:id="rId80"/>
    <p:sldId id="359" r:id="rId81"/>
    <p:sldId id="500" r:id="rId82"/>
    <p:sldId id="503" r:id="rId83"/>
    <p:sldId id="360" r:id="rId84"/>
    <p:sldId id="364" r:id="rId85"/>
    <p:sldId id="361" r:id="rId86"/>
    <p:sldId id="362" r:id="rId87"/>
    <p:sldId id="365" r:id="rId88"/>
    <p:sldId id="366" r:id="rId89"/>
    <p:sldId id="363" r:id="rId90"/>
    <p:sldId id="367" r:id="rId91"/>
    <p:sldId id="368" r:id="rId92"/>
    <p:sldId id="369" r:id="rId93"/>
    <p:sldId id="370" r:id="rId94"/>
    <p:sldId id="509" r:id="rId95"/>
    <p:sldId id="510" r:id="rId96"/>
    <p:sldId id="371" r:id="rId97"/>
    <p:sldId id="511" r:id="rId98"/>
    <p:sldId id="512" r:id="rId99"/>
    <p:sldId id="372" r:id="rId100"/>
    <p:sldId id="374" r:id="rId101"/>
    <p:sldId id="513" r:id="rId102"/>
    <p:sldId id="507" r:id="rId103"/>
    <p:sldId id="508" r:id="rId104"/>
    <p:sldId id="514" r:id="rId105"/>
    <p:sldId id="332" r:id="rId106"/>
    <p:sldId id="515" r:id="rId107"/>
    <p:sldId id="516" r:id="rId108"/>
    <p:sldId id="517" r:id="rId109"/>
    <p:sldId id="376" r:id="rId110"/>
    <p:sldId id="377" r:id="rId111"/>
    <p:sldId id="378" r:id="rId112"/>
    <p:sldId id="379" r:id="rId113"/>
    <p:sldId id="380" r:id="rId114"/>
    <p:sldId id="382" r:id="rId115"/>
    <p:sldId id="381" r:id="rId116"/>
    <p:sldId id="383" r:id="rId117"/>
    <p:sldId id="518" r:id="rId118"/>
    <p:sldId id="519" r:id="rId119"/>
    <p:sldId id="384" r:id="rId120"/>
    <p:sldId id="385" r:id="rId121"/>
    <p:sldId id="386" r:id="rId122"/>
    <p:sldId id="520" r:id="rId123"/>
    <p:sldId id="521" r:id="rId124"/>
    <p:sldId id="389" r:id="rId125"/>
    <p:sldId id="522" r:id="rId126"/>
    <p:sldId id="523" r:id="rId127"/>
    <p:sldId id="524" r:id="rId128"/>
    <p:sldId id="525" r:id="rId129"/>
    <p:sldId id="390" r:id="rId130"/>
    <p:sldId id="395" r:id="rId131"/>
    <p:sldId id="396" r:id="rId132"/>
    <p:sldId id="397" r:id="rId133"/>
    <p:sldId id="526" r:id="rId134"/>
    <p:sldId id="527" r:id="rId135"/>
    <p:sldId id="400" r:id="rId136"/>
    <p:sldId id="399" r:id="rId137"/>
    <p:sldId id="528" r:id="rId138"/>
    <p:sldId id="398" r:id="rId139"/>
    <p:sldId id="401" r:id="rId140"/>
    <p:sldId id="402" r:id="rId141"/>
    <p:sldId id="403" r:id="rId142"/>
    <p:sldId id="391" r:id="rId143"/>
    <p:sldId id="392" r:id="rId144"/>
    <p:sldId id="404" r:id="rId145"/>
    <p:sldId id="530" r:id="rId146"/>
    <p:sldId id="405" r:id="rId147"/>
    <p:sldId id="406" r:id="rId148"/>
    <p:sldId id="532" r:id="rId149"/>
    <p:sldId id="533" r:id="rId150"/>
    <p:sldId id="529" r:id="rId151"/>
    <p:sldId id="409" r:id="rId152"/>
    <p:sldId id="410" r:id="rId153"/>
    <p:sldId id="411" r:id="rId154"/>
    <p:sldId id="412" r:id="rId155"/>
    <p:sldId id="531" r:id="rId156"/>
    <p:sldId id="416" r:id="rId157"/>
    <p:sldId id="417" r:id="rId158"/>
    <p:sldId id="418" r:id="rId159"/>
    <p:sldId id="419" r:id="rId160"/>
    <p:sldId id="420" r:id="rId161"/>
    <p:sldId id="421" r:id="rId162"/>
    <p:sldId id="422" r:id="rId163"/>
    <p:sldId id="424" r:id="rId164"/>
    <p:sldId id="534" r:id="rId165"/>
    <p:sldId id="428" r:id="rId166"/>
    <p:sldId id="429" r:id="rId167"/>
    <p:sldId id="430" r:id="rId168"/>
    <p:sldId id="426" r:id="rId169"/>
    <p:sldId id="427" r:id="rId170"/>
    <p:sldId id="432" r:id="rId171"/>
    <p:sldId id="433" r:id="rId172"/>
    <p:sldId id="540" r:id="rId173"/>
    <p:sldId id="541" r:id="rId174"/>
    <p:sldId id="542" r:id="rId175"/>
    <p:sldId id="543" r:id="rId176"/>
    <p:sldId id="434" r:id="rId177"/>
    <p:sldId id="435" r:id="rId178"/>
    <p:sldId id="436" r:id="rId179"/>
    <p:sldId id="437" r:id="rId180"/>
    <p:sldId id="438" r:id="rId181"/>
    <p:sldId id="545" r:id="rId182"/>
    <p:sldId id="544" r:id="rId183"/>
    <p:sldId id="546" r:id="rId184"/>
    <p:sldId id="441" r:id="rId185"/>
    <p:sldId id="547" r:id="rId186"/>
    <p:sldId id="548" r:id="rId187"/>
    <p:sldId id="442" r:id="rId188"/>
    <p:sldId id="549" r:id="rId189"/>
    <p:sldId id="443" r:id="rId190"/>
    <p:sldId id="553" r:id="rId191"/>
    <p:sldId id="554" r:id="rId192"/>
    <p:sldId id="555" r:id="rId193"/>
    <p:sldId id="556" r:id="rId194"/>
    <p:sldId id="557" r:id="rId195"/>
    <p:sldId id="551" r:id="rId196"/>
    <p:sldId id="552" r:id="rId197"/>
    <p:sldId id="446" r:id="rId198"/>
    <p:sldId id="550" r:id="rId199"/>
    <p:sldId id="447" r:id="rId200"/>
    <p:sldId id="448" r:id="rId201"/>
    <p:sldId id="449" r:id="rId202"/>
    <p:sldId id="450" r:id="rId203"/>
    <p:sldId id="451" r:id="rId204"/>
    <p:sldId id="452" r:id="rId205"/>
    <p:sldId id="453" r:id="rId206"/>
    <p:sldId id="454" r:id="rId207"/>
    <p:sldId id="455" r:id="rId208"/>
    <p:sldId id="456" r:id="rId209"/>
    <p:sldId id="460" r:id="rId210"/>
    <p:sldId id="466" r:id="rId211"/>
    <p:sldId id="461" r:id="rId212"/>
    <p:sldId id="462" r:id="rId213"/>
    <p:sldId id="464" r:id="rId214"/>
    <p:sldId id="558" r:id="rId215"/>
    <p:sldId id="559" r:id="rId216"/>
    <p:sldId id="560" r:id="rId217"/>
    <p:sldId id="577" r:id="rId218"/>
    <p:sldId id="561" r:id="rId219"/>
    <p:sldId id="562" r:id="rId220"/>
    <p:sldId id="563" r:id="rId221"/>
    <p:sldId id="564" r:id="rId222"/>
    <p:sldId id="565" r:id="rId223"/>
    <p:sldId id="566" r:id="rId224"/>
    <p:sldId id="567" r:id="rId225"/>
    <p:sldId id="568" r:id="rId226"/>
    <p:sldId id="569" r:id="rId227"/>
    <p:sldId id="570" r:id="rId228"/>
    <p:sldId id="571" r:id="rId229"/>
    <p:sldId id="572" r:id="rId230"/>
    <p:sldId id="573" r:id="rId231"/>
    <p:sldId id="574" r:id="rId232"/>
    <p:sldId id="575" r:id="rId233"/>
    <p:sldId id="576" r:id="rId2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0" userDrawn="1">
          <p15:clr>
            <a:srgbClr val="A4A3A4"/>
          </p15:clr>
        </p15:guide>
        <p15:guide id="2" pos="325" userDrawn="1">
          <p15:clr>
            <a:srgbClr val="A4A3A4"/>
          </p15:clr>
        </p15:guide>
        <p15:guide id="3" pos="7333" userDrawn="1">
          <p15:clr>
            <a:srgbClr val="A4A3A4"/>
          </p15:clr>
        </p15:guide>
        <p15:guide id="4" orient="horz" pos="79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75757"/>
    <a:srgbClr val="90BBE3"/>
    <a:srgbClr val="686E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17" autoAdjust="0"/>
    <p:restoredTop sz="65636" autoAdjust="0"/>
  </p:normalViewPr>
  <p:slideViewPr>
    <p:cSldViewPr snapToGrid="0" showGuides="1">
      <p:cViewPr varScale="1">
        <p:scale>
          <a:sx n="60" d="100"/>
          <a:sy n="60" d="100"/>
        </p:scale>
        <p:origin x="1602" y="60"/>
      </p:cViewPr>
      <p:guideLst>
        <p:guide orient="horz" pos="300"/>
        <p:guide pos="325"/>
        <p:guide pos="7333"/>
        <p:guide orient="horz" pos="79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theme" Target="theme/theme1.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tableStyles" Target="tableStyle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presProps" Target="presProps.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notesMaster" Target="notesMasters/notesMaster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image" Target="../media/image11.emf"/><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17.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image" Target="../media/image22.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image" Target="../media/image24.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image" Target="../media/image26.emf"/><Relationship Id="rId4" Type="http://schemas.openxmlformats.org/officeDocument/2006/relationships/image" Target="../media/image29.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3.wmf"/><Relationship Id="rId7" Type="http://schemas.openxmlformats.org/officeDocument/2006/relationships/image" Target="../media/image57.wmf"/><Relationship Id="rId2" Type="http://schemas.openxmlformats.org/officeDocument/2006/relationships/image" Target="../media/image52.wmf"/><Relationship Id="rId1" Type="http://schemas.openxmlformats.org/officeDocument/2006/relationships/image" Target="../media/image51.wmf"/><Relationship Id="rId6" Type="http://schemas.openxmlformats.org/officeDocument/2006/relationships/image" Target="../media/image56.wmf"/><Relationship Id="rId5" Type="http://schemas.openxmlformats.org/officeDocument/2006/relationships/image" Target="../media/image55.wmf"/><Relationship Id="rId4" Type="http://schemas.openxmlformats.org/officeDocument/2006/relationships/image" Target="../media/image5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422649-D3E1-4C79-A5B4-47AB8A4644AF}" type="datetimeFigureOut">
              <a:rPr lang="zh-CN" altLang="en-US" smtClean="0"/>
              <a:t>2022/5/12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392B43-BC91-4D58-8B0E-9730474BC27B}" type="slidenum">
              <a:rPr lang="zh-CN" altLang="en-US" smtClean="0"/>
              <a:t>‹#›</a:t>
            </a:fld>
            <a:endParaRPr lang="zh-CN" altLang="en-US"/>
          </a:p>
        </p:txBody>
      </p:sp>
    </p:spTree>
    <p:extLst>
      <p:ext uri="{BB962C8B-B14F-4D97-AF65-F5344CB8AC3E}">
        <p14:creationId xmlns:p14="http://schemas.microsoft.com/office/powerpoint/2010/main" val="3698872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pPr>
                <a:spcBef>
                  <a:spcPct val="0"/>
                </a:spcBef>
              </a:pPr>
              <a:t>1</a:t>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2668138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10</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zh-CN" altLang="en-US" dirty="0" smtClean="0">
              <a:solidFill>
                <a:srgbClr val="FF0000"/>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05055329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E40073B-DE38-4F5F-8C65-19600E6C9985}" type="slidenum">
              <a:rPr lang="en-US" altLang="zh-CN" sz="1300" smtClean="0">
                <a:latin typeface="Arial" panose="020B0604020202020204" pitchFamily="34" charset="0"/>
              </a:rPr>
              <a:pPr>
                <a:spcBef>
                  <a:spcPct val="0"/>
                </a:spcBef>
              </a:pPr>
              <a:t>100</a:t>
            </a:fld>
            <a:endParaRPr lang="en-US" altLang="zh-CN" sz="1300">
              <a:latin typeface="Arial" panose="020B0604020202020204" pitchFamily="34" charset="0"/>
            </a:endParaRPr>
          </a:p>
        </p:txBody>
      </p:sp>
      <p:sp>
        <p:nvSpPr>
          <p:cNvPr id="38915" name="Rectangle 2"/>
          <p:cNvSpPr>
            <a:spLocks noGrp="1" noRot="1" noChangeAspect="1" noChangeArrowheads="1" noTextEdit="1"/>
          </p:cNvSpPr>
          <p:nvPr>
            <p:ph type="sldImg"/>
          </p:nvPr>
        </p:nvSpPr>
        <p:spPr>
          <a:ln cap="flat"/>
        </p:spPr>
      </p:sp>
      <p:sp>
        <p:nvSpPr>
          <p:cNvPr id="389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sz="2800" dirty="0"/>
          </a:p>
        </p:txBody>
      </p:sp>
    </p:spTree>
    <p:extLst>
      <p:ext uri="{BB962C8B-B14F-4D97-AF65-F5344CB8AC3E}">
        <p14:creationId xmlns:p14="http://schemas.microsoft.com/office/powerpoint/2010/main" val="402781909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E40073B-DE38-4F5F-8C65-19600E6C9985}" type="slidenum">
              <a:rPr lang="en-US" altLang="zh-CN" sz="1300" smtClean="0">
                <a:latin typeface="Arial" panose="020B0604020202020204" pitchFamily="34" charset="0"/>
              </a:rPr>
              <a:pPr>
                <a:spcBef>
                  <a:spcPct val="0"/>
                </a:spcBef>
              </a:pPr>
              <a:t>101</a:t>
            </a:fld>
            <a:endParaRPr lang="en-US" altLang="zh-CN" sz="1300">
              <a:latin typeface="Arial" panose="020B0604020202020204" pitchFamily="34" charset="0"/>
            </a:endParaRPr>
          </a:p>
        </p:txBody>
      </p:sp>
      <p:sp>
        <p:nvSpPr>
          <p:cNvPr id="38915" name="Rectangle 2"/>
          <p:cNvSpPr>
            <a:spLocks noGrp="1" noRot="1" noChangeAspect="1" noChangeArrowheads="1" noTextEdit="1"/>
          </p:cNvSpPr>
          <p:nvPr>
            <p:ph type="sldImg"/>
          </p:nvPr>
        </p:nvSpPr>
        <p:spPr>
          <a:ln cap="flat"/>
        </p:spPr>
      </p:sp>
      <p:sp>
        <p:nvSpPr>
          <p:cNvPr id="389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rtl="0" eaLnBrk="1" fontAlgn="base" latinLnBrk="0" hangingPunct="0"/>
            <a:endParaRPr lang="zh-CN" altLang="zh-CN" sz="2800" b="0" i="0" u="none" strike="noStrike" kern="1200" dirty="0" smtClean="0">
              <a:solidFill>
                <a:schemeClr val="tx1"/>
              </a:solidFill>
              <a:effectLst/>
              <a:latin typeface="Times New Roman" pitchFamily="18" charset="0"/>
              <a:ea typeface="+mn-ea"/>
              <a:cs typeface="+mn-cs"/>
            </a:endParaRPr>
          </a:p>
        </p:txBody>
      </p:sp>
    </p:spTree>
    <p:extLst>
      <p:ext uri="{BB962C8B-B14F-4D97-AF65-F5344CB8AC3E}">
        <p14:creationId xmlns:p14="http://schemas.microsoft.com/office/powerpoint/2010/main" val="337684823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E40073B-DE38-4F5F-8C65-19600E6C9985}" type="slidenum">
              <a:rPr lang="en-US" altLang="zh-CN" sz="1300" smtClean="0">
                <a:latin typeface="Arial" panose="020B0604020202020204" pitchFamily="34" charset="0"/>
              </a:rPr>
              <a:pPr>
                <a:spcBef>
                  <a:spcPct val="0"/>
                </a:spcBef>
              </a:pPr>
              <a:t>102</a:t>
            </a:fld>
            <a:endParaRPr lang="en-US" altLang="zh-CN" sz="1300">
              <a:latin typeface="Arial" panose="020B0604020202020204" pitchFamily="34" charset="0"/>
            </a:endParaRPr>
          </a:p>
        </p:txBody>
      </p:sp>
      <p:sp>
        <p:nvSpPr>
          <p:cNvPr id="38915" name="Rectangle 2"/>
          <p:cNvSpPr>
            <a:spLocks noGrp="1" noRot="1" noChangeAspect="1" noChangeArrowheads="1" noTextEdit="1"/>
          </p:cNvSpPr>
          <p:nvPr>
            <p:ph type="sldImg"/>
          </p:nvPr>
        </p:nvSpPr>
        <p:spPr>
          <a:ln cap="flat"/>
        </p:spPr>
      </p:sp>
      <p:sp>
        <p:nvSpPr>
          <p:cNvPr id="389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sz="2800" dirty="0"/>
          </a:p>
        </p:txBody>
      </p:sp>
    </p:spTree>
    <p:extLst>
      <p:ext uri="{BB962C8B-B14F-4D97-AF65-F5344CB8AC3E}">
        <p14:creationId xmlns:p14="http://schemas.microsoft.com/office/powerpoint/2010/main" val="27098526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E40073B-DE38-4F5F-8C65-19600E6C9985}" type="slidenum">
              <a:rPr lang="en-US" altLang="zh-CN" sz="1300" smtClean="0">
                <a:latin typeface="Arial" panose="020B0604020202020204" pitchFamily="34" charset="0"/>
              </a:rPr>
              <a:pPr>
                <a:spcBef>
                  <a:spcPct val="0"/>
                </a:spcBef>
              </a:pPr>
              <a:t>103</a:t>
            </a:fld>
            <a:endParaRPr lang="en-US" altLang="zh-CN" sz="1300">
              <a:latin typeface="Arial" panose="020B0604020202020204" pitchFamily="34" charset="0"/>
            </a:endParaRPr>
          </a:p>
        </p:txBody>
      </p:sp>
      <p:sp>
        <p:nvSpPr>
          <p:cNvPr id="38915" name="Rectangle 2"/>
          <p:cNvSpPr>
            <a:spLocks noGrp="1" noRot="1" noChangeAspect="1" noChangeArrowheads="1" noTextEdit="1"/>
          </p:cNvSpPr>
          <p:nvPr>
            <p:ph type="sldImg"/>
          </p:nvPr>
        </p:nvSpPr>
        <p:spPr>
          <a:ln cap="flat"/>
        </p:spPr>
      </p:sp>
      <p:sp>
        <p:nvSpPr>
          <p:cNvPr id="389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sz="2800" dirty="0"/>
          </a:p>
        </p:txBody>
      </p:sp>
    </p:spTree>
    <p:extLst>
      <p:ext uri="{BB962C8B-B14F-4D97-AF65-F5344CB8AC3E}">
        <p14:creationId xmlns:p14="http://schemas.microsoft.com/office/powerpoint/2010/main" val="46593577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E40073B-DE38-4F5F-8C65-19600E6C9985}" type="slidenum">
              <a:rPr lang="en-US" altLang="zh-CN" sz="1300" smtClean="0">
                <a:latin typeface="Arial" panose="020B0604020202020204" pitchFamily="34" charset="0"/>
              </a:rPr>
              <a:pPr>
                <a:spcBef>
                  <a:spcPct val="0"/>
                </a:spcBef>
              </a:pPr>
              <a:t>104</a:t>
            </a:fld>
            <a:endParaRPr lang="en-US" altLang="zh-CN" sz="1300">
              <a:latin typeface="Arial" panose="020B0604020202020204" pitchFamily="34" charset="0"/>
            </a:endParaRPr>
          </a:p>
        </p:txBody>
      </p:sp>
      <p:sp>
        <p:nvSpPr>
          <p:cNvPr id="38915" name="Rectangle 2"/>
          <p:cNvSpPr>
            <a:spLocks noGrp="1" noRot="1" noChangeAspect="1" noChangeArrowheads="1" noTextEdit="1"/>
          </p:cNvSpPr>
          <p:nvPr>
            <p:ph type="sldImg"/>
          </p:nvPr>
        </p:nvSpPr>
        <p:spPr>
          <a:ln cap="flat"/>
        </p:spPr>
      </p:sp>
      <p:sp>
        <p:nvSpPr>
          <p:cNvPr id="389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r>
              <a:rPr lang="en-US" altLang="zh-CN" sz="2800" b="0" i="0" kern="1200" dirty="0" smtClean="0">
                <a:solidFill>
                  <a:schemeClr val="tx1"/>
                </a:solidFill>
                <a:effectLst/>
                <a:latin typeface="+mn-lt"/>
                <a:ea typeface="+mn-ea"/>
                <a:cs typeface="+mn-cs"/>
              </a:rPr>
              <a:t>CWR(Congestion Window Reduced)</a:t>
            </a:r>
            <a:r>
              <a:rPr lang="zh-CN" altLang="en-US" sz="2800" b="0" i="0" kern="1200" dirty="0" smtClean="0">
                <a:solidFill>
                  <a:schemeClr val="tx1"/>
                </a:solidFill>
                <a:effectLst/>
                <a:latin typeface="+mn-lt"/>
                <a:ea typeface="+mn-ea"/>
                <a:cs typeface="+mn-cs"/>
              </a:rPr>
              <a:t>：</a:t>
            </a:r>
            <a:r>
              <a:rPr lang="en-US" altLang="zh-CN" sz="2800" b="0" i="0" kern="1200" dirty="0" smtClean="0">
                <a:solidFill>
                  <a:schemeClr val="tx1"/>
                </a:solidFill>
                <a:effectLst/>
                <a:latin typeface="+mn-lt"/>
                <a:ea typeface="+mn-ea"/>
                <a:cs typeface="+mn-cs"/>
              </a:rPr>
              <a:t>CWR</a:t>
            </a:r>
            <a:r>
              <a:rPr lang="zh-CN" altLang="en-US" sz="2800" b="0" i="0" kern="1200" dirty="0" smtClean="0">
                <a:solidFill>
                  <a:schemeClr val="tx1"/>
                </a:solidFill>
                <a:effectLst/>
                <a:latin typeface="+mn-lt"/>
                <a:ea typeface="+mn-ea"/>
                <a:cs typeface="+mn-cs"/>
              </a:rPr>
              <a:t>标志与后面的</a:t>
            </a:r>
            <a:r>
              <a:rPr lang="en-US" altLang="zh-CN" sz="2800" b="0" i="0" kern="1200" dirty="0" smtClean="0">
                <a:solidFill>
                  <a:schemeClr val="tx1"/>
                </a:solidFill>
                <a:effectLst/>
                <a:latin typeface="+mn-lt"/>
                <a:ea typeface="+mn-ea"/>
                <a:cs typeface="+mn-cs"/>
              </a:rPr>
              <a:t>ECE</a:t>
            </a:r>
            <a:r>
              <a:rPr lang="zh-CN" altLang="en-US" sz="2800" b="0" i="0" kern="1200" dirty="0" smtClean="0">
                <a:solidFill>
                  <a:schemeClr val="tx1"/>
                </a:solidFill>
                <a:effectLst/>
                <a:latin typeface="+mn-lt"/>
                <a:ea typeface="+mn-ea"/>
                <a:cs typeface="+mn-cs"/>
              </a:rPr>
              <a:t>标志用于</a:t>
            </a:r>
            <a:r>
              <a:rPr lang="en-US" altLang="zh-CN" sz="2800" b="0" i="0" kern="1200" dirty="0" smtClean="0">
                <a:solidFill>
                  <a:schemeClr val="tx1"/>
                </a:solidFill>
                <a:effectLst/>
                <a:latin typeface="+mn-lt"/>
                <a:ea typeface="+mn-ea"/>
                <a:cs typeface="+mn-cs"/>
              </a:rPr>
              <a:t>IP</a:t>
            </a:r>
            <a:r>
              <a:rPr lang="zh-CN" altLang="en-US" sz="2800" b="0" i="0" kern="1200" dirty="0" smtClean="0">
                <a:solidFill>
                  <a:schemeClr val="tx1"/>
                </a:solidFill>
                <a:effectLst/>
                <a:latin typeface="+mn-lt"/>
                <a:ea typeface="+mn-ea"/>
                <a:cs typeface="+mn-cs"/>
              </a:rPr>
              <a:t>首部的</a:t>
            </a:r>
            <a:r>
              <a:rPr lang="en-US" altLang="zh-CN" sz="2800" b="0" i="0" kern="1200" dirty="0" smtClean="0">
                <a:solidFill>
                  <a:schemeClr val="tx1"/>
                </a:solidFill>
                <a:effectLst/>
                <a:latin typeface="+mn-lt"/>
                <a:ea typeface="+mn-ea"/>
                <a:cs typeface="+mn-cs"/>
              </a:rPr>
              <a:t>ECN</a:t>
            </a:r>
            <a:r>
              <a:rPr lang="zh-CN" altLang="en-US" sz="2800" b="0" i="0" kern="1200" dirty="0" smtClean="0">
                <a:solidFill>
                  <a:schemeClr val="tx1"/>
                </a:solidFill>
                <a:effectLst/>
                <a:latin typeface="+mn-lt"/>
                <a:ea typeface="+mn-ea"/>
                <a:cs typeface="+mn-cs"/>
              </a:rPr>
              <a:t>字段。</a:t>
            </a:r>
            <a:r>
              <a:rPr lang="en-US" altLang="zh-CN" sz="2800" b="0" i="0" kern="1200" dirty="0" smtClean="0">
                <a:solidFill>
                  <a:schemeClr val="tx1"/>
                </a:solidFill>
                <a:effectLst/>
                <a:latin typeface="+mn-lt"/>
                <a:ea typeface="+mn-ea"/>
                <a:cs typeface="+mn-cs"/>
              </a:rPr>
              <a:t>ECE</a:t>
            </a:r>
            <a:r>
              <a:rPr lang="zh-CN" altLang="en-US" sz="2800" b="0" i="0" kern="1200" dirty="0" smtClean="0">
                <a:solidFill>
                  <a:schemeClr val="tx1"/>
                </a:solidFill>
                <a:effectLst/>
                <a:latin typeface="+mn-lt"/>
                <a:ea typeface="+mn-ea"/>
                <a:cs typeface="+mn-cs"/>
              </a:rPr>
              <a:t>标志为</a:t>
            </a:r>
            <a:r>
              <a:rPr lang="en-US" altLang="zh-CN" sz="2800" b="0" i="0" kern="1200" dirty="0" smtClean="0">
                <a:solidFill>
                  <a:schemeClr val="tx1"/>
                </a:solidFill>
                <a:effectLst/>
                <a:latin typeface="+mn-lt"/>
                <a:ea typeface="+mn-ea"/>
                <a:cs typeface="+mn-cs"/>
              </a:rPr>
              <a:t>1</a:t>
            </a:r>
            <a:r>
              <a:rPr lang="zh-CN" altLang="en-US" sz="2800" b="0" i="0" kern="1200" dirty="0" smtClean="0">
                <a:solidFill>
                  <a:schemeClr val="tx1"/>
                </a:solidFill>
                <a:effectLst/>
                <a:latin typeface="+mn-lt"/>
                <a:ea typeface="+mn-ea"/>
                <a:cs typeface="+mn-cs"/>
              </a:rPr>
              <a:t>时，则通知对方将拥塞窗口变小。</a:t>
            </a:r>
          </a:p>
          <a:p>
            <a:r>
              <a:rPr lang="en-US" altLang="zh-CN" sz="2800" b="0" i="0" kern="1200" dirty="0" smtClean="0">
                <a:solidFill>
                  <a:schemeClr val="tx1"/>
                </a:solidFill>
                <a:effectLst/>
                <a:latin typeface="+mn-lt"/>
                <a:ea typeface="+mn-ea"/>
                <a:cs typeface="+mn-cs"/>
              </a:rPr>
              <a:t>ECE(ECN-Echo):ECE</a:t>
            </a:r>
            <a:r>
              <a:rPr lang="zh-CN" altLang="en-US" sz="2800" b="0" i="0" kern="1200" dirty="0" smtClean="0">
                <a:solidFill>
                  <a:schemeClr val="tx1"/>
                </a:solidFill>
                <a:effectLst/>
                <a:latin typeface="+mn-lt"/>
                <a:ea typeface="+mn-ea"/>
                <a:cs typeface="+mn-cs"/>
              </a:rPr>
              <a:t>标志表示</a:t>
            </a:r>
            <a:r>
              <a:rPr lang="en-US" altLang="zh-CN" sz="2800" b="0" i="0" kern="1200" dirty="0" smtClean="0">
                <a:solidFill>
                  <a:schemeClr val="tx1"/>
                </a:solidFill>
                <a:effectLst/>
                <a:latin typeface="+mn-lt"/>
                <a:ea typeface="+mn-ea"/>
                <a:cs typeface="+mn-cs"/>
              </a:rPr>
              <a:t>ECN-Echo</a:t>
            </a:r>
            <a:r>
              <a:rPr lang="zh-CN" altLang="en-US" sz="2800" b="0" i="0" kern="1200" dirty="0" smtClean="0">
                <a:solidFill>
                  <a:schemeClr val="tx1"/>
                </a:solidFill>
                <a:effectLst/>
                <a:latin typeface="+mn-lt"/>
                <a:ea typeface="+mn-ea"/>
                <a:cs typeface="+mn-cs"/>
              </a:rPr>
              <a:t>。置为</a:t>
            </a:r>
            <a:r>
              <a:rPr lang="en-US" altLang="zh-CN" sz="2800" b="0" i="0" kern="1200" dirty="0" smtClean="0">
                <a:solidFill>
                  <a:schemeClr val="tx1"/>
                </a:solidFill>
                <a:effectLst/>
                <a:latin typeface="+mn-lt"/>
                <a:ea typeface="+mn-ea"/>
                <a:cs typeface="+mn-cs"/>
              </a:rPr>
              <a:t>1</a:t>
            </a:r>
            <a:r>
              <a:rPr lang="zh-CN" altLang="en-US" sz="2800" b="0" i="0" kern="1200" dirty="0" smtClean="0">
                <a:solidFill>
                  <a:schemeClr val="tx1"/>
                </a:solidFill>
                <a:effectLst/>
                <a:latin typeface="+mn-lt"/>
                <a:ea typeface="+mn-ea"/>
                <a:cs typeface="+mn-cs"/>
              </a:rPr>
              <a:t>会通知通信对方，从对方到这边的网络有拥塞。在收到数据包的</a:t>
            </a:r>
            <a:r>
              <a:rPr lang="en-US" altLang="zh-CN" sz="2800" b="0" i="0" kern="1200" dirty="0" smtClean="0">
                <a:solidFill>
                  <a:schemeClr val="tx1"/>
                </a:solidFill>
                <a:effectLst/>
                <a:latin typeface="+mn-lt"/>
                <a:ea typeface="+mn-ea"/>
                <a:cs typeface="+mn-cs"/>
              </a:rPr>
              <a:t>IP</a:t>
            </a:r>
            <a:r>
              <a:rPr lang="zh-CN" altLang="en-US" sz="2800" b="0" i="0" kern="1200" dirty="0" smtClean="0">
                <a:solidFill>
                  <a:schemeClr val="tx1"/>
                </a:solidFill>
                <a:effectLst/>
                <a:latin typeface="+mn-lt"/>
                <a:ea typeface="+mn-ea"/>
                <a:cs typeface="+mn-cs"/>
              </a:rPr>
              <a:t>首部中</a:t>
            </a:r>
            <a:r>
              <a:rPr lang="en-US" altLang="zh-CN" sz="2800" b="0" i="0" kern="1200" dirty="0" smtClean="0">
                <a:solidFill>
                  <a:schemeClr val="tx1"/>
                </a:solidFill>
                <a:effectLst/>
                <a:latin typeface="+mn-lt"/>
                <a:ea typeface="+mn-ea"/>
                <a:cs typeface="+mn-cs"/>
              </a:rPr>
              <a:t>ECN</a:t>
            </a:r>
            <a:r>
              <a:rPr lang="zh-CN" altLang="en-US" sz="2800" b="0" i="0" kern="1200" dirty="0" smtClean="0">
                <a:solidFill>
                  <a:schemeClr val="tx1"/>
                </a:solidFill>
                <a:effectLst/>
                <a:latin typeface="+mn-lt"/>
                <a:ea typeface="+mn-ea"/>
                <a:cs typeface="+mn-cs"/>
              </a:rPr>
              <a:t>为</a:t>
            </a:r>
            <a:r>
              <a:rPr lang="en-US" altLang="zh-CN" sz="2800" b="0" i="0" kern="1200" dirty="0" smtClean="0">
                <a:solidFill>
                  <a:schemeClr val="tx1"/>
                </a:solidFill>
                <a:effectLst/>
                <a:latin typeface="+mn-lt"/>
                <a:ea typeface="+mn-ea"/>
                <a:cs typeface="+mn-cs"/>
              </a:rPr>
              <a:t>1</a:t>
            </a:r>
            <a:r>
              <a:rPr lang="zh-CN" altLang="en-US" sz="2800" b="0" i="0" kern="1200" dirty="0" smtClean="0">
                <a:solidFill>
                  <a:schemeClr val="tx1"/>
                </a:solidFill>
                <a:effectLst/>
                <a:latin typeface="+mn-lt"/>
                <a:ea typeface="+mn-ea"/>
                <a:cs typeface="+mn-cs"/>
              </a:rPr>
              <a:t>时将</a:t>
            </a:r>
            <a:r>
              <a:rPr lang="en-US" altLang="zh-CN" sz="2800" b="0" i="0" kern="1200" dirty="0" smtClean="0">
                <a:solidFill>
                  <a:schemeClr val="tx1"/>
                </a:solidFill>
                <a:effectLst/>
                <a:latin typeface="+mn-lt"/>
                <a:ea typeface="+mn-ea"/>
                <a:cs typeface="+mn-cs"/>
              </a:rPr>
              <a:t>TCP</a:t>
            </a:r>
            <a:r>
              <a:rPr lang="zh-CN" altLang="en-US" sz="2800" b="0" i="0" kern="1200" dirty="0" smtClean="0">
                <a:solidFill>
                  <a:schemeClr val="tx1"/>
                </a:solidFill>
                <a:effectLst/>
                <a:latin typeface="+mn-lt"/>
                <a:ea typeface="+mn-ea"/>
                <a:cs typeface="+mn-cs"/>
              </a:rPr>
              <a:t>首部中的</a:t>
            </a:r>
            <a:r>
              <a:rPr lang="en-US" altLang="zh-CN" sz="2800" b="0" i="0" kern="1200" dirty="0" smtClean="0">
                <a:solidFill>
                  <a:schemeClr val="tx1"/>
                </a:solidFill>
                <a:effectLst/>
                <a:latin typeface="+mn-lt"/>
                <a:ea typeface="+mn-ea"/>
                <a:cs typeface="+mn-cs"/>
              </a:rPr>
              <a:t>ECE</a:t>
            </a:r>
            <a:r>
              <a:rPr lang="zh-CN" altLang="en-US" sz="2800" b="0" i="0" kern="1200" dirty="0" smtClean="0">
                <a:solidFill>
                  <a:schemeClr val="tx1"/>
                </a:solidFill>
                <a:effectLst/>
                <a:latin typeface="+mn-lt"/>
                <a:ea typeface="+mn-ea"/>
                <a:cs typeface="+mn-cs"/>
              </a:rPr>
              <a:t>设置为</a:t>
            </a:r>
            <a:r>
              <a:rPr lang="en-US" altLang="zh-CN" sz="2800" b="0" i="0" kern="1200" dirty="0" smtClean="0">
                <a:solidFill>
                  <a:schemeClr val="tx1"/>
                </a:solidFill>
                <a:effectLst/>
                <a:latin typeface="+mn-lt"/>
                <a:ea typeface="+mn-ea"/>
                <a:cs typeface="+mn-cs"/>
              </a:rPr>
              <a:t>1</a:t>
            </a:r>
            <a:r>
              <a:rPr lang="zh-CN" altLang="en-US" sz="2800" b="0" i="0" kern="1200" dirty="0" smtClean="0">
                <a:solidFill>
                  <a:schemeClr val="tx1"/>
                </a:solidFill>
                <a:effectLst/>
                <a:latin typeface="+mn-lt"/>
                <a:ea typeface="+mn-ea"/>
                <a:cs typeface="+mn-cs"/>
              </a:rPr>
              <a:t>。</a:t>
            </a:r>
          </a:p>
          <a:p>
            <a:pPr eaLnBrk="1" hangingPunct="1"/>
            <a:endParaRPr lang="zh-CN" altLang="en-US" sz="2800" dirty="0" smtClean="0"/>
          </a:p>
          <a:p>
            <a:pPr eaLnBrk="1" hangingPunct="1"/>
            <a:endParaRPr lang="en-US" altLang="zh-CN" sz="2800" dirty="0" smtClean="0"/>
          </a:p>
          <a:p>
            <a:pPr eaLnBrk="1" hangingPunct="1"/>
            <a:r>
              <a:rPr lang="zh-CN" altLang="en-US" sz="2800" dirty="0" smtClean="0"/>
              <a:t>选</a:t>
            </a:r>
            <a:r>
              <a:rPr lang="zh-CN" altLang="en-US" sz="2800" dirty="0"/>
              <a:t>项部分的可能字段，可参见：</a:t>
            </a:r>
            <a:r>
              <a:rPr lang="en-US" altLang="zh-CN" sz="2800" dirty="0"/>
              <a:t>https://www.cnblogs.com/fantastic123/p/8968132.html </a:t>
            </a:r>
            <a:r>
              <a:rPr lang="zh-CN" altLang="en-US" sz="2800" dirty="0"/>
              <a:t>， 包括</a:t>
            </a:r>
            <a:r>
              <a:rPr lang="en-US" altLang="zh-CN" sz="1200" b="0" i="0" kern="1200" dirty="0">
                <a:solidFill>
                  <a:schemeClr val="tx1"/>
                </a:solidFill>
                <a:effectLst/>
                <a:latin typeface="+mn-lt"/>
                <a:ea typeface="+mn-ea"/>
                <a:cs typeface="+mn-cs"/>
              </a:rPr>
              <a:t>MSS</a:t>
            </a:r>
            <a:r>
              <a:rPr lang="zh-CN" altLang="en-US" sz="1200" b="0" i="0" kern="1200" dirty="0">
                <a:solidFill>
                  <a:schemeClr val="tx1"/>
                </a:solidFill>
                <a:effectLst/>
                <a:latin typeface="+mn-lt"/>
                <a:ea typeface="+mn-ea"/>
                <a:cs typeface="+mn-cs"/>
              </a:rPr>
              <a:t>最大报文段长度</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Maxium</a:t>
            </a:r>
            <a:r>
              <a:rPr lang="en-US" altLang="zh-CN" sz="1200" b="0" i="0" kern="1200" dirty="0">
                <a:solidFill>
                  <a:schemeClr val="tx1"/>
                </a:solidFill>
                <a:effectLst/>
                <a:latin typeface="+mn-lt"/>
                <a:ea typeface="+mn-ea"/>
                <a:cs typeface="+mn-cs"/>
              </a:rPr>
              <a:t> Segment Size)</a:t>
            </a:r>
            <a:r>
              <a:rPr lang="zh-CN" altLang="en-US" sz="1200" b="0" i="0" kern="1200" dirty="0">
                <a:solidFill>
                  <a:schemeClr val="tx1"/>
                </a:solidFill>
                <a:effectLst/>
                <a:latin typeface="+mn-lt"/>
                <a:ea typeface="+mn-ea"/>
                <a:cs typeface="+mn-cs"/>
              </a:rPr>
              <a:t>，窗口扩大选项</a:t>
            </a:r>
            <a:r>
              <a:rPr lang="en-US" altLang="zh-CN" sz="1200" b="0" i="0" kern="1200" dirty="0">
                <a:solidFill>
                  <a:schemeClr val="tx1"/>
                </a:solidFill>
                <a:effectLst/>
                <a:latin typeface="+mn-lt"/>
                <a:ea typeface="+mn-ea"/>
                <a:cs typeface="+mn-cs"/>
              </a:rPr>
              <a:t>(Windows Scaling)</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SACK</a:t>
            </a:r>
            <a:r>
              <a:rPr lang="zh-CN" altLang="en-US" sz="1200" b="0" i="0" kern="1200" dirty="0">
                <a:solidFill>
                  <a:schemeClr val="tx1"/>
                </a:solidFill>
                <a:effectLst/>
                <a:latin typeface="+mn-lt"/>
                <a:ea typeface="+mn-ea"/>
                <a:cs typeface="+mn-cs"/>
              </a:rPr>
              <a:t>选择确认项</a:t>
            </a:r>
            <a:r>
              <a:rPr lang="en-US" altLang="zh-CN" sz="1200" b="0" i="0" kern="1200" dirty="0">
                <a:solidFill>
                  <a:schemeClr val="tx1"/>
                </a:solidFill>
                <a:effectLst/>
                <a:latin typeface="+mn-lt"/>
                <a:ea typeface="+mn-ea"/>
                <a:cs typeface="+mn-cs"/>
              </a:rPr>
              <a:t>(Selective Acknowledgements)</a:t>
            </a:r>
            <a:r>
              <a:rPr lang="zh-CN" altLang="en-US" sz="1200" b="0" i="0" kern="1200" dirty="0">
                <a:solidFill>
                  <a:schemeClr val="tx1"/>
                </a:solidFill>
                <a:effectLst/>
                <a:latin typeface="+mn-lt"/>
                <a:ea typeface="+mn-ea"/>
                <a:cs typeface="+mn-cs"/>
              </a:rPr>
              <a:t>，时间戳选项（</a:t>
            </a:r>
            <a:r>
              <a:rPr lang="en-US" altLang="zh-CN" sz="1200" b="0" i="0" kern="1200" dirty="0">
                <a:solidFill>
                  <a:schemeClr val="tx1"/>
                </a:solidFill>
                <a:effectLst/>
                <a:latin typeface="+mn-lt"/>
                <a:ea typeface="+mn-ea"/>
                <a:cs typeface="+mn-cs"/>
              </a:rPr>
              <a:t>Timestamps</a:t>
            </a:r>
            <a:r>
              <a:rPr lang="zh-CN" altLang="en-US" sz="1200" b="0" i="0" kern="1200" dirty="0">
                <a:solidFill>
                  <a:schemeClr val="tx1"/>
                </a:solidFill>
                <a:effectLst/>
                <a:latin typeface="+mn-lt"/>
                <a:ea typeface="+mn-ea"/>
                <a:cs typeface="+mn-cs"/>
              </a:rPr>
              <a:t>）：可以用来计算</a:t>
            </a:r>
            <a:r>
              <a:rPr lang="en-US" altLang="zh-CN" sz="1200" b="0" i="0" kern="1200" dirty="0">
                <a:solidFill>
                  <a:schemeClr val="tx1"/>
                </a:solidFill>
                <a:effectLst/>
                <a:latin typeface="+mn-lt"/>
                <a:ea typeface="+mn-ea"/>
                <a:cs typeface="+mn-cs"/>
              </a:rPr>
              <a:t>RTT(</a:t>
            </a:r>
            <a:r>
              <a:rPr lang="zh-CN" altLang="en-US" sz="1200" b="0" i="0" kern="1200" dirty="0">
                <a:solidFill>
                  <a:schemeClr val="tx1"/>
                </a:solidFill>
                <a:effectLst/>
                <a:latin typeface="+mn-lt"/>
                <a:ea typeface="+mn-ea"/>
                <a:cs typeface="+mn-cs"/>
              </a:rPr>
              <a:t>往返时间</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NOP(NO-Operation)</a:t>
            </a:r>
            <a:r>
              <a:rPr lang="zh-CN" altLang="en-US" sz="1200" b="0" i="0" kern="1200" dirty="0">
                <a:solidFill>
                  <a:schemeClr val="tx1"/>
                </a:solidFill>
                <a:effectLst/>
                <a:latin typeface="+mn-lt"/>
                <a:ea typeface="+mn-ea"/>
                <a:cs typeface="+mn-cs"/>
              </a:rPr>
              <a:t>：它要求选项部分中的每种选项长度必须是</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字节的倍数，不足的则用</a:t>
            </a:r>
            <a:r>
              <a:rPr lang="en-US" altLang="zh-CN" sz="1200" b="0" i="0" kern="1200" dirty="0">
                <a:solidFill>
                  <a:schemeClr val="tx1"/>
                </a:solidFill>
                <a:effectLst/>
                <a:latin typeface="+mn-lt"/>
                <a:ea typeface="+mn-ea"/>
                <a:cs typeface="+mn-cs"/>
              </a:rPr>
              <a:t>NOP</a:t>
            </a:r>
            <a:r>
              <a:rPr lang="zh-CN" altLang="en-US" sz="1200" b="0" i="0" kern="1200" dirty="0">
                <a:solidFill>
                  <a:schemeClr val="tx1"/>
                </a:solidFill>
                <a:effectLst/>
                <a:latin typeface="+mn-lt"/>
                <a:ea typeface="+mn-ea"/>
                <a:cs typeface="+mn-cs"/>
              </a:rPr>
              <a:t>填充。等。</a:t>
            </a:r>
            <a:endParaRPr lang="en-US" altLang="zh-CN" sz="1200" b="0" i="0" kern="1200" dirty="0">
              <a:solidFill>
                <a:schemeClr val="tx1"/>
              </a:solidFill>
              <a:effectLst/>
              <a:latin typeface="+mn-lt"/>
              <a:ea typeface="+mn-ea"/>
              <a:cs typeface="+mn-cs"/>
            </a:endParaRPr>
          </a:p>
          <a:p>
            <a:pPr eaLnBrk="1" hangingPunct="1"/>
            <a:endParaRPr lang="en-US" altLang="zh-CN" sz="2800" dirty="0"/>
          </a:p>
          <a:p>
            <a:pPr eaLnBrk="1" hangingPunct="1"/>
            <a:r>
              <a:rPr lang="en-US" altLang="zh-CN" sz="2800" dirty="0"/>
              <a:t>CWR,ECE</a:t>
            </a:r>
            <a:r>
              <a:rPr lang="zh-CN" altLang="en-US" sz="2800" dirty="0"/>
              <a:t>标志位，见教材</a:t>
            </a:r>
            <a:r>
              <a:rPr lang="en-US" altLang="zh-CN" sz="2800" dirty="0"/>
              <a:t>P155</a:t>
            </a:r>
            <a:r>
              <a:rPr lang="zh-CN" altLang="en-US" sz="2800" dirty="0"/>
              <a:t>页的解释。</a:t>
            </a:r>
            <a:endParaRPr lang="en-US" altLang="zh-CN" sz="2800" dirty="0"/>
          </a:p>
          <a:p>
            <a:pPr eaLnBrk="1" hangingPunct="1"/>
            <a:endParaRPr lang="en-US" altLang="zh-CN" sz="28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i="0" kern="1200" dirty="0">
                <a:solidFill>
                  <a:schemeClr val="tx1"/>
                </a:solidFill>
                <a:effectLst/>
                <a:latin typeface="+mn-lt"/>
                <a:ea typeface="+mn-ea"/>
                <a:cs typeface="+mn-cs"/>
              </a:rPr>
              <a:t>TCP</a:t>
            </a:r>
            <a:r>
              <a:rPr lang="zh-CN" altLang="en-US" sz="1200" b="1" i="0" kern="1200" dirty="0">
                <a:solidFill>
                  <a:schemeClr val="tx1"/>
                </a:solidFill>
                <a:effectLst/>
                <a:latin typeface="+mn-lt"/>
                <a:ea typeface="+mn-ea"/>
                <a:cs typeface="+mn-cs"/>
              </a:rPr>
              <a:t>报头中的</a:t>
            </a:r>
            <a:r>
              <a:rPr lang="en-US" altLang="zh-CN" sz="1200" b="1" i="0" kern="1200" dirty="0">
                <a:solidFill>
                  <a:schemeClr val="tx1"/>
                </a:solidFill>
                <a:effectLst/>
                <a:latin typeface="+mn-lt"/>
                <a:ea typeface="+mn-ea"/>
                <a:cs typeface="+mn-cs"/>
              </a:rPr>
              <a:t>URG </a:t>
            </a:r>
            <a:r>
              <a:rPr lang="zh-CN" altLang="en-US" sz="1200" b="1" i="0" kern="1200" dirty="0">
                <a:solidFill>
                  <a:schemeClr val="tx1"/>
                </a:solidFill>
                <a:effectLst/>
                <a:latin typeface="+mn-lt"/>
                <a:ea typeface="+mn-ea"/>
                <a:cs typeface="+mn-cs"/>
              </a:rPr>
              <a:t>与 </a:t>
            </a:r>
            <a:r>
              <a:rPr lang="en-US" altLang="zh-CN" sz="1200" b="1" i="0" kern="1200" dirty="0">
                <a:solidFill>
                  <a:schemeClr val="tx1"/>
                </a:solidFill>
                <a:effectLst/>
                <a:latin typeface="+mn-lt"/>
                <a:ea typeface="+mn-ea"/>
                <a:cs typeface="+mn-cs"/>
              </a:rPr>
              <a:t>PSH</a:t>
            </a:r>
            <a:r>
              <a:rPr lang="zh-CN" altLang="en-US" sz="1200" b="1" i="0" kern="1200" dirty="0">
                <a:solidFill>
                  <a:schemeClr val="tx1"/>
                </a:solidFill>
                <a:effectLst/>
                <a:latin typeface="+mn-lt"/>
                <a:ea typeface="+mn-ea"/>
                <a:cs typeface="+mn-cs"/>
              </a:rPr>
              <a:t>标志不同之处与作用</a:t>
            </a:r>
          </a:p>
          <a:p>
            <a:pPr eaLnBrk="1" hangingPunct="1"/>
            <a:r>
              <a:rPr lang="en-US" altLang="zh-CN" sz="2800" dirty="0"/>
              <a:t>https://blog.csdn.net/a1414345/article/details/72486567</a:t>
            </a:r>
            <a:endParaRPr lang="zh-CN" altLang="en-US" sz="2800" dirty="0"/>
          </a:p>
        </p:txBody>
      </p:sp>
    </p:spTree>
    <p:extLst>
      <p:ext uri="{BB962C8B-B14F-4D97-AF65-F5344CB8AC3E}">
        <p14:creationId xmlns:p14="http://schemas.microsoft.com/office/powerpoint/2010/main" val="377829971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pPr>
                <a:spcBef>
                  <a:spcPct val="0"/>
                </a:spcBef>
              </a:pPr>
              <a:t>105</a:t>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indent="0" eaLnBrk="1" hangingPunct="1">
              <a:buNone/>
            </a:pPr>
            <a:r>
              <a:rPr lang="en-US" altLang="zh-CN" dirty="0" smtClean="0"/>
              <a:t>2.X 3.D  4.D 5.C 6.D 7.X</a:t>
            </a:r>
          </a:p>
          <a:p>
            <a:pPr eaLnBrk="1" hangingPunct="1"/>
            <a:endParaRPr lang="zh-CN" altLang="en-US" dirty="0"/>
          </a:p>
        </p:txBody>
      </p:sp>
    </p:spTree>
    <p:extLst>
      <p:ext uri="{BB962C8B-B14F-4D97-AF65-F5344CB8AC3E}">
        <p14:creationId xmlns:p14="http://schemas.microsoft.com/office/powerpoint/2010/main" val="160035560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pPr>
                <a:spcBef>
                  <a:spcPct val="0"/>
                </a:spcBef>
              </a:pPr>
              <a:t>106</a:t>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8.C </a:t>
            </a:r>
            <a:r>
              <a:rPr lang="en-US" altLang="zh-CN" baseline="0" dirty="0" smtClean="0"/>
              <a:t>   </a:t>
            </a:r>
            <a:r>
              <a:rPr lang="en-US" altLang="zh-CN" sz="1200" b="0" i="0" kern="1200" dirty="0" smtClean="0">
                <a:solidFill>
                  <a:schemeClr val="tx1"/>
                </a:solidFill>
                <a:effectLst/>
                <a:latin typeface="+mn-lt"/>
                <a:ea typeface="+mn-ea"/>
                <a:cs typeface="+mn-cs"/>
              </a:rPr>
              <a:t>8×1000÷(8×1000÷1000000+45*0.001</a:t>
            </a:r>
            <a:r>
              <a:rPr lang="en-US" altLang="zh-CN" dirty="0" smtClean="0"/>
              <a:t>)=</a:t>
            </a:r>
            <a:r>
              <a:rPr lang="en-US" altLang="zh-CN" sz="1200" b="0" i="0" kern="1200" dirty="0" smtClean="0">
                <a:solidFill>
                  <a:schemeClr val="tx1"/>
                </a:solidFill>
                <a:effectLst/>
                <a:latin typeface="+mn-lt"/>
                <a:ea typeface="+mn-ea"/>
                <a:cs typeface="+mn-cs"/>
              </a:rPr>
              <a:t>150943</a:t>
            </a:r>
            <a:r>
              <a:rPr lang="en-US" altLang="zh-CN" baseline="0" dirty="0" smtClean="0"/>
              <a:t> bps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9.C </a:t>
            </a:r>
            <a:r>
              <a:rPr lang="en-US" altLang="zh-CN" dirty="0" smtClean="0"/>
              <a:t>10.</a:t>
            </a:r>
            <a:r>
              <a:rPr lang="en-US" altLang="zh-CN" baseline="0" dirty="0" smtClean="0"/>
              <a:t> v  11.v  12.v</a:t>
            </a:r>
            <a:r>
              <a:rPr lang="zh-CN" altLang="en-US" baseline="0" dirty="0" smtClean="0"/>
              <a:t>（</a:t>
            </a:r>
            <a:r>
              <a:rPr lang="zh-CN" altLang="zh-CN" sz="1200" kern="1200" dirty="0" smtClean="0">
                <a:solidFill>
                  <a:schemeClr val="tx1"/>
                </a:solidFill>
                <a:effectLst/>
                <a:latin typeface="+mn-lt"/>
                <a:ea typeface="+mn-ea"/>
                <a:cs typeface="+mn-cs"/>
              </a:rPr>
              <a:t>备注：比如，如果序号为</a:t>
            </a:r>
            <a:r>
              <a:rPr lang="en-US" altLang="zh-CN" sz="1200" kern="1200" dirty="0" err="1" smtClean="0">
                <a:solidFill>
                  <a:schemeClr val="tx1"/>
                </a:solidFill>
                <a:effectLst/>
                <a:latin typeface="+mn-lt"/>
                <a:ea typeface="+mn-ea"/>
                <a:cs typeface="+mn-cs"/>
              </a:rPr>
              <a:t>sendbase</a:t>
            </a:r>
            <a:r>
              <a:rPr lang="zh-CN" altLang="zh-CN" sz="1200" kern="1200" dirty="0" smtClean="0">
                <a:solidFill>
                  <a:schemeClr val="tx1"/>
                </a:solidFill>
                <a:effectLst/>
                <a:latin typeface="+mn-lt"/>
                <a:ea typeface="+mn-ea"/>
                <a:cs typeface="+mn-cs"/>
              </a:rPr>
              <a:t>的分组发送后，接收方正确的收到了该分组，但是对其应答的</a:t>
            </a:r>
            <a:r>
              <a:rPr lang="en-US" altLang="zh-CN" sz="1200" kern="1200" dirty="0" err="1" smtClean="0">
                <a:solidFill>
                  <a:schemeClr val="tx1"/>
                </a:solidFill>
                <a:effectLst/>
                <a:latin typeface="+mn-lt"/>
                <a:ea typeface="+mn-ea"/>
                <a:cs typeface="+mn-cs"/>
              </a:rPr>
              <a:t>ack</a:t>
            </a:r>
            <a:r>
              <a:rPr lang="zh-CN" altLang="zh-CN" sz="1200" kern="1200" dirty="0" smtClean="0">
                <a:solidFill>
                  <a:schemeClr val="tx1"/>
                </a:solidFill>
                <a:effectLst/>
                <a:latin typeface="+mn-lt"/>
                <a:ea typeface="+mn-ea"/>
                <a:cs typeface="+mn-cs"/>
              </a:rPr>
              <a:t>超时，没有到，于是发送方又重发了序号为</a:t>
            </a:r>
            <a:r>
              <a:rPr lang="en-US" altLang="zh-CN" sz="1200" kern="1200" dirty="0" err="1" smtClean="0">
                <a:solidFill>
                  <a:schemeClr val="tx1"/>
                </a:solidFill>
                <a:effectLst/>
                <a:latin typeface="+mn-lt"/>
                <a:ea typeface="+mn-ea"/>
                <a:cs typeface="+mn-cs"/>
              </a:rPr>
              <a:t>sendbase</a:t>
            </a:r>
            <a:r>
              <a:rPr lang="zh-CN" altLang="zh-CN" sz="1200" kern="1200" dirty="0" smtClean="0">
                <a:solidFill>
                  <a:schemeClr val="tx1"/>
                </a:solidFill>
                <a:effectLst/>
                <a:latin typeface="+mn-lt"/>
                <a:ea typeface="+mn-ea"/>
                <a:cs typeface="+mn-cs"/>
              </a:rPr>
              <a:t>的分组。而接收方，也会再次发送</a:t>
            </a:r>
            <a:r>
              <a:rPr lang="en-US" altLang="zh-CN" sz="1200" kern="1200" dirty="0" err="1" smtClean="0">
                <a:solidFill>
                  <a:schemeClr val="tx1"/>
                </a:solidFill>
                <a:effectLst/>
                <a:latin typeface="+mn-lt"/>
                <a:ea typeface="+mn-ea"/>
                <a:cs typeface="+mn-cs"/>
              </a:rPr>
              <a:t>ack</a:t>
            </a:r>
            <a:r>
              <a:rPr lang="zh-CN" altLang="zh-CN" sz="1200" kern="1200" dirty="0" smtClean="0">
                <a:solidFill>
                  <a:schemeClr val="tx1"/>
                </a:solidFill>
                <a:effectLst/>
                <a:latin typeface="+mn-lt"/>
                <a:ea typeface="+mn-ea"/>
                <a:cs typeface="+mn-cs"/>
              </a:rPr>
              <a:t>。后到的</a:t>
            </a:r>
            <a:r>
              <a:rPr lang="en-US" altLang="zh-CN" sz="1200" kern="1200" dirty="0" err="1" smtClean="0">
                <a:solidFill>
                  <a:schemeClr val="tx1"/>
                </a:solidFill>
                <a:effectLst/>
                <a:latin typeface="+mn-lt"/>
                <a:ea typeface="+mn-ea"/>
                <a:cs typeface="+mn-cs"/>
              </a:rPr>
              <a:t>ack</a:t>
            </a:r>
            <a:r>
              <a:rPr lang="zh-CN" altLang="zh-CN" sz="1200" kern="1200" dirty="0" smtClean="0">
                <a:solidFill>
                  <a:schemeClr val="tx1"/>
                </a:solidFill>
                <a:effectLst/>
                <a:latin typeface="+mn-lt"/>
                <a:ea typeface="+mn-ea"/>
                <a:cs typeface="+mn-cs"/>
              </a:rPr>
              <a:t>就可能在窗口外。</a:t>
            </a:r>
            <a:r>
              <a:rPr lang="zh-CN" altLang="en-US" baseline="0" dirty="0" smtClean="0"/>
              <a:t>）</a:t>
            </a: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228600" indent="-228600" eaLnBrk="1" hangingPunct="1">
              <a:buAutoNum type="arabicPeriod"/>
            </a:pPr>
            <a:endParaRPr lang="en-US" altLang="zh-CN" dirty="0" smtClean="0"/>
          </a:p>
          <a:p>
            <a:pPr eaLnBrk="1" hangingPunct="1"/>
            <a:endParaRPr lang="zh-CN" altLang="en-US" dirty="0"/>
          </a:p>
        </p:txBody>
      </p:sp>
    </p:spTree>
    <p:extLst>
      <p:ext uri="{BB962C8B-B14F-4D97-AF65-F5344CB8AC3E}">
        <p14:creationId xmlns:p14="http://schemas.microsoft.com/office/powerpoint/2010/main" val="381158381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E40073B-DE38-4F5F-8C65-19600E6C9985}" type="slidenum">
              <a:rPr lang="en-US" altLang="zh-CN" sz="1300" smtClean="0">
                <a:latin typeface="Arial" panose="020B0604020202020204" pitchFamily="34" charset="0"/>
              </a:rPr>
              <a:pPr>
                <a:spcBef>
                  <a:spcPct val="0"/>
                </a:spcBef>
              </a:pPr>
              <a:t>107</a:t>
            </a:fld>
            <a:endParaRPr lang="en-US" altLang="zh-CN" sz="1300">
              <a:latin typeface="Arial" panose="020B0604020202020204" pitchFamily="34" charset="0"/>
            </a:endParaRPr>
          </a:p>
        </p:txBody>
      </p:sp>
      <p:sp>
        <p:nvSpPr>
          <p:cNvPr id="38915" name="Rectangle 2"/>
          <p:cNvSpPr>
            <a:spLocks noGrp="1" noRot="1" noChangeAspect="1" noChangeArrowheads="1" noTextEdit="1"/>
          </p:cNvSpPr>
          <p:nvPr>
            <p:ph type="sldImg"/>
          </p:nvPr>
        </p:nvSpPr>
        <p:spPr>
          <a:ln cap="flat"/>
        </p:spPr>
      </p:sp>
      <p:sp>
        <p:nvSpPr>
          <p:cNvPr id="389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sz="2800" dirty="0"/>
          </a:p>
        </p:txBody>
      </p:sp>
    </p:spTree>
    <p:extLst>
      <p:ext uri="{BB962C8B-B14F-4D97-AF65-F5344CB8AC3E}">
        <p14:creationId xmlns:p14="http://schemas.microsoft.com/office/powerpoint/2010/main" val="238674926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E40073B-DE38-4F5F-8C65-19600E6C9985}" type="slidenum">
              <a:rPr lang="en-US" altLang="zh-CN" sz="1300" smtClean="0">
                <a:latin typeface="Arial" panose="020B0604020202020204" pitchFamily="34" charset="0"/>
              </a:rPr>
              <a:pPr>
                <a:spcBef>
                  <a:spcPct val="0"/>
                </a:spcBef>
              </a:pPr>
              <a:t>108</a:t>
            </a:fld>
            <a:endParaRPr lang="en-US" altLang="zh-CN" sz="1300">
              <a:latin typeface="Arial" panose="020B0604020202020204" pitchFamily="34" charset="0"/>
            </a:endParaRPr>
          </a:p>
        </p:txBody>
      </p:sp>
      <p:sp>
        <p:nvSpPr>
          <p:cNvPr id="38915" name="Rectangle 2"/>
          <p:cNvSpPr>
            <a:spLocks noGrp="1" noRot="1" noChangeAspect="1" noChangeArrowheads="1" noTextEdit="1"/>
          </p:cNvSpPr>
          <p:nvPr>
            <p:ph type="sldImg"/>
          </p:nvPr>
        </p:nvSpPr>
        <p:spPr>
          <a:ln cap="flat"/>
        </p:spPr>
      </p:sp>
      <p:sp>
        <p:nvSpPr>
          <p:cNvPr id="389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sz="2800" dirty="0"/>
          </a:p>
        </p:txBody>
      </p:sp>
    </p:spTree>
    <p:extLst>
      <p:ext uri="{BB962C8B-B14F-4D97-AF65-F5344CB8AC3E}">
        <p14:creationId xmlns:p14="http://schemas.microsoft.com/office/powerpoint/2010/main" val="298155969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E40073B-DE38-4F5F-8C65-19600E6C9985}" type="slidenum">
              <a:rPr lang="en-US" altLang="zh-CN" sz="1300" smtClean="0">
                <a:latin typeface="Arial" panose="020B0604020202020204" pitchFamily="34" charset="0"/>
              </a:rPr>
              <a:pPr>
                <a:spcBef>
                  <a:spcPct val="0"/>
                </a:spcBef>
              </a:pPr>
              <a:t>109</a:t>
            </a:fld>
            <a:endParaRPr lang="en-US" altLang="zh-CN" sz="1300">
              <a:latin typeface="Arial" panose="020B0604020202020204" pitchFamily="34" charset="0"/>
            </a:endParaRPr>
          </a:p>
        </p:txBody>
      </p:sp>
      <p:sp>
        <p:nvSpPr>
          <p:cNvPr id="38915" name="Rectangle 2"/>
          <p:cNvSpPr>
            <a:spLocks noGrp="1" noRot="1" noChangeAspect="1" noChangeArrowheads="1" noTextEdit="1"/>
          </p:cNvSpPr>
          <p:nvPr>
            <p:ph type="sldImg"/>
          </p:nvPr>
        </p:nvSpPr>
        <p:spPr>
          <a:ln cap="flat"/>
        </p:spPr>
      </p:sp>
      <p:sp>
        <p:nvSpPr>
          <p:cNvPr id="389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sz="2800" dirty="0"/>
          </a:p>
        </p:txBody>
      </p:sp>
    </p:spTree>
    <p:extLst>
      <p:ext uri="{BB962C8B-B14F-4D97-AF65-F5344CB8AC3E}">
        <p14:creationId xmlns:p14="http://schemas.microsoft.com/office/powerpoint/2010/main" val="1677623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11</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zh-CN" altLang="en-US" dirty="0" smtClean="0">
              <a:solidFill>
                <a:srgbClr val="FF0000"/>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29003684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E40073B-DE38-4F5F-8C65-19600E6C9985}" type="slidenum">
              <a:rPr lang="en-US" altLang="zh-CN" sz="1300" smtClean="0">
                <a:latin typeface="Arial" panose="020B0604020202020204" pitchFamily="34" charset="0"/>
              </a:rPr>
              <a:pPr>
                <a:spcBef>
                  <a:spcPct val="0"/>
                </a:spcBef>
              </a:pPr>
              <a:t>110</a:t>
            </a:fld>
            <a:endParaRPr lang="en-US" altLang="zh-CN" sz="1300">
              <a:latin typeface="Arial" panose="020B0604020202020204" pitchFamily="34" charset="0"/>
            </a:endParaRPr>
          </a:p>
        </p:txBody>
      </p:sp>
      <p:sp>
        <p:nvSpPr>
          <p:cNvPr id="38915" name="Rectangle 2"/>
          <p:cNvSpPr>
            <a:spLocks noGrp="1" noRot="1" noChangeAspect="1" noChangeArrowheads="1" noTextEdit="1"/>
          </p:cNvSpPr>
          <p:nvPr>
            <p:ph type="sldImg"/>
          </p:nvPr>
        </p:nvSpPr>
        <p:spPr>
          <a:ln cap="flat"/>
        </p:spPr>
      </p:sp>
      <p:sp>
        <p:nvSpPr>
          <p:cNvPr id="389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sz="2800" dirty="0"/>
          </a:p>
        </p:txBody>
      </p:sp>
    </p:spTree>
    <p:extLst>
      <p:ext uri="{BB962C8B-B14F-4D97-AF65-F5344CB8AC3E}">
        <p14:creationId xmlns:p14="http://schemas.microsoft.com/office/powerpoint/2010/main" val="281327919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E40073B-DE38-4F5F-8C65-19600E6C9985}" type="slidenum">
              <a:rPr lang="en-US" altLang="zh-CN" sz="1300" smtClean="0">
                <a:latin typeface="Arial" panose="020B0604020202020204" pitchFamily="34" charset="0"/>
              </a:rPr>
              <a:pPr>
                <a:spcBef>
                  <a:spcPct val="0"/>
                </a:spcBef>
              </a:pPr>
              <a:t>111</a:t>
            </a:fld>
            <a:endParaRPr lang="en-US" altLang="zh-CN" sz="1300">
              <a:latin typeface="Arial" panose="020B0604020202020204" pitchFamily="34" charset="0"/>
            </a:endParaRPr>
          </a:p>
        </p:txBody>
      </p:sp>
      <p:sp>
        <p:nvSpPr>
          <p:cNvPr id="38915" name="Rectangle 2"/>
          <p:cNvSpPr>
            <a:spLocks noGrp="1" noRot="1" noChangeAspect="1" noChangeArrowheads="1" noTextEdit="1"/>
          </p:cNvSpPr>
          <p:nvPr>
            <p:ph type="sldImg"/>
          </p:nvPr>
        </p:nvSpPr>
        <p:spPr>
          <a:ln cap="flat"/>
        </p:spPr>
      </p:sp>
      <p:sp>
        <p:nvSpPr>
          <p:cNvPr id="389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sz="2800" dirty="0"/>
          </a:p>
        </p:txBody>
      </p:sp>
    </p:spTree>
    <p:extLst>
      <p:ext uri="{BB962C8B-B14F-4D97-AF65-F5344CB8AC3E}">
        <p14:creationId xmlns:p14="http://schemas.microsoft.com/office/powerpoint/2010/main" val="286678365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E40073B-DE38-4F5F-8C65-19600E6C9985}" type="slidenum">
              <a:rPr lang="en-US" altLang="zh-CN" sz="1300" smtClean="0">
                <a:latin typeface="Arial" panose="020B0604020202020204" pitchFamily="34" charset="0"/>
              </a:rPr>
              <a:pPr>
                <a:spcBef>
                  <a:spcPct val="0"/>
                </a:spcBef>
              </a:pPr>
              <a:t>112</a:t>
            </a:fld>
            <a:endParaRPr lang="en-US" altLang="zh-CN" sz="1300">
              <a:latin typeface="Arial" panose="020B0604020202020204" pitchFamily="34" charset="0"/>
            </a:endParaRPr>
          </a:p>
        </p:txBody>
      </p:sp>
      <p:sp>
        <p:nvSpPr>
          <p:cNvPr id="38915" name="Rectangle 2"/>
          <p:cNvSpPr>
            <a:spLocks noGrp="1" noRot="1" noChangeAspect="1" noChangeArrowheads="1" noTextEdit="1"/>
          </p:cNvSpPr>
          <p:nvPr>
            <p:ph type="sldImg"/>
          </p:nvPr>
        </p:nvSpPr>
        <p:spPr>
          <a:ln cap="flat"/>
        </p:spPr>
      </p:sp>
      <p:sp>
        <p:nvSpPr>
          <p:cNvPr id="389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sz="2800" dirty="0"/>
          </a:p>
        </p:txBody>
      </p:sp>
    </p:spTree>
    <p:extLst>
      <p:ext uri="{BB962C8B-B14F-4D97-AF65-F5344CB8AC3E}">
        <p14:creationId xmlns:p14="http://schemas.microsoft.com/office/powerpoint/2010/main" val="140469447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E40073B-DE38-4F5F-8C65-19600E6C9985}" type="slidenum">
              <a:rPr lang="en-US" altLang="zh-CN" sz="1300" smtClean="0">
                <a:latin typeface="Arial" panose="020B0604020202020204" pitchFamily="34" charset="0"/>
              </a:rPr>
              <a:pPr>
                <a:spcBef>
                  <a:spcPct val="0"/>
                </a:spcBef>
              </a:pPr>
              <a:t>113</a:t>
            </a:fld>
            <a:endParaRPr lang="en-US" altLang="zh-CN" sz="1300">
              <a:latin typeface="Arial" panose="020B0604020202020204" pitchFamily="34" charset="0"/>
            </a:endParaRPr>
          </a:p>
        </p:txBody>
      </p:sp>
      <p:sp>
        <p:nvSpPr>
          <p:cNvPr id="38915" name="Rectangle 2"/>
          <p:cNvSpPr>
            <a:spLocks noGrp="1" noRot="1" noChangeAspect="1" noChangeArrowheads="1" noTextEdit="1"/>
          </p:cNvSpPr>
          <p:nvPr>
            <p:ph type="sldImg"/>
          </p:nvPr>
        </p:nvSpPr>
        <p:spPr>
          <a:ln cap="flat"/>
        </p:spPr>
      </p:sp>
      <p:sp>
        <p:nvSpPr>
          <p:cNvPr id="389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sz="2800" dirty="0"/>
          </a:p>
        </p:txBody>
      </p:sp>
    </p:spTree>
    <p:extLst>
      <p:ext uri="{BB962C8B-B14F-4D97-AF65-F5344CB8AC3E}">
        <p14:creationId xmlns:p14="http://schemas.microsoft.com/office/powerpoint/2010/main" val="70261090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E40073B-DE38-4F5F-8C65-19600E6C9985}" type="slidenum">
              <a:rPr lang="en-US" altLang="zh-CN" sz="1300" smtClean="0">
                <a:latin typeface="Arial" panose="020B0604020202020204" pitchFamily="34" charset="0"/>
              </a:rPr>
              <a:pPr>
                <a:spcBef>
                  <a:spcPct val="0"/>
                </a:spcBef>
              </a:pPr>
              <a:t>114</a:t>
            </a:fld>
            <a:endParaRPr lang="en-US" altLang="zh-CN" sz="1300">
              <a:latin typeface="Arial" panose="020B0604020202020204" pitchFamily="34" charset="0"/>
            </a:endParaRPr>
          </a:p>
        </p:txBody>
      </p:sp>
      <p:sp>
        <p:nvSpPr>
          <p:cNvPr id="38915" name="Rectangle 2"/>
          <p:cNvSpPr>
            <a:spLocks noGrp="1" noRot="1" noChangeAspect="1" noChangeArrowheads="1" noTextEdit="1"/>
          </p:cNvSpPr>
          <p:nvPr>
            <p:ph type="sldImg"/>
          </p:nvPr>
        </p:nvSpPr>
        <p:spPr>
          <a:ln cap="flat"/>
        </p:spPr>
      </p:sp>
      <p:sp>
        <p:nvSpPr>
          <p:cNvPr id="389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sz="2800" dirty="0"/>
              <a:t>红军蓝军问题。</a:t>
            </a:r>
            <a:endParaRPr lang="en-US" altLang="zh-CN" sz="2800" dirty="0"/>
          </a:p>
          <a:p>
            <a:pPr eaLnBrk="1" hangingPunct="1"/>
            <a:r>
              <a:rPr lang="zh-CN" altLang="en-US" sz="2800" dirty="0"/>
              <a:t>三次握手：可以理解为，双方都要对信道的可靠性，做至少一次确认：</a:t>
            </a:r>
            <a:r>
              <a:rPr lang="en-US" altLang="zh-CN" sz="2800" dirty="0"/>
              <a:t>step2</a:t>
            </a:r>
            <a:r>
              <a:rPr lang="zh-CN" altLang="en-US" sz="2800" dirty="0"/>
              <a:t>是接收方给发送方一个关于信道</a:t>
            </a:r>
            <a:r>
              <a:rPr lang="en-US" altLang="zh-CN" sz="2800" dirty="0"/>
              <a:t>OK</a:t>
            </a:r>
            <a:r>
              <a:rPr lang="zh-CN" altLang="en-US" sz="2800" dirty="0"/>
              <a:t>的确认，</a:t>
            </a:r>
            <a:r>
              <a:rPr lang="en-US" altLang="zh-CN" sz="2800" dirty="0"/>
              <a:t>step3</a:t>
            </a:r>
            <a:r>
              <a:rPr lang="zh-CN" altLang="en-US" sz="2800" dirty="0"/>
              <a:t>则是发送方给接收方一个关于信道</a:t>
            </a:r>
            <a:r>
              <a:rPr lang="en-US" altLang="zh-CN" sz="2800" dirty="0"/>
              <a:t>OK</a:t>
            </a:r>
            <a:r>
              <a:rPr lang="zh-CN" altLang="en-US" sz="2800" dirty="0"/>
              <a:t>的确认。“我说的话要有回应！”</a:t>
            </a:r>
            <a:endParaRPr lang="en-US" altLang="zh-CN" sz="2800" dirty="0"/>
          </a:p>
          <a:p>
            <a:pPr eaLnBrk="1" hangingPunct="1"/>
            <a:r>
              <a:rPr lang="zh-CN" altLang="en-US" sz="2800" dirty="0"/>
              <a:t>起始序号的随机性。</a:t>
            </a:r>
            <a:r>
              <a:rPr lang="en-US" altLang="zh-CN" sz="2800" dirty="0"/>
              <a:t>——</a:t>
            </a:r>
            <a:r>
              <a:rPr lang="zh-CN" altLang="en-US" sz="2800" dirty="0"/>
              <a:t>三次握手，主要目的是确认双方选择的序号！</a:t>
            </a:r>
            <a:endParaRPr lang="en-US" altLang="zh-CN" sz="28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i="0" kern="1200" dirty="0">
                <a:solidFill>
                  <a:schemeClr val="tx1"/>
                </a:solidFill>
                <a:effectLst/>
                <a:latin typeface="+mn-lt"/>
                <a:ea typeface="+mn-ea"/>
                <a:cs typeface="+mn-cs"/>
              </a:rPr>
              <a:t>TCP </a:t>
            </a:r>
            <a:r>
              <a:rPr lang="zh-CN" altLang="en-US" sz="1200" b="1" i="0" kern="1200" dirty="0">
                <a:solidFill>
                  <a:schemeClr val="tx1"/>
                </a:solidFill>
                <a:effectLst/>
                <a:latin typeface="+mn-lt"/>
                <a:ea typeface="+mn-ea"/>
                <a:cs typeface="+mn-cs"/>
              </a:rPr>
              <a:t>为什么三次握手而不是两次握手</a:t>
            </a:r>
          </a:p>
          <a:p>
            <a:pPr eaLnBrk="1" hangingPunct="1"/>
            <a:r>
              <a:rPr lang="en-US" altLang="zh-CN" sz="2800" dirty="0"/>
              <a:t>https://blog.csdn.net/lengxiao1993/article/details/82771768</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i="0" kern="1200" dirty="0">
                <a:solidFill>
                  <a:schemeClr val="tx1"/>
                </a:solidFill>
                <a:effectLst/>
                <a:latin typeface="+mn-lt"/>
                <a:ea typeface="+mn-ea"/>
                <a:cs typeface="+mn-cs"/>
              </a:rPr>
              <a:t>TCP </a:t>
            </a:r>
            <a:r>
              <a:rPr lang="zh-CN" altLang="en-US" sz="1200" b="1" i="0" kern="1200" dirty="0">
                <a:solidFill>
                  <a:schemeClr val="tx1"/>
                </a:solidFill>
                <a:effectLst/>
                <a:latin typeface="+mn-lt"/>
                <a:ea typeface="+mn-ea"/>
                <a:cs typeface="+mn-cs"/>
              </a:rPr>
              <a:t>为什么是三次握手，而不是两次或四次？</a:t>
            </a:r>
          </a:p>
          <a:p>
            <a:pPr eaLnBrk="1" hangingPunct="1"/>
            <a:r>
              <a:rPr lang="en-US" altLang="zh-CN" sz="2800" dirty="0"/>
              <a:t>https://www.zhihu.com/question/24853633</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计算机网络</a:t>
            </a:r>
            <a:r>
              <a:rPr lang="en-US" altLang="zh-CN" sz="1200" b="1"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这门课为何如此之难？</a:t>
            </a:r>
          </a:p>
          <a:p>
            <a:pPr eaLnBrk="1" hangingPunct="1"/>
            <a:r>
              <a:rPr lang="en-US" altLang="zh-CN" sz="2800" dirty="0"/>
              <a:t>https://www.zhihu.com/question/19718686/answer/575028538</a:t>
            </a:r>
            <a:endParaRPr lang="zh-CN" altLang="en-US" sz="2800" dirty="0"/>
          </a:p>
        </p:txBody>
      </p:sp>
    </p:spTree>
    <p:extLst>
      <p:ext uri="{BB962C8B-B14F-4D97-AF65-F5344CB8AC3E}">
        <p14:creationId xmlns:p14="http://schemas.microsoft.com/office/powerpoint/2010/main" val="278877476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E40073B-DE38-4F5F-8C65-19600E6C9985}" type="slidenum">
              <a:rPr lang="en-US" altLang="zh-CN" sz="1300" smtClean="0">
                <a:latin typeface="Arial" panose="020B0604020202020204" pitchFamily="34" charset="0"/>
              </a:rPr>
              <a:pPr>
                <a:spcBef>
                  <a:spcPct val="0"/>
                </a:spcBef>
              </a:pPr>
              <a:t>115</a:t>
            </a:fld>
            <a:endParaRPr lang="en-US" altLang="zh-CN" sz="1300">
              <a:latin typeface="Arial" panose="020B0604020202020204" pitchFamily="34" charset="0"/>
            </a:endParaRPr>
          </a:p>
        </p:txBody>
      </p:sp>
      <p:sp>
        <p:nvSpPr>
          <p:cNvPr id="38915" name="Rectangle 2"/>
          <p:cNvSpPr>
            <a:spLocks noGrp="1" noRot="1" noChangeAspect="1" noChangeArrowheads="1" noTextEdit="1"/>
          </p:cNvSpPr>
          <p:nvPr>
            <p:ph type="sldImg"/>
          </p:nvPr>
        </p:nvSpPr>
        <p:spPr>
          <a:ln cap="flat"/>
        </p:spPr>
      </p:sp>
      <p:sp>
        <p:nvSpPr>
          <p:cNvPr id="389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800" dirty="0"/>
              <a:t>更详细的参见： </a:t>
            </a:r>
            <a:r>
              <a:rPr lang="en-US" altLang="zh-CN" sz="2800" dirty="0"/>
              <a:t>https://www.cnblogs.com/winner-0715/p/5032702.html</a:t>
            </a:r>
            <a:endParaRPr lang="zh-CN" altLang="en-US" sz="2800" dirty="0"/>
          </a:p>
          <a:p>
            <a:pPr eaLnBrk="1" hangingPunct="1"/>
            <a:endParaRPr lang="zh-CN" altLang="en-US" sz="2800" dirty="0"/>
          </a:p>
        </p:txBody>
      </p:sp>
    </p:spTree>
    <p:extLst>
      <p:ext uri="{BB962C8B-B14F-4D97-AF65-F5344CB8AC3E}">
        <p14:creationId xmlns:p14="http://schemas.microsoft.com/office/powerpoint/2010/main" val="383933753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E40073B-DE38-4F5F-8C65-19600E6C9985}" type="slidenum">
              <a:rPr lang="en-US" altLang="zh-CN" sz="1300" smtClean="0">
                <a:latin typeface="Arial" panose="020B0604020202020204" pitchFamily="34" charset="0"/>
              </a:rPr>
              <a:pPr>
                <a:spcBef>
                  <a:spcPct val="0"/>
                </a:spcBef>
              </a:pPr>
              <a:t>116</a:t>
            </a:fld>
            <a:endParaRPr lang="en-US" altLang="zh-CN" sz="1300">
              <a:latin typeface="Arial" panose="020B0604020202020204" pitchFamily="34" charset="0"/>
            </a:endParaRPr>
          </a:p>
        </p:txBody>
      </p:sp>
      <p:sp>
        <p:nvSpPr>
          <p:cNvPr id="38915" name="Rectangle 2"/>
          <p:cNvSpPr>
            <a:spLocks noGrp="1" noRot="1" noChangeAspect="1" noChangeArrowheads="1" noTextEdit="1"/>
          </p:cNvSpPr>
          <p:nvPr>
            <p:ph type="sldImg"/>
          </p:nvPr>
        </p:nvSpPr>
        <p:spPr>
          <a:ln cap="flat"/>
        </p:spPr>
      </p:sp>
      <p:sp>
        <p:nvSpPr>
          <p:cNvPr id="389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800" dirty="0"/>
              <a:t>更详细的参见： </a:t>
            </a:r>
            <a:r>
              <a:rPr lang="en-US" altLang="zh-CN" sz="2800" dirty="0"/>
              <a:t>https://www.cnblogs.com/winner-0715/p/5032702.html</a:t>
            </a:r>
            <a:endParaRPr lang="zh-CN" altLang="en-US" sz="2800" dirty="0"/>
          </a:p>
          <a:p>
            <a:pPr eaLnBrk="1" hangingPunct="1"/>
            <a:endParaRPr lang="zh-CN" altLang="en-US" sz="2800" dirty="0"/>
          </a:p>
        </p:txBody>
      </p:sp>
    </p:spTree>
    <p:extLst>
      <p:ext uri="{BB962C8B-B14F-4D97-AF65-F5344CB8AC3E}">
        <p14:creationId xmlns:p14="http://schemas.microsoft.com/office/powerpoint/2010/main" val="191495734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E40073B-DE38-4F5F-8C65-19600E6C9985}" type="slidenum">
              <a:rPr lang="en-US" altLang="zh-CN" sz="1300" smtClean="0">
                <a:latin typeface="Arial" panose="020B0604020202020204" pitchFamily="34" charset="0"/>
              </a:rPr>
              <a:pPr>
                <a:spcBef>
                  <a:spcPct val="0"/>
                </a:spcBef>
              </a:pPr>
              <a:t>117</a:t>
            </a:fld>
            <a:endParaRPr lang="en-US" altLang="zh-CN" sz="1300">
              <a:latin typeface="Arial" panose="020B0604020202020204" pitchFamily="34" charset="0"/>
            </a:endParaRPr>
          </a:p>
        </p:txBody>
      </p:sp>
      <p:sp>
        <p:nvSpPr>
          <p:cNvPr id="38915" name="Rectangle 2"/>
          <p:cNvSpPr>
            <a:spLocks noGrp="1" noRot="1" noChangeAspect="1" noChangeArrowheads="1" noTextEdit="1"/>
          </p:cNvSpPr>
          <p:nvPr>
            <p:ph type="sldImg"/>
          </p:nvPr>
        </p:nvSpPr>
        <p:spPr>
          <a:ln cap="flat"/>
        </p:spPr>
      </p:sp>
      <p:sp>
        <p:nvSpPr>
          <p:cNvPr id="389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en-US" altLang="zh-CN" sz="2800" dirty="0"/>
              <a:t>https://www.cnblogs.com/huenchao/p/6266352.html</a:t>
            </a:r>
            <a:endParaRPr lang="zh-CN" altLang="en-US" sz="2800" dirty="0"/>
          </a:p>
        </p:txBody>
      </p:sp>
    </p:spTree>
    <p:extLst>
      <p:ext uri="{BB962C8B-B14F-4D97-AF65-F5344CB8AC3E}">
        <p14:creationId xmlns:p14="http://schemas.microsoft.com/office/powerpoint/2010/main" val="155658729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E40073B-DE38-4F5F-8C65-19600E6C9985}" type="slidenum">
              <a:rPr lang="en-US" altLang="zh-CN" sz="1300" smtClean="0">
                <a:latin typeface="Arial" panose="020B0604020202020204" pitchFamily="34" charset="0"/>
              </a:rPr>
              <a:pPr>
                <a:spcBef>
                  <a:spcPct val="0"/>
                </a:spcBef>
              </a:pPr>
              <a:t>118</a:t>
            </a:fld>
            <a:endParaRPr lang="en-US" altLang="zh-CN" sz="1300">
              <a:latin typeface="Arial" panose="020B0604020202020204" pitchFamily="34" charset="0"/>
            </a:endParaRPr>
          </a:p>
        </p:txBody>
      </p:sp>
      <p:sp>
        <p:nvSpPr>
          <p:cNvPr id="38915" name="Rectangle 2"/>
          <p:cNvSpPr>
            <a:spLocks noGrp="1" noRot="1" noChangeAspect="1" noChangeArrowheads="1" noTextEdit="1"/>
          </p:cNvSpPr>
          <p:nvPr>
            <p:ph type="sldImg"/>
          </p:nvPr>
        </p:nvSpPr>
        <p:spPr>
          <a:ln cap="flat"/>
        </p:spPr>
      </p:sp>
      <p:sp>
        <p:nvSpPr>
          <p:cNvPr id="389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sz="2800" dirty="0"/>
          </a:p>
        </p:txBody>
      </p:sp>
    </p:spTree>
    <p:extLst>
      <p:ext uri="{BB962C8B-B14F-4D97-AF65-F5344CB8AC3E}">
        <p14:creationId xmlns:p14="http://schemas.microsoft.com/office/powerpoint/2010/main" val="88509780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E40073B-DE38-4F5F-8C65-19600E6C9985}" type="slidenum">
              <a:rPr lang="en-US" altLang="zh-CN" sz="1300" smtClean="0">
                <a:latin typeface="Arial" panose="020B0604020202020204" pitchFamily="34" charset="0"/>
              </a:rPr>
              <a:pPr>
                <a:spcBef>
                  <a:spcPct val="0"/>
                </a:spcBef>
              </a:pPr>
              <a:t>119</a:t>
            </a:fld>
            <a:endParaRPr lang="en-US" altLang="zh-CN" sz="1300">
              <a:latin typeface="Arial" panose="020B0604020202020204" pitchFamily="34" charset="0"/>
            </a:endParaRPr>
          </a:p>
        </p:txBody>
      </p:sp>
      <p:sp>
        <p:nvSpPr>
          <p:cNvPr id="38915" name="Rectangle 2"/>
          <p:cNvSpPr>
            <a:spLocks noGrp="1" noRot="1" noChangeAspect="1" noChangeArrowheads="1" noTextEdit="1"/>
          </p:cNvSpPr>
          <p:nvPr>
            <p:ph type="sldImg"/>
          </p:nvPr>
        </p:nvSpPr>
        <p:spPr>
          <a:ln cap="flat"/>
        </p:spPr>
      </p:sp>
      <p:sp>
        <p:nvSpPr>
          <p:cNvPr id="389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sz="2800" dirty="0"/>
          </a:p>
        </p:txBody>
      </p:sp>
    </p:spTree>
    <p:extLst>
      <p:ext uri="{BB962C8B-B14F-4D97-AF65-F5344CB8AC3E}">
        <p14:creationId xmlns:p14="http://schemas.microsoft.com/office/powerpoint/2010/main" val="3682796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12</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zh-CN" altLang="en-US" dirty="0" smtClean="0">
              <a:solidFill>
                <a:srgbClr val="FF0000"/>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54570908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E40073B-DE38-4F5F-8C65-19600E6C9985}" type="slidenum">
              <a:rPr lang="en-US" altLang="zh-CN" sz="1300" smtClean="0">
                <a:latin typeface="Arial" panose="020B0604020202020204" pitchFamily="34" charset="0"/>
              </a:rPr>
              <a:pPr>
                <a:spcBef>
                  <a:spcPct val="0"/>
                </a:spcBef>
              </a:pPr>
              <a:t>120</a:t>
            </a:fld>
            <a:endParaRPr lang="en-US" altLang="zh-CN" sz="1300">
              <a:latin typeface="Arial" panose="020B0604020202020204" pitchFamily="34" charset="0"/>
            </a:endParaRPr>
          </a:p>
        </p:txBody>
      </p:sp>
      <p:sp>
        <p:nvSpPr>
          <p:cNvPr id="38915" name="Rectangle 2"/>
          <p:cNvSpPr>
            <a:spLocks noGrp="1" noRot="1" noChangeAspect="1" noChangeArrowheads="1" noTextEdit="1"/>
          </p:cNvSpPr>
          <p:nvPr>
            <p:ph type="sldImg"/>
          </p:nvPr>
        </p:nvSpPr>
        <p:spPr>
          <a:ln cap="flat"/>
        </p:spPr>
      </p:sp>
      <p:sp>
        <p:nvSpPr>
          <p:cNvPr id="389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sz="2800" dirty="0"/>
          </a:p>
        </p:txBody>
      </p:sp>
    </p:spTree>
    <p:extLst>
      <p:ext uri="{BB962C8B-B14F-4D97-AF65-F5344CB8AC3E}">
        <p14:creationId xmlns:p14="http://schemas.microsoft.com/office/powerpoint/2010/main" val="184564523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E40073B-DE38-4F5F-8C65-19600E6C9985}" type="slidenum">
              <a:rPr lang="en-US" altLang="zh-CN" sz="1300" smtClean="0">
                <a:latin typeface="Arial" panose="020B0604020202020204" pitchFamily="34" charset="0"/>
              </a:rPr>
              <a:pPr>
                <a:spcBef>
                  <a:spcPct val="0"/>
                </a:spcBef>
              </a:pPr>
              <a:t>121</a:t>
            </a:fld>
            <a:endParaRPr lang="en-US" altLang="zh-CN" sz="1300">
              <a:latin typeface="Arial" panose="020B0604020202020204" pitchFamily="34" charset="0"/>
            </a:endParaRPr>
          </a:p>
        </p:txBody>
      </p:sp>
      <p:sp>
        <p:nvSpPr>
          <p:cNvPr id="38915" name="Rectangle 2"/>
          <p:cNvSpPr>
            <a:spLocks noGrp="1" noRot="1" noChangeAspect="1" noChangeArrowheads="1" noTextEdit="1"/>
          </p:cNvSpPr>
          <p:nvPr>
            <p:ph type="sldImg"/>
          </p:nvPr>
        </p:nvSpPr>
        <p:spPr>
          <a:ln cap="flat"/>
        </p:spPr>
      </p:sp>
      <p:sp>
        <p:nvSpPr>
          <p:cNvPr id="389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sz="2800" dirty="0"/>
          </a:p>
        </p:txBody>
      </p:sp>
    </p:spTree>
    <p:extLst>
      <p:ext uri="{BB962C8B-B14F-4D97-AF65-F5344CB8AC3E}">
        <p14:creationId xmlns:p14="http://schemas.microsoft.com/office/powerpoint/2010/main" val="372187316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E40073B-DE38-4F5F-8C65-19600E6C9985}" type="slidenum">
              <a:rPr lang="en-US" altLang="zh-CN" sz="1300" smtClean="0">
                <a:latin typeface="Arial" panose="020B0604020202020204" pitchFamily="34" charset="0"/>
              </a:rPr>
              <a:pPr>
                <a:spcBef>
                  <a:spcPct val="0"/>
                </a:spcBef>
              </a:pPr>
              <a:t>122</a:t>
            </a:fld>
            <a:endParaRPr lang="en-US" altLang="zh-CN" sz="1300">
              <a:latin typeface="Arial" panose="020B0604020202020204" pitchFamily="34" charset="0"/>
            </a:endParaRPr>
          </a:p>
        </p:txBody>
      </p:sp>
      <p:sp>
        <p:nvSpPr>
          <p:cNvPr id="38915" name="Rectangle 2"/>
          <p:cNvSpPr>
            <a:spLocks noGrp="1" noRot="1" noChangeAspect="1" noChangeArrowheads="1" noTextEdit="1"/>
          </p:cNvSpPr>
          <p:nvPr>
            <p:ph type="sldImg"/>
          </p:nvPr>
        </p:nvSpPr>
        <p:spPr>
          <a:ln cap="flat"/>
        </p:spPr>
      </p:sp>
      <p:sp>
        <p:nvSpPr>
          <p:cNvPr id="389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sz="2800" dirty="0"/>
          </a:p>
        </p:txBody>
      </p:sp>
    </p:spTree>
    <p:extLst>
      <p:ext uri="{BB962C8B-B14F-4D97-AF65-F5344CB8AC3E}">
        <p14:creationId xmlns:p14="http://schemas.microsoft.com/office/powerpoint/2010/main" val="375979157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E40073B-DE38-4F5F-8C65-19600E6C9985}" type="slidenum">
              <a:rPr lang="en-US" altLang="zh-CN" sz="1300" smtClean="0">
                <a:latin typeface="Arial" panose="020B0604020202020204" pitchFamily="34" charset="0"/>
              </a:rPr>
              <a:pPr>
                <a:spcBef>
                  <a:spcPct val="0"/>
                </a:spcBef>
              </a:pPr>
              <a:t>123</a:t>
            </a:fld>
            <a:endParaRPr lang="en-US" altLang="zh-CN" sz="1300">
              <a:latin typeface="Arial" panose="020B0604020202020204" pitchFamily="34" charset="0"/>
            </a:endParaRPr>
          </a:p>
        </p:txBody>
      </p:sp>
      <p:sp>
        <p:nvSpPr>
          <p:cNvPr id="38915" name="Rectangle 2"/>
          <p:cNvSpPr>
            <a:spLocks noGrp="1" noRot="1" noChangeAspect="1" noChangeArrowheads="1" noTextEdit="1"/>
          </p:cNvSpPr>
          <p:nvPr>
            <p:ph type="sldImg"/>
          </p:nvPr>
        </p:nvSpPr>
        <p:spPr>
          <a:ln cap="flat"/>
        </p:spPr>
      </p:sp>
      <p:sp>
        <p:nvSpPr>
          <p:cNvPr id="389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sz="2800" dirty="0"/>
          </a:p>
        </p:txBody>
      </p:sp>
    </p:spTree>
    <p:extLst>
      <p:ext uri="{BB962C8B-B14F-4D97-AF65-F5344CB8AC3E}">
        <p14:creationId xmlns:p14="http://schemas.microsoft.com/office/powerpoint/2010/main" val="361378704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E40073B-DE38-4F5F-8C65-19600E6C9985}" type="slidenum">
              <a:rPr lang="en-US" altLang="zh-CN" sz="1300" smtClean="0">
                <a:latin typeface="Arial" panose="020B0604020202020204" pitchFamily="34" charset="0"/>
              </a:rPr>
              <a:pPr>
                <a:spcBef>
                  <a:spcPct val="0"/>
                </a:spcBef>
              </a:pPr>
              <a:t>124</a:t>
            </a:fld>
            <a:endParaRPr lang="en-US" altLang="zh-CN" sz="1300">
              <a:latin typeface="Arial" panose="020B0604020202020204" pitchFamily="34" charset="0"/>
            </a:endParaRPr>
          </a:p>
        </p:txBody>
      </p:sp>
      <p:sp>
        <p:nvSpPr>
          <p:cNvPr id="38915" name="Rectangle 2"/>
          <p:cNvSpPr>
            <a:spLocks noGrp="1" noRot="1" noChangeAspect="1" noChangeArrowheads="1" noTextEdit="1"/>
          </p:cNvSpPr>
          <p:nvPr>
            <p:ph type="sldImg"/>
          </p:nvPr>
        </p:nvSpPr>
        <p:spPr>
          <a:ln cap="flat"/>
        </p:spPr>
      </p:sp>
      <p:sp>
        <p:nvSpPr>
          <p:cNvPr id="389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sz="2800" dirty="0"/>
          </a:p>
        </p:txBody>
      </p:sp>
    </p:spTree>
    <p:extLst>
      <p:ext uri="{BB962C8B-B14F-4D97-AF65-F5344CB8AC3E}">
        <p14:creationId xmlns:p14="http://schemas.microsoft.com/office/powerpoint/2010/main" val="231988046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E40073B-DE38-4F5F-8C65-19600E6C9985}" type="slidenum">
              <a:rPr lang="en-US" altLang="zh-CN" sz="1300" smtClean="0">
                <a:latin typeface="Arial" panose="020B0604020202020204" pitchFamily="34" charset="0"/>
              </a:rPr>
              <a:pPr>
                <a:spcBef>
                  <a:spcPct val="0"/>
                </a:spcBef>
              </a:pPr>
              <a:t>125</a:t>
            </a:fld>
            <a:endParaRPr lang="en-US" altLang="zh-CN" sz="1300">
              <a:latin typeface="Arial" panose="020B0604020202020204" pitchFamily="34" charset="0"/>
            </a:endParaRPr>
          </a:p>
        </p:txBody>
      </p:sp>
      <p:sp>
        <p:nvSpPr>
          <p:cNvPr id="38915" name="Rectangle 2"/>
          <p:cNvSpPr>
            <a:spLocks noGrp="1" noRot="1" noChangeAspect="1" noChangeArrowheads="1" noTextEdit="1"/>
          </p:cNvSpPr>
          <p:nvPr>
            <p:ph type="sldImg"/>
          </p:nvPr>
        </p:nvSpPr>
        <p:spPr>
          <a:ln cap="flat"/>
        </p:spPr>
      </p:sp>
      <p:sp>
        <p:nvSpPr>
          <p:cNvPr id="389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sz="2800" dirty="0"/>
          </a:p>
        </p:txBody>
      </p:sp>
    </p:spTree>
    <p:extLst>
      <p:ext uri="{BB962C8B-B14F-4D97-AF65-F5344CB8AC3E}">
        <p14:creationId xmlns:p14="http://schemas.microsoft.com/office/powerpoint/2010/main" val="184030860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E40073B-DE38-4F5F-8C65-19600E6C9985}" type="slidenum">
              <a:rPr lang="en-US" altLang="zh-CN" sz="1300" smtClean="0">
                <a:latin typeface="Arial" panose="020B0604020202020204" pitchFamily="34" charset="0"/>
              </a:rPr>
              <a:pPr>
                <a:spcBef>
                  <a:spcPct val="0"/>
                </a:spcBef>
              </a:pPr>
              <a:t>126</a:t>
            </a:fld>
            <a:endParaRPr lang="en-US" altLang="zh-CN" sz="1300">
              <a:latin typeface="Arial" panose="020B0604020202020204" pitchFamily="34" charset="0"/>
            </a:endParaRPr>
          </a:p>
        </p:txBody>
      </p:sp>
      <p:sp>
        <p:nvSpPr>
          <p:cNvPr id="38915" name="Rectangle 2"/>
          <p:cNvSpPr>
            <a:spLocks noGrp="1" noRot="1" noChangeAspect="1" noChangeArrowheads="1" noTextEdit="1"/>
          </p:cNvSpPr>
          <p:nvPr>
            <p:ph type="sldImg"/>
          </p:nvPr>
        </p:nvSpPr>
        <p:spPr>
          <a:ln cap="flat"/>
        </p:spPr>
      </p:sp>
      <p:sp>
        <p:nvSpPr>
          <p:cNvPr id="389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en-US" altLang="zh-CN" sz="2800" dirty="0"/>
              <a:t>Reno</a:t>
            </a:r>
            <a:r>
              <a:rPr lang="zh-CN" altLang="en-US" sz="2800" dirty="0"/>
              <a:t>版本基本照这个来的</a:t>
            </a:r>
            <a:r>
              <a:rPr lang="en-US" altLang="zh-CN" sz="2800" dirty="0"/>
              <a:t>.</a:t>
            </a:r>
          </a:p>
          <a:p>
            <a:pPr eaLnBrk="1" hangingPunct="1"/>
            <a:r>
              <a:rPr lang="en-US" altLang="zh-CN" sz="2800" dirty="0"/>
              <a:t>Ref:</a:t>
            </a:r>
          </a:p>
          <a:p>
            <a:pPr eaLnBrk="1" hangingPunct="1"/>
            <a:r>
              <a:rPr lang="en-US" altLang="zh-CN" sz="2800" dirty="0"/>
              <a:t>https://blog.csdn.net/ydyang1126/article/details/72842274?utm_medium=distribute.pc_relevant.none-task-blog-BlogCommendFromMachineLearnPai2-2.control&amp;dist_request_id=a6a5c48e-1229-45b0-8946-0a7b6348ffab&amp;depth_1-utm_source=distribute.pc_relevant.none-task-blog-BlogCommendFromMachineLearnPai2-2.control</a:t>
            </a:r>
            <a:endParaRPr lang="zh-CN" altLang="en-US" sz="2800" dirty="0"/>
          </a:p>
        </p:txBody>
      </p:sp>
    </p:spTree>
    <p:extLst>
      <p:ext uri="{BB962C8B-B14F-4D97-AF65-F5344CB8AC3E}">
        <p14:creationId xmlns:p14="http://schemas.microsoft.com/office/powerpoint/2010/main" val="54953949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pPr>
                <a:spcBef>
                  <a:spcPct val="0"/>
                </a:spcBef>
              </a:pPr>
              <a:t>127</a:t>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1.B  2</a:t>
            </a:r>
            <a:r>
              <a:rPr lang="en-US" altLang="zh-CN" baseline="0" dirty="0" smtClean="0"/>
              <a:t>.V  3.B  4.B </a:t>
            </a:r>
            <a:r>
              <a:rPr lang="en-US" altLang="zh-CN" kern="100" baseline="0" dirty="0" smtClean="0">
                <a:latin typeface="Calibri" panose="020F0502020204030204" pitchFamily="34" charset="0"/>
                <a:ea typeface="宋体" panose="02010600030101010101" pitchFamily="2" charset="-122"/>
                <a:cs typeface="Times New Roman" panose="02020603050405020304" pitchFamily="18" charset="0"/>
              </a:rPr>
              <a:t>5</a:t>
            </a:r>
            <a:r>
              <a:rPr lang="en-US" altLang="zh-CN" kern="100" dirty="0" smtClean="0">
                <a:latin typeface="Calibri" panose="020F0502020204030204" pitchFamily="34" charset="0"/>
                <a:ea typeface="宋体" panose="02010600030101010101" pitchFamily="2" charset="-122"/>
                <a:cs typeface="Times New Roman" panose="02020603050405020304" pitchFamily="18" charset="0"/>
              </a:rPr>
              <a:t>.D</a:t>
            </a:r>
            <a:endParaRPr lang="zh-CN" altLang="zh-CN" kern="100" dirty="0" smtClean="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zh-CN" altLang="zh-CN" kern="100" dirty="0" smtClean="0">
                <a:latin typeface="Calibri" panose="020F0502020204030204" pitchFamily="34" charset="0"/>
                <a:ea typeface="宋体" panose="02010600030101010101" pitchFamily="2" charset="-122"/>
                <a:cs typeface="Times New Roman" panose="02020603050405020304" pitchFamily="18" charset="0"/>
              </a:rPr>
              <a:t>提示：第</a:t>
            </a:r>
            <a:r>
              <a:rPr lang="en-US" altLang="zh-CN" kern="100" dirty="0" smtClean="0">
                <a:latin typeface="Calibri" panose="020F0502020204030204" pitchFamily="34" charset="0"/>
                <a:ea typeface="宋体" panose="02010600030101010101" pitchFamily="2" charset="-122"/>
                <a:cs typeface="Times New Roman" panose="02020603050405020304" pitchFamily="18" charset="0"/>
              </a:rPr>
              <a:t>1</a:t>
            </a:r>
            <a:r>
              <a:rPr lang="zh-CN" altLang="zh-CN" kern="100" dirty="0" smtClean="0">
                <a:latin typeface="Calibri" panose="020F0502020204030204" pitchFamily="34" charset="0"/>
                <a:ea typeface="宋体" panose="02010600030101010101" pitchFamily="2" charset="-122"/>
                <a:cs typeface="Times New Roman" panose="02020603050405020304" pitchFamily="18" charset="0"/>
              </a:rPr>
              <a:t>个报文段的确认序号是：</a:t>
            </a:r>
            <a:r>
              <a:rPr lang="en-US" altLang="zh-CN" kern="100" dirty="0" smtClean="0">
                <a:latin typeface="Calibri" panose="020F0502020204030204" pitchFamily="34" charset="0"/>
                <a:ea typeface="宋体" panose="02010600030101010101" pitchFamily="2" charset="-122"/>
                <a:cs typeface="Times New Roman" panose="02020603050405020304" pitchFamily="18" charset="0"/>
              </a:rPr>
              <a:t>500</a:t>
            </a:r>
            <a:endParaRPr lang="zh-CN" altLang="zh-CN" kern="100" dirty="0" smtClean="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altLang="zh-CN" kern="100" dirty="0" smtClean="0">
                <a:latin typeface="Calibri" panose="020F0502020204030204" pitchFamily="34" charset="0"/>
                <a:ea typeface="宋体" panose="02010600030101010101" pitchFamily="2" charset="-122"/>
                <a:cs typeface="Times New Roman" panose="02020603050405020304" pitchFamily="18" charset="0"/>
              </a:rPr>
              <a:t>          </a:t>
            </a:r>
            <a:r>
              <a:rPr lang="zh-CN" altLang="zh-CN" kern="100" dirty="0" smtClean="0">
                <a:latin typeface="Calibri" panose="020F0502020204030204" pitchFamily="34" charset="0"/>
                <a:ea typeface="宋体" panose="02010600030101010101" pitchFamily="2" charset="-122"/>
                <a:cs typeface="Times New Roman" panose="02020603050405020304" pitchFamily="18" charset="0"/>
              </a:rPr>
              <a:t>第</a:t>
            </a:r>
            <a:r>
              <a:rPr lang="en-US" altLang="zh-CN" kern="100" dirty="0" smtClean="0">
                <a:latin typeface="Calibri" panose="020F0502020204030204" pitchFamily="34" charset="0"/>
                <a:ea typeface="宋体" panose="02010600030101010101" pitchFamily="2" charset="-122"/>
                <a:cs typeface="Times New Roman" panose="02020603050405020304" pitchFamily="18" charset="0"/>
              </a:rPr>
              <a:t>2</a:t>
            </a:r>
            <a:r>
              <a:rPr lang="zh-CN" altLang="zh-CN" kern="100" dirty="0" smtClean="0">
                <a:latin typeface="Calibri" panose="020F0502020204030204" pitchFamily="34" charset="0"/>
                <a:ea typeface="宋体" panose="02010600030101010101" pitchFamily="2" charset="-122"/>
                <a:cs typeface="Times New Roman" panose="02020603050405020304" pitchFamily="18" charset="0"/>
              </a:rPr>
              <a:t>个报文段的确认序号是：</a:t>
            </a:r>
            <a:r>
              <a:rPr lang="en-US" altLang="zh-CN" kern="100" dirty="0" smtClean="0">
                <a:latin typeface="Calibri" panose="020F0502020204030204" pitchFamily="34" charset="0"/>
                <a:ea typeface="宋体" panose="02010600030101010101" pitchFamily="2" charset="-122"/>
                <a:cs typeface="Times New Roman" panose="02020603050405020304" pitchFamily="18" charset="0"/>
              </a:rPr>
              <a:t>1000</a:t>
            </a:r>
            <a:endParaRPr lang="zh-CN" altLang="zh-CN" kern="100" dirty="0" smtClean="0">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228600" indent="-228600" eaLnBrk="1" hangingPunct="1">
              <a:buAutoNum type="arabicPeriod"/>
            </a:pPr>
            <a:endParaRPr lang="en-US" altLang="zh-CN" dirty="0" smtClean="0"/>
          </a:p>
          <a:p>
            <a:pPr eaLnBrk="1" hangingPunct="1"/>
            <a:endParaRPr lang="zh-CN" altLang="en-US" dirty="0"/>
          </a:p>
        </p:txBody>
      </p:sp>
    </p:spTree>
    <p:extLst>
      <p:ext uri="{BB962C8B-B14F-4D97-AF65-F5344CB8AC3E}">
        <p14:creationId xmlns:p14="http://schemas.microsoft.com/office/powerpoint/2010/main" val="46985250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pPr>
                <a:spcBef>
                  <a:spcPct val="0"/>
                </a:spcBef>
              </a:pPr>
              <a:t>128</a:t>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kern="100" dirty="0" smtClean="0">
                <a:latin typeface="Calibri" panose="020F0502020204030204" pitchFamily="34" charset="0"/>
                <a:ea typeface="宋体" panose="02010600030101010101" pitchFamily="2" charset="-122"/>
                <a:cs typeface="Times New Roman" panose="02020603050405020304" pitchFamily="18" charset="0"/>
              </a:rPr>
              <a:t>6</a:t>
            </a:r>
            <a:r>
              <a:rPr lang="zh-CN" altLang="en-US" kern="100" dirty="0" smtClean="0">
                <a:latin typeface="Calibri" panose="020F0502020204030204" pitchFamily="34" charset="0"/>
                <a:ea typeface="宋体" panose="02010600030101010101" pitchFamily="2" charset="-122"/>
                <a:cs typeface="Times New Roman" panose="02020603050405020304" pitchFamily="18" charset="0"/>
              </a:rPr>
              <a:t>、</a:t>
            </a:r>
            <a:r>
              <a:rPr lang="zh-CN" altLang="zh-CN" kern="100" dirty="0" smtClean="0">
                <a:latin typeface="Calibri" panose="020F0502020204030204" pitchFamily="34" charset="0"/>
                <a:ea typeface="宋体" panose="02010600030101010101" pitchFamily="2" charset="-122"/>
                <a:cs typeface="Times New Roman" panose="02020603050405020304" pitchFamily="18" charset="0"/>
              </a:rPr>
              <a:t>答案：</a:t>
            </a:r>
            <a:r>
              <a:rPr lang="en-US" altLang="zh-CN" kern="100" dirty="0" smtClean="0">
                <a:latin typeface="Calibri" panose="020F0502020204030204" pitchFamily="34" charset="0"/>
                <a:ea typeface="宋体" panose="02010600030101010101" pitchFamily="2" charset="-122"/>
                <a:cs typeface="Times New Roman" panose="02020603050405020304" pitchFamily="18" charset="0"/>
              </a:rPr>
              <a:t>B</a:t>
            </a:r>
            <a:endParaRPr lang="zh-CN" altLang="zh-CN" kern="100" dirty="0" smtClean="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zh-CN" altLang="zh-CN" kern="100" dirty="0" smtClean="0">
                <a:latin typeface="Calibri" panose="020F0502020204030204" pitchFamily="34" charset="0"/>
                <a:ea typeface="宋体" panose="02010600030101010101" pitchFamily="2" charset="-122"/>
                <a:cs typeface="Times New Roman" panose="02020603050405020304" pitchFamily="18" charset="0"/>
              </a:rPr>
              <a:t>提示：第三个段的序号为</a:t>
            </a:r>
            <a:r>
              <a:rPr lang="en-US" altLang="zh-CN" kern="100" dirty="0" smtClean="0">
                <a:latin typeface="Calibri" panose="020F0502020204030204" pitchFamily="34" charset="0"/>
                <a:ea typeface="宋体" panose="02010600030101010101" pitchFamily="2" charset="-122"/>
                <a:cs typeface="Times New Roman" panose="02020603050405020304" pitchFamily="18" charset="0"/>
              </a:rPr>
              <a:t>900</a:t>
            </a:r>
            <a:r>
              <a:rPr lang="zh-CN" altLang="zh-CN" kern="100" dirty="0" smtClean="0">
                <a:latin typeface="Calibri" panose="020F0502020204030204" pitchFamily="34" charset="0"/>
                <a:ea typeface="宋体" panose="02010600030101010101" pitchFamily="2" charset="-122"/>
                <a:cs typeface="Times New Roman" panose="02020603050405020304" pitchFamily="18" charset="0"/>
              </a:rPr>
              <a:t>，则第二个段的序号为</a:t>
            </a:r>
            <a:r>
              <a:rPr lang="en-US" altLang="zh-CN" kern="100" dirty="0" smtClean="0">
                <a:latin typeface="Calibri" panose="020F0502020204030204" pitchFamily="34" charset="0"/>
                <a:ea typeface="宋体" panose="02010600030101010101" pitchFamily="2" charset="-122"/>
                <a:cs typeface="Times New Roman" panose="02020603050405020304" pitchFamily="18" charset="0"/>
              </a:rPr>
              <a:t>900-400=500</a:t>
            </a:r>
            <a:r>
              <a:rPr lang="zh-CN" altLang="zh-CN" kern="100" dirty="0" smtClean="0">
                <a:latin typeface="Calibri" panose="020F0502020204030204" pitchFamily="34" charset="0"/>
                <a:ea typeface="宋体" panose="02010600030101010101" pitchFamily="2" charset="-122"/>
                <a:cs typeface="Times New Roman" panose="02020603050405020304" pitchFamily="18" charset="0"/>
              </a:rPr>
              <a:t>。而确认号是期待收到对方下一个报文段的第一个字节的序号。现在主机乙期待收到第二个段，故甲的确认号是</a:t>
            </a:r>
            <a:r>
              <a:rPr lang="en-US" altLang="zh-CN" kern="100" dirty="0" smtClean="0">
                <a:latin typeface="Calibri" panose="020F0502020204030204" pitchFamily="34" charset="0"/>
                <a:ea typeface="宋体" panose="02010600030101010101" pitchFamily="2" charset="-122"/>
                <a:cs typeface="Times New Roman" panose="02020603050405020304" pitchFamily="18" charset="0"/>
              </a:rPr>
              <a:t>500</a:t>
            </a:r>
            <a:r>
              <a:rPr lang="zh-CN" altLang="zh-CN" kern="100" dirty="0" smtClean="0">
                <a:latin typeface="Calibri" panose="020F0502020204030204" pitchFamily="34" charset="0"/>
                <a:ea typeface="宋体" panose="02010600030101010101" pitchFamily="2" charset="-122"/>
                <a:cs typeface="Times New Roman" panose="02020603050405020304" pitchFamily="18" charset="0"/>
              </a:rPr>
              <a:t>。</a:t>
            </a:r>
            <a:endParaRPr lang="en-US" altLang="zh-CN" kern="100" dirty="0" smtClean="0">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kern="100" dirty="0" smtClean="0">
                <a:latin typeface="Calibri" panose="020F0502020204030204" pitchFamily="34" charset="0"/>
                <a:ea typeface="宋体" panose="02010600030101010101" pitchFamily="2" charset="-122"/>
                <a:cs typeface="Times New Roman" panose="02020603050405020304" pitchFamily="18" charset="0"/>
              </a:rPr>
              <a:t>7</a:t>
            </a:r>
            <a:r>
              <a:rPr lang="zh-CN" altLang="en-US" kern="100" dirty="0" smtClean="0">
                <a:latin typeface="Calibri" panose="020F0502020204030204" pitchFamily="34" charset="0"/>
                <a:ea typeface="宋体" panose="02010600030101010101" pitchFamily="2" charset="-122"/>
                <a:cs typeface="Times New Roman" panose="02020603050405020304" pitchFamily="18" charset="0"/>
              </a:rPr>
              <a:t>、</a:t>
            </a:r>
            <a:r>
              <a:rPr lang="zh-CN" altLang="zh-CN" kern="100" dirty="0" smtClean="0">
                <a:latin typeface="Calibri" panose="020F0502020204030204" pitchFamily="34" charset="0"/>
                <a:ea typeface="宋体" panose="02010600030101010101" pitchFamily="2" charset="-122"/>
                <a:cs typeface="Times New Roman" panose="02020603050405020304" pitchFamily="18" charset="0"/>
              </a:rPr>
              <a:t>答案：</a:t>
            </a:r>
            <a:r>
              <a:rPr lang="en-US" altLang="zh-CN" kern="100" dirty="0" smtClean="0">
                <a:latin typeface="Calibri" panose="020F0502020204030204" pitchFamily="34" charset="0"/>
                <a:ea typeface="宋体" panose="02010600030101010101" pitchFamily="2" charset="-122"/>
                <a:cs typeface="Times New Roman" panose="02020603050405020304" pitchFamily="18" charset="0"/>
              </a:rPr>
              <a:t>C</a:t>
            </a:r>
            <a:endParaRPr lang="zh-CN" altLang="zh-CN" kern="100" dirty="0" smtClean="0">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kern="100" dirty="0" smtClean="0">
                <a:latin typeface="Calibri" panose="020F0502020204030204" pitchFamily="34" charset="0"/>
                <a:ea typeface="宋体" panose="02010600030101010101" pitchFamily="2" charset="-122"/>
                <a:cs typeface="Times New Roman" panose="02020603050405020304" pitchFamily="18" charset="0"/>
              </a:rPr>
              <a:t>8</a:t>
            </a:r>
            <a:r>
              <a:rPr lang="zh-CN" altLang="en-US" kern="100" dirty="0" smtClean="0">
                <a:latin typeface="Calibri" panose="020F0502020204030204" pitchFamily="34" charset="0"/>
                <a:ea typeface="宋体" panose="02010600030101010101" pitchFamily="2" charset="-122"/>
                <a:cs typeface="Times New Roman" panose="02020603050405020304" pitchFamily="18" charset="0"/>
              </a:rPr>
              <a:t>、</a:t>
            </a:r>
            <a:r>
              <a:rPr lang="zh-CN" altLang="zh-CN" kern="100" dirty="0" smtClean="0">
                <a:latin typeface="Calibri" panose="020F0502020204030204" pitchFamily="34" charset="0"/>
                <a:ea typeface="宋体" panose="02010600030101010101" pitchFamily="2" charset="-122"/>
                <a:cs typeface="Times New Roman" panose="02020603050405020304" pitchFamily="18" charset="0"/>
              </a:rPr>
              <a:t>答案：</a:t>
            </a:r>
            <a:r>
              <a:rPr lang="en-US" altLang="zh-CN" kern="100" dirty="0" smtClean="0">
                <a:latin typeface="Calibri" panose="020F0502020204030204" pitchFamily="34" charset="0"/>
                <a:ea typeface="宋体" panose="02010600030101010101" pitchFamily="2" charset="-122"/>
                <a:cs typeface="Times New Roman" panose="02020603050405020304" pitchFamily="18" charset="0"/>
              </a:rPr>
              <a:t>A</a:t>
            </a:r>
            <a:endParaRPr lang="zh-CN" altLang="zh-CN" kern="100" dirty="0" smtClean="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altLang="zh-CN" kern="100" dirty="0" smtClean="0">
                <a:latin typeface="Calibri" panose="020F0502020204030204" pitchFamily="34" charset="0"/>
                <a:ea typeface="宋体" panose="02010600030101010101" pitchFamily="2" charset="-122"/>
                <a:cs typeface="Times New Roman" panose="02020603050405020304" pitchFamily="18" charset="0"/>
              </a:rPr>
              <a:t>       </a:t>
            </a:r>
            <a:r>
              <a:rPr lang="zh-CN" altLang="zh-CN" kern="100" dirty="0" smtClean="0">
                <a:latin typeface="Calibri" panose="020F0502020204030204" pitchFamily="34" charset="0"/>
                <a:ea typeface="宋体" panose="02010600030101010101" pitchFamily="2" charset="-122"/>
                <a:cs typeface="Times New Roman" panose="02020603050405020304" pitchFamily="18" charset="0"/>
              </a:rPr>
              <a:t>提示：书中</a:t>
            </a:r>
            <a:r>
              <a:rPr lang="en-US" altLang="zh-CN" kern="100" dirty="0" err="1" smtClean="0">
                <a:latin typeface="Calibri" panose="020F0502020204030204" pitchFamily="34" charset="0"/>
                <a:ea typeface="宋体" panose="02010600030101010101" pitchFamily="2" charset="-122"/>
                <a:cs typeface="Times New Roman" panose="02020603050405020304" pitchFamily="18" charset="0"/>
              </a:rPr>
              <a:t>RcvWindow</a:t>
            </a:r>
            <a:r>
              <a:rPr lang="zh-CN" altLang="zh-CN" kern="100" dirty="0" smtClean="0">
                <a:latin typeface="Calibri" panose="020F0502020204030204" pitchFamily="34" charset="0"/>
                <a:ea typeface="宋体" panose="02010600030101010101" pitchFamily="2" charset="-122"/>
                <a:cs typeface="Times New Roman" panose="02020603050405020304" pitchFamily="18" charset="0"/>
              </a:rPr>
              <a:t>，用于流量控制。是接收方向发送方指示接收缓存可用空间的大小，主要用于发送方控制其发送窗口的大小。</a:t>
            </a:r>
            <a:endParaRPr lang="zh-CN" altLang="zh-CN" kern="100" dirty="0" smtClean="0">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9</a:t>
            </a:r>
            <a:r>
              <a:rPr lang="zh-CN" altLang="en-US" sz="1200" dirty="0" smtClean="0"/>
              <a:t>、</a:t>
            </a:r>
            <a:r>
              <a:rPr lang="en-US" altLang="zh-CN" dirty="0" smtClean="0"/>
              <a:t>A</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提示：窗口剩余要给未确认的报文段，</a:t>
            </a:r>
            <a:r>
              <a:rPr lang="en-US" altLang="zh-CN" sz="1200" kern="1200" dirty="0" smtClean="0">
                <a:solidFill>
                  <a:schemeClr val="tx1"/>
                </a:solidFill>
                <a:effectLst/>
                <a:latin typeface="+mn-lt"/>
                <a:ea typeface="+mn-ea"/>
                <a:cs typeface="+mn-cs"/>
              </a:rPr>
              <a:t>1000</a:t>
            </a:r>
            <a:r>
              <a:rPr lang="zh-CN" altLang="zh-CN" sz="1200" kern="1200" dirty="0" smtClean="0">
                <a:solidFill>
                  <a:schemeClr val="tx1"/>
                </a:solidFill>
                <a:effectLst/>
                <a:latin typeface="+mn-lt"/>
                <a:ea typeface="+mn-ea"/>
                <a:cs typeface="+mn-cs"/>
              </a:rPr>
              <a:t>字节长，窗口长度</a:t>
            </a:r>
            <a:r>
              <a:rPr lang="en-US" altLang="zh-CN" sz="1200" kern="1200" dirty="0" smtClean="0">
                <a:solidFill>
                  <a:schemeClr val="tx1"/>
                </a:solidFill>
                <a:effectLst/>
                <a:latin typeface="+mn-lt"/>
                <a:ea typeface="+mn-ea"/>
                <a:cs typeface="+mn-cs"/>
              </a:rPr>
              <a:t>2000</a:t>
            </a:r>
            <a:r>
              <a:rPr lang="zh-CN" altLang="zh-CN" sz="1200" kern="1200" dirty="0" smtClean="0">
                <a:solidFill>
                  <a:schemeClr val="tx1"/>
                </a:solidFill>
                <a:effectLst/>
                <a:latin typeface="+mn-lt"/>
                <a:ea typeface="+mn-ea"/>
                <a:cs typeface="+mn-cs"/>
              </a:rPr>
              <a:t>，所以剩余</a:t>
            </a:r>
            <a:r>
              <a:rPr lang="en-US" altLang="zh-CN" sz="1200" kern="1200" dirty="0" smtClean="0">
                <a:solidFill>
                  <a:schemeClr val="tx1"/>
                </a:solidFill>
                <a:effectLst/>
                <a:latin typeface="+mn-lt"/>
                <a:ea typeface="+mn-ea"/>
                <a:cs typeface="+mn-cs"/>
              </a:rPr>
              <a:t>1000</a:t>
            </a:r>
            <a:r>
              <a:rPr lang="zh-CN" altLang="zh-CN" sz="1200" kern="1200" dirty="0" smtClean="0">
                <a:solidFill>
                  <a:schemeClr val="tx1"/>
                </a:solidFill>
                <a:effectLst/>
                <a:latin typeface="+mn-lt"/>
                <a:ea typeface="+mn-ea"/>
                <a:cs typeface="+mn-cs"/>
              </a:rPr>
              <a:t>字节长。</a:t>
            </a: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10.C   </a:t>
            </a:r>
            <a:endParaRPr lang="zh-CN" alt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smtClean="0">
              <a:solidFill>
                <a:schemeClr val="tx1"/>
              </a:solidFill>
              <a:effectLst/>
              <a:latin typeface="+mn-lt"/>
              <a:ea typeface="+mn-ea"/>
              <a:cs typeface="+mn-cs"/>
            </a:endParaRPr>
          </a:p>
          <a:p>
            <a:pPr algn="just">
              <a:spcAft>
                <a:spcPts val="0"/>
              </a:spcAft>
            </a:pPr>
            <a:endParaRPr lang="zh-CN" altLang="zh-CN" kern="100" dirty="0" smtClean="0">
              <a:effectLst/>
              <a:latin typeface="Calibri" panose="020F0502020204030204" pitchFamily="34" charset="0"/>
              <a:ea typeface="宋体" panose="02010600030101010101" pitchFamily="2" charset="-122"/>
              <a:cs typeface="Times New Roman" panose="02020603050405020304" pitchFamily="18" charset="0"/>
            </a:endParaRPr>
          </a:p>
          <a:p>
            <a:pPr eaLnBrk="1" hangingPunct="1"/>
            <a:endParaRPr lang="zh-CN" altLang="en-US" dirty="0"/>
          </a:p>
        </p:txBody>
      </p:sp>
    </p:spTree>
    <p:extLst>
      <p:ext uri="{BB962C8B-B14F-4D97-AF65-F5344CB8AC3E}">
        <p14:creationId xmlns:p14="http://schemas.microsoft.com/office/powerpoint/2010/main" val="282986696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pPr>
                <a:spcBef>
                  <a:spcPct val="0"/>
                </a:spcBef>
              </a:pPr>
              <a:t>129</a:t>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1226321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13</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zh-CN" altLang="en-US" dirty="0" smtClean="0">
              <a:solidFill>
                <a:srgbClr val="FF0000"/>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01838758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t>130</a:t>
            </a:fld>
            <a:endParaRPr lang="zh-CN" altLang="en-US"/>
          </a:p>
        </p:txBody>
      </p:sp>
    </p:spTree>
    <p:extLst>
      <p:ext uri="{BB962C8B-B14F-4D97-AF65-F5344CB8AC3E}">
        <p14:creationId xmlns:p14="http://schemas.microsoft.com/office/powerpoint/2010/main" val="132465408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t>131</a:t>
            </a:fld>
            <a:endParaRPr lang="zh-CN" altLang="en-US"/>
          </a:p>
        </p:txBody>
      </p:sp>
    </p:spTree>
    <p:extLst>
      <p:ext uri="{BB962C8B-B14F-4D97-AF65-F5344CB8AC3E}">
        <p14:creationId xmlns:p14="http://schemas.microsoft.com/office/powerpoint/2010/main" val="235735566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132</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94841558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133</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84472155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134</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01077270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135</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75030810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140</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90110762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BC56B986-3056-4016-A3AB-2469EBA3C5FC}" type="slidenum">
              <a:rPr lang="zh-CN" altLang="en-US" smtClean="0">
                <a:solidFill>
                  <a:srgbClr val="000000"/>
                </a:solidFill>
                <a:ea typeface="宋体"/>
              </a:rPr>
              <a:pPr>
                <a:spcBef>
                  <a:spcPct val="0"/>
                </a:spcBef>
              </a:pPr>
              <a:t>141</a:t>
            </a:fld>
            <a:endParaRPr lang="en-US" altLang="zh-CN">
              <a:solidFill>
                <a:srgbClr val="000000"/>
              </a:solidFill>
              <a:ea typeface="宋体"/>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p:spPr>
        <p:txBody>
          <a:bodyPr/>
          <a:lstStyle/>
          <a:p>
            <a:r>
              <a:rPr lang="zh-CN" altLang="en-US" dirty="0"/>
              <a:t>参考：</a:t>
            </a:r>
            <a:r>
              <a:rPr lang="en-US" altLang="zh-CN" dirty="0"/>
              <a:t>https://blog.csdn.net/wangzhen209/article/details/74453548</a:t>
            </a:r>
            <a:endParaRPr lang="zh-CN" altLang="en-US" dirty="0"/>
          </a:p>
        </p:txBody>
      </p:sp>
    </p:spTree>
    <p:extLst>
      <p:ext uri="{BB962C8B-B14F-4D97-AF65-F5344CB8AC3E}">
        <p14:creationId xmlns:p14="http://schemas.microsoft.com/office/powerpoint/2010/main" val="307478186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pPr>
                <a:spcBef>
                  <a:spcPct val="0"/>
                </a:spcBef>
              </a:pPr>
              <a:t>142</a:t>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en-US" altLang="zh-CN" dirty="0" smtClean="0"/>
              <a:t>1.D 2.C 3.A 4.A</a:t>
            </a:r>
            <a:endParaRPr lang="zh-CN" altLang="en-US" dirty="0"/>
          </a:p>
        </p:txBody>
      </p:sp>
    </p:spTree>
    <p:extLst>
      <p:ext uri="{BB962C8B-B14F-4D97-AF65-F5344CB8AC3E}">
        <p14:creationId xmlns:p14="http://schemas.microsoft.com/office/powerpoint/2010/main" val="111344060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pPr>
                <a:spcBef>
                  <a:spcPct val="0"/>
                </a:spcBef>
              </a:pPr>
              <a:t>143</a:t>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en-US" altLang="zh-CN" dirty="0" smtClean="0"/>
              <a:t>5.D 6.D 7.B </a:t>
            </a:r>
          </a:p>
          <a:p>
            <a:pPr eaLnBrk="1" hangingPunct="1"/>
            <a:r>
              <a:rPr lang="en-US" altLang="zh-CN" dirty="0" smtClean="0"/>
              <a:t>8.C</a:t>
            </a:r>
            <a:r>
              <a:rPr lang="zh-CN" altLang="en-US" dirty="0" smtClean="0"/>
              <a:t>，</a:t>
            </a:r>
            <a:r>
              <a:rPr lang="zh-CN" altLang="en-US" sz="1200" b="0" i="0" kern="1200" dirty="0" smtClean="0">
                <a:solidFill>
                  <a:schemeClr val="tx1"/>
                </a:solidFill>
                <a:effectLst/>
                <a:latin typeface="+mn-lt"/>
                <a:ea typeface="+mn-ea"/>
                <a:cs typeface="+mn-cs"/>
              </a:rPr>
              <a:t>解析：</a:t>
            </a:r>
            <a:r>
              <a:rPr lang="en-US" altLang="zh-CN" sz="1200" b="0" i="0" kern="1200" dirty="0" smtClean="0">
                <a:solidFill>
                  <a:schemeClr val="tx1"/>
                </a:solidFill>
                <a:effectLst/>
                <a:latin typeface="+mn-lt"/>
                <a:ea typeface="+mn-ea"/>
                <a:cs typeface="+mn-cs"/>
              </a:rPr>
              <a:t>UDP</a:t>
            </a:r>
            <a:r>
              <a:rPr lang="zh-CN" altLang="en-US" sz="1200" b="0" i="0" kern="1200" dirty="0" smtClean="0">
                <a:solidFill>
                  <a:schemeClr val="tx1"/>
                </a:solidFill>
                <a:effectLst/>
                <a:latin typeface="+mn-lt"/>
                <a:ea typeface="+mn-ea"/>
                <a:cs typeface="+mn-cs"/>
              </a:rPr>
              <a:t>头部长为</a:t>
            </a:r>
            <a:r>
              <a:rPr lang="en-US" altLang="zh-CN" sz="1200" b="0" i="0" kern="1200" dirty="0" smtClean="0">
                <a:solidFill>
                  <a:schemeClr val="tx1"/>
                </a:solidFill>
                <a:effectLst/>
                <a:latin typeface="+mn-lt"/>
                <a:ea typeface="+mn-ea"/>
                <a:cs typeface="+mn-cs"/>
              </a:rPr>
              <a:t>8</a:t>
            </a:r>
            <a:r>
              <a:rPr lang="zh-CN" altLang="en-US" sz="1200" b="0" i="0" kern="1200" dirty="0" smtClean="0">
                <a:solidFill>
                  <a:schemeClr val="tx1"/>
                </a:solidFill>
                <a:effectLst/>
                <a:latin typeface="+mn-lt"/>
                <a:ea typeface="+mn-ea"/>
                <a:cs typeface="+mn-cs"/>
              </a:rPr>
              <a:t>字节，因此该</a:t>
            </a:r>
            <a:r>
              <a:rPr lang="en-US" altLang="zh-CN" sz="1200" b="0" i="0" kern="1200" dirty="0" smtClean="0">
                <a:solidFill>
                  <a:schemeClr val="tx1"/>
                </a:solidFill>
                <a:effectLst/>
                <a:latin typeface="+mn-lt"/>
                <a:ea typeface="+mn-ea"/>
                <a:cs typeface="+mn-cs"/>
              </a:rPr>
              <a:t>UDP</a:t>
            </a:r>
            <a:r>
              <a:rPr lang="zh-CN" altLang="en-US" sz="1200" b="0" i="0" kern="1200" dirty="0" smtClean="0">
                <a:solidFill>
                  <a:schemeClr val="tx1"/>
                </a:solidFill>
                <a:effectLst/>
                <a:latin typeface="+mn-lt"/>
                <a:ea typeface="+mn-ea"/>
                <a:cs typeface="+mn-cs"/>
              </a:rPr>
              <a:t>数据报总长度为</a:t>
            </a:r>
            <a:r>
              <a:rPr lang="en-US" altLang="zh-CN" sz="1200" b="0" i="0" kern="1200" dirty="0" smtClean="0">
                <a:solidFill>
                  <a:schemeClr val="tx1"/>
                </a:solidFill>
                <a:effectLst/>
                <a:latin typeface="+mn-lt"/>
                <a:ea typeface="+mn-ea"/>
                <a:cs typeface="+mn-cs"/>
              </a:rPr>
              <a:t>8200</a:t>
            </a:r>
            <a:r>
              <a:rPr lang="zh-CN" altLang="en-US" sz="1200" b="0" i="0" kern="1200" dirty="0" smtClean="0">
                <a:solidFill>
                  <a:schemeClr val="tx1"/>
                </a:solidFill>
                <a:effectLst/>
                <a:latin typeface="+mn-lt"/>
                <a:ea typeface="+mn-ea"/>
                <a:cs typeface="+mn-cs"/>
              </a:rPr>
              <a:t>字节，以太网帧的最大数据域为</a:t>
            </a:r>
            <a:r>
              <a:rPr lang="en-US" altLang="zh-CN" sz="1200" b="0" i="0" kern="1200" dirty="0" smtClean="0">
                <a:solidFill>
                  <a:schemeClr val="tx1"/>
                </a:solidFill>
                <a:effectLst/>
                <a:latin typeface="+mn-lt"/>
                <a:ea typeface="+mn-ea"/>
                <a:cs typeface="+mn-cs"/>
              </a:rPr>
              <a:t>1500</a:t>
            </a:r>
            <a:r>
              <a:rPr lang="zh-CN" altLang="en-US" sz="1200" b="0" i="0" kern="1200" dirty="0" smtClean="0">
                <a:solidFill>
                  <a:schemeClr val="tx1"/>
                </a:solidFill>
                <a:effectLst/>
                <a:latin typeface="+mn-lt"/>
                <a:ea typeface="+mn-ea"/>
                <a:cs typeface="+mn-cs"/>
              </a:rPr>
              <a:t>，再减去</a:t>
            </a:r>
            <a:r>
              <a:rPr lang="en-US" altLang="zh-CN" sz="1200" b="0" i="0" kern="1200" dirty="0" smtClean="0">
                <a:solidFill>
                  <a:schemeClr val="tx1"/>
                </a:solidFill>
                <a:effectLst/>
                <a:latin typeface="+mn-lt"/>
                <a:ea typeface="+mn-ea"/>
                <a:cs typeface="+mn-cs"/>
              </a:rPr>
              <a:t>20</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IP</a:t>
            </a:r>
            <a:r>
              <a:rPr lang="zh-CN" altLang="en-US" sz="1200" b="0" i="0" kern="1200" dirty="0" smtClean="0">
                <a:solidFill>
                  <a:schemeClr val="tx1"/>
                </a:solidFill>
                <a:effectLst/>
                <a:latin typeface="+mn-lt"/>
                <a:ea typeface="+mn-ea"/>
                <a:cs typeface="+mn-cs"/>
              </a:rPr>
              <a:t>头部，得到每个</a:t>
            </a:r>
            <a:r>
              <a:rPr lang="en-US" altLang="zh-CN" sz="1200" b="0" i="0" kern="1200" dirty="0" smtClean="0">
                <a:solidFill>
                  <a:schemeClr val="tx1"/>
                </a:solidFill>
                <a:effectLst/>
                <a:latin typeface="+mn-lt"/>
                <a:ea typeface="+mn-ea"/>
                <a:cs typeface="+mn-cs"/>
              </a:rPr>
              <a:t>IP</a:t>
            </a:r>
            <a:r>
              <a:rPr lang="zh-CN" altLang="en-US" sz="1200" b="0" i="0" kern="1200" dirty="0" smtClean="0">
                <a:solidFill>
                  <a:schemeClr val="tx1"/>
                </a:solidFill>
                <a:effectLst/>
                <a:latin typeface="+mn-lt"/>
                <a:ea typeface="+mn-ea"/>
                <a:cs typeface="+mn-cs"/>
              </a:rPr>
              <a:t>分片的最大数据域长度应该是</a:t>
            </a:r>
            <a:r>
              <a:rPr lang="en-US" altLang="zh-CN" sz="1200" b="0" i="0" kern="1200" dirty="0" smtClean="0">
                <a:solidFill>
                  <a:schemeClr val="tx1"/>
                </a:solidFill>
                <a:effectLst/>
                <a:latin typeface="+mn-lt"/>
                <a:ea typeface="+mn-ea"/>
                <a:cs typeface="+mn-cs"/>
              </a:rPr>
              <a:t>1480</a:t>
            </a:r>
            <a:r>
              <a:rPr lang="zh-CN" altLang="en-US" sz="1200" b="0" i="0" kern="1200" dirty="0" smtClean="0">
                <a:solidFill>
                  <a:schemeClr val="tx1"/>
                </a:solidFill>
                <a:effectLst/>
                <a:latin typeface="+mn-lt"/>
                <a:ea typeface="+mn-ea"/>
                <a:cs typeface="+mn-cs"/>
              </a:rPr>
              <a:t>，则最后一个数据分片的长度应该是</a:t>
            </a:r>
            <a:r>
              <a:rPr lang="en-US" altLang="zh-CN" sz="1200" b="0" i="0" kern="1200" dirty="0" smtClean="0">
                <a:solidFill>
                  <a:schemeClr val="tx1"/>
                </a:solidFill>
                <a:effectLst/>
                <a:latin typeface="+mn-lt"/>
                <a:ea typeface="+mn-ea"/>
                <a:cs typeface="+mn-cs"/>
              </a:rPr>
              <a:t>(8200-5×1480=)800</a:t>
            </a:r>
            <a:r>
              <a:rPr lang="zh-CN" altLang="en-US" sz="1200" b="0" i="0" kern="1200" dirty="0" smtClean="0">
                <a:solidFill>
                  <a:schemeClr val="tx1"/>
                </a:solidFill>
                <a:effectLst/>
                <a:latin typeface="+mn-lt"/>
                <a:ea typeface="+mn-ea"/>
                <a:cs typeface="+mn-cs"/>
              </a:rPr>
              <a:t>字节。</a:t>
            </a:r>
            <a:endParaRPr lang="en-US" altLang="zh-CN" dirty="0" smtClean="0"/>
          </a:p>
          <a:p>
            <a:pPr eaLnBrk="1" hangingPunct="1"/>
            <a:r>
              <a:rPr lang="en-US" altLang="zh-CN" dirty="0" smtClean="0"/>
              <a:t> 9.D</a:t>
            </a:r>
            <a:endParaRPr lang="zh-CN" altLang="en-US" dirty="0"/>
          </a:p>
        </p:txBody>
      </p:sp>
    </p:spTree>
    <p:extLst>
      <p:ext uri="{BB962C8B-B14F-4D97-AF65-F5344CB8AC3E}">
        <p14:creationId xmlns:p14="http://schemas.microsoft.com/office/powerpoint/2010/main" val="4186033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pPr>
                <a:spcBef>
                  <a:spcPct val="0"/>
                </a:spcBef>
              </a:pPr>
              <a:t>14</a:t>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427824824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144</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62642294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BC56B986-3056-4016-A3AB-2469EBA3C5FC}" type="slidenum">
              <a:rPr lang="zh-CN" altLang="en-US" smtClean="0">
                <a:solidFill>
                  <a:srgbClr val="000000"/>
                </a:solidFill>
                <a:ea typeface="宋体"/>
              </a:rPr>
              <a:pPr>
                <a:spcBef>
                  <a:spcPct val="0"/>
                </a:spcBef>
              </a:pPr>
              <a:t>145</a:t>
            </a:fld>
            <a:endParaRPr lang="en-US" altLang="zh-CN">
              <a:solidFill>
                <a:srgbClr val="000000"/>
              </a:solidFill>
              <a:ea typeface="宋体"/>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p:spPr>
        <p:txBody>
          <a:bodyPr/>
          <a:lstStyle/>
          <a:p>
            <a:r>
              <a:rPr lang="zh-CN" altLang="en-US" dirty="0"/>
              <a:t>参考：</a:t>
            </a:r>
            <a:r>
              <a:rPr lang="en-US" altLang="zh-CN" dirty="0"/>
              <a:t>https://blog.csdn.net/wangzhen209/article/details/74453548</a:t>
            </a:r>
            <a:endParaRPr lang="zh-CN" altLang="en-US" dirty="0"/>
          </a:p>
        </p:txBody>
      </p:sp>
    </p:spTree>
    <p:extLst>
      <p:ext uri="{BB962C8B-B14F-4D97-AF65-F5344CB8AC3E}">
        <p14:creationId xmlns:p14="http://schemas.microsoft.com/office/powerpoint/2010/main" val="62054007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幻灯片图像占位符 1"/>
          <p:cNvSpPr>
            <a:spLocks noGrp="1" noRot="1" noChangeAspect="1" noTextEdit="1"/>
          </p:cNvSpPr>
          <p:nvPr>
            <p:ph type="sldImg"/>
          </p:nvPr>
        </p:nvSpPr>
        <p:spPr>
          <a:ln/>
        </p:spPr>
      </p:sp>
      <p:sp>
        <p:nvSpPr>
          <p:cNvPr id="112643" name="备注占位符 2"/>
          <p:cNvSpPr>
            <a:spLocks noGrp="1"/>
          </p:cNvSpPr>
          <p:nvPr>
            <p:ph type="body" idx="1"/>
          </p:nvPr>
        </p:nvSpPr>
        <p:spPr>
          <a:noFill/>
        </p:spPr>
        <p:txBody>
          <a:bodyPr/>
          <a:lstStyle/>
          <a:p>
            <a:endParaRPr lang="zh-CN" altLang="en-US" dirty="0"/>
          </a:p>
        </p:txBody>
      </p:sp>
      <p:sp>
        <p:nvSpPr>
          <p:cNvPr id="112644" name="灯片编号占位符 3"/>
          <p:cNvSpPr>
            <a:spLocks noGrp="1"/>
          </p:cNvSpPr>
          <p:nvPr>
            <p:ph type="sldNum" sz="quarter" idx="5"/>
          </p:nvPr>
        </p:nvSpPr>
        <p:spPr>
          <a:noFill/>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DF337C7B-1F3B-46E9-BCB8-0438731D871C}" type="slidenum">
              <a:rPr lang="zh-CN" altLang="en-US" smtClean="0">
                <a:solidFill>
                  <a:srgbClr val="000000"/>
                </a:solidFill>
                <a:ea typeface="宋体"/>
              </a:rPr>
              <a:pPr>
                <a:spcBef>
                  <a:spcPct val="0"/>
                </a:spcBef>
              </a:pPr>
              <a:t>146</a:t>
            </a:fld>
            <a:endParaRPr lang="en-US" altLang="zh-CN">
              <a:solidFill>
                <a:srgbClr val="000000"/>
              </a:solidFill>
              <a:ea typeface="宋体"/>
            </a:endParaRPr>
          </a:p>
        </p:txBody>
      </p:sp>
    </p:spTree>
    <p:extLst>
      <p:ext uri="{BB962C8B-B14F-4D97-AF65-F5344CB8AC3E}">
        <p14:creationId xmlns:p14="http://schemas.microsoft.com/office/powerpoint/2010/main" val="88427779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147</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64957412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148</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26388719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150</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97022403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154</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97057024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156</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84122189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Comic Sans MS" pitchFamily="66" charset="0"/>
                <a:ea typeface="宋体" pitchFamily="2" charset="-122"/>
              </a:defRPr>
            </a:lvl1pPr>
            <a:lvl2pPr marL="701675" indent="-269875">
              <a:defRPr>
                <a:solidFill>
                  <a:schemeClr val="tx1"/>
                </a:solidFill>
                <a:latin typeface="Comic Sans MS" pitchFamily="66" charset="0"/>
                <a:ea typeface="宋体" pitchFamily="2" charset="-122"/>
              </a:defRPr>
            </a:lvl2pPr>
            <a:lvl3pPr marL="1081088" indent="-215900">
              <a:defRPr>
                <a:solidFill>
                  <a:schemeClr val="tx1"/>
                </a:solidFill>
                <a:latin typeface="Comic Sans MS" pitchFamily="66" charset="0"/>
                <a:ea typeface="宋体" pitchFamily="2" charset="-122"/>
              </a:defRPr>
            </a:lvl3pPr>
            <a:lvl4pPr marL="1512888" indent="-215900">
              <a:defRPr>
                <a:solidFill>
                  <a:schemeClr val="tx1"/>
                </a:solidFill>
                <a:latin typeface="Comic Sans MS" pitchFamily="66" charset="0"/>
                <a:ea typeface="宋体" pitchFamily="2" charset="-122"/>
              </a:defRPr>
            </a:lvl4pPr>
            <a:lvl5pPr marL="1944688" indent="-215900">
              <a:defRPr>
                <a:solidFill>
                  <a:schemeClr val="tx1"/>
                </a:solidFill>
                <a:latin typeface="Comic Sans MS" pitchFamily="66" charset="0"/>
                <a:ea typeface="宋体" pitchFamily="2" charset="-122"/>
              </a:defRPr>
            </a:lvl5pPr>
            <a:lvl6pPr marL="2401888" indent="-215900" algn="ctr" eaLnBrk="0" fontAlgn="base" hangingPunct="0">
              <a:spcBef>
                <a:spcPct val="0"/>
              </a:spcBef>
              <a:spcAft>
                <a:spcPct val="0"/>
              </a:spcAft>
              <a:defRPr>
                <a:solidFill>
                  <a:schemeClr val="tx1"/>
                </a:solidFill>
                <a:latin typeface="Comic Sans MS" pitchFamily="66" charset="0"/>
                <a:ea typeface="宋体" pitchFamily="2" charset="-122"/>
              </a:defRPr>
            </a:lvl6pPr>
            <a:lvl7pPr marL="2859088" indent="-215900" algn="ctr" eaLnBrk="0" fontAlgn="base" hangingPunct="0">
              <a:spcBef>
                <a:spcPct val="0"/>
              </a:spcBef>
              <a:spcAft>
                <a:spcPct val="0"/>
              </a:spcAft>
              <a:defRPr>
                <a:solidFill>
                  <a:schemeClr val="tx1"/>
                </a:solidFill>
                <a:latin typeface="Comic Sans MS" pitchFamily="66" charset="0"/>
                <a:ea typeface="宋体" pitchFamily="2" charset="-122"/>
              </a:defRPr>
            </a:lvl7pPr>
            <a:lvl8pPr marL="3316288" indent="-215900" algn="ctr" eaLnBrk="0" fontAlgn="base" hangingPunct="0">
              <a:spcBef>
                <a:spcPct val="0"/>
              </a:spcBef>
              <a:spcAft>
                <a:spcPct val="0"/>
              </a:spcAft>
              <a:defRPr>
                <a:solidFill>
                  <a:schemeClr val="tx1"/>
                </a:solidFill>
                <a:latin typeface="Comic Sans MS" pitchFamily="66" charset="0"/>
                <a:ea typeface="宋体" pitchFamily="2" charset="-122"/>
              </a:defRPr>
            </a:lvl8pPr>
            <a:lvl9pPr marL="3773488" indent="-215900" algn="ctr" eaLnBrk="0" fontAlgn="base" hangingPunct="0">
              <a:spcBef>
                <a:spcPct val="0"/>
              </a:spcBef>
              <a:spcAft>
                <a:spcPct val="0"/>
              </a:spcAft>
              <a:defRPr>
                <a:solidFill>
                  <a:schemeClr val="tx1"/>
                </a:solidFill>
                <a:latin typeface="Comic Sans MS" pitchFamily="66" charset="0"/>
                <a:ea typeface="宋体" pitchFamily="2" charset="-122"/>
              </a:defRPr>
            </a:lvl9pPr>
          </a:lstStyle>
          <a:p>
            <a:pPr>
              <a:defRPr/>
            </a:pPr>
            <a:fld id="{3ED18190-A548-49AE-9A7E-E3082B563440}" type="slidenum">
              <a:rPr lang="en-US" altLang="zh-CN">
                <a:solidFill>
                  <a:prstClr val="black"/>
                </a:solidFill>
                <a:latin typeface="Times New Roman" pitchFamily="18" charset="0"/>
                <a:ea typeface="ＭＳ Ｐゴシック" pitchFamily="34" charset="-128"/>
              </a:rPr>
              <a:pPr>
                <a:defRPr/>
              </a:pPr>
              <a:t>157</a:t>
            </a:fld>
            <a:endParaRPr lang="en-US" altLang="zh-CN">
              <a:solidFill>
                <a:prstClr val="black"/>
              </a:solidFill>
              <a:latin typeface="Times New Roman" pitchFamily="18" charset="0"/>
              <a:ea typeface="ＭＳ Ｐゴシック" pitchFamily="34" charset="-128"/>
            </a:endParaRPr>
          </a:p>
        </p:txBody>
      </p:sp>
      <p:sp>
        <p:nvSpPr>
          <p:cNvPr id="114691" name="Rectangle 2"/>
          <p:cNvSpPr>
            <a:spLocks noGrp="1" noRot="1" noChangeAspect="1" noChangeArrowheads="1" noTextEdit="1"/>
          </p:cNvSpPr>
          <p:nvPr>
            <p:ph type="sldImg"/>
          </p:nvPr>
        </p:nvSpPr>
        <p:spPr>
          <a:xfrm>
            <a:off x="381000" y="685800"/>
            <a:ext cx="6096000" cy="3429000"/>
          </a:xfrm>
          <a:ln/>
        </p:spPr>
      </p:sp>
      <p:sp>
        <p:nvSpPr>
          <p:cNvPr id="15258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zh-CN" dirty="0"/>
          </a:p>
        </p:txBody>
      </p:sp>
    </p:spTree>
    <p:extLst>
      <p:ext uri="{BB962C8B-B14F-4D97-AF65-F5344CB8AC3E}">
        <p14:creationId xmlns:p14="http://schemas.microsoft.com/office/powerpoint/2010/main" val="327282205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lnSpc>
                <a:spcPct val="125000"/>
              </a:lnSpc>
              <a:spcBef>
                <a:spcPts val="600"/>
              </a:spcBef>
              <a:buFont typeface="Wingdings" pitchFamily="2" charset="2"/>
              <a:buNone/>
            </a:pPr>
            <a:endParaRPr lang="en-US" altLang="zh-CN"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158</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4107145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pPr>
                <a:spcBef>
                  <a:spcPct val="0"/>
                </a:spcBef>
              </a:pPr>
              <a:t>15</a:t>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303715465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lvl1pPr>
              <a:defRPr>
                <a:solidFill>
                  <a:schemeClr val="tx1"/>
                </a:solidFill>
                <a:latin typeface="Comic Sans MS" pitchFamily="66" charset="0"/>
                <a:ea typeface="宋体" pitchFamily="2" charset="-122"/>
              </a:defRPr>
            </a:lvl1pPr>
            <a:lvl2pPr marL="742950" indent="-285750">
              <a:defRPr>
                <a:solidFill>
                  <a:schemeClr val="tx1"/>
                </a:solidFill>
                <a:latin typeface="Comic Sans MS" pitchFamily="66" charset="0"/>
                <a:ea typeface="宋体" pitchFamily="2" charset="-122"/>
              </a:defRPr>
            </a:lvl2pPr>
            <a:lvl3pPr marL="1143000" indent="-228600">
              <a:defRPr>
                <a:solidFill>
                  <a:schemeClr val="tx1"/>
                </a:solidFill>
                <a:latin typeface="Comic Sans MS" pitchFamily="66" charset="0"/>
                <a:ea typeface="宋体" pitchFamily="2" charset="-122"/>
              </a:defRPr>
            </a:lvl3pPr>
            <a:lvl4pPr marL="1600200" indent="-228600">
              <a:defRPr>
                <a:solidFill>
                  <a:schemeClr val="tx1"/>
                </a:solidFill>
                <a:latin typeface="Comic Sans MS" pitchFamily="66" charset="0"/>
                <a:ea typeface="宋体" pitchFamily="2" charset="-122"/>
              </a:defRPr>
            </a:lvl4pPr>
            <a:lvl5pPr marL="2057400" indent="-228600">
              <a:defRPr>
                <a:solidFill>
                  <a:schemeClr val="tx1"/>
                </a:solidFill>
                <a:latin typeface="Comic Sans MS" pitchFamily="66" charset="0"/>
                <a:ea typeface="宋体" pitchFamily="2" charset="-122"/>
              </a:defRPr>
            </a:lvl5pPr>
            <a:lvl6pPr marL="2514600" indent="-228600" algn="ctr" eaLnBrk="0" fontAlgn="base" hangingPunct="0">
              <a:spcBef>
                <a:spcPct val="0"/>
              </a:spcBef>
              <a:spcAft>
                <a:spcPct val="0"/>
              </a:spcAft>
              <a:defRPr>
                <a:solidFill>
                  <a:schemeClr val="tx1"/>
                </a:solidFill>
                <a:latin typeface="Comic Sans MS" pitchFamily="66" charset="0"/>
                <a:ea typeface="宋体" pitchFamily="2" charset="-122"/>
              </a:defRPr>
            </a:lvl6pPr>
            <a:lvl7pPr marL="2971800" indent="-228600" algn="ctr" eaLnBrk="0" fontAlgn="base" hangingPunct="0">
              <a:spcBef>
                <a:spcPct val="0"/>
              </a:spcBef>
              <a:spcAft>
                <a:spcPct val="0"/>
              </a:spcAft>
              <a:defRPr>
                <a:solidFill>
                  <a:schemeClr val="tx1"/>
                </a:solidFill>
                <a:latin typeface="Comic Sans MS" pitchFamily="66" charset="0"/>
                <a:ea typeface="宋体" pitchFamily="2" charset="-122"/>
              </a:defRPr>
            </a:lvl7pPr>
            <a:lvl8pPr marL="3429000" indent="-228600" algn="ctr" eaLnBrk="0" fontAlgn="base" hangingPunct="0">
              <a:spcBef>
                <a:spcPct val="0"/>
              </a:spcBef>
              <a:spcAft>
                <a:spcPct val="0"/>
              </a:spcAft>
              <a:defRPr>
                <a:solidFill>
                  <a:schemeClr val="tx1"/>
                </a:solidFill>
                <a:latin typeface="Comic Sans MS" pitchFamily="66" charset="0"/>
                <a:ea typeface="宋体" pitchFamily="2" charset="-122"/>
              </a:defRPr>
            </a:lvl8pPr>
            <a:lvl9pPr marL="3886200" indent="-228600" algn="ctr" eaLnBrk="0" fontAlgn="base" hangingPunct="0">
              <a:spcBef>
                <a:spcPct val="0"/>
              </a:spcBef>
              <a:spcAft>
                <a:spcPct val="0"/>
              </a:spcAft>
              <a:defRPr>
                <a:solidFill>
                  <a:schemeClr val="tx1"/>
                </a:solidFill>
                <a:latin typeface="Comic Sans MS" pitchFamily="66" charset="0"/>
                <a:ea typeface="宋体" pitchFamily="2" charset="-122"/>
              </a:defRPr>
            </a:lvl9pPr>
          </a:lstStyle>
          <a:p>
            <a:fld id="{515605F9-1413-40BA-AEC7-D9E0F3037A76}" type="slidenum">
              <a:rPr lang="en-US" altLang="zh-CN" smtClean="0">
                <a:solidFill>
                  <a:prstClr val="black"/>
                </a:solidFill>
                <a:latin typeface="Times New Roman" pitchFamily="18" charset="0"/>
              </a:rPr>
              <a:pPr/>
              <a:t>160</a:t>
            </a:fld>
            <a:endParaRPr lang="en-US" altLang="zh-CN">
              <a:solidFill>
                <a:prstClr val="black"/>
              </a:solidFill>
              <a:latin typeface="Times New Roman" pitchFamily="18" charset="0"/>
            </a:endParaRPr>
          </a:p>
        </p:txBody>
      </p:sp>
      <p:sp>
        <p:nvSpPr>
          <p:cNvPr id="105475" name="Rectangle 2"/>
          <p:cNvSpPr>
            <a:spLocks noGrp="1" noRot="1" noChangeAspect="1" noChangeArrowheads="1" noTextEdit="1"/>
          </p:cNvSpPr>
          <p:nvPr>
            <p:ph type="sldImg"/>
          </p:nvPr>
        </p:nvSpPr>
        <p:spPr>
          <a:ln cap="flat"/>
        </p:spPr>
      </p:sp>
      <p:sp>
        <p:nvSpPr>
          <p:cNvPr id="105476" name="Rectangle 3"/>
          <p:cNvSpPr>
            <a:spLocks noGrp="1" noChangeArrowheads="1"/>
          </p:cNvSpPr>
          <p:nvPr>
            <p:ph type="body" idx="1"/>
          </p:nvPr>
        </p:nvSpPr>
        <p:spPr>
          <a:noFill/>
        </p:spPr>
        <p:txBody>
          <a:bodyPr/>
          <a:lstStyle/>
          <a:p>
            <a:endParaRPr lang="zh-CN" altLang="zh-CN" dirty="0"/>
          </a:p>
        </p:txBody>
      </p:sp>
    </p:spTree>
    <p:extLst>
      <p:ext uri="{BB962C8B-B14F-4D97-AF65-F5344CB8AC3E}">
        <p14:creationId xmlns:p14="http://schemas.microsoft.com/office/powerpoint/2010/main" val="307598982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lvl1pPr>
              <a:defRPr>
                <a:solidFill>
                  <a:schemeClr val="tx1"/>
                </a:solidFill>
                <a:latin typeface="Comic Sans MS" pitchFamily="66" charset="0"/>
                <a:ea typeface="宋体" pitchFamily="2" charset="-122"/>
              </a:defRPr>
            </a:lvl1pPr>
            <a:lvl2pPr marL="742950" indent="-285750">
              <a:defRPr>
                <a:solidFill>
                  <a:schemeClr val="tx1"/>
                </a:solidFill>
                <a:latin typeface="Comic Sans MS" pitchFamily="66" charset="0"/>
                <a:ea typeface="宋体" pitchFamily="2" charset="-122"/>
              </a:defRPr>
            </a:lvl2pPr>
            <a:lvl3pPr marL="1143000" indent="-228600">
              <a:defRPr>
                <a:solidFill>
                  <a:schemeClr val="tx1"/>
                </a:solidFill>
                <a:latin typeface="Comic Sans MS" pitchFamily="66" charset="0"/>
                <a:ea typeface="宋体" pitchFamily="2" charset="-122"/>
              </a:defRPr>
            </a:lvl3pPr>
            <a:lvl4pPr marL="1600200" indent="-228600">
              <a:defRPr>
                <a:solidFill>
                  <a:schemeClr val="tx1"/>
                </a:solidFill>
                <a:latin typeface="Comic Sans MS" pitchFamily="66" charset="0"/>
                <a:ea typeface="宋体" pitchFamily="2" charset="-122"/>
              </a:defRPr>
            </a:lvl4pPr>
            <a:lvl5pPr marL="2057400" indent="-228600">
              <a:defRPr>
                <a:solidFill>
                  <a:schemeClr val="tx1"/>
                </a:solidFill>
                <a:latin typeface="Comic Sans MS" pitchFamily="66" charset="0"/>
                <a:ea typeface="宋体" pitchFamily="2" charset="-122"/>
              </a:defRPr>
            </a:lvl5pPr>
            <a:lvl6pPr marL="2514600" indent="-228600" algn="ctr" eaLnBrk="0" fontAlgn="base" hangingPunct="0">
              <a:spcBef>
                <a:spcPct val="0"/>
              </a:spcBef>
              <a:spcAft>
                <a:spcPct val="0"/>
              </a:spcAft>
              <a:defRPr>
                <a:solidFill>
                  <a:schemeClr val="tx1"/>
                </a:solidFill>
                <a:latin typeface="Comic Sans MS" pitchFamily="66" charset="0"/>
                <a:ea typeface="宋体" pitchFamily="2" charset="-122"/>
              </a:defRPr>
            </a:lvl6pPr>
            <a:lvl7pPr marL="2971800" indent="-228600" algn="ctr" eaLnBrk="0" fontAlgn="base" hangingPunct="0">
              <a:spcBef>
                <a:spcPct val="0"/>
              </a:spcBef>
              <a:spcAft>
                <a:spcPct val="0"/>
              </a:spcAft>
              <a:defRPr>
                <a:solidFill>
                  <a:schemeClr val="tx1"/>
                </a:solidFill>
                <a:latin typeface="Comic Sans MS" pitchFamily="66" charset="0"/>
                <a:ea typeface="宋体" pitchFamily="2" charset="-122"/>
              </a:defRPr>
            </a:lvl7pPr>
            <a:lvl8pPr marL="3429000" indent="-228600" algn="ctr" eaLnBrk="0" fontAlgn="base" hangingPunct="0">
              <a:spcBef>
                <a:spcPct val="0"/>
              </a:spcBef>
              <a:spcAft>
                <a:spcPct val="0"/>
              </a:spcAft>
              <a:defRPr>
                <a:solidFill>
                  <a:schemeClr val="tx1"/>
                </a:solidFill>
                <a:latin typeface="Comic Sans MS" pitchFamily="66" charset="0"/>
                <a:ea typeface="宋体" pitchFamily="2" charset="-122"/>
              </a:defRPr>
            </a:lvl8pPr>
            <a:lvl9pPr marL="3886200" indent="-228600" algn="ctr" eaLnBrk="0" fontAlgn="base" hangingPunct="0">
              <a:spcBef>
                <a:spcPct val="0"/>
              </a:spcBef>
              <a:spcAft>
                <a:spcPct val="0"/>
              </a:spcAft>
              <a:defRPr>
                <a:solidFill>
                  <a:schemeClr val="tx1"/>
                </a:solidFill>
                <a:latin typeface="Comic Sans MS" pitchFamily="66" charset="0"/>
                <a:ea typeface="宋体" pitchFamily="2" charset="-122"/>
              </a:defRPr>
            </a:lvl9pPr>
          </a:lstStyle>
          <a:p>
            <a:fld id="{B2F9FC0C-8686-48DD-A15D-8881C74FD6C6}" type="slidenum">
              <a:rPr lang="en-US" altLang="zh-CN" smtClean="0">
                <a:solidFill>
                  <a:prstClr val="black"/>
                </a:solidFill>
                <a:latin typeface="Times New Roman" pitchFamily="18" charset="0"/>
              </a:rPr>
              <a:pPr/>
              <a:t>161</a:t>
            </a:fld>
            <a:endParaRPr lang="en-US" altLang="zh-CN">
              <a:solidFill>
                <a:prstClr val="black"/>
              </a:solidFill>
              <a:latin typeface="Times New Roman" pitchFamily="18" charset="0"/>
            </a:endParaRPr>
          </a:p>
        </p:txBody>
      </p:sp>
      <p:sp>
        <p:nvSpPr>
          <p:cNvPr id="107523" name="Rectangle 2"/>
          <p:cNvSpPr>
            <a:spLocks noGrp="1" noRot="1" noChangeAspect="1" noChangeArrowheads="1" noTextEdit="1"/>
          </p:cNvSpPr>
          <p:nvPr>
            <p:ph type="sldImg"/>
          </p:nvPr>
        </p:nvSpPr>
        <p:spPr>
          <a:ln cap="flat"/>
        </p:spPr>
      </p:sp>
      <p:sp>
        <p:nvSpPr>
          <p:cNvPr id="107524" name="Rectangle 3"/>
          <p:cNvSpPr>
            <a:spLocks noGrp="1" noChangeArrowheads="1"/>
          </p:cNvSpPr>
          <p:nvPr>
            <p:ph type="body" idx="1"/>
          </p:nvPr>
        </p:nvSpPr>
        <p:spPr>
          <a:noFill/>
        </p:spPr>
        <p:txBody>
          <a:bodyPr/>
          <a:lstStyle/>
          <a:p>
            <a:endParaRPr lang="zh-CN" altLang="zh-CN" dirty="0"/>
          </a:p>
        </p:txBody>
      </p:sp>
    </p:spTree>
    <p:extLst>
      <p:ext uri="{BB962C8B-B14F-4D97-AF65-F5344CB8AC3E}">
        <p14:creationId xmlns:p14="http://schemas.microsoft.com/office/powerpoint/2010/main" val="191115193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8062764B-C7F0-42FF-A334-9B34DC6EB141}" type="slidenum">
              <a:rPr lang="en-US" altLang="zh-CN" smtClean="0"/>
              <a:pPr>
                <a:spcBef>
                  <a:spcPct val="0"/>
                </a:spcBef>
              </a:pPr>
              <a:t>162</a:t>
            </a:fld>
            <a:endParaRPr lang="en-US" altLang="zh-CN"/>
          </a:p>
        </p:txBody>
      </p:sp>
      <p:sp>
        <p:nvSpPr>
          <p:cNvPr id="162819" name="Rectangle 2"/>
          <p:cNvSpPr>
            <a:spLocks noGrp="1" noRot="1" noChangeAspect="1" noChangeArrowheads="1" noTextEdit="1"/>
          </p:cNvSpPr>
          <p:nvPr>
            <p:ph type="sldImg"/>
          </p:nvPr>
        </p:nvSpPr>
        <p:spPr>
          <a:ln cap="flat"/>
        </p:spPr>
      </p:sp>
      <p:sp>
        <p:nvSpPr>
          <p:cNvPr id="162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Ping</a:t>
            </a:r>
            <a:r>
              <a:rPr lang="zh-CN" altLang="en-US"/>
              <a:t>就是利用</a:t>
            </a:r>
          </a:p>
        </p:txBody>
      </p:sp>
    </p:spTree>
    <p:extLst>
      <p:ext uri="{BB962C8B-B14F-4D97-AF65-F5344CB8AC3E}">
        <p14:creationId xmlns:p14="http://schemas.microsoft.com/office/powerpoint/2010/main" val="368149127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E8F57935-ECC6-40E8-AE5E-F02732297255}" type="slidenum">
              <a:rPr lang="en-US" altLang="zh-CN" smtClean="0"/>
              <a:pPr>
                <a:spcBef>
                  <a:spcPct val="0"/>
                </a:spcBef>
              </a:pPr>
              <a:t>163</a:t>
            </a:fld>
            <a:endParaRPr lang="en-US" altLang="zh-CN"/>
          </a:p>
        </p:txBody>
      </p:sp>
      <p:sp>
        <p:nvSpPr>
          <p:cNvPr id="172035" name="Rectangle 2"/>
          <p:cNvSpPr>
            <a:spLocks noGrp="1" noRot="1" noChangeAspect="1" noChangeArrowheads="1" noTextEdit="1"/>
          </p:cNvSpPr>
          <p:nvPr>
            <p:ph type="sldImg"/>
          </p:nvPr>
        </p:nvSpPr>
        <p:spPr>
          <a:ln cap="flat"/>
        </p:spPr>
      </p:sp>
      <p:sp>
        <p:nvSpPr>
          <p:cNvPr id="172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IPv6</a:t>
            </a:r>
            <a:r>
              <a:rPr lang="zh-CN" altLang="en-US"/>
              <a:t>现在还是存在争议的，受到一部分学者的推崇，也有部分学者持相反意见</a:t>
            </a:r>
          </a:p>
        </p:txBody>
      </p:sp>
    </p:spTree>
    <p:extLst>
      <p:ext uri="{BB962C8B-B14F-4D97-AF65-F5344CB8AC3E}">
        <p14:creationId xmlns:p14="http://schemas.microsoft.com/office/powerpoint/2010/main" val="282787685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165</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00497031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166</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0552218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167</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59755983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168</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62966488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169</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35349171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170</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5794235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pPr>
                <a:spcBef>
                  <a:spcPct val="0"/>
                </a:spcBef>
              </a:pPr>
              <a:t>16</a:t>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57090753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15665D64-0931-4FE1-B736-34A2C061A76B}" type="slidenum">
              <a:rPr lang="en-US" altLang="zh-CN" smtClean="0"/>
              <a:pPr>
                <a:spcBef>
                  <a:spcPct val="0"/>
                </a:spcBef>
              </a:pPr>
              <a:t>171</a:t>
            </a:fld>
            <a:endParaRPr lang="en-US" altLang="zh-CN"/>
          </a:p>
        </p:txBody>
      </p:sp>
      <p:sp>
        <p:nvSpPr>
          <p:cNvPr id="240643" name="Rectangle 2"/>
          <p:cNvSpPr>
            <a:spLocks noGrp="1" noRot="1" noChangeAspect="1" noChangeArrowheads="1" noTextEdit="1"/>
          </p:cNvSpPr>
          <p:nvPr>
            <p:ph type="sldImg"/>
          </p:nvPr>
        </p:nvSpPr>
        <p:spPr>
          <a:ln cap="flat"/>
        </p:spPr>
      </p:sp>
      <p:sp>
        <p:nvSpPr>
          <p:cNvPr id="240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AS</a:t>
            </a:r>
            <a:r>
              <a:rPr lang="zh-CN" altLang="en-US"/>
              <a:t>：</a:t>
            </a:r>
            <a:r>
              <a:rPr lang="en-US" altLang="zh-CN"/>
              <a:t>autonomous system </a:t>
            </a:r>
          </a:p>
        </p:txBody>
      </p:sp>
    </p:spTree>
    <p:extLst>
      <p:ext uri="{BB962C8B-B14F-4D97-AF65-F5344CB8AC3E}">
        <p14:creationId xmlns:p14="http://schemas.microsoft.com/office/powerpoint/2010/main" val="205624912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CC08A5F-3BF0-4FA0-AA35-04511FC4A6C0}" type="slidenum">
              <a:rPr lang="en-US" altLang="zh-CN" smtClean="0"/>
              <a:pPr>
                <a:spcBef>
                  <a:spcPct val="0"/>
                </a:spcBef>
              </a:pPr>
              <a:t>172</a:t>
            </a:fld>
            <a:endParaRPr lang="en-US" altLang="zh-CN"/>
          </a:p>
        </p:txBody>
      </p:sp>
      <p:sp>
        <p:nvSpPr>
          <p:cNvPr id="288771" name="Rectangle 2"/>
          <p:cNvSpPr>
            <a:spLocks noGrp="1" noRot="1" noChangeAspect="1" noChangeArrowheads="1" noTextEdit="1"/>
          </p:cNvSpPr>
          <p:nvPr>
            <p:ph type="sldImg"/>
          </p:nvPr>
        </p:nvSpPr>
        <p:spPr>
          <a:ln cap="flat"/>
        </p:spPr>
      </p:sp>
      <p:sp>
        <p:nvSpPr>
          <p:cNvPr id="288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BGP</a:t>
            </a:r>
            <a:r>
              <a:rPr lang="zh-CN" altLang="en-US"/>
              <a:t>协议的特点</a:t>
            </a:r>
            <a:r>
              <a:rPr lang="en-US" altLang="zh-CN"/>
              <a:t>BGP</a:t>
            </a:r>
            <a:r>
              <a:rPr lang="zh-CN" altLang="en-US"/>
              <a:t>是一种</a:t>
            </a:r>
            <a:r>
              <a:rPr lang="en-US" altLang="zh-CN"/>
              <a:t>AS(</a:t>
            </a:r>
            <a:r>
              <a:rPr lang="zh-CN" altLang="en-US"/>
              <a:t>自治区域</a:t>
            </a:r>
            <a:r>
              <a:rPr lang="en-US" altLang="zh-CN"/>
              <a:t>)</a:t>
            </a:r>
            <a:r>
              <a:rPr lang="zh-CN" altLang="en-US"/>
              <a:t>外部路由协议，主要负责本自治区域和外部的自治区域间的路由可达信息的交换。因此，它所关心的拓扑结构是</a:t>
            </a:r>
            <a:r>
              <a:rPr lang="en-US" altLang="zh-CN"/>
              <a:t>AS(</a:t>
            </a:r>
            <a:r>
              <a:rPr lang="zh-CN" altLang="en-US"/>
              <a:t>自治区域</a:t>
            </a:r>
            <a:r>
              <a:rPr lang="en-US" altLang="zh-CN"/>
              <a:t>)</a:t>
            </a:r>
            <a:r>
              <a:rPr lang="zh-CN" altLang="en-US"/>
              <a:t>的拓扑结构。</a:t>
            </a:r>
          </a:p>
        </p:txBody>
      </p:sp>
    </p:spTree>
    <p:extLst>
      <p:ext uri="{BB962C8B-B14F-4D97-AF65-F5344CB8AC3E}">
        <p14:creationId xmlns:p14="http://schemas.microsoft.com/office/powerpoint/2010/main" val="218513266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CC08A5F-3BF0-4FA0-AA35-04511FC4A6C0}" type="slidenum">
              <a:rPr lang="en-US" altLang="zh-CN" smtClean="0"/>
              <a:pPr>
                <a:spcBef>
                  <a:spcPct val="0"/>
                </a:spcBef>
              </a:pPr>
              <a:t>173</a:t>
            </a:fld>
            <a:endParaRPr lang="en-US" altLang="zh-CN"/>
          </a:p>
        </p:txBody>
      </p:sp>
      <p:sp>
        <p:nvSpPr>
          <p:cNvPr id="288771" name="Rectangle 2"/>
          <p:cNvSpPr>
            <a:spLocks noGrp="1" noRot="1" noChangeAspect="1" noChangeArrowheads="1" noTextEdit="1"/>
          </p:cNvSpPr>
          <p:nvPr>
            <p:ph type="sldImg"/>
          </p:nvPr>
        </p:nvSpPr>
        <p:spPr>
          <a:ln cap="flat"/>
        </p:spPr>
      </p:sp>
      <p:sp>
        <p:nvSpPr>
          <p:cNvPr id="288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BGP</a:t>
            </a:r>
            <a:r>
              <a:rPr lang="zh-CN" altLang="en-US"/>
              <a:t>协议的特点</a:t>
            </a:r>
            <a:r>
              <a:rPr lang="en-US" altLang="zh-CN"/>
              <a:t>BGP</a:t>
            </a:r>
            <a:r>
              <a:rPr lang="zh-CN" altLang="en-US"/>
              <a:t>是一种</a:t>
            </a:r>
            <a:r>
              <a:rPr lang="en-US" altLang="zh-CN"/>
              <a:t>AS(</a:t>
            </a:r>
            <a:r>
              <a:rPr lang="zh-CN" altLang="en-US"/>
              <a:t>自治区域</a:t>
            </a:r>
            <a:r>
              <a:rPr lang="en-US" altLang="zh-CN"/>
              <a:t>)</a:t>
            </a:r>
            <a:r>
              <a:rPr lang="zh-CN" altLang="en-US"/>
              <a:t>外部路由协议，主要负责本自治区域和外部的自治区域间的路由可达信息的交换。因此，它所关心的拓扑结构是</a:t>
            </a:r>
            <a:r>
              <a:rPr lang="en-US" altLang="zh-CN"/>
              <a:t>AS(</a:t>
            </a:r>
            <a:r>
              <a:rPr lang="zh-CN" altLang="en-US"/>
              <a:t>自治区域</a:t>
            </a:r>
            <a:r>
              <a:rPr lang="en-US" altLang="zh-CN"/>
              <a:t>)</a:t>
            </a:r>
            <a:r>
              <a:rPr lang="zh-CN" altLang="en-US"/>
              <a:t>的拓扑结构。</a:t>
            </a:r>
          </a:p>
        </p:txBody>
      </p:sp>
    </p:spTree>
    <p:extLst>
      <p:ext uri="{BB962C8B-B14F-4D97-AF65-F5344CB8AC3E}">
        <p14:creationId xmlns:p14="http://schemas.microsoft.com/office/powerpoint/2010/main" val="766405335"/>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CC08A5F-3BF0-4FA0-AA35-04511FC4A6C0}" type="slidenum">
              <a:rPr lang="en-US" altLang="zh-CN" smtClean="0"/>
              <a:pPr>
                <a:spcBef>
                  <a:spcPct val="0"/>
                </a:spcBef>
              </a:pPr>
              <a:t>174</a:t>
            </a:fld>
            <a:endParaRPr lang="en-US" altLang="zh-CN"/>
          </a:p>
        </p:txBody>
      </p:sp>
      <p:sp>
        <p:nvSpPr>
          <p:cNvPr id="288771" name="Rectangle 2"/>
          <p:cNvSpPr>
            <a:spLocks noGrp="1" noRot="1" noChangeAspect="1" noChangeArrowheads="1" noTextEdit="1"/>
          </p:cNvSpPr>
          <p:nvPr>
            <p:ph type="sldImg"/>
          </p:nvPr>
        </p:nvSpPr>
        <p:spPr>
          <a:ln cap="flat"/>
        </p:spPr>
      </p:sp>
      <p:sp>
        <p:nvSpPr>
          <p:cNvPr id="288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BGP</a:t>
            </a:r>
            <a:r>
              <a:rPr lang="zh-CN" altLang="en-US"/>
              <a:t>协议的特点</a:t>
            </a:r>
            <a:r>
              <a:rPr lang="en-US" altLang="zh-CN"/>
              <a:t>BGP</a:t>
            </a:r>
            <a:r>
              <a:rPr lang="zh-CN" altLang="en-US"/>
              <a:t>是一种</a:t>
            </a:r>
            <a:r>
              <a:rPr lang="en-US" altLang="zh-CN"/>
              <a:t>AS(</a:t>
            </a:r>
            <a:r>
              <a:rPr lang="zh-CN" altLang="en-US"/>
              <a:t>自治区域</a:t>
            </a:r>
            <a:r>
              <a:rPr lang="en-US" altLang="zh-CN"/>
              <a:t>)</a:t>
            </a:r>
            <a:r>
              <a:rPr lang="zh-CN" altLang="en-US"/>
              <a:t>外部路由协议，主要负责本自治区域和外部的自治区域间的路由可达信息的交换。因此，它所关心的拓扑结构是</a:t>
            </a:r>
            <a:r>
              <a:rPr lang="en-US" altLang="zh-CN"/>
              <a:t>AS(</a:t>
            </a:r>
            <a:r>
              <a:rPr lang="zh-CN" altLang="en-US"/>
              <a:t>自治区域</a:t>
            </a:r>
            <a:r>
              <a:rPr lang="en-US" altLang="zh-CN"/>
              <a:t>)</a:t>
            </a:r>
            <a:r>
              <a:rPr lang="zh-CN" altLang="en-US"/>
              <a:t>的拓扑结构。</a:t>
            </a:r>
          </a:p>
        </p:txBody>
      </p:sp>
    </p:spTree>
    <p:extLst>
      <p:ext uri="{BB962C8B-B14F-4D97-AF65-F5344CB8AC3E}">
        <p14:creationId xmlns:p14="http://schemas.microsoft.com/office/powerpoint/2010/main" val="1126310665"/>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CC08A5F-3BF0-4FA0-AA35-04511FC4A6C0}" type="slidenum">
              <a:rPr lang="en-US" altLang="zh-CN" smtClean="0"/>
              <a:pPr>
                <a:spcBef>
                  <a:spcPct val="0"/>
                </a:spcBef>
              </a:pPr>
              <a:t>175</a:t>
            </a:fld>
            <a:endParaRPr lang="en-US" altLang="zh-CN"/>
          </a:p>
        </p:txBody>
      </p:sp>
      <p:sp>
        <p:nvSpPr>
          <p:cNvPr id="288771" name="Rectangle 2"/>
          <p:cNvSpPr>
            <a:spLocks noGrp="1" noRot="1" noChangeAspect="1" noChangeArrowheads="1" noTextEdit="1"/>
          </p:cNvSpPr>
          <p:nvPr>
            <p:ph type="sldImg"/>
          </p:nvPr>
        </p:nvSpPr>
        <p:spPr>
          <a:ln cap="flat"/>
        </p:spPr>
      </p:sp>
      <p:sp>
        <p:nvSpPr>
          <p:cNvPr id="288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BGP</a:t>
            </a:r>
            <a:r>
              <a:rPr lang="zh-CN" altLang="en-US"/>
              <a:t>协议的特点</a:t>
            </a:r>
            <a:r>
              <a:rPr lang="en-US" altLang="zh-CN"/>
              <a:t>BGP</a:t>
            </a:r>
            <a:r>
              <a:rPr lang="zh-CN" altLang="en-US"/>
              <a:t>是一种</a:t>
            </a:r>
            <a:r>
              <a:rPr lang="en-US" altLang="zh-CN"/>
              <a:t>AS(</a:t>
            </a:r>
            <a:r>
              <a:rPr lang="zh-CN" altLang="en-US"/>
              <a:t>自治区域</a:t>
            </a:r>
            <a:r>
              <a:rPr lang="en-US" altLang="zh-CN"/>
              <a:t>)</a:t>
            </a:r>
            <a:r>
              <a:rPr lang="zh-CN" altLang="en-US"/>
              <a:t>外部路由协议，主要负责本自治区域和外部的自治区域间的路由可达信息的交换。因此，它所关心的拓扑结构是</a:t>
            </a:r>
            <a:r>
              <a:rPr lang="en-US" altLang="zh-CN"/>
              <a:t>AS(</a:t>
            </a:r>
            <a:r>
              <a:rPr lang="zh-CN" altLang="en-US"/>
              <a:t>自治区域</a:t>
            </a:r>
            <a:r>
              <a:rPr lang="en-US" altLang="zh-CN"/>
              <a:t>)</a:t>
            </a:r>
            <a:r>
              <a:rPr lang="zh-CN" altLang="en-US"/>
              <a:t>的拓扑结构。</a:t>
            </a:r>
          </a:p>
        </p:txBody>
      </p:sp>
    </p:spTree>
    <p:extLst>
      <p:ext uri="{BB962C8B-B14F-4D97-AF65-F5344CB8AC3E}">
        <p14:creationId xmlns:p14="http://schemas.microsoft.com/office/powerpoint/2010/main" val="333776199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5351D69-C6B0-49E6-864A-57467D8105D1}" type="slidenum">
              <a:rPr lang="en-US" altLang="zh-CN" smtClean="0"/>
              <a:pPr>
                <a:spcBef>
                  <a:spcPct val="0"/>
                </a:spcBef>
              </a:pPr>
              <a:t>176</a:t>
            </a:fld>
            <a:endParaRPr lang="en-US" altLang="zh-CN"/>
          </a:p>
        </p:txBody>
      </p:sp>
      <p:sp>
        <p:nvSpPr>
          <p:cNvPr id="260099" name="Rectangle 2"/>
          <p:cNvSpPr>
            <a:spLocks noGrp="1" noRot="1" noChangeAspect="1" noChangeArrowheads="1" noTextEdit="1"/>
          </p:cNvSpPr>
          <p:nvPr>
            <p:ph type="sldImg"/>
          </p:nvPr>
        </p:nvSpPr>
        <p:spPr>
          <a:ln cap="flat"/>
        </p:spPr>
      </p:sp>
      <p:sp>
        <p:nvSpPr>
          <p:cNvPr id="260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三种方法：</a:t>
            </a:r>
            <a:r>
              <a:rPr lang="en-US" altLang="zh-CN" dirty="0"/>
              <a:t>OSPF</a:t>
            </a:r>
            <a:r>
              <a:rPr lang="zh-CN" altLang="en-US" dirty="0"/>
              <a:t>一般路由器都支持，</a:t>
            </a:r>
            <a:r>
              <a:rPr lang="en-US" altLang="zh-CN" dirty="0"/>
              <a:t>IGRP</a:t>
            </a:r>
            <a:r>
              <a:rPr lang="zh-CN" altLang="en-US" dirty="0"/>
              <a:t>只有</a:t>
            </a:r>
            <a:r>
              <a:rPr lang="en-US" altLang="zh-CN" dirty="0"/>
              <a:t>Cisco</a:t>
            </a:r>
            <a:r>
              <a:rPr lang="zh-CN" altLang="en-US" dirty="0"/>
              <a:t>路由器才有</a:t>
            </a:r>
          </a:p>
        </p:txBody>
      </p:sp>
    </p:spTree>
    <p:extLst>
      <p:ext uri="{BB962C8B-B14F-4D97-AF65-F5344CB8AC3E}">
        <p14:creationId xmlns:p14="http://schemas.microsoft.com/office/powerpoint/2010/main" val="387572950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3021EE7D-E660-4409-81DC-A448693046F4}" type="slidenum">
              <a:rPr lang="en-US" altLang="zh-CN" smtClean="0"/>
              <a:pPr>
                <a:spcBef>
                  <a:spcPct val="0"/>
                </a:spcBef>
              </a:pPr>
              <a:t>177</a:t>
            </a:fld>
            <a:endParaRPr lang="en-US" altLang="zh-CN"/>
          </a:p>
        </p:txBody>
      </p:sp>
      <p:sp>
        <p:nvSpPr>
          <p:cNvPr id="278531" name="Rectangle 2"/>
          <p:cNvSpPr>
            <a:spLocks noGrp="1" noRot="1" noChangeAspect="1" noChangeArrowheads="1" noTextEdit="1"/>
          </p:cNvSpPr>
          <p:nvPr>
            <p:ph type="sldImg"/>
          </p:nvPr>
        </p:nvSpPr>
        <p:spPr>
          <a:ln cap="flat"/>
        </p:spPr>
      </p:sp>
      <p:sp>
        <p:nvSpPr>
          <p:cNvPr id="278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结合</a:t>
            </a:r>
            <a:r>
              <a:rPr lang="en-US" altLang="zh-CN"/>
              <a:t>Dijkstra</a:t>
            </a:r>
            <a:r>
              <a:rPr lang="zh-CN" altLang="en-US"/>
              <a:t>算法讲解</a:t>
            </a:r>
          </a:p>
        </p:txBody>
      </p:sp>
    </p:spTree>
    <p:extLst>
      <p:ext uri="{BB962C8B-B14F-4D97-AF65-F5344CB8AC3E}">
        <p14:creationId xmlns:p14="http://schemas.microsoft.com/office/powerpoint/2010/main" val="32145453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3021EE7D-E660-4409-81DC-A448693046F4}" type="slidenum">
              <a:rPr lang="en-US" altLang="zh-CN" smtClean="0"/>
              <a:pPr>
                <a:spcBef>
                  <a:spcPct val="0"/>
                </a:spcBef>
              </a:pPr>
              <a:t>178</a:t>
            </a:fld>
            <a:endParaRPr lang="en-US" altLang="zh-CN"/>
          </a:p>
        </p:txBody>
      </p:sp>
      <p:sp>
        <p:nvSpPr>
          <p:cNvPr id="278531" name="Rectangle 2"/>
          <p:cNvSpPr>
            <a:spLocks noGrp="1" noRot="1" noChangeAspect="1" noChangeArrowheads="1" noTextEdit="1"/>
          </p:cNvSpPr>
          <p:nvPr>
            <p:ph type="sldImg"/>
          </p:nvPr>
        </p:nvSpPr>
        <p:spPr>
          <a:ln cap="flat"/>
        </p:spPr>
      </p:sp>
      <p:sp>
        <p:nvSpPr>
          <p:cNvPr id="278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OSPF</a:t>
            </a:r>
            <a:r>
              <a:rPr lang="zh-CN" altLang="en-US" dirty="0"/>
              <a:t>（</a:t>
            </a:r>
            <a:r>
              <a:rPr lang="en-US" altLang="zh-CN" dirty="0"/>
              <a:t>Open Shortest Path First</a:t>
            </a:r>
            <a:r>
              <a:rPr lang="zh-CN" altLang="en-US" dirty="0"/>
              <a:t>）路由协议是由</a:t>
            </a:r>
            <a:r>
              <a:rPr lang="en-US" altLang="zh-CN" dirty="0"/>
              <a:t>IETF</a:t>
            </a:r>
            <a:r>
              <a:rPr lang="zh-CN" altLang="en-US" dirty="0"/>
              <a:t>（</a:t>
            </a:r>
            <a:r>
              <a:rPr lang="en-US" altLang="zh-CN" dirty="0"/>
              <a:t>Internet Engineering Task Force</a:t>
            </a:r>
            <a:r>
              <a:rPr lang="zh-CN" altLang="en-US" dirty="0"/>
              <a:t>）</a:t>
            </a:r>
            <a:r>
              <a:rPr lang="en-US" altLang="zh-CN" dirty="0"/>
              <a:t>IGP</a:t>
            </a:r>
            <a:r>
              <a:rPr lang="zh-CN" altLang="en-US" dirty="0"/>
              <a:t>工作小组提出的，是一种基于</a:t>
            </a:r>
            <a:r>
              <a:rPr lang="en-US" altLang="zh-CN" dirty="0"/>
              <a:t>SPF</a:t>
            </a:r>
            <a:r>
              <a:rPr lang="zh-CN" altLang="en-US" dirty="0"/>
              <a:t>算法的路由协议，目前使用的</a:t>
            </a:r>
            <a:r>
              <a:rPr lang="en-US" altLang="zh-CN" dirty="0"/>
              <a:t>OSPF</a:t>
            </a:r>
            <a:r>
              <a:rPr lang="zh-CN" altLang="en-US" dirty="0"/>
              <a:t>协议是其第二版，定义于</a:t>
            </a:r>
            <a:r>
              <a:rPr lang="en-US" altLang="zh-CN" dirty="0"/>
              <a:t>RFC1247</a:t>
            </a:r>
            <a:r>
              <a:rPr lang="zh-CN" altLang="en-US" dirty="0"/>
              <a:t>和</a:t>
            </a:r>
            <a:r>
              <a:rPr lang="en-US" altLang="zh-CN" dirty="0"/>
              <a:t>RFC1583</a:t>
            </a:r>
            <a:r>
              <a:rPr lang="zh-CN" altLang="en-US" dirty="0"/>
              <a:t>。</a:t>
            </a:r>
          </a:p>
        </p:txBody>
      </p:sp>
    </p:spTree>
    <p:extLst>
      <p:ext uri="{BB962C8B-B14F-4D97-AF65-F5344CB8AC3E}">
        <p14:creationId xmlns:p14="http://schemas.microsoft.com/office/powerpoint/2010/main" val="3987326018"/>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CC08A5F-3BF0-4FA0-AA35-04511FC4A6C0}" type="slidenum">
              <a:rPr lang="en-US" altLang="zh-CN" smtClean="0"/>
              <a:pPr>
                <a:spcBef>
                  <a:spcPct val="0"/>
                </a:spcBef>
              </a:pPr>
              <a:t>179</a:t>
            </a:fld>
            <a:endParaRPr lang="en-US" altLang="zh-CN"/>
          </a:p>
        </p:txBody>
      </p:sp>
      <p:sp>
        <p:nvSpPr>
          <p:cNvPr id="288771" name="Rectangle 2"/>
          <p:cNvSpPr>
            <a:spLocks noGrp="1" noRot="1" noChangeAspect="1" noChangeArrowheads="1" noTextEdit="1"/>
          </p:cNvSpPr>
          <p:nvPr>
            <p:ph type="sldImg"/>
          </p:nvPr>
        </p:nvSpPr>
        <p:spPr>
          <a:ln cap="flat"/>
        </p:spPr>
      </p:sp>
      <p:sp>
        <p:nvSpPr>
          <p:cNvPr id="288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BGP</a:t>
            </a:r>
            <a:r>
              <a:rPr lang="zh-CN" altLang="en-US"/>
              <a:t>协议的特点</a:t>
            </a:r>
            <a:r>
              <a:rPr lang="en-US" altLang="zh-CN"/>
              <a:t>BGP</a:t>
            </a:r>
            <a:r>
              <a:rPr lang="zh-CN" altLang="en-US"/>
              <a:t>是一种</a:t>
            </a:r>
            <a:r>
              <a:rPr lang="en-US" altLang="zh-CN"/>
              <a:t>AS(</a:t>
            </a:r>
            <a:r>
              <a:rPr lang="zh-CN" altLang="en-US"/>
              <a:t>自治区域</a:t>
            </a:r>
            <a:r>
              <a:rPr lang="en-US" altLang="zh-CN"/>
              <a:t>)</a:t>
            </a:r>
            <a:r>
              <a:rPr lang="zh-CN" altLang="en-US"/>
              <a:t>外部路由协议，主要负责本自治区域和外部的自治区域间的路由可达信息的交换。因此，它所关心的拓扑结构是</a:t>
            </a:r>
            <a:r>
              <a:rPr lang="en-US" altLang="zh-CN"/>
              <a:t>AS(</a:t>
            </a:r>
            <a:r>
              <a:rPr lang="zh-CN" altLang="en-US"/>
              <a:t>自治区域</a:t>
            </a:r>
            <a:r>
              <a:rPr lang="en-US" altLang="zh-CN"/>
              <a:t>)</a:t>
            </a:r>
            <a:r>
              <a:rPr lang="zh-CN" altLang="en-US"/>
              <a:t>的拓扑结构。</a:t>
            </a:r>
          </a:p>
        </p:txBody>
      </p:sp>
    </p:spTree>
    <p:extLst>
      <p:ext uri="{BB962C8B-B14F-4D97-AF65-F5344CB8AC3E}">
        <p14:creationId xmlns:p14="http://schemas.microsoft.com/office/powerpoint/2010/main" val="276225165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CC08A5F-3BF0-4FA0-AA35-04511FC4A6C0}" type="slidenum">
              <a:rPr lang="en-US" altLang="zh-CN" smtClean="0"/>
              <a:pPr>
                <a:spcBef>
                  <a:spcPct val="0"/>
                </a:spcBef>
              </a:pPr>
              <a:t>180</a:t>
            </a:fld>
            <a:endParaRPr lang="en-US" altLang="zh-CN"/>
          </a:p>
        </p:txBody>
      </p:sp>
      <p:sp>
        <p:nvSpPr>
          <p:cNvPr id="288771" name="Rectangle 2"/>
          <p:cNvSpPr>
            <a:spLocks noGrp="1" noRot="1" noChangeAspect="1" noChangeArrowheads="1" noTextEdit="1"/>
          </p:cNvSpPr>
          <p:nvPr>
            <p:ph type="sldImg"/>
          </p:nvPr>
        </p:nvSpPr>
        <p:spPr>
          <a:ln cap="flat"/>
        </p:spPr>
      </p:sp>
      <p:sp>
        <p:nvSpPr>
          <p:cNvPr id="288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BGP</a:t>
            </a:r>
            <a:r>
              <a:rPr lang="zh-CN" altLang="en-US"/>
              <a:t>协议的特点</a:t>
            </a:r>
            <a:r>
              <a:rPr lang="en-US" altLang="zh-CN"/>
              <a:t>BGP</a:t>
            </a:r>
            <a:r>
              <a:rPr lang="zh-CN" altLang="en-US"/>
              <a:t>是一种</a:t>
            </a:r>
            <a:r>
              <a:rPr lang="en-US" altLang="zh-CN"/>
              <a:t>AS(</a:t>
            </a:r>
            <a:r>
              <a:rPr lang="zh-CN" altLang="en-US"/>
              <a:t>自治区域</a:t>
            </a:r>
            <a:r>
              <a:rPr lang="en-US" altLang="zh-CN"/>
              <a:t>)</a:t>
            </a:r>
            <a:r>
              <a:rPr lang="zh-CN" altLang="en-US"/>
              <a:t>外部路由协议，主要负责本自治区域和外部的自治区域间的路由可达信息的交换。因此，它所关心的拓扑结构是</a:t>
            </a:r>
            <a:r>
              <a:rPr lang="en-US" altLang="zh-CN"/>
              <a:t>AS(</a:t>
            </a:r>
            <a:r>
              <a:rPr lang="zh-CN" altLang="en-US"/>
              <a:t>自治区域</a:t>
            </a:r>
            <a:r>
              <a:rPr lang="en-US" altLang="zh-CN"/>
              <a:t>)</a:t>
            </a:r>
            <a:r>
              <a:rPr lang="zh-CN" altLang="en-US"/>
              <a:t>的拓扑结构。</a:t>
            </a:r>
          </a:p>
        </p:txBody>
      </p:sp>
    </p:spTree>
    <p:extLst>
      <p:ext uri="{BB962C8B-B14F-4D97-AF65-F5344CB8AC3E}">
        <p14:creationId xmlns:p14="http://schemas.microsoft.com/office/powerpoint/2010/main" val="26347924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pPr>
                <a:spcBef>
                  <a:spcPct val="0"/>
                </a:spcBef>
              </a:pPr>
              <a:t>17</a:t>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411563664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CC08A5F-3BF0-4FA0-AA35-04511FC4A6C0}" type="slidenum">
              <a:rPr lang="en-US" altLang="zh-CN" smtClean="0"/>
              <a:pPr>
                <a:spcBef>
                  <a:spcPct val="0"/>
                </a:spcBef>
              </a:pPr>
              <a:t>181</a:t>
            </a:fld>
            <a:endParaRPr lang="en-US" altLang="zh-CN"/>
          </a:p>
        </p:txBody>
      </p:sp>
      <p:sp>
        <p:nvSpPr>
          <p:cNvPr id="288771" name="Rectangle 2"/>
          <p:cNvSpPr>
            <a:spLocks noGrp="1" noRot="1" noChangeAspect="1" noChangeArrowheads="1" noTextEdit="1"/>
          </p:cNvSpPr>
          <p:nvPr>
            <p:ph type="sldImg"/>
          </p:nvPr>
        </p:nvSpPr>
        <p:spPr>
          <a:ln cap="flat"/>
        </p:spPr>
      </p:sp>
      <p:sp>
        <p:nvSpPr>
          <p:cNvPr id="288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extLst>
      <p:ext uri="{BB962C8B-B14F-4D97-AF65-F5344CB8AC3E}">
        <p14:creationId xmlns:p14="http://schemas.microsoft.com/office/powerpoint/2010/main" val="3274797375"/>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CC08A5F-3BF0-4FA0-AA35-04511FC4A6C0}" type="slidenum">
              <a:rPr lang="en-US" altLang="zh-CN" smtClean="0"/>
              <a:pPr>
                <a:spcBef>
                  <a:spcPct val="0"/>
                </a:spcBef>
              </a:pPr>
              <a:t>182</a:t>
            </a:fld>
            <a:endParaRPr lang="en-US" altLang="zh-CN"/>
          </a:p>
        </p:txBody>
      </p:sp>
      <p:sp>
        <p:nvSpPr>
          <p:cNvPr id="288771" name="Rectangle 2"/>
          <p:cNvSpPr>
            <a:spLocks noGrp="1" noRot="1" noChangeAspect="1" noChangeArrowheads="1" noTextEdit="1"/>
          </p:cNvSpPr>
          <p:nvPr>
            <p:ph type="sldImg"/>
          </p:nvPr>
        </p:nvSpPr>
        <p:spPr>
          <a:ln cap="flat"/>
        </p:spPr>
      </p:sp>
      <p:sp>
        <p:nvSpPr>
          <p:cNvPr id="288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extLst>
      <p:ext uri="{BB962C8B-B14F-4D97-AF65-F5344CB8AC3E}">
        <p14:creationId xmlns:p14="http://schemas.microsoft.com/office/powerpoint/2010/main" val="270757275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CC08A5F-3BF0-4FA0-AA35-04511FC4A6C0}" type="slidenum">
              <a:rPr lang="en-US" altLang="zh-CN" smtClean="0"/>
              <a:pPr>
                <a:spcBef>
                  <a:spcPct val="0"/>
                </a:spcBef>
              </a:pPr>
              <a:t>183</a:t>
            </a:fld>
            <a:endParaRPr lang="en-US" altLang="zh-CN"/>
          </a:p>
        </p:txBody>
      </p:sp>
      <p:sp>
        <p:nvSpPr>
          <p:cNvPr id="288771" name="Rectangle 2"/>
          <p:cNvSpPr>
            <a:spLocks noGrp="1" noRot="1" noChangeAspect="1" noChangeArrowheads="1" noTextEdit="1"/>
          </p:cNvSpPr>
          <p:nvPr>
            <p:ph type="sldImg"/>
          </p:nvPr>
        </p:nvSpPr>
        <p:spPr>
          <a:ln cap="flat"/>
        </p:spPr>
      </p:sp>
      <p:sp>
        <p:nvSpPr>
          <p:cNvPr id="288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AS-Path</a:t>
            </a:r>
            <a:r>
              <a:rPr lang="zh-CN" altLang="en-US" dirty="0"/>
              <a:t>本身采用一种防止产生路由循环的机制，路由器不会导入任何已经在</a:t>
            </a:r>
            <a:r>
              <a:rPr lang="en-US" altLang="zh-CN" dirty="0"/>
              <a:t>AS-Path</a:t>
            </a:r>
            <a:r>
              <a:rPr lang="zh-CN" altLang="en-US" dirty="0"/>
              <a:t>属性中所包含的路由。 </a:t>
            </a:r>
          </a:p>
        </p:txBody>
      </p:sp>
    </p:spTree>
    <p:extLst>
      <p:ext uri="{BB962C8B-B14F-4D97-AF65-F5344CB8AC3E}">
        <p14:creationId xmlns:p14="http://schemas.microsoft.com/office/powerpoint/2010/main" val="3078755744"/>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CC08A5F-3BF0-4FA0-AA35-04511FC4A6C0}" type="slidenum">
              <a:rPr lang="en-US" altLang="zh-CN" smtClean="0"/>
              <a:pPr>
                <a:spcBef>
                  <a:spcPct val="0"/>
                </a:spcBef>
              </a:pPr>
              <a:t>184</a:t>
            </a:fld>
            <a:endParaRPr lang="en-US" altLang="zh-CN"/>
          </a:p>
        </p:txBody>
      </p:sp>
      <p:sp>
        <p:nvSpPr>
          <p:cNvPr id="288771" name="Rectangle 2"/>
          <p:cNvSpPr>
            <a:spLocks noGrp="1" noRot="1" noChangeAspect="1" noChangeArrowheads="1" noTextEdit="1"/>
          </p:cNvSpPr>
          <p:nvPr>
            <p:ph type="sldImg"/>
          </p:nvPr>
        </p:nvSpPr>
        <p:spPr>
          <a:ln cap="flat"/>
        </p:spPr>
      </p:sp>
      <p:sp>
        <p:nvSpPr>
          <p:cNvPr id="288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BGP</a:t>
            </a:r>
            <a:r>
              <a:rPr lang="zh-CN" altLang="en-US"/>
              <a:t>协议的特点</a:t>
            </a:r>
            <a:r>
              <a:rPr lang="en-US" altLang="zh-CN"/>
              <a:t>BGP</a:t>
            </a:r>
            <a:r>
              <a:rPr lang="zh-CN" altLang="en-US"/>
              <a:t>是一种</a:t>
            </a:r>
            <a:r>
              <a:rPr lang="en-US" altLang="zh-CN"/>
              <a:t>AS(</a:t>
            </a:r>
            <a:r>
              <a:rPr lang="zh-CN" altLang="en-US"/>
              <a:t>自治区域</a:t>
            </a:r>
            <a:r>
              <a:rPr lang="en-US" altLang="zh-CN"/>
              <a:t>)</a:t>
            </a:r>
            <a:r>
              <a:rPr lang="zh-CN" altLang="en-US"/>
              <a:t>外部路由协议，主要负责本自治区域和外部的自治区域间的路由可达信息的交换。因此，它所关心的拓扑结构是</a:t>
            </a:r>
            <a:r>
              <a:rPr lang="en-US" altLang="zh-CN"/>
              <a:t>AS(</a:t>
            </a:r>
            <a:r>
              <a:rPr lang="zh-CN" altLang="en-US"/>
              <a:t>自治区域</a:t>
            </a:r>
            <a:r>
              <a:rPr lang="en-US" altLang="zh-CN"/>
              <a:t>)</a:t>
            </a:r>
            <a:r>
              <a:rPr lang="zh-CN" altLang="en-US"/>
              <a:t>的拓扑结构。</a:t>
            </a:r>
          </a:p>
        </p:txBody>
      </p:sp>
    </p:spTree>
    <p:extLst>
      <p:ext uri="{BB962C8B-B14F-4D97-AF65-F5344CB8AC3E}">
        <p14:creationId xmlns:p14="http://schemas.microsoft.com/office/powerpoint/2010/main" val="294648917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CC08A5F-3BF0-4FA0-AA35-04511FC4A6C0}" type="slidenum">
              <a:rPr lang="en-US" altLang="zh-CN" smtClean="0"/>
              <a:pPr>
                <a:spcBef>
                  <a:spcPct val="0"/>
                </a:spcBef>
              </a:pPr>
              <a:t>185</a:t>
            </a:fld>
            <a:endParaRPr lang="en-US" altLang="zh-CN"/>
          </a:p>
        </p:txBody>
      </p:sp>
      <p:sp>
        <p:nvSpPr>
          <p:cNvPr id="288771" name="Rectangle 2"/>
          <p:cNvSpPr>
            <a:spLocks noGrp="1" noRot="1" noChangeAspect="1" noChangeArrowheads="1" noTextEdit="1"/>
          </p:cNvSpPr>
          <p:nvPr>
            <p:ph type="sldImg"/>
          </p:nvPr>
        </p:nvSpPr>
        <p:spPr>
          <a:ln cap="flat"/>
        </p:spPr>
      </p:sp>
      <p:sp>
        <p:nvSpPr>
          <p:cNvPr id="288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extLst>
      <p:ext uri="{BB962C8B-B14F-4D97-AF65-F5344CB8AC3E}">
        <p14:creationId xmlns:p14="http://schemas.microsoft.com/office/powerpoint/2010/main" val="382959583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CC08A5F-3BF0-4FA0-AA35-04511FC4A6C0}" type="slidenum">
              <a:rPr lang="en-US" altLang="zh-CN" smtClean="0"/>
              <a:pPr>
                <a:spcBef>
                  <a:spcPct val="0"/>
                </a:spcBef>
              </a:pPr>
              <a:t>186</a:t>
            </a:fld>
            <a:endParaRPr lang="en-US" altLang="zh-CN"/>
          </a:p>
        </p:txBody>
      </p:sp>
      <p:sp>
        <p:nvSpPr>
          <p:cNvPr id="288771" name="Rectangle 2"/>
          <p:cNvSpPr>
            <a:spLocks noGrp="1" noRot="1" noChangeAspect="1" noChangeArrowheads="1" noTextEdit="1"/>
          </p:cNvSpPr>
          <p:nvPr>
            <p:ph type="sldImg"/>
          </p:nvPr>
        </p:nvSpPr>
        <p:spPr>
          <a:ln cap="flat"/>
        </p:spPr>
      </p:sp>
      <p:sp>
        <p:nvSpPr>
          <p:cNvPr id="288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extLst>
      <p:ext uri="{BB962C8B-B14F-4D97-AF65-F5344CB8AC3E}">
        <p14:creationId xmlns:p14="http://schemas.microsoft.com/office/powerpoint/2010/main" val="339794662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pPr>
                <a:spcBef>
                  <a:spcPct val="0"/>
                </a:spcBef>
              </a:pPr>
              <a:t>190</a:t>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en-US" altLang="zh-CN" dirty="0" smtClean="0"/>
              <a:t>10.B </a:t>
            </a:r>
            <a:r>
              <a:rPr lang="zh-CN" altLang="en-US" dirty="0" smtClean="0"/>
              <a:t>解析：</a:t>
            </a:r>
            <a:r>
              <a:rPr lang="zh-CN" altLang="en-US" sz="1200" b="0" i="0" kern="1200" dirty="0" smtClean="0">
                <a:solidFill>
                  <a:schemeClr val="tx1"/>
                </a:solidFill>
                <a:effectLst/>
                <a:latin typeface="+mn-lt"/>
                <a:ea typeface="+mn-ea"/>
                <a:cs typeface="+mn-cs"/>
              </a:rPr>
              <a:t>选项</a:t>
            </a:r>
            <a:r>
              <a:rPr lang="en-US" altLang="zh-CN" sz="1200" b="0" i="0" kern="1200" dirty="0" smtClean="0">
                <a:solidFill>
                  <a:schemeClr val="tx1"/>
                </a:solidFill>
                <a:effectLst/>
                <a:latin typeface="+mn-lt"/>
                <a:ea typeface="+mn-ea"/>
                <a:cs typeface="+mn-cs"/>
              </a:rPr>
              <a:t>A 10.3.2.255/24</a:t>
            </a:r>
            <a:r>
              <a:rPr lang="zh-CN" altLang="en-US" sz="1200" b="0" i="0" kern="1200" dirty="0" smtClean="0">
                <a:solidFill>
                  <a:schemeClr val="tx1"/>
                </a:solidFill>
                <a:effectLst/>
                <a:latin typeface="+mn-lt"/>
                <a:ea typeface="+mn-ea"/>
                <a:cs typeface="+mn-cs"/>
              </a:rPr>
              <a:t>是子网</a:t>
            </a:r>
            <a:r>
              <a:rPr lang="en-US" altLang="zh-CN" sz="1200" b="0" i="0" kern="1200" dirty="0" smtClean="0">
                <a:solidFill>
                  <a:schemeClr val="tx1"/>
                </a:solidFill>
                <a:effectLst/>
                <a:latin typeface="+mn-lt"/>
                <a:ea typeface="+mn-ea"/>
                <a:cs typeface="+mn-cs"/>
              </a:rPr>
              <a:t>10.3.2.0</a:t>
            </a:r>
            <a:r>
              <a:rPr lang="zh-CN" altLang="en-US" sz="1200" b="0" i="0" kern="1200" dirty="0" smtClean="0">
                <a:solidFill>
                  <a:schemeClr val="tx1"/>
                </a:solidFill>
                <a:effectLst/>
                <a:latin typeface="+mn-lt"/>
                <a:ea typeface="+mn-ea"/>
                <a:cs typeface="+mn-cs"/>
              </a:rPr>
              <a:t>的一个广播地址。选项</a:t>
            </a:r>
            <a:r>
              <a:rPr lang="en-US" altLang="zh-CN" sz="1200" b="0" i="0" kern="1200" dirty="0" smtClean="0">
                <a:solidFill>
                  <a:schemeClr val="tx1"/>
                </a:solidFill>
                <a:effectLst/>
                <a:latin typeface="+mn-lt"/>
                <a:ea typeface="+mn-ea"/>
                <a:cs typeface="+mn-cs"/>
              </a:rPr>
              <a:t>B“172.31.129.255/18”</a:t>
            </a:r>
            <a:r>
              <a:rPr lang="zh-CN" altLang="en-US" sz="1200" b="0" i="0" kern="1200" dirty="0" smtClean="0">
                <a:solidFill>
                  <a:schemeClr val="tx1"/>
                </a:solidFill>
                <a:effectLst/>
                <a:latin typeface="+mn-lt"/>
                <a:ea typeface="+mn-ea"/>
                <a:cs typeface="+mn-cs"/>
              </a:rPr>
              <a:t>，其中</a:t>
            </a:r>
            <a:r>
              <a:rPr lang="en-US" altLang="zh-CN" sz="1200" b="0" i="0" kern="1200" dirty="0" smtClean="0">
                <a:solidFill>
                  <a:schemeClr val="tx1"/>
                </a:solidFill>
                <a:effectLst/>
                <a:latin typeface="+mn-lt"/>
                <a:ea typeface="+mn-ea"/>
                <a:cs typeface="+mn-cs"/>
              </a:rPr>
              <a:t>172.31.129.255</a:t>
            </a:r>
            <a:r>
              <a:rPr lang="zh-CN" altLang="en-US" sz="1200" b="0" i="0" kern="1200" dirty="0" smtClean="0">
                <a:solidFill>
                  <a:schemeClr val="tx1"/>
                </a:solidFill>
                <a:effectLst/>
                <a:latin typeface="+mn-lt"/>
                <a:ea typeface="+mn-ea"/>
                <a:cs typeface="+mn-cs"/>
              </a:rPr>
              <a:t>的二进制数形式是</a:t>
            </a:r>
            <a:r>
              <a:rPr lang="en-US" altLang="zh-CN" sz="1200" b="0" i="0" kern="1200" dirty="0" smtClean="0">
                <a:solidFill>
                  <a:schemeClr val="tx1"/>
                </a:solidFill>
                <a:effectLst/>
                <a:latin typeface="+mn-lt"/>
                <a:ea typeface="+mn-ea"/>
                <a:cs typeface="+mn-cs"/>
              </a:rPr>
              <a:t>(10100100 00011111 1000000 111111111)</a:t>
            </a:r>
            <a:r>
              <a:rPr lang="zh-CN" altLang="en-US" sz="1200" b="0" i="0" kern="1200" dirty="0" smtClean="0">
                <a:solidFill>
                  <a:schemeClr val="tx1"/>
                </a:solidFill>
                <a:effectLst/>
                <a:latin typeface="+mn-lt"/>
                <a:ea typeface="+mn-ea"/>
                <a:cs typeface="+mn-cs"/>
              </a:rPr>
              <a:t>，由于子网掩码是</a:t>
            </a:r>
            <a:r>
              <a:rPr lang="en-US" altLang="zh-CN" sz="1200" b="0" i="0" kern="1200" dirty="0" smtClean="0">
                <a:solidFill>
                  <a:schemeClr val="tx1"/>
                </a:solidFill>
                <a:effectLst/>
                <a:latin typeface="+mn-lt"/>
                <a:ea typeface="+mn-ea"/>
                <a:cs typeface="+mn-cs"/>
              </a:rPr>
              <a:t>(11111111 11111111 11000000 00000000)</a:t>
            </a:r>
            <a:r>
              <a:rPr lang="zh-CN" altLang="en-US" sz="1200" b="0" i="0" kern="1200" dirty="0" smtClean="0">
                <a:solidFill>
                  <a:schemeClr val="tx1"/>
                </a:solidFill>
                <a:effectLst/>
                <a:latin typeface="+mn-lt"/>
                <a:ea typeface="+mn-ea"/>
                <a:cs typeface="+mn-cs"/>
              </a:rPr>
              <a:t>，其表示主机部分的二进制数形式是</a:t>
            </a:r>
            <a:r>
              <a:rPr lang="en-US" altLang="zh-CN" sz="1200" b="0" i="0" kern="1200" dirty="0" smtClean="0">
                <a:solidFill>
                  <a:schemeClr val="tx1"/>
                </a:solidFill>
                <a:effectLst/>
                <a:latin typeface="+mn-lt"/>
                <a:ea typeface="+mn-ea"/>
                <a:cs typeface="+mn-cs"/>
              </a:rPr>
              <a:t>000001 11111111</a:t>
            </a:r>
            <a:r>
              <a:rPr lang="zh-CN" altLang="en-US" sz="1200" b="0" i="0" kern="1200" dirty="0" smtClean="0">
                <a:solidFill>
                  <a:schemeClr val="tx1"/>
                </a:solidFill>
                <a:effectLst/>
                <a:latin typeface="+mn-lt"/>
                <a:ea typeface="+mn-ea"/>
                <a:cs typeface="+mn-cs"/>
              </a:rPr>
              <a:t>，由此可知</a:t>
            </a:r>
            <a:r>
              <a:rPr lang="en-US" altLang="zh-CN" sz="1200" b="0" i="0" kern="1200" dirty="0" smtClean="0">
                <a:solidFill>
                  <a:schemeClr val="tx1"/>
                </a:solidFill>
                <a:effectLst/>
                <a:latin typeface="+mn-lt"/>
                <a:ea typeface="+mn-ea"/>
                <a:cs typeface="+mn-cs"/>
              </a:rPr>
              <a:t>172.31.129.255/18</a:t>
            </a:r>
            <a:r>
              <a:rPr lang="zh-CN" altLang="en-US" sz="1200" b="0" i="0" kern="1200" dirty="0" smtClean="0">
                <a:solidFill>
                  <a:schemeClr val="tx1"/>
                </a:solidFill>
                <a:effectLst/>
                <a:latin typeface="+mn-lt"/>
                <a:ea typeface="+mn-ea"/>
                <a:cs typeface="+mn-cs"/>
              </a:rPr>
              <a:t>是一个单播</a:t>
            </a:r>
            <a:r>
              <a:rPr lang="en-US" altLang="zh-CN" sz="1200" b="0" i="0" kern="1200" dirty="0" smtClean="0">
                <a:solidFill>
                  <a:schemeClr val="tx1"/>
                </a:solidFill>
                <a:effectLst/>
                <a:latin typeface="+mn-lt"/>
                <a:ea typeface="+mn-ea"/>
                <a:cs typeface="+mn-cs"/>
              </a:rPr>
              <a:t>IP</a:t>
            </a:r>
            <a:r>
              <a:rPr lang="zh-CN" altLang="en-US" sz="1200" b="0" i="0" kern="1200" dirty="0" smtClean="0">
                <a:solidFill>
                  <a:schemeClr val="tx1"/>
                </a:solidFill>
                <a:effectLst/>
                <a:latin typeface="+mn-lt"/>
                <a:ea typeface="+mn-ea"/>
                <a:cs typeface="+mn-cs"/>
              </a:rPr>
              <a:t>地址。选项</a:t>
            </a:r>
            <a:r>
              <a:rPr lang="en-US" altLang="zh-CN" sz="1200" b="0" i="0" kern="1200" dirty="0" smtClean="0">
                <a:solidFill>
                  <a:schemeClr val="tx1"/>
                </a:solidFill>
                <a:effectLst/>
                <a:latin typeface="+mn-lt"/>
                <a:ea typeface="+mn-ea"/>
                <a:cs typeface="+mn-cs"/>
              </a:rPr>
              <a:t>C“192.168.24.59/30”</a:t>
            </a:r>
            <a:r>
              <a:rPr lang="zh-CN" altLang="en-US" sz="1200" b="0" i="0" kern="1200" dirty="0" smtClean="0">
                <a:solidFill>
                  <a:schemeClr val="tx1"/>
                </a:solidFill>
                <a:effectLst/>
                <a:latin typeface="+mn-lt"/>
                <a:ea typeface="+mn-ea"/>
                <a:cs typeface="+mn-cs"/>
              </a:rPr>
              <a:t>，其中</a:t>
            </a:r>
            <a:r>
              <a:rPr lang="en-US" altLang="zh-CN" sz="1200" b="0" i="0" kern="1200" dirty="0" smtClean="0">
                <a:solidFill>
                  <a:schemeClr val="tx1"/>
                </a:solidFill>
                <a:effectLst/>
                <a:latin typeface="+mn-lt"/>
                <a:ea typeface="+mn-ea"/>
                <a:cs typeface="+mn-cs"/>
              </a:rPr>
              <a:t>192.168.24.59</a:t>
            </a:r>
            <a:r>
              <a:rPr lang="zh-CN" altLang="en-US" sz="1200" b="0" i="0" kern="1200" dirty="0" smtClean="0">
                <a:solidFill>
                  <a:schemeClr val="tx1"/>
                </a:solidFill>
                <a:effectLst/>
                <a:latin typeface="+mn-lt"/>
                <a:ea typeface="+mn-ea"/>
                <a:cs typeface="+mn-cs"/>
              </a:rPr>
              <a:t>的二进制数形式是</a:t>
            </a:r>
            <a:r>
              <a:rPr lang="en-US" altLang="zh-CN" sz="1200" b="0" i="0" kern="1200" dirty="0" smtClean="0">
                <a:solidFill>
                  <a:schemeClr val="tx1"/>
                </a:solidFill>
                <a:effectLst/>
                <a:latin typeface="+mn-lt"/>
                <a:ea typeface="+mn-ea"/>
                <a:cs typeface="+mn-cs"/>
              </a:rPr>
              <a:t>(11000000 10101000 00011000 00111011)</a:t>
            </a:r>
            <a:r>
              <a:rPr lang="zh-CN" altLang="en-US" sz="1200" b="0" i="0" kern="1200" dirty="0" smtClean="0">
                <a:solidFill>
                  <a:schemeClr val="tx1"/>
                </a:solidFill>
                <a:effectLst/>
                <a:latin typeface="+mn-lt"/>
                <a:ea typeface="+mn-ea"/>
                <a:cs typeface="+mn-cs"/>
              </a:rPr>
              <a:t>，由于子网掩码是</a:t>
            </a:r>
            <a:r>
              <a:rPr lang="en-US" altLang="zh-CN" sz="1200" b="0" i="0" kern="1200" dirty="0" smtClean="0">
                <a:solidFill>
                  <a:schemeClr val="tx1"/>
                </a:solidFill>
                <a:effectLst/>
                <a:latin typeface="+mn-lt"/>
                <a:ea typeface="+mn-ea"/>
                <a:cs typeface="+mn-cs"/>
              </a:rPr>
              <a:t>(11111111 11111111 11111111 11111100)</a:t>
            </a:r>
            <a:r>
              <a:rPr lang="zh-CN" altLang="en-US" sz="1200" b="0" i="0" kern="1200" dirty="0" smtClean="0">
                <a:solidFill>
                  <a:schemeClr val="tx1"/>
                </a:solidFill>
                <a:effectLst/>
                <a:latin typeface="+mn-lt"/>
                <a:ea typeface="+mn-ea"/>
                <a:cs typeface="+mn-cs"/>
              </a:rPr>
              <a:t>，其表示主机部分的二进制数形式是</a:t>
            </a:r>
            <a:r>
              <a:rPr lang="en-US" altLang="zh-CN" sz="1200" b="0" i="0" kern="1200" dirty="0" smtClean="0">
                <a:solidFill>
                  <a:schemeClr val="tx1"/>
                </a:solidFill>
                <a:effectLst/>
                <a:latin typeface="+mn-lt"/>
                <a:ea typeface="+mn-ea"/>
                <a:cs typeface="+mn-cs"/>
              </a:rPr>
              <a:t>11</a:t>
            </a:r>
            <a:r>
              <a:rPr lang="zh-CN" altLang="en-US" sz="1200" b="0" i="0" kern="1200" dirty="0" smtClean="0">
                <a:solidFill>
                  <a:schemeClr val="tx1"/>
                </a:solidFill>
                <a:effectLst/>
                <a:latin typeface="+mn-lt"/>
                <a:ea typeface="+mn-ea"/>
                <a:cs typeface="+mn-cs"/>
              </a:rPr>
              <a:t>，由此可知</a:t>
            </a:r>
            <a:r>
              <a:rPr lang="en-US" altLang="zh-CN" sz="1200" b="0" i="0" kern="1200" dirty="0" smtClean="0">
                <a:solidFill>
                  <a:schemeClr val="tx1"/>
                </a:solidFill>
                <a:effectLst/>
                <a:latin typeface="+mn-lt"/>
                <a:ea typeface="+mn-ea"/>
                <a:cs typeface="+mn-cs"/>
              </a:rPr>
              <a:t>192.168.24.59/30</a:t>
            </a:r>
            <a:r>
              <a:rPr lang="zh-CN" altLang="en-US" sz="1200" b="0" i="0" kern="1200" dirty="0" smtClean="0">
                <a:solidFill>
                  <a:schemeClr val="tx1"/>
                </a:solidFill>
                <a:effectLst/>
                <a:latin typeface="+mn-lt"/>
                <a:ea typeface="+mn-ea"/>
                <a:cs typeface="+mn-cs"/>
              </a:rPr>
              <a:t>属于</a:t>
            </a:r>
            <a:r>
              <a:rPr lang="en-US" altLang="zh-CN" sz="1200" b="0" i="0" kern="1200" dirty="0" smtClean="0">
                <a:solidFill>
                  <a:schemeClr val="tx1"/>
                </a:solidFill>
                <a:effectLst/>
                <a:latin typeface="+mn-lt"/>
                <a:ea typeface="+mn-ea"/>
                <a:cs typeface="+mn-cs"/>
              </a:rPr>
              <a:t>192.168.24.56</a:t>
            </a:r>
            <a:r>
              <a:rPr lang="zh-CN" altLang="en-US" sz="1200" b="0" i="0" kern="1200" dirty="0" smtClean="0">
                <a:solidFill>
                  <a:schemeClr val="tx1"/>
                </a:solidFill>
                <a:effectLst/>
                <a:latin typeface="+mn-lt"/>
                <a:ea typeface="+mn-ea"/>
                <a:cs typeface="+mn-cs"/>
              </a:rPr>
              <a:t>子网的广播地址。选项</a:t>
            </a:r>
            <a:r>
              <a:rPr lang="en-US" altLang="zh-CN" sz="1200" b="0" i="0" kern="1200" dirty="0" smtClean="0">
                <a:solidFill>
                  <a:schemeClr val="tx1"/>
                </a:solidFill>
                <a:effectLst/>
                <a:latin typeface="+mn-lt"/>
                <a:ea typeface="+mn-ea"/>
                <a:cs typeface="+mn-cs"/>
              </a:rPr>
              <a:t>D“224.100.57.211”</a:t>
            </a:r>
            <a:r>
              <a:rPr lang="zh-CN" altLang="en-US" sz="1200" b="0" i="0" kern="1200" dirty="0" smtClean="0">
                <a:solidFill>
                  <a:schemeClr val="tx1"/>
                </a:solidFill>
                <a:effectLst/>
                <a:latin typeface="+mn-lt"/>
                <a:ea typeface="+mn-ea"/>
                <a:cs typeface="+mn-cs"/>
              </a:rPr>
              <a:t>是一个组播地址</a:t>
            </a:r>
            <a:r>
              <a:rPr lang="en-US" altLang="zh-CN" sz="1200" b="0" i="0" kern="1200" dirty="0" smtClean="0">
                <a:solidFill>
                  <a:schemeClr val="tx1"/>
                </a:solidFill>
                <a:effectLst/>
                <a:latin typeface="+mn-lt"/>
                <a:ea typeface="+mn-ea"/>
                <a:cs typeface="+mn-cs"/>
              </a:rPr>
              <a:t>(D</a:t>
            </a:r>
            <a:r>
              <a:rPr lang="zh-CN" altLang="en-US" sz="1200" b="0" i="0" kern="1200" dirty="0" smtClean="0">
                <a:solidFill>
                  <a:schemeClr val="tx1"/>
                </a:solidFill>
                <a:effectLst/>
                <a:latin typeface="+mn-lt"/>
                <a:ea typeface="+mn-ea"/>
                <a:cs typeface="+mn-cs"/>
              </a:rPr>
              <a:t>类</a:t>
            </a:r>
            <a:r>
              <a:rPr lang="en-US" altLang="zh-CN" sz="1200" b="0" i="0" kern="1200" dirty="0" smtClean="0">
                <a:solidFill>
                  <a:schemeClr val="tx1"/>
                </a:solidFill>
                <a:effectLst/>
                <a:latin typeface="+mn-lt"/>
                <a:ea typeface="+mn-ea"/>
                <a:cs typeface="+mn-cs"/>
              </a:rPr>
              <a:t>IP</a:t>
            </a:r>
            <a:r>
              <a:rPr lang="zh-CN" altLang="en-US" sz="1200" b="0" i="0" kern="1200" dirty="0" smtClean="0">
                <a:solidFill>
                  <a:schemeClr val="tx1"/>
                </a:solidFill>
                <a:effectLst/>
                <a:latin typeface="+mn-lt"/>
                <a:ea typeface="+mn-ea"/>
                <a:cs typeface="+mn-cs"/>
              </a:rPr>
              <a:t>地址</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pPr eaLnBrk="1" hangingPunct="1"/>
            <a:r>
              <a:rPr lang="en-US" altLang="zh-CN" sz="1200" b="0" i="0" kern="1200" dirty="0" smtClean="0">
                <a:solidFill>
                  <a:schemeClr val="tx1"/>
                </a:solidFill>
                <a:effectLst/>
                <a:latin typeface="+mn-lt"/>
                <a:ea typeface="+mn-ea"/>
                <a:cs typeface="+mn-cs"/>
              </a:rPr>
              <a:t>11.B 12.D 13.C</a:t>
            </a:r>
            <a:endParaRPr lang="zh-CN" altLang="en-US" dirty="0"/>
          </a:p>
        </p:txBody>
      </p:sp>
    </p:spTree>
    <p:extLst>
      <p:ext uri="{BB962C8B-B14F-4D97-AF65-F5344CB8AC3E}">
        <p14:creationId xmlns:p14="http://schemas.microsoft.com/office/powerpoint/2010/main" val="304931918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pPr>
                <a:spcBef>
                  <a:spcPct val="0"/>
                </a:spcBef>
              </a:pPr>
              <a:t>191</a:t>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14.A</a:t>
            </a:r>
            <a:r>
              <a:rPr lang="en-US" altLang="zh-CN" sz="1200" b="0" i="0" kern="1200" baseline="0" dirty="0" smtClean="0">
                <a:solidFill>
                  <a:schemeClr val="tx1"/>
                </a:solidFill>
                <a:effectLst/>
                <a:latin typeface="+mn-lt"/>
                <a:ea typeface="+mn-ea"/>
                <a:cs typeface="+mn-cs"/>
              </a:rPr>
              <a:t> 15.C 16.D </a:t>
            </a:r>
            <a:r>
              <a:rPr lang="en-US" altLang="zh-CN" dirty="0" smtClean="0"/>
              <a:t>17.v 18.V 19.V</a:t>
            </a:r>
            <a:endParaRPr lang="zh-CN" altLang="en-US" dirty="0"/>
          </a:p>
        </p:txBody>
      </p:sp>
    </p:spTree>
    <p:extLst>
      <p:ext uri="{BB962C8B-B14F-4D97-AF65-F5344CB8AC3E}">
        <p14:creationId xmlns:p14="http://schemas.microsoft.com/office/powerpoint/2010/main" val="400275056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pPr>
                <a:spcBef>
                  <a:spcPct val="0"/>
                </a:spcBef>
              </a:pPr>
              <a:t>192</a:t>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en-US" altLang="zh-CN" dirty="0" smtClean="0"/>
              <a:t>20.A 21.D 22.V 23.D  24.A 25.C</a:t>
            </a:r>
            <a:endParaRPr lang="zh-CN" altLang="en-US" dirty="0"/>
          </a:p>
        </p:txBody>
      </p:sp>
    </p:spTree>
    <p:extLst>
      <p:ext uri="{BB962C8B-B14F-4D97-AF65-F5344CB8AC3E}">
        <p14:creationId xmlns:p14="http://schemas.microsoft.com/office/powerpoint/2010/main" val="427358514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pPr>
                <a:spcBef>
                  <a:spcPct val="0"/>
                </a:spcBef>
              </a:pPr>
              <a:t>193</a:t>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en-US" altLang="zh-CN" dirty="0" smtClean="0"/>
              <a:t>26.B  27.x 28.x 29.x 30.v</a:t>
            </a:r>
            <a:r>
              <a:rPr lang="en-US" altLang="zh-CN" baseline="0" dirty="0" smtClean="0"/>
              <a:t> 31.v 32.D  33.A  34.C</a:t>
            </a:r>
            <a:endParaRPr lang="zh-CN" altLang="en-US" dirty="0"/>
          </a:p>
        </p:txBody>
      </p:sp>
    </p:spTree>
    <p:extLst>
      <p:ext uri="{BB962C8B-B14F-4D97-AF65-F5344CB8AC3E}">
        <p14:creationId xmlns:p14="http://schemas.microsoft.com/office/powerpoint/2010/main" val="16495534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pPr>
                <a:spcBef>
                  <a:spcPct val="0"/>
                </a:spcBef>
              </a:pPr>
              <a:t>18</a:t>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en-US" altLang="zh-CN" dirty="0" smtClean="0"/>
              <a:t>1.D 2.A  3.A  4.x</a:t>
            </a:r>
            <a:endParaRPr lang="zh-CN" altLang="en-US" dirty="0"/>
          </a:p>
        </p:txBody>
      </p:sp>
    </p:spTree>
    <p:extLst>
      <p:ext uri="{BB962C8B-B14F-4D97-AF65-F5344CB8AC3E}">
        <p14:creationId xmlns:p14="http://schemas.microsoft.com/office/powerpoint/2010/main" val="102494446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pPr>
                <a:spcBef>
                  <a:spcPct val="0"/>
                </a:spcBef>
              </a:pPr>
              <a:t>194</a:t>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en-US" altLang="zh-CN" dirty="0" smtClean="0"/>
              <a:t>35.B 36.B 37.C  38.x</a:t>
            </a:r>
          </a:p>
        </p:txBody>
      </p:sp>
    </p:spTree>
    <p:extLst>
      <p:ext uri="{BB962C8B-B14F-4D97-AF65-F5344CB8AC3E}">
        <p14:creationId xmlns:p14="http://schemas.microsoft.com/office/powerpoint/2010/main" val="1162021688"/>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a:solidFill>
                  <a:schemeClr val="tx1"/>
                </a:solidFill>
                <a:latin typeface="Comic Sans MS" pitchFamily="66" charset="0"/>
                <a:ea typeface="宋体" pitchFamily="2" charset="-122"/>
              </a:defRPr>
            </a:lvl1pPr>
            <a:lvl2pPr marL="702756" indent="-270291" defTabSz="914485">
              <a:defRPr>
                <a:solidFill>
                  <a:schemeClr val="tx1"/>
                </a:solidFill>
                <a:latin typeface="Comic Sans MS" pitchFamily="66" charset="0"/>
                <a:ea typeface="宋体" pitchFamily="2" charset="-122"/>
              </a:defRPr>
            </a:lvl2pPr>
            <a:lvl3pPr marL="1081164" indent="-216233" defTabSz="914485">
              <a:defRPr>
                <a:solidFill>
                  <a:schemeClr val="tx1"/>
                </a:solidFill>
                <a:latin typeface="Comic Sans MS" pitchFamily="66" charset="0"/>
                <a:ea typeface="宋体" pitchFamily="2" charset="-122"/>
              </a:defRPr>
            </a:lvl3pPr>
            <a:lvl4pPr marL="1513629" indent="-216233" defTabSz="914485">
              <a:defRPr>
                <a:solidFill>
                  <a:schemeClr val="tx1"/>
                </a:solidFill>
                <a:latin typeface="Comic Sans MS" pitchFamily="66" charset="0"/>
                <a:ea typeface="宋体" pitchFamily="2" charset="-122"/>
              </a:defRPr>
            </a:lvl4pPr>
            <a:lvl5pPr marL="1946095" indent="-216233" defTabSz="914485">
              <a:defRPr>
                <a:solidFill>
                  <a:schemeClr val="tx1"/>
                </a:solidFill>
                <a:latin typeface="Comic Sans MS" pitchFamily="66" charset="0"/>
                <a:ea typeface="宋体" pitchFamily="2" charset="-122"/>
              </a:defRPr>
            </a:lvl5pPr>
            <a:lvl6pPr marL="2378560" indent="-216233" defTabSz="914485" eaLnBrk="0" fontAlgn="base" hangingPunct="0">
              <a:spcBef>
                <a:spcPct val="0"/>
              </a:spcBef>
              <a:spcAft>
                <a:spcPct val="0"/>
              </a:spcAft>
              <a:defRPr>
                <a:solidFill>
                  <a:schemeClr val="tx1"/>
                </a:solidFill>
                <a:latin typeface="Comic Sans MS" pitchFamily="66" charset="0"/>
                <a:ea typeface="宋体" pitchFamily="2" charset="-122"/>
              </a:defRPr>
            </a:lvl6pPr>
            <a:lvl7pPr marL="2811026" indent="-216233" defTabSz="914485" eaLnBrk="0" fontAlgn="base" hangingPunct="0">
              <a:spcBef>
                <a:spcPct val="0"/>
              </a:spcBef>
              <a:spcAft>
                <a:spcPct val="0"/>
              </a:spcAft>
              <a:defRPr>
                <a:solidFill>
                  <a:schemeClr val="tx1"/>
                </a:solidFill>
                <a:latin typeface="Comic Sans MS" pitchFamily="66" charset="0"/>
                <a:ea typeface="宋体" pitchFamily="2" charset="-122"/>
              </a:defRPr>
            </a:lvl7pPr>
            <a:lvl8pPr marL="3243491" indent="-216233" defTabSz="914485" eaLnBrk="0" fontAlgn="base" hangingPunct="0">
              <a:spcBef>
                <a:spcPct val="0"/>
              </a:spcBef>
              <a:spcAft>
                <a:spcPct val="0"/>
              </a:spcAft>
              <a:defRPr>
                <a:solidFill>
                  <a:schemeClr val="tx1"/>
                </a:solidFill>
                <a:latin typeface="Comic Sans MS" pitchFamily="66" charset="0"/>
                <a:ea typeface="宋体" pitchFamily="2" charset="-122"/>
              </a:defRPr>
            </a:lvl8pPr>
            <a:lvl9pPr marL="3675957" indent="-216233" defTabSz="914485" eaLnBrk="0" fontAlgn="base" hangingPunct="0">
              <a:spcBef>
                <a:spcPct val="0"/>
              </a:spcBef>
              <a:spcAft>
                <a:spcPct val="0"/>
              </a:spcAft>
              <a:defRPr>
                <a:solidFill>
                  <a:schemeClr val="tx1"/>
                </a:solidFill>
                <a:latin typeface="Comic Sans MS" pitchFamily="66" charset="0"/>
                <a:ea typeface="宋体" pitchFamily="2" charset="-122"/>
              </a:defRPr>
            </a:lvl9pPr>
          </a:lstStyle>
          <a:p>
            <a:fld id="{F34E5D3F-269E-4E85-826C-9736E1F95AC8}" type="slidenum">
              <a:rPr lang="en-US" altLang="zh-CN" smtClean="0">
                <a:latin typeface="Times New Roman" pitchFamily="18" charset="0"/>
                <a:ea typeface="ＭＳ Ｐゴシック" pitchFamily="34" charset="-128"/>
              </a:rPr>
              <a:pPr/>
              <a:t>195</a:t>
            </a:fld>
            <a:endParaRPr lang="en-US" altLang="zh-CN">
              <a:latin typeface="Times New Roman" pitchFamily="18" charset="0"/>
              <a:ea typeface="ＭＳ Ｐゴシック" pitchFamily="34" charset="-128"/>
            </a:endParaRPr>
          </a:p>
        </p:txBody>
      </p:sp>
      <p:sp>
        <p:nvSpPr>
          <p:cNvPr id="154627" name="Rectangle 2"/>
          <p:cNvSpPr>
            <a:spLocks noGrp="1" noRot="1" noChangeAspect="1" noChangeArrowheads="1" noTextEdit="1"/>
          </p:cNvSpPr>
          <p:nvPr>
            <p:ph type="sldImg"/>
          </p:nvPr>
        </p:nvSpPr>
        <p:spPr>
          <a:xfrm>
            <a:off x="685800" y="1143000"/>
            <a:ext cx="5486400" cy="3086100"/>
          </a:xfrm>
          <a:ln/>
        </p:spPr>
      </p:sp>
      <p:sp>
        <p:nvSpPr>
          <p:cNvPr id="10138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zh-CN" altLang="en-US" dirty="0"/>
              <a:t>接着我们进一步介绍链路层可以提供的服务，这里大家需要特别区别链路层提供的服务和以太网能够提供的链路层服务是两个不同的概念。</a:t>
            </a:r>
            <a:endParaRPr lang="en-US" altLang="zh-CN" dirty="0"/>
          </a:p>
          <a:p>
            <a:pPr>
              <a:defRPr/>
            </a:pPr>
            <a:r>
              <a:rPr lang="zh-CN" altLang="en-US" dirty="0"/>
              <a:t>第一个服务是：将数据报封装成数据帧，增加相应的头部和尾部信息，然后对于共享链路，能够接入链路</a:t>
            </a:r>
            <a:endParaRPr lang="en-US" altLang="zh-CN" dirty="0"/>
          </a:p>
          <a:p>
            <a:pPr>
              <a:defRPr/>
            </a:pPr>
            <a:r>
              <a:rPr lang="zh-CN" altLang="en-US" dirty="0"/>
              <a:t>第二个服务是：在相邻节点之间可靠传输数据帧，当传输链路是比特错误率很低的链路时，例如光纤和双绞线，很少使用可靠数据传输机制；而在无线链路这样的高比特错误率链路时，通常会增加可靠数据传输机制。</a:t>
            </a:r>
            <a:endParaRPr lang="en-US" altLang="zh-CN" dirty="0"/>
          </a:p>
          <a:p>
            <a:pPr>
              <a:defRPr/>
            </a:pPr>
            <a:r>
              <a:rPr lang="zh-CN" altLang="en-US" dirty="0"/>
              <a:t>这里请同学们思考一个问题：既然在传输层实现了端到端的可靠数据传输，为什么还需要在链路层提供可靠数据传输呢？</a:t>
            </a:r>
            <a:endParaRPr lang="en-US" altLang="zh-CN" dirty="0"/>
          </a:p>
        </p:txBody>
      </p:sp>
    </p:spTree>
    <p:extLst>
      <p:ext uri="{BB962C8B-B14F-4D97-AF65-F5344CB8AC3E}">
        <p14:creationId xmlns:p14="http://schemas.microsoft.com/office/powerpoint/2010/main" val="240065106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a:solidFill>
                  <a:schemeClr val="tx1"/>
                </a:solidFill>
                <a:latin typeface="Comic Sans MS" pitchFamily="66" charset="0"/>
                <a:ea typeface="宋体" pitchFamily="2" charset="-122"/>
              </a:defRPr>
            </a:lvl1pPr>
            <a:lvl2pPr marL="702756" indent="-270291" defTabSz="914485">
              <a:defRPr>
                <a:solidFill>
                  <a:schemeClr val="tx1"/>
                </a:solidFill>
                <a:latin typeface="Comic Sans MS" pitchFamily="66" charset="0"/>
                <a:ea typeface="宋体" pitchFamily="2" charset="-122"/>
              </a:defRPr>
            </a:lvl2pPr>
            <a:lvl3pPr marL="1081164" indent="-216233" defTabSz="914485">
              <a:defRPr>
                <a:solidFill>
                  <a:schemeClr val="tx1"/>
                </a:solidFill>
                <a:latin typeface="Comic Sans MS" pitchFamily="66" charset="0"/>
                <a:ea typeface="宋体" pitchFamily="2" charset="-122"/>
              </a:defRPr>
            </a:lvl3pPr>
            <a:lvl4pPr marL="1513629" indent="-216233" defTabSz="914485">
              <a:defRPr>
                <a:solidFill>
                  <a:schemeClr val="tx1"/>
                </a:solidFill>
                <a:latin typeface="Comic Sans MS" pitchFamily="66" charset="0"/>
                <a:ea typeface="宋体" pitchFamily="2" charset="-122"/>
              </a:defRPr>
            </a:lvl4pPr>
            <a:lvl5pPr marL="1946095" indent="-216233" defTabSz="914485">
              <a:defRPr>
                <a:solidFill>
                  <a:schemeClr val="tx1"/>
                </a:solidFill>
                <a:latin typeface="Comic Sans MS" pitchFamily="66" charset="0"/>
                <a:ea typeface="宋体" pitchFamily="2" charset="-122"/>
              </a:defRPr>
            </a:lvl5pPr>
            <a:lvl6pPr marL="2378560" indent="-216233" defTabSz="914485" eaLnBrk="0" fontAlgn="base" hangingPunct="0">
              <a:spcBef>
                <a:spcPct val="0"/>
              </a:spcBef>
              <a:spcAft>
                <a:spcPct val="0"/>
              </a:spcAft>
              <a:defRPr>
                <a:solidFill>
                  <a:schemeClr val="tx1"/>
                </a:solidFill>
                <a:latin typeface="Comic Sans MS" pitchFamily="66" charset="0"/>
                <a:ea typeface="宋体" pitchFamily="2" charset="-122"/>
              </a:defRPr>
            </a:lvl6pPr>
            <a:lvl7pPr marL="2811026" indent="-216233" defTabSz="914485" eaLnBrk="0" fontAlgn="base" hangingPunct="0">
              <a:spcBef>
                <a:spcPct val="0"/>
              </a:spcBef>
              <a:spcAft>
                <a:spcPct val="0"/>
              </a:spcAft>
              <a:defRPr>
                <a:solidFill>
                  <a:schemeClr val="tx1"/>
                </a:solidFill>
                <a:latin typeface="Comic Sans MS" pitchFamily="66" charset="0"/>
                <a:ea typeface="宋体" pitchFamily="2" charset="-122"/>
              </a:defRPr>
            </a:lvl7pPr>
            <a:lvl8pPr marL="3243491" indent="-216233" defTabSz="914485" eaLnBrk="0" fontAlgn="base" hangingPunct="0">
              <a:spcBef>
                <a:spcPct val="0"/>
              </a:spcBef>
              <a:spcAft>
                <a:spcPct val="0"/>
              </a:spcAft>
              <a:defRPr>
                <a:solidFill>
                  <a:schemeClr val="tx1"/>
                </a:solidFill>
                <a:latin typeface="Comic Sans MS" pitchFamily="66" charset="0"/>
                <a:ea typeface="宋体" pitchFamily="2" charset="-122"/>
              </a:defRPr>
            </a:lvl8pPr>
            <a:lvl9pPr marL="3675957" indent="-216233" defTabSz="914485" eaLnBrk="0" fontAlgn="base" hangingPunct="0">
              <a:spcBef>
                <a:spcPct val="0"/>
              </a:spcBef>
              <a:spcAft>
                <a:spcPct val="0"/>
              </a:spcAft>
              <a:defRPr>
                <a:solidFill>
                  <a:schemeClr val="tx1"/>
                </a:solidFill>
                <a:latin typeface="Comic Sans MS" pitchFamily="66" charset="0"/>
                <a:ea typeface="宋体" pitchFamily="2" charset="-122"/>
              </a:defRPr>
            </a:lvl9pPr>
          </a:lstStyle>
          <a:p>
            <a:fld id="{7FDBE4F0-6102-460A-9B54-3A5251E7A717}" type="slidenum">
              <a:rPr lang="en-US" altLang="zh-CN" smtClean="0">
                <a:latin typeface="Times New Roman" pitchFamily="18" charset="0"/>
                <a:ea typeface="ＭＳ Ｐゴシック" pitchFamily="34" charset="-128"/>
              </a:rPr>
              <a:pPr/>
              <a:t>196</a:t>
            </a:fld>
            <a:endParaRPr lang="en-US" altLang="zh-CN">
              <a:latin typeface="Times New Roman" pitchFamily="18" charset="0"/>
              <a:ea typeface="ＭＳ Ｐゴシック" pitchFamily="34" charset="-128"/>
            </a:endParaRPr>
          </a:p>
        </p:txBody>
      </p:sp>
      <p:sp>
        <p:nvSpPr>
          <p:cNvPr id="155651" name="Rectangle 2"/>
          <p:cNvSpPr>
            <a:spLocks noGrp="1" noRot="1" noChangeAspect="1" noChangeArrowheads="1" noTextEdit="1"/>
          </p:cNvSpPr>
          <p:nvPr>
            <p:ph type="sldImg"/>
          </p:nvPr>
        </p:nvSpPr>
        <p:spPr>
          <a:xfrm>
            <a:off x="685800" y="1143000"/>
            <a:ext cx="5486400" cy="3086100"/>
          </a:xfrm>
          <a:ln/>
        </p:spPr>
      </p:sp>
      <p:sp>
        <p:nvSpPr>
          <p:cNvPr id="10240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zh-CN" altLang="en-US" dirty="0"/>
              <a:t>链路层可以提供的第三个服务是：流量控制机制，用于控制发送节点向接收节点发送数据帧的频率。避免过快发送，使接收节点的缓冲区溢出。</a:t>
            </a:r>
            <a:endParaRPr lang="en-US" altLang="zh-CN" dirty="0"/>
          </a:p>
          <a:p>
            <a:pPr>
              <a:defRPr/>
            </a:pPr>
            <a:r>
              <a:rPr lang="zh-CN" altLang="en-US" dirty="0"/>
              <a:t>链路层可以提供的第四个服务是：错误检测机制，接收方需要检测收到的数据帧是否发生比特错误，如果检测到错误，则可以通知发送方重传数据帧或直接丢弃该数据帧。</a:t>
            </a:r>
            <a:endParaRPr lang="en-US" altLang="zh-CN" dirty="0"/>
          </a:p>
          <a:p>
            <a:pPr>
              <a:defRPr/>
            </a:pPr>
            <a:r>
              <a:rPr lang="zh-CN" altLang="en-US" dirty="0"/>
              <a:t>链路层可以提供的第五个服务是：错误纠正机制，接收方可以对比特错误进行标识和纠正，不需要请求重传数据帧。</a:t>
            </a:r>
            <a:endParaRPr lang="en-US" altLang="zh-CN" dirty="0"/>
          </a:p>
          <a:p>
            <a:pPr>
              <a:defRPr/>
            </a:pPr>
            <a:r>
              <a:rPr lang="zh-CN" altLang="en-US" dirty="0"/>
              <a:t>链路层可以提供的第六个服务是：半双工或全双工的数据传输，在半双工模式下，链路的两个节点都可以发送数据帧，但不能同时发送。</a:t>
            </a:r>
            <a:endParaRPr lang="zh-CN" altLang="zh-CN" dirty="0"/>
          </a:p>
        </p:txBody>
      </p:sp>
    </p:spTree>
    <p:extLst>
      <p:ext uri="{BB962C8B-B14F-4D97-AF65-F5344CB8AC3E}">
        <p14:creationId xmlns:p14="http://schemas.microsoft.com/office/powerpoint/2010/main" val="3824521708"/>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a:solidFill>
                  <a:schemeClr val="tx1"/>
                </a:solidFill>
                <a:latin typeface="Comic Sans MS" pitchFamily="66" charset="0"/>
                <a:ea typeface="宋体" pitchFamily="2" charset="-122"/>
              </a:defRPr>
            </a:lvl1pPr>
            <a:lvl2pPr marL="702756" indent="-270291" defTabSz="914485">
              <a:defRPr>
                <a:solidFill>
                  <a:schemeClr val="tx1"/>
                </a:solidFill>
                <a:latin typeface="Comic Sans MS" pitchFamily="66" charset="0"/>
                <a:ea typeface="宋体" pitchFamily="2" charset="-122"/>
              </a:defRPr>
            </a:lvl2pPr>
            <a:lvl3pPr marL="1081164" indent="-216233" defTabSz="914485">
              <a:defRPr>
                <a:solidFill>
                  <a:schemeClr val="tx1"/>
                </a:solidFill>
                <a:latin typeface="Comic Sans MS" pitchFamily="66" charset="0"/>
                <a:ea typeface="宋体" pitchFamily="2" charset="-122"/>
              </a:defRPr>
            </a:lvl3pPr>
            <a:lvl4pPr marL="1513629" indent="-216233" defTabSz="914485">
              <a:defRPr>
                <a:solidFill>
                  <a:schemeClr val="tx1"/>
                </a:solidFill>
                <a:latin typeface="Comic Sans MS" pitchFamily="66" charset="0"/>
                <a:ea typeface="宋体" pitchFamily="2" charset="-122"/>
              </a:defRPr>
            </a:lvl4pPr>
            <a:lvl5pPr marL="1946095" indent="-216233" defTabSz="914485">
              <a:defRPr>
                <a:solidFill>
                  <a:schemeClr val="tx1"/>
                </a:solidFill>
                <a:latin typeface="Comic Sans MS" pitchFamily="66" charset="0"/>
                <a:ea typeface="宋体" pitchFamily="2" charset="-122"/>
              </a:defRPr>
            </a:lvl5pPr>
            <a:lvl6pPr marL="2378560" indent="-216233" defTabSz="914485" eaLnBrk="0" fontAlgn="base" hangingPunct="0">
              <a:spcBef>
                <a:spcPct val="0"/>
              </a:spcBef>
              <a:spcAft>
                <a:spcPct val="0"/>
              </a:spcAft>
              <a:defRPr>
                <a:solidFill>
                  <a:schemeClr val="tx1"/>
                </a:solidFill>
                <a:latin typeface="Comic Sans MS" pitchFamily="66" charset="0"/>
                <a:ea typeface="宋体" pitchFamily="2" charset="-122"/>
              </a:defRPr>
            </a:lvl6pPr>
            <a:lvl7pPr marL="2811026" indent="-216233" defTabSz="914485" eaLnBrk="0" fontAlgn="base" hangingPunct="0">
              <a:spcBef>
                <a:spcPct val="0"/>
              </a:spcBef>
              <a:spcAft>
                <a:spcPct val="0"/>
              </a:spcAft>
              <a:defRPr>
                <a:solidFill>
                  <a:schemeClr val="tx1"/>
                </a:solidFill>
                <a:latin typeface="Comic Sans MS" pitchFamily="66" charset="0"/>
                <a:ea typeface="宋体" pitchFamily="2" charset="-122"/>
              </a:defRPr>
            </a:lvl7pPr>
            <a:lvl8pPr marL="3243491" indent="-216233" defTabSz="914485" eaLnBrk="0" fontAlgn="base" hangingPunct="0">
              <a:spcBef>
                <a:spcPct val="0"/>
              </a:spcBef>
              <a:spcAft>
                <a:spcPct val="0"/>
              </a:spcAft>
              <a:defRPr>
                <a:solidFill>
                  <a:schemeClr val="tx1"/>
                </a:solidFill>
                <a:latin typeface="Comic Sans MS" pitchFamily="66" charset="0"/>
                <a:ea typeface="宋体" pitchFamily="2" charset="-122"/>
              </a:defRPr>
            </a:lvl8pPr>
            <a:lvl9pPr marL="3675957" indent="-216233" defTabSz="914485" eaLnBrk="0" fontAlgn="base" hangingPunct="0">
              <a:spcBef>
                <a:spcPct val="0"/>
              </a:spcBef>
              <a:spcAft>
                <a:spcPct val="0"/>
              </a:spcAft>
              <a:defRPr>
                <a:solidFill>
                  <a:schemeClr val="tx1"/>
                </a:solidFill>
                <a:latin typeface="Comic Sans MS" pitchFamily="66" charset="0"/>
                <a:ea typeface="宋体" pitchFamily="2" charset="-122"/>
              </a:defRPr>
            </a:lvl9pPr>
          </a:lstStyle>
          <a:p>
            <a:fld id="{7FDBE4F0-6102-460A-9B54-3A5251E7A717}" type="slidenum">
              <a:rPr lang="en-US" altLang="zh-CN" smtClean="0">
                <a:latin typeface="Times New Roman" pitchFamily="18" charset="0"/>
                <a:ea typeface="ＭＳ Ｐゴシック" pitchFamily="34" charset="-128"/>
              </a:rPr>
              <a:pPr/>
              <a:t>197</a:t>
            </a:fld>
            <a:endParaRPr lang="en-US" altLang="zh-CN">
              <a:latin typeface="Times New Roman" pitchFamily="18" charset="0"/>
              <a:ea typeface="ＭＳ Ｐゴシック" pitchFamily="34" charset="-128"/>
            </a:endParaRPr>
          </a:p>
        </p:txBody>
      </p:sp>
      <p:sp>
        <p:nvSpPr>
          <p:cNvPr id="155651" name="Rectangle 2"/>
          <p:cNvSpPr>
            <a:spLocks noGrp="1" noRot="1" noChangeAspect="1" noChangeArrowheads="1" noTextEdit="1"/>
          </p:cNvSpPr>
          <p:nvPr>
            <p:ph type="sldImg"/>
          </p:nvPr>
        </p:nvSpPr>
        <p:spPr>
          <a:xfrm>
            <a:off x="685800" y="1143000"/>
            <a:ext cx="5486400" cy="3086100"/>
          </a:xfrm>
          <a:ln/>
        </p:spPr>
      </p:sp>
      <p:sp>
        <p:nvSpPr>
          <p:cNvPr id="10240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zh-CN" dirty="0"/>
          </a:p>
        </p:txBody>
      </p:sp>
    </p:spTree>
    <p:extLst>
      <p:ext uri="{BB962C8B-B14F-4D97-AF65-F5344CB8AC3E}">
        <p14:creationId xmlns:p14="http://schemas.microsoft.com/office/powerpoint/2010/main" val="71566546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a:solidFill>
                  <a:schemeClr val="tx1"/>
                </a:solidFill>
                <a:latin typeface="Comic Sans MS" pitchFamily="66" charset="0"/>
                <a:ea typeface="宋体" pitchFamily="2" charset="-122"/>
              </a:defRPr>
            </a:lvl1pPr>
            <a:lvl2pPr marL="702756" indent="-270291" defTabSz="914485">
              <a:defRPr>
                <a:solidFill>
                  <a:schemeClr val="tx1"/>
                </a:solidFill>
                <a:latin typeface="Comic Sans MS" pitchFamily="66" charset="0"/>
                <a:ea typeface="宋体" pitchFamily="2" charset="-122"/>
              </a:defRPr>
            </a:lvl2pPr>
            <a:lvl3pPr marL="1081164" indent="-216233" defTabSz="914485">
              <a:defRPr>
                <a:solidFill>
                  <a:schemeClr val="tx1"/>
                </a:solidFill>
                <a:latin typeface="Comic Sans MS" pitchFamily="66" charset="0"/>
                <a:ea typeface="宋体" pitchFamily="2" charset="-122"/>
              </a:defRPr>
            </a:lvl3pPr>
            <a:lvl4pPr marL="1513629" indent="-216233" defTabSz="914485">
              <a:defRPr>
                <a:solidFill>
                  <a:schemeClr val="tx1"/>
                </a:solidFill>
                <a:latin typeface="Comic Sans MS" pitchFamily="66" charset="0"/>
                <a:ea typeface="宋体" pitchFamily="2" charset="-122"/>
              </a:defRPr>
            </a:lvl4pPr>
            <a:lvl5pPr marL="1946095" indent="-216233" defTabSz="914485">
              <a:defRPr>
                <a:solidFill>
                  <a:schemeClr val="tx1"/>
                </a:solidFill>
                <a:latin typeface="Comic Sans MS" pitchFamily="66" charset="0"/>
                <a:ea typeface="宋体" pitchFamily="2" charset="-122"/>
              </a:defRPr>
            </a:lvl5pPr>
            <a:lvl6pPr marL="2378560" indent="-216233" defTabSz="914485" eaLnBrk="0" fontAlgn="base" hangingPunct="0">
              <a:spcBef>
                <a:spcPct val="0"/>
              </a:spcBef>
              <a:spcAft>
                <a:spcPct val="0"/>
              </a:spcAft>
              <a:defRPr>
                <a:solidFill>
                  <a:schemeClr val="tx1"/>
                </a:solidFill>
                <a:latin typeface="Comic Sans MS" pitchFamily="66" charset="0"/>
                <a:ea typeface="宋体" pitchFamily="2" charset="-122"/>
              </a:defRPr>
            </a:lvl6pPr>
            <a:lvl7pPr marL="2811026" indent="-216233" defTabSz="914485" eaLnBrk="0" fontAlgn="base" hangingPunct="0">
              <a:spcBef>
                <a:spcPct val="0"/>
              </a:spcBef>
              <a:spcAft>
                <a:spcPct val="0"/>
              </a:spcAft>
              <a:defRPr>
                <a:solidFill>
                  <a:schemeClr val="tx1"/>
                </a:solidFill>
                <a:latin typeface="Comic Sans MS" pitchFamily="66" charset="0"/>
                <a:ea typeface="宋体" pitchFamily="2" charset="-122"/>
              </a:defRPr>
            </a:lvl7pPr>
            <a:lvl8pPr marL="3243491" indent="-216233" defTabSz="914485" eaLnBrk="0" fontAlgn="base" hangingPunct="0">
              <a:spcBef>
                <a:spcPct val="0"/>
              </a:spcBef>
              <a:spcAft>
                <a:spcPct val="0"/>
              </a:spcAft>
              <a:defRPr>
                <a:solidFill>
                  <a:schemeClr val="tx1"/>
                </a:solidFill>
                <a:latin typeface="Comic Sans MS" pitchFamily="66" charset="0"/>
                <a:ea typeface="宋体" pitchFamily="2" charset="-122"/>
              </a:defRPr>
            </a:lvl8pPr>
            <a:lvl9pPr marL="3675957" indent="-216233" defTabSz="914485" eaLnBrk="0" fontAlgn="base" hangingPunct="0">
              <a:spcBef>
                <a:spcPct val="0"/>
              </a:spcBef>
              <a:spcAft>
                <a:spcPct val="0"/>
              </a:spcAft>
              <a:defRPr>
                <a:solidFill>
                  <a:schemeClr val="tx1"/>
                </a:solidFill>
                <a:latin typeface="Comic Sans MS" pitchFamily="66" charset="0"/>
                <a:ea typeface="宋体" pitchFamily="2" charset="-122"/>
              </a:defRPr>
            </a:lvl9pPr>
          </a:lstStyle>
          <a:p>
            <a:fld id="{7FDBE4F0-6102-460A-9B54-3A5251E7A717}" type="slidenum">
              <a:rPr lang="en-US" altLang="zh-CN" smtClean="0">
                <a:latin typeface="Times New Roman" pitchFamily="18" charset="0"/>
                <a:ea typeface="ＭＳ Ｐゴシック" pitchFamily="34" charset="-128"/>
              </a:rPr>
              <a:pPr/>
              <a:t>198</a:t>
            </a:fld>
            <a:endParaRPr lang="en-US" altLang="zh-CN">
              <a:latin typeface="Times New Roman" pitchFamily="18" charset="0"/>
              <a:ea typeface="ＭＳ Ｐゴシック" pitchFamily="34" charset="-128"/>
            </a:endParaRPr>
          </a:p>
        </p:txBody>
      </p:sp>
      <p:sp>
        <p:nvSpPr>
          <p:cNvPr id="155651" name="Rectangle 2"/>
          <p:cNvSpPr>
            <a:spLocks noGrp="1" noRot="1" noChangeAspect="1" noChangeArrowheads="1" noTextEdit="1"/>
          </p:cNvSpPr>
          <p:nvPr>
            <p:ph type="sldImg"/>
          </p:nvPr>
        </p:nvSpPr>
        <p:spPr>
          <a:xfrm>
            <a:off x="685800" y="1143000"/>
            <a:ext cx="5486400" cy="3086100"/>
          </a:xfrm>
          <a:ln/>
        </p:spPr>
      </p:sp>
      <p:sp>
        <p:nvSpPr>
          <p:cNvPr id="10240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zh-CN" dirty="0"/>
          </a:p>
        </p:txBody>
      </p:sp>
    </p:spTree>
    <p:extLst>
      <p:ext uri="{BB962C8B-B14F-4D97-AF65-F5344CB8AC3E}">
        <p14:creationId xmlns:p14="http://schemas.microsoft.com/office/powerpoint/2010/main" val="136048967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kern="0" dirty="0">
              <a:latin typeface="+mn-ea"/>
            </a:endParaRPr>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199</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173269994"/>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200</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979609636"/>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a:solidFill>
                  <a:schemeClr val="tx1"/>
                </a:solidFill>
                <a:latin typeface="Comic Sans MS" pitchFamily="66" charset="0"/>
                <a:ea typeface="宋体" pitchFamily="2" charset="-122"/>
              </a:defRPr>
            </a:lvl1pPr>
            <a:lvl2pPr marL="702756" indent="-270291" defTabSz="914485">
              <a:defRPr>
                <a:solidFill>
                  <a:schemeClr val="tx1"/>
                </a:solidFill>
                <a:latin typeface="Comic Sans MS" pitchFamily="66" charset="0"/>
                <a:ea typeface="宋体" pitchFamily="2" charset="-122"/>
              </a:defRPr>
            </a:lvl2pPr>
            <a:lvl3pPr marL="1081164" indent="-216233" defTabSz="914485">
              <a:defRPr>
                <a:solidFill>
                  <a:schemeClr val="tx1"/>
                </a:solidFill>
                <a:latin typeface="Comic Sans MS" pitchFamily="66" charset="0"/>
                <a:ea typeface="宋体" pitchFamily="2" charset="-122"/>
              </a:defRPr>
            </a:lvl3pPr>
            <a:lvl4pPr marL="1513629" indent="-216233" defTabSz="914485">
              <a:defRPr>
                <a:solidFill>
                  <a:schemeClr val="tx1"/>
                </a:solidFill>
                <a:latin typeface="Comic Sans MS" pitchFamily="66" charset="0"/>
                <a:ea typeface="宋体" pitchFamily="2" charset="-122"/>
              </a:defRPr>
            </a:lvl4pPr>
            <a:lvl5pPr marL="1946095" indent="-216233" defTabSz="914485">
              <a:defRPr>
                <a:solidFill>
                  <a:schemeClr val="tx1"/>
                </a:solidFill>
                <a:latin typeface="Comic Sans MS" pitchFamily="66" charset="0"/>
                <a:ea typeface="宋体" pitchFamily="2" charset="-122"/>
              </a:defRPr>
            </a:lvl5pPr>
            <a:lvl6pPr marL="2378560" indent="-216233" defTabSz="914485" eaLnBrk="0" fontAlgn="base" hangingPunct="0">
              <a:spcBef>
                <a:spcPct val="0"/>
              </a:spcBef>
              <a:spcAft>
                <a:spcPct val="0"/>
              </a:spcAft>
              <a:defRPr>
                <a:solidFill>
                  <a:schemeClr val="tx1"/>
                </a:solidFill>
                <a:latin typeface="Comic Sans MS" pitchFamily="66" charset="0"/>
                <a:ea typeface="宋体" pitchFamily="2" charset="-122"/>
              </a:defRPr>
            </a:lvl6pPr>
            <a:lvl7pPr marL="2811026" indent="-216233" defTabSz="914485" eaLnBrk="0" fontAlgn="base" hangingPunct="0">
              <a:spcBef>
                <a:spcPct val="0"/>
              </a:spcBef>
              <a:spcAft>
                <a:spcPct val="0"/>
              </a:spcAft>
              <a:defRPr>
                <a:solidFill>
                  <a:schemeClr val="tx1"/>
                </a:solidFill>
                <a:latin typeface="Comic Sans MS" pitchFamily="66" charset="0"/>
                <a:ea typeface="宋体" pitchFamily="2" charset="-122"/>
              </a:defRPr>
            </a:lvl7pPr>
            <a:lvl8pPr marL="3243491" indent="-216233" defTabSz="914485" eaLnBrk="0" fontAlgn="base" hangingPunct="0">
              <a:spcBef>
                <a:spcPct val="0"/>
              </a:spcBef>
              <a:spcAft>
                <a:spcPct val="0"/>
              </a:spcAft>
              <a:defRPr>
                <a:solidFill>
                  <a:schemeClr val="tx1"/>
                </a:solidFill>
                <a:latin typeface="Comic Sans MS" pitchFamily="66" charset="0"/>
                <a:ea typeface="宋体" pitchFamily="2" charset="-122"/>
              </a:defRPr>
            </a:lvl8pPr>
            <a:lvl9pPr marL="3675957" indent="-216233" defTabSz="914485" eaLnBrk="0" fontAlgn="base" hangingPunct="0">
              <a:spcBef>
                <a:spcPct val="0"/>
              </a:spcBef>
              <a:spcAft>
                <a:spcPct val="0"/>
              </a:spcAft>
              <a:defRPr>
                <a:solidFill>
                  <a:schemeClr val="tx1"/>
                </a:solidFill>
                <a:latin typeface="Comic Sans MS" pitchFamily="66" charset="0"/>
                <a:ea typeface="宋体" pitchFamily="2" charset="-122"/>
              </a:defRPr>
            </a:lvl9pPr>
          </a:lstStyle>
          <a:p>
            <a:fld id="{EF17253F-E39F-49CC-BFD0-4CC7C9D56FBD}" type="slidenum">
              <a:rPr lang="en-US" altLang="zh-CN" smtClean="0">
                <a:solidFill>
                  <a:prstClr val="black"/>
                </a:solidFill>
                <a:latin typeface="Times New Roman" pitchFamily="18" charset="0"/>
                <a:ea typeface="ＭＳ Ｐゴシック" pitchFamily="34" charset="-128"/>
              </a:rPr>
              <a:pPr/>
              <a:t>201</a:t>
            </a:fld>
            <a:endParaRPr lang="en-US" altLang="zh-CN">
              <a:solidFill>
                <a:prstClr val="black"/>
              </a:solidFill>
              <a:latin typeface="Times New Roman" pitchFamily="18" charset="0"/>
              <a:ea typeface="ＭＳ Ｐゴシック" pitchFamily="34" charset="-128"/>
            </a:endParaRPr>
          </a:p>
        </p:txBody>
      </p:sp>
      <p:sp>
        <p:nvSpPr>
          <p:cNvPr id="166915" name="Rectangle 2"/>
          <p:cNvSpPr>
            <a:spLocks noGrp="1" noRot="1" noChangeAspect="1" noChangeArrowheads="1" noTextEdit="1"/>
          </p:cNvSpPr>
          <p:nvPr>
            <p:ph type="sldImg"/>
          </p:nvPr>
        </p:nvSpPr>
        <p:spPr>
          <a:xfrm>
            <a:off x="685800" y="1143000"/>
            <a:ext cx="5486400" cy="3086100"/>
          </a:xfrm>
          <a:ln/>
        </p:spPr>
      </p:sp>
      <p:sp>
        <p:nvSpPr>
          <p:cNvPr id="13722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zh-CN" altLang="en-US" dirty="0"/>
              <a:t>下面我们来看一下</a:t>
            </a:r>
            <a:r>
              <a:rPr lang="en-US" altLang="zh-CN" dirty="0"/>
              <a:t>ARP</a:t>
            </a:r>
            <a:r>
              <a:rPr lang="zh-CN" altLang="en-US" dirty="0"/>
              <a:t>协议是如何帮助进行</a:t>
            </a:r>
            <a:r>
              <a:rPr lang="en-US" altLang="zh-CN" dirty="0"/>
              <a:t>IP</a:t>
            </a:r>
            <a:r>
              <a:rPr lang="zh-CN" altLang="en-US" dirty="0"/>
              <a:t>地址解析的。</a:t>
            </a:r>
            <a:endParaRPr lang="en-US" altLang="zh-CN" dirty="0"/>
          </a:p>
          <a:p>
            <a:pPr>
              <a:defRPr/>
            </a:pPr>
            <a:r>
              <a:rPr lang="zh-CN" altLang="en-US" dirty="0"/>
              <a:t>我们说局域网上的每个节点都会维护一个</a:t>
            </a:r>
            <a:r>
              <a:rPr lang="en-US" altLang="zh-CN" dirty="0"/>
              <a:t>ARP</a:t>
            </a:r>
            <a:r>
              <a:rPr lang="zh-CN" altLang="en-US" dirty="0"/>
              <a:t>表，这个表中会记录节点当前所知的</a:t>
            </a:r>
            <a:r>
              <a:rPr lang="en-US" altLang="zh-CN" dirty="0"/>
              <a:t>IP</a:t>
            </a:r>
            <a:r>
              <a:rPr lang="zh-CN" altLang="en-US" dirty="0"/>
              <a:t>地址到</a:t>
            </a:r>
            <a:r>
              <a:rPr lang="en-US" altLang="zh-CN" dirty="0"/>
              <a:t>MAC</a:t>
            </a:r>
            <a:r>
              <a:rPr lang="zh-CN" altLang="en-US" dirty="0"/>
              <a:t>地址的映射信息。</a:t>
            </a:r>
            <a:endParaRPr lang="en-US" altLang="zh-CN" dirty="0"/>
          </a:p>
          <a:p>
            <a:pPr>
              <a:defRPr/>
            </a:pPr>
            <a:r>
              <a:rPr lang="en-US" altLang="zh-CN" sz="1200" b="1" dirty="0">
                <a:latin typeface="+mn-ea"/>
              </a:rPr>
              <a:t> &lt; IP address; MAC address; TTL&gt;</a:t>
            </a:r>
          </a:p>
          <a:p>
            <a:pPr>
              <a:defRPr/>
            </a:pPr>
            <a:r>
              <a:rPr lang="zh-CN" altLang="en-US" sz="1200" b="1" dirty="0">
                <a:latin typeface="+mn-ea"/>
              </a:rPr>
              <a:t>这里的</a:t>
            </a:r>
            <a:r>
              <a:rPr lang="en-US" altLang="zh-CN" sz="1200" b="1" dirty="0">
                <a:latin typeface="+mn-ea"/>
              </a:rPr>
              <a:t>TTL</a:t>
            </a:r>
            <a:r>
              <a:rPr lang="zh-CN" altLang="en-US" sz="1200" b="1" dirty="0">
                <a:latin typeface="+mn-ea"/>
              </a:rPr>
              <a:t>是指的这个表项的存活时间，通常</a:t>
            </a:r>
            <a:r>
              <a:rPr lang="en-US" altLang="zh-CN" sz="1200" b="1" dirty="0">
                <a:latin typeface="+mn-ea"/>
              </a:rPr>
              <a:t>20</a:t>
            </a:r>
            <a:r>
              <a:rPr lang="zh-CN" altLang="en-US" sz="1200" b="1" dirty="0">
                <a:latin typeface="+mn-ea"/>
              </a:rPr>
              <a:t>分钟以后，这个表项就会被删除。</a:t>
            </a:r>
            <a:endParaRPr lang="en-US" altLang="zh-CN" sz="1200" b="1" dirty="0">
              <a:latin typeface="+mn-ea"/>
            </a:endParaRPr>
          </a:p>
          <a:p>
            <a:pPr>
              <a:defRPr/>
            </a:pPr>
            <a:endParaRPr lang="en-US" altLang="zh-CN" dirty="0"/>
          </a:p>
          <a:p>
            <a:pPr>
              <a:defRPr/>
            </a:pPr>
            <a:endParaRPr lang="zh-CN" altLang="zh-CN" dirty="0"/>
          </a:p>
        </p:txBody>
      </p:sp>
    </p:spTree>
    <p:extLst>
      <p:ext uri="{BB962C8B-B14F-4D97-AF65-F5344CB8AC3E}">
        <p14:creationId xmlns:p14="http://schemas.microsoft.com/office/powerpoint/2010/main" val="1973121677"/>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a:solidFill>
                  <a:schemeClr val="tx1"/>
                </a:solidFill>
                <a:latin typeface="Comic Sans MS" pitchFamily="66" charset="0"/>
                <a:ea typeface="宋体" pitchFamily="2" charset="-122"/>
              </a:defRPr>
            </a:lvl1pPr>
            <a:lvl2pPr marL="702756" indent="-270291" defTabSz="914485">
              <a:defRPr>
                <a:solidFill>
                  <a:schemeClr val="tx1"/>
                </a:solidFill>
                <a:latin typeface="Comic Sans MS" pitchFamily="66" charset="0"/>
                <a:ea typeface="宋体" pitchFamily="2" charset="-122"/>
              </a:defRPr>
            </a:lvl2pPr>
            <a:lvl3pPr marL="1081164" indent="-216233" defTabSz="914485">
              <a:defRPr>
                <a:solidFill>
                  <a:schemeClr val="tx1"/>
                </a:solidFill>
                <a:latin typeface="Comic Sans MS" pitchFamily="66" charset="0"/>
                <a:ea typeface="宋体" pitchFamily="2" charset="-122"/>
              </a:defRPr>
            </a:lvl3pPr>
            <a:lvl4pPr marL="1513629" indent="-216233" defTabSz="914485">
              <a:defRPr>
                <a:solidFill>
                  <a:schemeClr val="tx1"/>
                </a:solidFill>
                <a:latin typeface="Comic Sans MS" pitchFamily="66" charset="0"/>
                <a:ea typeface="宋体" pitchFamily="2" charset="-122"/>
              </a:defRPr>
            </a:lvl4pPr>
            <a:lvl5pPr marL="1946095" indent="-216233" defTabSz="914485">
              <a:defRPr>
                <a:solidFill>
                  <a:schemeClr val="tx1"/>
                </a:solidFill>
                <a:latin typeface="Comic Sans MS" pitchFamily="66" charset="0"/>
                <a:ea typeface="宋体" pitchFamily="2" charset="-122"/>
              </a:defRPr>
            </a:lvl5pPr>
            <a:lvl6pPr marL="2378560" indent="-216233" defTabSz="914485" eaLnBrk="0" fontAlgn="base" hangingPunct="0">
              <a:spcBef>
                <a:spcPct val="0"/>
              </a:spcBef>
              <a:spcAft>
                <a:spcPct val="0"/>
              </a:spcAft>
              <a:defRPr>
                <a:solidFill>
                  <a:schemeClr val="tx1"/>
                </a:solidFill>
                <a:latin typeface="Comic Sans MS" pitchFamily="66" charset="0"/>
                <a:ea typeface="宋体" pitchFamily="2" charset="-122"/>
              </a:defRPr>
            </a:lvl6pPr>
            <a:lvl7pPr marL="2811026" indent="-216233" defTabSz="914485" eaLnBrk="0" fontAlgn="base" hangingPunct="0">
              <a:spcBef>
                <a:spcPct val="0"/>
              </a:spcBef>
              <a:spcAft>
                <a:spcPct val="0"/>
              </a:spcAft>
              <a:defRPr>
                <a:solidFill>
                  <a:schemeClr val="tx1"/>
                </a:solidFill>
                <a:latin typeface="Comic Sans MS" pitchFamily="66" charset="0"/>
                <a:ea typeface="宋体" pitchFamily="2" charset="-122"/>
              </a:defRPr>
            </a:lvl7pPr>
            <a:lvl8pPr marL="3243491" indent="-216233" defTabSz="914485" eaLnBrk="0" fontAlgn="base" hangingPunct="0">
              <a:spcBef>
                <a:spcPct val="0"/>
              </a:spcBef>
              <a:spcAft>
                <a:spcPct val="0"/>
              </a:spcAft>
              <a:defRPr>
                <a:solidFill>
                  <a:schemeClr val="tx1"/>
                </a:solidFill>
                <a:latin typeface="Comic Sans MS" pitchFamily="66" charset="0"/>
                <a:ea typeface="宋体" pitchFamily="2" charset="-122"/>
              </a:defRPr>
            </a:lvl8pPr>
            <a:lvl9pPr marL="3675957" indent="-216233" defTabSz="914485" eaLnBrk="0" fontAlgn="base" hangingPunct="0">
              <a:spcBef>
                <a:spcPct val="0"/>
              </a:spcBef>
              <a:spcAft>
                <a:spcPct val="0"/>
              </a:spcAft>
              <a:defRPr>
                <a:solidFill>
                  <a:schemeClr val="tx1"/>
                </a:solidFill>
                <a:latin typeface="Comic Sans MS" pitchFamily="66" charset="0"/>
                <a:ea typeface="宋体" pitchFamily="2" charset="-122"/>
              </a:defRPr>
            </a:lvl9pPr>
          </a:lstStyle>
          <a:p>
            <a:fld id="{E736D00F-9BB6-4840-91AB-060F34911AC7}" type="slidenum">
              <a:rPr lang="en-US" altLang="zh-CN" smtClean="0">
                <a:solidFill>
                  <a:prstClr val="black"/>
                </a:solidFill>
                <a:latin typeface="Times New Roman" pitchFamily="18" charset="0"/>
                <a:ea typeface="ＭＳ Ｐゴシック" pitchFamily="34" charset="-128"/>
              </a:rPr>
              <a:pPr/>
              <a:t>202</a:t>
            </a:fld>
            <a:endParaRPr lang="en-US" altLang="zh-CN">
              <a:solidFill>
                <a:prstClr val="black"/>
              </a:solidFill>
              <a:latin typeface="Times New Roman" pitchFamily="18" charset="0"/>
              <a:ea typeface="ＭＳ Ｐゴシック" pitchFamily="34" charset="-128"/>
            </a:endParaRPr>
          </a:p>
        </p:txBody>
      </p:sp>
      <p:sp>
        <p:nvSpPr>
          <p:cNvPr id="167939" name="Rectangle 2"/>
          <p:cNvSpPr>
            <a:spLocks noGrp="1" noRot="1" noChangeAspect="1" noChangeArrowheads="1" noTextEdit="1"/>
          </p:cNvSpPr>
          <p:nvPr>
            <p:ph type="sldImg"/>
          </p:nvPr>
        </p:nvSpPr>
        <p:spPr>
          <a:xfrm>
            <a:off x="685800" y="1143000"/>
            <a:ext cx="5486400" cy="3086100"/>
          </a:xfrm>
          <a:ln/>
        </p:spPr>
      </p:sp>
      <p:sp>
        <p:nvSpPr>
          <p:cNvPr id="13824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zh-CN" altLang="en-US" dirty="0"/>
              <a:t>假设同一个局域网中主机</a:t>
            </a:r>
            <a:r>
              <a:rPr lang="en-US" altLang="zh-CN" dirty="0"/>
              <a:t>A</a:t>
            </a:r>
            <a:r>
              <a:rPr lang="zh-CN" altLang="en-US" sz="2400" dirty="0"/>
              <a:t>希望发送数据报给主机</a:t>
            </a:r>
            <a:r>
              <a:rPr lang="en-US" altLang="zh-CN" sz="2400" dirty="0"/>
              <a:t>B</a:t>
            </a:r>
            <a:r>
              <a:rPr lang="zh-CN" altLang="en-US" sz="2400" dirty="0"/>
              <a:t>，</a:t>
            </a:r>
            <a:endParaRPr lang="en-US" altLang="zh-CN" sz="2400" dirty="0"/>
          </a:p>
          <a:p>
            <a:pPr>
              <a:defRPr/>
            </a:pPr>
            <a:r>
              <a:rPr lang="zh-CN" altLang="en-US" sz="2400" dirty="0"/>
              <a:t>主机</a:t>
            </a:r>
            <a:r>
              <a:rPr lang="en-US" altLang="zh-CN" sz="2400" dirty="0"/>
              <a:t>A</a:t>
            </a:r>
            <a:r>
              <a:rPr lang="zh-CN" altLang="en-US" sz="2400" dirty="0"/>
              <a:t>首先查找自己维护的</a:t>
            </a:r>
            <a:r>
              <a:rPr lang="en-US" altLang="zh-CN" sz="2400" dirty="0"/>
              <a:t>ARP</a:t>
            </a:r>
            <a:r>
              <a:rPr lang="zh-CN" altLang="en-US" sz="2400" dirty="0"/>
              <a:t>表，看是否存在</a:t>
            </a:r>
            <a:r>
              <a:rPr lang="en-US" altLang="zh-CN" sz="2400" dirty="0"/>
              <a:t>B</a:t>
            </a:r>
            <a:r>
              <a:rPr lang="zh-CN" altLang="en-US" sz="2400" dirty="0"/>
              <a:t>的</a:t>
            </a:r>
            <a:r>
              <a:rPr lang="en-US" altLang="zh-CN" sz="2400" dirty="0"/>
              <a:t>MAC</a:t>
            </a:r>
            <a:r>
              <a:rPr lang="zh-CN" altLang="en-US" sz="2400" dirty="0"/>
              <a:t>地址，假设</a:t>
            </a:r>
            <a:r>
              <a:rPr lang="en-US" altLang="zh-CN" dirty="0"/>
              <a:t>B</a:t>
            </a:r>
            <a:r>
              <a:rPr lang="zh-CN" altLang="en-US" dirty="0"/>
              <a:t>的</a:t>
            </a:r>
            <a:r>
              <a:rPr lang="en-US" altLang="zh-CN" dirty="0"/>
              <a:t>MAC</a:t>
            </a:r>
            <a:r>
              <a:rPr lang="zh-CN" altLang="en-US" dirty="0"/>
              <a:t>地址不在</a:t>
            </a:r>
            <a:r>
              <a:rPr lang="en-US" altLang="zh-CN" dirty="0"/>
              <a:t>A</a:t>
            </a:r>
            <a:r>
              <a:rPr lang="zh-CN" altLang="en-US" dirty="0"/>
              <a:t>的</a:t>
            </a:r>
            <a:r>
              <a:rPr lang="en-US" altLang="zh-CN" dirty="0"/>
              <a:t>ARP</a:t>
            </a:r>
            <a:r>
              <a:rPr lang="zh-CN" altLang="en-US" dirty="0"/>
              <a:t>映射表中。</a:t>
            </a:r>
            <a:endParaRPr lang="en-US" altLang="zh-CN" dirty="0"/>
          </a:p>
          <a:p>
            <a:pPr>
              <a:lnSpc>
                <a:spcPct val="110000"/>
              </a:lnSpc>
            </a:pPr>
            <a:r>
              <a:rPr lang="zh-CN" altLang="en-US" sz="2400" dirty="0"/>
              <a:t>则主机</a:t>
            </a:r>
            <a:r>
              <a:rPr lang="en-US" altLang="zh-CN" sz="2400" dirty="0"/>
              <a:t>A</a:t>
            </a:r>
            <a:r>
              <a:rPr lang="zh-CN" altLang="en-US" sz="2400" dirty="0"/>
              <a:t>首先广播</a:t>
            </a:r>
            <a:r>
              <a:rPr lang="en-US" altLang="zh-CN" sz="2400" dirty="0"/>
              <a:t>ARP</a:t>
            </a:r>
            <a:r>
              <a:rPr lang="zh-CN" altLang="en-US" sz="2400" dirty="0"/>
              <a:t>查询分组</a:t>
            </a:r>
            <a:r>
              <a:rPr lang="en-US" altLang="zh-CN" sz="2400" dirty="0"/>
              <a:t>,</a:t>
            </a:r>
            <a:r>
              <a:rPr lang="zh-CN" altLang="en-US" sz="2400" dirty="0"/>
              <a:t>其中包含</a:t>
            </a:r>
            <a:r>
              <a:rPr lang="en-US" altLang="zh-CN" sz="2400" dirty="0"/>
              <a:t>B</a:t>
            </a:r>
            <a:r>
              <a:rPr lang="zh-CN" altLang="en-US" sz="2400" dirty="0"/>
              <a:t>的</a:t>
            </a:r>
            <a:r>
              <a:rPr lang="en-US" altLang="zh-CN" sz="2400" dirty="0"/>
              <a:t>IP</a:t>
            </a:r>
            <a:r>
              <a:rPr lang="zh-CN" altLang="en-US" sz="2400" dirty="0"/>
              <a:t>地址，查询分组是个广播帧，即</a:t>
            </a:r>
            <a:r>
              <a:rPr lang="zh-CN" altLang="en-US" dirty="0"/>
              <a:t>目的</a:t>
            </a:r>
            <a:r>
              <a:rPr lang="en-US" altLang="zh-CN" dirty="0"/>
              <a:t>MAC</a:t>
            </a:r>
            <a:r>
              <a:rPr lang="zh-CN" altLang="en-US" dirty="0"/>
              <a:t>地址是</a:t>
            </a:r>
            <a:r>
              <a:rPr lang="en-US" altLang="zh-CN" dirty="0"/>
              <a:t>FF-FF-FF-FF-FF-FF</a:t>
            </a:r>
            <a:r>
              <a:rPr lang="zh-CN" altLang="en-US" dirty="0"/>
              <a:t>。</a:t>
            </a:r>
            <a:endParaRPr lang="en-US" altLang="zh-CN" dirty="0"/>
          </a:p>
          <a:p>
            <a:pPr>
              <a:lnSpc>
                <a:spcPct val="110000"/>
              </a:lnSpc>
            </a:pPr>
            <a:r>
              <a:rPr lang="zh-CN" altLang="en-US" dirty="0"/>
              <a:t>因此局域网中所有节点收到</a:t>
            </a:r>
            <a:r>
              <a:rPr lang="en-US" altLang="zh-CN" dirty="0"/>
              <a:t>ARP</a:t>
            </a:r>
            <a:r>
              <a:rPr lang="zh-CN" altLang="en-US" dirty="0"/>
              <a:t>查询分组，其余主机发现查询的不是本机的</a:t>
            </a:r>
            <a:r>
              <a:rPr lang="en-US" altLang="zh-CN" dirty="0"/>
              <a:t>MAC</a:t>
            </a:r>
            <a:r>
              <a:rPr lang="zh-CN" altLang="en-US" dirty="0"/>
              <a:t>地址，因此不进行回应。</a:t>
            </a:r>
            <a:endParaRPr lang="en-US" altLang="zh-CN" dirty="0"/>
          </a:p>
          <a:p>
            <a:pPr>
              <a:lnSpc>
                <a:spcPct val="110000"/>
              </a:lnSpc>
            </a:pPr>
            <a:r>
              <a:rPr lang="zh-CN" altLang="en-US" dirty="0"/>
              <a:t>只有</a:t>
            </a:r>
            <a:r>
              <a:rPr lang="zh-CN" altLang="en-US" sz="2400" dirty="0"/>
              <a:t>主机</a:t>
            </a:r>
            <a:r>
              <a:rPr lang="en-US" altLang="zh-CN" sz="2400" dirty="0"/>
              <a:t>B</a:t>
            </a:r>
            <a:r>
              <a:rPr lang="zh-CN" altLang="en-US" sz="2400" dirty="0"/>
              <a:t>收到</a:t>
            </a:r>
            <a:r>
              <a:rPr lang="en-US" altLang="zh-CN" sz="2400" dirty="0"/>
              <a:t>ARP</a:t>
            </a:r>
            <a:r>
              <a:rPr lang="zh-CN" altLang="en-US" sz="2400" dirty="0"/>
              <a:t>查询分组后，返回</a:t>
            </a:r>
            <a:r>
              <a:rPr lang="en-US" altLang="zh-CN" sz="2400" dirty="0"/>
              <a:t>B</a:t>
            </a:r>
            <a:r>
              <a:rPr lang="zh-CN" altLang="en-US" sz="2400" dirty="0"/>
              <a:t>的</a:t>
            </a:r>
            <a:r>
              <a:rPr lang="en-US" altLang="zh-CN" sz="2400" dirty="0"/>
              <a:t>MAC</a:t>
            </a:r>
            <a:r>
              <a:rPr lang="zh-CN" altLang="en-US" sz="2400" dirty="0"/>
              <a:t>地址给主机</a:t>
            </a:r>
            <a:r>
              <a:rPr lang="en-US" altLang="zh-CN" sz="2400" dirty="0"/>
              <a:t>A</a:t>
            </a:r>
            <a:r>
              <a:rPr lang="zh-CN" altLang="en-US" sz="2400" dirty="0"/>
              <a:t>，</a:t>
            </a:r>
            <a:r>
              <a:rPr lang="zh-CN" altLang="en-US" dirty="0"/>
              <a:t>包含有</a:t>
            </a:r>
            <a:r>
              <a:rPr lang="en-US" altLang="zh-CN" dirty="0"/>
              <a:t>B</a:t>
            </a:r>
            <a:r>
              <a:rPr lang="zh-CN" altLang="en-US" dirty="0"/>
              <a:t>的</a:t>
            </a:r>
            <a:r>
              <a:rPr lang="en-US" altLang="zh-CN" dirty="0"/>
              <a:t>MAC</a:t>
            </a:r>
            <a:r>
              <a:rPr lang="zh-CN" altLang="en-US" dirty="0"/>
              <a:t>地址的帧发送给主机</a:t>
            </a:r>
            <a:r>
              <a:rPr lang="en-US" altLang="zh-CN" dirty="0"/>
              <a:t>A</a:t>
            </a:r>
            <a:r>
              <a:rPr lang="en-US" altLang="ja-JP" dirty="0"/>
              <a:t>(</a:t>
            </a:r>
            <a:r>
              <a:rPr lang="zh-CN" altLang="en-US" dirty="0"/>
              <a:t>单播</a:t>
            </a:r>
            <a:r>
              <a:rPr lang="en-US" altLang="ja-JP" dirty="0"/>
              <a:t>)</a:t>
            </a:r>
            <a:r>
              <a:rPr lang="zh-CN" altLang="en-US" dirty="0"/>
              <a:t>。</a:t>
            </a:r>
            <a:endParaRPr lang="en-US" altLang="zh-CN" dirty="0"/>
          </a:p>
          <a:p>
            <a:pPr>
              <a:lnSpc>
                <a:spcPct val="110000"/>
              </a:lnSpc>
            </a:pPr>
            <a:r>
              <a:rPr lang="zh-CN" altLang="en-US" dirty="0"/>
              <a:t>于是，主机</a:t>
            </a:r>
            <a:r>
              <a:rPr lang="en-US" altLang="zh-CN" dirty="0"/>
              <a:t>A</a:t>
            </a:r>
            <a:r>
              <a:rPr lang="zh-CN" altLang="en-US" dirty="0"/>
              <a:t>在自己的</a:t>
            </a:r>
            <a:r>
              <a:rPr lang="en-US" altLang="zh-CN" dirty="0"/>
              <a:t>ARP</a:t>
            </a:r>
            <a:r>
              <a:rPr lang="zh-CN" altLang="en-US" dirty="0"/>
              <a:t>表中缓存</a:t>
            </a:r>
            <a:r>
              <a:rPr lang="en-US" altLang="zh-CN" dirty="0"/>
              <a:t>B</a:t>
            </a:r>
            <a:r>
              <a:rPr lang="zh-CN" altLang="en-US" dirty="0"/>
              <a:t>主机的</a:t>
            </a:r>
            <a:r>
              <a:rPr lang="en-US" altLang="zh-CN" dirty="0"/>
              <a:t>IP</a:t>
            </a:r>
            <a:r>
              <a:rPr lang="zh-CN" altLang="en-US" dirty="0"/>
              <a:t>地址和</a:t>
            </a:r>
            <a:r>
              <a:rPr lang="en-US" altLang="zh-CN" dirty="0"/>
              <a:t>MAC</a:t>
            </a:r>
            <a:r>
              <a:rPr lang="zh-CN" altLang="en-US" dirty="0"/>
              <a:t>地址。</a:t>
            </a:r>
            <a:endParaRPr lang="en-US" altLang="zh-CN" dirty="0"/>
          </a:p>
          <a:p>
            <a:pPr>
              <a:lnSpc>
                <a:spcPct val="110000"/>
              </a:lnSpc>
            </a:pPr>
            <a:r>
              <a:rPr lang="zh-CN" altLang="en-US" dirty="0"/>
              <a:t>这里需要说明的是，</a:t>
            </a:r>
            <a:r>
              <a:rPr lang="en-US" altLang="zh-CN" dirty="0"/>
              <a:t>ARP</a:t>
            </a:r>
            <a:r>
              <a:rPr lang="zh-CN" altLang="en-US" dirty="0"/>
              <a:t>是即插即用的，即局域网中动态的增加或减少主机，不需要管理员进行额外的手工干预。</a:t>
            </a:r>
            <a:endParaRPr lang="en-US" altLang="ja-JP" dirty="0"/>
          </a:p>
          <a:p>
            <a:pPr>
              <a:defRPr/>
            </a:pPr>
            <a:endParaRPr lang="zh-CN" altLang="zh-CN" dirty="0"/>
          </a:p>
        </p:txBody>
      </p:sp>
    </p:spTree>
    <p:extLst>
      <p:ext uri="{BB962C8B-B14F-4D97-AF65-F5344CB8AC3E}">
        <p14:creationId xmlns:p14="http://schemas.microsoft.com/office/powerpoint/2010/main" val="254210472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a:solidFill>
                  <a:schemeClr val="tx1"/>
                </a:solidFill>
                <a:latin typeface="Comic Sans MS" pitchFamily="66" charset="0"/>
                <a:ea typeface="宋体" pitchFamily="2" charset="-122"/>
              </a:defRPr>
            </a:lvl1pPr>
            <a:lvl2pPr marL="702756" indent="-270291" defTabSz="914485">
              <a:defRPr>
                <a:solidFill>
                  <a:schemeClr val="tx1"/>
                </a:solidFill>
                <a:latin typeface="Comic Sans MS" pitchFamily="66" charset="0"/>
                <a:ea typeface="宋体" pitchFamily="2" charset="-122"/>
              </a:defRPr>
            </a:lvl2pPr>
            <a:lvl3pPr marL="1081164" indent="-216233" defTabSz="914485">
              <a:defRPr>
                <a:solidFill>
                  <a:schemeClr val="tx1"/>
                </a:solidFill>
                <a:latin typeface="Comic Sans MS" pitchFamily="66" charset="0"/>
                <a:ea typeface="宋体" pitchFamily="2" charset="-122"/>
              </a:defRPr>
            </a:lvl3pPr>
            <a:lvl4pPr marL="1513629" indent="-216233" defTabSz="914485">
              <a:defRPr>
                <a:solidFill>
                  <a:schemeClr val="tx1"/>
                </a:solidFill>
                <a:latin typeface="Comic Sans MS" pitchFamily="66" charset="0"/>
                <a:ea typeface="宋体" pitchFamily="2" charset="-122"/>
              </a:defRPr>
            </a:lvl4pPr>
            <a:lvl5pPr marL="1946095" indent="-216233" defTabSz="914485">
              <a:defRPr>
                <a:solidFill>
                  <a:schemeClr val="tx1"/>
                </a:solidFill>
                <a:latin typeface="Comic Sans MS" pitchFamily="66" charset="0"/>
                <a:ea typeface="宋体" pitchFamily="2" charset="-122"/>
              </a:defRPr>
            </a:lvl5pPr>
            <a:lvl6pPr marL="2378560" indent="-216233" defTabSz="914485" eaLnBrk="0" fontAlgn="base" hangingPunct="0">
              <a:spcBef>
                <a:spcPct val="0"/>
              </a:spcBef>
              <a:spcAft>
                <a:spcPct val="0"/>
              </a:spcAft>
              <a:defRPr>
                <a:solidFill>
                  <a:schemeClr val="tx1"/>
                </a:solidFill>
                <a:latin typeface="Comic Sans MS" pitchFamily="66" charset="0"/>
                <a:ea typeface="宋体" pitchFamily="2" charset="-122"/>
              </a:defRPr>
            </a:lvl6pPr>
            <a:lvl7pPr marL="2811026" indent="-216233" defTabSz="914485" eaLnBrk="0" fontAlgn="base" hangingPunct="0">
              <a:spcBef>
                <a:spcPct val="0"/>
              </a:spcBef>
              <a:spcAft>
                <a:spcPct val="0"/>
              </a:spcAft>
              <a:defRPr>
                <a:solidFill>
                  <a:schemeClr val="tx1"/>
                </a:solidFill>
                <a:latin typeface="Comic Sans MS" pitchFamily="66" charset="0"/>
                <a:ea typeface="宋体" pitchFamily="2" charset="-122"/>
              </a:defRPr>
            </a:lvl7pPr>
            <a:lvl8pPr marL="3243491" indent="-216233" defTabSz="914485" eaLnBrk="0" fontAlgn="base" hangingPunct="0">
              <a:spcBef>
                <a:spcPct val="0"/>
              </a:spcBef>
              <a:spcAft>
                <a:spcPct val="0"/>
              </a:spcAft>
              <a:defRPr>
                <a:solidFill>
                  <a:schemeClr val="tx1"/>
                </a:solidFill>
                <a:latin typeface="Comic Sans MS" pitchFamily="66" charset="0"/>
                <a:ea typeface="宋体" pitchFamily="2" charset="-122"/>
              </a:defRPr>
            </a:lvl8pPr>
            <a:lvl9pPr marL="3675957" indent="-216233" defTabSz="914485" eaLnBrk="0" fontAlgn="base" hangingPunct="0">
              <a:spcBef>
                <a:spcPct val="0"/>
              </a:spcBef>
              <a:spcAft>
                <a:spcPct val="0"/>
              </a:spcAft>
              <a:defRPr>
                <a:solidFill>
                  <a:schemeClr val="tx1"/>
                </a:solidFill>
                <a:latin typeface="Comic Sans MS" pitchFamily="66" charset="0"/>
                <a:ea typeface="宋体" pitchFamily="2" charset="-122"/>
              </a:defRPr>
            </a:lvl9pPr>
          </a:lstStyle>
          <a:p>
            <a:fld id="{C23CBCE0-50E1-4A3C-8C8D-DD26C8B7C115}" type="slidenum">
              <a:rPr lang="en-US" altLang="zh-CN" smtClean="0">
                <a:solidFill>
                  <a:prstClr val="black"/>
                </a:solidFill>
                <a:latin typeface="Times New Roman" pitchFamily="18" charset="0"/>
                <a:ea typeface="ＭＳ Ｐゴシック" pitchFamily="34" charset="-128"/>
              </a:rPr>
              <a:pPr/>
              <a:t>203</a:t>
            </a:fld>
            <a:endParaRPr lang="en-US" altLang="zh-CN">
              <a:solidFill>
                <a:prstClr val="black"/>
              </a:solidFill>
              <a:latin typeface="Times New Roman" pitchFamily="18" charset="0"/>
              <a:ea typeface="ＭＳ Ｐゴシック" pitchFamily="34" charset="-128"/>
            </a:endParaRPr>
          </a:p>
        </p:txBody>
      </p:sp>
      <p:sp>
        <p:nvSpPr>
          <p:cNvPr id="168963" name="Rectangle 2"/>
          <p:cNvSpPr>
            <a:spLocks noGrp="1" noRot="1" noChangeAspect="1" noChangeArrowheads="1" noTextEdit="1"/>
          </p:cNvSpPr>
          <p:nvPr>
            <p:ph type="sldImg"/>
          </p:nvPr>
        </p:nvSpPr>
        <p:spPr>
          <a:xfrm>
            <a:off x="685800" y="1143000"/>
            <a:ext cx="5486400" cy="3086100"/>
          </a:xfrm>
          <a:ln/>
        </p:spPr>
      </p:sp>
      <p:sp>
        <p:nvSpPr>
          <p:cNvPr id="13926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zh-CN" dirty="0"/>
          </a:p>
        </p:txBody>
      </p:sp>
    </p:spTree>
    <p:extLst>
      <p:ext uri="{BB962C8B-B14F-4D97-AF65-F5344CB8AC3E}">
        <p14:creationId xmlns:p14="http://schemas.microsoft.com/office/powerpoint/2010/main" val="12305569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pPr>
                <a:spcBef>
                  <a:spcPct val="0"/>
                </a:spcBef>
              </a:pPr>
              <a:t>19</a:t>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369749379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a:solidFill>
                  <a:schemeClr val="tx1"/>
                </a:solidFill>
                <a:latin typeface="Comic Sans MS" pitchFamily="66" charset="0"/>
                <a:ea typeface="宋体" pitchFamily="2" charset="-122"/>
              </a:defRPr>
            </a:lvl1pPr>
            <a:lvl2pPr marL="702756" indent="-270291" defTabSz="914485">
              <a:defRPr>
                <a:solidFill>
                  <a:schemeClr val="tx1"/>
                </a:solidFill>
                <a:latin typeface="Comic Sans MS" pitchFamily="66" charset="0"/>
                <a:ea typeface="宋体" pitchFamily="2" charset="-122"/>
              </a:defRPr>
            </a:lvl2pPr>
            <a:lvl3pPr marL="1081164" indent="-216233" defTabSz="914485">
              <a:defRPr>
                <a:solidFill>
                  <a:schemeClr val="tx1"/>
                </a:solidFill>
                <a:latin typeface="Comic Sans MS" pitchFamily="66" charset="0"/>
                <a:ea typeface="宋体" pitchFamily="2" charset="-122"/>
              </a:defRPr>
            </a:lvl3pPr>
            <a:lvl4pPr marL="1513629" indent="-216233" defTabSz="914485">
              <a:defRPr>
                <a:solidFill>
                  <a:schemeClr val="tx1"/>
                </a:solidFill>
                <a:latin typeface="Comic Sans MS" pitchFamily="66" charset="0"/>
                <a:ea typeface="宋体" pitchFamily="2" charset="-122"/>
              </a:defRPr>
            </a:lvl4pPr>
            <a:lvl5pPr marL="1946095" indent="-216233" defTabSz="914485">
              <a:defRPr>
                <a:solidFill>
                  <a:schemeClr val="tx1"/>
                </a:solidFill>
                <a:latin typeface="Comic Sans MS" pitchFamily="66" charset="0"/>
                <a:ea typeface="宋体" pitchFamily="2" charset="-122"/>
              </a:defRPr>
            </a:lvl5pPr>
            <a:lvl6pPr marL="2378560" indent="-216233" defTabSz="914485" eaLnBrk="0" fontAlgn="base" hangingPunct="0">
              <a:spcBef>
                <a:spcPct val="0"/>
              </a:spcBef>
              <a:spcAft>
                <a:spcPct val="0"/>
              </a:spcAft>
              <a:defRPr>
                <a:solidFill>
                  <a:schemeClr val="tx1"/>
                </a:solidFill>
                <a:latin typeface="Comic Sans MS" pitchFamily="66" charset="0"/>
                <a:ea typeface="宋体" pitchFamily="2" charset="-122"/>
              </a:defRPr>
            </a:lvl6pPr>
            <a:lvl7pPr marL="2811026" indent="-216233" defTabSz="914485" eaLnBrk="0" fontAlgn="base" hangingPunct="0">
              <a:spcBef>
                <a:spcPct val="0"/>
              </a:spcBef>
              <a:spcAft>
                <a:spcPct val="0"/>
              </a:spcAft>
              <a:defRPr>
                <a:solidFill>
                  <a:schemeClr val="tx1"/>
                </a:solidFill>
                <a:latin typeface="Comic Sans MS" pitchFamily="66" charset="0"/>
                <a:ea typeface="宋体" pitchFamily="2" charset="-122"/>
              </a:defRPr>
            </a:lvl7pPr>
            <a:lvl8pPr marL="3243491" indent="-216233" defTabSz="914485" eaLnBrk="0" fontAlgn="base" hangingPunct="0">
              <a:spcBef>
                <a:spcPct val="0"/>
              </a:spcBef>
              <a:spcAft>
                <a:spcPct val="0"/>
              </a:spcAft>
              <a:defRPr>
                <a:solidFill>
                  <a:schemeClr val="tx1"/>
                </a:solidFill>
                <a:latin typeface="Comic Sans MS" pitchFamily="66" charset="0"/>
                <a:ea typeface="宋体" pitchFamily="2" charset="-122"/>
              </a:defRPr>
            </a:lvl8pPr>
            <a:lvl9pPr marL="3675957" indent="-216233" defTabSz="914485" eaLnBrk="0" fontAlgn="base" hangingPunct="0">
              <a:spcBef>
                <a:spcPct val="0"/>
              </a:spcBef>
              <a:spcAft>
                <a:spcPct val="0"/>
              </a:spcAft>
              <a:defRPr>
                <a:solidFill>
                  <a:schemeClr val="tx1"/>
                </a:solidFill>
                <a:latin typeface="Comic Sans MS" pitchFamily="66" charset="0"/>
                <a:ea typeface="宋体" pitchFamily="2" charset="-122"/>
              </a:defRPr>
            </a:lvl9pPr>
          </a:lstStyle>
          <a:p>
            <a:fld id="{F6BD353B-9DCC-4289-92BB-8FF87061D564}" type="slidenum">
              <a:rPr lang="en-US" altLang="zh-CN" smtClean="0">
                <a:solidFill>
                  <a:prstClr val="black"/>
                </a:solidFill>
                <a:latin typeface="Times New Roman" pitchFamily="18" charset="0"/>
                <a:ea typeface="ＭＳ Ｐゴシック" pitchFamily="34" charset="-128"/>
              </a:rPr>
              <a:pPr/>
              <a:t>204</a:t>
            </a:fld>
            <a:endParaRPr lang="en-US" altLang="zh-CN">
              <a:solidFill>
                <a:prstClr val="black"/>
              </a:solidFill>
              <a:latin typeface="Times New Roman" pitchFamily="18" charset="0"/>
              <a:ea typeface="ＭＳ Ｐゴシック" pitchFamily="34" charset="-128"/>
            </a:endParaRPr>
          </a:p>
        </p:txBody>
      </p:sp>
      <p:sp>
        <p:nvSpPr>
          <p:cNvPr id="169987" name="Rectangle 2"/>
          <p:cNvSpPr>
            <a:spLocks noGrp="1" noRot="1" noChangeAspect="1" noChangeArrowheads="1" noTextEdit="1"/>
          </p:cNvSpPr>
          <p:nvPr>
            <p:ph type="sldImg"/>
          </p:nvPr>
        </p:nvSpPr>
        <p:spPr>
          <a:xfrm>
            <a:off x="685800" y="1143000"/>
            <a:ext cx="5486400" cy="3086100"/>
          </a:xfrm>
          <a:ln/>
        </p:spPr>
      </p:sp>
      <p:sp>
        <p:nvSpPr>
          <p:cNvPr id="14029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zh-CN" dirty="0"/>
          </a:p>
        </p:txBody>
      </p:sp>
    </p:spTree>
    <p:extLst>
      <p:ext uri="{BB962C8B-B14F-4D97-AF65-F5344CB8AC3E}">
        <p14:creationId xmlns:p14="http://schemas.microsoft.com/office/powerpoint/2010/main" val="2322857212"/>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205</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138226886"/>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接着我们介绍以太网常见的两种物理拓扑结构，</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t>总线型：一直</a:t>
            </a:r>
            <a:r>
              <a:rPr lang="zh-CN" altLang="en-US" dirty="0">
                <a:solidFill>
                  <a:srgbClr val="CC0000"/>
                </a:solidFill>
                <a:latin typeface="+mn-ea"/>
              </a:rPr>
              <a:t>流行到</a:t>
            </a:r>
            <a:r>
              <a:rPr lang="en-US" altLang="zh-CN" dirty="0">
                <a:solidFill>
                  <a:srgbClr val="CC0000"/>
                </a:solidFill>
                <a:latin typeface="+mn-ea"/>
              </a:rPr>
              <a:t>90</a:t>
            </a:r>
            <a:r>
              <a:rPr lang="zh-CN" altLang="en-US" dirty="0">
                <a:solidFill>
                  <a:srgbClr val="CC0000"/>
                </a:solidFill>
                <a:latin typeface="+mn-ea"/>
              </a:rPr>
              <a:t>年代中期，</a:t>
            </a:r>
            <a:r>
              <a:rPr lang="zh-CN" altLang="en-US" dirty="0"/>
              <a:t>所有节点都属于相同的冲突域</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CC0000"/>
                </a:solidFill>
              </a:rPr>
              <a:t>星形：目前仍然非常流行，星形结构的中心是交换机，每个端口</a:t>
            </a:r>
            <a:r>
              <a:rPr lang="zh-CN" altLang="en-US" dirty="0"/>
              <a:t>运行一个独立的以太网协议，节点相互之间发送数据帧不发生碰撞，每个端口对应的网段是一个独立的碰撞域。</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206</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891084662"/>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接着，我们再介绍以太网的帧结构，如图所示，包括了前同步码、目的</a:t>
            </a:r>
            <a:r>
              <a:rPr lang="en-US" altLang="zh-CN" dirty="0"/>
              <a:t>MAC</a:t>
            </a:r>
            <a:r>
              <a:rPr lang="zh-CN" altLang="en-US" dirty="0"/>
              <a:t>地址、源</a:t>
            </a:r>
            <a:r>
              <a:rPr lang="en-US" altLang="zh-CN" dirty="0"/>
              <a:t>MAC</a:t>
            </a:r>
            <a:r>
              <a:rPr lang="zh-CN" altLang="en-US" dirty="0"/>
              <a:t>地址、类型、数据和</a:t>
            </a:r>
            <a:r>
              <a:rPr lang="en-US" altLang="zh-CN" dirty="0"/>
              <a:t>CRC</a:t>
            </a:r>
            <a:r>
              <a:rPr lang="zh-CN" altLang="en-US" dirty="0"/>
              <a:t>校验码。</a:t>
            </a:r>
            <a:endParaRPr lang="en-US" altLang="zh-CN" dirty="0"/>
          </a:p>
          <a:p>
            <a:r>
              <a:rPr lang="zh-CN" altLang="en-US" dirty="0"/>
              <a:t>注意这里</a:t>
            </a:r>
            <a:r>
              <a:rPr lang="en-US" altLang="zh-CN" dirty="0"/>
              <a:t>CRC</a:t>
            </a:r>
            <a:r>
              <a:rPr lang="zh-CN" altLang="en-US" dirty="0"/>
              <a:t>检验的数据只包含目的</a:t>
            </a:r>
            <a:r>
              <a:rPr lang="en-US" altLang="zh-CN" dirty="0"/>
              <a:t>MAC</a:t>
            </a:r>
            <a:r>
              <a:rPr lang="zh-CN" altLang="en-US" dirty="0"/>
              <a:t>地址、源</a:t>
            </a:r>
            <a:r>
              <a:rPr lang="en-US" altLang="zh-CN" dirty="0"/>
              <a:t>MAC</a:t>
            </a:r>
            <a:r>
              <a:rPr lang="zh-CN" altLang="en-US" dirty="0"/>
              <a:t>地址、类型、数据四部分。</a:t>
            </a:r>
            <a:endParaRPr lang="en-US" altLang="zh-CN" dirty="0"/>
          </a:p>
          <a:p>
            <a:r>
              <a:rPr lang="zh-CN" altLang="en-US" dirty="0"/>
              <a:t>首先发送方的</a:t>
            </a:r>
            <a:r>
              <a:rPr lang="zh-CN" altLang="en-US" sz="1200" dirty="0">
                <a:latin typeface="+mn-ea"/>
                <a:ea typeface="+mn-ea"/>
              </a:rPr>
              <a:t>发送适配器将</a:t>
            </a:r>
            <a:r>
              <a:rPr lang="en-US" altLang="zh-CN" sz="1200" dirty="0">
                <a:solidFill>
                  <a:srgbClr val="FF0000"/>
                </a:solidFill>
                <a:latin typeface="+mn-ea"/>
                <a:ea typeface="+mn-ea"/>
              </a:rPr>
              <a:t>IP</a:t>
            </a:r>
            <a:r>
              <a:rPr lang="zh-CN" altLang="en-US" sz="1200" dirty="0">
                <a:solidFill>
                  <a:srgbClr val="FF0000"/>
                </a:solidFill>
                <a:latin typeface="+mn-ea"/>
                <a:ea typeface="+mn-ea"/>
              </a:rPr>
              <a:t>数据报封装</a:t>
            </a:r>
            <a:r>
              <a:rPr lang="zh-CN" altLang="en-US" sz="1200" dirty="0">
                <a:latin typeface="+mn-ea"/>
                <a:ea typeface="+mn-ea"/>
              </a:rPr>
              <a:t>成以太网帧，并传递到物理层。</a:t>
            </a:r>
            <a:endParaRPr lang="zh-CN" altLang="en-US" sz="1200" i="1" dirty="0">
              <a:latin typeface="+mn-ea"/>
              <a:ea typeface="+mn-ea"/>
            </a:endParaRPr>
          </a:p>
          <a:p>
            <a:pPr>
              <a:lnSpc>
                <a:spcPct val="125000"/>
              </a:lnSpc>
              <a:spcBef>
                <a:spcPct val="5000"/>
              </a:spcBef>
              <a:buFont typeface="Wingdings" panose="05000000000000000000" pitchFamily="2" charset="2"/>
              <a:buNone/>
            </a:pPr>
            <a:r>
              <a:rPr lang="zh-CN" altLang="en-US" sz="1200" i="1" dirty="0">
                <a:solidFill>
                  <a:schemeClr val="hlink"/>
                </a:solidFill>
                <a:latin typeface="+mn-ea"/>
                <a:ea typeface="+mn-ea"/>
              </a:rPr>
              <a:t>接收方的</a:t>
            </a:r>
            <a:r>
              <a:rPr lang="zh-CN" altLang="en-US" sz="1200" dirty="0">
                <a:latin typeface="+mn-ea"/>
                <a:ea typeface="+mn-ea"/>
              </a:rPr>
              <a:t>接收适配器从物理层收到该数据帧，抽</a:t>
            </a:r>
            <a:r>
              <a:rPr lang="zh-CN" altLang="en-US" sz="1200" dirty="0">
                <a:solidFill>
                  <a:srgbClr val="FF0000"/>
                </a:solidFill>
                <a:latin typeface="+mn-ea"/>
                <a:ea typeface="+mn-ea"/>
              </a:rPr>
              <a:t>取出</a:t>
            </a:r>
            <a:r>
              <a:rPr lang="en-US" altLang="zh-CN" sz="1200" dirty="0">
                <a:solidFill>
                  <a:srgbClr val="FF0000"/>
                </a:solidFill>
                <a:latin typeface="+mn-ea"/>
                <a:ea typeface="+mn-ea"/>
              </a:rPr>
              <a:t>IP</a:t>
            </a:r>
            <a:r>
              <a:rPr lang="zh-CN" altLang="en-US" sz="1200" dirty="0">
                <a:solidFill>
                  <a:srgbClr val="FF0000"/>
                </a:solidFill>
                <a:latin typeface="+mn-ea"/>
                <a:ea typeface="+mn-ea"/>
              </a:rPr>
              <a:t>数据报</a:t>
            </a:r>
            <a:r>
              <a:rPr lang="zh-CN" altLang="en-US" sz="1200" dirty="0">
                <a:latin typeface="+mn-ea"/>
                <a:ea typeface="+mn-ea"/>
              </a:rPr>
              <a:t>，并传递给网络层。</a:t>
            </a: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207</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763208140"/>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208</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95822624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最后，需要说明的是以太网向网络层提供的是不可靠的无连接服务。</a:t>
            </a:r>
            <a:endParaRPr lang="en-US" altLang="zh-CN" dirty="0"/>
          </a:p>
          <a:p>
            <a:pPr eaLnBrk="1">
              <a:lnSpc>
                <a:spcPct val="125000"/>
              </a:lnSpc>
              <a:spcBef>
                <a:spcPct val="15000"/>
              </a:spcBef>
            </a:pPr>
            <a:r>
              <a:rPr lang="zh-CN" altLang="en-US" sz="2400" i="1" dirty="0">
                <a:solidFill>
                  <a:schemeClr val="hlink"/>
                </a:solidFill>
                <a:latin typeface="+mn-ea"/>
              </a:rPr>
              <a:t>这里的无连接服务是指</a:t>
            </a:r>
            <a:r>
              <a:rPr lang="zh-CN" altLang="en-US" sz="2400" dirty="0">
                <a:latin typeface="+mn-ea"/>
              </a:rPr>
              <a:t>通信时，</a:t>
            </a:r>
            <a:r>
              <a:rPr lang="zh-CN" altLang="en-US" sz="2400" dirty="0">
                <a:solidFill>
                  <a:srgbClr val="FF0000"/>
                </a:solidFill>
                <a:latin typeface="+mn-ea"/>
              </a:rPr>
              <a:t>发送方适配器不需要先和接收方适配器“握手”</a:t>
            </a:r>
            <a:r>
              <a:rPr lang="zh-CN" altLang="en-US" sz="2400" dirty="0">
                <a:latin typeface="+mn-ea"/>
              </a:rPr>
              <a:t>。</a:t>
            </a:r>
          </a:p>
          <a:p>
            <a:pPr eaLnBrk="1">
              <a:lnSpc>
                <a:spcPct val="125000"/>
              </a:lnSpc>
              <a:spcBef>
                <a:spcPct val="15000"/>
              </a:spcBef>
            </a:pPr>
            <a:r>
              <a:rPr lang="zh-CN" altLang="en-US" sz="2400" i="1" dirty="0">
                <a:solidFill>
                  <a:schemeClr val="hlink"/>
                </a:solidFill>
                <a:latin typeface="+mn-ea"/>
              </a:rPr>
              <a:t>这里的不可靠的服务是指</a:t>
            </a:r>
            <a:r>
              <a:rPr lang="zh-CN" altLang="en-US" sz="2400" dirty="0">
                <a:latin typeface="+mn-ea"/>
              </a:rPr>
              <a:t>接收到的数据</a:t>
            </a:r>
            <a:r>
              <a:rPr lang="zh-CN" altLang="en-US" sz="2400" dirty="0">
                <a:solidFill>
                  <a:srgbClr val="FF0000"/>
                </a:solidFill>
                <a:latin typeface="+mn-ea"/>
              </a:rPr>
              <a:t>帧可能包含比特差错</a:t>
            </a:r>
            <a:r>
              <a:rPr lang="zh-CN" altLang="en-US" sz="2400" dirty="0">
                <a:latin typeface="+mn-ea"/>
              </a:rPr>
              <a:t>。</a:t>
            </a:r>
            <a:endParaRPr lang="en-US" altLang="zh-CN" sz="2400" dirty="0">
              <a:latin typeface="+mn-ea"/>
            </a:endParaRPr>
          </a:p>
          <a:p>
            <a:pPr eaLnBrk="1">
              <a:lnSpc>
                <a:spcPct val="125000"/>
              </a:lnSpc>
              <a:spcBef>
                <a:spcPct val="15000"/>
              </a:spcBef>
            </a:pPr>
            <a:r>
              <a:rPr lang="zh-CN" altLang="en-US" sz="2400" dirty="0">
                <a:latin typeface="+mn-ea"/>
              </a:rPr>
              <a:t>在以太网中，</a:t>
            </a:r>
            <a:r>
              <a:rPr lang="zh-CN" altLang="en-US" dirty="0">
                <a:latin typeface="+mn-ea"/>
              </a:rPr>
              <a:t>收到正确帧，</a:t>
            </a:r>
            <a:r>
              <a:rPr lang="zh-CN" altLang="en-US" dirty="0">
                <a:solidFill>
                  <a:srgbClr val="FF0000"/>
                </a:solidFill>
                <a:latin typeface="+mn-ea"/>
              </a:rPr>
              <a:t>不发确认帧通知</a:t>
            </a:r>
            <a:r>
              <a:rPr lang="zh-CN" altLang="en-US" dirty="0">
                <a:latin typeface="+mn-ea"/>
              </a:rPr>
              <a:t>；收到出错帧，直接丢弃该帧，</a:t>
            </a:r>
            <a:r>
              <a:rPr lang="zh-CN" altLang="en-US" dirty="0">
                <a:solidFill>
                  <a:srgbClr val="FF0000"/>
                </a:solidFill>
                <a:latin typeface="+mn-ea"/>
              </a:rPr>
              <a:t>不发否定帧通知</a:t>
            </a:r>
            <a:r>
              <a:rPr lang="zh-CN" altLang="en-US" dirty="0">
                <a:latin typeface="+mn-ea"/>
              </a:rPr>
              <a:t>。</a:t>
            </a:r>
            <a:endParaRPr lang="en-US" altLang="zh-CN" dirty="0">
              <a:latin typeface="+mn-ea"/>
            </a:endParaRPr>
          </a:p>
          <a:p>
            <a:pPr eaLnBrk="1">
              <a:lnSpc>
                <a:spcPct val="125000"/>
              </a:lnSpc>
              <a:spcBef>
                <a:spcPct val="15000"/>
              </a:spcBef>
            </a:pPr>
            <a:r>
              <a:rPr lang="zh-CN" altLang="en-US" dirty="0">
                <a:latin typeface="+mn-ea"/>
              </a:rPr>
              <a:t>发送适配器不会重发出错帧。</a:t>
            </a:r>
            <a:r>
              <a:rPr lang="zh-CN" altLang="en-US" dirty="0"/>
              <a:t>丢弃数据的恢复是通过终端传输层的可靠数据传输机制来实现的</a:t>
            </a:r>
            <a:endParaRPr lang="en-US" altLang="zh-CN" dirty="0"/>
          </a:p>
          <a:p>
            <a:pPr>
              <a:lnSpc>
                <a:spcPct val="125000"/>
              </a:lnSpc>
              <a:spcBef>
                <a:spcPct val="15000"/>
              </a:spcBef>
              <a:buFontTx/>
              <a:buNone/>
            </a:pPr>
            <a:r>
              <a:rPr lang="zh-CN" altLang="en-US" sz="2400" dirty="0"/>
              <a:t>最后，以太网的</a:t>
            </a:r>
            <a:r>
              <a:rPr lang="en-US" altLang="zh-CN" sz="2400" dirty="0"/>
              <a:t>MAC</a:t>
            </a:r>
            <a:r>
              <a:rPr lang="zh-CN" altLang="en-US" sz="2400" dirty="0"/>
              <a:t>协议采用的是带二进制指数回退的</a:t>
            </a:r>
            <a:r>
              <a:rPr lang="en-US" altLang="zh-CN" sz="2400" dirty="0"/>
              <a:t>CSMA/CD</a:t>
            </a:r>
            <a:r>
              <a:rPr lang="zh-CN" altLang="en-US" sz="2400" dirty="0"/>
              <a:t>协议</a:t>
            </a:r>
            <a:endParaRPr lang="en-US" altLang="zh-CN" sz="2400" dirty="0">
              <a:latin typeface="+mn-ea"/>
            </a:endParaRPr>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209</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793971776"/>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210</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008463971"/>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本次课将详细讲解链路层交换机的工作原理。</a:t>
            </a:r>
            <a:endParaRPr lang="en-US" altLang="zh-CN" dirty="0"/>
          </a:p>
          <a:p>
            <a:r>
              <a:rPr lang="zh-CN" altLang="en-US" dirty="0"/>
              <a:t>首先交换机是属于链路层的设备，其主要作用是存储转发数据帧。</a:t>
            </a:r>
            <a:endParaRPr lang="en-US" altLang="zh-CN" dirty="0"/>
          </a:p>
          <a:p>
            <a:r>
              <a:rPr lang="zh-CN" altLang="en-US" dirty="0"/>
              <a:t>对于到达交换机的数据帧，交换机首先检查其目的</a:t>
            </a:r>
            <a:r>
              <a:rPr lang="en-US" altLang="zh-CN" dirty="0"/>
              <a:t>MAC</a:t>
            </a:r>
            <a:r>
              <a:rPr lang="zh-CN" altLang="en-US" dirty="0"/>
              <a:t>地址，然后根据</a:t>
            </a:r>
            <a:r>
              <a:rPr lang="en-US" altLang="zh-CN" dirty="0"/>
              <a:t>MAC</a:t>
            </a:r>
            <a:r>
              <a:rPr lang="zh-CN" altLang="en-US" dirty="0"/>
              <a:t>地址，有选择的将数据帧转发到一个或多个输出链路；</a:t>
            </a:r>
            <a:endParaRPr lang="en-US" altLang="zh-CN" dirty="0"/>
          </a:p>
          <a:p>
            <a:r>
              <a:rPr lang="zh-CN" altLang="en-US" dirty="0"/>
              <a:t>如果输出链路是一个共享网段，将使用</a:t>
            </a:r>
            <a:r>
              <a:rPr lang="en-US" altLang="zh-CN" dirty="0"/>
              <a:t>CSMA/CD</a:t>
            </a:r>
            <a:r>
              <a:rPr lang="zh-CN" altLang="en-US" dirty="0"/>
              <a:t>来访问共享链路。我们这里给出了一幅图来帮助大家理解后面这句话。</a:t>
            </a:r>
            <a:endParaRPr lang="en-US" altLang="zh-CN" dirty="0"/>
          </a:p>
          <a:p>
            <a:r>
              <a:rPr lang="zh-CN" altLang="en-US" dirty="0"/>
              <a:t>在这幅图中</a:t>
            </a:r>
            <a:r>
              <a:rPr lang="en-US" altLang="zh-CN" dirty="0"/>
              <a:t>A</a:t>
            </a:r>
            <a:r>
              <a:rPr lang="zh-CN" altLang="en-US" dirty="0"/>
              <a:t>、</a:t>
            </a:r>
            <a:r>
              <a:rPr lang="en-US" altLang="zh-CN" dirty="0"/>
              <a:t>B</a:t>
            </a:r>
            <a:r>
              <a:rPr lang="zh-CN" altLang="en-US" dirty="0"/>
              <a:t>、</a:t>
            </a:r>
            <a:r>
              <a:rPr lang="en-US" altLang="zh-CN" dirty="0"/>
              <a:t>C</a:t>
            </a:r>
            <a:r>
              <a:rPr lang="zh-CN" altLang="en-US" dirty="0"/>
              <a:t>主机和交换机的端口</a:t>
            </a:r>
            <a:r>
              <a:rPr lang="en-US" altLang="zh-CN" dirty="0"/>
              <a:t>1</a:t>
            </a:r>
            <a:r>
              <a:rPr lang="zh-CN" altLang="en-US" dirty="0"/>
              <a:t>由集线器设备互连，因此这里，</a:t>
            </a:r>
            <a:r>
              <a:rPr lang="en-US" altLang="zh-CN" dirty="0"/>
              <a:t>A</a:t>
            </a:r>
            <a:r>
              <a:rPr lang="zh-CN" altLang="en-US" dirty="0"/>
              <a:t>、</a:t>
            </a:r>
            <a:r>
              <a:rPr lang="en-US" altLang="zh-CN" dirty="0"/>
              <a:t>B</a:t>
            </a:r>
            <a:r>
              <a:rPr lang="zh-CN" altLang="en-US" dirty="0"/>
              <a:t>、</a:t>
            </a:r>
            <a:r>
              <a:rPr lang="en-US" altLang="zh-CN" dirty="0"/>
              <a:t>C</a:t>
            </a:r>
            <a:r>
              <a:rPr lang="zh-CN" altLang="en-US" dirty="0"/>
              <a:t>主机和交换机的端口</a:t>
            </a:r>
            <a:r>
              <a:rPr lang="en-US" altLang="zh-CN" dirty="0"/>
              <a:t>1</a:t>
            </a:r>
            <a:r>
              <a:rPr lang="zh-CN" altLang="en-US" dirty="0"/>
              <a:t>构成了一个共享网段，在共享链路发送数据帧，需要用到我们前面学习到的以太网链路访问协议</a:t>
            </a:r>
            <a:r>
              <a:rPr lang="en-US" altLang="zh-CN" dirty="0"/>
              <a:t>CSMA/CD</a:t>
            </a:r>
            <a:r>
              <a:rPr lang="zh-CN" altLang="en-US" dirty="0"/>
              <a:t>。</a:t>
            </a:r>
            <a:endParaRPr lang="en-US" altLang="zh-CN" dirty="0"/>
          </a:p>
          <a:p>
            <a:r>
              <a:rPr lang="zh-CN" altLang="en-US" dirty="0"/>
              <a:t>链路层交换机的第二个特点是透明，这里的透明是指的当一个主机向另一个主机发送数据帧时，它并不会知道某个交换机会收到这个数据帧，并将其转发到另一个节点。</a:t>
            </a:r>
            <a:endParaRPr lang="en-US" altLang="zh-CN" dirty="0"/>
          </a:p>
          <a:p>
            <a:r>
              <a:rPr lang="zh-CN" altLang="en-US" dirty="0"/>
              <a:t>交换机的第三个特点是即插即用和自学习，也就是说交换机是不需要手工配置的，插上就可以用。</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solidFill>
                  <a:prstClr val="black"/>
                </a:solidFill>
                <a:latin typeface="Calibri"/>
                <a:ea typeface="宋体"/>
              </a:rPr>
              <a:pPr/>
              <a:t>211</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602712486"/>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a:defRPr i="1">
                <a:solidFill>
                  <a:schemeClr val="tx1"/>
                </a:solidFill>
                <a:latin typeface="Comic Sans MS" pitchFamily="66" charset="0"/>
                <a:ea typeface="ＭＳ Ｐゴシック" pitchFamily="34" charset="-128"/>
              </a:defRPr>
            </a:lvl1pPr>
            <a:lvl2pPr marL="702756" indent="-270291" defTabSz="914485">
              <a:defRPr i="1">
                <a:solidFill>
                  <a:schemeClr val="tx1"/>
                </a:solidFill>
                <a:latin typeface="Comic Sans MS" pitchFamily="66" charset="0"/>
                <a:ea typeface="ＭＳ Ｐゴシック" pitchFamily="34" charset="-128"/>
              </a:defRPr>
            </a:lvl2pPr>
            <a:lvl3pPr marL="1081164" indent="-216233" defTabSz="914485">
              <a:defRPr i="1">
                <a:solidFill>
                  <a:schemeClr val="tx1"/>
                </a:solidFill>
                <a:latin typeface="Comic Sans MS" pitchFamily="66" charset="0"/>
                <a:ea typeface="ＭＳ Ｐゴシック" pitchFamily="34" charset="-128"/>
              </a:defRPr>
            </a:lvl3pPr>
            <a:lvl4pPr marL="1513629" indent="-216233" defTabSz="914485">
              <a:defRPr i="1">
                <a:solidFill>
                  <a:schemeClr val="tx1"/>
                </a:solidFill>
                <a:latin typeface="Comic Sans MS" pitchFamily="66" charset="0"/>
                <a:ea typeface="ＭＳ Ｐゴシック" pitchFamily="34" charset="-128"/>
              </a:defRPr>
            </a:lvl4pPr>
            <a:lvl5pPr marL="1946095" indent="-216233" defTabSz="914485">
              <a:defRPr i="1">
                <a:solidFill>
                  <a:schemeClr val="tx1"/>
                </a:solidFill>
                <a:latin typeface="Comic Sans MS" pitchFamily="66" charset="0"/>
                <a:ea typeface="ＭＳ Ｐゴシック" pitchFamily="34" charset="-128"/>
              </a:defRPr>
            </a:lvl5pPr>
            <a:lvl6pPr marL="2378560" indent="-216233" defTabSz="914485" eaLnBrk="0" fontAlgn="base" hangingPunct="0">
              <a:spcBef>
                <a:spcPct val="0"/>
              </a:spcBef>
              <a:spcAft>
                <a:spcPct val="0"/>
              </a:spcAft>
              <a:defRPr i="1">
                <a:solidFill>
                  <a:schemeClr val="tx1"/>
                </a:solidFill>
                <a:latin typeface="Comic Sans MS" pitchFamily="66" charset="0"/>
                <a:ea typeface="ＭＳ Ｐゴシック" pitchFamily="34" charset="-128"/>
              </a:defRPr>
            </a:lvl6pPr>
            <a:lvl7pPr marL="2811026" indent="-216233" defTabSz="914485" eaLnBrk="0" fontAlgn="base" hangingPunct="0">
              <a:spcBef>
                <a:spcPct val="0"/>
              </a:spcBef>
              <a:spcAft>
                <a:spcPct val="0"/>
              </a:spcAft>
              <a:defRPr i="1">
                <a:solidFill>
                  <a:schemeClr val="tx1"/>
                </a:solidFill>
                <a:latin typeface="Comic Sans MS" pitchFamily="66" charset="0"/>
                <a:ea typeface="ＭＳ Ｐゴシック" pitchFamily="34" charset="-128"/>
              </a:defRPr>
            </a:lvl7pPr>
            <a:lvl8pPr marL="3243491" indent="-216233" defTabSz="914485" eaLnBrk="0" fontAlgn="base" hangingPunct="0">
              <a:spcBef>
                <a:spcPct val="0"/>
              </a:spcBef>
              <a:spcAft>
                <a:spcPct val="0"/>
              </a:spcAft>
              <a:defRPr i="1">
                <a:solidFill>
                  <a:schemeClr val="tx1"/>
                </a:solidFill>
                <a:latin typeface="Comic Sans MS" pitchFamily="66" charset="0"/>
                <a:ea typeface="ＭＳ Ｐゴシック" pitchFamily="34" charset="-128"/>
              </a:defRPr>
            </a:lvl8pPr>
            <a:lvl9pPr marL="3675957" indent="-216233" defTabSz="914485" eaLnBrk="0" fontAlgn="base" hangingPunct="0">
              <a:spcBef>
                <a:spcPct val="0"/>
              </a:spcBef>
              <a:spcAft>
                <a:spcPct val="0"/>
              </a:spcAft>
              <a:defRPr i="1">
                <a:solidFill>
                  <a:schemeClr val="tx1"/>
                </a:solidFill>
                <a:latin typeface="Comic Sans MS" pitchFamily="66" charset="0"/>
                <a:ea typeface="ＭＳ Ｐゴシック" pitchFamily="34" charset="-128"/>
              </a:defRPr>
            </a:lvl9pPr>
          </a:lstStyle>
          <a:p>
            <a:fld id="{FE0B6A24-3054-4298-891F-43E0041451BF}" type="slidenum">
              <a:rPr lang="en-US" altLang="zh-CN" i="0">
                <a:solidFill>
                  <a:prstClr val="black"/>
                </a:solidFill>
                <a:latin typeface="Times New Roman" pitchFamily="18" charset="0"/>
              </a:rPr>
              <a:pPr/>
              <a:t>212</a:t>
            </a:fld>
            <a:endParaRPr lang="en-US" altLang="zh-CN" i="0">
              <a:solidFill>
                <a:prstClr val="black"/>
              </a:solidFill>
              <a:latin typeface="Times New Roman" pitchFamily="18" charset="0"/>
            </a:endParaRPr>
          </a:p>
        </p:txBody>
      </p:sp>
      <p:sp>
        <p:nvSpPr>
          <p:cNvPr id="156675" name="Rectangle 2"/>
          <p:cNvSpPr>
            <a:spLocks noGrp="1" noRot="1" noChangeAspect="1" noChangeArrowheads="1" noTextEdit="1"/>
          </p:cNvSpPr>
          <p:nvPr>
            <p:ph type="sldImg"/>
          </p:nvPr>
        </p:nvSpPr>
        <p:spPr>
          <a:xfrm>
            <a:off x="685800" y="1143000"/>
            <a:ext cx="5486400" cy="3086100"/>
          </a:xfrm>
          <a:ln/>
        </p:spPr>
      </p:sp>
      <p:sp>
        <p:nvSpPr>
          <p:cNvPr id="15667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zh-CN" altLang="en-US" dirty="0">
                <a:latin typeface="Times New Roman" pitchFamily="18" charset="0"/>
              </a:rPr>
              <a:t>在组网时加入交换机后，可以支持多个节点同时传输数据帧。</a:t>
            </a:r>
            <a:endParaRPr lang="en-US" altLang="zh-CN" dirty="0">
              <a:latin typeface="Times New Roman" pitchFamily="18" charset="0"/>
            </a:endParaRPr>
          </a:p>
          <a:p>
            <a:r>
              <a:rPr lang="zh-CN" altLang="en-US" dirty="0">
                <a:latin typeface="Times New Roman" pitchFamily="18" charset="0"/>
              </a:rPr>
              <a:t>可以看右边这幅图，每个主机由单独的链路与交换机端口相连，因此交换机每个端口对应的链路和主机是一个独立的碰撞域。</a:t>
            </a:r>
            <a:endParaRPr lang="en-US" altLang="zh-CN" dirty="0">
              <a:latin typeface="Times New Roman" pitchFamily="18" charset="0"/>
            </a:endParaRPr>
          </a:p>
          <a:p>
            <a:r>
              <a:rPr lang="zh-CN" altLang="en-US" dirty="0">
                <a:latin typeface="Times New Roman" pitchFamily="18" charset="0"/>
              </a:rPr>
              <a:t>又因为交换机对于收到的数据帧可进行缓存，因此在右边这幅图中，</a:t>
            </a:r>
            <a:r>
              <a:rPr lang="en-US" altLang="zh-CN" dirty="0">
                <a:latin typeface="Times New Roman" pitchFamily="18" charset="0"/>
              </a:rPr>
              <a:t>A</a:t>
            </a:r>
            <a:r>
              <a:rPr lang="zh-CN" altLang="en-US" dirty="0">
                <a:latin typeface="Times New Roman" pitchFamily="18" charset="0"/>
              </a:rPr>
              <a:t>主机和</a:t>
            </a:r>
            <a:r>
              <a:rPr lang="en-US" altLang="zh-CN" dirty="0">
                <a:latin typeface="Times New Roman" pitchFamily="18" charset="0"/>
              </a:rPr>
              <a:t>B</a:t>
            </a:r>
            <a:r>
              <a:rPr lang="zh-CN" altLang="en-US" dirty="0">
                <a:latin typeface="Times New Roman" pitchFamily="18" charset="0"/>
              </a:rPr>
              <a:t>主机同时发送数据帧，将不会发生冲突。</a:t>
            </a:r>
            <a:endParaRPr lang="en-US" altLang="zh-CN" dirty="0">
              <a:latin typeface="Times New Roman" pitchFamily="18" charset="0"/>
            </a:endParaRPr>
          </a:p>
          <a:p>
            <a:r>
              <a:rPr lang="zh-CN" altLang="en-US" dirty="0">
                <a:latin typeface="Times New Roman" pitchFamily="18" charset="0"/>
              </a:rPr>
              <a:t>因此交换机具有较高的转发率。</a:t>
            </a:r>
            <a:endParaRPr lang="en-US" altLang="zh-CN" dirty="0">
              <a:latin typeface="Times New Roman" pitchFamily="18" charset="0"/>
            </a:endParaRPr>
          </a:p>
          <a:p>
            <a:endParaRPr lang="zh-CN" altLang="zh-CN" dirty="0">
              <a:latin typeface="Times New Roman" pitchFamily="18" charset="0"/>
            </a:endParaRPr>
          </a:p>
        </p:txBody>
      </p:sp>
    </p:spTree>
    <p:extLst>
      <p:ext uri="{BB962C8B-B14F-4D97-AF65-F5344CB8AC3E}">
        <p14:creationId xmlns:p14="http://schemas.microsoft.com/office/powerpoint/2010/main" val="114820092"/>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2983">
              <a:defRPr i="1">
                <a:solidFill>
                  <a:schemeClr val="tx1"/>
                </a:solidFill>
                <a:latin typeface="Comic Sans MS" pitchFamily="66" charset="0"/>
                <a:ea typeface="ＭＳ Ｐゴシック" pitchFamily="34" charset="-128"/>
              </a:defRPr>
            </a:lvl1pPr>
            <a:lvl2pPr marL="702756" indent="-270291" defTabSz="912983">
              <a:defRPr i="1">
                <a:solidFill>
                  <a:schemeClr val="tx1"/>
                </a:solidFill>
                <a:latin typeface="Comic Sans MS" pitchFamily="66" charset="0"/>
                <a:ea typeface="ＭＳ Ｐゴシック" pitchFamily="34" charset="-128"/>
              </a:defRPr>
            </a:lvl2pPr>
            <a:lvl3pPr marL="1081164" indent="-216233" defTabSz="912983">
              <a:defRPr i="1">
                <a:solidFill>
                  <a:schemeClr val="tx1"/>
                </a:solidFill>
                <a:latin typeface="Comic Sans MS" pitchFamily="66" charset="0"/>
                <a:ea typeface="ＭＳ Ｐゴシック" pitchFamily="34" charset="-128"/>
              </a:defRPr>
            </a:lvl3pPr>
            <a:lvl4pPr marL="1513629" indent="-216233" defTabSz="912983">
              <a:defRPr i="1">
                <a:solidFill>
                  <a:schemeClr val="tx1"/>
                </a:solidFill>
                <a:latin typeface="Comic Sans MS" pitchFamily="66" charset="0"/>
                <a:ea typeface="ＭＳ Ｐゴシック" pitchFamily="34" charset="-128"/>
              </a:defRPr>
            </a:lvl4pPr>
            <a:lvl5pPr marL="1946095" indent="-216233" defTabSz="912983">
              <a:defRPr i="1">
                <a:solidFill>
                  <a:schemeClr val="tx1"/>
                </a:solidFill>
                <a:latin typeface="Comic Sans MS" pitchFamily="66" charset="0"/>
                <a:ea typeface="ＭＳ Ｐゴシック" pitchFamily="34" charset="-128"/>
              </a:defRPr>
            </a:lvl5pPr>
            <a:lvl6pPr marL="2378560"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6pPr>
            <a:lvl7pPr marL="2811026"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7pPr>
            <a:lvl8pPr marL="3243491"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8pPr>
            <a:lvl9pPr marL="3675957"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9pPr>
          </a:lstStyle>
          <a:p>
            <a:fld id="{C1F6FC0A-3BE1-45AB-83B1-4C7D807F8844}" type="slidenum">
              <a:rPr lang="en-US" altLang="zh-CN" i="0">
                <a:solidFill>
                  <a:srgbClr val="000000"/>
                </a:solidFill>
                <a:latin typeface="Times New Roman" pitchFamily="18" charset="0"/>
              </a:rPr>
              <a:pPr/>
              <a:t>213</a:t>
            </a:fld>
            <a:endParaRPr lang="en-US" altLang="zh-CN" i="0">
              <a:solidFill>
                <a:srgbClr val="000000"/>
              </a:solidFill>
              <a:latin typeface="Times New Roman" pitchFamily="18" charset="0"/>
            </a:endParaRPr>
          </a:p>
        </p:txBody>
      </p:sp>
      <p:sp>
        <p:nvSpPr>
          <p:cNvPr id="159747" name="Rectangle 2"/>
          <p:cNvSpPr>
            <a:spLocks noGrp="1" noRot="1" noChangeAspect="1" noChangeArrowheads="1" noTextEdit="1"/>
          </p:cNvSpPr>
          <p:nvPr>
            <p:ph type="sldImg"/>
          </p:nvPr>
        </p:nvSpPr>
        <p:spPr>
          <a:xfrm>
            <a:off x="685800" y="1143000"/>
            <a:ext cx="5486400" cy="3086100"/>
          </a:xfrm>
          <a:ln/>
        </p:spPr>
      </p:sp>
      <p:sp>
        <p:nvSpPr>
          <p:cNvPr id="15974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zh-CN" altLang="zh-CN" dirty="0">
              <a:latin typeface="Times New Roman" pitchFamily="18" charset="0"/>
            </a:endParaRPr>
          </a:p>
        </p:txBody>
      </p:sp>
    </p:spTree>
    <p:extLst>
      <p:ext uri="{BB962C8B-B14F-4D97-AF65-F5344CB8AC3E}">
        <p14:creationId xmlns:p14="http://schemas.microsoft.com/office/powerpoint/2010/main" val="1517554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pPr>
                <a:spcBef>
                  <a:spcPct val="0"/>
                </a:spcBef>
              </a:pPr>
              <a:t>2</a:t>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71400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pPr>
                <a:spcBef>
                  <a:spcPct val="0"/>
                </a:spcBef>
              </a:pPr>
              <a:t>20</a:t>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2087801974"/>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2983">
              <a:defRPr i="1">
                <a:solidFill>
                  <a:schemeClr val="tx1"/>
                </a:solidFill>
                <a:latin typeface="Comic Sans MS" pitchFamily="66" charset="0"/>
                <a:ea typeface="ＭＳ Ｐゴシック" pitchFamily="34" charset="-128"/>
              </a:defRPr>
            </a:lvl1pPr>
            <a:lvl2pPr marL="702756" indent="-270291" defTabSz="912983">
              <a:defRPr i="1">
                <a:solidFill>
                  <a:schemeClr val="tx1"/>
                </a:solidFill>
                <a:latin typeface="Comic Sans MS" pitchFamily="66" charset="0"/>
                <a:ea typeface="ＭＳ Ｐゴシック" pitchFamily="34" charset="-128"/>
              </a:defRPr>
            </a:lvl2pPr>
            <a:lvl3pPr marL="1081164" indent="-216233" defTabSz="912983">
              <a:defRPr i="1">
                <a:solidFill>
                  <a:schemeClr val="tx1"/>
                </a:solidFill>
                <a:latin typeface="Comic Sans MS" pitchFamily="66" charset="0"/>
                <a:ea typeface="ＭＳ Ｐゴシック" pitchFamily="34" charset="-128"/>
              </a:defRPr>
            </a:lvl3pPr>
            <a:lvl4pPr marL="1513629" indent="-216233" defTabSz="912983">
              <a:defRPr i="1">
                <a:solidFill>
                  <a:schemeClr val="tx1"/>
                </a:solidFill>
                <a:latin typeface="Comic Sans MS" pitchFamily="66" charset="0"/>
                <a:ea typeface="ＭＳ Ｐゴシック" pitchFamily="34" charset="-128"/>
              </a:defRPr>
            </a:lvl4pPr>
            <a:lvl5pPr marL="1946095" indent="-216233" defTabSz="912983">
              <a:defRPr i="1">
                <a:solidFill>
                  <a:schemeClr val="tx1"/>
                </a:solidFill>
                <a:latin typeface="Comic Sans MS" pitchFamily="66" charset="0"/>
                <a:ea typeface="ＭＳ Ｐゴシック" pitchFamily="34" charset="-128"/>
              </a:defRPr>
            </a:lvl5pPr>
            <a:lvl6pPr marL="2378560"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6pPr>
            <a:lvl7pPr marL="2811026"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7pPr>
            <a:lvl8pPr marL="3243491"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8pPr>
            <a:lvl9pPr marL="3675957"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9pPr>
          </a:lstStyle>
          <a:p>
            <a:fld id="{BD7D9F61-CEC5-4DB7-AB2B-01728D3390DF}" type="slidenum">
              <a:rPr lang="en-US" altLang="zh-CN" i="0">
                <a:solidFill>
                  <a:srgbClr val="000000"/>
                </a:solidFill>
                <a:latin typeface="Times New Roman" pitchFamily="18" charset="0"/>
              </a:rPr>
              <a:pPr/>
              <a:t>214</a:t>
            </a:fld>
            <a:endParaRPr lang="en-US" altLang="zh-CN" i="0">
              <a:solidFill>
                <a:srgbClr val="000000"/>
              </a:solidFill>
              <a:latin typeface="Times New Roman" pitchFamily="18" charset="0"/>
            </a:endParaRPr>
          </a:p>
        </p:txBody>
      </p:sp>
      <p:sp>
        <p:nvSpPr>
          <p:cNvPr id="160771" name="Rectangle 2"/>
          <p:cNvSpPr>
            <a:spLocks noGrp="1" noRot="1" noChangeAspect="1" noChangeArrowheads="1" noTextEdit="1"/>
          </p:cNvSpPr>
          <p:nvPr>
            <p:ph type="sldImg"/>
          </p:nvPr>
        </p:nvSpPr>
        <p:spPr>
          <a:xfrm>
            <a:off x="685800" y="1143000"/>
            <a:ext cx="5486400" cy="3086100"/>
          </a:xfrm>
          <a:ln/>
        </p:spPr>
      </p:sp>
      <p:sp>
        <p:nvSpPr>
          <p:cNvPr id="16077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zh-CN" altLang="en-US" dirty="0">
                <a:latin typeface="Times New Roman" pitchFamily="18" charset="0"/>
              </a:rPr>
              <a:t>下面我们来学习交换机收到数据帧后，是如何进行查表转发的。我们说根据如下规则：</a:t>
            </a:r>
            <a:endParaRPr lang="en-US" altLang="zh-CN" dirty="0">
              <a:latin typeface="Times New Roman" pitchFamily="18" charset="0"/>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Times New Roman" pitchFamily="18" charset="0"/>
              </a:rPr>
              <a:t>首先，</a:t>
            </a:r>
            <a:r>
              <a:rPr lang="zh-CN" altLang="en-US" dirty="0"/>
              <a:t>记录到达链路和发送主机的</a:t>
            </a:r>
            <a:r>
              <a:rPr lang="en-US" altLang="zh-CN" dirty="0"/>
              <a:t>MAC</a:t>
            </a:r>
            <a:r>
              <a:rPr lang="zh-CN" altLang="en-US" dirty="0"/>
              <a:t>地址；</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t>第二步，使用数据帧的目的</a:t>
            </a:r>
            <a:r>
              <a:rPr lang="en-US" altLang="zh-CN" dirty="0"/>
              <a:t>MAC</a:t>
            </a:r>
            <a:r>
              <a:rPr lang="zh-CN" altLang="en-US" dirty="0"/>
              <a:t>地址，在转发表中进行检索：</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t>如果在转发表条目中找到对应的</a:t>
            </a:r>
            <a:r>
              <a:rPr lang="en-US" altLang="zh-CN" dirty="0"/>
              <a:t>MAC</a:t>
            </a:r>
            <a:r>
              <a:rPr lang="zh-CN" altLang="en-US" dirty="0"/>
              <a:t>地址，则执行：</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t>如果目的</a:t>
            </a:r>
            <a:r>
              <a:rPr lang="en-US" altLang="zh-CN" dirty="0"/>
              <a:t>MAC</a:t>
            </a:r>
            <a:r>
              <a:rPr lang="zh-CN" altLang="en-US" dirty="0"/>
              <a:t>地址对应的端口与数据帧的到达端口相同，说明接收主机属于同一个共享网段，则直接将该数据帧丢弃。因为接收主机也会收到该数据帧；</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t>否则，转发端口与达到端口不一致，则将该数据帧转发到指定端口</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t>如果数据帧的目的</a:t>
            </a:r>
            <a:r>
              <a:rPr lang="en-US" altLang="zh-CN" dirty="0"/>
              <a:t>MAC</a:t>
            </a:r>
            <a:r>
              <a:rPr lang="zh-CN" altLang="en-US" dirty="0"/>
              <a:t>地址在转发表中没有找到，则交换机将该数据帧向除到达端口之外的所有端口转发，也就是泛洪。</a:t>
            </a:r>
            <a:endParaRPr lang="en-US" altLang="zh-CN" dirty="0"/>
          </a:p>
          <a:p>
            <a:endParaRPr lang="en-US" altLang="zh-CN" dirty="0">
              <a:latin typeface="Times New Roman" pitchFamily="18" charset="0"/>
            </a:endParaRPr>
          </a:p>
          <a:p>
            <a:endParaRPr lang="zh-CN" altLang="zh-CN" dirty="0">
              <a:latin typeface="Times New Roman" pitchFamily="18" charset="0"/>
            </a:endParaRPr>
          </a:p>
        </p:txBody>
      </p:sp>
    </p:spTree>
    <p:extLst>
      <p:ext uri="{BB962C8B-B14F-4D97-AF65-F5344CB8AC3E}">
        <p14:creationId xmlns:p14="http://schemas.microsoft.com/office/powerpoint/2010/main" val="1273170942"/>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2983">
              <a:defRPr i="1">
                <a:solidFill>
                  <a:schemeClr val="tx1"/>
                </a:solidFill>
                <a:latin typeface="Comic Sans MS" pitchFamily="66" charset="0"/>
                <a:ea typeface="ＭＳ Ｐゴシック" pitchFamily="34" charset="-128"/>
              </a:defRPr>
            </a:lvl1pPr>
            <a:lvl2pPr marL="702756" indent="-270291" defTabSz="912983">
              <a:defRPr i="1">
                <a:solidFill>
                  <a:schemeClr val="tx1"/>
                </a:solidFill>
                <a:latin typeface="Comic Sans MS" pitchFamily="66" charset="0"/>
                <a:ea typeface="ＭＳ Ｐゴシック" pitchFamily="34" charset="-128"/>
              </a:defRPr>
            </a:lvl2pPr>
            <a:lvl3pPr marL="1081164" indent="-216233" defTabSz="912983">
              <a:defRPr i="1">
                <a:solidFill>
                  <a:schemeClr val="tx1"/>
                </a:solidFill>
                <a:latin typeface="Comic Sans MS" pitchFamily="66" charset="0"/>
                <a:ea typeface="ＭＳ Ｐゴシック" pitchFamily="34" charset="-128"/>
              </a:defRPr>
            </a:lvl3pPr>
            <a:lvl4pPr marL="1513629" indent="-216233" defTabSz="912983">
              <a:defRPr i="1">
                <a:solidFill>
                  <a:schemeClr val="tx1"/>
                </a:solidFill>
                <a:latin typeface="Comic Sans MS" pitchFamily="66" charset="0"/>
                <a:ea typeface="ＭＳ Ｐゴシック" pitchFamily="34" charset="-128"/>
              </a:defRPr>
            </a:lvl4pPr>
            <a:lvl5pPr marL="1946095" indent="-216233" defTabSz="912983">
              <a:defRPr i="1">
                <a:solidFill>
                  <a:schemeClr val="tx1"/>
                </a:solidFill>
                <a:latin typeface="Comic Sans MS" pitchFamily="66" charset="0"/>
                <a:ea typeface="ＭＳ Ｐゴシック" pitchFamily="34" charset="-128"/>
              </a:defRPr>
            </a:lvl5pPr>
            <a:lvl6pPr marL="2378560"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6pPr>
            <a:lvl7pPr marL="2811026"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7pPr>
            <a:lvl8pPr marL="3243491"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8pPr>
            <a:lvl9pPr marL="3675957" indent="-216233" defTabSz="912983" eaLnBrk="0" fontAlgn="base" hangingPunct="0">
              <a:spcBef>
                <a:spcPct val="0"/>
              </a:spcBef>
              <a:spcAft>
                <a:spcPct val="0"/>
              </a:spcAft>
              <a:defRPr i="1">
                <a:solidFill>
                  <a:schemeClr val="tx1"/>
                </a:solidFill>
                <a:latin typeface="Comic Sans MS" pitchFamily="66" charset="0"/>
                <a:ea typeface="ＭＳ Ｐゴシック" pitchFamily="34" charset="-128"/>
              </a:defRPr>
            </a:lvl9pPr>
          </a:lstStyle>
          <a:p>
            <a:fld id="{D31FA488-0C72-4219-9FFE-E93A1C4A54DB}" type="slidenum">
              <a:rPr lang="en-US" altLang="zh-CN" i="0">
                <a:solidFill>
                  <a:srgbClr val="000000"/>
                </a:solidFill>
                <a:latin typeface="Times New Roman" pitchFamily="18" charset="0"/>
              </a:rPr>
              <a:pPr/>
              <a:t>215</a:t>
            </a:fld>
            <a:endParaRPr lang="en-US" altLang="zh-CN" i="0">
              <a:solidFill>
                <a:srgbClr val="000000"/>
              </a:solidFill>
              <a:latin typeface="Times New Roman" pitchFamily="18" charset="0"/>
            </a:endParaRPr>
          </a:p>
        </p:txBody>
      </p:sp>
      <p:sp>
        <p:nvSpPr>
          <p:cNvPr id="163843" name="Rectangle 2"/>
          <p:cNvSpPr>
            <a:spLocks noGrp="1" noRot="1" noChangeAspect="1" noChangeArrowheads="1" noTextEdit="1"/>
          </p:cNvSpPr>
          <p:nvPr>
            <p:ph type="sldImg"/>
          </p:nvPr>
        </p:nvSpPr>
        <p:spPr>
          <a:xfrm>
            <a:off x="685800" y="1143000"/>
            <a:ext cx="5486400" cy="3086100"/>
          </a:xfrm>
          <a:ln/>
        </p:spPr>
      </p:sp>
      <p:sp>
        <p:nvSpPr>
          <p:cNvPr id="16384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Times New Roman" pitchFamily="18" charset="0"/>
              </a:rPr>
              <a:t>下面是一个多个交换机进行自学习的例子。</a:t>
            </a:r>
            <a:r>
              <a:rPr lang="zh-CN" altLang="en-US" sz="1200" dirty="0"/>
              <a:t>假设主机</a:t>
            </a:r>
            <a:r>
              <a:rPr lang="en-US" altLang="zh-CN" sz="1200" dirty="0"/>
              <a:t>C</a:t>
            </a:r>
            <a:r>
              <a:rPr lang="zh-CN" altLang="en-US" sz="1200" dirty="0"/>
              <a:t>发送数据帧到主机</a:t>
            </a:r>
            <a:r>
              <a:rPr lang="en-US" altLang="zh-CN" sz="1200" dirty="0"/>
              <a:t>I</a:t>
            </a:r>
            <a:r>
              <a:rPr lang="zh-CN" altLang="en-US" sz="1200" dirty="0"/>
              <a:t>，主机</a:t>
            </a:r>
            <a:r>
              <a:rPr lang="en-US" altLang="zh-CN" sz="1200" dirty="0"/>
              <a:t>I</a:t>
            </a:r>
            <a:r>
              <a:rPr lang="zh-CN" altLang="en-US" sz="1200" dirty="0"/>
              <a:t>响应给主机</a:t>
            </a:r>
            <a:r>
              <a:rPr lang="en-US" altLang="zh-CN" sz="1200" dirty="0"/>
              <a:t>C</a:t>
            </a:r>
            <a:r>
              <a:rPr lang="zh-CN" altLang="en-US" sz="1200" dirty="0"/>
              <a:t>。</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endParaRPr lang="zh-CN" altLang="zh-CN" dirty="0">
              <a:latin typeface="Times New Roman" pitchFamily="18" charset="0"/>
            </a:endParaRPr>
          </a:p>
        </p:txBody>
      </p:sp>
    </p:spTree>
    <p:extLst>
      <p:ext uri="{BB962C8B-B14F-4D97-AF65-F5344CB8AC3E}">
        <p14:creationId xmlns:p14="http://schemas.microsoft.com/office/powerpoint/2010/main" val="194525721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p:spPr>
        <p:txBody>
          <a:bodyPr/>
          <a:lstStyle>
            <a:lvl1pPr defTabSz="966788">
              <a:defRPr>
                <a:solidFill>
                  <a:schemeClr val="tx1"/>
                </a:solidFill>
                <a:latin typeface="Comic Sans MS" panose="030F0702030302020204" pitchFamily="66" charset="0"/>
                <a:ea typeface="宋体" panose="02010600030101010101" pitchFamily="2" charset="-122"/>
              </a:defRPr>
            </a:lvl1pPr>
            <a:lvl2pPr marL="742950" indent="-285750" defTabSz="966788">
              <a:defRPr>
                <a:solidFill>
                  <a:schemeClr val="tx1"/>
                </a:solidFill>
                <a:latin typeface="Comic Sans MS" panose="030F0702030302020204" pitchFamily="66" charset="0"/>
                <a:ea typeface="宋体" panose="02010600030101010101" pitchFamily="2" charset="-122"/>
              </a:defRPr>
            </a:lvl2pPr>
            <a:lvl3pPr marL="1143000" indent="-228600" defTabSz="966788">
              <a:defRPr>
                <a:solidFill>
                  <a:schemeClr val="tx1"/>
                </a:solidFill>
                <a:latin typeface="Comic Sans MS" panose="030F0702030302020204" pitchFamily="66" charset="0"/>
                <a:ea typeface="宋体" panose="02010600030101010101" pitchFamily="2" charset="-122"/>
              </a:defRPr>
            </a:lvl3pPr>
            <a:lvl4pPr marL="1600200" indent="-228600" defTabSz="966788">
              <a:defRPr>
                <a:solidFill>
                  <a:schemeClr val="tx1"/>
                </a:solidFill>
                <a:latin typeface="Comic Sans MS" panose="030F0702030302020204" pitchFamily="66" charset="0"/>
                <a:ea typeface="宋体" panose="02010600030101010101" pitchFamily="2" charset="-122"/>
              </a:defRPr>
            </a:lvl4pPr>
            <a:lvl5pPr marL="2057400" indent="-228600" defTabSz="966788">
              <a:defRPr>
                <a:solidFill>
                  <a:schemeClr val="tx1"/>
                </a:solidFill>
                <a:latin typeface="Comic Sans MS" panose="030F0702030302020204" pitchFamily="66" charset="0"/>
                <a:ea typeface="宋体" panose="02010600030101010101" pitchFamily="2" charset="-122"/>
              </a:defRPr>
            </a:lvl5pPr>
            <a:lvl6pPr marL="25146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fld id="{93972B3B-B03E-42E1-BD64-9184C465DC4F}" type="slidenum">
              <a:rPr lang="en-US" altLang="zh-CN" smtClean="0">
                <a:latin typeface="Times New Roman" panose="02020603050405020304" pitchFamily="18" charset="0"/>
              </a:rPr>
              <a:pPr/>
              <a:t>216</a:t>
            </a:fld>
            <a:endParaRPr lang="en-US" altLang="zh-CN">
              <a:latin typeface="Times New Roman" panose="02020603050405020304" pitchFamily="18" charset="0"/>
            </a:endParaRPr>
          </a:p>
        </p:txBody>
      </p:sp>
      <p:sp>
        <p:nvSpPr>
          <p:cNvPr id="220163" name="Rectangle 2"/>
          <p:cNvSpPr>
            <a:spLocks noGrp="1" noRot="1" noChangeAspect="1" noChangeArrowheads="1" noTextEdit="1"/>
          </p:cNvSpPr>
          <p:nvPr>
            <p:ph type="sldImg"/>
          </p:nvPr>
        </p:nvSpPr>
        <p:spPr>
          <a:ln cap="flat"/>
        </p:spPr>
      </p:sp>
      <p:sp>
        <p:nvSpPr>
          <p:cNvPr id="220164" name="Rectangle 3"/>
          <p:cNvSpPr>
            <a:spLocks noGrp="1" noChangeArrowheads="1"/>
          </p:cNvSpPr>
          <p:nvPr>
            <p:ph type="body" idx="1"/>
          </p:nvPr>
        </p:nvSpPr>
        <p:spPr>
          <a:noFill/>
        </p:spPr>
        <p:txBody>
          <a:bodyPr/>
          <a:lstStyle/>
          <a:p>
            <a:r>
              <a:rPr lang="zh-CN" altLang="en-US"/>
              <a:t>集线器互联各物理网段的特点</a:t>
            </a:r>
            <a:r>
              <a:rPr lang="en-US" altLang="zh-CN">
                <a:latin typeface="Arial" panose="020B0604020202020204" pitchFamily="34" charset="0"/>
              </a:rPr>
              <a:t>—</a:t>
            </a:r>
            <a:r>
              <a:rPr lang="zh-CN" altLang="en-US"/>
              <a:t>汇集冲突域。</a:t>
            </a:r>
          </a:p>
        </p:txBody>
      </p:sp>
    </p:spTree>
    <p:extLst>
      <p:ext uri="{BB962C8B-B14F-4D97-AF65-F5344CB8AC3E}">
        <p14:creationId xmlns:p14="http://schemas.microsoft.com/office/powerpoint/2010/main" val="2628612783"/>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p:spPr>
        <p:txBody>
          <a:bodyPr/>
          <a:lstStyle>
            <a:lvl1pPr defTabSz="966788">
              <a:defRPr>
                <a:solidFill>
                  <a:schemeClr val="tx1"/>
                </a:solidFill>
                <a:latin typeface="Comic Sans MS" panose="030F0702030302020204" pitchFamily="66" charset="0"/>
                <a:ea typeface="宋体" panose="02010600030101010101" pitchFamily="2" charset="-122"/>
              </a:defRPr>
            </a:lvl1pPr>
            <a:lvl2pPr marL="742950" indent="-285750" defTabSz="966788">
              <a:defRPr>
                <a:solidFill>
                  <a:schemeClr val="tx1"/>
                </a:solidFill>
                <a:latin typeface="Comic Sans MS" panose="030F0702030302020204" pitchFamily="66" charset="0"/>
                <a:ea typeface="宋体" panose="02010600030101010101" pitchFamily="2" charset="-122"/>
              </a:defRPr>
            </a:lvl2pPr>
            <a:lvl3pPr marL="1143000" indent="-228600" defTabSz="966788">
              <a:defRPr>
                <a:solidFill>
                  <a:schemeClr val="tx1"/>
                </a:solidFill>
                <a:latin typeface="Comic Sans MS" panose="030F0702030302020204" pitchFamily="66" charset="0"/>
                <a:ea typeface="宋体" panose="02010600030101010101" pitchFamily="2" charset="-122"/>
              </a:defRPr>
            </a:lvl3pPr>
            <a:lvl4pPr marL="1600200" indent="-228600" defTabSz="966788">
              <a:defRPr>
                <a:solidFill>
                  <a:schemeClr val="tx1"/>
                </a:solidFill>
                <a:latin typeface="Comic Sans MS" panose="030F0702030302020204" pitchFamily="66" charset="0"/>
                <a:ea typeface="宋体" panose="02010600030101010101" pitchFamily="2" charset="-122"/>
              </a:defRPr>
            </a:lvl4pPr>
            <a:lvl5pPr marL="2057400" indent="-228600" defTabSz="966788">
              <a:defRPr>
                <a:solidFill>
                  <a:schemeClr val="tx1"/>
                </a:solidFill>
                <a:latin typeface="Comic Sans MS" panose="030F0702030302020204" pitchFamily="66" charset="0"/>
                <a:ea typeface="宋体" panose="02010600030101010101" pitchFamily="2" charset="-122"/>
              </a:defRPr>
            </a:lvl5pPr>
            <a:lvl6pPr marL="25146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defTabSz="966788"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fld id="{93972B3B-B03E-42E1-BD64-9184C465DC4F}" type="slidenum">
              <a:rPr lang="en-US" altLang="zh-CN" smtClean="0">
                <a:latin typeface="Times New Roman" panose="02020603050405020304" pitchFamily="18" charset="0"/>
              </a:rPr>
              <a:pPr/>
              <a:t>217</a:t>
            </a:fld>
            <a:endParaRPr lang="en-US" altLang="zh-CN">
              <a:latin typeface="Times New Roman" panose="02020603050405020304" pitchFamily="18" charset="0"/>
            </a:endParaRPr>
          </a:p>
        </p:txBody>
      </p:sp>
      <p:sp>
        <p:nvSpPr>
          <p:cNvPr id="220163" name="Rectangle 2"/>
          <p:cNvSpPr>
            <a:spLocks noGrp="1" noRot="1" noChangeAspect="1" noChangeArrowheads="1" noTextEdit="1"/>
          </p:cNvSpPr>
          <p:nvPr>
            <p:ph type="sldImg"/>
          </p:nvPr>
        </p:nvSpPr>
        <p:spPr>
          <a:ln cap="flat"/>
        </p:spPr>
      </p:sp>
      <p:sp>
        <p:nvSpPr>
          <p:cNvPr id="220164" name="Rectangle 3"/>
          <p:cNvSpPr>
            <a:spLocks noGrp="1" noChangeArrowheads="1"/>
          </p:cNvSpPr>
          <p:nvPr>
            <p:ph type="body" idx="1"/>
          </p:nvPr>
        </p:nvSpPr>
        <p:spPr>
          <a:noFill/>
        </p:spPr>
        <p:txBody>
          <a:bodyPr/>
          <a:lstStyle/>
          <a:p>
            <a:r>
              <a:rPr lang="zh-CN" altLang="en-US"/>
              <a:t>集线器互联各物理网段的特点</a:t>
            </a:r>
            <a:r>
              <a:rPr lang="en-US" altLang="zh-CN">
                <a:latin typeface="Arial" panose="020B0604020202020204" pitchFamily="34" charset="0"/>
              </a:rPr>
              <a:t>—</a:t>
            </a:r>
            <a:r>
              <a:rPr lang="zh-CN" altLang="en-US"/>
              <a:t>汇集冲突域。</a:t>
            </a:r>
          </a:p>
        </p:txBody>
      </p:sp>
    </p:spTree>
    <p:extLst>
      <p:ext uri="{BB962C8B-B14F-4D97-AF65-F5344CB8AC3E}">
        <p14:creationId xmlns:p14="http://schemas.microsoft.com/office/powerpoint/2010/main" val="2918651673"/>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DEA402-8867-C747-9DF3-4A235FDFED0A}" type="slidenum">
              <a:rPr kumimoji="1" lang="zh-CN" altLang="en-US" smtClean="0"/>
              <a:t>229</a:t>
            </a:fld>
            <a:endParaRPr kumimoji="1" lang="zh-CN" altLang="en-US"/>
          </a:p>
        </p:txBody>
      </p:sp>
    </p:spTree>
    <p:extLst>
      <p:ext uri="{BB962C8B-B14F-4D97-AF65-F5344CB8AC3E}">
        <p14:creationId xmlns:p14="http://schemas.microsoft.com/office/powerpoint/2010/main" val="34982136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pPr>
                <a:spcBef>
                  <a:spcPct val="0"/>
                </a:spcBef>
              </a:pPr>
              <a:t>21</a:t>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1922172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pPr>
                <a:spcBef>
                  <a:spcPct val="0"/>
                </a:spcBef>
              </a:pPr>
              <a:t>22</a:t>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39858605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pPr>
                <a:spcBef>
                  <a:spcPct val="0"/>
                </a:spcBef>
              </a:pPr>
              <a:t>23</a:t>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7251455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pPr>
                <a:spcBef>
                  <a:spcPct val="0"/>
                </a:spcBef>
              </a:pPr>
              <a:t>24</a:t>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20455707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pPr>
                <a:spcBef>
                  <a:spcPct val="0"/>
                </a:spcBef>
              </a:pPr>
              <a:t>25</a:t>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13765254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pPr>
                <a:spcBef>
                  <a:spcPct val="0"/>
                </a:spcBef>
              </a:pPr>
              <a:t>26</a:t>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14386852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pPr>
                <a:spcBef>
                  <a:spcPct val="0"/>
                </a:spcBef>
              </a:pPr>
              <a:t>27</a:t>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en-US" altLang="zh-CN" dirty="0" smtClean="0"/>
              <a:t>1</a:t>
            </a:r>
            <a:r>
              <a:rPr lang="zh-CN" altLang="en-US" dirty="0" smtClean="0"/>
              <a:t>、</a:t>
            </a:r>
            <a:r>
              <a:rPr lang="en-US" altLang="zh-CN" dirty="0" smtClean="0"/>
              <a:t>x     2.C</a:t>
            </a:r>
            <a:r>
              <a:rPr lang="zh-CN" altLang="en-US" dirty="0" smtClean="0"/>
              <a:t>、</a:t>
            </a:r>
            <a:r>
              <a:rPr lang="en-US" altLang="zh-CN" dirty="0" smtClean="0"/>
              <a:t>3.C      4.A</a:t>
            </a:r>
            <a:r>
              <a:rPr lang="zh-CN" altLang="en-US" dirty="0" smtClean="0"/>
              <a:t>；</a:t>
            </a:r>
            <a:r>
              <a:rPr lang="en-US" altLang="zh-CN" dirty="0" smtClean="0"/>
              <a:t> </a:t>
            </a:r>
            <a:endParaRPr lang="zh-CN" altLang="en-US" dirty="0"/>
          </a:p>
        </p:txBody>
      </p:sp>
    </p:spTree>
    <p:extLst>
      <p:ext uri="{BB962C8B-B14F-4D97-AF65-F5344CB8AC3E}">
        <p14:creationId xmlns:p14="http://schemas.microsoft.com/office/powerpoint/2010/main" val="14549525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pPr>
                <a:spcBef>
                  <a:spcPct val="0"/>
                </a:spcBef>
              </a:pPr>
              <a:t>28</a:t>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en-US" altLang="zh-CN" dirty="0" smtClean="0"/>
              <a:t>5.A</a:t>
            </a:r>
            <a:r>
              <a:rPr lang="zh-CN" altLang="en-US" dirty="0" smtClean="0"/>
              <a:t>、</a:t>
            </a:r>
            <a:r>
              <a:rPr lang="en-US" altLang="zh-CN" dirty="0" smtClean="0"/>
              <a:t>B</a:t>
            </a:r>
            <a:r>
              <a:rPr lang="zh-CN" altLang="en-US" dirty="0" smtClean="0"/>
              <a:t>、</a:t>
            </a:r>
            <a:r>
              <a:rPr lang="en-US" altLang="zh-CN" dirty="0" smtClean="0"/>
              <a:t>D      6.C</a:t>
            </a:r>
            <a:r>
              <a:rPr lang="zh-CN" altLang="en-US" dirty="0" smtClean="0"/>
              <a:t>；</a:t>
            </a:r>
            <a:r>
              <a:rPr lang="en-US" altLang="zh-CN" dirty="0" smtClean="0"/>
              <a:t> </a:t>
            </a:r>
            <a:endParaRPr lang="zh-CN" altLang="en-US" dirty="0"/>
          </a:p>
        </p:txBody>
      </p:sp>
    </p:spTree>
    <p:extLst>
      <p:ext uri="{BB962C8B-B14F-4D97-AF65-F5344CB8AC3E}">
        <p14:creationId xmlns:p14="http://schemas.microsoft.com/office/powerpoint/2010/main" val="1385900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pPr>
                <a:spcBef>
                  <a:spcPct val="0"/>
                </a:spcBef>
              </a:pPr>
              <a:t>29</a:t>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2114131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pPr>
                <a:spcBef>
                  <a:spcPct val="0"/>
                </a:spcBef>
              </a:pPr>
              <a:t>3</a:t>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11773260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8DB9BEB-D718-4461-B995-72FC85D8B91E}" type="slidenum">
              <a:rPr lang="en-US" altLang="zh-CN" sz="1300" smtClean="0">
                <a:latin typeface="Arial" panose="020B0604020202020204" pitchFamily="34" charset="0"/>
              </a:rPr>
              <a:pPr>
                <a:spcBef>
                  <a:spcPct val="0"/>
                </a:spcBef>
              </a:pPr>
              <a:t>30</a:t>
            </a:fld>
            <a:endParaRPr lang="en-US" altLang="zh-CN" sz="1300">
              <a:latin typeface="Arial" panose="020B0604020202020204" pitchFamily="34" charset="0"/>
            </a:endParaRPr>
          </a:p>
        </p:txBody>
      </p:sp>
      <p:sp>
        <p:nvSpPr>
          <p:cNvPr id="36867" name="Rectangle 2"/>
          <p:cNvSpPr>
            <a:spLocks noGrp="1" noRot="1" noChangeAspect="1" noChangeArrowheads="1" noTextEdit="1"/>
          </p:cNvSpPr>
          <p:nvPr>
            <p:ph type="sldImg"/>
          </p:nvPr>
        </p:nvSpPr>
        <p:spPr>
          <a:ln cap="flat"/>
        </p:spPr>
      </p:sp>
      <p:sp>
        <p:nvSpPr>
          <p:cNvPr id="3686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根据</a:t>
            </a:r>
            <a:r>
              <a:rPr lang="en-US" altLang="zh-CN" dirty="0"/>
              <a:t>HTTP</a:t>
            </a:r>
            <a:r>
              <a:rPr lang="zh-CN" altLang="en-US" dirty="0"/>
              <a:t>的功能需求，确定报文格式存在两种，举例说明</a:t>
            </a:r>
            <a:r>
              <a:rPr lang="en-US" altLang="zh-CN" dirty="0"/>
              <a:t>HTTP</a:t>
            </a:r>
            <a:r>
              <a:rPr lang="zh-CN" altLang="en-US" dirty="0"/>
              <a:t>请求报文格式，并对例子中的内容进行归纳，从而得到</a:t>
            </a:r>
            <a:r>
              <a:rPr lang="en-US" altLang="zh-CN" dirty="0"/>
              <a:t>HTTP</a:t>
            </a:r>
            <a:r>
              <a:rPr lang="zh-CN" altLang="en-US" dirty="0"/>
              <a:t>请求报文的通用格式。</a:t>
            </a:r>
          </a:p>
          <a:p>
            <a:pPr eaLnBrk="1" hangingPunct="1"/>
            <a:endParaRPr lang="zh-CN" altLang="en-US" dirty="0"/>
          </a:p>
        </p:txBody>
      </p:sp>
    </p:spTree>
    <p:extLst>
      <p:ext uri="{BB962C8B-B14F-4D97-AF65-F5344CB8AC3E}">
        <p14:creationId xmlns:p14="http://schemas.microsoft.com/office/powerpoint/2010/main" val="29706931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pPr>
                <a:spcBef>
                  <a:spcPct val="0"/>
                </a:spcBef>
              </a:pPr>
              <a:t>31</a:t>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26053163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8DB9BEB-D718-4461-B995-72FC85D8B91E}" type="slidenum">
              <a:rPr lang="en-US" altLang="zh-CN" sz="1300" smtClean="0">
                <a:latin typeface="Arial" panose="020B0604020202020204" pitchFamily="34" charset="0"/>
              </a:rPr>
              <a:pPr>
                <a:spcBef>
                  <a:spcPct val="0"/>
                </a:spcBef>
              </a:pPr>
              <a:t>32</a:t>
            </a:fld>
            <a:endParaRPr lang="en-US" altLang="zh-CN" sz="1300">
              <a:latin typeface="Arial" panose="020B0604020202020204" pitchFamily="34" charset="0"/>
            </a:endParaRPr>
          </a:p>
        </p:txBody>
      </p:sp>
      <p:sp>
        <p:nvSpPr>
          <p:cNvPr id="36867" name="Rectangle 2"/>
          <p:cNvSpPr>
            <a:spLocks noGrp="1" noRot="1" noChangeAspect="1" noChangeArrowheads="1" noTextEdit="1"/>
          </p:cNvSpPr>
          <p:nvPr>
            <p:ph type="sldImg"/>
          </p:nvPr>
        </p:nvSpPr>
        <p:spPr>
          <a:ln cap="flat"/>
        </p:spPr>
      </p:sp>
      <p:sp>
        <p:nvSpPr>
          <p:cNvPr id="3686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 </a:t>
            </a:r>
            <a:r>
              <a:rPr lang="zh-CN" altLang="en-US" dirty="0"/>
              <a:t>请求方法：</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https://www.runoob.com/http/http-methods.html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atinLnBrk="1"/>
            <a:r>
              <a:rPr lang="en-US" altLang="zh-CN" sz="1200" b="0" i="0" kern="1200" dirty="0">
                <a:solidFill>
                  <a:schemeClr val="tx1"/>
                </a:solidFill>
                <a:effectLst/>
                <a:latin typeface="+mn-lt"/>
                <a:ea typeface="+mn-ea"/>
                <a:cs typeface="+mn-cs"/>
              </a:rPr>
              <a:t>HTTP1.0 </a:t>
            </a:r>
            <a:r>
              <a:rPr lang="zh-CN" altLang="en-US" sz="1200" b="0" i="0" kern="1200" dirty="0">
                <a:solidFill>
                  <a:schemeClr val="tx1"/>
                </a:solidFill>
                <a:effectLst/>
                <a:latin typeface="+mn-lt"/>
                <a:ea typeface="+mn-ea"/>
                <a:cs typeface="+mn-cs"/>
              </a:rPr>
              <a:t>定义了三种请求方法： </a:t>
            </a:r>
            <a:r>
              <a:rPr lang="en-US" altLang="zh-CN" sz="1200" b="0" i="0" kern="1200" dirty="0">
                <a:solidFill>
                  <a:schemeClr val="tx1"/>
                </a:solidFill>
                <a:effectLst/>
                <a:latin typeface="+mn-lt"/>
                <a:ea typeface="+mn-ea"/>
                <a:cs typeface="+mn-cs"/>
              </a:rPr>
              <a:t>GET, POST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HEAD</a:t>
            </a:r>
            <a:r>
              <a:rPr lang="zh-CN" altLang="en-US" sz="1200" b="0" i="0" kern="1200" dirty="0">
                <a:solidFill>
                  <a:schemeClr val="tx1"/>
                </a:solidFill>
                <a:effectLst/>
                <a:latin typeface="+mn-lt"/>
                <a:ea typeface="+mn-ea"/>
                <a:cs typeface="+mn-cs"/>
              </a:rPr>
              <a:t>方法。</a:t>
            </a:r>
          </a:p>
          <a:p>
            <a:pPr latinLnBrk="1"/>
            <a:r>
              <a:rPr lang="en-US" altLang="zh-CN" sz="1200" b="0" i="0" kern="1200" dirty="0">
                <a:solidFill>
                  <a:schemeClr val="tx1"/>
                </a:solidFill>
                <a:effectLst/>
                <a:latin typeface="+mn-lt"/>
                <a:ea typeface="+mn-ea"/>
                <a:cs typeface="+mn-cs"/>
              </a:rPr>
              <a:t>HTTP1.1 </a:t>
            </a:r>
            <a:r>
              <a:rPr lang="zh-CN" altLang="en-US" sz="1200" b="0" i="0" kern="1200" dirty="0">
                <a:solidFill>
                  <a:schemeClr val="tx1"/>
                </a:solidFill>
                <a:effectLst/>
                <a:latin typeface="+mn-lt"/>
                <a:ea typeface="+mn-ea"/>
                <a:cs typeface="+mn-cs"/>
              </a:rPr>
              <a:t>新增了六种请求方法：</a:t>
            </a:r>
            <a:r>
              <a:rPr lang="en-US" altLang="zh-CN" sz="1200" b="0" i="0" kern="1200" dirty="0">
                <a:solidFill>
                  <a:schemeClr val="tx1"/>
                </a:solidFill>
                <a:effectLst/>
                <a:latin typeface="+mn-lt"/>
                <a:ea typeface="+mn-ea"/>
                <a:cs typeface="+mn-cs"/>
              </a:rPr>
              <a:t>OPTIONS</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PUT</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PATCH</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DELETE</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TRACE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CONNECT </a:t>
            </a:r>
            <a:r>
              <a:rPr lang="zh-CN" altLang="en-US" sz="1200" b="0" i="0" kern="1200" dirty="0">
                <a:solidFill>
                  <a:schemeClr val="tx1"/>
                </a:solidFill>
                <a:effectLst/>
                <a:latin typeface="+mn-lt"/>
                <a:ea typeface="+mn-ea"/>
                <a:cs typeface="+mn-cs"/>
              </a:rPr>
              <a:t>方法</a:t>
            </a:r>
            <a:endParaRPr lang="en-US" altLang="zh-CN" sz="1200" b="0" i="0" kern="1200" dirty="0">
              <a:solidFill>
                <a:schemeClr val="tx1"/>
              </a:solidFill>
              <a:effectLst/>
              <a:latin typeface="+mn-lt"/>
              <a:ea typeface="+mn-ea"/>
              <a:cs typeface="+mn-cs"/>
            </a:endParaRPr>
          </a:p>
          <a:p>
            <a:pPr latinLnBrk="1"/>
            <a:endParaRPr lang="en-US" altLang="zh-CN" sz="1200" b="0" i="0" kern="1200" dirty="0">
              <a:solidFill>
                <a:schemeClr val="tx1"/>
              </a:solidFill>
              <a:effectLst/>
              <a:latin typeface="+mn-lt"/>
              <a:ea typeface="+mn-ea"/>
              <a:cs typeface="+mn-cs"/>
            </a:endParaRPr>
          </a:p>
          <a:p>
            <a:pPr latinLnBrk="1"/>
            <a:r>
              <a:rPr lang="zh-CN" altLang="en-US" sz="1200" b="0" i="0" kern="1200" dirty="0">
                <a:solidFill>
                  <a:schemeClr val="tx1"/>
                </a:solidFill>
                <a:effectLst/>
                <a:latin typeface="+mn-lt"/>
                <a:ea typeface="+mn-ea"/>
                <a:cs typeface="+mn-cs"/>
              </a:rPr>
              <a:t>打开</a:t>
            </a:r>
            <a:r>
              <a:rPr lang="en-US" altLang="zh-CN" sz="1200" b="0" i="0" kern="1200" dirty="0">
                <a:solidFill>
                  <a:schemeClr val="tx1"/>
                </a:solidFill>
                <a:effectLst/>
                <a:latin typeface="+mn-lt"/>
                <a:ea typeface="+mn-ea"/>
                <a:cs typeface="+mn-cs"/>
              </a:rPr>
              <a:t>IE</a:t>
            </a:r>
            <a:r>
              <a:rPr lang="zh-CN" altLang="en-US" sz="1200" b="0" i="0" kern="1200" dirty="0">
                <a:solidFill>
                  <a:schemeClr val="tx1"/>
                </a:solidFill>
                <a:effectLst/>
                <a:latin typeface="+mn-lt"/>
                <a:ea typeface="+mn-ea"/>
                <a:cs typeface="+mn-cs"/>
              </a:rPr>
              <a:t>浏览器，演示</a:t>
            </a:r>
            <a:r>
              <a:rPr lang="en-US" altLang="zh-CN" sz="1200" b="0" i="0" kern="1200" dirty="0">
                <a:solidFill>
                  <a:schemeClr val="tx1"/>
                </a:solidFill>
                <a:effectLst/>
                <a:latin typeface="+mn-lt"/>
                <a:ea typeface="+mn-ea"/>
                <a:cs typeface="+mn-cs"/>
              </a:rPr>
              <a:t>Internet</a:t>
            </a:r>
            <a:r>
              <a:rPr lang="zh-CN" altLang="en-US" sz="1200" b="0" i="0" kern="1200" dirty="0">
                <a:solidFill>
                  <a:schemeClr val="tx1"/>
                </a:solidFill>
                <a:effectLst/>
                <a:latin typeface="+mn-lt"/>
                <a:ea typeface="+mn-ea"/>
                <a:cs typeface="+mn-cs"/>
              </a:rPr>
              <a:t>选项</a:t>
            </a:r>
            <a:endParaRPr lang="en-US" altLang="zh-CN" sz="1200" b="0" i="0" kern="1200" dirty="0">
              <a:solidFill>
                <a:schemeClr val="tx1"/>
              </a:solidFill>
              <a:effectLst/>
              <a:latin typeface="+mn-lt"/>
              <a:ea typeface="+mn-ea"/>
              <a:cs typeface="+mn-cs"/>
            </a:endParaRPr>
          </a:p>
          <a:p>
            <a:pPr latinLnBrk="1"/>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37505479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8DB9BEB-D718-4461-B995-72FC85D8B91E}" type="slidenum">
              <a:rPr lang="en-US" altLang="zh-CN" sz="1300" smtClean="0">
                <a:latin typeface="Arial" panose="020B0604020202020204" pitchFamily="34" charset="0"/>
              </a:rPr>
              <a:pPr>
                <a:spcBef>
                  <a:spcPct val="0"/>
                </a:spcBef>
              </a:pPr>
              <a:t>33</a:t>
            </a:fld>
            <a:endParaRPr lang="en-US" altLang="zh-CN" sz="1300">
              <a:latin typeface="Arial" panose="020B0604020202020204" pitchFamily="34" charset="0"/>
            </a:endParaRPr>
          </a:p>
        </p:txBody>
      </p:sp>
      <p:sp>
        <p:nvSpPr>
          <p:cNvPr id="36867" name="Rectangle 2"/>
          <p:cNvSpPr>
            <a:spLocks noGrp="1" noRot="1" noChangeAspect="1" noChangeArrowheads="1" noTextEdit="1"/>
          </p:cNvSpPr>
          <p:nvPr>
            <p:ph type="sldImg"/>
          </p:nvPr>
        </p:nvSpPr>
        <p:spPr>
          <a:ln cap="flat"/>
        </p:spPr>
      </p:sp>
      <p:sp>
        <p:nvSpPr>
          <p:cNvPr id="3686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dirty="0"/>
              <a:t>举例说明</a:t>
            </a:r>
            <a:r>
              <a:rPr lang="en-US" altLang="zh-CN" dirty="0"/>
              <a:t>HTTP</a:t>
            </a:r>
            <a:r>
              <a:rPr lang="zh-CN" altLang="en-US" dirty="0"/>
              <a:t>响应报文格式，并对例子中的内容进行归纳，从而得到</a:t>
            </a:r>
            <a:r>
              <a:rPr lang="en-US" altLang="zh-CN" dirty="0"/>
              <a:t>HTTP</a:t>
            </a:r>
            <a:r>
              <a:rPr lang="zh-CN" altLang="en-US" dirty="0"/>
              <a:t>响应报文的通用格式，并板书给出。</a:t>
            </a:r>
          </a:p>
          <a:p>
            <a:pPr eaLnBrk="1" hangingPunct="1"/>
            <a:endParaRPr lang="en-US" altLang="zh-CN" dirty="0"/>
          </a:p>
          <a:p>
            <a:pPr eaLnBrk="1" hangingPunct="1"/>
            <a:endParaRPr lang="zh-CN" altLang="en-US" dirty="0"/>
          </a:p>
        </p:txBody>
      </p:sp>
    </p:spTree>
    <p:extLst>
      <p:ext uri="{BB962C8B-B14F-4D97-AF65-F5344CB8AC3E}">
        <p14:creationId xmlns:p14="http://schemas.microsoft.com/office/powerpoint/2010/main" val="36194017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a:extLst>
              <a:ext uri="{FF2B5EF4-FFF2-40B4-BE49-F238E27FC236}">
                <a16:creationId xmlns:a16="http://schemas.microsoft.com/office/drawing/2014/main" id="{7FF8F2E4-E6B0-B84B-B861-A4BD7EFBAD94}"/>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047ACC8-8B74-3746-B3EC-EECE0F583FBC}" type="slidenum">
              <a:rPr lang="en-US" altLang="zh-CN" sz="1300" smtClean="0">
                <a:latin typeface="Arial" panose="020B0604020202020204" pitchFamily="34" charset="0"/>
              </a:rPr>
              <a:pPr>
                <a:spcBef>
                  <a:spcPct val="0"/>
                </a:spcBef>
              </a:pPr>
              <a:t>34</a:t>
            </a:fld>
            <a:endParaRPr lang="en-US" altLang="zh-CN" sz="1300">
              <a:latin typeface="Arial" panose="020B0604020202020204" pitchFamily="34" charset="0"/>
            </a:endParaRPr>
          </a:p>
        </p:txBody>
      </p:sp>
      <p:sp>
        <p:nvSpPr>
          <p:cNvPr id="100354" name="Rectangle 2">
            <a:extLst>
              <a:ext uri="{FF2B5EF4-FFF2-40B4-BE49-F238E27FC236}">
                <a16:creationId xmlns:a16="http://schemas.microsoft.com/office/drawing/2014/main" id="{5CBCCEB2-3AA2-A34F-B3EE-1CF9BBC1478B}"/>
              </a:ext>
            </a:extLst>
          </p:cNvPr>
          <p:cNvSpPr>
            <a:spLocks noGrp="1" noRot="1" noChangeAspect="1" noChangeArrowheads="1" noTextEdit="1"/>
          </p:cNvSpPr>
          <p:nvPr>
            <p:ph type="sldImg"/>
          </p:nvPr>
        </p:nvSpPr>
        <p:spPr>
          <a:ln cap="flat"/>
        </p:spPr>
      </p:sp>
      <p:sp>
        <p:nvSpPr>
          <p:cNvPr id="100355" name="Rectangle 3">
            <a:extLst>
              <a:ext uri="{FF2B5EF4-FFF2-40B4-BE49-F238E27FC236}">
                <a16:creationId xmlns:a16="http://schemas.microsoft.com/office/drawing/2014/main" id="{467CA4FB-C42B-514A-8569-488B4987F2F6}"/>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基于</a:t>
            </a:r>
            <a:r>
              <a:rPr lang="en-US" altLang="zh-CN" dirty="0"/>
              <a:t>HTTP</a:t>
            </a:r>
            <a:r>
              <a:rPr lang="zh-CN" altLang="en-US" dirty="0"/>
              <a:t>协议具体实现描述</a:t>
            </a:r>
            <a:r>
              <a:rPr lang="en-US" altLang="zh-CN" dirty="0"/>
              <a:t>Cookie</a:t>
            </a:r>
            <a:r>
              <a:rPr lang="zh-CN" altLang="en-US" dirty="0"/>
              <a:t>实现过程。</a:t>
            </a:r>
          </a:p>
          <a:p>
            <a:pPr eaLnBrk="1" hangingPunct="1"/>
            <a:endParaRPr lang="zh-CN" altLang="en-US" dirty="0"/>
          </a:p>
        </p:txBody>
      </p:sp>
    </p:spTree>
    <p:extLst>
      <p:ext uri="{BB962C8B-B14F-4D97-AF65-F5344CB8AC3E}">
        <p14:creationId xmlns:p14="http://schemas.microsoft.com/office/powerpoint/2010/main" val="31253332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a:extLst>
              <a:ext uri="{FF2B5EF4-FFF2-40B4-BE49-F238E27FC236}">
                <a16:creationId xmlns:a16="http://schemas.microsoft.com/office/drawing/2014/main" id="{A0E4E48E-91F0-4748-A2C3-A44EB4324D82}"/>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B9C967A-9A0B-CC49-B112-0D29E9ABB154}" type="slidenum">
              <a:rPr lang="en-US" altLang="zh-CN" sz="1300" smtClean="0">
                <a:latin typeface="Arial" panose="020B0604020202020204" pitchFamily="34" charset="0"/>
              </a:rPr>
              <a:pPr>
                <a:spcBef>
                  <a:spcPct val="0"/>
                </a:spcBef>
              </a:pPr>
              <a:t>35</a:t>
            </a:fld>
            <a:endParaRPr lang="en-US" altLang="zh-CN" sz="1300">
              <a:latin typeface="Arial" panose="020B0604020202020204" pitchFamily="34" charset="0"/>
            </a:endParaRPr>
          </a:p>
        </p:txBody>
      </p:sp>
      <p:sp>
        <p:nvSpPr>
          <p:cNvPr id="104450" name="Rectangle 2">
            <a:extLst>
              <a:ext uri="{FF2B5EF4-FFF2-40B4-BE49-F238E27FC236}">
                <a16:creationId xmlns:a16="http://schemas.microsoft.com/office/drawing/2014/main" id="{0BDDFB89-07DA-864D-869A-672AC27ED79D}"/>
              </a:ext>
            </a:extLst>
          </p:cNvPr>
          <p:cNvSpPr>
            <a:spLocks noGrp="1" noRot="1" noChangeAspect="1" noChangeArrowheads="1" noTextEdit="1"/>
          </p:cNvSpPr>
          <p:nvPr>
            <p:ph type="sldImg"/>
          </p:nvPr>
        </p:nvSpPr>
        <p:spPr>
          <a:ln cap="flat"/>
        </p:spPr>
      </p:sp>
      <p:sp>
        <p:nvSpPr>
          <p:cNvPr id="104451" name="Rectangle 3">
            <a:extLst>
              <a:ext uri="{FF2B5EF4-FFF2-40B4-BE49-F238E27FC236}">
                <a16:creationId xmlns:a16="http://schemas.microsoft.com/office/drawing/2014/main" id="{27154651-F975-9B4F-A1A6-1CC26617AD90}"/>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描述</a:t>
            </a:r>
            <a:r>
              <a:rPr lang="en-US" altLang="zh-CN"/>
              <a:t>Cookie</a:t>
            </a:r>
            <a:r>
              <a:rPr lang="zh-CN" altLang="en-US"/>
              <a:t>技术的作用</a:t>
            </a:r>
          </a:p>
        </p:txBody>
      </p:sp>
    </p:spTree>
    <p:extLst>
      <p:ext uri="{BB962C8B-B14F-4D97-AF65-F5344CB8AC3E}">
        <p14:creationId xmlns:p14="http://schemas.microsoft.com/office/powerpoint/2010/main" val="22385342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a:extLst>
              <a:ext uri="{FF2B5EF4-FFF2-40B4-BE49-F238E27FC236}">
                <a16:creationId xmlns:a16="http://schemas.microsoft.com/office/drawing/2014/main" id="{387263D1-A1FB-E940-831D-1D5C1454DE2A}"/>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0D25A56-62DC-4E40-B90C-743740CD4BF7}" type="slidenum">
              <a:rPr lang="en-US" altLang="zh-CN" sz="1300" smtClean="0">
                <a:latin typeface="Arial" panose="020B0604020202020204" pitchFamily="34" charset="0"/>
              </a:rPr>
              <a:pPr>
                <a:spcBef>
                  <a:spcPct val="0"/>
                </a:spcBef>
              </a:pPr>
              <a:t>36</a:t>
            </a:fld>
            <a:endParaRPr lang="en-US" altLang="zh-CN" sz="1300">
              <a:latin typeface="Arial" panose="020B0604020202020204" pitchFamily="34" charset="0"/>
            </a:endParaRPr>
          </a:p>
        </p:txBody>
      </p:sp>
      <p:sp>
        <p:nvSpPr>
          <p:cNvPr id="108546" name="Rectangle 2">
            <a:extLst>
              <a:ext uri="{FF2B5EF4-FFF2-40B4-BE49-F238E27FC236}">
                <a16:creationId xmlns:a16="http://schemas.microsoft.com/office/drawing/2014/main" id="{CEFB4C68-7818-2B40-88C6-D4719889B1AD}"/>
              </a:ext>
            </a:extLst>
          </p:cNvPr>
          <p:cNvSpPr>
            <a:spLocks noGrp="1" noRot="1" noChangeAspect="1" noChangeArrowheads="1" noTextEdit="1"/>
          </p:cNvSpPr>
          <p:nvPr>
            <p:ph type="sldImg"/>
          </p:nvPr>
        </p:nvSpPr>
        <p:spPr>
          <a:ln cap="flat"/>
        </p:spPr>
      </p:sp>
      <p:sp>
        <p:nvSpPr>
          <p:cNvPr id="108547" name="Rectangle 3">
            <a:extLst>
              <a:ext uri="{FF2B5EF4-FFF2-40B4-BE49-F238E27FC236}">
                <a16:creationId xmlns:a16="http://schemas.microsoft.com/office/drawing/2014/main" id="{385F8C2C-B7D5-6149-8FA7-1B66638F06D7}"/>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dirty="0"/>
              <a:t>介绍</a:t>
            </a:r>
            <a:r>
              <a:rPr lang="en-US" altLang="zh-CN" dirty="0"/>
              <a:t>Web</a:t>
            </a:r>
            <a:r>
              <a:rPr lang="zh-CN" altLang="en-US" dirty="0"/>
              <a:t>缓存功能，描述其实现过程。结合实际举例分析。</a:t>
            </a:r>
          </a:p>
        </p:txBody>
      </p:sp>
    </p:spTree>
    <p:extLst>
      <p:ext uri="{BB962C8B-B14F-4D97-AF65-F5344CB8AC3E}">
        <p14:creationId xmlns:p14="http://schemas.microsoft.com/office/powerpoint/2010/main" val="14524151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7">
            <a:extLst>
              <a:ext uri="{FF2B5EF4-FFF2-40B4-BE49-F238E27FC236}">
                <a16:creationId xmlns:a16="http://schemas.microsoft.com/office/drawing/2014/main" id="{E565C6EA-9B85-9946-BDD8-0D410A0703D2}"/>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F5B971F-3B42-7E4F-A5A2-1DBF1983CD38}" type="slidenum">
              <a:rPr lang="en-US" altLang="zh-CN" sz="1300" smtClean="0">
                <a:latin typeface="Arial" panose="020B0604020202020204" pitchFamily="34" charset="0"/>
              </a:rPr>
              <a:pPr>
                <a:spcBef>
                  <a:spcPct val="0"/>
                </a:spcBef>
              </a:pPr>
              <a:t>37</a:t>
            </a:fld>
            <a:endParaRPr lang="en-US" altLang="zh-CN" sz="1300">
              <a:latin typeface="Arial" panose="020B0604020202020204" pitchFamily="34" charset="0"/>
            </a:endParaRPr>
          </a:p>
        </p:txBody>
      </p:sp>
      <p:sp>
        <p:nvSpPr>
          <p:cNvPr id="106498" name="Rectangle 2">
            <a:extLst>
              <a:ext uri="{FF2B5EF4-FFF2-40B4-BE49-F238E27FC236}">
                <a16:creationId xmlns:a16="http://schemas.microsoft.com/office/drawing/2014/main" id="{75D7B97C-9C3B-D440-B137-3F9F40614B84}"/>
              </a:ext>
            </a:extLst>
          </p:cNvPr>
          <p:cNvSpPr>
            <a:spLocks noGrp="1" noRot="1" noChangeAspect="1" noChangeArrowheads="1" noTextEdit="1"/>
          </p:cNvSpPr>
          <p:nvPr>
            <p:ph type="sldImg"/>
          </p:nvPr>
        </p:nvSpPr>
        <p:spPr>
          <a:ln cap="flat"/>
        </p:spPr>
      </p:sp>
      <p:sp>
        <p:nvSpPr>
          <p:cNvPr id="106499" name="Rectangle 3">
            <a:extLst>
              <a:ext uri="{FF2B5EF4-FFF2-40B4-BE49-F238E27FC236}">
                <a16:creationId xmlns:a16="http://schemas.microsoft.com/office/drawing/2014/main" id="{125DACD5-BBF1-BB43-A57B-41FCB2EFE61C}"/>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dirty="0"/>
              <a:t>介绍</a:t>
            </a:r>
            <a:r>
              <a:rPr lang="en-US" altLang="zh-CN" dirty="0"/>
              <a:t>Web</a:t>
            </a:r>
            <a:r>
              <a:rPr lang="zh-CN" altLang="en-US" dirty="0"/>
              <a:t>缓存功能，描述其实现过程。结合实际举例分析。</a:t>
            </a:r>
          </a:p>
        </p:txBody>
      </p:sp>
    </p:spTree>
    <p:extLst>
      <p:ext uri="{BB962C8B-B14F-4D97-AF65-F5344CB8AC3E}">
        <p14:creationId xmlns:p14="http://schemas.microsoft.com/office/powerpoint/2010/main" val="22400155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7">
            <a:extLst>
              <a:ext uri="{FF2B5EF4-FFF2-40B4-BE49-F238E27FC236}">
                <a16:creationId xmlns:a16="http://schemas.microsoft.com/office/drawing/2014/main" id="{3451AF70-92F0-3E47-BECC-213528E55DFC}"/>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464693C-4C43-4A49-938C-BAA8C9000042}" type="slidenum">
              <a:rPr lang="en-US" altLang="zh-CN" sz="1300" smtClean="0">
                <a:latin typeface="Arial" panose="020B0604020202020204" pitchFamily="34" charset="0"/>
              </a:rPr>
              <a:pPr>
                <a:spcBef>
                  <a:spcPct val="0"/>
                </a:spcBef>
              </a:pPr>
              <a:t>38</a:t>
            </a:fld>
            <a:endParaRPr lang="en-US" altLang="zh-CN" sz="1300">
              <a:latin typeface="Arial" panose="020B0604020202020204" pitchFamily="34" charset="0"/>
            </a:endParaRPr>
          </a:p>
        </p:txBody>
      </p:sp>
      <p:sp>
        <p:nvSpPr>
          <p:cNvPr id="118786" name="Rectangle 2">
            <a:extLst>
              <a:ext uri="{FF2B5EF4-FFF2-40B4-BE49-F238E27FC236}">
                <a16:creationId xmlns:a16="http://schemas.microsoft.com/office/drawing/2014/main" id="{E1D00453-3184-6F49-A55E-B18A0121D25A}"/>
              </a:ext>
            </a:extLst>
          </p:cNvPr>
          <p:cNvSpPr>
            <a:spLocks noGrp="1" noRot="1" noChangeAspect="1" noChangeArrowheads="1" noTextEdit="1"/>
          </p:cNvSpPr>
          <p:nvPr>
            <p:ph type="sldImg"/>
          </p:nvPr>
        </p:nvSpPr>
        <p:spPr>
          <a:ln cap="flat"/>
        </p:spPr>
      </p:sp>
      <p:sp>
        <p:nvSpPr>
          <p:cNvPr id="118787" name="Rectangle 3">
            <a:extLst>
              <a:ext uri="{FF2B5EF4-FFF2-40B4-BE49-F238E27FC236}">
                <a16:creationId xmlns:a16="http://schemas.microsoft.com/office/drawing/2014/main" id="{28A04CB8-6979-3245-A002-69DDB331D0A0}"/>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给出网页文件更新的解决办法。</a:t>
            </a:r>
          </a:p>
        </p:txBody>
      </p:sp>
    </p:spTree>
    <p:extLst>
      <p:ext uri="{BB962C8B-B14F-4D97-AF65-F5344CB8AC3E}">
        <p14:creationId xmlns:p14="http://schemas.microsoft.com/office/powerpoint/2010/main" val="15512037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pPr>
                <a:spcBef>
                  <a:spcPct val="0"/>
                </a:spcBef>
              </a:pPr>
              <a:t>39</a:t>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en-US" altLang="zh-CN" dirty="0" smtClean="0"/>
              <a:t>1.</a:t>
            </a:r>
            <a:r>
              <a:rPr lang="zh-CN" altLang="en-US" dirty="0" smtClean="0"/>
              <a:t>（</a:t>
            </a:r>
            <a:r>
              <a:rPr lang="en-US" altLang="zh-CN" dirty="0" smtClean="0"/>
              <a:t>1</a:t>
            </a:r>
            <a:r>
              <a:rPr lang="zh-CN" altLang="en-US" dirty="0" smtClean="0"/>
              <a:t>）</a:t>
            </a:r>
            <a:r>
              <a:rPr lang="en-US" altLang="zh-CN" dirty="0" smtClean="0"/>
              <a:t>16</a:t>
            </a:r>
            <a:r>
              <a:rPr lang="en-US" altLang="zh-CN" baseline="0" dirty="0" smtClean="0"/>
              <a:t> </a:t>
            </a:r>
            <a:r>
              <a:rPr lang="zh-CN" altLang="en-US" baseline="0" dirty="0" smtClean="0"/>
              <a:t>（</a:t>
            </a:r>
            <a:r>
              <a:rPr lang="en-US" altLang="zh-CN" baseline="0" dirty="0" smtClean="0"/>
              <a:t>2</a:t>
            </a:r>
            <a:r>
              <a:rPr lang="zh-CN" altLang="en-US" baseline="0" dirty="0" smtClean="0"/>
              <a:t>）</a:t>
            </a:r>
            <a:r>
              <a:rPr lang="en-US" altLang="zh-CN" baseline="0" dirty="0" smtClean="0"/>
              <a:t>1,9 </a:t>
            </a:r>
            <a:r>
              <a:rPr lang="zh-CN" altLang="en-US" baseline="0" dirty="0" smtClean="0"/>
              <a:t>（</a:t>
            </a:r>
            <a:r>
              <a:rPr lang="en-US" altLang="zh-CN" baseline="0" dirty="0" smtClean="0"/>
              <a:t>3</a:t>
            </a:r>
            <a:r>
              <a:rPr lang="zh-CN" altLang="en-US" baseline="0" dirty="0" smtClean="0"/>
              <a:t>）</a:t>
            </a:r>
            <a:r>
              <a:rPr lang="en-US" altLang="zh-CN" baseline="0" dirty="0" smtClean="0"/>
              <a:t>3</a:t>
            </a:r>
            <a:r>
              <a:rPr lang="zh-CN" altLang="en-US" baseline="0" dirty="0" smtClean="0"/>
              <a:t>；</a:t>
            </a:r>
            <a:r>
              <a:rPr lang="en-US" altLang="zh-CN" baseline="0" dirty="0" smtClean="0"/>
              <a:t>    2.C    3</a:t>
            </a:r>
            <a:r>
              <a:rPr lang="en-US" altLang="zh-CN" dirty="0" smtClean="0"/>
              <a:t>.x  4.x </a:t>
            </a:r>
            <a:endParaRPr lang="zh-CN" altLang="en-US" dirty="0"/>
          </a:p>
        </p:txBody>
      </p:sp>
    </p:spTree>
    <p:extLst>
      <p:ext uri="{BB962C8B-B14F-4D97-AF65-F5344CB8AC3E}">
        <p14:creationId xmlns:p14="http://schemas.microsoft.com/office/powerpoint/2010/main" val="3670027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pPr>
                <a:spcBef>
                  <a:spcPct val="0"/>
                </a:spcBef>
              </a:pPr>
              <a:t>4</a:t>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14078015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pPr>
                <a:spcBef>
                  <a:spcPct val="0"/>
                </a:spcBef>
              </a:pPr>
              <a:t>40</a:t>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en-US" altLang="zh-CN" dirty="0" smtClean="0"/>
              <a:t>6.C   7.C    8.A   9.C   10.C   11.A</a:t>
            </a:r>
            <a:endParaRPr lang="zh-CN" altLang="en-US" dirty="0"/>
          </a:p>
        </p:txBody>
      </p:sp>
    </p:spTree>
    <p:extLst>
      <p:ext uri="{BB962C8B-B14F-4D97-AF65-F5344CB8AC3E}">
        <p14:creationId xmlns:p14="http://schemas.microsoft.com/office/powerpoint/2010/main" val="10542441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7">
            <a:extLst>
              <a:ext uri="{FF2B5EF4-FFF2-40B4-BE49-F238E27FC236}">
                <a16:creationId xmlns:a16="http://schemas.microsoft.com/office/drawing/2014/main" id="{01488A6A-4DFA-CA42-985E-D3F0F1CF37D7}"/>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C40C3BB-B099-A442-A2A5-988CB2551D21}" type="slidenum">
              <a:rPr lang="en-US" altLang="zh-CN" sz="1300" smtClean="0">
                <a:latin typeface="Arial" panose="020B0604020202020204" pitchFamily="34" charset="0"/>
              </a:rPr>
              <a:pPr>
                <a:spcBef>
                  <a:spcPct val="0"/>
                </a:spcBef>
              </a:pPr>
              <a:t>41</a:t>
            </a:fld>
            <a:endParaRPr lang="en-US" altLang="zh-CN" sz="1300">
              <a:latin typeface="Arial" panose="020B0604020202020204" pitchFamily="34" charset="0"/>
            </a:endParaRPr>
          </a:p>
        </p:txBody>
      </p:sp>
      <p:sp>
        <p:nvSpPr>
          <p:cNvPr id="145410" name="Rectangle 2">
            <a:extLst>
              <a:ext uri="{FF2B5EF4-FFF2-40B4-BE49-F238E27FC236}">
                <a16:creationId xmlns:a16="http://schemas.microsoft.com/office/drawing/2014/main" id="{95B1B7D2-69DC-0249-9803-A63B9D1999D8}"/>
              </a:ext>
            </a:extLst>
          </p:cNvPr>
          <p:cNvSpPr>
            <a:spLocks noGrp="1" noRot="1" noChangeAspect="1" noChangeArrowheads="1" noTextEdit="1"/>
          </p:cNvSpPr>
          <p:nvPr>
            <p:ph type="sldImg"/>
          </p:nvPr>
        </p:nvSpPr>
        <p:spPr>
          <a:ln cap="flat"/>
        </p:spPr>
      </p:sp>
      <p:sp>
        <p:nvSpPr>
          <p:cNvPr id="145411" name="Rectangle 3">
            <a:extLst>
              <a:ext uri="{FF2B5EF4-FFF2-40B4-BE49-F238E27FC236}">
                <a16:creationId xmlns:a16="http://schemas.microsoft.com/office/drawing/2014/main" id="{BE6EE48D-9032-0F46-9B91-A3F4233D113D}"/>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dirty="0"/>
              <a:t>描述电子邮件系统的体系结构，并对用户代理进行简单介绍。</a:t>
            </a:r>
          </a:p>
        </p:txBody>
      </p:sp>
    </p:spTree>
    <p:extLst>
      <p:ext uri="{BB962C8B-B14F-4D97-AF65-F5344CB8AC3E}">
        <p14:creationId xmlns:p14="http://schemas.microsoft.com/office/powerpoint/2010/main" val="30659532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7">
            <a:extLst>
              <a:ext uri="{FF2B5EF4-FFF2-40B4-BE49-F238E27FC236}">
                <a16:creationId xmlns:a16="http://schemas.microsoft.com/office/drawing/2014/main" id="{E9AC30B0-64B8-F04D-929A-81298DC31CE5}"/>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3CC49FC-358A-F243-8EEF-D981A85B817A}" type="slidenum">
              <a:rPr lang="en-US" altLang="zh-CN" sz="1300" smtClean="0">
                <a:latin typeface="Arial" panose="020B0604020202020204" pitchFamily="34" charset="0"/>
              </a:rPr>
              <a:pPr>
                <a:spcBef>
                  <a:spcPct val="0"/>
                </a:spcBef>
              </a:pPr>
              <a:t>42</a:t>
            </a:fld>
            <a:endParaRPr lang="en-US" altLang="zh-CN" sz="1300">
              <a:latin typeface="Arial" panose="020B0604020202020204" pitchFamily="34" charset="0"/>
            </a:endParaRPr>
          </a:p>
        </p:txBody>
      </p:sp>
      <p:sp>
        <p:nvSpPr>
          <p:cNvPr id="149506" name="Rectangle 2">
            <a:extLst>
              <a:ext uri="{FF2B5EF4-FFF2-40B4-BE49-F238E27FC236}">
                <a16:creationId xmlns:a16="http://schemas.microsoft.com/office/drawing/2014/main" id="{A613BBB2-72F1-EE4E-A271-8AF624F7509B}"/>
              </a:ext>
            </a:extLst>
          </p:cNvPr>
          <p:cNvSpPr>
            <a:spLocks noGrp="1" noRot="1" noChangeAspect="1" noChangeArrowheads="1" noTextEdit="1"/>
          </p:cNvSpPr>
          <p:nvPr>
            <p:ph type="sldImg"/>
          </p:nvPr>
        </p:nvSpPr>
        <p:spPr>
          <a:ln cap="flat"/>
        </p:spPr>
      </p:sp>
      <p:sp>
        <p:nvSpPr>
          <p:cNvPr id="149507" name="Rectangle 3">
            <a:extLst>
              <a:ext uri="{FF2B5EF4-FFF2-40B4-BE49-F238E27FC236}">
                <a16:creationId xmlns:a16="http://schemas.microsoft.com/office/drawing/2014/main" id="{EBBD351E-0E20-6C43-8390-D24C99876ED8}"/>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介绍</a:t>
            </a:r>
            <a:r>
              <a:rPr lang="en-US" altLang="zh-CN"/>
              <a:t>SMTP</a:t>
            </a:r>
            <a:r>
              <a:rPr lang="zh-CN" altLang="en-US"/>
              <a:t>协议的实现方式</a:t>
            </a:r>
          </a:p>
        </p:txBody>
      </p:sp>
    </p:spTree>
    <p:extLst>
      <p:ext uri="{BB962C8B-B14F-4D97-AF65-F5344CB8AC3E}">
        <p14:creationId xmlns:p14="http://schemas.microsoft.com/office/powerpoint/2010/main" val="3207127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Rectangle 7">
            <a:extLst>
              <a:ext uri="{FF2B5EF4-FFF2-40B4-BE49-F238E27FC236}">
                <a16:creationId xmlns:a16="http://schemas.microsoft.com/office/drawing/2014/main" id="{D6E67C3A-074D-BD46-BB9A-1DA2517F2BDE}"/>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954E817-DD2F-8A4C-B586-23F088ADC720}" type="slidenum">
              <a:rPr lang="en-US" altLang="zh-CN" sz="1300" smtClean="0">
                <a:latin typeface="Arial" panose="020B0604020202020204" pitchFamily="34" charset="0"/>
              </a:rPr>
              <a:pPr>
                <a:spcBef>
                  <a:spcPct val="0"/>
                </a:spcBef>
              </a:pPr>
              <a:t>43</a:t>
            </a:fld>
            <a:endParaRPr lang="en-US" altLang="zh-CN" sz="1300">
              <a:latin typeface="Arial" panose="020B0604020202020204" pitchFamily="34" charset="0"/>
            </a:endParaRPr>
          </a:p>
        </p:txBody>
      </p:sp>
      <p:sp>
        <p:nvSpPr>
          <p:cNvPr id="159746" name="Rectangle 2">
            <a:extLst>
              <a:ext uri="{FF2B5EF4-FFF2-40B4-BE49-F238E27FC236}">
                <a16:creationId xmlns:a16="http://schemas.microsoft.com/office/drawing/2014/main" id="{82E53C50-A8DC-8346-BCBB-E7AE80A27CD1}"/>
              </a:ext>
            </a:extLst>
          </p:cNvPr>
          <p:cNvSpPr>
            <a:spLocks noGrp="1" noRot="1" noChangeAspect="1" noChangeArrowheads="1" noTextEdit="1"/>
          </p:cNvSpPr>
          <p:nvPr>
            <p:ph type="sldImg"/>
          </p:nvPr>
        </p:nvSpPr>
        <p:spPr>
          <a:ln cap="flat"/>
        </p:spPr>
      </p:sp>
      <p:sp>
        <p:nvSpPr>
          <p:cNvPr id="159747" name="Rectangle 3">
            <a:extLst>
              <a:ext uri="{FF2B5EF4-FFF2-40B4-BE49-F238E27FC236}">
                <a16:creationId xmlns:a16="http://schemas.microsoft.com/office/drawing/2014/main" id="{BB272DAA-F0F9-B64A-85CC-A8C1F137057A}"/>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总结和对比分析</a:t>
            </a:r>
          </a:p>
        </p:txBody>
      </p:sp>
    </p:spTree>
    <p:extLst>
      <p:ext uri="{BB962C8B-B14F-4D97-AF65-F5344CB8AC3E}">
        <p14:creationId xmlns:p14="http://schemas.microsoft.com/office/powerpoint/2010/main" val="22856996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Rectangle 7">
            <a:extLst>
              <a:ext uri="{FF2B5EF4-FFF2-40B4-BE49-F238E27FC236}">
                <a16:creationId xmlns:a16="http://schemas.microsoft.com/office/drawing/2014/main" id="{2AD33209-4879-734E-AB7E-60D48722DEF4}"/>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34ACC9E-05F7-9844-801E-D247F74064D9}" type="slidenum">
              <a:rPr lang="en-US" altLang="zh-CN" sz="1300" smtClean="0">
                <a:latin typeface="Arial" panose="020B0604020202020204" pitchFamily="34" charset="0"/>
              </a:rPr>
              <a:pPr>
                <a:spcBef>
                  <a:spcPct val="0"/>
                </a:spcBef>
              </a:pPr>
              <a:t>44</a:t>
            </a:fld>
            <a:endParaRPr lang="en-US" altLang="zh-CN" sz="1300">
              <a:latin typeface="Arial" panose="020B0604020202020204" pitchFamily="34" charset="0"/>
            </a:endParaRPr>
          </a:p>
        </p:txBody>
      </p:sp>
      <p:sp>
        <p:nvSpPr>
          <p:cNvPr id="161794" name="Rectangle 2">
            <a:extLst>
              <a:ext uri="{FF2B5EF4-FFF2-40B4-BE49-F238E27FC236}">
                <a16:creationId xmlns:a16="http://schemas.microsoft.com/office/drawing/2014/main" id="{FF4E7700-DA62-CC48-9D7E-9CC542B7CE68}"/>
              </a:ext>
            </a:extLst>
          </p:cNvPr>
          <p:cNvSpPr>
            <a:spLocks noGrp="1" noRot="1" noChangeAspect="1" noChangeArrowheads="1" noTextEdit="1"/>
          </p:cNvSpPr>
          <p:nvPr>
            <p:ph type="sldImg"/>
          </p:nvPr>
        </p:nvSpPr>
        <p:spPr>
          <a:ln cap="flat"/>
        </p:spPr>
      </p:sp>
      <p:sp>
        <p:nvSpPr>
          <p:cNvPr id="161795" name="Rectangle 3">
            <a:extLst>
              <a:ext uri="{FF2B5EF4-FFF2-40B4-BE49-F238E27FC236}">
                <a16:creationId xmlns:a16="http://schemas.microsoft.com/office/drawing/2014/main" id="{1007525D-AC01-8D4E-98AF-942341DE1626}"/>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介绍邮件消息的格式</a:t>
            </a:r>
          </a:p>
        </p:txBody>
      </p:sp>
    </p:spTree>
    <p:extLst>
      <p:ext uri="{BB962C8B-B14F-4D97-AF65-F5344CB8AC3E}">
        <p14:creationId xmlns:p14="http://schemas.microsoft.com/office/powerpoint/2010/main" val="39502736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Rectangle 7">
            <a:extLst>
              <a:ext uri="{FF2B5EF4-FFF2-40B4-BE49-F238E27FC236}">
                <a16:creationId xmlns:a16="http://schemas.microsoft.com/office/drawing/2014/main" id="{28A829F5-4636-E444-95E2-AFA9CE19AF98}"/>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E707936-C3AA-B340-B511-A4585205FB8D}" type="slidenum">
              <a:rPr lang="en-US" altLang="zh-CN" sz="1300" smtClean="0">
                <a:latin typeface="Arial" panose="020B0604020202020204" pitchFamily="34" charset="0"/>
              </a:rPr>
              <a:pPr>
                <a:spcBef>
                  <a:spcPct val="0"/>
                </a:spcBef>
              </a:pPr>
              <a:t>45</a:t>
            </a:fld>
            <a:endParaRPr lang="en-US" altLang="zh-CN" sz="1300">
              <a:latin typeface="Arial" panose="020B0604020202020204" pitchFamily="34" charset="0"/>
            </a:endParaRPr>
          </a:p>
        </p:txBody>
      </p:sp>
      <p:sp>
        <p:nvSpPr>
          <p:cNvPr id="163842" name="Rectangle 2">
            <a:extLst>
              <a:ext uri="{FF2B5EF4-FFF2-40B4-BE49-F238E27FC236}">
                <a16:creationId xmlns:a16="http://schemas.microsoft.com/office/drawing/2014/main" id="{46393829-B5CE-C641-A69D-7B715E113B0C}"/>
              </a:ext>
            </a:extLst>
          </p:cNvPr>
          <p:cNvSpPr>
            <a:spLocks noGrp="1" noRot="1" noChangeAspect="1" noChangeArrowheads="1" noTextEdit="1"/>
          </p:cNvSpPr>
          <p:nvPr>
            <p:ph type="sldImg"/>
          </p:nvPr>
        </p:nvSpPr>
        <p:spPr>
          <a:ln cap="flat"/>
        </p:spPr>
      </p:sp>
      <p:sp>
        <p:nvSpPr>
          <p:cNvPr id="163843" name="Rectangle 3">
            <a:extLst>
              <a:ext uri="{FF2B5EF4-FFF2-40B4-BE49-F238E27FC236}">
                <a16:creationId xmlns:a16="http://schemas.microsoft.com/office/drawing/2014/main" id="{C803B608-97B0-0E4D-8CB7-60D00E88A2A0}"/>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介绍多媒体扩展邮件消息格式</a:t>
            </a:r>
          </a:p>
        </p:txBody>
      </p:sp>
    </p:spTree>
    <p:extLst>
      <p:ext uri="{BB962C8B-B14F-4D97-AF65-F5344CB8AC3E}">
        <p14:creationId xmlns:p14="http://schemas.microsoft.com/office/powerpoint/2010/main" val="41397736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pPr>
                <a:spcBef>
                  <a:spcPct val="0"/>
                </a:spcBef>
              </a:pPr>
              <a:t>46</a:t>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en-US" altLang="zh-CN" dirty="0" smtClean="0"/>
              <a:t>1.C</a:t>
            </a:r>
            <a:r>
              <a:rPr lang="zh-CN" altLang="en-US" baseline="0" dirty="0" smtClean="0"/>
              <a:t>   </a:t>
            </a:r>
            <a:r>
              <a:rPr lang="en-US" altLang="zh-CN" baseline="0" dirty="0" smtClean="0"/>
              <a:t>2.D   3.D   4.A</a:t>
            </a:r>
            <a:r>
              <a:rPr lang="zh-CN" altLang="en-US" baseline="0" dirty="0" smtClean="0"/>
              <a:t>，</a:t>
            </a:r>
            <a:r>
              <a:rPr lang="en-US" altLang="zh-CN" baseline="0" dirty="0" smtClean="0"/>
              <a:t>D   5.D   6.v</a:t>
            </a:r>
            <a:endParaRPr lang="zh-CN" altLang="en-US" dirty="0"/>
          </a:p>
        </p:txBody>
      </p:sp>
    </p:spTree>
    <p:extLst>
      <p:ext uri="{BB962C8B-B14F-4D97-AF65-F5344CB8AC3E}">
        <p14:creationId xmlns:p14="http://schemas.microsoft.com/office/powerpoint/2010/main" val="42382341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Rectangle 7">
            <a:extLst>
              <a:ext uri="{FF2B5EF4-FFF2-40B4-BE49-F238E27FC236}">
                <a16:creationId xmlns:a16="http://schemas.microsoft.com/office/drawing/2014/main" id="{A5761845-276B-3146-AD1F-57E8E425C7F0}"/>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22DBD43-057E-D447-99F5-292AADF88631}" type="slidenum">
              <a:rPr lang="en-US" altLang="zh-CN" sz="1300" smtClean="0">
                <a:latin typeface="Arial" panose="020B0604020202020204" pitchFamily="34" charset="0"/>
              </a:rPr>
              <a:pPr>
                <a:spcBef>
                  <a:spcPct val="0"/>
                </a:spcBef>
              </a:pPr>
              <a:t>47</a:t>
            </a:fld>
            <a:endParaRPr lang="en-US" altLang="zh-CN" sz="1300">
              <a:latin typeface="Arial" panose="020B0604020202020204" pitchFamily="34" charset="0"/>
            </a:endParaRPr>
          </a:p>
        </p:txBody>
      </p:sp>
      <p:sp>
        <p:nvSpPr>
          <p:cNvPr id="167938" name="Rectangle 2">
            <a:extLst>
              <a:ext uri="{FF2B5EF4-FFF2-40B4-BE49-F238E27FC236}">
                <a16:creationId xmlns:a16="http://schemas.microsoft.com/office/drawing/2014/main" id="{4AE24447-53F5-3245-BB60-107094BE78BC}"/>
              </a:ext>
            </a:extLst>
          </p:cNvPr>
          <p:cNvSpPr>
            <a:spLocks noGrp="1" noRot="1" noChangeAspect="1" noChangeArrowheads="1" noTextEdit="1"/>
          </p:cNvSpPr>
          <p:nvPr>
            <p:ph type="sldImg"/>
          </p:nvPr>
        </p:nvSpPr>
        <p:spPr>
          <a:ln cap="flat"/>
        </p:spPr>
      </p:sp>
      <p:sp>
        <p:nvSpPr>
          <p:cNvPr id="167939" name="Rectangle 3">
            <a:extLst>
              <a:ext uri="{FF2B5EF4-FFF2-40B4-BE49-F238E27FC236}">
                <a16:creationId xmlns:a16="http://schemas.microsoft.com/office/drawing/2014/main" id="{FEECF818-74B5-9947-B751-AF6C2C3A2BFA}"/>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介绍邮件访问协议及其使用方法。</a:t>
            </a:r>
          </a:p>
        </p:txBody>
      </p:sp>
    </p:spTree>
    <p:extLst>
      <p:ext uri="{BB962C8B-B14F-4D97-AF65-F5344CB8AC3E}">
        <p14:creationId xmlns:p14="http://schemas.microsoft.com/office/powerpoint/2010/main" val="17562373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Rectangle 7">
            <a:extLst>
              <a:ext uri="{FF2B5EF4-FFF2-40B4-BE49-F238E27FC236}">
                <a16:creationId xmlns:a16="http://schemas.microsoft.com/office/drawing/2014/main" id="{BD0AEA5C-DFF2-EE45-A95A-46D2B81630B4}"/>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0B3B5FE-0C6D-1942-9179-CFE27D233A3A}" type="slidenum">
              <a:rPr lang="en-US" altLang="zh-CN" sz="1300" smtClean="0">
                <a:latin typeface="Arial" panose="020B0604020202020204" pitchFamily="34" charset="0"/>
              </a:rPr>
              <a:pPr>
                <a:spcBef>
                  <a:spcPct val="0"/>
                </a:spcBef>
              </a:pPr>
              <a:t>48</a:t>
            </a:fld>
            <a:endParaRPr lang="en-US" altLang="zh-CN" sz="1300">
              <a:latin typeface="Arial" panose="020B0604020202020204" pitchFamily="34" charset="0"/>
            </a:endParaRPr>
          </a:p>
        </p:txBody>
      </p:sp>
      <p:sp>
        <p:nvSpPr>
          <p:cNvPr id="174082" name="Rectangle 2">
            <a:extLst>
              <a:ext uri="{FF2B5EF4-FFF2-40B4-BE49-F238E27FC236}">
                <a16:creationId xmlns:a16="http://schemas.microsoft.com/office/drawing/2014/main" id="{D19D3585-153E-6A4A-B51B-52F962B8DE00}"/>
              </a:ext>
            </a:extLst>
          </p:cNvPr>
          <p:cNvSpPr>
            <a:spLocks noGrp="1" noRot="1" noChangeAspect="1" noChangeArrowheads="1" noTextEdit="1"/>
          </p:cNvSpPr>
          <p:nvPr>
            <p:ph type="sldImg"/>
          </p:nvPr>
        </p:nvSpPr>
        <p:spPr>
          <a:ln cap="flat"/>
        </p:spPr>
      </p:sp>
      <p:sp>
        <p:nvSpPr>
          <p:cNvPr id="174083" name="Rectangle 3">
            <a:extLst>
              <a:ext uri="{FF2B5EF4-FFF2-40B4-BE49-F238E27FC236}">
                <a16:creationId xmlns:a16="http://schemas.microsoft.com/office/drawing/2014/main" id="{DC17AFA5-6ECD-EB4F-B2DF-A6EDDA98DD8B}"/>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简单说明</a:t>
            </a:r>
            <a:r>
              <a:rPr lang="en-US" altLang="zh-CN"/>
              <a:t>POP3</a:t>
            </a:r>
            <a:r>
              <a:rPr lang="zh-CN" altLang="en-US"/>
              <a:t>协议的实现过程</a:t>
            </a:r>
          </a:p>
        </p:txBody>
      </p:sp>
    </p:spTree>
    <p:extLst>
      <p:ext uri="{BB962C8B-B14F-4D97-AF65-F5344CB8AC3E}">
        <p14:creationId xmlns:p14="http://schemas.microsoft.com/office/powerpoint/2010/main" val="38875094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7">
            <a:extLst>
              <a:ext uri="{FF2B5EF4-FFF2-40B4-BE49-F238E27FC236}">
                <a16:creationId xmlns:a16="http://schemas.microsoft.com/office/drawing/2014/main" id="{E2A33290-AB28-874C-B5EF-E8A458587154}"/>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B799662-9A47-CA4F-B65F-B9292F602CAC}" type="slidenum">
              <a:rPr lang="en-US" altLang="zh-CN" sz="1300" smtClean="0">
                <a:latin typeface="Arial" panose="020B0604020202020204" pitchFamily="34" charset="0"/>
              </a:rPr>
              <a:pPr>
                <a:spcBef>
                  <a:spcPct val="0"/>
                </a:spcBef>
              </a:pPr>
              <a:t>49</a:t>
            </a:fld>
            <a:endParaRPr lang="en-US" altLang="zh-CN" sz="1300">
              <a:latin typeface="Arial" panose="020B0604020202020204" pitchFamily="34" charset="0"/>
            </a:endParaRPr>
          </a:p>
        </p:txBody>
      </p:sp>
      <p:sp>
        <p:nvSpPr>
          <p:cNvPr id="178178" name="Rectangle 2">
            <a:extLst>
              <a:ext uri="{FF2B5EF4-FFF2-40B4-BE49-F238E27FC236}">
                <a16:creationId xmlns:a16="http://schemas.microsoft.com/office/drawing/2014/main" id="{B9A17FB9-A4C6-5542-81C9-BFE1B05DA45E}"/>
              </a:ext>
            </a:extLst>
          </p:cNvPr>
          <p:cNvSpPr>
            <a:spLocks noGrp="1" noRot="1" noChangeAspect="1" noChangeArrowheads="1" noTextEdit="1"/>
          </p:cNvSpPr>
          <p:nvPr>
            <p:ph type="sldImg"/>
          </p:nvPr>
        </p:nvSpPr>
        <p:spPr>
          <a:ln cap="flat"/>
        </p:spPr>
      </p:sp>
      <p:sp>
        <p:nvSpPr>
          <p:cNvPr id="178179" name="Rectangle 3">
            <a:extLst>
              <a:ext uri="{FF2B5EF4-FFF2-40B4-BE49-F238E27FC236}">
                <a16:creationId xmlns:a16="http://schemas.microsoft.com/office/drawing/2014/main" id="{90831703-D47F-7640-BD79-8D5C2F59DA93}"/>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en-US" altLang="zh-CN"/>
              <a:t>POP3</a:t>
            </a:r>
            <a:r>
              <a:rPr lang="zh-CN" altLang="en-US"/>
              <a:t>和</a:t>
            </a:r>
            <a:r>
              <a:rPr lang="en-US" altLang="zh-CN"/>
              <a:t>IMAP</a:t>
            </a:r>
            <a:r>
              <a:rPr lang="zh-CN" altLang="en-US"/>
              <a:t>协议的比较</a:t>
            </a:r>
          </a:p>
        </p:txBody>
      </p:sp>
    </p:spTree>
    <p:extLst>
      <p:ext uri="{BB962C8B-B14F-4D97-AF65-F5344CB8AC3E}">
        <p14:creationId xmlns:p14="http://schemas.microsoft.com/office/powerpoint/2010/main" val="1558420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pPr>
                <a:spcBef>
                  <a:spcPct val="0"/>
                </a:spcBef>
              </a:pPr>
              <a:t>5</a:t>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35654742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7">
            <a:extLst>
              <a:ext uri="{FF2B5EF4-FFF2-40B4-BE49-F238E27FC236}">
                <a16:creationId xmlns:a16="http://schemas.microsoft.com/office/drawing/2014/main" id="{E2A33290-AB28-874C-B5EF-E8A458587154}"/>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B799662-9A47-CA4F-B65F-B9292F602CAC}" type="slidenum">
              <a:rPr lang="en-US" altLang="zh-CN" sz="1300" smtClean="0">
                <a:latin typeface="Arial" panose="020B0604020202020204" pitchFamily="34" charset="0"/>
              </a:rPr>
              <a:pPr>
                <a:spcBef>
                  <a:spcPct val="0"/>
                </a:spcBef>
              </a:pPr>
              <a:t>50</a:t>
            </a:fld>
            <a:endParaRPr lang="en-US" altLang="zh-CN" sz="1300">
              <a:latin typeface="Arial" panose="020B0604020202020204" pitchFamily="34" charset="0"/>
            </a:endParaRPr>
          </a:p>
        </p:txBody>
      </p:sp>
      <p:sp>
        <p:nvSpPr>
          <p:cNvPr id="178178" name="Rectangle 2">
            <a:extLst>
              <a:ext uri="{FF2B5EF4-FFF2-40B4-BE49-F238E27FC236}">
                <a16:creationId xmlns:a16="http://schemas.microsoft.com/office/drawing/2014/main" id="{B9A17FB9-A4C6-5542-81C9-BFE1B05DA45E}"/>
              </a:ext>
            </a:extLst>
          </p:cNvPr>
          <p:cNvSpPr>
            <a:spLocks noGrp="1" noRot="1" noChangeAspect="1" noChangeArrowheads="1" noTextEdit="1"/>
          </p:cNvSpPr>
          <p:nvPr>
            <p:ph type="sldImg"/>
          </p:nvPr>
        </p:nvSpPr>
        <p:spPr>
          <a:ln cap="flat"/>
        </p:spPr>
      </p:sp>
      <p:sp>
        <p:nvSpPr>
          <p:cNvPr id="178179" name="Rectangle 3">
            <a:extLst>
              <a:ext uri="{FF2B5EF4-FFF2-40B4-BE49-F238E27FC236}">
                <a16:creationId xmlns:a16="http://schemas.microsoft.com/office/drawing/2014/main" id="{90831703-D47F-7640-BD79-8D5C2F59DA93}"/>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en-US" altLang="zh-CN"/>
              <a:t>POP3</a:t>
            </a:r>
            <a:r>
              <a:rPr lang="zh-CN" altLang="en-US"/>
              <a:t>和</a:t>
            </a:r>
            <a:r>
              <a:rPr lang="en-US" altLang="zh-CN"/>
              <a:t>IMAP</a:t>
            </a:r>
            <a:r>
              <a:rPr lang="zh-CN" altLang="en-US"/>
              <a:t>协议的比较</a:t>
            </a:r>
          </a:p>
        </p:txBody>
      </p:sp>
    </p:spTree>
    <p:extLst>
      <p:ext uri="{BB962C8B-B14F-4D97-AF65-F5344CB8AC3E}">
        <p14:creationId xmlns:p14="http://schemas.microsoft.com/office/powerpoint/2010/main" val="22406291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Rectangle 7">
            <a:extLst>
              <a:ext uri="{FF2B5EF4-FFF2-40B4-BE49-F238E27FC236}">
                <a16:creationId xmlns:a16="http://schemas.microsoft.com/office/drawing/2014/main" id="{4D602CCD-8213-F242-9EDF-AFFE7B932024}"/>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3C4FA55-5DE1-CC48-A70D-55A33923AAE7}" type="slidenum">
              <a:rPr lang="en-US" altLang="zh-CN" sz="1300" smtClean="0">
                <a:latin typeface="Arial" panose="020B0604020202020204" pitchFamily="34" charset="0"/>
              </a:rPr>
              <a:pPr>
                <a:spcBef>
                  <a:spcPct val="0"/>
                </a:spcBef>
              </a:pPr>
              <a:t>51</a:t>
            </a:fld>
            <a:endParaRPr lang="en-US" altLang="zh-CN" sz="1300">
              <a:latin typeface="Arial" panose="020B0604020202020204" pitchFamily="34" charset="0"/>
            </a:endParaRPr>
          </a:p>
        </p:txBody>
      </p:sp>
      <p:sp>
        <p:nvSpPr>
          <p:cNvPr id="182274" name="Rectangle 2">
            <a:extLst>
              <a:ext uri="{FF2B5EF4-FFF2-40B4-BE49-F238E27FC236}">
                <a16:creationId xmlns:a16="http://schemas.microsoft.com/office/drawing/2014/main" id="{B21A3409-F742-924F-A190-337523B7D0DE}"/>
              </a:ext>
            </a:extLst>
          </p:cNvPr>
          <p:cNvSpPr>
            <a:spLocks noGrp="1" noRot="1" noChangeAspect="1" noChangeArrowheads="1" noTextEdit="1"/>
          </p:cNvSpPr>
          <p:nvPr>
            <p:ph type="sldImg"/>
          </p:nvPr>
        </p:nvSpPr>
        <p:spPr>
          <a:ln cap="flat"/>
        </p:spPr>
      </p:sp>
      <p:sp>
        <p:nvSpPr>
          <p:cNvPr id="182275" name="Rectangle 3">
            <a:extLst>
              <a:ext uri="{FF2B5EF4-FFF2-40B4-BE49-F238E27FC236}">
                <a16:creationId xmlns:a16="http://schemas.microsoft.com/office/drawing/2014/main" id="{55FD9423-8A57-D34A-ABC6-A89D3EA05D2B}"/>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根据网页访问的实际过程引入网址和</a:t>
            </a:r>
            <a:r>
              <a:rPr lang="en-US" altLang="zh-CN"/>
              <a:t>IP</a:t>
            </a:r>
            <a:r>
              <a:rPr lang="zh-CN" altLang="en-US"/>
              <a:t>地址两个不同的地址表示方式，引入</a:t>
            </a:r>
            <a:r>
              <a:rPr lang="en-US" altLang="zh-CN"/>
              <a:t>DNS</a:t>
            </a:r>
            <a:r>
              <a:rPr lang="zh-CN" altLang="en-US"/>
              <a:t>的功能说明，探讨如何保存二者之间的对应关系。</a:t>
            </a:r>
          </a:p>
        </p:txBody>
      </p:sp>
    </p:spTree>
    <p:extLst>
      <p:ext uri="{BB962C8B-B14F-4D97-AF65-F5344CB8AC3E}">
        <p14:creationId xmlns:p14="http://schemas.microsoft.com/office/powerpoint/2010/main" val="18771417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Rectangle 7">
            <a:extLst>
              <a:ext uri="{FF2B5EF4-FFF2-40B4-BE49-F238E27FC236}">
                <a16:creationId xmlns:a16="http://schemas.microsoft.com/office/drawing/2014/main" id="{794C4A4E-65F2-7A40-A6E8-2CDBAA9A9AE9}"/>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AAA175E-3BD3-B245-8B5B-241D3DB10375}" type="slidenum">
              <a:rPr lang="en-US" altLang="zh-CN" sz="1300" smtClean="0">
                <a:latin typeface="Arial" panose="020B0604020202020204" pitchFamily="34" charset="0"/>
              </a:rPr>
              <a:pPr>
                <a:spcBef>
                  <a:spcPct val="0"/>
                </a:spcBef>
              </a:pPr>
              <a:t>52</a:t>
            </a:fld>
            <a:endParaRPr lang="en-US" altLang="zh-CN" sz="1300">
              <a:latin typeface="Arial" panose="020B0604020202020204" pitchFamily="34" charset="0"/>
            </a:endParaRPr>
          </a:p>
        </p:txBody>
      </p:sp>
      <p:sp>
        <p:nvSpPr>
          <p:cNvPr id="184322" name="Rectangle 2">
            <a:extLst>
              <a:ext uri="{FF2B5EF4-FFF2-40B4-BE49-F238E27FC236}">
                <a16:creationId xmlns:a16="http://schemas.microsoft.com/office/drawing/2014/main" id="{B818E3CC-7219-1C4B-B1E8-32801376D765}"/>
              </a:ext>
            </a:extLst>
          </p:cNvPr>
          <p:cNvSpPr>
            <a:spLocks noGrp="1" noRot="1" noChangeAspect="1" noChangeArrowheads="1" noTextEdit="1"/>
          </p:cNvSpPr>
          <p:nvPr>
            <p:ph type="sldImg"/>
          </p:nvPr>
        </p:nvSpPr>
        <p:spPr>
          <a:ln cap="flat"/>
        </p:spPr>
      </p:sp>
      <p:sp>
        <p:nvSpPr>
          <p:cNvPr id="184323" name="Rectangle 3">
            <a:extLst>
              <a:ext uri="{FF2B5EF4-FFF2-40B4-BE49-F238E27FC236}">
                <a16:creationId xmlns:a16="http://schemas.microsoft.com/office/drawing/2014/main" id="{3D61C987-0174-4644-859A-E862CCDD2C4C}"/>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讨论</a:t>
            </a:r>
            <a:r>
              <a:rPr lang="en-US" altLang="zh-CN"/>
              <a:t>DNS</a:t>
            </a:r>
            <a:r>
              <a:rPr lang="zh-CN" altLang="en-US"/>
              <a:t>提供的功能，分析集中式与分布式的差异。</a:t>
            </a:r>
          </a:p>
        </p:txBody>
      </p:sp>
    </p:spTree>
    <p:extLst>
      <p:ext uri="{BB962C8B-B14F-4D97-AF65-F5344CB8AC3E}">
        <p14:creationId xmlns:p14="http://schemas.microsoft.com/office/powerpoint/2010/main" val="27490069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7">
            <a:extLst>
              <a:ext uri="{FF2B5EF4-FFF2-40B4-BE49-F238E27FC236}">
                <a16:creationId xmlns:a16="http://schemas.microsoft.com/office/drawing/2014/main" id="{76944314-BAF4-4E4F-A7F9-DADED5D411B4}"/>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6963B0D-8E38-B548-BE8B-BDE45B48F4E7}" type="slidenum">
              <a:rPr lang="en-US" altLang="zh-CN" sz="1300" smtClean="0">
                <a:latin typeface="Arial" panose="020B0604020202020204" pitchFamily="34" charset="0"/>
              </a:rPr>
              <a:pPr>
                <a:spcBef>
                  <a:spcPct val="0"/>
                </a:spcBef>
              </a:pPr>
              <a:t>53</a:t>
            </a:fld>
            <a:endParaRPr lang="en-US" altLang="zh-CN" sz="1300">
              <a:latin typeface="Arial" panose="020B0604020202020204" pitchFamily="34" charset="0"/>
            </a:endParaRPr>
          </a:p>
        </p:txBody>
      </p:sp>
      <p:sp>
        <p:nvSpPr>
          <p:cNvPr id="186370" name="Rectangle 2">
            <a:extLst>
              <a:ext uri="{FF2B5EF4-FFF2-40B4-BE49-F238E27FC236}">
                <a16:creationId xmlns:a16="http://schemas.microsoft.com/office/drawing/2014/main" id="{B2FB7CC7-82AB-DD4F-99EC-344B52D9A1F8}"/>
              </a:ext>
            </a:extLst>
          </p:cNvPr>
          <p:cNvSpPr>
            <a:spLocks noGrp="1" noRot="1" noChangeAspect="1" noChangeArrowheads="1" noTextEdit="1"/>
          </p:cNvSpPr>
          <p:nvPr>
            <p:ph type="sldImg"/>
          </p:nvPr>
        </p:nvSpPr>
        <p:spPr>
          <a:ln cap="flat"/>
        </p:spPr>
      </p:sp>
      <p:sp>
        <p:nvSpPr>
          <p:cNvPr id="186371" name="Rectangle 3">
            <a:extLst>
              <a:ext uri="{FF2B5EF4-FFF2-40B4-BE49-F238E27FC236}">
                <a16:creationId xmlns:a16="http://schemas.microsoft.com/office/drawing/2014/main" id="{523503C7-F0FD-B44A-B76B-CDCC17405F4B}"/>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介绍分布式的组织方式，引入主机名的命名规则与数据库之间的对应关系。简单描述计算机查询目的计算机的域名对应的</a:t>
            </a:r>
            <a:r>
              <a:rPr lang="en-US" altLang="zh-CN"/>
              <a:t>IP</a:t>
            </a:r>
            <a:r>
              <a:rPr lang="zh-CN" altLang="en-US"/>
              <a:t>地址的过程。</a:t>
            </a:r>
          </a:p>
        </p:txBody>
      </p:sp>
    </p:spTree>
    <p:extLst>
      <p:ext uri="{BB962C8B-B14F-4D97-AF65-F5344CB8AC3E}">
        <p14:creationId xmlns:p14="http://schemas.microsoft.com/office/powerpoint/2010/main" val="1514395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Rectangle 7">
            <a:extLst>
              <a:ext uri="{FF2B5EF4-FFF2-40B4-BE49-F238E27FC236}">
                <a16:creationId xmlns:a16="http://schemas.microsoft.com/office/drawing/2014/main" id="{2C5698F0-ADD1-664B-9ACA-8419896B69BC}"/>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D190DB5-4FE7-DC44-A471-B0DBF97DB867}" type="slidenum">
              <a:rPr lang="en-US" altLang="zh-CN" sz="1300" smtClean="0">
                <a:latin typeface="Arial" panose="020B0604020202020204" pitchFamily="34" charset="0"/>
              </a:rPr>
              <a:pPr>
                <a:spcBef>
                  <a:spcPct val="0"/>
                </a:spcBef>
              </a:pPr>
              <a:t>54</a:t>
            </a:fld>
            <a:endParaRPr lang="en-US" altLang="zh-CN" sz="1300">
              <a:latin typeface="Arial" panose="020B0604020202020204" pitchFamily="34" charset="0"/>
            </a:endParaRPr>
          </a:p>
        </p:txBody>
      </p:sp>
      <p:sp>
        <p:nvSpPr>
          <p:cNvPr id="196610" name="Rectangle 2">
            <a:extLst>
              <a:ext uri="{FF2B5EF4-FFF2-40B4-BE49-F238E27FC236}">
                <a16:creationId xmlns:a16="http://schemas.microsoft.com/office/drawing/2014/main" id="{2FA7C901-0691-CC4D-B3C9-511AD219CE66}"/>
              </a:ext>
            </a:extLst>
          </p:cNvPr>
          <p:cNvSpPr>
            <a:spLocks noGrp="1" noRot="1" noChangeAspect="1" noChangeArrowheads="1" noTextEdit="1"/>
          </p:cNvSpPr>
          <p:nvPr>
            <p:ph type="sldImg"/>
          </p:nvPr>
        </p:nvSpPr>
        <p:spPr>
          <a:ln cap="flat"/>
        </p:spPr>
      </p:sp>
      <p:sp>
        <p:nvSpPr>
          <p:cNvPr id="196611" name="Rectangle 3">
            <a:extLst>
              <a:ext uri="{FF2B5EF4-FFF2-40B4-BE49-F238E27FC236}">
                <a16:creationId xmlns:a16="http://schemas.microsoft.com/office/drawing/2014/main" id="{A7B12C43-0AFF-DC45-A771-C93066FD63F4}"/>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介绍本的</a:t>
            </a:r>
            <a:r>
              <a:rPr lang="en-US" altLang="zh-CN"/>
              <a:t>DNS</a:t>
            </a:r>
            <a:r>
              <a:rPr lang="zh-CN" altLang="en-US"/>
              <a:t>服务器的作用，区分与顶级域名服务器、权威</a:t>
            </a:r>
            <a:r>
              <a:rPr lang="en-US" altLang="zh-CN"/>
              <a:t>DNS</a:t>
            </a:r>
            <a:r>
              <a:rPr lang="zh-CN" altLang="en-US"/>
              <a:t>服务器的区别。</a:t>
            </a:r>
          </a:p>
        </p:txBody>
      </p:sp>
    </p:spTree>
    <p:extLst>
      <p:ext uri="{BB962C8B-B14F-4D97-AF65-F5344CB8AC3E}">
        <p14:creationId xmlns:p14="http://schemas.microsoft.com/office/powerpoint/2010/main" val="9581395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Rectangle 7">
            <a:extLst>
              <a:ext uri="{FF2B5EF4-FFF2-40B4-BE49-F238E27FC236}">
                <a16:creationId xmlns:a16="http://schemas.microsoft.com/office/drawing/2014/main" id="{1FA096BF-1D11-734F-8D36-B95E5D053D61}"/>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724DD8A-4EA1-0D44-ADDB-B56D159BAEB3}" type="slidenum">
              <a:rPr lang="en-US" altLang="zh-CN" sz="1300" smtClean="0">
                <a:latin typeface="Arial" panose="020B0604020202020204" pitchFamily="34" charset="0"/>
              </a:rPr>
              <a:pPr>
                <a:spcBef>
                  <a:spcPct val="0"/>
                </a:spcBef>
              </a:pPr>
              <a:t>55</a:t>
            </a:fld>
            <a:endParaRPr lang="en-US" altLang="zh-CN" sz="1300">
              <a:latin typeface="Arial" panose="020B0604020202020204" pitchFamily="34" charset="0"/>
            </a:endParaRPr>
          </a:p>
        </p:txBody>
      </p:sp>
      <p:sp>
        <p:nvSpPr>
          <p:cNvPr id="198658" name="Rectangle 2">
            <a:extLst>
              <a:ext uri="{FF2B5EF4-FFF2-40B4-BE49-F238E27FC236}">
                <a16:creationId xmlns:a16="http://schemas.microsoft.com/office/drawing/2014/main" id="{56D21526-A9EF-1843-BC9B-CA6B41E851AF}"/>
              </a:ext>
            </a:extLst>
          </p:cNvPr>
          <p:cNvSpPr>
            <a:spLocks noGrp="1" noRot="1" noChangeAspect="1" noChangeArrowheads="1" noTextEdit="1"/>
          </p:cNvSpPr>
          <p:nvPr>
            <p:ph type="sldImg"/>
          </p:nvPr>
        </p:nvSpPr>
        <p:spPr>
          <a:ln cap="flat"/>
        </p:spPr>
      </p:sp>
      <p:sp>
        <p:nvSpPr>
          <p:cNvPr id="198659" name="Rectangle 3">
            <a:extLst>
              <a:ext uri="{FF2B5EF4-FFF2-40B4-BE49-F238E27FC236}">
                <a16:creationId xmlns:a16="http://schemas.microsoft.com/office/drawing/2014/main" id="{68826CCC-45AB-DA40-A9AE-902D068BFD25}"/>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介绍两种查询方法，并进行比较分析，给出实际应用的案例描述。</a:t>
            </a:r>
          </a:p>
        </p:txBody>
      </p:sp>
    </p:spTree>
    <p:extLst>
      <p:ext uri="{BB962C8B-B14F-4D97-AF65-F5344CB8AC3E}">
        <p14:creationId xmlns:p14="http://schemas.microsoft.com/office/powerpoint/2010/main" val="42283536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Rectangle 7">
            <a:extLst>
              <a:ext uri="{FF2B5EF4-FFF2-40B4-BE49-F238E27FC236}">
                <a16:creationId xmlns:a16="http://schemas.microsoft.com/office/drawing/2014/main" id="{1BF03CF9-CA03-754F-A0DF-8F50EB00E01B}"/>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F57E447-1AC3-5541-BA41-4C07A2D48FEB}" type="slidenum">
              <a:rPr lang="en-US" altLang="zh-CN" sz="1300" smtClean="0">
                <a:latin typeface="Arial" panose="020B0604020202020204" pitchFamily="34" charset="0"/>
              </a:rPr>
              <a:pPr>
                <a:spcBef>
                  <a:spcPct val="0"/>
                </a:spcBef>
              </a:pPr>
              <a:t>56</a:t>
            </a:fld>
            <a:endParaRPr lang="en-US" altLang="zh-CN" sz="1300">
              <a:latin typeface="Arial" panose="020B0604020202020204" pitchFamily="34" charset="0"/>
            </a:endParaRPr>
          </a:p>
        </p:txBody>
      </p:sp>
      <p:sp>
        <p:nvSpPr>
          <p:cNvPr id="200706" name="Rectangle 2">
            <a:extLst>
              <a:ext uri="{FF2B5EF4-FFF2-40B4-BE49-F238E27FC236}">
                <a16:creationId xmlns:a16="http://schemas.microsoft.com/office/drawing/2014/main" id="{826D1809-BEA0-9544-8362-57EDE32B590C}"/>
              </a:ext>
            </a:extLst>
          </p:cNvPr>
          <p:cNvSpPr>
            <a:spLocks noGrp="1" noRot="1" noChangeAspect="1" noChangeArrowheads="1" noTextEdit="1"/>
          </p:cNvSpPr>
          <p:nvPr>
            <p:ph type="sldImg"/>
          </p:nvPr>
        </p:nvSpPr>
        <p:spPr>
          <a:ln cap="flat"/>
        </p:spPr>
      </p:sp>
      <p:sp>
        <p:nvSpPr>
          <p:cNvPr id="200707" name="Rectangle 3">
            <a:extLst>
              <a:ext uri="{FF2B5EF4-FFF2-40B4-BE49-F238E27FC236}">
                <a16:creationId xmlns:a16="http://schemas.microsoft.com/office/drawing/2014/main" id="{DF6EF6B2-A2D0-914A-97D4-AA0CC9B1AB6D}"/>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探讨如何查询域名所对应的</a:t>
            </a:r>
            <a:r>
              <a:rPr lang="en-US" altLang="zh-CN"/>
              <a:t>IP</a:t>
            </a:r>
            <a:r>
              <a:rPr lang="zh-CN" altLang="en-US"/>
              <a:t>地址，引入</a:t>
            </a:r>
            <a:r>
              <a:rPr lang="en-US" altLang="zh-CN"/>
              <a:t>DNS</a:t>
            </a:r>
            <a:r>
              <a:rPr lang="zh-CN" altLang="en-US"/>
              <a:t>查询的方法。</a:t>
            </a:r>
          </a:p>
        </p:txBody>
      </p:sp>
    </p:spTree>
    <p:extLst>
      <p:ext uri="{BB962C8B-B14F-4D97-AF65-F5344CB8AC3E}">
        <p14:creationId xmlns:p14="http://schemas.microsoft.com/office/powerpoint/2010/main" val="42411683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Rectangle 7">
            <a:extLst>
              <a:ext uri="{FF2B5EF4-FFF2-40B4-BE49-F238E27FC236}">
                <a16:creationId xmlns:a16="http://schemas.microsoft.com/office/drawing/2014/main" id="{81B5BE60-037C-4946-A7F2-4ED9A9F0A635}"/>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8BB4A85-5618-3640-86E7-3736CB0D7CC7}" type="slidenum">
              <a:rPr lang="en-US" altLang="zh-CN" sz="1300" smtClean="0">
                <a:latin typeface="Arial" panose="020B0604020202020204" pitchFamily="34" charset="0"/>
              </a:rPr>
              <a:pPr>
                <a:spcBef>
                  <a:spcPct val="0"/>
                </a:spcBef>
              </a:pPr>
              <a:t>57</a:t>
            </a:fld>
            <a:endParaRPr lang="en-US" altLang="zh-CN" sz="1300">
              <a:latin typeface="Arial" panose="020B0604020202020204" pitchFamily="34" charset="0"/>
            </a:endParaRPr>
          </a:p>
        </p:txBody>
      </p:sp>
      <p:sp>
        <p:nvSpPr>
          <p:cNvPr id="204802" name="Rectangle 2">
            <a:extLst>
              <a:ext uri="{FF2B5EF4-FFF2-40B4-BE49-F238E27FC236}">
                <a16:creationId xmlns:a16="http://schemas.microsoft.com/office/drawing/2014/main" id="{04821062-E52D-1B4F-83F4-D029B67F06C8}"/>
              </a:ext>
            </a:extLst>
          </p:cNvPr>
          <p:cNvSpPr>
            <a:spLocks noGrp="1" noRot="1" noChangeAspect="1" noChangeArrowheads="1" noTextEdit="1"/>
          </p:cNvSpPr>
          <p:nvPr>
            <p:ph type="sldImg"/>
          </p:nvPr>
        </p:nvSpPr>
        <p:spPr>
          <a:ln cap="flat"/>
        </p:spPr>
      </p:sp>
      <p:sp>
        <p:nvSpPr>
          <p:cNvPr id="204803" name="Rectangle 3">
            <a:extLst>
              <a:ext uri="{FF2B5EF4-FFF2-40B4-BE49-F238E27FC236}">
                <a16:creationId xmlns:a16="http://schemas.microsoft.com/office/drawing/2014/main" id="{CD8A3D70-0BA5-8943-BC2A-4B2D51940ADB}"/>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dirty="0"/>
              <a:t>深入学习</a:t>
            </a:r>
            <a:r>
              <a:rPr lang="en-US" altLang="zh-CN" dirty="0"/>
              <a:t>DNS</a:t>
            </a:r>
            <a:r>
              <a:rPr lang="zh-CN" altLang="en-US" dirty="0"/>
              <a:t>实现技术中的记录保存格式及其类型说明。</a:t>
            </a:r>
          </a:p>
        </p:txBody>
      </p:sp>
    </p:spTree>
    <p:extLst>
      <p:ext uri="{BB962C8B-B14F-4D97-AF65-F5344CB8AC3E}">
        <p14:creationId xmlns:p14="http://schemas.microsoft.com/office/powerpoint/2010/main" val="36081387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Rectangle 7">
            <a:extLst>
              <a:ext uri="{FF2B5EF4-FFF2-40B4-BE49-F238E27FC236}">
                <a16:creationId xmlns:a16="http://schemas.microsoft.com/office/drawing/2014/main" id="{81B5BE60-037C-4946-A7F2-4ED9A9F0A635}"/>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8BB4A85-5618-3640-86E7-3736CB0D7CC7}" type="slidenum">
              <a:rPr lang="en-US" altLang="zh-CN" sz="1300" smtClean="0">
                <a:latin typeface="Arial" panose="020B0604020202020204" pitchFamily="34" charset="0"/>
              </a:rPr>
              <a:pPr>
                <a:spcBef>
                  <a:spcPct val="0"/>
                </a:spcBef>
              </a:pPr>
              <a:t>58</a:t>
            </a:fld>
            <a:endParaRPr lang="en-US" altLang="zh-CN" sz="1300">
              <a:latin typeface="Arial" panose="020B0604020202020204" pitchFamily="34" charset="0"/>
            </a:endParaRPr>
          </a:p>
        </p:txBody>
      </p:sp>
      <p:sp>
        <p:nvSpPr>
          <p:cNvPr id="204802" name="Rectangle 2">
            <a:extLst>
              <a:ext uri="{FF2B5EF4-FFF2-40B4-BE49-F238E27FC236}">
                <a16:creationId xmlns:a16="http://schemas.microsoft.com/office/drawing/2014/main" id="{04821062-E52D-1B4F-83F4-D029B67F06C8}"/>
              </a:ext>
            </a:extLst>
          </p:cNvPr>
          <p:cNvSpPr>
            <a:spLocks noGrp="1" noRot="1" noChangeAspect="1" noChangeArrowheads="1" noTextEdit="1"/>
          </p:cNvSpPr>
          <p:nvPr>
            <p:ph type="sldImg"/>
          </p:nvPr>
        </p:nvSpPr>
        <p:spPr>
          <a:ln cap="flat"/>
        </p:spPr>
      </p:sp>
      <p:sp>
        <p:nvSpPr>
          <p:cNvPr id="204803" name="Rectangle 3">
            <a:extLst>
              <a:ext uri="{FF2B5EF4-FFF2-40B4-BE49-F238E27FC236}">
                <a16:creationId xmlns:a16="http://schemas.microsoft.com/office/drawing/2014/main" id="{CD8A3D70-0BA5-8943-BC2A-4B2D51940ADB}"/>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dirty="0"/>
              <a:t>深入学习</a:t>
            </a:r>
            <a:r>
              <a:rPr lang="en-US" altLang="zh-CN" dirty="0"/>
              <a:t>DNS</a:t>
            </a:r>
            <a:r>
              <a:rPr lang="zh-CN" altLang="en-US" dirty="0"/>
              <a:t>实现技术中的记录保存格式及其类型说明。</a:t>
            </a:r>
          </a:p>
        </p:txBody>
      </p:sp>
    </p:spTree>
    <p:extLst>
      <p:ext uri="{BB962C8B-B14F-4D97-AF65-F5344CB8AC3E}">
        <p14:creationId xmlns:p14="http://schemas.microsoft.com/office/powerpoint/2010/main" val="38010245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Rectangle 7">
            <a:extLst>
              <a:ext uri="{FF2B5EF4-FFF2-40B4-BE49-F238E27FC236}">
                <a16:creationId xmlns:a16="http://schemas.microsoft.com/office/drawing/2014/main" id="{298FC70C-086A-DE4A-AB29-7AAFC8253BF2}"/>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CF8EA04-063D-3444-89E7-D1A90DC7206B}" type="slidenum">
              <a:rPr lang="en-US" altLang="zh-CN" sz="1300" smtClean="0">
                <a:latin typeface="Arial" panose="020B0604020202020204" pitchFamily="34" charset="0"/>
              </a:rPr>
              <a:pPr>
                <a:spcBef>
                  <a:spcPct val="0"/>
                </a:spcBef>
              </a:pPr>
              <a:t>59</a:t>
            </a:fld>
            <a:endParaRPr lang="en-US" altLang="zh-CN" sz="1300">
              <a:latin typeface="Arial" panose="020B0604020202020204" pitchFamily="34" charset="0"/>
            </a:endParaRPr>
          </a:p>
        </p:txBody>
      </p:sp>
      <p:sp>
        <p:nvSpPr>
          <p:cNvPr id="208898" name="Rectangle 2">
            <a:extLst>
              <a:ext uri="{FF2B5EF4-FFF2-40B4-BE49-F238E27FC236}">
                <a16:creationId xmlns:a16="http://schemas.microsoft.com/office/drawing/2014/main" id="{CBB0F30E-7E5D-4645-8B9C-512DF098BBF0}"/>
              </a:ext>
            </a:extLst>
          </p:cNvPr>
          <p:cNvSpPr>
            <a:spLocks noGrp="1" noRot="1" noChangeAspect="1" noChangeArrowheads="1" noTextEdit="1"/>
          </p:cNvSpPr>
          <p:nvPr>
            <p:ph type="sldImg"/>
          </p:nvPr>
        </p:nvSpPr>
        <p:spPr>
          <a:ln cap="flat"/>
        </p:spPr>
      </p:sp>
      <p:sp>
        <p:nvSpPr>
          <p:cNvPr id="208899" name="Rectangle 3">
            <a:extLst>
              <a:ext uri="{FF2B5EF4-FFF2-40B4-BE49-F238E27FC236}">
                <a16:creationId xmlns:a16="http://schemas.microsoft.com/office/drawing/2014/main" id="{FE653882-8AE0-8347-9F64-E43FC4C7C619}"/>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介绍</a:t>
            </a:r>
            <a:r>
              <a:rPr lang="en-US" altLang="zh-CN"/>
              <a:t>DNS</a:t>
            </a:r>
            <a:r>
              <a:rPr lang="zh-CN" altLang="en-US"/>
              <a:t>协议实现过程中所使用的报文格式及其各字段的含义。</a:t>
            </a:r>
            <a:r>
              <a:rPr lang="en-US" altLang="zh-CN"/>
              <a:t>RR</a:t>
            </a:r>
            <a:r>
              <a:rPr lang="zh-CN" altLang="en-US"/>
              <a:t>：</a:t>
            </a:r>
            <a:r>
              <a:rPr lang="en-US" altLang="zh-CN"/>
              <a:t>resource record(</a:t>
            </a:r>
            <a:r>
              <a:rPr lang="zh-CN" altLang="en-US"/>
              <a:t>资源记录</a:t>
            </a:r>
            <a:r>
              <a:rPr lang="en-US" altLang="zh-CN"/>
              <a:t>)</a:t>
            </a:r>
          </a:p>
        </p:txBody>
      </p:sp>
    </p:spTree>
    <p:extLst>
      <p:ext uri="{BB962C8B-B14F-4D97-AF65-F5344CB8AC3E}">
        <p14:creationId xmlns:p14="http://schemas.microsoft.com/office/powerpoint/2010/main" val="3037611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pPr>
                <a:spcBef>
                  <a:spcPct val="0"/>
                </a:spcBef>
              </a:pPr>
              <a:t>6</a:t>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en-US" altLang="zh-CN" dirty="0" smtClean="0"/>
              <a:t>1.AB</a:t>
            </a:r>
            <a:r>
              <a:rPr lang="en-US" altLang="zh-CN" baseline="0" dirty="0" smtClean="0"/>
              <a:t>  2.B    3.B   4.C   5.C</a:t>
            </a:r>
            <a:endParaRPr lang="zh-CN" altLang="en-US" dirty="0"/>
          </a:p>
        </p:txBody>
      </p:sp>
    </p:spTree>
    <p:extLst>
      <p:ext uri="{BB962C8B-B14F-4D97-AF65-F5344CB8AC3E}">
        <p14:creationId xmlns:p14="http://schemas.microsoft.com/office/powerpoint/2010/main" val="38770902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Rectangle 7">
            <a:extLst>
              <a:ext uri="{FF2B5EF4-FFF2-40B4-BE49-F238E27FC236}">
                <a16:creationId xmlns:a16="http://schemas.microsoft.com/office/drawing/2014/main" id="{0BF40A9A-F6C0-A041-866B-E80E548C4765}"/>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956FF00-FAF0-2842-9681-7D086E2DF0F9}" type="slidenum">
              <a:rPr lang="en-US" altLang="zh-CN" sz="1300" smtClean="0">
                <a:latin typeface="Arial" panose="020B0604020202020204" pitchFamily="34" charset="0"/>
              </a:rPr>
              <a:pPr>
                <a:spcBef>
                  <a:spcPct val="0"/>
                </a:spcBef>
              </a:pPr>
              <a:t>60</a:t>
            </a:fld>
            <a:endParaRPr lang="en-US" altLang="zh-CN" sz="1300">
              <a:latin typeface="Arial" panose="020B0604020202020204" pitchFamily="34" charset="0"/>
            </a:endParaRPr>
          </a:p>
        </p:txBody>
      </p:sp>
      <p:sp>
        <p:nvSpPr>
          <p:cNvPr id="217090" name="Rectangle 2">
            <a:extLst>
              <a:ext uri="{FF2B5EF4-FFF2-40B4-BE49-F238E27FC236}">
                <a16:creationId xmlns:a16="http://schemas.microsoft.com/office/drawing/2014/main" id="{B38000A6-79C9-0F4C-A254-B7D8553F7516}"/>
              </a:ext>
            </a:extLst>
          </p:cNvPr>
          <p:cNvSpPr>
            <a:spLocks noGrp="1" noRot="1" noChangeAspect="1" noChangeArrowheads="1" noTextEdit="1"/>
          </p:cNvSpPr>
          <p:nvPr>
            <p:ph type="sldImg"/>
          </p:nvPr>
        </p:nvSpPr>
        <p:spPr>
          <a:ln cap="flat"/>
        </p:spPr>
      </p:sp>
      <p:sp>
        <p:nvSpPr>
          <p:cNvPr id="217091" name="Rectangle 3">
            <a:extLst>
              <a:ext uri="{FF2B5EF4-FFF2-40B4-BE49-F238E27FC236}">
                <a16:creationId xmlns:a16="http://schemas.microsoft.com/office/drawing/2014/main" id="{194A6419-65DD-1241-9A3F-A9A5DF7FFBBD}"/>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实例描述如何添加新的域名，并讲解数据库中</a:t>
            </a:r>
            <a:r>
              <a:rPr lang="en-US" altLang="zh-CN" dirty="0"/>
              <a:t>DNS</a:t>
            </a:r>
            <a:r>
              <a:rPr lang="zh-CN" altLang="en-US" dirty="0"/>
              <a:t>记录的变化情况</a:t>
            </a:r>
          </a:p>
          <a:p>
            <a:pPr eaLnBrk="1" hangingPunct="1"/>
            <a:endParaRPr lang="zh-CN" altLang="en-US" dirty="0"/>
          </a:p>
        </p:txBody>
      </p:sp>
    </p:spTree>
    <p:extLst>
      <p:ext uri="{BB962C8B-B14F-4D97-AF65-F5344CB8AC3E}">
        <p14:creationId xmlns:p14="http://schemas.microsoft.com/office/powerpoint/2010/main" val="21503841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Rectangle 7">
            <a:extLst>
              <a:ext uri="{FF2B5EF4-FFF2-40B4-BE49-F238E27FC236}">
                <a16:creationId xmlns:a16="http://schemas.microsoft.com/office/drawing/2014/main" id="{0BF40A9A-F6C0-A041-866B-E80E548C4765}"/>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956FF00-FAF0-2842-9681-7D086E2DF0F9}" type="slidenum">
              <a:rPr lang="en-US" altLang="zh-CN" sz="1300" smtClean="0">
                <a:latin typeface="Arial" panose="020B0604020202020204" pitchFamily="34" charset="0"/>
              </a:rPr>
              <a:pPr>
                <a:spcBef>
                  <a:spcPct val="0"/>
                </a:spcBef>
              </a:pPr>
              <a:t>61</a:t>
            </a:fld>
            <a:endParaRPr lang="en-US" altLang="zh-CN" sz="1300">
              <a:latin typeface="Arial" panose="020B0604020202020204" pitchFamily="34" charset="0"/>
            </a:endParaRPr>
          </a:p>
        </p:txBody>
      </p:sp>
      <p:sp>
        <p:nvSpPr>
          <p:cNvPr id="217090" name="Rectangle 2">
            <a:extLst>
              <a:ext uri="{FF2B5EF4-FFF2-40B4-BE49-F238E27FC236}">
                <a16:creationId xmlns:a16="http://schemas.microsoft.com/office/drawing/2014/main" id="{B38000A6-79C9-0F4C-A254-B7D8553F7516}"/>
              </a:ext>
            </a:extLst>
          </p:cNvPr>
          <p:cNvSpPr>
            <a:spLocks noGrp="1" noRot="1" noChangeAspect="1" noChangeArrowheads="1" noTextEdit="1"/>
          </p:cNvSpPr>
          <p:nvPr>
            <p:ph type="sldImg"/>
          </p:nvPr>
        </p:nvSpPr>
        <p:spPr>
          <a:ln cap="flat"/>
        </p:spPr>
      </p:sp>
      <p:sp>
        <p:nvSpPr>
          <p:cNvPr id="217091" name="Rectangle 3">
            <a:extLst>
              <a:ext uri="{FF2B5EF4-FFF2-40B4-BE49-F238E27FC236}">
                <a16:creationId xmlns:a16="http://schemas.microsoft.com/office/drawing/2014/main" id="{194A6419-65DD-1241-9A3F-A9A5DF7FFBBD}"/>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实例描述如何添加新的域名，并讲解数据库中</a:t>
            </a:r>
            <a:r>
              <a:rPr lang="en-US" altLang="zh-CN" dirty="0"/>
              <a:t>DNS</a:t>
            </a:r>
            <a:r>
              <a:rPr lang="zh-CN" altLang="en-US" dirty="0"/>
              <a:t>记录的变化情况</a:t>
            </a:r>
          </a:p>
          <a:p>
            <a:pPr eaLnBrk="1" hangingPunct="1"/>
            <a:endParaRPr lang="zh-CN" altLang="en-US" dirty="0"/>
          </a:p>
        </p:txBody>
      </p:sp>
    </p:spTree>
    <p:extLst>
      <p:ext uri="{BB962C8B-B14F-4D97-AF65-F5344CB8AC3E}">
        <p14:creationId xmlns:p14="http://schemas.microsoft.com/office/powerpoint/2010/main" val="7710516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pPr>
                <a:spcBef>
                  <a:spcPct val="0"/>
                </a:spcBef>
              </a:pPr>
              <a:t>62</a:t>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en-US" altLang="zh-CN" dirty="0" smtClean="0"/>
              <a:t>1.B  2. C 3.D  4.D</a:t>
            </a:r>
            <a:endParaRPr lang="zh-CN" altLang="en-US" dirty="0"/>
          </a:p>
        </p:txBody>
      </p:sp>
    </p:spTree>
    <p:extLst>
      <p:ext uri="{BB962C8B-B14F-4D97-AF65-F5344CB8AC3E}">
        <p14:creationId xmlns:p14="http://schemas.microsoft.com/office/powerpoint/2010/main" val="3918271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pPr>
                <a:spcBef>
                  <a:spcPct val="0"/>
                </a:spcBef>
              </a:pPr>
              <a:t>63</a:t>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en-US" altLang="zh-CN" dirty="0" smtClean="0"/>
              <a:t>5.C  6.C  7.A</a:t>
            </a:r>
            <a:endParaRPr lang="zh-CN" altLang="en-US" dirty="0"/>
          </a:p>
        </p:txBody>
      </p:sp>
    </p:spTree>
    <p:extLst>
      <p:ext uri="{BB962C8B-B14F-4D97-AF65-F5344CB8AC3E}">
        <p14:creationId xmlns:p14="http://schemas.microsoft.com/office/powerpoint/2010/main" val="15280888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pPr>
                <a:spcBef>
                  <a:spcPct val="0"/>
                </a:spcBef>
              </a:pPr>
              <a:t>64</a:t>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234527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pPr>
                <a:spcBef>
                  <a:spcPct val="0"/>
                </a:spcBef>
              </a:pPr>
              <a:t>65</a:t>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34069653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pPr>
                <a:spcBef>
                  <a:spcPct val="0"/>
                </a:spcBef>
              </a:pPr>
              <a:t>66</a:t>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15617474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1F361A72-0923-4917-ABED-0F1ADE958648}" type="slidenum">
              <a:rPr lang="en-US" altLang="zh-CN" sz="1300">
                <a:latin typeface="Times New Roman" panose="02020603050405020304" pitchFamily="18" charset="0"/>
              </a:rPr>
              <a:pPr/>
              <a:t>67</a:t>
            </a:fld>
            <a:endParaRPr lang="en-US" altLang="zh-CN" sz="1300">
              <a:latin typeface="Times New Roman" panose="02020603050405020304" pitchFamily="18" charset="0"/>
            </a:endParaRPr>
          </a:p>
        </p:txBody>
      </p:sp>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7598360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12D624DB-E084-47F2-902C-BD756CF3A178}" type="slidenum">
              <a:rPr lang="en-US" altLang="zh-CN" sz="1300">
                <a:latin typeface="Times New Roman" panose="02020603050405020304" pitchFamily="18" charset="0"/>
              </a:rPr>
              <a:pPr/>
              <a:t>68</a:t>
            </a:fld>
            <a:endParaRPr lang="en-US" altLang="zh-CN" sz="1300">
              <a:latin typeface="Times New Roman" panose="02020603050405020304" pitchFamily="18" charset="0"/>
            </a:endParaRPr>
          </a:p>
        </p:txBody>
      </p:sp>
      <p:sp>
        <p:nvSpPr>
          <p:cNvPr id="217090" name="Rectangle 2"/>
          <p:cNvSpPr>
            <a:spLocks noGrp="1" noRot="1" noChangeAspect="1" noChangeArrowheads="1" noTextEdit="1"/>
          </p:cNvSpPr>
          <p:nvPr>
            <p:ph type="sldImg"/>
          </p:nvPr>
        </p:nvSpPr>
        <p:spPr>
          <a:ln/>
        </p:spPr>
      </p:sp>
      <p:sp>
        <p:nvSpPr>
          <p:cNvPr id="217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请思考：</a:t>
            </a:r>
            <a:r>
              <a:rPr lang="en-US" altLang="zh-CN" dirty="0"/>
              <a:t>CDN</a:t>
            </a:r>
            <a:r>
              <a:rPr lang="zh-CN" altLang="en-US" dirty="0"/>
              <a:t>可能存在的问题？</a:t>
            </a:r>
            <a:r>
              <a:rPr lang="en-US" altLang="zh-CN" dirty="0"/>
              <a:t/>
            </a:r>
            <a:br>
              <a:rPr lang="en-US" altLang="zh-CN" dirty="0"/>
            </a:br>
            <a:r>
              <a:rPr lang="zh-CN" altLang="en-US" dirty="0"/>
              <a:t>答：同步问题。不同</a:t>
            </a:r>
            <a:r>
              <a:rPr lang="en-US" altLang="zh-CN" dirty="0"/>
              <a:t>CDN</a:t>
            </a:r>
            <a:r>
              <a:rPr lang="zh-CN" altLang="en-US" dirty="0"/>
              <a:t>节点同步有时间差异。举实际例子：被删的某个微信公众号帖子，我可以看，别人看不了（电信、联通、移动，不同地理位置）</a:t>
            </a:r>
            <a:endParaRPr lang="zh-CN" altLang="zh-CN" dirty="0"/>
          </a:p>
        </p:txBody>
      </p:sp>
    </p:spTree>
    <p:extLst>
      <p:ext uri="{BB962C8B-B14F-4D97-AF65-F5344CB8AC3E}">
        <p14:creationId xmlns:p14="http://schemas.microsoft.com/office/powerpoint/2010/main" val="158217411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3" name="Rectangle 7">
            <a:extLst>
              <a:ext uri="{FF2B5EF4-FFF2-40B4-BE49-F238E27FC236}">
                <a16:creationId xmlns:a16="http://schemas.microsoft.com/office/drawing/2014/main" id="{8F5A724A-4D45-314C-BB45-ABB742377AC1}"/>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3BE462-F570-F04F-9DB9-EDCB9092971E}" type="slidenum">
              <a:rPr lang="en-US" altLang="zh-CN" sz="1300" smtClean="0">
                <a:latin typeface="Arial" panose="020B0604020202020204" pitchFamily="34" charset="0"/>
              </a:rPr>
              <a:pPr>
                <a:spcBef>
                  <a:spcPct val="0"/>
                </a:spcBef>
              </a:pPr>
              <a:t>69</a:t>
            </a:fld>
            <a:endParaRPr lang="en-US" altLang="zh-CN" sz="1300">
              <a:latin typeface="Arial" panose="020B0604020202020204" pitchFamily="34" charset="0"/>
            </a:endParaRPr>
          </a:p>
        </p:txBody>
      </p:sp>
      <p:sp>
        <p:nvSpPr>
          <p:cNvPr id="320514" name="Rectangle 2">
            <a:extLst>
              <a:ext uri="{FF2B5EF4-FFF2-40B4-BE49-F238E27FC236}">
                <a16:creationId xmlns:a16="http://schemas.microsoft.com/office/drawing/2014/main" id="{5C51A6A7-D517-2F49-9E03-2EDFF965BF48}"/>
              </a:ext>
            </a:extLst>
          </p:cNvPr>
          <p:cNvSpPr>
            <a:spLocks noGrp="1" noRot="1" noChangeAspect="1" noChangeArrowheads="1" noTextEdit="1"/>
          </p:cNvSpPr>
          <p:nvPr>
            <p:ph type="sldImg"/>
          </p:nvPr>
        </p:nvSpPr>
        <p:spPr>
          <a:ln cap="flat"/>
        </p:spPr>
      </p:sp>
      <p:sp>
        <p:nvSpPr>
          <p:cNvPr id="320515" name="Rectangle 3">
            <a:extLst>
              <a:ext uri="{FF2B5EF4-FFF2-40B4-BE49-F238E27FC236}">
                <a16:creationId xmlns:a16="http://schemas.microsoft.com/office/drawing/2014/main" id="{7BF01CF9-8EEF-ED4D-835A-318B5CA29322}"/>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zh-CN"/>
          </a:p>
        </p:txBody>
      </p:sp>
    </p:spTree>
    <p:extLst>
      <p:ext uri="{BB962C8B-B14F-4D97-AF65-F5344CB8AC3E}">
        <p14:creationId xmlns:p14="http://schemas.microsoft.com/office/powerpoint/2010/main" val="282761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pPr>
                <a:spcBef>
                  <a:spcPct val="0"/>
                </a:spcBef>
              </a:pPr>
              <a:t>7</a:t>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en-US" altLang="zh-CN" dirty="0" smtClean="0"/>
              <a:t>6.C  7.C   8.</a:t>
            </a:r>
            <a:r>
              <a:rPr lang="zh-CN" altLang="en-US" dirty="0" smtClean="0"/>
              <a:t>正确</a:t>
            </a:r>
            <a:endParaRPr lang="zh-CN" altLang="en-US" dirty="0"/>
          </a:p>
        </p:txBody>
      </p:sp>
    </p:spTree>
    <p:extLst>
      <p:ext uri="{BB962C8B-B14F-4D97-AF65-F5344CB8AC3E}">
        <p14:creationId xmlns:p14="http://schemas.microsoft.com/office/powerpoint/2010/main" val="36069622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E40073B-DE38-4F5F-8C65-19600E6C9985}" type="slidenum">
              <a:rPr lang="en-US" altLang="zh-CN" sz="1300" smtClean="0">
                <a:latin typeface="Arial" panose="020B0604020202020204" pitchFamily="34" charset="0"/>
              </a:rPr>
              <a:pPr>
                <a:spcBef>
                  <a:spcPct val="0"/>
                </a:spcBef>
              </a:pPr>
              <a:t>70</a:t>
            </a:fld>
            <a:endParaRPr lang="en-US" altLang="zh-CN" sz="1300">
              <a:latin typeface="Arial" panose="020B0604020202020204" pitchFamily="34" charset="0"/>
            </a:endParaRPr>
          </a:p>
        </p:txBody>
      </p:sp>
      <p:sp>
        <p:nvSpPr>
          <p:cNvPr id="38915" name="Rectangle 2"/>
          <p:cNvSpPr>
            <a:spLocks noGrp="1" noRot="1" noChangeAspect="1" noChangeArrowheads="1" noTextEdit="1"/>
          </p:cNvSpPr>
          <p:nvPr>
            <p:ph type="sldImg"/>
          </p:nvPr>
        </p:nvSpPr>
        <p:spPr>
          <a:ln cap="flat"/>
        </p:spPr>
      </p:sp>
      <p:sp>
        <p:nvSpPr>
          <p:cNvPr id="389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sz="2800" dirty="0"/>
          </a:p>
        </p:txBody>
      </p:sp>
    </p:spTree>
    <p:extLst>
      <p:ext uri="{BB962C8B-B14F-4D97-AF65-F5344CB8AC3E}">
        <p14:creationId xmlns:p14="http://schemas.microsoft.com/office/powerpoint/2010/main" val="192376269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E40073B-DE38-4F5F-8C65-19600E6C9985}" type="slidenum">
              <a:rPr lang="en-US" altLang="zh-CN" sz="1300" smtClean="0">
                <a:latin typeface="Arial" panose="020B0604020202020204" pitchFamily="34" charset="0"/>
              </a:rPr>
              <a:pPr>
                <a:spcBef>
                  <a:spcPct val="0"/>
                </a:spcBef>
              </a:pPr>
              <a:t>71</a:t>
            </a:fld>
            <a:endParaRPr lang="en-US" altLang="zh-CN" sz="1300">
              <a:latin typeface="Arial" panose="020B0604020202020204" pitchFamily="34" charset="0"/>
            </a:endParaRPr>
          </a:p>
        </p:txBody>
      </p:sp>
      <p:sp>
        <p:nvSpPr>
          <p:cNvPr id="38915" name="Rectangle 2"/>
          <p:cNvSpPr>
            <a:spLocks noGrp="1" noRot="1" noChangeAspect="1" noChangeArrowheads="1" noTextEdit="1"/>
          </p:cNvSpPr>
          <p:nvPr>
            <p:ph type="sldImg"/>
          </p:nvPr>
        </p:nvSpPr>
        <p:spPr>
          <a:ln cap="flat"/>
        </p:spPr>
      </p:sp>
      <p:sp>
        <p:nvSpPr>
          <p:cNvPr id="389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sz="2800" dirty="0"/>
          </a:p>
        </p:txBody>
      </p:sp>
    </p:spTree>
    <p:extLst>
      <p:ext uri="{BB962C8B-B14F-4D97-AF65-F5344CB8AC3E}">
        <p14:creationId xmlns:p14="http://schemas.microsoft.com/office/powerpoint/2010/main" val="260696145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E40073B-DE38-4F5F-8C65-19600E6C9985}" type="slidenum">
              <a:rPr lang="en-US" altLang="zh-CN" sz="1300" smtClean="0">
                <a:latin typeface="Arial" panose="020B0604020202020204" pitchFamily="34" charset="0"/>
              </a:rPr>
              <a:pPr>
                <a:spcBef>
                  <a:spcPct val="0"/>
                </a:spcBef>
              </a:pPr>
              <a:t>72</a:t>
            </a:fld>
            <a:endParaRPr lang="en-US" altLang="zh-CN" sz="1300">
              <a:latin typeface="Arial" panose="020B0604020202020204" pitchFamily="34" charset="0"/>
            </a:endParaRPr>
          </a:p>
        </p:txBody>
      </p:sp>
      <p:sp>
        <p:nvSpPr>
          <p:cNvPr id="38915" name="Rectangle 2"/>
          <p:cNvSpPr>
            <a:spLocks noGrp="1" noRot="1" noChangeAspect="1" noChangeArrowheads="1" noTextEdit="1"/>
          </p:cNvSpPr>
          <p:nvPr>
            <p:ph type="sldImg"/>
          </p:nvPr>
        </p:nvSpPr>
        <p:spPr>
          <a:ln cap="flat"/>
        </p:spPr>
      </p:sp>
      <p:sp>
        <p:nvSpPr>
          <p:cNvPr id="389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sz="2800" dirty="0"/>
          </a:p>
        </p:txBody>
      </p:sp>
    </p:spTree>
    <p:extLst>
      <p:ext uri="{BB962C8B-B14F-4D97-AF65-F5344CB8AC3E}">
        <p14:creationId xmlns:p14="http://schemas.microsoft.com/office/powerpoint/2010/main" val="6192589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E40073B-DE38-4F5F-8C65-19600E6C9985}" type="slidenum">
              <a:rPr lang="en-US" altLang="zh-CN" sz="1300" smtClean="0">
                <a:latin typeface="Arial" panose="020B0604020202020204" pitchFamily="34" charset="0"/>
              </a:rPr>
              <a:pPr>
                <a:spcBef>
                  <a:spcPct val="0"/>
                </a:spcBef>
              </a:pPr>
              <a:t>73</a:t>
            </a:fld>
            <a:endParaRPr lang="en-US" altLang="zh-CN" sz="1300">
              <a:latin typeface="Arial" panose="020B0604020202020204" pitchFamily="34" charset="0"/>
            </a:endParaRPr>
          </a:p>
        </p:txBody>
      </p:sp>
      <p:sp>
        <p:nvSpPr>
          <p:cNvPr id="38915" name="Rectangle 2"/>
          <p:cNvSpPr>
            <a:spLocks noGrp="1" noRot="1" noChangeAspect="1" noChangeArrowheads="1" noTextEdit="1"/>
          </p:cNvSpPr>
          <p:nvPr>
            <p:ph type="sldImg"/>
          </p:nvPr>
        </p:nvSpPr>
        <p:spPr>
          <a:ln cap="flat"/>
        </p:spPr>
      </p:sp>
      <p:sp>
        <p:nvSpPr>
          <p:cNvPr id="389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sz="2800" dirty="0"/>
          </a:p>
        </p:txBody>
      </p:sp>
    </p:spTree>
    <p:extLst>
      <p:ext uri="{BB962C8B-B14F-4D97-AF65-F5344CB8AC3E}">
        <p14:creationId xmlns:p14="http://schemas.microsoft.com/office/powerpoint/2010/main" val="704303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E40073B-DE38-4F5F-8C65-19600E6C9985}" type="slidenum">
              <a:rPr lang="en-US" altLang="zh-CN" sz="1300" smtClean="0">
                <a:latin typeface="Arial" panose="020B0604020202020204" pitchFamily="34" charset="0"/>
              </a:rPr>
              <a:pPr>
                <a:spcBef>
                  <a:spcPct val="0"/>
                </a:spcBef>
              </a:pPr>
              <a:t>74</a:t>
            </a:fld>
            <a:endParaRPr lang="en-US" altLang="zh-CN" sz="1300">
              <a:latin typeface="Arial" panose="020B0604020202020204" pitchFamily="34" charset="0"/>
            </a:endParaRPr>
          </a:p>
        </p:txBody>
      </p:sp>
      <p:sp>
        <p:nvSpPr>
          <p:cNvPr id="38915" name="Rectangle 2"/>
          <p:cNvSpPr>
            <a:spLocks noGrp="1" noRot="1" noChangeAspect="1" noChangeArrowheads="1" noTextEdit="1"/>
          </p:cNvSpPr>
          <p:nvPr>
            <p:ph type="sldImg"/>
          </p:nvPr>
        </p:nvSpPr>
        <p:spPr>
          <a:ln cap="flat"/>
        </p:spPr>
      </p:sp>
      <p:sp>
        <p:nvSpPr>
          <p:cNvPr id="389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sz="2800" dirty="0"/>
          </a:p>
        </p:txBody>
      </p:sp>
    </p:spTree>
    <p:extLst>
      <p:ext uri="{BB962C8B-B14F-4D97-AF65-F5344CB8AC3E}">
        <p14:creationId xmlns:p14="http://schemas.microsoft.com/office/powerpoint/2010/main" val="427031217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E40073B-DE38-4F5F-8C65-19600E6C9985}" type="slidenum">
              <a:rPr lang="en-US" altLang="zh-CN" sz="1300" smtClean="0">
                <a:latin typeface="Arial" panose="020B0604020202020204" pitchFamily="34" charset="0"/>
              </a:rPr>
              <a:pPr>
                <a:spcBef>
                  <a:spcPct val="0"/>
                </a:spcBef>
              </a:pPr>
              <a:t>75</a:t>
            </a:fld>
            <a:endParaRPr lang="en-US" altLang="zh-CN" sz="1300">
              <a:latin typeface="Arial" panose="020B0604020202020204" pitchFamily="34" charset="0"/>
            </a:endParaRPr>
          </a:p>
        </p:txBody>
      </p:sp>
      <p:sp>
        <p:nvSpPr>
          <p:cNvPr id="38915" name="Rectangle 2"/>
          <p:cNvSpPr>
            <a:spLocks noGrp="1" noRot="1" noChangeAspect="1" noChangeArrowheads="1" noTextEdit="1"/>
          </p:cNvSpPr>
          <p:nvPr>
            <p:ph type="sldImg"/>
          </p:nvPr>
        </p:nvSpPr>
        <p:spPr>
          <a:ln cap="flat"/>
        </p:spPr>
      </p:sp>
      <p:sp>
        <p:nvSpPr>
          <p:cNvPr id="389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sz="2800" dirty="0"/>
          </a:p>
        </p:txBody>
      </p:sp>
    </p:spTree>
    <p:extLst>
      <p:ext uri="{BB962C8B-B14F-4D97-AF65-F5344CB8AC3E}">
        <p14:creationId xmlns:p14="http://schemas.microsoft.com/office/powerpoint/2010/main" val="47160559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E40073B-DE38-4F5F-8C65-19600E6C9985}" type="slidenum">
              <a:rPr lang="en-US" altLang="zh-CN" sz="1300" smtClean="0">
                <a:latin typeface="Arial" panose="020B0604020202020204" pitchFamily="34" charset="0"/>
              </a:rPr>
              <a:pPr>
                <a:spcBef>
                  <a:spcPct val="0"/>
                </a:spcBef>
              </a:pPr>
              <a:t>76</a:t>
            </a:fld>
            <a:endParaRPr lang="en-US" altLang="zh-CN" sz="1300">
              <a:latin typeface="Arial" panose="020B0604020202020204" pitchFamily="34" charset="0"/>
            </a:endParaRPr>
          </a:p>
        </p:txBody>
      </p:sp>
      <p:sp>
        <p:nvSpPr>
          <p:cNvPr id="38915" name="Rectangle 2"/>
          <p:cNvSpPr>
            <a:spLocks noGrp="1" noRot="1" noChangeAspect="1" noChangeArrowheads="1" noTextEdit="1"/>
          </p:cNvSpPr>
          <p:nvPr>
            <p:ph type="sldImg"/>
          </p:nvPr>
        </p:nvSpPr>
        <p:spPr>
          <a:ln cap="flat"/>
        </p:spPr>
      </p:sp>
      <p:sp>
        <p:nvSpPr>
          <p:cNvPr id="389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2800" u="none" dirty="0" smtClean="0"/>
          </a:p>
        </p:txBody>
      </p:sp>
    </p:spTree>
    <p:extLst>
      <p:ext uri="{BB962C8B-B14F-4D97-AF65-F5344CB8AC3E}">
        <p14:creationId xmlns:p14="http://schemas.microsoft.com/office/powerpoint/2010/main" val="166801362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E40073B-DE38-4F5F-8C65-19600E6C9985}" type="slidenum">
              <a:rPr lang="en-US" altLang="zh-CN" sz="1300" smtClean="0">
                <a:latin typeface="Arial" panose="020B0604020202020204" pitchFamily="34" charset="0"/>
              </a:rPr>
              <a:pPr>
                <a:spcBef>
                  <a:spcPct val="0"/>
                </a:spcBef>
              </a:pPr>
              <a:t>77</a:t>
            </a:fld>
            <a:endParaRPr lang="en-US" altLang="zh-CN" sz="1300">
              <a:latin typeface="Arial" panose="020B0604020202020204" pitchFamily="34" charset="0"/>
            </a:endParaRPr>
          </a:p>
        </p:txBody>
      </p:sp>
      <p:sp>
        <p:nvSpPr>
          <p:cNvPr id="38915" name="Rectangle 2"/>
          <p:cNvSpPr>
            <a:spLocks noGrp="1" noRot="1" noChangeAspect="1" noChangeArrowheads="1" noTextEdit="1"/>
          </p:cNvSpPr>
          <p:nvPr>
            <p:ph type="sldImg"/>
          </p:nvPr>
        </p:nvSpPr>
        <p:spPr>
          <a:ln cap="flat"/>
        </p:spPr>
      </p:sp>
      <p:sp>
        <p:nvSpPr>
          <p:cNvPr id="389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sz="2800" dirty="0"/>
          </a:p>
        </p:txBody>
      </p:sp>
    </p:spTree>
    <p:extLst>
      <p:ext uri="{BB962C8B-B14F-4D97-AF65-F5344CB8AC3E}">
        <p14:creationId xmlns:p14="http://schemas.microsoft.com/office/powerpoint/2010/main" val="1910060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E40073B-DE38-4F5F-8C65-19600E6C9985}" type="slidenum">
              <a:rPr lang="en-US" altLang="zh-CN" sz="1300" smtClean="0">
                <a:latin typeface="Arial" panose="020B0604020202020204" pitchFamily="34" charset="0"/>
              </a:rPr>
              <a:pPr>
                <a:spcBef>
                  <a:spcPct val="0"/>
                </a:spcBef>
              </a:pPr>
              <a:t>78</a:t>
            </a:fld>
            <a:endParaRPr lang="en-US" altLang="zh-CN" sz="1300">
              <a:latin typeface="Arial" panose="020B0604020202020204" pitchFamily="34" charset="0"/>
            </a:endParaRPr>
          </a:p>
        </p:txBody>
      </p:sp>
      <p:sp>
        <p:nvSpPr>
          <p:cNvPr id="38915" name="Rectangle 2"/>
          <p:cNvSpPr>
            <a:spLocks noGrp="1" noRot="1" noChangeAspect="1" noChangeArrowheads="1" noTextEdit="1"/>
          </p:cNvSpPr>
          <p:nvPr>
            <p:ph type="sldImg"/>
          </p:nvPr>
        </p:nvSpPr>
        <p:spPr>
          <a:ln cap="flat"/>
        </p:spPr>
      </p:sp>
      <p:sp>
        <p:nvSpPr>
          <p:cNvPr id="389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r>
              <a:rPr lang="en-US" altLang="zh-CN" sz="1200" b="0" i="0" kern="1200" dirty="0">
                <a:solidFill>
                  <a:schemeClr val="tx1"/>
                </a:solidFill>
                <a:effectLst/>
                <a:latin typeface="+mn-lt"/>
                <a:ea typeface="+mn-ea"/>
                <a:cs typeface="+mn-cs"/>
              </a:rPr>
              <a:t>UDP</a:t>
            </a:r>
            <a:r>
              <a:rPr lang="zh-CN" altLang="en-US" sz="1200" b="0" i="0" kern="1200" dirty="0">
                <a:solidFill>
                  <a:schemeClr val="tx1"/>
                </a:solidFill>
                <a:effectLst/>
                <a:latin typeface="+mn-lt"/>
                <a:ea typeface="+mn-ea"/>
                <a:cs typeface="+mn-cs"/>
              </a:rPr>
              <a:t>首部有</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个字节，由</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个字段构成，每个字段都是两个字节：</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源端口： 源端口号，需要对方回信时选用，不需要时全部置</a:t>
            </a:r>
            <a:r>
              <a:rPr lang="en-US" altLang="zh-CN" sz="1200" b="0" i="0" kern="1200" dirty="0">
                <a:solidFill>
                  <a:schemeClr val="tx1"/>
                </a:solidFill>
                <a:effectLst/>
                <a:latin typeface="+mn-lt"/>
                <a:ea typeface="+mn-ea"/>
                <a:cs typeface="+mn-cs"/>
              </a:rPr>
              <a:t>0.</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目的端口：目的端口号，在终点交付报文的时候需要用到。</a:t>
            </a: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长度：</a:t>
            </a:r>
            <a:r>
              <a:rPr lang="en-US" altLang="zh-CN" sz="1200" b="0" i="0" kern="1200" dirty="0">
                <a:solidFill>
                  <a:schemeClr val="tx1"/>
                </a:solidFill>
                <a:effectLst/>
                <a:latin typeface="+mn-lt"/>
                <a:ea typeface="+mn-ea"/>
                <a:cs typeface="+mn-cs"/>
              </a:rPr>
              <a:t>UDP</a:t>
            </a:r>
            <a:r>
              <a:rPr lang="zh-CN" altLang="en-US" sz="1200" b="0" i="0" kern="1200" dirty="0">
                <a:solidFill>
                  <a:schemeClr val="tx1"/>
                </a:solidFill>
                <a:effectLst/>
                <a:latin typeface="+mn-lt"/>
                <a:ea typeface="+mn-ea"/>
                <a:cs typeface="+mn-cs"/>
              </a:rPr>
              <a:t>的数据报的长度（包括首部和数据）其最小值为</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（只有首部）</a:t>
            </a:r>
          </a:p>
          <a:p>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校验和：检测</a:t>
            </a:r>
            <a:r>
              <a:rPr lang="en-US" altLang="zh-CN" sz="1200" b="0" i="0" kern="1200" dirty="0">
                <a:solidFill>
                  <a:schemeClr val="tx1"/>
                </a:solidFill>
                <a:effectLst/>
                <a:latin typeface="+mn-lt"/>
                <a:ea typeface="+mn-ea"/>
                <a:cs typeface="+mn-cs"/>
              </a:rPr>
              <a:t>UDP</a:t>
            </a:r>
            <a:r>
              <a:rPr lang="zh-CN" altLang="en-US" sz="1200" b="0" i="0" kern="1200" dirty="0">
                <a:solidFill>
                  <a:schemeClr val="tx1"/>
                </a:solidFill>
                <a:effectLst/>
                <a:latin typeface="+mn-lt"/>
                <a:ea typeface="+mn-ea"/>
                <a:cs typeface="+mn-cs"/>
              </a:rPr>
              <a:t>数据报在传输中是否有错，有错则丢弃。</a:t>
            </a:r>
          </a:p>
          <a:p>
            <a:r>
              <a:rPr lang="zh-CN" altLang="en-US" sz="1200" b="0" i="0" kern="1200" dirty="0">
                <a:solidFill>
                  <a:schemeClr val="tx1"/>
                </a:solidFill>
                <a:effectLst/>
                <a:latin typeface="+mn-lt"/>
                <a:ea typeface="+mn-ea"/>
                <a:cs typeface="+mn-cs"/>
              </a:rPr>
              <a:t>该字段是可选的，当源主机不想计算校验和，则直接令该字段全为</a:t>
            </a:r>
            <a:r>
              <a:rPr lang="en-US" altLang="zh-CN" sz="1200" b="0" i="0" kern="1200" dirty="0">
                <a:solidFill>
                  <a:schemeClr val="tx1"/>
                </a:solidFill>
                <a:effectLst/>
                <a:latin typeface="+mn-lt"/>
                <a:ea typeface="+mn-ea"/>
                <a:cs typeface="+mn-cs"/>
              </a:rPr>
              <a:t>0.</a:t>
            </a:r>
          </a:p>
          <a:p>
            <a:r>
              <a:rPr lang="zh-CN" altLang="en-US" sz="1200" b="0" i="0" kern="1200" dirty="0">
                <a:solidFill>
                  <a:schemeClr val="tx1"/>
                </a:solidFill>
                <a:effectLst/>
                <a:latin typeface="+mn-lt"/>
                <a:ea typeface="+mn-ea"/>
                <a:cs typeface="+mn-cs"/>
              </a:rPr>
              <a:t>当传输层从</a:t>
            </a:r>
            <a:r>
              <a:rPr lang="en-US" altLang="zh-CN" sz="1200" b="0" i="0" kern="1200" dirty="0">
                <a:solidFill>
                  <a:schemeClr val="tx1"/>
                </a:solidFill>
                <a:effectLst/>
                <a:latin typeface="+mn-lt"/>
                <a:ea typeface="+mn-ea"/>
                <a:cs typeface="+mn-cs"/>
              </a:rPr>
              <a:t>IP</a:t>
            </a:r>
            <a:r>
              <a:rPr lang="zh-CN" altLang="en-US" sz="1200" b="0" i="0" kern="1200" dirty="0">
                <a:solidFill>
                  <a:schemeClr val="tx1"/>
                </a:solidFill>
                <a:effectLst/>
                <a:latin typeface="+mn-lt"/>
                <a:ea typeface="+mn-ea"/>
                <a:cs typeface="+mn-cs"/>
              </a:rPr>
              <a:t>层收到</a:t>
            </a:r>
            <a:r>
              <a:rPr lang="en-US" altLang="zh-CN" sz="1200" b="0" i="0" kern="1200" dirty="0">
                <a:solidFill>
                  <a:schemeClr val="tx1"/>
                </a:solidFill>
                <a:effectLst/>
                <a:latin typeface="+mn-lt"/>
                <a:ea typeface="+mn-ea"/>
                <a:cs typeface="+mn-cs"/>
              </a:rPr>
              <a:t>UDP</a:t>
            </a:r>
            <a:r>
              <a:rPr lang="zh-CN" altLang="en-US" sz="1200" b="0" i="0" kern="1200" dirty="0">
                <a:solidFill>
                  <a:schemeClr val="tx1"/>
                </a:solidFill>
                <a:effectLst/>
                <a:latin typeface="+mn-lt"/>
                <a:ea typeface="+mn-ea"/>
                <a:cs typeface="+mn-cs"/>
              </a:rPr>
              <a:t>数据报时，就根据首部中的目的端口，把</a:t>
            </a:r>
            <a:r>
              <a:rPr lang="en-US" altLang="zh-CN" sz="1200" b="0" i="0" kern="1200" dirty="0">
                <a:solidFill>
                  <a:schemeClr val="tx1"/>
                </a:solidFill>
                <a:effectLst/>
                <a:latin typeface="+mn-lt"/>
                <a:ea typeface="+mn-ea"/>
                <a:cs typeface="+mn-cs"/>
              </a:rPr>
              <a:t>UDP</a:t>
            </a:r>
            <a:r>
              <a:rPr lang="zh-CN" altLang="en-US" sz="1200" b="0" i="0" kern="1200" dirty="0">
                <a:solidFill>
                  <a:schemeClr val="tx1"/>
                </a:solidFill>
                <a:effectLst/>
                <a:latin typeface="+mn-lt"/>
                <a:ea typeface="+mn-ea"/>
                <a:cs typeface="+mn-cs"/>
              </a:rPr>
              <a:t>数据报通过相应的端口，上交给应用进程。</a:t>
            </a:r>
          </a:p>
          <a:p>
            <a:r>
              <a:rPr lang="zh-CN" altLang="en-US" sz="1200" b="0" i="0" kern="1200" dirty="0">
                <a:solidFill>
                  <a:schemeClr val="tx1"/>
                </a:solidFill>
                <a:effectLst/>
                <a:latin typeface="+mn-lt"/>
                <a:ea typeface="+mn-ea"/>
                <a:cs typeface="+mn-cs"/>
              </a:rPr>
              <a:t>如果接收方</a:t>
            </a:r>
            <a:r>
              <a:rPr lang="en-US" altLang="zh-CN" sz="1200" b="0" i="0" kern="1200" dirty="0">
                <a:solidFill>
                  <a:schemeClr val="tx1"/>
                </a:solidFill>
                <a:effectLst/>
                <a:latin typeface="+mn-lt"/>
                <a:ea typeface="+mn-ea"/>
                <a:cs typeface="+mn-cs"/>
              </a:rPr>
              <a:t>UDP</a:t>
            </a:r>
            <a:r>
              <a:rPr lang="zh-CN" altLang="en-US" sz="1200" b="0" i="0" kern="1200" dirty="0">
                <a:solidFill>
                  <a:schemeClr val="tx1"/>
                </a:solidFill>
                <a:effectLst/>
                <a:latin typeface="+mn-lt"/>
                <a:ea typeface="+mn-ea"/>
                <a:cs typeface="+mn-cs"/>
              </a:rPr>
              <a:t>发现收到的报文中的目的端口号不正确（不存在对应端口号的应用进程），就丢弃该报文，并由</a:t>
            </a:r>
            <a:r>
              <a:rPr lang="en-US" altLang="zh-CN" sz="1200" b="0" i="0" kern="1200" dirty="0">
                <a:solidFill>
                  <a:schemeClr val="tx1"/>
                </a:solidFill>
                <a:effectLst/>
                <a:latin typeface="+mn-lt"/>
                <a:ea typeface="+mn-ea"/>
                <a:cs typeface="+mn-cs"/>
              </a:rPr>
              <a:t>ICMP</a:t>
            </a:r>
            <a:r>
              <a:rPr lang="zh-CN" altLang="en-US" sz="1200" b="0" i="0" kern="1200" dirty="0">
                <a:solidFill>
                  <a:schemeClr val="tx1"/>
                </a:solidFill>
                <a:effectLst/>
                <a:latin typeface="+mn-lt"/>
                <a:ea typeface="+mn-ea"/>
                <a:cs typeface="+mn-cs"/>
              </a:rPr>
              <a:t>发送“端口不可达”差错报文给对方。</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参考：</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https://www.cnblogs.com/h3rman/p/10929477.html</a:t>
            </a:r>
          </a:p>
          <a:p>
            <a:r>
              <a:rPr lang="en-US" altLang="zh-CN" sz="1200" b="0" i="0" kern="1200" dirty="0">
                <a:solidFill>
                  <a:schemeClr val="tx1"/>
                </a:solidFill>
                <a:effectLst/>
                <a:latin typeface="+mn-lt"/>
                <a:ea typeface="+mn-ea"/>
                <a:cs typeface="+mn-cs"/>
              </a:rPr>
              <a:t>https://blog.csdn.net/qq_38314112/article/details/80776542</a:t>
            </a:r>
            <a:endParaRPr lang="zh-CN" altLang="en-US" sz="1200" b="0" i="0" kern="1200" dirty="0">
              <a:solidFill>
                <a:schemeClr val="tx1"/>
              </a:solidFill>
              <a:effectLst/>
              <a:latin typeface="+mn-lt"/>
              <a:ea typeface="+mn-ea"/>
              <a:cs typeface="+mn-cs"/>
            </a:endParaRPr>
          </a:p>
          <a:p>
            <a:pPr eaLnBrk="1" hangingPunct="1"/>
            <a:endParaRPr lang="zh-CN" altLang="en-US" sz="2800" dirty="0"/>
          </a:p>
        </p:txBody>
      </p:sp>
    </p:spTree>
    <p:extLst>
      <p:ext uri="{BB962C8B-B14F-4D97-AF65-F5344CB8AC3E}">
        <p14:creationId xmlns:p14="http://schemas.microsoft.com/office/powerpoint/2010/main" val="76359235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E40073B-DE38-4F5F-8C65-19600E6C9985}" type="slidenum">
              <a:rPr lang="en-US" altLang="zh-CN" sz="1300" smtClean="0">
                <a:latin typeface="Arial" panose="020B0604020202020204" pitchFamily="34" charset="0"/>
              </a:rPr>
              <a:pPr>
                <a:spcBef>
                  <a:spcPct val="0"/>
                </a:spcBef>
              </a:pPr>
              <a:t>79</a:t>
            </a:fld>
            <a:endParaRPr lang="en-US" altLang="zh-CN" sz="1300">
              <a:latin typeface="Arial" panose="020B0604020202020204" pitchFamily="34" charset="0"/>
            </a:endParaRPr>
          </a:p>
        </p:txBody>
      </p:sp>
      <p:sp>
        <p:nvSpPr>
          <p:cNvPr id="38915" name="Rectangle 2"/>
          <p:cNvSpPr>
            <a:spLocks noGrp="1" noRot="1" noChangeAspect="1" noChangeArrowheads="1" noTextEdit="1"/>
          </p:cNvSpPr>
          <p:nvPr>
            <p:ph type="sldImg"/>
          </p:nvPr>
        </p:nvSpPr>
        <p:spPr>
          <a:ln cap="flat"/>
        </p:spPr>
      </p:sp>
      <p:sp>
        <p:nvSpPr>
          <p:cNvPr id="389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sz="2800" dirty="0"/>
              <a:t>伪首部的作用：</a:t>
            </a:r>
            <a:endParaRPr lang="en-US" altLang="zh-CN" sz="2800" dirty="0"/>
          </a:p>
          <a:p>
            <a:pPr eaLnBrk="1" hangingPunct="1"/>
            <a:r>
              <a:rPr lang="zh-CN" altLang="en-US" sz="2800" dirty="0"/>
              <a:t>第一，通过伪首部的</a:t>
            </a:r>
            <a:r>
              <a:rPr lang="en-US" altLang="zh-CN" sz="2800" dirty="0"/>
              <a:t>IP</a:t>
            </a:r>
            <a:r>
              <a:rPr lang="zh-CN" altLang="en-US" sz="2800" dirty="0"/>
              <a:t>地址检验，</a:t>
            </a:r>
            <a:r>
              <a:rPr lang="en-US" altLang="zh-CN" sz="2800" dirty="0"/>
              <a:t>UDP</a:t>
            </a:r>
            <a:r>
              <a:rPr lang="zh-CN" altLang="en-US" sz="2800" dirty="0"/>
              <a:t>可以确认该数据报是不是发送给本机</a:t>
            </a:r>
            <a:r>
              <a:rPr lang="en-US" altLang="zh-CN" sz="2800" dirty="0"/>
              <a:t>IP</a:t>
            </a:r>
            <a:r>
              <a:rPr lang="zh-CN" altLang="en-US" sz="2800" dirty="0"/>
              <a:t>地址的；第二，通过伪首部的协议字段检验，</a:t>
            </a:r>
            <a:r>
              <a:rPr lang="en-US" altLang="zh-CN" sz="2800" dirty="0"/>
              <a:t>UDP</a:t>
            </a:r>
            <a:r>
              <a:rPr lang="zh-CN" altLang="en-US" sz="2800" dirty="0"/>
              <a:t>可以确认</a:t>
            </a:r>
            <a:r>
              <a:rPr lang="en-US" altLang="zh-CN" sz="2800" dirty="0"/>
              <a:t>IP</a:t>
            </a:r>
            <a:r>
              <a:rPr lang="zh-CN" altLang="en-US" sz="2800" dirty="0"/>
              <a:t>有没有把不应该传给</a:t>
            </a:r>
            <a:r>
              <a:rPr lang="en-US" altLang="zh-CN" sz="2800" dirty="0"/>
              <a:t>UDP</a:t>
            </a:r>
            <a:r>
              <a:rPr lang="zh-CN" altLang="en-US" sz="2800" dirty="0"/>
              <a:t>而应该传给别的高层的数据报传给了</a:t>
            </a:r>
            <a:r>
              <a:rPr lang="en-US" altLang="zh-CN" sz="2800" dirty="0"/>
              <a:t>UDP</a:t>
            </a:r>
            <a:r>
              <a:rPr lang="zh-CN" altLang="en-US" sz="2800" dirty="0"/>
              <a:t>。</a:t>
            </a:r>
            <a:endParaRPr lang="en-US" altLang="zh-CN" sz="2800" dirty="0"/>
          </a:p>
          <a:p>
            <a:pPr eaLnBrk="1" hangingPunct="1"/>
            <a:endParaRPr lang="en-US" altLang="zh-CN" sz="28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2800" b="1" dirty="0">
                <a:latin typeface="Arial" panose="020B0604020202020204" pitchFamily="34" charset="0"/>
                <a:ea typeface="黑体" panose="02010609060101010101" pitchFamily="49" charset="-122"/>
              </a:rPr>
              <a:t>伪首部的</a:t>
            </a:r>
            <a:r>
              <a:rPr kumimoji="1" lang="en-US" altLang="zh-CN" sz="2800" b="1" dirty="0">
                <a:latin typeface="Arial" panose="020B0604020202020204" pitchFamily="34" charset="0"/>
                <a:ea typeface="黑体" panose="02010609060101010101" pitchFamily="49" charset="-122"/>
              </a:rPr>
              <a:t>UDP</a:t>
            </a:r>
            <a:r>
              <a:rPr kumimoji="1" lang="zh-CN" altLang="en-US" sz="2800" b="1" dirty="0">
                <a:latin typeface="Arial" panose="020B0604020202020204" pitchFamily="34" charset="0"/>
                <a:ea typeface="黑体" panose="02010609060101010101" pitchFamily="49" charset="-122"/>
              </a:rPr>
              <a:t>长度</a:t>
            </a:r>
            <a:r>
              <a:rPr kumimoji="1" lang="en-US" altLang="zh-CN" sz="2800" b="1" dirty="0">
                <a:latin typeface="Arial" panose="020B0604020202020204" pitchFamily="34" charset="0"/>
                <a:ea typeface="黑体" panose="02010609060101010101" pitchFamily="49" charset="-122"/>
              </a:rPr>
              <a:t>=</a:t>
            </a:r>
            <a:r>
              <a:rPr lang="en-US" altLang="zh-CN" sz="1200" b="0" i="0" kern="1200" dirty="0">
                <a:solidFill>
                  <a:schemeClr val="tx1"/>
                </a:solidFill>
                <a:effectLst/>
                <a:latin typeface="+mn-lt"/>
                <a:ea typeface="+mn-ea"/>
                <a:cs typeface="+mn-cs"/>
              </a:rPr>
              <a:t>UDP</a:t>
            </a:r>
            <a:r>
              <a:rPr lang="zh-CN" altLang="en-US" sz="1200" b="0" i="0" kern="1200" dirty="0">
                <a:solidFill>
                  <a:schemeClr val="tx1"/>
                </a:solidFill>
                <a:effectLst/>
                <a:latin typeface="+mn-lt"/>
                <a:ea typeface="+mn-ea"/>
                <a:cs typeface="+mn-cs"/>
              </a:rPr>
              <a:t>数据包的</a:t>
            </a:r>
            <a:r>
              <a:rPr lang="en-US" altLang="zh-CN" sz="1200" b="0" i="0" kern="1200" dirty="0">
                <a:solidFill>
                  <a:schemeClr val="tx1"/>
                </a:solidFill>
                <a:effectLst/>
                <a:latin typeface="+mn-lt"/>
                <a:ea typeface="+mn-ea"/>
                <a:cs typeface="+mn-cs"/>
              </a:rPr>
              <a:t>UDP</a:t>
            </a:r>
            <a:r>
              <a:rPr lang="zh-CN" altLang="en-US" sz="1200" b="0" i="0" kern="1200" dirty="0">
                <a:solidFill>
                  <a:schemeClr val="tx1"/>
                </a:solidFill>
                <a:effectLst/>
                <a:latin typeface="+mn-lt"/>
                <a:ea typeface="+mn-ea"/>
                <a:cs typeface="+mn-cs"/>
              </a:rPr>
              <a:t>包长度字段值</a:t>
            </a:r>
            <a:endParaRPr lang="en-US" altLang="zh-CN"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4000" b="0" i="0" dirty="0">
                <a:solidFill>
                  <a:srgbClr val="4D4D4D"/>
                </a:solidFill>
                <a:effectLst/>
                <a:latin typeface="-apple-system"/>
              </a:rPr>
              <a:t>伪首部包括了</a:t>
            </a:r>
            <a:r>
              <a:rPr lang="en-US" altLang="zh-CN" sz="4000" b="0" i="0" dirty="0">
                <a:solidFill>
                  <a:srgbClr val="4D4D4D"/>
                </a:solidFill>
                <a:effectLst/>
                <a:latin typeface="-apple-system"/>
              </a:rPr>
              <a:t>IPv4</a:t>
            </a:r>
            <a:r>
              <a:rPr lang="zh-CN" altLang="en-US" sz="4000" b="0" i="0" dirty="0">
                <a:solidFill>
                  <a:srgbClr val="4D4D4D"/>
                </a:solidFill>
                <a:effectLst/>
                <a:latin typeface="-apple-system"/>
              </a:rPr>
              <a:t>头部中的一些信息，但它并不是发送</a:t>
            </a:r>
            <a:r>
              <a:rPr lang="en-US" altLang="zh-CN" sz="4000" b="0" i="0" dirty="0">
                <a:solidFill>
                  <a:srgbClr val="4D4D4D"/>
                </a:solidFill>
                <a:effectLst/>
                <a:latin typeface="-apple-system"/>
              </a:rPr>
              <a:t>IP</a:t>
            </a:r>
            <a:r>
              <a:rPr lang="zh-CN" altLang="en-US" sz="4000" b="0" i="0" dirty="0">
                <a:solidFill>
                  <a:srgbClr val="4D4D4D"/>
                </a:solidFill>
                <a:effectLst/>
                <a:latin typeface="-apple-system"/>
              </a:rPr>
              <a:t>数据包时使用的</a:t>
            </a:r>
            <a:r>
              <a:rPr lang="en-US" altLang="zh-CN" sz="4000" b="0" i="0" dirty="0">
                <a:solidFill>
                  <a:srgbClr val="4D4D4D"/>
                </a:solidFill>
                <a:effectLst/>
                <a:latin typeface="-apple-system"/>
              </a:rPr>
              <a:t>IP</a:t>
            </a:r>
            <a:r>
              <a:rPr lang="zh-CN" altLang="en-US" sz="4000" b="0" i="0" dirty="0">
                <a:solidFill>
                  <a:srgbClr val="4D4D4D"/>
                </a:solidFill>
                <a:effectLst/>
                <a:latin typeface="-apple-system"/>
              </a:rPr>
              <a:t>数据包的头部，而只是一个用来计算校验和而已。接收主机在收到</a:t>
            </a:r>
            <a:r>
              <a:rPr lang="en-US" altLang="zh-CN" sz="4000" b="0" i="0" dirty="0">
                <a:solidFill>
                  <a:srgbClr val="4D4D4D"/>
                </a:solidFill>
                <a:effectLst/>
                <a:latin typeface="-apple-system"/>
              </a:rPr>
              <a:t>UDP</a:t>
            </a:r>
            <a:r>
              <a:rPr lang="zh-CN" altLang="en-US" sz="4000" b="0" i="0" dirty="0">
                <a:solidFill>
                  <a:srgbClr val="4D4D4D"/>
                </a:solidFill>
                <a:effectLst/>
                <a:latin typeface="-apple-system"/>
              </a:rPr>
              <a:t>报文以后，从</a:t>
            </a:r>
            <a:r>
              <a:rPr lang="en-US" altLang="zh-CN" sz="4000" b="0" i="0" dirty="0">
                <a:solidFill>
                  <a:srgbClr val="4D4D4D"/>
                </a:solidFill>
                <a:effectLst/>
                <a:latin typeface="-apple-system"/>
              </a:rPr>
              <a:t>IP</a:t>
            </a:r>
            <a:r>
              <a:rPr lang="zh-CN" altLang="en-US" sz="4000" b="0" i="0" dirty="0">
                <a:solidFill>
                  <a:srgbClr val="4D4D4D"/>
                </a:solidFill>
                <a:effectLst/>
                <a:latin typeface="-apple-system"/>
              </a:rPr>
              <a:t>首部获悉</a:t>
            </a:r>
            <a:r>
              <a:rPr lang="en-US" altLang="zh-CN" sz="4000" b="0" i="0" dirty="0">
                <a:solidFill>
                  <a:srgbClr val="4D4D4D"/>
                </a:solidFill>
                <a:effectLst/>
                <a:latin typeface="-apple-system"/>
              </a:rPr>
              <a:t>IP</a:t>
            </a:r>
            <a:r>
              <a:rPr lang="zh-CN" altLang="en-US" sz="4000" b="0" i="0" dirty="0">
                <a:solidFill>
                  <a:srgbClr val="4D4D4D"/>
                </a:solidFill>
                <a:effectLst/>
                <a:latin typeface="-apple-system"/>
              </a:rPr>
              <a:t>地址信息构造</a:t>
            </a:r>
            <a:r>
              <a:rPr lang="en-US" altLang="zh-CN" sz="4000" b="0" i="0" dirty="0">
                <a:solidFill>
                  <a:srgbClr val="4D4D4D"/>
                </a:solidFill>
                <a:effectLst/>
                <a:latin typeface="-apple-system"/>
              </a:rPr>
              <a:t>UDP</a:t>
            </a:r>
            <a:r>
              <a:rPr lang="zh-CN" altLang="en-US" sz="4000" b="0" i="0" dirty="0">
                <a:solidFill>
                  <a:srgbClr val="4D4D4D"/>
                </a:solidFill>
                <a:effectLst/>
                <a:latin typeface="-apple-system"/>
              </a:rPr>
              <a:t>伪首部。在进行校验和计算。</a:t>
            </a:r>
            <a:endParaRPr kumimoji="1" lang="zh-CN" altLang="en-US" sz="2800" b="1" dirty="0">
              <a:latin typeface="Arial" panose="020B0604020202020204" pitchFamily="34" charset="0"/>
              <a:ea typeface="黑体" panose="02010609060101010101" pitchFamily="49" charset="-122"/>
            </a:endParaRPr>
          </a:p>
          <a:p>
            <a:pPr eaLnBrk="1" hangingPunct="1"/>
            <a:endParaRPr lang="en-US" altLang="zh-CN" sz="2800" dirty="0"/>
          </a:p>
          <a:p>
            <a:pPr algn="l"/>
            <a:r>
              <a:rPr lang="zh-CN" altLang="en-US" sz="4000" b="0" i="0" dirty="0">
                <a:solidFill>
                  <a:srgbClr val="4D4D4D"/>
                </a:solidFill>
                <a:effectLst/>
                <a:latin typeface="-apple-system"/>
              </a:rPr>
              <a:t>识别一个通信应用需要</a:t>
            </a:r>
            <a:r>
              <a:rPr lang="en-US" altLang="zh-CN" sz="4000" b="0" i="0" dirty="0">
                <a:solidFill>
                  <a:srgbClr val="4D4D4D"/>
                </a:solidFill>
                <a:effectLst/>
                <a:latin typeface="-apple-system"/>
              </a:rPr>
              <a:t>5</a:t>
            </a:r>
            <a:r>
              <a:rPr lang="zh-CN" altLang="en-US" sz="4000" b="0" i="0" dirty="0">
                <a:solidFill>
                  <a:srgbClr val="4D4D4D"/>
                </a:solidFill>
                <a:effectLst/>
                <a:latin typeface="-apple-system"/>
              </a:rPr>
              <a:t>个因素。</a:t>
            </a:r>
            <a:r>
              <a:rPr lang="en-US" altLang="zh-CN" sz="4000" b="0" i="0" dirty="0">
                <a:solidFill>
                  <a:srgbClr val="4D4D4D"/>
                </a:solidFill>
                <a:effectLst/>
                <a:latin typeface="-apple-system"/>
              </a:rPr>
              <a:t>"</a:t>
            </a:r>
            <a:r>
              <a:rPr lang="zh-CN" altLang="en-US" sz="4000" b="0" i="0" dirty="0">
                <a:solidFill>
                  <a:srgbClr val="4D4D4D"/>
                </a:solidFill>
                <a:effectLst/>
                <a:latin typeface="-apple-system"/>
              </a:rPr>
              <a:t>源</a:t>
            </a:r>
            <a:r>
              <a:rPr lang="en-US" altLang="zh-CN" sz="4000" b="0" i="0" dirty="0">
                <a:solidFill>
                  <a:srgbClr val="4D4D4D"/>
                </a:solidFill>
                <a:effectLst/>
                <a:latin typeface="-apple-system"/>
              </a:rPr>
              <a:t>IP</a:t>
            </a:r>
            <a:r>
              <a:rPr lang="zh-CN" altLang="en-US" sz="4000" b="0" i="0" dirty="0">
                <a:solidFill>
                  <a:srgbClr val="4D4D4D"/>
                </a:solidFill>
                <a:effectLst/>
                <a:latin typeface="-apple-system"/>
              </a:rPr>
              <a:t>地址</a:t>
            </a:r>
            <a:r>
              <a:rPr lang="en-US" altLang="zh-CN" sz="4000" b="0" i="0" dirty="0">
                <a:solidFill>
                  <a:srgbClr val="4D4D4D"/>
                </a:solidFill>
                <a:effectLst/>
                <a:latin typeface="-apple-system"/>
              </a:rPr>
              <a:t>"</a:t>
            </a:r>
            <a:r>
              <a:rPr lang="zh-CN" altLang="en-US" sz="4000" b="0" i="0" dirty="0">
                <a:solidFill>
                  <a:srgbClr val="4D4D4D"/>
                </a:solidFill>
                <a:effectLst/>
                <a:latin typeface="-apple-system"/>
              </a:rPr>
              <a:t>、</a:t>
            </a:r>
            <a:r>
              <a:rPr lang="en-US" altLang="zh-CN" sz="4000" b="0" i="0" dirty="0">
                <a:solidFill>
                  <a:srgbClr val="4D4D4D"/>
                </a:solidFill>
                <a:effectLst/>
                <a:latin typeface="-apple-system"/>
              </a:rPr>
              <a:t>"</a:t>
            </a:r>
            <a:r>
              <a:rPr lang="zh-CN" altLang="en-US" sz="4000" b="0" i="0" dirty="0">
                <a:solidFill>
                  <a:srgbClr val="4D4D4D"/>
                </a:solidFill>
                <a:effectLst/>
                <a:latin typeface="-apple-system"/>
              </a:rPr>
              <a:t>目标</a:t>
            </a:r>
            <a:r>
              <a:rPr lang="en-US" altLang="zh-CN" sz="4000" b="0" i="0" dirty="0">
                <a:solidFill>
                  <a:srgbClr val="4D4D4D"/>
                </a:solidFill>
                <a:effectLst/>
                <a:latin typeface="-apple-system"/>
              </a:rPr>
              <a:t>IP</a:t>
            </a:r>
            <a:r>
              <a:rPr lang="zh-CN" altLang="en-US" sz="4000" b="0" i="0" dirty="0">
                <a:solidFill>
                  <a:srgbClr val="4D4D4D"/>
                </a:solidFill>
                <a:effectLst/>
                <a:latin typeface="-apple-system"/>
              </a:rPr>
              <a:t>地址</a:t>
            </a:r>
            <a:r>
              <a:rPr lang="en-US" altLang="zh-CN" sz="4000" b="0" i="0" dirty="0">
                <a:solidFill>
                  <a:srgbClr val="4D4D4D"/>
                </a:solidFill>
                <a:effectLst/>
                <a:latin typeface="-apple-system"/>
              </a:rPr>
              <a:t>"</a:t>
            </a:r>
            <a:r>
              <a:rPr lang="zh-CN" altLang="en-US" sz="4000" b="0" i="0" dirty="0">
                <a:solidFill>
                  <a:srgbClr val="4D4D4D"/>
                </a:solidFill>
                <a:effectLst/>
                <a:latin typeface="-apple-system"/>
              </a:rPr>
              <a:t>、</a:t>
            </a:r>
            <a:r>
              <a:rPr lang="en-US" altLang="zh-CN" sz="4000" b="0" i="0" dirty="0">
                <a:solidFill>
                  <a:srgbClr val="4D4D4D"/>
                </a:solidFill>
                <a:effectLst/>
                <a:latin typeface="-apple-system"/>
              </a:rPr>
              <a:t>"</a:t>
            </a:r>
            <a:r>
              <a:rPr lang="zh-CN" altLang="en-US" sz="4000" b="0" i="0" dirty="0">
                <a:solidFill>
                  <a:srgbClr val="4D4D4D"/>
                </a:solidFill>
                <a:effectLst/>
                <a:latin typeface="-apple-system"/>
              </a:rPr>
              <a:t>源端口</a:t>
            </a:r>
            <a:r>
              <a:rPr lang="en-US" altLang="zh-CN" sz="4000" b="0" i="0" dirty="0">
                <a:solidFill>
                  <a:srgbClr val="4D4D4D"/>
                </a:solidFill>
                <a:effectLst/>
                <a:latin typeface="-apple-system"/>
              </a:rPr>
              <a:t>"</a:t>
            </a:r>
            <a:r>
              <a:rPr lang="zh-CN" altLang="en-US" sz="4000" b="0" i="0" dirty="0">
                <a:solidFill>
                  <a:srgbClr val="4D4D4D"/>
                </a:solidFill>
                <a:effectLst/>
                <a:latin typeface="-apple-system"/>
              </a:rPr>
              <a:t>、</a:t>
            </a:r>
            <a:r>
              <a:rPr lang="en-US" altLang="zh-CN" sz="4000" b="0" i="0" dirty="0">
                <a:solidFill>
                  <a:srgbClr val="4D4D4D"/>
                </a:solidFill>
                <a:effectLst/>
                <a:latin typeface="-apple-system"/>
              </a:rPr>
              <a:t>"</a:t>
            </a:r>
            <a:r>
              <a:rPr lang="zh-CN" altLang="en-US" sz="4000" b="0" i="0" dirty="0">
                <a:solidFill>
                  <a:srgbClr val="4D4D4D"/>
                </a:solidFill>
                <a:effectLst/>
                <a:latin typeface="-apple-system"/>
              </a:rPr>
              <a:t>目标端口</a:t>
            </a:r>
            <a:r>
              <a:rPr lang="en-US" altLang="zh-CN" sz="4000" b="0" i="0" dirty="0">
                <a:solidFill>
                  <a:srgbClr val="4D4D4D"/>
                </a:solidFill>
                <a:effectLst/>
                <a:latin typeface="-apple-system"/>
              </a:rPr>
              <a:t>"</a:t>
            </a:r>
            <a:r>
              <a:rPr lang="zh-CN" altLang="en-US" sz="4000" b="0" i="0" dirty="0">
                <a:solidFill>
                  <a:srgbClr val="4D4D4D"/>
                </a:solidFill>
                <a:effectLst/>
                <a:latin typeface="-apple-system"/>
              </a:rPr>
              <a:t>、</a:t>
            </a:r>
            <a:r>
              <a:rPr lang="en-US" altLang="zh-CN" sz="4000" b="0" i="0" dirty="0">
                <a:solidFill>
                  <a:srgbClr val="4D4D4D"/>
                </a:solidFill>
                <a:effectLst/>
                <a:latin typeface="-apple-system"/>
              </a:rPr>
              <a:t>"</a:t>
            </a:r>
            <a:r>
              <a:rPr lang="zh-CN" altLang="en-US" sz="4000" b="0" i="0" dirty="0">
                <a:solidFill>
                  <a:srgbClr val="4D4D4D"/>
                </a:solidFill>
                <a:effectLst/>
                <a:latin typeface="-apple-system"/>
              </a:rPr>
              <a:t>协议号</a:t>
            </a:r>
            <a:r>
              <a:rPr lang="en-US" altLang="zh-CN" sz="4000" b="0" i="0" dirty="0">
                <a:solidFill>
                  <a:srgbClr val="4D4D4D"/>
                </a:solidFill>
                <a:effectLst/>
                <a:latin typeface="-apple-system"/>
              </a:rPr>
              <a:t>"</a:t>
            </a:r>
            <a:r>
              <a:rPr lang="zh-CN" altLang="en-US" sz="4000" b="0" i="0" dirty="0">
                <a:solidFill>
                  <a:srgbClr val="4D4D4D"/>
                </a:solidFill>
                <a:effectLst/>
                <a:latin typeface="-apple-system"/>
              </a:rPr>
              <a:t>。</a:t>
            </a:r>
            <a:r>
              <a:rPr lang="en-US" altLang="zh-CN" sz="4000" b="0" i="0" dirty="0">
                <a:solidFill>
                  <a:srgbClr val="4D4D4D"/>
                </a:solidFill>
                <a:effectLst/>
                <a:latin typeface="-apple-system"/>
              </a:rPr>
              <a:t>UDP</a:t>
            </a:r>
            <a:r>
              <a:rPr lang="zh-CN" altLang="en-US" sz="4000" b="0" i="0" dirty="0">
                <a:solidFill>
                  <a:srgbClr val="4D4D4D"/>
                </a:solidFill>
                <a:effectLst/>
                <a:latin typeface="-apple-system"/>
              </a:rPr>
              <a:t>首部只包含了（源端口和目标端口），用此来校验，如果其他三项信息被破坏，极有可能导致应收包应用收不到，不应该收包的应用收到。</a:t>
            </a:r>
          </a:p>
          <a:p>
            <a:pPr algn="l"/>
            <a:r>
              <a:rPr lang="zh-CN" altLang="en-US" sz="4000" b="0" i="0" dirty="0">
                <a:solidFill>
                  <a:srgbClr val="4D4D4D"/>
                </a:solidFill>
                <a:effectLst/>
                <a:latin typeface="-apple-system"/>
              </a:rPr>
              <a:t>为此，有必要在通信中，验证这</a:t>
            </a:r>
            <a:r>
              <a:rPr lang="en-US" altLang="zh-CN" sz="4000" b="0" i="0" dirty="0">
                <a:solidFill>
                  <a:srgbClr val="4D4D4D"/>
                </a:solidFill>
                <a:effectLst/>
                <a:latin typeface="-apple-system"/>
              </a:rPr>
              <a:t>5</a:t>
            </a:r>
            <a:r>
              <a:rPr lang="zh-CN" altLang="en-US" sz="4000" b="0" i="0" dirty="0">
                <a:solidFill>
                  <a:srgbClr val="4D4D4D"/>
                </a:solidFill>
                <a:effectLst/>
                <a:latin typeface="-apple-system"/>
              </a:rPr>
              <a:t>项的识别码是否正确，就引入了伪首部的概念。</a:t>
            </a:r>
          </a:p>
          <a:p>
            <a:pPr eaLnBrk="1" hangingPunct="1"/>
            <a:endParaRPr lang="zh-CN" altLang="en-US" sz="2800" dirty="0"/>
          </a:p>
        </p:txBody>
      </p:sp>
    </p:spTree>
    <p:extLst>
      <p:ext uri="{BB962C8B-B14F-4D97-AF65-F5344CB8AC3E}">
        <p14:creationId xmlns:p14="http://schemas.microsoft.com/office/powerpoint/2010/main" val="2004171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8</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zh-CN" altLang="en-US" dirty="0" smtClean="0">
              <a:solidFill>
                <a:srgbClr val="FF0000"/>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423758762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E40073B-DE38-4F5F-8C65-19600E6C9985}" type="slidenum">
              <a:rPr lang="en-US" altLang="zh-CN" sz="1300" smtClean="0">
                <a:latin typeface="Arial" panose="020B0604020202020204" pitchFamily="34" charset="0"/>
              </a:rPr>
              <a:pPr>
                <a:spcBef>
                  <a:spcPct val="0"/>
                </a:spcBef>
              </a:pPr>
              <a:t>80</a:t>
            </a:fld>
            <a:endParaRPr lang="en-US" altLang="zh-CN" sz="1300">
              <a:latin typeface="Arial" panose="020B0604020202020204" pitchFamily="34" charset="0"/>
            </a:endParaRPr>
          </a:p>
        </p:txBody>
      </p:sp>
      <p:sp>
        <p:nvSpPr>
          <p:cNvPr id="38915" name="Rectangle 2"/>
          <p:cNvSpPr>
            <a:spLocks noGrp="1" noRot="1" noChangeAspect="1" noChangeArrowheads="1" noTextEdit="1"/>
          </p:cNvSpPr>
          <p:nvPr>
            <p:ph type="sldImg"/>
          </p:nvPr>
        </p:nvSpPr>
        <p:spPr>
          <a:ln cap="flat"/>
        </p:spPr>
      </p:sp>
      <p:sp>
        <p:nvSpPr>
          <p:cNvPr id="389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sz="2800" dirty="0"/>
          </a:p>
        </p:txBody>
      </p:sp>
    </p:spTree>
    <p:extLst>
      <p:ext uri="{BB962C8B-B14F-4D97-AF65-F5344CB8AC3E}">
        <p14:creationId xmlns:p14="http://schemas.microsoft.com/office/powerpoint/2010/main" val="274170770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E40073B-DE38-4F5F-8C65-19600E6C9985}" type="slidenum">
              <a:rPr lang="en-US" altLang="zh-CN" sz="1300" smtClean="0">
                <a:latin typeface="Arial" panose="020B0604020202020204" pitchFamily="34" charset="0"/>
              </a:rPr>
              <a:pPr>
                <a:spcBef>
                  <a:spcPct val="0"/>
                </a:spcBef>
              </a:pPr>
              <a:t>81</a:t>
            </a:fld>
            <a:endParaRPr lang="en-US" altLang="zh-CN" sz="1300">
              <a:latin typeface="Arial" panose="020B0604020202020204" pitchFamily="34" charset="0"/>
            </a:endParaRPr>
          </a:p>
        </p:txBody>
      </p:sp>
      <p:sp>
        <p:nvSpPr>
          <p:cNvPr id="38915" name="Rectangle 2"/>
          <p:cNvSpPr>
            <a:spLocks noGrp="1" noRot="1" noChangeAspect="1" noChangeArrowheads="1" noTextEdit="1"/>
          </p:cNvSpPr>
          <p:nvPr>
            <p:ph type="sldImg"/>
          </p:nvPr>
        </p:nvSpPr>
        <p:spPr>
          <a:ln cap="flat"/>
        </p:spPr>
      </p:sp>
      <p:sp>
        <p:nvSpPr>
          <p:cNvPr id="389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sz="2800" dirty="0"/>
          </a:p>
        </p:txBody>
      </p:sp>
    </p:spTree>
    <p:extLst>
      <p:ext uri="{BB962C8B-B14F-4D97-AF65-F5344CB8AC3E}">
        <p14:creationId xmlns:p14="http://schemas.microsoft.com/office/powerpoint/2010/main" val="41912103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E40073B-DE38-4F5F-8C65-19600E6C9985}" type="slidenum">
              <a:rPr lang="en-US" altLang="zh-CN" sz="1300" smtClean="0">
                <a:latin typeface="Arial" panose="020B0604020202020204" pitchFamily="34" charset="0"/>
              </a:rPr>
              <a:pPr>
                <a:spcBef>
                  <a:spcPct val="0"/>
                </a:spcBef>
              </a:pPr>
              <a:t>82</a:t>
            </a:fld>
            <a:endParaRPr lang="en-US" altLang="zh-CN" sz="1300">
              <a:latin typeface="Arial" panose="020B0604020202020204" pitchFamily="34" charset="0"/>
            </a:endParaRPr>
          </a:p>
        </p:txBody>
      </p:sp>
      <p:sp>
        <p:nvSpPr>
          <p:cNvPr id="38915" name="Rectangle 2"/>
          <p:cNvSpPr>
            <a:spLocks noGrp="1" noRot="1" noChangeAspect="1" noChangeArrowheads="1" noTextEdit="1"/>
          </p:cNvSpPr>
          <p:nvPr>
            <p:ph type="sldImg"/>
          </p:nvPr>
        </p:nvSpPr>
        <p:spPr>
          <a:ln cap="flat"/>
        </p:spPr>
      </p:sp>
      <p:sp>
        <p:nvSpPr>
          <p:cNvPr id="389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sz="2800" dirty="0"/>
          </a:p>
        </p:txBody>
      </p:sp>
    </p:spTree>
    <p:extLst>
      <p:ext uri="{BB962C8B-B14F-4D97-AF65-F5344CB8AC3E}">
        <p14:creationId xmlns:p14="http://schemas.microsoft.com/office/powerpoint/2010/main" val="40593508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E40073B-DE38-4F5F-8C65-19600E6C9985}" type="slidenum">
              <a:rPr lang="en-US" altLang="zh-CN" sz="1300" smtClean="0">
                <a:latin typeface="Arial" panose="020B0604020202020204" pitchFamily="34" charset="0"/>
              </a:rPr>
              <a:pPr>
                <a:spcBef>
                  <a:spcPct val="0"/>
                </a:spcBef>
              </a:pPr>
              <a:t>83</a:t>
            </a:fld>
            <a:endParaRPr lang="en-US" altLang="zh-CN" sz="1300">
              <a:latin typeface="Arial" panose="020B0604020202020204" pitchFamily="34" charset="0"/>
            </a:endParaRPr>
          </a:p>
        </p:txBody>
      </p:sp>
      <p:sp>
        <p:nvSpPr>
          <p:cNvPr id="38915" name="Rectangle 2"/>
          <p:cNvSpPr>
            <a:spLocks noGrp="1" noRot="1" noChangeAspect="1" noChangeArrowheads="1" noTextEdit="1"/>
          </p:cNvSpPr>
          <p:nvPr>
            <p:ph type="sldImg"/>
          </p:nvPr>
        </p:nvSpPr>
        <p:spPr>
          <a:ln cap="flat"/>
        </p:spPr>
      </p:sp>
      <p:sp>
        <p:nvSpPr>
          <p:cNvPr id="389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a:p>
        </p:txBody>
      </p:sp>
    </p:spTree>
    <p:extLst>
      <p:ext uri="{BB962C8B-B14F-4D97-AF65-F5344CB8AC3E}">
        <p14:creationId xmlns:p14="http://schemas.microsoft.com/office/powerpoint/2010/main" val="29504247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E40073B-DE38-4F5F-8C65-19600E6C9985}" type="slidenum">
              <a:rPr lang="en-US" altLang="zh-CN" sz="1300" smtClean="0">
                <a:latin typeface="Arial" panose="020B0604020202020204" pitchFamily="34" charset="0"/>
              </a:rPr>
              <a:pPr>
                <a:spcBef>
                  <a:spcPct val="0"/>
                </a:spcBef>
              </a:pPr>
              <a:t>84</a:t>
            </a:fld>
            <a:endParaRPr lang="en-US" altLang="zh-CN" sz="1300">
              <a:latin typeface="Arial" panose="020B0604020202020204" pitchFamily="34" charset="0"/>
            </a:endParaRPr>
          </a:p>
        </p:txBody>
      </p:sp>
      <p:sp>
        <p:nvSpPr>
          <p:cNvPr id="38915" name="Rectangle 2"/>
          <p:cNvSpPr>
            <a:spLocks noGrp="1" noRot="1" noChangeAspect="1" noChangeArrowheads="1" noTextEdit="1"/>
          </p:cNvSpPr>
          <p:nvPr>
            <p:ph type="sldImg"/>
          </p:nvPr>
        </p:nvSpPr>
        <p:spPr>
          <a:ln cap="flat"/>
        </p:spPr>
      </p:sp>
      <p:sp>
        <p:nvSpPr>
          <p:cNvPr id="389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a:p>
        </p:txBody>
      </p:sp>
    </p:spTree>
    <p:extLst>
      <p:ext uri="{BB962C8B-B14F-4D97-AF65-F5344CB8AC3E}">
        <p14:creationId xmlns:p14="http://schemas.microsoft.com/office/powerpoint/2010/main" val="65343240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E40073B-DE38-4F5F-8C65-19600E6C9985}" type="slidenum">
              <a:rPr lang="en-US" altLang="zh-CN" sz="1300" smtClean="0">
                <a:latin typeface="Arial" panose="020B0604020202020204" pitchFamily="34" charset="0"/>
              </a:rPr>
              <a:pPr>
                <a:spcBef>
                  <a:spcPct val="0"/>
                </a:spcBef>
              </a:pPr>
              <a:t>85</a:t>
            </a:fld>
            <a:endParaRPr lang="en-US" altLang="zh-CN" sz="1300">
              <a:latin typeface="Arial" panose="020B0604020202020204" pitchFamily="34" charset="0"/>
            </a:endParaRPr>
          </a:p>
        </p:txBody>
      </p:sp>
      <p:sp>
        <p:nvSpPr>
          <p:cNvPr id="38915" name="Rectangle 2"/>
          <p:cNvSpPr>
            <a:spLocks noGrp="1" noRot="1" noChangeAspect="1" noChangeArrowheads="1" noTextEdit="1"/>
          </p:cNvSpPr>
          <p:nvPr>
            <p:ph type="sldImg"/>
          </p:nvPr>
        </p:nvSpPr>
        <p:spPr>
          <a:ln cap="flat"/>
        </p:spPr>
      </p:sp>
      <p:sp>
        <p:nvSpPr>
          <p:cNvPr id="389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a:p>
        </p:txBody>
      </p:sp>
    </p:spTree>
    <p:extLst>
      <p:ext uri="{BB962C8B-B14F-4D97-AF65-F5344CB8AC3E}">
        <p14:creationId xmlns:p14="http://schemas.microsoft.com/office/powerpoint/2010/main" val="165210053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E40073B-DE38-4F5F-8C65-19600E6C9985}" type="slidenum">
              <a:rPr lang="en-US" altLang="zh-CN" sz="1300" smtClean="0">
                <a:latin typeface="Arial" panose="020B0604020202020204" pitchFamily="34" charset="0"/>
              </a:rPr>
              <a:pPr>
                <a:spcBef>
                  <a:spcPct val="0"/>
                </a:spcBef>
              </a:pPr>
              <a:t>86</a:t>
            </a:fld>
            <a:endParaRPr lang="en-US" altLang="zh-CN" sz="1300">
              <a:latin typeface="Arial" panose="020B0604020202020204" pitchFamily="34" charset="0"/>
            </a:endParaRPr>
          </a:p>
        </p:txBody>
      </p:sp>
      <p:sp>
        <p:nvSpPr>
          <p:cNvPr id="38915" name="Rectangle 2"/>
          <p:cNvSpPr>
            <a:spLocks noGrp="1" noRot="1" noChangeAspect="1" noChangeArrowheads="1" noTextEdit="1"/>
          </p:cNvSpPr>
          <p:nvPr>
            <p:ph type="sldImg"/>
          </p:nvPr>
        </p:nvSpPr>
        <p:spPr>
          <a:ln cap="flat"/>
        </p:spPr>
      </p:sp>
      <p:sp>
        <p:nvSpPr>
          <p:cNvPr id="389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a:p>
        </p:txBody>
      </p:sp>
    </p:spTree>
    <p:extLst>
      <p:ext uri="{BB962C8B-B14F-4D97-AF65-F5344CB8AC3E}">
        <p14:creationId xmlns:p14="http://schemas.microsoft.com/office/powerpoint/2010/main" val="24047039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E40073B-DE38-4F5F-8C65-19600E6C9985}" type="slidenum">
              <a:rPr lang="en-US" altLang="zh-CN" sz="1300" smtClean="0">
                <a:latin typeface="Arial" panose="020B0604020202020204" pitchFamily="34" charset="0"/>
              </a:rPr>
              <a:pPr>
                <a:spcBef>
                  <a:spcPct val="0"/>
                </a:spcBef>
              </a:pPr>
              <a:t>87</a:t>
            </a:fld>
            <a:endParaRPr lang="en-US" altLang="zh-CN" sz="1300">
              <a:latin typeface="Arial" panose="020B0604020202020204" pitchFamily="34" charset="0"/>
            </a:endParaRPr>
          </a:p>
        </p:txBody>
      </p:sp>
      <p:sp>
        <p:nvSpPr>
          <p:cNvPr id="38915" name="Rectangle 2"/>
          <p:cNvSpPr>
            <a:spLocks noGrp="1" noRot="1" noChangeAspect="1" noChangeArrowheads="1" noTextEdit="1"/>
          </p:cNvSpPr>
          <p:nvPr>
            <p:ph type="sldImg"/>
          </p:nvPr>
        </p:nvSpPr>
        <p:spPr>
          <a:ln cap="flat"/>
        </p:spPr>
      </p:sp>
      <p:sp>
        <p:nvSpPr>
          <p:cNvPr id="389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a:p>
        </p:txBody>
      </p:sp>
    </p:spTree>
    <p:extLst>
      <p:ext uri="{BB962C8B-B14F-4D97-AF65-F5344CB8AC3E}">
        <p14:creationId xmlns:p14="http://schemas.microsoft.com/office/powerpoint/2010/main" val="408798780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E40073B-DE38-4F5F-8C65-19600E6C9985}" type="slidenum">
              <a:rPr lang="en-US" altLang="zh-CN" sz="1300" smtClean="0">
                <a:latin typeface="Arial" panose="020B0604020202020204" pitchFamily="34" charset="0"/>
              </a:rPr>
              <a:pPr>
                <a:spcBef>
                  <a:spcPct val="0"/>
                </a:spcBef>
              </a:pPr>
              <a:t>88</a:t>
            </a:fld>
            <a:endParaRPr lang="en-US" altLang="zh-CN" sz="1300">
              <a:latin typeface="Arial" panose="020B0604020202020204" pitchFamily="34" charset="0"/>
            </a:endParaRPr>
          </a:p>
        </p:txBody>
      </p:sp>
      <p:sp>
        <p:nvSpPr>
          <p:cNvPr id="38915" name="Rectangle 2"/>
          <p:cNvSpPr>
            <a:spLocks noGrp="1" noRot="1" noChangeAspect="1" noChangeArrowheads="1" noTextEdit="1"/>
          </p:cNvSpPr>
          <p:nvPr>
            <p:ph type="sldImg"/>
          </p:nvPr>
        </p:nvSpPr>
        <p:spPr>
          <a:ln cap="flat"/>
        </p:spPr>
      </p:sp>
      <p:sp>
        <p:nvSpPr>
          <p:cNvPr id="389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a:p>
        </p:txBody>
      </p:sp>
    </p:spTree>
    <p:extLst>
      <p:ext uri="{BB962C8B-B14F-4D97-AF65-F5344CB8AC3E}">
        <p14:creationId xmlns:p14="http://schemas.microsoft.com/office/powerpoint/2010/main" val="367315431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E40073B-DE38-4F5F-8C65-19600E6C9985}" type="slidenum">
              <a:rPr lang="en-US" altLang="zh-CN" sz="1300" smtClean="0">
                <a:latin typeface="Arial" panose="020B0604020202020204" pitchFamily="34" charset="0"/>
              </a:rPr>
              <a:pPr>
                <a:spcBef>
                  <a:spcPct val="0"/>
                </a:spcBef>
              </a:pPr>
              <a:t>89</a:t>
            </a:fld>
            <a:endParaRPr lang="en-US" altLang="zh-CN" sz="1300">
              <a:latin typeface="Arial" panose="020B0604020202020204" pitchFamily="34" charset="0"/>
            </a:endParaRPr>
          </a:p>
        </p:txBody>
      </p:sp>
      <p:sp>
        <p:nvSpPr>
          <p:cNvPr id="38915" name="Rectangle 2"/>
          <p:cNvSpPr>
            <a:spLocks noGrp="1" noRot="1" noChangeAspect="1" noChangeArrowheads="1" noTextEdit="1"/>
          </p:cNvSpPr>
          <p:nvPr>
            <p:ph type="sldImg"/>
          </p:nvPr>
        </p:nvSpPr>
        <p:spPr>
          <a:ln cap="flat"/>
        </p:spPr>
      </p:sp>
      <p:sp>
        <p:nvSpPr>
          <p:cNvPr id="389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a:p>
        </p:txBody>
      </p:sp>
    </p:spTree>
    <p:extLst>
      <p:ext uri="{BB962C8B-B14F-4D97-AF65-F5344CB8AC3E}">
        <p14:creationId xmlns:p14="http://schemas.microsoft.com/office/powerpoint/2010/main" val="182592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9</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zh-CN" altLang="en-US" dirty="0" smtClean="0">
              <a:solidFill>
                <a:srgbClr val="FF0000"/>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65521442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E40073B-DE38-4F5F-8C65-19600E6C9985}" type="slidenum">
              <a:rPr lang="en-US" altLang="zh-CN" sz="1300" smtClean="0">
                <a:latin typeface="Arial" panose="020B0604020202020204" pitchFamily="34" charset="0"/>
              </a:rPr>
              <a:pPr>
                <a:spcBef>
                  <a:spcPct val="0"/>
                </a:spcBef>
              </a:pPr>
              <a:t>90</a:t>
            </a:fld>
            <a:endParaRPr lang="en-US" altLang="zh-CN" sz="1300">
              <a:latin typeface="Arial" panose="020B0604020202020204" pitchFamily="34" charset="0"/>
            </a:endParaRPr>
          </a:p>
        </p:txBody>
      </p:sp>
      <p:sp>
        <p:nvSpPr>
          <p:cNvPr id="38915" name="Rectangle 2"/>
          <p:cNvSpPr>
            <a:spLocks noGrp="1" noRot="1" noChangeAspect="1" noChangeArrowheads="1" noTextEdit="1"/>
          </p:cNvSpPr>
          <p:nvPr>
            <p:ph type="sldImg"/>
          </p:nvPr>
        </p:nvSpPr>
        <p:spPr>
          <a:ln cap="flat"/>
        </p:spPr>
      </p:sp>
      <p:sp>
        <p:nvSpPr>
          <p:cNvPr id="389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a:p>
        </p:txBody>
      </p:sp>
    </p:spTree>
    <p:extLst>
      <p:ext uri="{BB962C8B-B14F-4D97-AF65-F5344CB8AC3E}">
        <p14:creationId xmlns:p14="http://schemas.microsoft.com/office/powerpoint/2010/main" val="97084911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E40073B-DE38-4F5F-8C65-19600E6C9985}" type="slidenum">
              <a:rPr lang="en-US" altLang="zh-CN" sz="1300" smtClean="0">
                <a:latin typeface="Arial" panose="020B0604020202020204" pitchFamily="34" charset="0"/>
              </a:rPr>
              <a:pPr>
                <a:spcBef>
                  <a:spcPct val="0"/>
                </a:spcBef>
              </a:pPr>
              <a:t>91</a:t>
            </a:fld>
            <a:endParaRPr lang="en-US" altLang="zh-CN" sz="1300">
              <a:latin typeface="Arial" panose="020B0604020202020204" pitchFamily="34" charset="0"/>
            </a:endParaRPr>
          </a:p>
        </p:txBody>
      </p:sp>
      <p:sp>
        <p:nvSpPr>
          <p:cNvPr id="38915" name="Rectangle 2"/>
          <p:cNvSpPr>
            <a:spLocks noGrp="1" noRot="1" noChangeAspect="1" noChangeArrowheads="1" noTextEdit="1"/>
          </p:cNvSpPr>
          <p:nvPr>
            <p:ph type="sldImg"/>
          </p:nvPr>
        </p:nvSpPr>
        <p:spPr>
          <a:ln cap="flat"/>
        </p:spPr>
      </p:sp>
      <p:sp>
        <p:nvSpPr>
          <p:cNvPr id="389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a:p>
        </p:txBody>
      </p:sp>
    </p:spTree>
    <p:extLst>
      <p:ext uri="{BB962C8B-B14F-4D97-AF65-F5344CB8AC3E}">
        <p14:creationId xmlns:p14="http://schemas.microsoft.com/office/powerpoint/2010/main" val="63300940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E40073B-DE38-4F5F-8C65-19600E6C9985}" type="slidenum">
              <a:rPr lang="en-US" altLang="zh-CN" sz="1300" smtClean="0">
                <a:latin typeface="Arial" panose="020B0604020202020204" pitchFamily="34" charset="0"/>
              </a:rPr>
              <a:pPr>
                <a:spcBef>
                  <a:spcPct val="0"/>
                </a:spcBef>
              </a:pPr>
              <a:t>92</a:t>
            </a:fld>
            <a:endParaRPr lang="en-US" altLang="zh-CN" sz="1300">
              <a:latin typeface="Arial" panose="020B0604020202020204" pitchFamily="34" charset="0"/>
            </a:endParaRPr>
          </a:p>
        </p:txBody>
      </p:sp>
      <p:sp>
        <p:nvSpPr>
          <p:cNvPr id="38915" name="Rectangle 2"/>
          <p:cNvSpPr>
            <a:spLocks noGrp="1" noRot="1" noChangeAspect="1" noChangeArrowheads="1" noTextEdit="1"/>
          </p:cNvSpPr>
          <p:nvPr>
            <p:ph type="sldImg"/>
          </p:nvPr>
        </p:nvSpPr>
        <p:spPr>
          <a:ln cap="flat"/>
        </p:spPr>
      </p:sp>
      <p:sp>
        <p:nvSpPr>
          <p:cNvPr id="389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a:p>
        </p:txBody>
      </p:sp>
    </p:spTree>
    <p:extLst>
      <p:ext uri="{BB962C8B-B14F-4D97-AF65-F5344CB8AC3E}">
        <p14:creationId xmlns:p14="http://schemas.microsoft.com/office/powerpoint/2010/main" val="147276962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E40073B-DE38-4F5F-8C65-19600E6C9985}" type="slidenum">
              <a:rPr lang="en-US" altLang="zh-CN" sz="1300" smtClean="0">
                <a:latin typeface="Arial" panose="020B0604020202020204" pitchFamily="34" charset="0"/>
              </a:rPr>
              <a:pPr>
                <a:spcBef>
                  <a:spcPct val="0"/>
                </a:spcBef>
              </a:pPr>
              <a:t>93</a:t>
            </a:fld>
            <a:endParaRPr lang="en-US" altLang="zh-CN" sz="1300">
              <a:latin typeface="Arial" panose="020B0604020202020204" pitchFamily="34" charset="0"/>
            </a:endParaRPr>
          </a:p>
        </p:txBody>
      </p:sp>
      <p:sp>
        <p:nvSpPr>
          <p:cNvPr id="38915" name="Rectangle 2"/>
          <p:cNvSpPr>
            <a:spLocks noGrp="1" noRot="1" noChangeAspect="1" noChangeArrowheads="1" noTextEdit="1"/>
          </p:cNvSpPr>
          <p:nvPr>
            <p:ph type="sldImg"/>
          </p:nvPr>
        </p:nvSpPr>
        <p:spPr>
          <a:ln cap="flat"/>
        </p:spPr>
      </p:sp>
      <p:sp>
        <p:nvSpPr>
          <p:cNvPr id="389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a:p>
        </p:txBody>
      </p:sp>
    </p:spTree>
    <p:extLst>
      <p:ext uri="{BB962C8B-B14F-4D97-AF65-F5344CB8AC3E}">
        <p14:creationId xmlns:p14="http://schemas.microsoft.com/office/powerpoint/2010/main" val="257458808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E40073B-DE38-4F5F-8C65-19600E6C9985}" type="slidenum">
              <a:rPr lang="en-US" altLang="zh-CN" sz="1300" smtClean="0">
                <a:latin typeface="Arial" panose="020B0604020202020204" pitchFamily="34" charset="0"/>
              </a:rPr>
              <a:pPr>
                <a:spcBef>
                  <a:spcPct val="0"/>
                </a:spcBef>
              </a:pPr>
              <a:t>94</a:t>
            </a:fld>
            <a:endParaRPr lang="en-US" altLang="zh-CN" sz="1300">
              <a:latin typeface="Arial" panose="020B0604020202020204" pitchFamily="34" charset="0"/>
            </a:endParaRPr>
          </a:p>
        </p:txBody>
      </p:sp>
      <p:sp>
        <p:nvSpPr>
          <p:cNvPr id="38915" name="Rectangle 2"/>
          <p:cNvSpPr>
            <a:spLocks noGrp="1" noRot="1" noChangeAspect="1" noChangeArrowheads="1" noTextEdit="1"/>
          </p:cNvSpPr>
          <p:nvPr>
            <p:ph type="sldImg"/>
          </p:nvPr>
        </p:nvSpPr>
        <p:spPr>
          <a:ln cap="flat"/>
        </p:spPr>
      </p:sp>
      <p:sp>
        <p:nvSpPr>
          <p:cNvPr id="389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a:p>
        </p:txBody>
      </p:sp>
    </p:spTree>
    <p:extLst>
      <p:ext uri="{BB962C8B-B14F-4D97-AF65-F5344CB8AC3E}">
        <p14:creationId xmlns:p14="http://schemas.microsoft.com/office/powerpoint/2010/main" val="349485910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E40073B-DE38-4F5F-8C65-19600E6C9985}" type="slidenum">
              <a:rPr lang="en-US" altLang="zh-CN" sz="1300" smtClean="0">
                <a:latin typeface="Arial" panose="020B0604020202020204" pitchFamily="34" charset="0"/>
              </a:rPr>
              <a:pPr>
                <a:spcBef>
                  <a:spcPct val="0"/>
                </a:spcBef>
              </a:pPr>
              <a:t>95</a:t>
            </a:fld>
            <a:endParaRPr lang="en-US" altLang="zh-CN" sz="1300">
              <a:latin typeface="Arial" panose="020B0604020202020204" pitchFamily="34" charset="0"/>
            </a:endParaRPr>
          </a:p>
        </p:txBody>
      </p:sp>
      <p:sp>
        <p:nvSpPr>
          <p:cNvPr id="38915" name="Rectangle 2"/>
          <p:cNvSpPr>
            <a:spLocks noGrp="1" noRot="1" noChangeAspect="1" noChangeArrowheads="1" noTextEdit="1"/>
          </p:cNvSpPr>
          <p:nvPr>
            <p:ph type="sldImg"/>
          </p:nvPr>
        </p:nvSpPr>
        <p:spPr>
          <a:ln cap="flat"/>
        </p:spPr>
      </p:sp>
      <p:sp>
        <p:nvSpPr>
          <p:cNvPr id="389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172777417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E40073B-DE38-4F5F-8C65-19600E6C9985}" type="slidenum">
              <a:rPr lang="en-US" altLang="zh-CN" sz="1300" smtClean="0">
                <a:latin typeface="Arial" panose="020B0604020202020204" pitchFamily="34" charset="0"/>
              </a:rPr>
              <a:pPr>
                <a:spcBef>
                  <a:spcPct val="0"/>
                </a:spcBef>
              </a:pPr>
              <a:t>96</a:t>
            </a:fld>
            <a:endParaRPr lang="en-US" altLang="zh-CN" sz="1300">
              <a:latin typeface="Arial" panose="020B0604020202020204" pitchFamily="34" charset="0"/>
            </a:endParaRPr>
          </a:p>
        </p:txBody>
      </p:sp>
      <p:sp>
        <p:nvSpPr>
          <p:cNvPr id="38915" name="Rectangle 2"/>
          <p:cNvSpPr>
            <a:spLocks noGrp="1" noRot="1" noChangeAspect="1" noChangeArrowheads="1" noTextEdit="1"/>
          </p:cNvSpPr>
          <p:nvPr>
            <p:ph type="sldImg"/>
          </p:nvPr>
        </p:nvSpPr>
        <p:spPr>
          <a:ln cap="flat"/>
        </p:spPr>
      </p:sp>
      <p:sp>
        <p:nvSpPr>
          <p:cNvPr id="389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zh-CN" altLang="en-US" b="0" u="none" dirty="0"/>
          </a:p>
        </p:txBody>
      </p:sp>
    </p:spTree>
    <p:extLst>
      <p:ext uri="{BB962C8B-B14F-4D97-AF65-F5344CB8AC3E}">
        <p14:creationId xmlns:p14="http://schemas.microsoft.com/office/powerpoint/2010/main" val="25292168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E40073B-DE38-4F5F-8C65-19600E6C9985}" type="slidenum">
              <a:rPr lang="en-US" altLang="zh-CN" sz="1300" smtClean="0">
                <a:latin typeface="Arial" panose="020B0604020202020204" pitchFamily="34" charset="0"/>
              </a:rPr>
              <a:pPr>
                <a:spcBef>
                  <a:spcPct val="0"/>
                </a:spcBef>
              </a:pPr>
              <a:t>97</a:t>
            </a:fld>
            <a:endParaRPr lang="en-US" altLang="zh-CN" sz="1300">
              <a:latin typeface="Arial" panose="020B0604020202020204" pitchFamily="34" charset="0"/>
            </a:endParaRPr>
          </a:p>
        </p:txBody>
      </p:sp>
      <p:sp>
        <p:nvSpPr>
          <p:cNvPr id="38915" name="Rectangle 2"/>
          <p:cNvSpPr>
            <a:spLocks noGrp="1" noRot="1" noChangeAspect="1" noChangeArrowheads="1" noTextEdit="1"/>
          </p:cNvSpPr>
          <p:nvPr>
            <p:ph type="sldImg"/>
          </p:nvPr>
        </p:nvSpPr>
        <p:spPr>
          <a:ln cap="flat"/>
        </p:spPr>
      </p:sp>
      <p:sp>
        <p:nvSpPr>
          <p:cNvPr id="389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318639975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E40073B-DE38-4F5F-8C65-19600E6C9985}" type="slidenum">
              <a:rPr lang="en-US" altLang="zh-CN" sz="1300" smtClean="0">
                <a:latin typeface="Arial" panose="020B0604020202020204" pitchFamily="34" charset="0"/>
              </a:rPr>
              <a:pPr>
                <a:spcBef>
                  <a:spcPct val="0"/>
                </a:spcBef>
              </a:pPr>
              <a:t>98</a:t>
            </a:fld>
            <a:endParaRPr lang="en-US" altLang="zh-CN" sz="1300">
              <a:latin typeface="Arial" panose="020B0604020202020204" pitchFamily="34" charset="0"/>
            </a:endParaRPr>
          </a:p>
        </p:txBody>
      </p:sp>
      <p:sp>
        <p:nvSpPr>
          <p:cNvPr id="38915" name="Rectangle 2"/>
          <p:cNvSpPr>
            <a:spLocks noGrp="1" noRot="1" noChangeAspect="1" noChangeArrowheads="1" noTextEdit="1"/>
          </p:cNvSpPr>
          <p:nvPr>
            <p:ph type="sldImg"/>
          </p:nvPr>
        </p:nvSpPr>
        <p:spPr>
          <a:ln cap="flat"/>
        </p:spPr>
      </p:sp>
      <p:sp>
        <p:nvSpPr>
          <p:cNvPr id="389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b="0" u="none" dirty="0"/>
          </a:p>
        </p:txBody>
      </p:sp>
    </p:spTree>
    <p:extLst>
      <p:ext uri="{BB962C8B-B14F-4D97-AF65-F5344CB8AC3E}">
        <p14:creationId xmlns:p14="http://schemas.microsoft.com/office/powerpoint/2010/main" val="180612419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E40073B-DE38-4F5F-8C65-19600E6C9985}" type="slidenum">
              <a:rPr lang="en-US" altLang="zh-CN" sz="1300" smtClean="0">
                <a:latin typeface="Arial" panose="020B0604020202020204" pitchFamily="34" charset="0"/>
              </a:rPr>
              <a:pPr>
                <a:spcBef>
                  <a:spcPct val="0"/>
                </a:spcBef>
              </a:pPr>
              <a:t>99</a:t>
            </a:fld>
            <a:endParaRPr lang="en-US" altLang="zh-CN" sz="1300">
              <a:latin typeface="Arial" panose="020B0604020202020204" pitchFamily="34" charset="0"/>
            </a:endParaRPr>
          </a:p>
        </p:txBody>
      </p:sp>
      <p:sp>
        <p:nvSpPr>
          <p:cNvPr id="38915" name="Rectangle 2"/>
          <p:cNvSpPr>
            <a:spLocks noGrp="1" noRot="1" noChangeAspect="1" noChangeArrowheads="1" noTextEdit="1"/>
          </p:cNvSpPr>
          <p:nvPr>
            <p:ph type="sldImg"/>
          </p:nvPr>
        </p:nvSpPr>
        <p:spPr>
          <a:ln cap="flat"/>
        </p:spPr>
      </p:sp>
      <p:sp>
        <p:nvSpPr>
          <p:cNvPr id="389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sz="2800" dirty="0"/>
          </a:p>
        </p:txBody>
      </p:sp>
    </p:spTree>
    <p:extLst>
      <p:ext uri="{BB962C8B-B14F-4D97-AF65-F5344CB8AC3E}">
        <p14:creationId xmlns:p14="http://schemas.microsoft.com/office/powerpoint/2010/main" val="1379951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13" name="圆角矩形 12"/>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userDrawn="1"/>
        </p:nvSpPr>
        <p:spPr>
          <a:xfrm>
            <a:off x="6479725" y="3800546"/>
            <a:ext cx="3877986" cy="584775"/>
          </a:xfrm>
          <a:prstGeom prst="rect">
            <a:avLst/>
          </a:prstGeom>
          <a:noFill/>
        </p:spPr>
        <p:txBody>
          <a:bodyPr wrap="none" rtlCol="0">
            <a:spAutoFit/>
          </a:bodyPr>
          <a:lstStyle/>
          <a:p>
            <a:pPr algn="r"/>
            <a:r>
              <a:rPr lang="en-US" altLang="zh-CN" sz="3200" b="1" dirty="0">
                <a:solidFill>
                  <a:srgbClr val="575757"/>
                </a:solidFill>
              </a:rPr>
              <a:t>《</a:t>
            </a:r>
            <a:r>
              <a:rPr lang="zh-CN" altLang="en-US" sz="3200" b="1" dirty="0">
                <a:solidFill>
                  <a:srgbClr val="575757"/>
                </a:solidFill>
              </a:rPr>
              <a:t>计算机网络系统</a:t>
            </a:r>
            <a:r>
              <a:rPr lang="en-US" altLang="zh-CN" sz="3200" b="1" dirty="0">
                <a:solidFill>
                  <a:srgbClr val="575757"/>
                </a:solidFill>
              </a:rPr>
              <a:t>》</a:t>
            </a:r>
            <a:endParaRPr lang="zh-CN" altLang="en-US" sz="3200" b="1" dirty="0">
              <a:solidFill>
                <a:srgbClr val="575757"/>
              </a:solidFill>
            </a:endParaRPr>
          </a:p>
        </p:txBody>
      </p:sp>
      <p:cxnSp>
        <p:nvCxnSpPr>
          <p:cNvPr id="20" name="直接连接符 19"/>
          <p:cNvCxnSpPr/>
          <p:nvPr userDrawn="1"/>
        </p:nvCxnSpPr>
        <p:spPr>
          <a:xfrm>
            <a:off x="6701246" y="4400168"/>
            <a:ext cx="3401213"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95900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0-#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0-#ppt_w/2"/>
                                          </p:val>
                                        </p:tav>
                                        <p:tav tm="100000">
                                          <p:val>
                                            <p:strVal val="#ppt_x"/>
                                          </p:val>
                                        </p:tav>
                                      </p:tavLst>
                                    </p:anim>
                                    <p:anim calcmode="lin" valueType="num">
                                      <p:cBhvr additive="base">
                                        <p:cTn id="33"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p:bldP spid="12" grpId="0" animBg="1"/>
      <p:bldP spid="11"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5" name="任意多边形 14"/>
          <p:cNvSpPr/>
          <p:nvPr userDrawn="1"/>
        </p:nvSpPr>
        <p:spPr>
          <a:xfrm rot="5400000">
            <a:off x="9944567" y="-470491"/>
            <a:ext cx="589616" cy="3905250"/>
          </a:xfrm>
          <a:custGeom>
            <a:avLst/>
            <a:gdLst>
              <a:gd name="connsiteX0" fmla="*/ 0 w 589616"/>
              <a:gd name="connsiteY0" fmla="*/ 4329742 h 4624550"/>
              <a:gd name="connsiteX1" fmla="*/ 0 w 589616"/>
              <a:gd name="connsiteY1" fmla="*/ 0 h 4624550"/>
              <a:gd name="connsiteX2" fmla="*/ 589616 w 589616"/>
              <a:gd name="connsiteY2" fmla="*/ 0 h 4624550"/>
              <a:gd name="connsiteX3" fmla="*/ 589616 w 589616"/>
              <a:gd name="connsiteY3" fmla="*/ 4329742 h 4624550"/>
              <a:gd name="connsiteX4" fmla="*/ 294808 w 589616"/>
              <a:gd name="connsiteY4" fmla="*/ 4624550 h 4624550"/>
              <a:gd name="connsiteX5" fmla="*/ 0 w 589616"/>
              <a:gd name="connsiteY5" fmla="*/ 4329742 h 46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616" h="4624550">
                <a:moveTo>
                  <a:pt x="0" y="4329742"/>
                </a:moveTo>
                <a:lnTo>
                  <a:pt x="0" y="0"/>
                </a:lnTo>
                <a:lnTo>
                  <a:pt x="589616" y="0"/>
                </a:lnTo>
                <a:lnTo>
                  <a:pt x="589616" y="4329742"/>
                </a:lnTo>
                <a:cubicBezTo>
                  <a:pt x="589616" y="4492560"/>
                  <a:pt x="457626" y="4624550"/>
                  <a:pt x="294808" y="4624550"/>
                </a:cubicBezTo>
                <a:cubicBezTo>
                  <a:pt x="131990" y="4624550"/>
                  <a:pt x="0" y="4492560"/>
                  <a:pt x="0" y="4329742"/>
                </a:cubicBezTo>
                <a:close/>
              </a:path>
            </a:pathLst>
          </a:cu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userDrawn="1"/>
        </p:nvSpPr>
        <p:spPr>
          <a:xfrm rot="5400000">
            <a:off x="1482702" y="-398344"/>
            <a:ext cx="795552" cy="3760956"/>
          </a:xfrm>
          <a:custGeom>
            <a:avLst/>
            <a:gdLst>
              <a:gd name="connsiteX0" fmla="*/ 0 w 795552"/>
              <a:gd name="connsiteY0" fmla="*/ 3760956 h 3760956"/>
              <a:gd name="connsiteX1" fmla="*/ 0 w 795552"/>
              <a:gd name="connsiteY1" fmla="*/ 397776 h 3760956"/>
              <a:gd name="connsiteX2" fmla="*/ 397776 w 795552"/>
              <a:gd name="connsiteY2" fmla="*/ 0 h 3760956"/>
              <a:gd name="connsiteX3" fmla="*/ 795552 w 795552"/>
              <a:gd name="connsiteY3" fmla="*/ 397776 h 3760956"/>
              <a:gd name="connsiteX4" fmla="*/ 795552 w 795552"/>
              <a:gd name="connsiteY4" fmla="*/ 3760956 h 3760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552" h="3760956">
                <a:moveTo>
                  <a:pt x="0" y="3760956"/>
                </a:moveTo>
                <a:lnTo>
                  <a:pt x="0" y="397776"/>
                </a:lnTo>
                <a:cubicBezTo>
                  <a:pt x="0" y="178090"/>
                  <a:pt x="178090" y="0"/>
                  <a:pt x="397776" y="0"/>
                </a:cubicBezTo>
                <a:cubicBezTo>
                  <a:pt x="617462" y="0"/>
                  <a:pt x="795552" y="178090"/>
                  <a:pt x="795552" y="397776"/>
                </a:cubicBezTo>
                <a:lnTo>
                  <a:pt x="795552" y="3760956"/>
                </a:lnTo>
                <a:close/>
              </a:path>
            </a:pathLst>
          </a:cu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userDrawn="1"/>
        </p:nvSpPr>
        <p:spPr>
          <a:xfrm>
            <a:off x="3832287" y="1020469"/>
            <a:ext cx="1569660" cy="923330"/>
          </a:xfrm>
          <a:prstGeom prst="rect">
            <a:avLst/>
          </a:prstGeom>
          <a:noFill/>
        </p:spPr>
        <p:txBody>
          <a:bodyPr wrap="none" rtlCol="0">
            <a:spAutoFit/>
          </a:bodyPr>
          <a:lstStyle/>
          <a:p>
            <a:r>
              <a:rPr lang="zh-CN" altLang="en-US" sz="5400" b="1" dirty="0">
                <a:solidFill>
                  <a:srgbClr val="575757"/>
                </a:solidFill>
              </a:rPr>
              <a:t>目录</a:t>
            </a:r>
          </a:p>
        </p:txBody>
      </p:sp>
      <p:sp>
        <p:nvSpPr>
          <p:cNvPr id="17" name="文本框 16"/>
          <p:cNvSpPr txBox="1"/>
          <p:nvPr userDrawn="1"/>
        </p:nvSpPr>
        <p:spPr>
          <a:xfrm>
            <a:off x="5361818" y="1097414"/>
            <a:ext cx="2028119" cy="769441"/>
          </a:xfrm>
          <a:prstGeom prst="rect">
            <a:avLst/>
          </a:prstGeom>
          <a:noFill/>
        </p:spPr>
        <p:txBody>
          <a:bodyPr wrap="none" rtlCol="0">
            <a:spAutoFit/>
          </a:bodyPr>
          <a:lstStyle/>
          <a:p>
            <a:r>
              <a:rPr lang="en-US" altLang="zh-CN" sz="4400" b="1" dirty="0">
                <a:solidFill>
                  <a:srgbClr val="575757"/>
                </a:solidFill>
              </a:rPr>
              <a:t>CONTENT</a:t>
            </a:r>
            <a:endParaRPr lang="zh-CN" altLang="en-US" sz="4400" b="1" dirty="0">
              <a:solidFill>
                <a:srgbClr val="575757"/>
              </a:solidFill>
            </a:endParaRPr>
          </a:p>
        </p:txBody>
      </p:sp>
    </p:spTree>
    <p:extLst>
      <p:ext uri="{BB962C8B-B14F-4D97-AF65-F5344CB8AC3E}">
        <p14:creationId xmlns:p14="http://schemas.microsoft.com/office/powerpoint/2010/main" val="2651192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16" grpId="0"/>
      <p:bldP spid="1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3" name="圆角矩形 2"/>
          <p:cNvSpPr/>
          <p:nvPr userDrawn="1"/>
        </p:nvSpPr>
        <p:spPr>
          <a:xfrm rot="3451016">
            <a:off x="9900969" y="-608721"/>
            <a:ext cx="770864" cy="527697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userDrawn="1"/>
        </p:nvSpPr>
        <p:spPr>
          <a:xfrm rot="3451016">
            <a:off x="10541378" y="-820257"/>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7101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5" name="任意多边形 4">
            <a:extLst>
              <a:ext uri="{FF2B5EF4-FFF2-40B4-BE49-F238E27FC236}">
                <a16:creationId xmlns:a16="http://schemas.microsoft.com/office/drawing/2014/main"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2772046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5" name="圆角矩形 4"/>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userDrawn="1"/>
        </p:nvCxnSpPr>
        <p:spPr>
          <a:xfrm>
            <a:off x="5234094" y="4400168"/>
            <a:ext cx="4959859"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1" name="圆角矩形 10"/>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userDrawn="1"/>
        </p:nvSpPr>
        <p:spPr>
          <a:xfrm>
            <a:off x="5772103" y="3630727"/>
            <a:ext cx="4698722" cy="769441"/>
          </a:xfrm>
          <a:prstGeom prst="rect">
            <a:avLst/>
          </a:prstGeom>
          <a:noFill/>
        </p:spPr>
        <p:txBody>
          <a:bodyPr wrap="none" rtlCol="0">
            <a:spAutoFit/>
          </a:bodyPr>
          <a:lstStyle/>
          <a:p>
            <a:r>
              <a:rPr lang="zh-CN" altLang="en-US" sz="4400" b="1" dirty="0">
                <a:solidFill>
                  <a:srgbClr val="575757"/>
                </a:solidFill>
              </a:rPr>
              <a:t>感谢大家</a:t>
            </a:r>
            <a:r>
              <a:rPr lang="zh-CN" altLang="en-US" sz="4400" b="1">
                <a:solidFill>
                  <a:srgbClr val="575757"/>
                </a:solidFill>
              </a:rPr>
              <a:t>的观看！</a:t>
            </a:r>
            <a:endParaRPr lang="zh-CN" altLang="en-US" sz="4400" b="1" dirty="0">
              <a:solidFill>
                <a:srgbClr val="575757"/>
              </a:solidFill>
            </a:endParaRPr>
          </a:p>
        </p:txBody>
      </p:sp>
    </p:spTree>
    <p:extLst>
      <p:ext uri="{BB962C8B-B14F-4D97-AF65-F5344CB8AC3E}">
        <p14:creationId xmlns:p14="http://schemas.microsoft.com/office/powerpoint/2010/main" val="132577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2"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914400" y="1524000"/>
            <a:ext cx="5080000" cy="4800600"/>
          </a:xfrm>
        </p:spPr>
        <p:txBody>
          <a:bodyPr/>
          <a:lstStyle>
            <a:lvl1pPr>
              <a:defRPr sz="3600"/>
            </a:lvl1pPr>
            <a:lvl2pPr>
              <a:defRPr sz="3600"/>
            </a:lvl2pPr>
            <a:lvl3pPr>
              <a:defRPr sz="3600"/>
            </a:lvl3pPr>
            <a:lvl4pPr>
              <a:defRPr sz="3600"/>
            </a:lvl4pPr>
            <a:lvl5pPr>
              <a:defRPr sz="3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524000"/>
            <a:ext cx="5080000" cy="4800600"/>
          </a:xfrm>
        </p:spPr>
        <p:txBody>
          <a:bodyPr/>
          <a:lstStyle>
            <a:lvl1pPr>
              <a:defRPr sz="3600"/>
            </a:lvl1pPr>
            <a:lvl2pPr>
              <a:defRPr sz="3600"/>
            </a:lvl2pPr>
            <a:lvl3pPr>
              <a:defRPr sz="3600"/>
            </a:lvl3pPr>
            <a:lvl4pPr>
              <a:defRPr sz="3600"/>
            </a:lvl4pPr>
            <a:lvl5pPr>
              <a:defRPr sz="3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FB12030-791F-8A42-87C0-BDBA6E534A58}"/>
              </a:ext>
            </a:extLst>
          </p:cNvPr>
          <p:cNvSpPr>
            <a:spLocks noGrp="1"/>
          </p:cNvSpPr>
          <p:nvPr>
            <p:ph type="ftr" sz="quarter" idx="10"/>
          </p:nvPr>
        </p:nvSpPr>
        <p:spPr>
          <a:xfrm>
            <a:off x="7112000" y="6362700"/>
            <a:ext cx="4165600" cy="457200"/>
          </a:xfrm>
          <a:prstGeom prst="rect">
            <a:avLst/>
          </a:prstGeom>
        </p:spPr>
        <p:txBody>
          <a:bodyPr vert="horz" wrap="square" lIns="91440" tIns="45720" rIns="91440" bIns="45720" numCol="1" anchor="t" anchorCtr="0" compatLnSpc="1">
            <a:prstTxWarp prst="textNoShape">
              <a:avLst/>
            </a:prstTxWarp>
          </a:bodyPr>
          <a:lstStyle>
            <a:lvl1pPr>
              <a:defRPr>
                <a:ea typeface="宋体" charset="-122"/>
              </a:defRPr>
            </a:lvl1pPr>
          </a:lstStyle>
          <a:p>
            <a:pPr>
              <a:defRPr/>
            </a:pPr>
            <a:r>
              <a:rPr lang="en-US" altLang="zh-CN"/>
              <a:t>Copyright © 2008 W. W. Norton &amp; Company.</a:t>
            </a:r>
          </a:p>
          <a:p>
            <a:pPr>
              <a:defRPr/>
            </a:pPr>
            <a:r>
              <a:rPr lang="en-US" altLang="zh-CN"/>
              <a:t>All rights reserved.</a:t>
            </a:r>
            <a:endParaRPr lang="en-US" altLang="zh-CN" sz="1400"/>
          </a:p>
        </p:txBody>
      </p:sp>
    </p:spTree>
    <p:extLst>
      <p:ext uri="{BB962C8B-B14F-4D97-AF65-F5344CB8AC3E}">
        <p14:creationId xmlns:p14="http://schemas.microsoft.com/office/powerpoint/2010/main" val="224880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14AB475-DB26-7F46-89F2-3EE54CEE5A10}"/>
              </a:ext>
            </a:extLst>
          </p:cNvPr>
          <p:cNvSpPr>
            <a:spLocks noGrp="1"/>
          </p:cNvSpPr>
          <p:nvPr>
            <p:ph type="ftr" sz="quarter" idx="10"/>
          </p:nvPr>
        </p:nvSpPr>
        <p:spPr>
          <a:xfrm>
            <a:off x="7112000" y="6362700"/>
            <a:ext cx="4165600" cy="457200"/>
          </a:xfrm>
          <a:prstGeom prst="rect">
            <a:avLst/>
          </a:prstGeom>
        </p:spPr>
        <p:txBody>
          <a:bodyPr vert="horz" wrap="square" lIns="91440" tIns="45720" rIns="91440" bIns="45720" numCol="1" anchor="t" anchorCtr="0" compatLnSpc="1">
            <a:prstTxWarp prst="textNoShape">
              <a:avLst/>
            </a:prstTxWarp>
          </a:bodyPr>
          <a:lstStyle>
            <a:lvl1pPr>
              <a:defRPr>
                <a:ea typeface="宋体" charset="-122"/>
              </a:defRPr>
            </a:lvl1pPr>
          </a:lstStyle>
          <a:p>
            <a:pPr>
              <a:defRPr/>
            </a:pPr>
            <a:r>
              <a:rPr lang="en-US" altLang="zh-CN"/>
              <a:t>Copyright © 2008 W. W. Norton &amp; Company.</a:t>
            </a:r>
          </a:p>
          <a:p>
            <a:pPr>
              <a:defRPr/>
            </a:pPr>
            <a:r>
              <a:rPr lang="en-US" altLang="zh-CN"/>
              <a:t>All rights reserved.</a:t>
            </a:r>
            <a:endParaRPr lang="en-US" altLang="zh-CN" sz="1400"/>
          </a:p>
        </p:txBody>
      </p:sp>
    </p:spTree>
    <p:extLst>
      <p:ext uri="{BB962C8B-B14F-4D97-AF65-F5344CB8AC3E}">
        <p14:creationId xmlns:p14="http://schemas.microsoft.com/office/powerpoint/2010/main" val="2396254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11200" y="228600"/>
            <a:ext cx="103632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711200" y="1611313"/>
            <a:ext cx="10363200" cy="4648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914400" y="6248400"/>
            <a:ext cx="2540000" cy="457200"/>
          </a:xfrm>
          <a:prstGeom prst="rect">
            <a:avLst/>
          </a:prstGeom>
          <a:ln/>
        </p:spPr>
        <p:txBody>
          <a:bodyPr/>
          <a:lstStyle>
            <a:lvl1pPr>
              <a:defRPr/>
            </a:lvl1pPr>
          </a:lstStyle>
          <a:p>
            <a:fld id="{D1672616-4001-4344-9B16-A1BC66298950}" type="datetime1">
              <a:rPr lang="en-US" altLang="zh-CN"/>
              <a:pPr/>
              <a:t>5/12/2022</a:t>
            </a:fld>
            <a:endParaRPr lang="en-US" altLang="zh-CN"/>
          </a:p>
        </p:txBody>
      </p:sp>
      <p:sp>
        <p:nvSpPr>
          <p:cNvPr id="5" name="Rectangle 7"/>
          <p:cNvSpPr>
            <a:spLocks noGrp="1" noChangeArrowheads="1"/>
          </p:cNvSpPr>
          <p:nvPr>
            <p:ph type="ftr" sz="quarter" idx="11"/>
          </p:nvPr>
        </p:nvSpPr>
        <p:spPr>
          <a:xfrm>
            <a:off x="7435851" y="6467475"/>
            <a:ext cx="3860800" cy="287338"/>
          </a:xfrm>
          <a:prstGeom prst="rect">
            <a:avLst/>
          </a:prstGeom>
          <a:ln/>
        </p:spPr>
        <p:txBody>
          <a:bodyPr/>
          <a:lstStyle>
            <a:lvl1pPr>
              <a:defRPr/>
            </a:lvl1pPr>
          </a:lstStyle>
          <a:p>
            <a:pPr>
              <a:defRPr/>
            </a:pPr>
            <a:r>
              <a:rPr lang="en-US"/>
              <a:t>Application Layer</a:t>
            </a:r>
          </a:p>
        </p:txBody>
      </p:sp>
      <p:sp>
        <p:nvSpPr>
          <p:cNvPr id="6" name="Rectangle 8"/>
          <p:cNvSpPr>
            <a:spLocks noGrp="1" noChangeArrowheads="1"/>
          </p:cNvSpPr>
          <p:nvPr>
            <p:ph type="sldNum" sz="quarter" idx="12"/>
          </p:nvPr>
        </p:nvSpPr>
        <p:spPr>
          <a:xfrm>
            <a:off x="11099801" y="6462714"/>
            <a:ext cx="901700" cy="276225"/>
          </a:xfrm>
          <a:prstGeom prst="rect">
            <a:avLst/>
          </a:prstGeom>
          <a:ln/>
        </p:spPr>
        <p:txBody>
          <a:bodyPr/>
          <a:lstStyle>
            <a:lvl1pPr>
              <a:defRPr/>
            </a:lvl1pPr>
          </a:lstStyle>
          <a:p>
            <a:r>
              <a:rPr lang="en-US" altLang="zh-CN"/>
              <a:t>2-</a:t>
            </a:r>
            <a:fld id="{A27306EE-FC4D-421C-9A98-E878B44D136F}" type="slidenum">
              <a:rPr lang="en-US" altLang="zh-CN"/>
              <a:pPr/>
              <a:t>‹#›</a:t>
            </a:fld>
            <a:endParaRPr lang="en-US" altLang="zh-CN"/>
          </a:p>
        </p:txBody>
      </p:sp>
    </p:spTree>
    <p:extLst>
      <p:ext uri="{BB962C8B-B14F-4D97-AF65-F5344CB8AC3E}">
        <p14:creationId xmlns:p14="http://schemas.microsoft.com/office/powerpoint/2010/main" val="848068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内容页">
    <p:spTree>
      <p:nvGrpSpPr>
        <p:cNvPr id="1" name=""/>
        <p:cNvGrpSpPr/>
        <p:nvPr/>
      </p:nvGrpSpPr>
      <p:grpSpPr>
        <a:xfrm>
          <a:off x="0" y="0"/>
          <a:ext cx="0" cy="0"/>
          <a:chOff x="0" y="0"/>
          <a:chExt cx="0" cy="0"/>
        </a:xfrm>
      </p:grpSpPr>
      <p:sp>
        <p:nvSpPr>
          <p:cNvPr id="5" name="任意多边形 4">
            <a:extLst>
              <a:ext uri="{FF2B5EF4-FFF2-40B4-BE49-F238E27FC236}">
                <a16:creationId xmlns:a16="http://schemas.microsoft.com/office/drawing/2014/main"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
        <p:nvSpPr>
          <p:cNvPr id="4" name="标题 1">
            <a:extLst>
              <a:ext uri="{FF2B5EF4-FFF2-40B4-BE49-F238E27FC236}">
                <a16:creationId xmlns:a16="http://schemas.microsoft.com/office/drawing/2014/main" id="{79564285-7758-F048-A9B5-2C2A84972FA3}"/>
              </a:ext>
            </a:extLst>
          </p:cNvPr>
          <p:cNvSpPr>
            <a:spLocks noGrp="1"/>
          </p:cNvSpPr>
          <p:nvPr>
            <p:ph type="title"/>
          </p:nvPr>
        </p:nvSpPr>
        <p:spPr>
          <a:xfrm>
            <a:off x="838200" y="267494"/>
            <a:ext cx="9438416" cy="788738"/>
          </a:xfrm>
          <a:prstGeom prst="rect">
            <a:avLst/>
          </a:prstGeom>
        </p:spPr>
        <p:txBody>
          <a:bodyPr/>
          <a:lstStyle>
            <a:lvl1pPr>
              <a:defRPr lang="zh-CN" altLang="en-US" sz="4000" dirty="0" smtClean="0">
                <a:solidFill>
                  <a:srgbClr val="000099"/>
                </a:solidFill>
                <a:latin typeface="+mn-ea"/>
                <a:ea typeface="+mn-ea"/>
                <a:cs typeface="+mj-cs"/>
              </a:defRPr>
            </a:lvl1pPr>
          </a:lstStyle>
          <a:p>
            <a:r>
              <a:rPr kumimoji="1" lang="zh-CN" altLang="en-US" dirty="0"/>
              <a:t>单击此处编辑母版标题样式</a:t>
            </a:r>
          </a:p>
        </p:txBody>
      </p:sp>
      <p:sp>
        <p:nvSpPr>
          <p:cNvPr id="7" name="内容占位符 2">
            <a:extLst>
              <a:ext uri="{FF2B5EF4-FFF2-40B4-BE49-F238E27FC236}">
                <a16:creationId xmlns:a16="http://schemas.microsoft.com/office/drawing/2014/main" id="{07623F55-72C3-7148-B299-B1D07666F636}"/>
              </a:ext>
            </a:extLst>
          </p:cNvPr>
          <p:cNvSpPr>
            <a:spLocks noGrp="1"/>
          </p:cNvSpPr>
          <p:nvPr>
            <p:ph idx="1"/>
          </p:nvPr>
        </p:nvSpPr>
        <p:spPr>
          <a:xfrm>
            <a:off x="838200" y="1287887"/>
            <a:ext cx="10515600" cy="5396248"/>
          </a:xfrm>
          <a:prstGeom prst="rect">
            <a:avLst/>
          </a:prstGeom>
        </p:spPr>
        <p:txBody>
          <a:bodyPr/>
          <a:lstStyle>
            <a:lvl1pPr algn="just">
              <a:lnSpc>
                <a:spcPct val="120000"/>
              </a:lnSpc>
              <a:defRPr/>
            </a:lvl1pPr>
            <a:lvl2pPr algn="just">
              <a:lnSpc>
                <a:spcPct val="120000"/>
              </a:lnSpc>
              <a:defRPr/>
            </a:lvl2pPr>
            <a:lvl3pPr algn="just">
              <a:lnSpc>
                <a:spcPct val="120000"/>
              </a:lnSpc>
              <a:defRPr/>
            </a:lvl3pPr>
            <a:lvl4pPr algn="just">
              <a:lnSpc>
                <a:spcPct val="120000"/>
              </a:lnSpc>
              <a:defRPr/>
            </a:lvl4pPr>
            <a:lvl5pPr algn="just">
              <a:lnSpc>
                <a:spcPct val="120000"/>
              </a:lnSpc>
              <a:defRPr/>
            </a:lvl5pPr>
          </a:lstStyle>
          <a:p>
            <a:r>
              <a:rPr kumimoji="1" lang="zh-CN" altLang="en-US" dirty="0"/>
              <a:t>编辑母版文本样式</a:t>
            </a:r>
            <a:endParaRPr kumimoji="1" lang="en-US" altLang="zh-CN" dirty="0"/>
          </a:p>
          <a:p>
            <a:pPr lvl="1"/>
            <a:r>
              <a:rPr kumimoji="1" lang="zh-CN" altLang="en-US" dirty="0"/>
              <a:t>第二级</a:t>
            </a:r>
            <a:endParaRPr kumimoji="1" lang="en-US" altLang="zh-CN" dirty="0"/>
          </a:p>
          <a:p>
            <a:pPr lvl="2"/>
            <a:r>
              <a:rPr kumimoji="1" lang="zh-CN" altLang="en-US" dirty="0"/>
              <a:t>第三级</a:t>
            </a:r>
            <a:endParaRPr kumimoji="1" lang="en-US" altLang="zh-CN" dirty="0"/>
          </a:p>
          <a:p>
            <a:pPr lvl="3"/>
            <a:r>
              <a:rPr kumimoji="1" lang="zh-CN" altLang="en-US" dirty="0"/>
              <a:t>第四级</a:t>
            </a:r>
            <a:endParaRPr kumimoji="1" lang="en-US" altLang="zh-CN" dirty="0"/>
          </a:p>
          <a:p>
            <a:pPr lvl="4"/>
            <a:r>
              <a:rPr kumimoji="1" lang="zh-CN" altLang="en-US" dirty="0"/>
              <a:t>第五级</a:t>
            </a:r>
          </a:p>
        </p:txBody>
      </p:sp>
    </p:spTree>
    <p:extLst>
      <p:ext uri="{BB962C8B-B14F-4D97-AF65-F5344CB8AC3E}">
        <p14:creationId xmlns:p14="http://schemas.microsoft.com/office/powerpoint/2010/main" val="832933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任意多边形 4">
            <a:extLst>
              <a:ext uri="{FF2B5EF4-FFF2-40B4-BE49-F238E27FC236}">
                <a16:creationId xmlns:a16="http://schemas.microsoft.com/office/drawing/2014/main" id="{3A8B1BB4-8211-AC41-820C-C30993BCCFE4}"/>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5" name="图片 5">
            <a:extLst>
              <a:ext uri="{FF2B5EF4-FFF2-40B4-BE49-F238E27FC236}">
                <a16:creationId xmlns:a16="http://schemas.microsoft.com/office/drawing/2014/main" id="{0D140C06-68F6-AC4B-BC77-AB2D85D9297B}"/>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3472523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2.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4.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117.xml"/><Relationship Id="rId1" Type="http://schemas.openxmlformats.org/officeDocument/2006/relationships/slideLayout" Target="../slideLayouts/slideLayout4.xml"/><Relationship Id="rId4" Type="http://schemas.openxmlformats.org/officeDocument/2006/relationships/hyperlink" Target="https://www.cnblogs.com/huenchao/p/6266352.html"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5.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6.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5.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0.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1.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8" Type="http://schemas.openxmlformats.org/officeDocument/2006/relationships/oleObject" Target="../embeddings/oleObject23.bin"/><Relationship Id="rId13" Type="http://schemas.openxmlformats.org/officeDocument/2006/relationships/image" Target="../media/image55.wmf"/><Relationship Id="rId3" Type="http://schemas.openxmlformats.org/officeDocument/2006/relationships/notesSlide" Target="../notesSlides/notesSlide143.xml"/><Relationship Id="rId7" Type="http://schemas.openxmlformats.org/officeDocument/2006/relationships/image" Target="../media/image52.wmf"/><Relationship Id="rId12" Type="http://schemas.openxmlformats.org/officeDocument/2006/relationships/oleObject" Target="../embeddings/oleObject25.bin"/><Relationship Id="rId17" Type="http://schemas.openxmlformats.org/officeDocument/2006/relationships/image" Target="../media/image57.wmf"/><Relationship Id="rId2" Type="http://schemas.openxmlformats.org/officeDocument/2006/relationships/slideLayout" Target="../slideLayouts/slideLayout4.xml"/><Relationship Id="rId16" Type="http://schemas.openxmlformats.org/officeDocument/2006/relationships/oleObject" Target="../embeddings/oleObject27.bin"/><Relationship Id="rId1" Type="http://schemas.openxmlformats.org/officeDocument/2006/relationships/vmlDrawing" Target="../drawings/vmlDrawing8.vml"/><Relationship Id="rId6" Type="http://schemas.openxmlformats.org/officeDocument/2006/relationships/oleObject" Target="../embeddings/oleObject22.bin"/><Relationship Id="rId11" Type="http://schemas.openxmlformats.org/officeDocument/2006/relationships/image" Target="../media/image54.wmf"/><Relationship Id="rId5" Type="http://schemas.openxmlformats.org/officeDocument/2006/relationships/image" Target="../media/image51.wmf"/><Relationship Id="rId15" Type="http://schemas.openxmlformats.org/officeDocument/2006/relationships/image" Target="../media/image56.wmf"/><Relationship Id="rId10" Type="http://schemas.openxmlformats.org/officeDocument/2006/relationships/oleObject" Target="../embeddings/oleObject24.bin"/><Relationship Id="rId4" Type="http://schemas.openxmlformats.org/officeDocument/2006/relationships/oleObject" Target="../embeddings/oleObject21.bin"/><Relationship Id="rId9" Type="http://schemas.openxmlformats.org/officeDocument/2006/relationships/image" Target="../media/image53.wmf"/><Relationship Id="rId14" Type="http://schemas.openxmlformats.org/officeDocument/2006/relationships/oleObject" Target="../embeddings/oleObject26.bin"/></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5.xml"/><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4.xml"/><Relationship Id="rId1" Type="http://schemas.openxmlformats.org/officeDocument/2006/relationships/vmlDrawing" Target="../drawings/vmlDrawing9.vml"/><Relationship Id="rId4" Type="http://schemas.openxmlformats.org/officeDocument/2006/relationships/image" Target="../media/image59.wmf"/></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8.xml"/><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1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9.xml"/><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8" Type="http://schemas.openxmlformats.org/officeDocument/2006/relationships/oleObject" Target="../embeddings/oleObject31.bin"/><Relationship Id="rId3" Type="http://schemas.openxmlformats.org/officeDocument/2006/relationships/notesSlide" Target="../notesSlides/notesSlide150.xml"/><Relationship Id="rId7" Type="http://schemas.openxmlformats.org/officeDocument/2006/relationships/image" Target="../media/image65.wmf"/><Relationship Id="rId2" Type="http://schemas.openxmlformats.org/officeDocument/2006/relationships/slideLayout" Target="../slideLayouts/slideLayout4.xml"/><Relationship Id="rId1" Type="http://schemas.openxmlformats.org/officeDocument/2006/relationships/vmlDrawing" Target="../drawings/vmlDrawing10.vml"/><Relationship Id="rId6" Type="http://schemas.openxmlformats.org/officeDocument/2006/relationships/oleObject" Target="../embeddings/oleObject30.bin"/><Relationship Id="rId5" Type="http://schemas.openxmlformats.org/officeDocument/2006/relationships/image" Target="../media/image64.wmf"/><Relationship Id="rId4" Type="http://schemas.openxmlformats.org/officeDocument/2006/relationships/oleObject" Target="../embeddings/oleObject29.bin"/><Relationship Id="rId9" Type="http://schemas.openxmlformats.org/officeDocument/2006/relationships/image" Target="../media/image66.wmf"/></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3.xml"/><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3.xml"/><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4.xml"/><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0.xml"/><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1.xml"/><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72.xml"/><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6.wmf"/><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5.wmf"/><Relationship Id="rId4" Type="http://schemas.openxmlformats.org/officeDocument/2006/relationships/oleObject" Target="../embeddings/oleObject1.bin"/></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7.xml"/><Relationship Id="rId1" Type="http://schemas.openxmlformats.org/officeDocument/2006/relationships/slideLayout" Target="../slideLayouts/slideLayout4.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30.png"/></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9.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0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0.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0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91.xml"/><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2.xml"/><Relationship Id="rId1" Type="http://schemas.openxmlformats.org/officeDocument/2006/relationships/slideLayout" Target="../slideLayouts/slideLayout4.xml"/><Relationship Id="rId5" Type="http://schemas.openxmlformats.org/officeDocument/2006/relationships/image" Target="../media/image77.png"/><Relationship Id="rId4" Type="http://schemas.openxmlformats.org/officeDocument/2006/relationships/image" Target="../media/image30.png"/></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8" Type="http://schemas.openxmlformats.org/officeDocument/2006/relationships/oleObject" Target="../embeddings/oleObject35.bin"/><Relationship Id="rId13" Type="http://schemas.openxmlformats.org/officeDocument/2006/relationships/oleObject" Target="../embeddings/oleObject40.bin"/><Relationship Id="rId3" Type="http://schemas.openxmlformats.org/officeDocument/2006/relationships/notesSlide" Target="../notesSlides/notesSlide197.xml"/><Relationship Id="rId7" Type="http://schemas.openxmlformats.org/officeDocument/2006/relationships/oleObject" Target="../embeddings/oleObject34.bin"/><Relationship Id="rId12" Type="http://schemas.openxmlformats.org/officeDocument/2006/relationships/oleObject" Target="../embeddings/oleObject39.bin"/><Relationship Id="rId2" Type="http://schemas.openxmlformats.org/officeDocument/2006/relationships/slideLayout" Target="../slideLayouts/slideLayout4.xml"/><Relationship Id="rId1" Type="http://schemas.openxmlformats.org/officeDocument/2006/relationships/vmlDrawing" Target="../drawings/vmlDrawing11.vml"/><Relationship Id="rId6" Type="http://schemas.openxmlformats.org/officeDocument/2006/relationships/oleObject" Target="../embeddings/oleObject33.bin"/><Relationship Id="rId11" Type="http://schemas.openxmlformats.org/officeDocument/2006/relationships/oleObject" Target="../embeddings/oleObject38.bin"/><Relationship Id="rId5" Type="http://schemas.openxmlformats.org/officeDocument/2006/relationships/image" Target="../media/image78.wmf"/><Relationship Id="rId10" Type="http://schemas.openxmlformats.org/officeDocument/2006/relationships/oleObject" Target="../embeddings/oleObject37.bin"/><Relationship Id="rId4" Type="http://schemas.openxmlformats.org/officeDocument/2006/relationships/oleObject" Target="../embeddings/oleObject32.bin"/><Relationship Id="rId9" Type="http://schemas.openxmlformats.org/officeDocument/2006/relationships/oleObject" Target="../embeddings/oleObject36.bin"/></Relationships>
</file>

<file path=ppt/slides/_rels/slide2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8.xml"/><Relationship Id="rId1" Type="http://schemas.openxmlformats.org/officeDocument/2006/relationships/slideLayout" Target="../slideLayouts/slideLayout4.xml"/><Relationship Id="rId5" Type="http://schemas.openxmlformats.org/officeDocument/2006/relationships/image" Target="../media/image77.png"/><Relationship Id="rId4" Type="http://schemas.openxmlformats.org/officeDocument/2006/relationships/image" Target="../media/image73.png"/></Relationships>
</file>

<file path=ppt/slides/_rels/slide2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9.xml"/><Relationship Id="rId1" Type="http://schemas.openxmlformats.org/officeDocument/2006/relationships/slideLayout" Target="../slideLayouts/slideLayout4.xml"/><Relationship Id="rId5" Type="http://schemas.openxmlformats.org/officeDocument/2006/relationships/image" Target="../media/image77.png"/><Relationship Id="rId4" Type="http://schemas.openxmlformats.org/officeDocument/2006/relationships/image" Target="../media/image73.png"/></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01.xml"/><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21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02.xml"/><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03.xml"/><Relationship Id="rId1" Type="http://schemas.openxmlformats.org/officeDocument/2006/relationships/slideLayout" Target="../slideLayouts/slideLayout4.xml"/></Relationships>
</file>

<file path=ppt/slides/_rels/slide21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21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2.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Layout" Target="../slideLayouts/slideLayout9.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04.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9.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10.e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9.emf"/><Relationship Id="rId4" Type="http://schemas.openxmlformats.org/officeDocument/2006/relationships/oleObject" Target="../embeddings/oleObject3.bin"/></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15.emf"/><Relationship Id="rId3" Type="http://schemas.openxmlformats.org/officeDocument/2006/relationships/notesSlide" Target="../notesSlides/notesSlide41.xml"/><Relationship Id="rId7" Type="http://schemas.openxmlformats.org/officeDocument/2006/relationships/image" Target="../media/image12.emf"/><Relationship Id="rId12" Type="http://schemas.openxmlformats.org/officeDocument/2006/relationships/oleObject" Target="../embeddings/oleObject9.bin"/><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oleObject" Target="../embeddings/oleObject6.bin"/><Relationship Id="rId11" Type="http://schemas.openxmlformats.org/officeDocument/2006/relationships/image" Target="../media/image14.emf"/><Relationship Id="rId5" Type="http://schemas.openxmlformats.org/officeDocument/2006/relationships/image" Target="../media/image11.emf"/><Relationship Id="rId15" Type="http://schemas.openxmlformats.org/officeDocument/2006/relationships/image" Target="../media/image16.e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13.emf"/><Relationship Id="rId14" Type="http://schemas.openxmlformats.org/officeDocument/2006/relationships/oleObject" Target="../embeddings/oleObject10.bin"/></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notesSlide" Target="../notesSlides/notesSlide47.xml"/><Relationship Id="rId7" Type="http://schemas.openxmlformats.org/officeDocument/2006/relationships/image" Target="../media/image18.emf"/><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oleObject" Target="../embeddings/oleObject12.bin"/><Relationship Id="rId5" Type="http://schemas.openxmlformats.org/officeDocument/2006/relationships/image" Target="../media/image17.emf"/><Relationship Id="rId4" Type="http://schemas.openxmlformats.org/officeDocument/2006/relationships/oleObject" Target="../embeddings/oleObject11.bin"/><Relationship Id="rId9" Type="http://schemas.openxmlformats.org/officeDocument/2006/relationships/image" Target="../media/image20.e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7" Type="http://schemas.openxmlformats.org/officeDocument/2006/relationships/image" Target="../media/image23.emf"/><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oleObject" Target="../embeddings/oleObject14.bin"/><Relationship Id="rId5" Type="http://schemas.openxmlformats.org/officeDocument/2006/relationships/image" Target="../media/image22.emf"/><Relationship Id="rId4" Type="http://schemas.openxmlformats.org/officeDocument/2006/relationships/oleObject" Target="../embeddings/oleObject13.bin"/></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7" Type="http://schemas.openxmlformats.org/officeDocument/2006/relationships/image" Target="../media/image25.emf"/><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16.bin"/><Relationship Id="rId5" Type="http://schemas.openxmlformats.org/officeDocument/2006/relationships/image" Target="../media/image24.emf"/><Relationship Id="rId4" Type="http://schemas.openxmlformats.org/officeDocument/2006/relationships/oleObject" Target="../embeddings/oleObject15.bin"/></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notesSlide" Target="../notesSlides/notesSlide65.xml"/><Relationship Id="rId7" Type="http://schemas.openxmlformats.org/officeDocument/2006/relationships/image" Target="../media/image27.emf"/><Relationship Id="rId2" Type="http://schemas.openxmlformats.org/officeDocument/2006/relationships/slideLayout" Target="../slideLayouts/slideLayout4.xml"/><Relationship Id="rId1" Type="http://schemas.openxmlformats.org/officeDocument/2006/relationships/vmlDrawing" Target="../drawings/vmlDrawing7.vml"/><Relationship Id="rId6" Type="http://schemas.openxmlformats.org/officeDocument/2006/relationships/oleObject" Target="../embeddings/oleObject18.bin"/><Relationship Id="rId11" Type="http://schemas.openxmlformats.org/officeDocument/2006/relationships/image" Target="../media/image29.emf"/><Relationship Id="rId5" Type="http://schemas.openxmlformats.org/officeDocument/2006/relationships/image" Target="../media/image26.emf"/><Relationship Id="rId10" Type="http://schemas.openxmlformats.org/officeDocument/2006/relationships/oleObject" Target="../embeddings/oleObject20.bin"/><Relationship Id="rId4" Type="http://schemas.openxmlformats.org/officeDocument/2006/relationships/oleObject" Target="../embeddings/oleObject17.bin"/><Relationship Id="rId9" Type="http://schemas.openxmlformats.org/officeDocument/2006/relationships/image" Target="../media/image28.emf"/></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8.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学习目的</a:t>
            </a:r>
          </a:p>
        </p:txBody>
      </p:sp>
      <p:sp>
        <p:nvSpPr>
          <p:cNvPr id="2" name="矩形 1"/>
          <p:cNvSpPr/>
          <p:nvPr/>
        </p:nvSpPr>
        <p:spPr>
          <a:xfrm>
            <a:off x="207079" y="890767"/>
            <a:ext cx="11796499" cy="5632311"/>
          </a:xfrm>
          <a:prstGeom prst="rect">
            <a:avLst/>
          </a:prstGeom>
        </p:spPr>
        <p:txBody>
          <a:bodyPr wrap="square">
            <a:spAutoFit/>
          </a:bodyPr>
          <a:lstStyle/>
          <a:p>
            <a:pPr lvl="0">
              <a:spcBef>
                <a:spcPct val="0"/>
              </a:spcBef>
              <a:buSzPct val="100000"/>
            </a:pPr>
            <a:r>
              <a:rPr lang="en-US" altLang="zh-CN" sz="2400" dirty="0" smtClean="0">
                <a:latin typeface="+mn-ea"/>
              </a:rPr>
              <a:t>1</a:t>
            </a:r>
            <a:r>
              <a:rPr lang="zh-CN" altLang="en-US" sz="2400" dirty="0" smtClean="0">
                <a:latin typeface="+mn-ea"/>
              </a:rPr>
              <a:t>、计算机网络两大功能</a:t>
            </a:r>
            <a:endParaRPr lang="en-US" altLang="zh-CN" sz="2400" dirty="0" smtClean="0">
              <a:latin typeface="+mn-ea"/>
            </a:endParaRPr>
          </a:p>
          <a:p>
            <a:pPr lvl="0">
              <a:spcBef>
                <a:spcPct val="0"/>
              </a:spcBef>
              <a:buSzPct val="100000"/>
            </a:pPr>
            <a:r>
              <a:rPr lang="en-US" altLang="zh-CN" sz="2400" dirty="0" smtClean="0">
                <a:latin typeface="+mn-ea"/>
              </a:rPr>
              <a:t>2</a:t>
            </a:r>
            <a:r>
              <a:rPr lang="zh-CN" altLang="en-US" sz="2400" dirty="0" smtClean="0">
                <a:latin typeface="+mn-ea"/>
              </a:rPr>
              <a:t>、怎样描述</a:t>
            </a:r>
            <a:r>
              <a:rPr lang="en-US" altLang="zh-CN" sz="2400" dirty="0" smtClean="0">
                <a:latin typeface="+mn-ea"/>
              </a:rPr>
              <a:t>Internet</a:t>
            </a:r>
            <a:r>
              <a:rPr lang="zh-CN" altLang="en-US" sz="2400" dirty="0" smtClean="0">
                <a:latin typeface="+mn-ea"/>
              </a:rPr>
              <a:t>：</a:t>
            </a:r>
            <a:endParaRPr lang="en-US" altLang="zh-CN" sz="2400" dirty="0" smtClean="0">
              <a:latin typeface="+mn-ea"/>
            </a:endParaRPr>
          </a:p>
          <a:p>
            <a:pPr lvl="0">
              <a:spcBef>
                <a:spcPct val="0"/>
              </a:spcBef>
              <a:buSzPct val="100000"/>
            </a:pPr>
            <a:r>
              <a:rPr lang="zh-CN" altLang="en-US" sz="2400" dirty="0" smtClean="0">
                <a:latin typeface="+mn-ea"/>
              </a:rPr>
              <a:t>（</a:t>
            </a:r>
            <a:r>
              <a:rPr lang="en-US" altLang="zh-CN" sz="2400" dirty="0" smtClean="0">
                <a:latin typeface="+mn-ea"/>
              </a:rPr>
              <a:t>1</a:t>
            </a:r>
            <a:r>
              <a:rPr lang="zh-CN" altLang="en-US" sz="2400" dirty="0" smtClean="0">
                <a:latin typeface="+mn-ea"/>
              </a:rPr>
              <a:t>）具体构成：计算互连设备、通信链路、分组交换设备</a:t>
            </a:r>
            <a:endParaRPr lang="en-US" altLang="zh-CN" sz="2400" dirty="0" smtClean="0">
              <a:latin typeface="+mn-ea"/>
            </a:endParaRPr>
          </a:p>
          <a:p>
            <a:pPr>
              <a:spcBef>
                <a:spcPct val="0"/>
              </a:spcBef>
              <a:buSzPct val="100000"/>
            </a:pPr>
            <a:r>
              <a:rPr lang="zh-CN" altLang="en-US" sz="2400" dirty="0" smtClean="0">
                <a:latin typeface="+mn-ea"/>
              </a:rPr>
              <a:t>（</a:t>
            </a:r>
            <a:r>
              <a:rPr lang="en-US" altLang="zh-CN" sz="2400" dirty="0" smtClean="0">
                <a:latin typeface="+mn-ea"/>
              </a:rPr>
              <a:t>2</a:t>
            </a:r>
            <a:r>
              <a:rPr lang="zh-CN" altLang="en-US" sz="2400" dirty="0" smtClean="0">
                <a:latin typeface="+mn-ea"/>
              </a:rPr>
              <a:t>）提供服务：</a:t>
            </a:r>
            <a:r>
              <a:rPr lang="zh-CN" altLang="en-US" sz="2400" dirty="0">
                <a:latin typeface="+mn-ea"/>
                <a:cs typeface="微软雅黑" panose="020B0503020204020204" pitchFamily="34" charset="-122"/>
              </a:rPr>
              <a:t>提供网络应用基础</a:t>
            </a:r>
            <a:r>
              <a:rPr lang="zh-CN" altLang="en-US" sz="2400" dirty="0" smtClean="0">
                <a:latin typeface="+mn-ea"/>
                <a:cs typeface="微软雅黑" panose="020B0503020204020204" pitchFamily="34" charset="-122"/>
              </a:rPr>
              <a:t>架构、无连接服务和面向连接服务</a:t>
            </a:r>
            <a:r>
              <a:rPr lang="en-US" altLang="zh-CN" sz="2400" dirty="0" smtClean="0">
                <a:latin typeface="+mn-ea"/>
                <a:cs typeface="微软雅黑" panose="020B0503020204020204" pitchFamily="34" charset="-122"/>
              </a:rPr>
              <a:t>(</a:t>
            </a:r>
            <a:r>
              <a:rPr lang="zh-CN" altLang="en-US" sz="2400" dirty="0" smtClean="0">
                <a:latin typeface="+mn-ea"/>
                <a:cs typeface="微软雅黑" panose="020B0503020204020204" pitchFamily="34" charset="-122"/>
              </a:rPr>
              <a:t>套接字</a:t>
            </a:r>
            <a:r>
              <a:rPr lang="en-US" altLang="zh-CN" sz="2400" dirty="0" smtClean="0">
                <a:latin typeface="+mn-ea"/>
                <a:cs typeface="微软雅黑" panose="020B0503020204020204" pitchFamily="34" charset="-122"/>
              </a:rPr>
              <a:t>)</a:t>
            </a:r>
            <a:endParaRPr lang="zh-CN" altLang="en-US" sz="2400" dirty="0">
              <a:latin typeface="+mn-ea"/>
              <a:cs typeface="微软雅黑" panose="020B0503020204020204" pitchFamily="34" charset="-122"/>
            </a:endParaRPr>
          </a:p>
          <a:p>
            <a:pPr lvl="0">
              <a:spcBef>
                <a:spcPct val="0"/>
              </a:spcBef>
              <a:buSzPct val="100000"/>
            </a:pPr>
            <a:r>
              <a:rPr lang="en-US" altLang="zh-CN" sz="2400" dirty="0" smtClean="0">
                <a:latin typeface="+mn-ea"/>
              </a:rPr>
              <a:t>3</a:t>
            </a:r>
            <a:r>
              <a:rPr lang="zh-CN" altLang="en-US" sz="2400" dirty="0" smtClean="0">
                <a:latin typeface="+mn-ea"/>
              </a:rPr>
              <a:t>、协议的基本要素：语法、语义、同步</a:t>
            </a:r>
            <a:endParaRPr lang="en-US" altLang="zh-CN" sz="2400" dirty="0" smtClean="0">
              <a:latin typeface="+mn-ea"/>
            </a:endParaRPr>
          </a:p>
          <a:p>
            <a:pPr lvl="0">
              <a:spcBef>
                <a:spcPct val="0"/>
              </a:spcBef>
              <a:buSzPct val="100000"/>
            </a:pPr>
            <a:r>
              <a:rPr lang="en-US" altLang="zh-CN" sz="2400" dirty="0" smtClean="0">
                <a:latin typeface="+mn-ea"/>
              </a:rPr>
              <a:t>4</a:t>
            </a:r>
            <a:r>
              <a:rPr lang="zh-CN" altLang="en-US" sz="2400" dirty="0" smtClean="0">
                <a:latin typeface="+mn-ea"/>
              </a:rPr>
              <a:t>、</a:t>
            </a:r>
            <a:r>
              <a:rPr lang="en-US" altLang="zh-CN" sz="2400" dirty="0" smtClean="0">
                <a:latin typeface="+mn-ea"/>
              </a:rPr>
              <a:t>Internet</a:t>
            </a:r>
            <a:r>
              <a:rPr lang="zh-CN" altLang="en-US" sz="2400" dirty="0" smtClean="0">
                <a:latin typeface="+mn-ea"/>
              </a:rPr>
              <a:t>标准的几个阶段：因特网草案、建议标准、草案标准、因特网标准</a:t>
            </a:r>
            <a:endParaRPr lang="en-US" altLang="zh-CN" sz="2400" dirty="0" smtClean="0">
              <a:latin typeface="+mn-ea"/>
            </a:endParaRPr>
          </a:p>
          <a:p>
            <a:pPr lvl="0">
              <a:spcBef>
                <a:spcPct val="0"/>
              </a:spcBef>
              <a:buSzPct val="100000"/>
            </a:pPr>
            <a:r>
              <a:rPr lang="en-US" altLang="zh-CN" sz="2400" dirty="0" smtClean="0">
                <a:latin typeface="+mn-ea"/>
              </a:rPr>
              <a:t>5</a:t>
            </a:r>
            <a:r>
              <a:rPr lang="zh-CN" altLang="en-US" sz="2400" dirty="0" smtClean="0">
                <a:latin typeface="+mn-ea"/>
              </a:rPr>
              <a:t>、因特网组成部分（网络边缘、接入网、网络核心）</a:t>
            </a:r>
            <a:endParaRPr lang="en-US" altLang="zh-CN" sz="2400" dirty="0" smtClean="0">
              <a:latin typeface="+mn-ea"/>
            </a:endParaRPr>
          </a:p>
          <a:p>
            <a:pPr lvl="0">
              <a:spcBef>
                <a:spcPct val="0"/>
              </a:spcBef>
              <a:buSzPct val="100000"/>
            </a:pPr>
            <a:r>
              <a:rPr lang="en-US" altLang="zh-CN" sz="2400" dirty="0">
                <a:latin typeface="+mn-ea"/>
              </a:rPr>
              <a:t>6</a:t>
            </a:r>
            <a:r>
              <a:rPr lang="zh-CN" altLang="en-US" sz="2400" dirty="0" smtClean="0">
                <a:latin typeface="+mn-ea"/>
              </a:rPr>
              <a:t>、端系统（主机）之间通信模型：</a:t>
            </a:r>
            <a:r>
              <a:rPr lang="en-US" altLang="zh-CN" sz="2400" dirty="0" smtClean="0">
                <a:latin typeface="+mn-ea"/>
              </a:rPr>
              <a:t>C/S</a:t>
            </a:r>
            <a:r>
              <a:rPr lang="zh-CN" altLang="en-US" sz="2400" dirty="0" smtClean="0">
                <a:latin typeface="+mn-ea"/>
              </a:rPr>
              <a:t>、</a:t>
            </a:r>
            <a:r>
              <a:rPr lang="en-US" altLang="zh-CN" sz="2400" dirty="0" smtClean="0">
                <a:latin typeface="+mn-ea"/>
              </a:rPr>
              <a:t>P2P</a:t>
            </a:r>
          </a:p>
          <a:p>
            <a:pPr lvl="0">
              <a:spcBef>
                <a:spcPct val="0"/>
              </a:spcBef>
              <a:buSzPct val="100000"/>
            </a:pPr>
            <a:r>
              <a:rPr lang="en-US" altLang="zh-CN" sz="2400" dirty="0">
                <a:latin typeface="+mn-ea"/>
              </a:rPr>
              <a:t>7</a:t>
            </a:r>
            <a:r>
              <a:rPr lang="zh-CN" altLang="en-US" sz="2400" dirty="0" smtClean="0">
                <a:latin typeface="+mn-ea"/>
              </a:rPr>
              <a:t>、接入网络</a:t>
            </a:r>
            <a:endParaRPr lang="en-US" altLang="zh-CN" sz="2400" dirty="0" smtClean="0">
              <a:latin typeface="+mn-ea"/>
            </a:endParaRPr>
          </a:p>
          <a:p>
            <a:pPr lvl="0">
              <a:spcBef>
                <a:spcPct val="0"/>
              </a:spcBef>
              <a:buSzPct val="100000"/>
            </a:pPr>
            <a:r>
              <a:rPr lang="zh-CN" altLang="en-US" sz="2400" dirty="0" smtClean="0">
                <a:latin typeface="+mn-ea"/>
              </a:rPr>
              <a:t>（</a:t>
            </a:r>
            <a:r>
              <a:rPr lang="en-US" altLang="zh-CN" sz="2400" dirty="0" smtClean="0">
                <a:latin typeface="+mn-ea"/>
              </a:rPr>
              <a:t>1</a:t>
            </a:r>
            <a:r>
              <a:rPr lang="zh-CN" altLang="en-US" sz="2400" dirty="0" smtClean="0">
                <a:latin typeface="+mn-ea"/>
              </a:rPr>
              <a:t>）家庭接入</a:t>
            </a:r>
            <a:r>
              <a:rPr lang="en-US" altLang="zh-CN" sz="2400" dirty="0" smtClean="0">
                <a:latin typeface="+mn-ea"/>
              </a:rPr>
              <a:t>:</a:t>
            </a:r>
          </a:p>
          <a:p>
            <a:pPr lvl="0">
              <a:spcBef>
                <a:spcPct val="0"/>
              </a:spcBef>
              <a:buSzPct val="100000"/>
            </a:pPr>
            <a:r>
              <a:rPr lang="en-US" altLang="zh-CN" sz="2400" dirty="0">
                <a:latin typeface="+mn-ea"/>
              </a:rPr>
              <a:t> </a:t>
            </a:r>
            <a:r>
              <a:rPr lang="en-US" altLang="zh-CN" sz="2400" dirty="0" smtClean="0">
                <a:latin typeface="+mn-ea"/>
              </a:rPr>
              <a:t>     ADSL</a:t>
            </a:r>
            <a:r>
              <a:rPr lang="zh-CN" altLang="en-US" sz="2400" dirty="0" smtClean="0">
                <a:latin typeface="+mn-ea"/>
              </a:rPr>
              <a:t>（</a:t>
            </a:r>
            <a:r>
              <a:rPr lang="en-US" altLang="zh-CN" sz="2400" dirty="0" smtClean="0">
                <a:latin typeface="+mn-ea"/>
              </a:rPr>
              <a:t>1/8Mbps</a:t>
            </a:r>
            <a:r>
              <a:rPr lang="zh-CN" altLang="en-US" sz="2400" dirty="0" smtClean="0">
                <a:latin typeface="+mn-ea"/>
              </a:rPr>
              <a:t>）、电缆（</a:t>
            </a:r>
            <a:r>
              <a:rPr lang="en-US" altLang="zh-CN" sz="2400" dirty="0" smtClean="0">
                <a:latin typeface="+mn-ea"/>
              </a:rPr>
              <a:t>30/42Mbps,500-5000</a:t>
            </a:r>
            <a:r>
              <a:rPr lang="zh-CN" altLang="en-US" sz="2400" dirty="0" smtClean="0">
                <a:latin typeface="+mn-ea"/>
              </a:rPr>
              <a:t>个用户）、光纤到户（</a:t>
            </a:r>
            <a:r>
              <a:rPr lang="en-US" altLang="zh-CN" sz="2400" dirty="0" smtClean="0">
                <a:latin typeface="+mn-ea"/>
              </a:rPr>
              <a:t>20Mbps-1Gbps</a:t>
            </a:r>
            <a:r>
              <a:rPr lang="zh-CN" altLang="en-US" sz="2400" dirty="0" smtClean="0">
                <a:latin typeface="+mn-ea"/>
              </a:rPr>
              <a:t>）</a:t>
            </a:r>
            <a:endParaRPr lang="en-US" altLang="zh-CN" sz="2400" dirty="0" smtClean="0">
              <a:latin typeface="+mn-ea"/>
            </a:endParaRPr>
          </a:p>
          <a:p>
            <a:pPr lvl="0">
              <a:spcBef>
                <a:spcPct val="0"/>
              </a:spcBef>
              <a:buSzPct val="100000"/>
            </a:pPr>
            <a:r>
              <a:rPr lang="zh-CN" altLang="en-US" sz="2400" dirty="0" smtClean="0">
                <a:latin typeface="+mn-ea"/>
              </a:rPr>
              <a:t>（</a:t>
            </a:r>
            <a:r>
              <a:rPr lang="en-US" altLang="zh-CN" sz="2400" dirty="0" smtClean="0">
                <a:latin typeface="+mn-ea"/>
              </a:rPr>
              <a:t>2</a:t>
            </a:r>
            <a:r>
              <a:rPr lang="zh-CN" altLang="en-US" sz="2400" dirty="0" smtClean="0">
                <a:latin typeface="+mn-ea"/>
              </a:rPr>
              <a:t>）企业</a:t>
            </a:r>
            <a:r>
              <a:rPr lang="zh-CN" altLang="en-US" sz="2400" dirty="0">
                <a:latin typeface="+mn-ea"/>
              </a:rPr>
              <a:t>局域网</a:t>
            </a:r>
            <a:r>
              <a:rPr lang="zh-CN" altLang="en-US" sz="2400" dirty="0" smtClean="0">
                <a:latin typeface="+mn-ea"/>
              </a:rPr>
              <a:t>接入：以太网</a:t>
            </a:r>
            <a:r>
              <a:rPr lang="en-US" altLang="zh-CN" sz="2400" dirty="0" smtClean="0">
                <a:latin typeface="+mn-ea"/>
              </a:rPr>
              <a:t>(10M/100M/1G/10G)</a:t>
            </a:r>
            <a:r>
              <a:rPr lang="zh-CN" altLang="en-US" sz="2400" dirty="0" smtClean="0">
                <a:latin typeface="+mn-ea"/>
              </a:rPr>
              <a:t>、</a:t>
            </a:r>
            <a:r>
              <a:rPr lang="en-US" altLang="zh-CN" sz="2400" dirty="0" smtClean="0">
                <a:latin typeface="+mn-ea"/>
              </a:rPr>
              <a:t>WIFI(54/11/600Mbps)</a:t>
            </a:r>
          </a:p>
          <a:p>
            <a:pPr lvl="0">
              <a:spcBef>
                <a:spcPct val="0"/>
              </a:spcBef>
              <a:buSzPct val="100000"/>
            </a:pPr>
            <a:r>
              <a:rPr lang="zh-CN" altLang="en-US" sz="2400" dirty="0" smtClean="0">
                <a:latin typeface="+mn-ea"/>
              </a:rPr>
              <a:t>（</a:t>
            </a:r>
            <a:r>
              <a:rPr lang="en-US" altLang="zh-CN" sz="2400" dirty="0" smtClean="0">
                <a:latin typeface="+mn-ea"/>
              </a:rPr>
              <a:t>3</a:t>
            </a:r>
            <a:r>
              <a:rPr lang="zh-CN" altLang="en-US" sz="2400" dirty="0" smtClean="0">
                <a:latin typeface="+mn-ea"/>
              </a:rPr>
              <a:t>）广域无线接入：</a:t>
            </a:r>
            <a:r>
              <a:rPr lang="en-US" altLang="zh-CN" sz="2400" dirty="0" smtClean="0">
                <a:latin typeface="+mn-ea"/>
              </a:rPr>
              <a:t>3G(</a:t>
            </a:r>
            <a:r>
              <a:rPr lang="zh-CN" altLang="en-US" sz="2400" dirty="0">
                <a:latin typeface="+mn-ea"/>
              </a:rPr>
              <a:t>上行</a:t>
            </a:r>
            <a:r>
              <a:rPr lang="en-US" altLang="zh-CN" sz="2400" dirty="0" smtClean="0">
                <a:latin typeface="+mn-ea"/>
              </a:rPr>
              <a:t>384kbps/</a:t>
            </a:r>
            <a:r>
              <a:rPr lang="zh-CN" altLang="en-US" sz="2400" dirty="0" smtClean="0">
                <a:latin typeface="+mn-ea"/>
              </a:rPr>
              <a:t>下行</a:t>
            </a:r>
            <a:r>
              <a:rPr lang="en-US" altLang="zh-CN" sz="2400" dirty="0" smtClean="0">
                <a:latin typeface="+mn-ea"/>
              </a:rPr>
              <a:t>3.6Mbps)</a:t>
            </a:r>
            <a:r>
              <a:rPr lang="zh-CN" altLang="en-US" sz="2400" dirty="0" smtClean="0">
                <a:latin typeface="+mn-ea"/>
              </a:rPr>
              <a:t>、</a:t>
            </a:r>
            <a:r>
              <a:rPr lang="en-US" altLang="zh-CN" sz="2400" dirty="0" smtClean="0">
                <a:latin typeface="+mn-ea"/>
              </a:rPr>
              <a:t>4G(100/150Mbps)</a:t>
            </a:r>
            <a:r>
              <a:rPr lang="zh-CN" altLang="en-US" sz="2400" dirty="0" smtClean="0">
                <a:latin typeface="+mn-ea"/>
              </a:rPr>
              <a:t>、</a:t>
            </a:r>
            <a:r>
              <a:rPr lang="en-US" altLang="zh-CN" sz="2400" dirty="0" smtClean="0">
                <a:latin typeface="+mn-ea"/>
              </a:rPr>
              <a:t>5G(150M/1Gbps)</a:t>
            </a:r>
            <a:endParaRPr lang="zh-CN" altLang="en-US" sz="2400" dirty="0">
              <a:latin typeface="+mn-ea"/>
            </a:endParaRPr>
          </a:p>
        </p:txBody>
      </p:sp>
      <p:sp>
        <p:nvSpPr>
          <p:cNvPr id="3" name="矩形 2"/>
          <p:cNvSpPr/>
          <p:nvPr/>
        </p:nvSpPr>
        <p:spPr>
          <a:xfrm>
            <a:off x="11098283" y="521435"/>
            <a:ext cx="822661" cy="369332"/>
          </a:xfrm>
          <a:prstGeom prst="rect">
            <a:avLst/>
          </a:prstGeom>
        </p:spPr>
        <p:txBody>
          <a:bodyPr wrap="none">
            <a:spAutoFit/>
          </a:bodyPr>
          <a:lstStyle/>
          <a:p>
            <a:r>
              <a:rPr lang="en-US" altLang="zh-CN" dirty="0" smtClean="0">
                <a:latin typeface="+mn-ea"/>
              </a:rPr>
              <a:t>03/02</a:t>
            </a:r>
            <a:endParaRPr lang="zh-CN" altLang="en-US" dirty="0"/>
          </a:p>
        </p:txBody>
      </p:sp>
    </p:spTree>
    <p:extLst>
      <p:ext uri="{BB962C8B-B14F-4D97-AF65-F5344CB8AC3E}">
        <p14:creationId xmlns:p14="http://schemas.microsoft.com/office/powerpoint/2010/main" val="99546721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2" name="矩形 1"/>
          <p:cNvSpPr/>
          <p:nvPr/>
        </p:nvSpPr>
        <p:spPr>
          <a:xfrm>
            <a:off x="428679" y="555120"/>
            <a:ext cx="11126011" cy="1569660"/>
          </a:xfrm>
          <a:prstGeom prst="rect">
            <a:avLst/>
          </a:prstGeom>
        </p:spPr>
        <p:txBody>
          <a:bodyPr wrap="square">
            <a:spAutoFit/>
          </a:bodyPr>
          <a:lstStyle/>
          <a:p>
            <a:r>
              <a:rPr lang="en-US" altLang="zh-CN" sz="2400" dirty="0" smtClean="0"/>
              <a:t>R11</a:t>
            </a:r>
            <a:r>
              <a:rPr lang="zh-CN" altLang="en-US" sz="2400" dirty="0" smtClean="0"/>
              <a:t>、假定</a:t>
            </a:r>
            <a:r>
              <a:rPr lang="zh-CN" altLang="en-US" sz="2400" dirty="0"/>
              <a:t>在发送主机和接收主机间只有一台分组交换机。发送主机和交换机间以及交换机和接收主机间 的传输速率分别</a:t>
            </a:r>
            <a:r>
              <a:rPr lang="zh-CN" altLang="en-US" sz="2400" dirty="0" smtClean="0"/>
              <a:t>是</a:t>
            </a:r>
            <a:r>
              <a:rPr lang="en-US" altLang="zh-CN" sz="2400" dirty="0" smtClean="0"/>
              <a:t>R1</a:t>
            </a:r>
            <a:r>
              <a:rPr lang="zh-CN" altLang="en-US" sz="2400" dirty="0" smtClean="0"/>
              <a:t>和</a:t>
            </a:r>
            <a:r>
              <a:rPr lang="en-US" altLang="zh-CN" sz="2400" dirty="0" smtClean="0"/>
              <a:t>R2</a:t>
            </a:r>
            <a:r>
              <a:rPr lang="zh-CN" altLang="en-US" sz="2400" dirty="0" smtClean="0"/>
              <a:t>。</a:t>
            </a:r>
            <a:r>
              <a:rPr lang="zh-CN" altLang="en-US" sz="2400" dirty="0"/>
              <a:t>假设该交换机使用存储转发分组交换方式，发送一个长度</a:t>
            </a:r>
            <a:r>
              <a:rPr lang="zh-CN" altLang="en-US" sz="2400" dirty="0" smtClean="0"/>
              <a:t>为</a:t>
            </a:r>
            <a:r>
              <a:rPr lang="en-US" altLang="zh-CN" sz="2400" dirty="0" smtClean="0"/>
              <a:t>L</a:t>
            </a:r>
            <a:r>
              <a:rPr lang="zh-CN" altLang="en-US" sz="2400" dirty="0" smtClean="0"/>
              <a:t>的</a:t>
            </a:r>
            <a:r>
              <a:rPr lang="zh-CN" altLang="en-US" sz="2400" dirty="0"/>
              <a:t>分组 的端到端总时延是什么？（忽略排队时延、传播时延和处理时延。）</a:t>
            </a:r>
          </a:p>
        </p:txBody>
      </p:sp>
      <p:sp>
        <p:nvSpPr>
          <p:cNvPr id="7"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学习目的</a:t>
            </a:r>
          </a:p>
        </p:txBody>
      </p:sp>
      <p:sp>
        <p:nvSpPr>
          <p:cNvPr id="3" name="矩形 2"/>
          <p:cNvSpPr/>
          <p:nvPr/>
        </p:nvSpPr>
        <p:spPr>
          <a:xfrm>
            <a:off x="428678" y="3191054"/>
            <a:ext cx="11126011" cy="1569660"/>
          </a:xfrm>
          <a:prstGeom prst="rect">
            <a:avLst/>
          </a:prstGeom>
        </p:spPr>
        <p:txBody>
          <a:bodyPr wrap="square">
            <a:spAutoFit/>
          </a:bodyPr>
          <a:lstStyle/>
          <a:p>
            <a:r>
              <a:rPr lang="en-US" altLang="zh-CN" sz="2400" dirty="0" smtClean="0"/>
              <a:t>R18</a:t>
            </a:r>
            <a:r>
              <a:rPr lang="zh-CN" altLang="en-US" sz="2400" dirty="0" smtClean="0"/>
              <a:t>、—</a:t>
            </a:r>
            <a:r>
              <a:rPr lang="zh-CN" altLang="en-US" sz="2400" dirty="0"/>
              <a:t>个长度为1000字节的分组经距离为2500km的链路传播，传播速率为2.5xl0</a:t>
            </a:r>
            <a:r>
              <a:rPr lang="zh-CN" altLang="en-US" sz="2400" baseline="30000" dirty="0"/>
              <a:t>8</a:t>
            </a:r>
            <a:r>
              <a:rPr lang="zh-CN" altLang="en-US" sz="2400" dirty="0"/>
              <a:t>m/s并且传输速率 为2Mbps,它需要用多长时间？更为一般地，一个长度</a:t>
            </a:r>
            <a:r>
              <a:rPr lang="zh-CN" altLang="en-US" sz="2400" dirty="0" smtClean="0"/>
              <a:t>为</a:t>
            </a:r>
            <a:r>
              <a:rPr lang="en-US" altLang="zh-CN" sz="2400" dirty="0" smtClean="0"/>
              <a:t>L</a:t>
            </a:r>
          </a:p>
          <a:p>
            <a:r>
              <a:rPr lang="zh-CN" altLang="en-US" sz="2400" dirty="0" smtClean="0"/>
              <a:t>的</a:t>
            </a:r>
            <a:r>
              <a:rPr lang="zh-CN" altLang="en-US" sz="2400" dirty="0"/>
              <a:t>分组经距离</a:t>
            </a:r>
            <a:r>
              <a:rPr lang="zh-CN" altLang="en-US" sz="2400" dirty="0" smtClean="0"/>
              <a:t>为</a:t>
            </a:r>
            <a:r>
              <a:rPr lang="en-US" altLang="zh-CN" sz="2400" dirty="0" smtClean="0"/>
              <a:t>d</a:t>
            </a:r>
            <a:r>
              <a:rPr lang="zh-CN" altLang="en-US" sz="2400" dirty="0" smtClean="0"/>
              <a:t>的</a:t>
            </a:r>
            <a:r>
              <a:rPr lang="zh-CN" altLang="en-US" sz="2400" dirty="0"/>
              <a:t>链路传播，传播速率</a:t>
            </a:r>
            <a:r>
              <a:rPr lang="zh-CN" altLang="en-US" sz="2400" dirty="0" smtClean="0"/>
              <a:t>为</a:t>
            </a:r>
            <a:r>
              <a:rPr lang="en-US" altLang="zh-CN" sz="2400" dirty="0" smtClean="0"/>
              <a:t>s</a:t>
            </a:r>
            <a:r>
              <a:rPr lang="zh-CN" altLang="en-US" sz="2400" dirty="0" smtClean="0"/>
              <a:t>并且</a:t>
            </a:r>
            <a:r>
              <a:rPr lang="zh-CN" altLang="en-US" sz="2400" dirty="0"/>
              <a:t>传输速率为Rbps,它需要用多长时间</a:t>
            </a:r>
            <a:r>
              <a:rPr lang="zh-CN" altLang="en-US" sz="2400" dirty="0" smtClean="0"/>
              <a:t>？</a:t>
            </a:r>
            <a:endParaRPr lang="zh-CN" altLang="en-US" sz="2400" dirty="0"/>
          </a:p>
        </p:txBody>
      </p:sp>
      <p:sp>
        <p:nvSpPr>
          <p:cNvPr id="4" name="矩形 3"/>
          <p:cNvSpPr/>
          <p:nvPr/>
        </p:nvSpPr>
        <p:spPr>
          <a:xfrm>
            <a:off x="3610566" y="2414943"/>
            <a:ext cx="1665841" cy="461665"/>
          </a:xfrm>
          <a:prstGeom prst="rect">
            <a:avLst/>
          </a:prstGeom>
        </p:spPr>
        <p:txBody>
          <a:bodyPr wrap="none">
            <a:spAutoFit/>
          </a:bodyPr>
          <a:lstStyle/>
          <a:p>
            <a:r>
              <a:rPr lang="en-US" altLang="zh-CN" sz="2400" dirty="0" smtClean="0">
                <a:solidFill>
                  <a:srgbClr val="FF0000"/>
                </a:solidFill>
              </a:rPr>
              <a:t>L/R1+L/R2</a:t>
            </a:r>
            <a:endParaRPr lang="zh-CN" altLang="en-US" sz="2400" dirty="0">
              <a:solidFill>
                <a:srgbClr val="FF0000"/>
              </a:solidFill>
            </a:endParaRPr>
          </a:p>
        </p:txBody>
      </p:sp>
      <p:sp>
        <p:nvSpPr>
          <p:cNvPr id="8" name="矩形 7"/>
          <p:cNvSpPr/>
          <p:nvPr/>
        </p:nvSpPr>
        <p:spPr>
          <a:xfrm>
            <a:off x="2048439" y="4982827"/>
            <a:ext cx="5780750" cy="461665"/>
          </a:xfrm>
          <a:prstGeom prst="rect">
            <a:avLst/>
          </a:prstGeom>
        </p:spPr>
        <p:txBody>
          <a:bodyPr wrap="none">
            <a:spAutoFit/>
          </a:bodyPr>
          <a:lstStyle/>
          <a:p>
            <a:r>
              <a:rPr lang="en-US" altLang="zh-CN" sz="2400" dirty="0" smtClean="0">
                <a:solidFill>
                  <a:srgbClr val="FF0000"/>
                </a:solidFill>
              </a:rPr>
              <a:t>(1000 X 8)/(2X10</a:t>
            </a:r>
            <a:r>
              <a:rPr lang="en-US" altLang="zh-CN" sz="2400" baseline="30000" dirty="0" smtClean="0">
                <a:solidFill>
                  <a:srgbClr val="FF0000"/>
                </a:solidFill>
              </a:rPr>
              <a:t>6</a:t>
            </a:r>
            <a:r>
              <a:rPr lang="en-US" altLang="zh-CN" sz="2400" dirty="0" smtClean="0">
                <a:solidFill>
                  <a:srgbClr val="FF0000"/>
                </a:solidFill>
              </a:rPr>
              <a:t>)+2500x1000/(2.5x10</a:t>
            </a:r>
            <a:r>
              <a:rPr lang="en-US" altLang="zh-CN" sz="2400" baseline="30000" dirty="0" smtClean="0">
                <a:solidFill>
                  <a:srgbClr val="FF0000"/>
                </a:solidFill>
              </a:rPr>
              <a:t>8</a:t>
            </a:r>
            <a:r>
              <a:rPr lang="en-US" altLang="zh-CN" sz="2400" dirty="0" smtClean="0">
                <a:solidFill>
                  <a:srgbClr val="FF0000"/>
                </a:solidFill>
              </a:rPr>
              <a:t>)</a:t>
            </a:r>
            <a:endParaRPr lang="zh-CN" altLang="en-US" sz="2400" dirty="0">
              <a:solidFill>
                <a:srgbClr val="FF0000"/>
              </a:solidFill>
            </a:endParaRPr>
          </a:p>
        </p:txBody>
      </p:sp>
      <p:sp>
        <p:nvSpPr>
          <p:cNvPr id="9" name="矩形 8"/>
          <p:cNvSpPr/>
          <p:nvPr/>
        </p:nvSpPr>
        <p:spPr>
          <a:xfrm>
            <a:off x="3478226" y="5666605"/>
            <a:ext cx="1253869" cy="461665"/>
          </a:xfrm>
          <a:prstGeom prst="rect">
            <a:avLst/>
          </a:prstGeom>
        </p:spPr>
        <p:txBody>
          <a:bodyPr wrap="none">
            <a:spAutoFit/>
          </a:bodyPr>
          <a:lstStyle/>
          <a:p>
            <a:r>
              <a:rPr lang="en-US" altLang="zh-CN" sz="2400" dirty="0" smtClean="0">
                <a:solidFill>
                  <a:srgbClr val="FF0000"/>
                </a:solidFill>
              </a:rPr>
              <a:t>L/</a:t>
            </a:r>
            <a:r>
              <a:rPr lang="en-US" altLang="zh-CN" sz="2400" dirty="0" err="1" smtClean="0">
                <a:solidFill>
                  <a:srgbClr val="FF0000"/>
                </a:solidFill>
              </a:rPr>
              <a:t>R+d</a:t>
            </a:r>
            <a:r>
              <a:rPr lang="en-US" altLang="zh-CN" sz="2400" dirty="0" smtClean="0">
                <a:solidFill>
                  <a:srgbClr val="FF0000"/>
                </a:solidFill>
              </a:rPr>
              <a:t>/s</a:t>
            </a:r>
            <a:endParaRPr lang="zh-CN" altLang="en-US" sz="2400" dirty="0">
              <a:solidFill>
                <a:srgbClr val="FF0000"/>
              </a:solidFill>
            </a:endParaRPr>
          </a:p>
        </p:txBody>
      </p:sp>
    </p:spTree>
    <p:extLst>
      <p:ext uri="{BB962C8B-B14F-4D97-AF65-F5344CB8AC3E}">
        <p14:creationId xmlns:p14="http://schemas.microsoft.com/office/powerpoint/2010/main" val="28544579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1754188" y="3810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2" name="圆角矩形 1"/>
          <p:cNvSpPr/>
          <p:nvPr/>
        </p:nvSpPr>
        <p:spPr>
          <a:xfrm>
            <a:off x="161879" y="1333767"/>
            <a:ext cx="5920460" cy="38967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spcBef>
                <a:spcPct val="0"/>
              </a:spcBef>
              <a:buFontTx/>
              <a:buNone/>
            </a:pPr>
            <a:r>
              <a:rPr lang="zh-CN" altLang="en-US" sz="2000" b="1" dirty="0">
                <a:solidFill>
                  <a:schemeClr val="tx1"/>
                </a:solidFill>
                <a:latin typeface="+mn-ea"/>
              </a:rPr>
              <a:t>发送方</a:t>
            </a:r>
            <a:endParaRPr lang="en-US" altLang="zh-CN" sz="2000" b="1" dirty="0">
              <a:solidFill>
                <a:schemeClr val="tx1"/>
              </a:solidFill>
              <a:latin typeface="+mn-ea"/>
            </a:endParaRPr>
          </a:p>
          <a:p>
            <a:pPr marL="342900" indent="-342900">
              <a:lnSpc>
                <a:spcPct val="120000"/>
              </a:lnSpc>
              <a:spcBef>
                <a:spcPct val="0"/>
              </a:spcBef>
              <a:buFont typeface="Arial" panose="020B0604020202020204" pitchFamily="34" charset="0"/>
              <a:buChar char="•"/>
            </a:pPr>
            <a:r>
              <a:rPr lang="zh-CN" altLang="en-US" sz="2000" dirty="0" smtClean="0">
                <a:solidFill>
                  <a:schemeClr val="tx1"/>
                </a:solidFill>
                <a:latin typeface="+mn-ea"/>
              </a:rPr>
              <a:t>从</a:t>
            </a:r>
            <a:r>
              <a:rPr lang="zh-CN" altLang="en-US" sz="2000" dirty="0">
                <a:solidFill>
                  <a:schemeClr val="tx1"/>
                </a:solidFill>
                <a:latin typeface="+mn-ea"/>
              </a:rPr>
              <a:t>上层收到数据 </a:t>
            </a:r>
            <a:r>
              <a:rPr lang="en-US" altLang="zh-CN" sz="2000" dirty="0">
                <a:solidFill>
                  <a:schemeClr val="tx1"/>
                </a:solidFill>
                <a:latin typeface="+mn-ea"/>
              </a:rPr>
              <a:t>:</a:t>
            </a:r>
          </a:p>
          <a:p>
            <a:pPr marL="800100" lvl="1" indent="-342900">
              <a:lnSpc>
                <a:spcPct val="120000"/>
              </a:lnSpc>
              <a:spcBef>
                <a:spcPct val="0"/>
              </a:spcBef>
              <a:buFont typeface="Arial" panose="020B0604020202020204" pitchFamily="34" charset="0"/>
              <a:buChar char="•"/>
            </a:pPr>
            <a:r>
              <a:rPr lang="zh-CN" altLang="en-US" sz="2000" dirty="0">
                <a:solidFill>
                  <a:schemeClr val="tx1"/>
                </a:solidFill>
                <a:latin typeface="+mn-ea"/>
              </a:rPr>
              <a:t>如果下一个可用的序号在发送方窗口内，则将数据打包并发送</a:t>
            </a:r>
            <a:r>
              <a:rPr lang="en-US" altLang="zh-CN" sz="2000" dirty="0">
                <a:solidFill>
                  <a:schemeClr val="tx1"/>
                </a:solidFill>
                <a:latin typeface="+mn-ea"/>
              </a:rPr>
              <a:t>,</a:t>
            </a:r>
            <a:r>
              <a:rPr lang="zh-CN" altLang="en-US" sz="2000" dirty="0">
                <a:solidFill>
                  <a:schemeClr val="tx1"/>
                </a:solidFill>
                <a:latin typeface="+mn-ea"/>
              </a:rPr>
              <a:t>启动定时器</a:t>
            </a:r>
          </a:p>
          <a:p>
            <a:pPr marL="342900" indent="-342900">
              <a:lnSpc>
                <a:spcPct val="120000"/>
              </a:lnSpc>
              <a:spcBef>
                <a:spcPct val="0"/>
              </a:spcBef>
              <a:buFont typeface="Arial" panose="020B0604020202020204" pitchFamily="34" charset="0"/>
              <a:buChar char="•"/>
            </a:pPr>
            <a:r>
              <a:rPr lang="zh-CN" altLang="en-US" sz="2000" dirty="0">
                <a:solidFill>
                  <a:schemeClr val="tx1"/>
                </a:solidFill>
                <a:latin typeface="+mn-ea"/>
              </a:rPr>
              <a:t>超时</a:t>
            </a:r>
            <a:r>
              <a:rPr lang="en-US" altLang="zh-CN" sz="2000" dirty="0">
                <a:solidFill>
                  <a:schemeClr val="tx1"/>
                </a:solidFill>
                <a:latin typeface="+mn-ea"/>
              </a:rPr>
              <a:t>(n):</a:t>
            </a:r>
          </a:p>
          <a:p>
            <a:pPr marL="800100" lvl="1" indent="-342900">
              <a:lnSpc>
                <a:spcPct val="120000"/>
              </a:lnSpc>
              <a:spcBef>
                <a:spcPct val="0"/>
              </a:spcBef>
              <a:buFont typeface="Arial" panose="020B0604020202020204" pitchFamily="34" charset="0"/>
              <a:buChar char="•"/>
            </a:pPr>
            <a:r>
              <a:rPr lang="zh-CN" altLang="en-US" sz="2000" dirty="0">
                <a:solidFill>
                  <a:schemeClr val="tx1"/>
                </a:solidFill>
                <a:latin typeface="+mn-ea"/>
              </a:rPr>
              <a:t>重发分组</a:t>
            </a:r>
            <a:r>
              <a:rPr lang="en-US" altLang="zh-CN" sz="2000" dirty="0">
                <a:solidFill>
                  <a:schemeClr val="tx1"/>
                </a:solidFill>
                <a:latin typeface="+mn-ea"/>
              </a:rPr>
              <a:t>n, </a:t>
            </a:r>
            <a:r>
              <a:rPr lang="zh-CN" altLang="en-US" sz="2000" dirty="0">
                <a:solidFill>
                  <a:schemeClr val="tx1"/>
                </a:solidFill>
                <a:latin typeface="+mn-ea"/>
              </a:rPr>
              <a:t>重启定时器</a:t>
            </a:r>
          </a:p>
          <a:p>
            <a:pPr marL="342900" indent="-342900">
              <a:lnSpc>
                <a:spcPct val="120000"/>
              </a:lnSpc>
              <a:spcBef>
                <a:spcPct val="0"/>
              </a:spcBef>
              <a:buFont typeface="Arial" panose="020B0604020202020204" pitchFamily="34" charset="0"/>
              <a:buChar char="•"/>
            </a:pPr>
            <a:r>
              <a:rPr lang="zh-CN" altLang="en-US" sz="2000" dirty="0">
                <a:solidFill>
                  <a:schemeClr val="tx1"/>
                </a:solidFill>
                <a:latin typeface="+mn-ea"/>
              </a:rPr>
              <a:t>收到</a:t>
            </a:r>
            <a:r>
              <a:rPr lang="en-US" altLang="zh-CN" sz="2000" dirty="0">
                <a:solidFill>
                  <a:schemeClr val="tx1"/>
                </a:solidFill>
                <a:latin typeface="+mn-ea"/>
              </a:rPr>
              <a:t>ACK(n)</a:t>
            </a:r>
            <a:r>
              <a:rPr lang="zh-CN" altLang="en-US" sz="2000" dirty="0">
                <a:solidFill>
                  <a:schemeClr val="tx1"/>
                </a:solidFill>
                <a:latin typeface="+mn-ea"/>
              </a:rPr>
              <a:t>在</a:t>
            </a:r>
            <a:r>
              <a:rPr lang="en-US" altLang="zh-CN" sz="2000" dirty="0">
                <a:solidFill>
                  <a:schemeClr val="tx1"/>
                </a:solidFill>
                <a:latin typeface="+mn-ea"/>
              </a:rPr>
              <a:t>[sendbase,sendbase+N-1]</a:t>
            </a:r>
            <a:r>
              <a:rPr lang="zh-CN" altLang="en-US" sz="2000" dirty="0">
                <a:solidFill>
                  <a:schemeClr val="tx1"/>
                </a:solidFill>
                <a:latin typeface="+mn-ea"/>
              </a:rPr>
              <a:t>内</a:t>
            </a:r>
            <a:r>
              <a:rPr lang="en-US" altLang="zh-CN" sz="2000" dirty="0">
                <a:solidFill>
                  <a:schemeClr val="tx1"/>
                </a:solidFill>
                <a:latin typeface="+mn-ea"/>
              </a:rPr>
              <a:t>:</a:t>
            </a:r>
          </a:p>
          <a:p>
            <a:pPr marL="800100" lvl="1" indent="-342900">
              <a:lnSpc>
                <a:spcPct val="120000"/>
              </a:lnSpc>
              <a:spcBef>
                <a:spcPct val="0"/>
              </a:spcBef>
              <a:buFont typeface="Arial" panose="020B0604020202020204" pitchFamily="34" charset="0"/>
              <a:buChar char="•"/>
            </a:pPr>
            <a:r>
              <a:rPr lang="zh-CN" altLang="en-US" sz="2000" dirty="0">
                <a:solidFill>
                  <a:schemeClr val="tx1"/>
                </a:solidFill>
                <a:latin typeface="+mn-ea"/>
              </a:rPr>
              <a:t>标记分组</a:t>
            </a:r>
            <a:r>
              <a:rPr lang="en-US" altLang="zh-CN" sz="2000" dirty="0">
                <a:solidFill>
                  <a:schemeClr val="tx1"/>
                </a:solidFill>
                <a:latin typeface="+mn-ea"/>
              </a:rPr>
              <a:t>n</a:t>
            </a:r>
            <a:r>
              <a:rPr lang="zh-CN" altLang="en-US" sz="2000" dirty="0">
                <a:solidFill>
                  <a:schemeClr val="tx1"/>
                </a:solidFill>
                <a:latin typeface="+mn-ea"/>
              </a:rPr>
              <a:t>被接收</a:t>
            </a:r>
          </a:p>
          <a:p>
            <a:pPr marL="800100" lvl="1" indent="-342900">
              <a:lnSpc>
                <a:spcPct val="120000"/>
              </a:lnSpc>
              <a:spcBef>
                <a:spcPct val="0"/>
              </a:spcBef>
              <a:buFont typeface="Arial" panose="020B0604020202020204" pitchFamily="34" charset="0"/>
              <a:buChar char="•"/>
            </a:pPr>
            <a:r>
              <a:rPr lang="zh-CN" altLang="en-US" sz="2000" dirty="0">
                <a:solidFill>
                  <a:schemeClr val="tx1"/>
                </a:solidFill>
                <a:latin typeface="+mn-ea"/>
              </a:rPr>
              <a:t>如果</a:t>
            </a:r>
            <a:r>
              <a:rPr lang="en-US" altLang="zh-CN" sz="2000" dirty="0">
                <a:solidFill>
                  <a:schemeClr val="tx1"/>
                </a:solidFill>
                <a:latin typeface="+mn-ea"/>
              </a:rPr>
              <a:t>n</a:t>
            </a:r>
            <a:r>
              <a:rPr lang="zh-CN" altLang="en-US" sz="2000" dirty="0">
                <a:solidFill>
                  <a:schemeClr val="tx1"/>
                </a:solidFill>
                <a:latin typeface="+mn-ea"/>
              </a:rPr>
              <a:t>是最小的未确认分组，则增加窗口基序号到下一个未被确认的</a:t>
            </a:r>
            <a:r>
              <a:rPr lang="zh-CN" altLang="en-US" sz="2000" dirty="0" smtClean="0">
                <a:solidFill>
                  <a:schemeClr val="tx1"/>
                </a:solidFill>
                <a:latin typeface="+mn-ea"/>
              </a:rPr>
              <a:t>序号</a:t>
            </a:r>
            <a:endParaRPr lang="zh-CN" altLang="en-US" sz="2000" dirty="0">
              <a:solidFill>
                <a:schemeClr val="tx1"/>
              </a:solidFill>
              <a:latin typeface="+mn-ea"/>
            </a:endParaRPr>
          </a:p>
        </p:txBody>
      </p:sp>
      <p:sp>
        <p:nvSpPr>
          <p:cNvPr id="43" name="圆角矩形 42"/>
          <p:cNvSpPr/>
          <p:nvPr/>
        </p:nvSpPr>
        <p:spPr>
          <a:xfrm>
            <a:off x="6240545" y="1190348"/>
            <a:ext cx="5792752" cy="368394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20000"/>
              </a:lnSpc>
              <a:spcBef>
                <a:spcPct val="0"/>
              </a:spcBef>
            </a:pPr>
            <a:r>
              <a:rPr lang="zh-CN" altLang="en-US" sz="2000" b="1" dirty="0">
                <a:solidFill>
                  <a:schemeClr val="tx1"/>
                </a:solidFill>
                <a:latin typeface="+mn-ea"/>
              </a:rPr>
              <a:t>接收</a:t>
            </a:r>
            <a:r>
              <a:rPr lang="zh-CN" altLang="en-US" sz="2000" b="1" dirty="0" smtClean="0">
                <a:solidFill>
                  <a:schemeClr val="tx1"/>
                </a:solidFill>
                <a:latin typeface="+mn-ea"/>
              </a:rPr>
              <a:t>方</a:t>
            </a:r>
            <a:endParaRPr lang="zh-CN" altLang="en-US" sz="2000" b="1" dirty="0">
              <a:solidFill>
                <a:schemeClr val="tx1"/>
              </a:solidFill>
              <a:latin typeface="+mn-ea"/>
            </a:endParaRPr>
          </a:p>
          <a:p>
            <a:pPr marL="342900" indent="-342900">
              <a:lnSpc>
                <a:spcPct val="120000"/>
              </a:lnSpc>
              <a:buFont typeface="Arial" panose="020B0604020202020204" pitchFamily="34" charset="0"/>
              <a:buChar char="•"/>
            </a:pPr>
            <a:r>
              <a:rPr lang="zh-CN" altLang="en-US" sz="2000" dirty="0">
                <a:solidFill>
                  <a:schemeClr val="tx1"/>
                </a:solidFill>
                <a:latin typeface="+mn-ea"/>
              </a:rPr>
              <a:t>分组</a:t>
            </a:r>
            <a:r>
              <a:rPr lang="en-US" altLang="zh-CN" sz="2000" dirty="0">
                <a:solidFill>
                  <a:schemeClr val="tx1"/>
                </a:solidFill>
                <a:latin typeface="+mn-ea"/>
              </a:rPr>
              <a:t>n</a:t>
            </a:r>
            <a:r>
              <a:rPr lang="zh-CN" altLang="en-US" sz="2000" dirty="0">
                <a:solidFill>
                  <a:schemeClr val="tx1"/>
                </a:solidFill>
                <a:latin typeface="+mn-ea"/>
              </a:rPr>
              <a:t>的序号在</a:t>
            </a:r>
            <a:r>
              <a:rPr lang="en-US" altLang="zh-CN" sz="2000" dirty="0">
                <a:solidFill>
                  <a:schemeClr val="tx1"/>
                </a:solidFill>
                <a:latin typeface="+mn-ea"/>
              </a:rPr>
              <a:t>[</a:t>
            </a:r>
            <a:r>
              <a:rPr lang="en-US" altLang="zh-CN" sz="2000" dirty="0" err="1">
                <a:solidFill>
                  <a:schemeClr val="tx1"/>
                </a:solidFill>
                <a:latin typeface="+mn-ea"/>
              </a:rPr>
              <a:t>rcvbase</a:t>
            </a:r>
            <a:r>
              <a:rPr lang="en-US" altLang="zh-CN" sz="2000" dirty="0">
                <a:solidFill>
                  <a:schemeClr val="tx1"/>
                </a:solidFill>
                <a:latin typeface="+mn-ea"/>
              </a:rPr>
              <a:t>, rcvbase+N-1]</a:t>
            </a:r>
            <a:r>
              <a:rPr lang="zh-CN" altLang="en-US" sz="2000" dirty="0">
                <a:solidFill>
                  <a:schemeClr val="tx1"/>
                </a:solidFill>
                <a:latin typeface="+mn-ea"/>
              </a:rPr>
              <a:t>内</a:t>
            </a:r>
          </a:p>
          <a:p>
            <a:pPr marL="800100" lvl="1" indent="-342900">
              <a:lnSpc>
                <a:spcPct val="120000"/>
              </a:lnSpc>
              <a:buFont typeface="Arial" panose="020B0604020202020204" pitchFamily="34" charset="0"/>
              <a:buChar char="•"/>
            </a:pPr>
            <a:r>
              <a:rPr lang="zh-CN" altLang="en-US" sz="2000" dirty="0">
                <a:solidFill>
                  <a:schemeClr val="tx1"/>
                </a:solidFill>
                <a:latin typeface="+mn-ea"/>
              </a:rPr>
              <a:t>发送</a:t>
            </a:r>
            <a:r>
              <a:rPr lang="en-US" altLang="zh-CN" sz="2000" dirty="0">
                <a:solidFill>
                  <a:schemeClr val="tx1"/>
                </a:solidFill>
                <a:latin typeface="+mn-ea"/>
              </a:rPr>
              <a:t>ACK(n)</a:t>
            </a:r>
          </a:p>
          <a:p>
            <a:pPr marL="800100" lvl="1" indent="-342900">
              <a:lnSpc>
                <a:spcPct val="120000"/>
              </a:lnSpc>
              <a:buFont typeface="Arial" panose="020B0604020202020204" pitchFamily="34" charset="0"/>
              <a:buChar char="•"/>
            </a:pPr>
            <a:r>
              <a:rPr lang="zh-CN" altLang="en-US" sz="2000" dirty="0">
                <a:solidFill>
                  <a:schemeClr val="tx1"/>
                </a:solidFill>
                <a:latin typeface="+mn-ea"/>
              </a:rPr>
              <a:t>失序分组</a:t>
            </a:r>
            <a:r>
              <a:rPr lang="en-US" altLang="zh-CN" sz="2000" dirty="0">
                <a:solidFill>
                  <a:schemeClr val="tx1"/>
                </a:solidFill>
                <a:latin typeface="+mn-ea"/>
              </a:rPr>
              <a:t>: </a:t>
            </a:r>
            <a:r>
              <a:rPr lang="zh-CN" altLang="en-US" sz="2000" dirty="0">
                <a:solidFill>
                  <a:schemeClr val="tx1"/>
                </a:solidFill>
                <a:latin typeface="+mn-ea"/>
              </a:rPr>
              <a:t>缓冲</a:t>
            </a:r>
          </a:p>
          <a:p>
            <a:pPr marL="800100" lvl="1" indent="-342900">
              <a:lnSpc>
                <a:spcPct val="120000"/>
              </a:lnSpc>
              <a:buFont typeface="Arial" panose="020B0604020202020204" pitchFamily="34" charset="0"/>
              <a:buChar char="•"/>
            </a:pPr>
            <a:r>
              <a:rPr lang="zh-CN" altLang="en-US" sz="2000" dirty="0">
                <a:solidFill>
                  <a:schemeClr val="tx1"/>
                </a:solidFill>
                <a:latin typeface="+mn-ea"/>
              </a:rPr>
              <a:t>有序分组</a:t>
            </a:r>
            <a:r>
              <a:rPr lang="en-US" altLang="zh-CN" sz="2000" dirty="0">
                <a:solidFill>
                  <a:schemeClr val="tx1"/>
                </a:solidFill>
                <a:latin typeface="+mn-ea"/>
              </a:rPr>
              <a:t>: </a:t>
            </a:r>
            <a:r>
              <a:rPr lang="zh-CN" altLang="en-US" sz="2000" dirty="0">
                <a:solidFill>
                  <a:schemeClr val="tx1"/>
                </a:solidFill>
                <a:latin typeface="+mn-ea"/>
              </a:rPr>
              <a:t>交付上层 </a:t>
            </a:r>
            <a:r>
              <a:rPr lang="en-US" altLang="zh-CN" sz="2000" dirty="0">
                <a:solidFill>
                  <a:schemeClr val="tx1"/>
                </a:solidFill>
                <a:latin typeface="+mn-ea"/>
              </a:rPr>
              <a:t>(</a:t>
            </a:r>
            <a:r>
              <a:rPr lang="zh-CN" altLang="en-US" sz="2000" dirty="0">
                <a:solidFill>
                  <a:schemeClr val="tx1"/>
                </a:solidFill>
                <a:latin typeface="+mn-ea"/>
              </a:rPr>
              <a:t>包括已经缓冲的有序分组</a:t>
            </a:r>
            <a:r>
              <a:rPr lang="en-US" altLang="zh-CN" sz="2000" dirty="0">
                <a:solidFill>
                  <a:schemeClr val="tx1"/>
                </a:solidFill>
                <a:latin typeface="+mn-ea"/>
              </a:rPr>
              <a:t>), </a:t>
            </a:r>
            <a:r>
              <a:rPr lang="zh-CN" altLang="en-US" sz="2000" dirty="0">
                <a:solidFill>
                  <a:schemeClr val="tx1"/>
                </a:solidFill>
                <a:latin typeface="+mn-ea"/>
              </a:rPr>
              <a:t>提高窗口到下一个没有接收的分组 </a:t>
            </a:r>
            <a:endParaRPr lang="en-US" altLang="zh-CN" sz="2000" dirty="0">
              <a:solidFill>
                <a:schemeClr val="tx1"/>
              </a:solidFill>
              <a:latin typeface="+mn-ea"/>
            </a:endParaRPr>
          </a:p>
          <a:p>
            <a:pPr marL="342900" indent="-342900">
              <a:lnSpc>
                <a:spcPct val="120000"/>
              </a:lnSpc>
              <a:buFont typeface="Arial" panose="020B0604020202020204" pitchFamily="34" charset="0"/>
              <a:buChar char="•"/>
            </a:pPr>
            <a:r>
              <a:rPr lang="zh-CN" altLang="en-US" sz="2000" dirty="0">
                <a:solidFill>
                  <a:schemeClr val="tx1"/>
                </a:solidFill>
                <a:latin typeface="+mn-ea"/>
              </a:rPr>
              <a:t>分组</a:t>
            </a:r>
            <a:r>
              <a:rPr lang="en-US" altLang="zh-CN" sz="2000" dirty="0">
                <a:solidFill>
                  <a:schemeClr val="tx1"/>
                </a:solidFill>
                <a:latin typeface="+mn-ea"/>
              </a:rPr>
              <a:t>n</a:t>
            </a:r>
            <a:r>
              <a:rPr lang="zh-CN" altLang="en-US" sz="2000" dirty="0">
                <a:solidFill>
                  <a:schemeClr val="tx1"/>
                </a:solidFill>
                <a:latin typeface="+mn-ea"/>
              </a:rPr>
              <a:t>在</a:t>
            </a:r>
            <a:r>
              <a:rPr lang="en-US" altLang="zh-CN" sz="2000" dirty="0">
                <a:solidFill>
                  <a:schemeClr val="tx1"/>
                </a:solidFill>
                <a:latin typeface="+mn-ea"/>
              </a:rPr>
              <a:t>[rcvbase-N,rcvbase-1]</a:t>
            </a:r>
            <a:r>
              <a:rPr lang="zh-CN" altLang="en-US" sz="2000" dirty="0">
                <a:solidFill>
                  <a:schemeClr val="tx1"/>
                </a:solidFill>
                <a:latin typeface="+mn-ea"/>
              </a:rPr>
              <a:t>内</a:t>
            </a:r>
          </a:p>
          <a:p>
            <a:pPr marL="800100" lvl="1" indent="-342900">
              <a:lnSpc>
                <a:spcPct val="120000"/>
              </a:lnSpc>
              <a:buFont typeface="Arial" panose="020B0604020202020204" pitchFamily="34" charset="0"/>
              <a:buChar char="•"/>
            </a:pPr>
            <a:r>
              <a:rPr lang="zh-CN" altLang="en-US" sz="2000" dirty="0">
                <a:solidFill>
                  <a:schemeClr val="tx1"/>
                </a:solidFill>
                <a:latin typeface="+mn-ea"/>
              </a:rPr>
              <a:t>发送</a:t>
            </a:r>
            <a:r>
              <a:rPr lang="en-US" altLang="zh-CN" sz="2000" dirty="0">
                <a:solidFill>
                  <a:schemeClr val="tx1"/>
                </a:solidFill>
                <a:latin typeface="+mn-ea"/>
              </a:rPr>
              <a:t>ACK(n)</a:t>
            </a:r>
          </a:p>
          <a:p>
            <a:pPr marL="342900" indent="-342900">
              <a:lnSpc>
                <a:spcPct val="120000"/>
              </a:lnSpc>
              <a:buFont typeface="Arial" panose="020B0604020202020204" pitchFamily="34" charset="0"/>
              <a:buChar char="•"/>
            </a:pPr>
            <a:r>
              <a:rPr lang="zh-CN" altLang="en-US" sz="2000" dirty="0">
                <a:solidFill>
                  <a:schemeClr val="tx1"/>
                </a:solidFill>
                <a:latin typeface="+mn-ea"/>
              </a:rPr>
              <a:t>其他</a:t>
            </a:r>
            <a:r>
              <a:rPr lang="en-US" altLang="zh-CN" sz="2000" dirty="0">
                <a:solidFill>
                  <a:schemeClr val="tx1"/>
                </a:solidFill>
                <a:latin typeface="+mn-ea"/>
              </a:rPr>
              <a:t>:</a:t>
            </a:r>
          </a:p>
          <a:p>
            <a:pPr marL="800100" lvl="1" indent="-342900">
              <a:lnSpc>
                <a:spcPct val="120000"/>
              </a:lnSpc>
              <a:buFont typeface="Arial" panose="020B0604020202020204" pitchFamily="34" charset="0"/>
              <a:buChar char="•"/>
            </a:pPr>
            <a:r>
              <a:rPr lang="zh-CN" altLang="en-US" sz="2000" dirty="0">
                <a:solidFill>
                  <a:schemeClr val="tx1"/>
                </a:solidFill>
                <a:latin typeface="+mn-ea"/>
              </a:rPr>
              <a:t>忽略</a:t>
            </a:r>
          </a:p>
        </p:txBody>
      </p:sp>
      <p:sp>
        <p:nvSpPr>
          <p:cNvPr id="37893" name="Rectangle 39"/>
          <p:cNvSpPr>
            <a:spLocks noChangeArrowheads="1"/>
          </p:cNvSpPr>
          <p:nvPr/>
        </p:nvSpPr>
        <p:spPr bwMode="auto">
          <a:xfrm>
            <a:off x="3122110" y="2178790"/>
            <a:ext cx="8831767" cy="2206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buSzPct val="85000"/>
              <a:buFont typeface="Wingdings" panose="05000000000000000000" pitchFamily="2" charset="2"/>
              <a:buChar char="Ø"/>
            </a:pPr>
            <a:endParaRPr lang="zh-CN" altLang="en-US" sz="2000" dirty="0">
              <a:latin typeface="+mn-lt"/>
              <a:ea typeface="+mn-ea"/>
              <a:cs typeface="+mn-ea"/>
              <a:sym typeface="+mn-lt"/>
            </a:endParaRPr>
          </a:p>
        </p:txBody>
      </p:sp>
      <p:sp>
        <p:nvSpPr>
          <p:cNvPr id="4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可靠数据传输原理</a:t>
            </a:r>
          </a:p>
        </p:txBody>
      </p:sp>
      <p:sp>
        <p:nvSpPr>
          <p:cNvPr id="41" name="矩形 40"/>
          <p:cNvSpPr/>
          <p:nvPr/>
        </p:nvSpPr>
        <p:spPr>
          <a:xfrm>
            <a:off x="4849507" y="544017"/>
            <a:ext cx="2492991" cy="646331"/>
          </a:xfrm>
          <a:prstGeom prst="rect">
            <a:avLst/>
          </a:prstGeom>
        </p:spPr>
        <p:txBody>
          <a:bodyPr wrap="none">
            <a:spAutoFit/>
          </a:bodyPr>
          <a:lstStyle/>
          <a:p>
            <a:pPr algn="ctr"/>
            <a:r>
              <a:rPr lang="zh-CN" altLang="en-US" sz="3600" b="1" dirty="0">
                <a:solidFill>
                  <a:schemeClr val="accent1"/>
                </a:solidFill>
                <a:cs typeface="+mn-ea"/>
                <a:sym typeface="+mn-lt"/>
              </a:rPr>
              <a:t>选择性重传</a:t>
            </a:r>
            <a:endParaRPr lang="en-US" altLang="zh-CN" sz="3600" b="1" dirty="0">
              <a:solidFill>
                <a:schemeClr val="accent1"/>
              </a:solidFill>
              <a:cs typeface="+mn-ea"/>
              <a:sym typeface="+mn-lt"/>
            </a:endParaRPr>
          </a:p>
        </p:txBody>
      </p:sp>
    </p:spTree>
    <p:extLst>
      <p:ext uri="{BB962C8B-B14F-4D97-AF65-F5344CB8AC3E}">
        <p14:creationId xmlns:p14="http://schemas.microsoft.com/office/powerpoint/2010/main" val="3052271493"/>
      </p:ext>
    </p:extLst>
  </p:cSld>
  <p:clrMapOvr>
    <a:masterClrMapping/>
  </p:clrMapOvr>
  <p:transition spd="slow">
    <p:wip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1754188" y="3810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可靠数据传输原理</a:t>
            </a:r>
          </a:p>
        </p:txBody>
      </p:sp>
      <p:sp>
        <p:nvSpPr>
          <p:cNvPr id="41" name="矩形 40"/>
          <p:cNvSpPr/>
          <p:nvPr/>
        </p:nvSpPr>
        <p:spPr>
          <a:xfrm>
            <a:off x="3004434" y="300037"/>
            <a:ext cx="6186309" cy="646331"/>
          </a:xfrm>
          <a:prstGeom prst="rect">
            <a:avLst/>
          </a:prstGeom>
        </p:spPr>
        <p:txBody>
          <a:bodyPr wrap="none">
            <a:spAutoFit/>
          </a:bodyPr>
          <a:lstStyle/>
          <a:p>
            <a:pPr algn="ctr"/>
            <a:r>
              <a:rPr lang="zh-CN" altLang="en-US" sz="3600" b="1" dirty="0">
                <a:solidFill>
                  <a:schemeClr val="accent1"/>
                </a:solidFill>
                <a:cs typeface="+mn-ea"/>
                <a:sym typeface="+mn-lt"/>
              </a:rPr>
              <a:t>可靠数据传输机制及用途总结</a:t>
            </a:r>
            <a:endParaRPr lang="en-US" altLang="zh-CN" sz="3600" b="1" dirty="0">
              <a:solidFill>
                <a:schemeClr val="accent1"/>
              </a:solidFill>
              <a:cs typeface="+mn-ea"/>
              <a:sym typeface="+mn-lt"/>
            </a:endParaRPr>
          </a:p>
        </p:txBody>
      </p:sp>
      <p:graphicFrame>
        <p:nvGraphicFramePr>
          <p:cNvPr id="95" name="Group 3"/>
          <p:cNvGraphicFramePr>
            <a:graphicFrameLocks/>
          </p:cNvGraphicFramePr>
          <p:nvPr>
            <p:extLst/>
          </p:nvPr>
        </p:nvGraphicFramePr>
        <p:xfrm>
          <a:off x="281562" y="1258559"/>
          <a:ext cx="11632051" cy="5427030"/>
        </p:xfrm>
        <a:graphic>
          <a:graphicData uri="http://schemas.openxmlformats.org/drawingml/2006/table">
            <a:tbl>
              <a:tblPr/>
              <a:tblGrid>
                <a:gridCol w="1410852">
                  <a:extLst>
                    <a:ext uri="{9D8B030D-6E8A-4147-A177-3AD203B41FA5}">
                      <a16:colId xmlns:a16="http://schemas.microsoft.com/office/drawing/2014/main" val="20000"/>
                    </a:ext>
                  </a:extLst>
                </a:gridCol>
                <a:gridCol w="10221199">
                  <a:extLst>
                    <a:ext uri="{9D8B030D-6E8A-4147-A177-3AD203B41FA5}">
                      <a16:colId xmlns:a16="http://schemas.microsoft.com/office/drawing/2014/main" val="20001"/>
                    </a:ext>
                  </a:extLst>
                </a:gridCol>
              </a:tblGrid>
              <a:tr h="335259">
                <a:tc>
                  <a:txBody>
                    <a:bodyPr/>
                    <a:lstStyle/>
                    <a:p>
                      <a:pPr marL="342900" marR="0" lvl="0" indent="-342900" algn="ctr" defTabSz="914400" rtl="0" eaLnBrk="1"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mn-ea"/>
                          <a:ea typeface="+mn-ea"/>
                          <a:cs typeface="Times New Roman" pitchFamily="18" charset="0"/>
                        </a:rPr>
                        <a:t>机制</a:t>
                      </a:r>
                    </a:p>
                  </a:txBody>
                  <a:tcPr marT="45713" marB="4571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mn-ea"/>
                          <a:ea typeface="+mn-ea"/>
                          <a:cs typeface="Times New Roman" pitchFamily="18" charset="0"/>
                        </a:rPr>
                        <a:t>用途和说明</a:t>
                      </a:r>
                    </a:p>
                  </a:txBody>
                  <a:tcPr marT="45713" marB="4571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93637">
                <a:tc>
                  <a:txBody>
                    <a:bodyPr/>
                    <a:lstStyle/>
                    <a:p>
                      <a:pPr marL="342900" marR="0" lvl="0" indent="-342900" algn="ctr" defTabSz="914400" rtl="0" eaLnBrk="1"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mn-ea"/>
                          <a:ea typeface="+mn-ea"/>
                          <a:cs typeface="Times New Roman" pitchFamily="18" charset="0"/>
                        </a:rPr>
                        <a:t>检验和</a:t>
                      </a:r>
                    </a:p>
                  </a:txBody>
                  <a:tcPr marT="45713" marB="4571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mn-ea"/>
                          <a:ea typeface="+mn-ea"/>
                          <a:cs typeface="Times New Roman" pitchFamily="18" charset="0"/>
                        </a:rPr>
                        <a:t>用于</a:t>
                      </a:r>
                      <a:r>
                        <a:rPr kumimoji="0" lang="zh-CN" altLang="en-US" sz="2000" b="0" i="0" u="none" strike="noStrike" cap="none" normalizeH="0" baseline="0" dirty="0" smtClean="0">
                          <a:ln>
                            <a:noFill/>
                          </a:ln>
                          <a:solidFill>
                            <a:srgbClr val="0000FF"/>
                          </a:solidFill>
                          <a:effectLst/>
                          <a:latin typeface="+mn-ea"/>
                          <a:ea typeface="+mn-ea"/>
                          <a:cs typeface="Times New Roman" pitchFamily="18" charset="0"/>
                        </a:rPr>
                        <a:t>检测</a:t>
                      </a:r>
                      <a:r>
                        <a:rPr kumimoji="0" lang="zh-CN" altLang="en-US" sz="2000" b="0" i="0" u="none" strike="noStrike" cap="none" normalizeH="0" baseline="0" dirty="0" smtClean="0">
                          <a:ln>
                            <a:noFill/>
                          </a:ln>
                          <a:solidFill>
                            <a:schemeClr val="tx1"/>
                          </a:solidFill>
                          <a:effectLst/>
                          <a:latin typeface="+mn-ea"/>
                          <a:ea typeface="+mn-ea"/>
                          <a:cs typeface="Times New Roman" pitchFamily="18" charset="0"/>
                        </a:rPr>
                        <a:t>在一个传输分组中的</a:t>
                      </a:r>
                      <a:r>
                        <a:rPr kumimoji="0" lang="zh-CN" altLang="en-US" sz="2000" b="0" i="0" u="none" strike="noStrike" cap="none" normalizeH="0" baseline="0" dirty="0" smtClean="0">
                          <a:ln>
                            <a:noFill/>
                          </a:ln>
                          <a:solidFill>
                            <a:srgbClr val="0000FF"/>
                          </a:solidFill>
                          <a:effectLst/>
                          <a:latin typeface="+mn-ea"/>
                          <a:ea typeface="+mn-ea"/>
                          <a:cs typeface="Times New Roman" pitchFamily="18" charset="0"/>
                        </a:rPr>
                        <a:t>比特错误</a:t>
                      </a:r>
                      <a:r>
                        <a:rPr kumimoji="0" lang="zh-CN" altLang="en-US" sz="2000" b="0" i="0" u="none" strike="noStrike" cap="none" normalizeH="0" baseline="0" dirty="0" smtClean="0">
                          <a:ln>
                            <a:noFill/>
                          </a:ln>
                          <a:solidFill>
                            <a:schemeClr val="tx1"/>
                          </a:solidFill>
                          <a:effectLst/>
                          <a:latin typeface="+mn-ea"/>
                          <a:ea typeface="+mn-ea"/>
                          <a:cs typeface="Times New Roman" pitchFamily="18" charset="0"/>
                        </a:rPr>
                        <a:t>。</a:t>
                      </a:r>
                    </a:p>
                  </a:txBody>
                  <a:tcPr marT="45713" marB="4571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82508">
                <a:tc>
                  <a:txBody>
                    <a:bodyPr/>
                    <a:lstStyle/>
                    <a:p>
                      <a:pPr marL="342900" marR="0" lvl="0" indent="-342900" algn="ctr" defTabSz="914400" rtl="0" eaLnBrk="1"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mn-ea"/>
                          <a:ea typeface="+mn-ea"/>
                          <a:cs typeface="Times New Roman" pitchFamily="18" charset="0"/>
                        </a:rPr>
                        <a:t>定时器</a:t>
                      </a:r>
                    </a:p>
                  </a:txBody>
                  <a:tcPr marT="45713" marB="4571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mn-ea"/>
                          <a:ea typeface="+mn-ea"/>
                          <a:cs typeface="Times New Roman" pitchFamily="18" charset="0"/>
                        </a:rPr>
                        <a:t>用于</a:t>
                      </a:r>
                      <a:r>
                        <a:rPr kumimoji="0" lang="zh-CN" altLang="en-US" sz="2000" b="0" i="0" u="none" strike="noStrike" cap="none" normalizeH="0" baseline="0" dirty="0" smtClean="0">
                          <a:ln>
                            <a:noFill/>
                          </a:ln>
                          <a:solidFill>
                            <a:srgbClr val="0000FF"/>
                          </a:solidFill>
                          <a:effectLst/>
                          <a:latin typeface="+mn-ea"/>
                          <a:ea typeface="+mn-ea"/>
                          <a:cs typeface="Times New Roman" pitchFamily="18" charset="0"/>
                        </a:rPr>
                        <a:t>检测超时</a:t>
                      </a:r>
                      <a:r>
                        <a:rPr kumimoji="0" lang="en-US" altLang="zh-CN" sz="2000" b="0" i="0" u="none" strike="noStrike" cap="none" normalizeH="0" baseline="0" dirty="0" smtClean="0">
                          <a:ln>
                            <a:noFill/>
                          </a:ln>
                          <a:solidFill>
                            <a:schemeClr val="tx1"/>
                          </a:solidFill>
                          <a:effectLst/>
                          <a:latin typeface="+mn-ea"/>
                          <a:ea typeface="+mn-ea"/>
                          <a:cs typeface="Times New Roman" pitchFamily="18" charset="0"/>
                        </a:rPr>
                        <a:t>/</a:t>
                      </a:r>
                      <a:r>
                        <a:rPr kumimoji="0" lang="zh-CN" altLang="en-US" sz="2000" b="0" i="0" u="none" strike="noStrike" cap="none" normalizeH="0" baseline="0" dirty="0" smtClean="0">
                          <a:ln>
                            <a:noFill/>
                          </a:ln>
                          <a:solidFill>
                            <a:schemeClr val="tx1"/>
                          </a:solidFill>
                          <a:effectLst/>
                          <a:latin typeface="+mn-ea"/>
                          <a:ea typeface="+mn-ea"/>
                          <a:cs typeface="Times New Roman" pitchFamily="18" charset="0"/>
                        </a:rPr>
                        <a:t>重传一个分组，可能因为该分组（或其</a:t>
                      </a:r>
                      <a:r>
                        <a:rPr kumimoji="0" lang="en-US" altLang="zh-CN" sz="2000" b="0" i="0" u="none" strike="noStrike" cap="none" normalizeH="0" baseline="0" dirty="0" smtClean="0">
                          <a:ln>
                            <a:noFill/>
                          </a:ln>
                          <a:solidFill>
                            <a:schemeClr val="tx1"/>
                          </a:solidFill>
                          <a:effectLst/>
                          <a:latin typeface="+mn-ea"/>
                          <a:ea typeface="+mn-ea"/>
                          <a:cs typeface="Times New Roman" pitchFamily="18" charset="0"/>
                        </a:rPr>
                        <a:t>ACK</a:t>
                      </a:r>
                      <a:r>
                        <a:rPr kumimoji="0" lang="zh-CN" altLang="en-US" sz="2000" b="0" i="0" u="none" strike="noStrike" cap="none" normalizeH="0" baseline="0" dirty="0" smtClean="0">
                          <a:ln>
                            <a:noFill/>
                          </a:ln>
                          <a:solidFill>
                            <a:schemeClr val="tx1"/>
                          </a:solidFill>
                          <a:effectLst/>
                          <a:latin typeface="+mn-ea"/>
                          <a:ea typeface="+mn-ea"/>
                          <a:cs typeface="Times New Roman" pitchFamily="18" charset="0"/>
                        </a:rPr>
                        <a:t>）在信道中丢失了。由于当一个分组被时延但未丢失（过早超时），或当一个分组已被接收方收到但从接收方到发送方的</a:t>
                      </a:r>
                      <a:r>
                        <a:rPr kumimoji="0" lang="en-US" altLang="zh-CN" sz="2000" b="0" i="0" u="none" strike="noStrike" cap="none" normalizeH="0" baseline="0" dirty="0" smtClean="0">
                          <a:ln>
                            <a:noFill/>
                          </a:ln>
                          <a:solidFill>
                            <a:schemeClr val="tx1"/>
                          </a:solidFill>
                          <a:effectLst/>
                          <a:latin typeface="+mn-ea"/>
                          <a:ea typeface="+mn-ea"/>
                          <a:cs typeface="Times New Roman" pitchFamily="18" charset="0"/>
                        </a:rPr>
                        <a:t>ACK</a:t>
                      </a:r>
                      <a:r>
                        <a:rPr kumimoji="0" lang="zh-CN" altLang="en-US" sz="2000" b="0" i="0" u="none" strike="noStrike" cap="none" normalizeH="0" baseline="0" dirty="0" smtClean="0">
                          <a:ln>
                            <a:noFill/>
                          </a:ln>
                          <a:solidFill>
                            <a:schemeClr val="tx1"/>
                          </a:solidFill>
                          <a:effectLst/>
                          <a:latin typeface="+mn-ea"/>
                          <a:ea typeface="+mn-ea"/>
                          <a:cs typeface="Times New Roman" pitchFamily="18" charset="0"/>
                        </a:rPr>
                        <a:t>丢失时，可能产生超时事件，所以接收方可能会收到一个分组的多个冗余拷贝。</a:t>
                      </a:r>
                    </a:p>
                  </a:txBody>
                  <a:tcPr marT="45713" marB="4571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41981">
                <a:tc>
                  <a:txBody>
                    <a:bodyPr/>
                    <a:lstStyle/>
                    <a:p>
                      <a:pPr marL="342900" marR="0" lvl="0" indent="-342900" algn="ctr" defTabSz="914400" rtl="0" eaLnBrk="1"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mn-ea"/>
                          <a:ea typeface="+mn-ea"/>
                          <a:cs typeface="Times New Roman" pitchFamily="18" charset="0"/>
                        </a:rPr>
                        <a:t>序号</a:t>
                      </a:r>
                    </a:p>
                  </a:txBody>
                  <a:tcPr marT="45713" marB="4571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mn-ea"/>
                          <a:ea typeface="+mn-ea"/>
                          <a:cs typeface="Times New Roman" pitchFamily="18" charset="0"/>
                        </a:rPr>
                        <a:t>用于为从发送方流向接收方的数据分组按顺序编号。所接收分组的序号间的空隙可使该接收方检测出丢失的分组。具有相同序号的分组可使接收方检测出一个分组的冗余拷贝。</a:t>
                      </a:r>
                    </a:p>
                  </a:txBody>
                  <a:tcPr marT="45713" marB="4571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41131">
                <a:tc>
                  <a:txBody>
                    <a:bodyPr/>
                    <a:lstStyle/>
                    <a:p>
                      <a:pPr marL="342900" marR="0" lvl="0" indent="-342900" algn="ctr" defTabSz="914400" rtl="0" eaLnBrk="1"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mn-ea"/>
                          <a:ea typeface="+mn-ea"/>
                          <a:cs typeface="Times New Roman" pitchFamily="18" charset="0"/>
                        </a:rPr>
                        <a:t>确认</a:t>
                      </a:r>
                    </a:p>
                  </a:txBody>
                  <a:tcPr marT="45713" marB="4571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mn-ea"/>
                          <a:ea typeface="+mn-ea"/>
                          <a:cs typeface="Times New Roman" pitchFamily="18" charset="0"/>
                        </a:rPr>
                        <a:t>接收方用于告诉发送方一个分组或一组分组已被正确地接收到了。确认报文通常携带着被确认的分组或多个</a:t>
                      </a:r>
                      <a:r>
                        <a:rPr kumimoji="0" lang="zh-CN" altLang="en-US" sz="2000" b="0" i="0" u="none" strike="noStrike" cap="none" normalizeH="0" baseline="0" dirty="0" smtClean="0">
                          <a:ln>
                            <a:noFill/>
                          </a:ln>
                          <a:solidFill>
                            <a:srgbClr val="0000FF"/>
                          </a:solidFill>
                          <a:effectLst/>
                          <a:latin typeface="+mn-ea"/>
                          <a:ea typeface="+mn-ea"/>
                          <a:cs typeface="Times New Roman" pitchFamily="18" charset="0"/>
                        </a:rPr>
                        <a:t>分组的序号</a:t>
                      </a:r>
                      <a:r>
                        <a:rPr kumimoji="0" lang="zh-CN" altLang="en-US" sz="2000" b="0" i="0" u="none" strike="noStrike" cap="none" normalizeH="0" baseline="0" dirty="0" smtClean="0">
                          <a:ln>
                            <a:noFill/>
                          </a:ln>
                          <a:solidFill>
                            <a:schemeClr val="tx1"/>
                          </a:solidFill>
                          <a:effectLst/>
                          <a:latin typeface="+mn-ea"/>
                          <a:ea typeface="+mn-ea"/>
                          <a:cs typeface="Times New Roman" pitchFamily="18" charset="0"/>
                        </a:rPr>
                        <a:t>。确认可以是</a:t>
                      </a:r>
                      <a:r>
                        <a:rPr kumimoji="0" lang="zh-CN" altLang="en-US" sz="2000" b="0" i="0" u="none" strike="noStrike" cap="none" normalizeH="0" baseline="0" dirty="0" smtClean="0">
                          <a:ln>
                            <a:noFill/>
                          </a:ln>
                          <a:solidFill>
                            <a:srgbClr val="0000FF"/>
                          </a:solidFill>
                          <a:effectLst/>
                          <a:latin typeface="+mn-ea"/>
                          <a:ea typeface="+mn-ea"/>
                          <a:cs typeface="Times New Roman" pitchFamily="18" charset="0"/>
                        </a:rPr>
                        <a:t>逐个的</a:t>
                      </a:r>
                      <a:r>
                        <a:rPr kumimoji="0" lang="zh-CN" altLang="en-US" sz="2000" b="0" i="0" u="none" strike="noStrike" cap="none" normalizeH="0" baseline="0" dirty="0" smtClean="0">
                          <a:ln>
                            <a:noFill/>
                          </a:ln>
                          <a:solidFill>
                            <a:schemeClr val="tx1"/>
                          </a:solidFill>
                          <a:effectLst/>
                          <a:latin typeface="+mn-ea"/>
                          <a:ea typeface="+mn-ea"/>
                          <a:cs typeface="Times New Roman" pitchFamily="18" charset="0"/>
                        </a:rPr>
                        <a:t>或</a:t>
                      </a:r>
                      <a:r>
                        <a:rPr kumimoji="0" lang="zh-CN" altLang="en-US" sz="2000" b="0" i="0" u="none" strike="noStrike" cap="none" normalizeH="0" baseline="0" dirty="0" smtClean="0">
                          <a:ln>
                            <a:noFill/>
                          </a:ln>
                          <a:solidFill>
                            <a:srgbClr val="0000FF"/>
                          </a:solidFill>
                          <a:effectLst/>
                          <a:latin typeface="+mn-ea"/>
                          <a:ea typeface="+mn-ea"/>
                          <a:cs typeface="Times New Roman" pitchFamily="18" charset="0"/>
                        </a:rPr>
                        <a:t>累积</a:t>
                      </a:r>
                      <a:r>
                        <a:rPr kumimoji="0" lang="zh-CN" altLang="en-US" sz="2000" b="0" i="0" u="none" strike="noStrike" cap="none" normalizeH="0" baseline="0" dirty="0" smtClean="0">
                          <a:ln>
                            <a:noFill/>
                          </a:ln>
                          <a:solidFill>
                            <a:schemeClr val="tx1"/>
                          </a:solidFill>
                          <a:effectLst/>
                          <a:latin typeface="+mn-ea"/>
                          <a:ea typeface="+mn-ea"/>
                          <a:cs typeface="Times New Roman" pitchFamily="18" charset="0"/>
                        </a:rPr>
                        <a:t>的，这取决于协议。</a:t>
                      </a:r>
                    </a:p>
                  </a:txBody>
                  <a:tcPr marT="45713" marB="4571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79090">
                <a:tc>
                  <a:txBody>
                    <a:bodyPr/>
                    <a:lstStyle/>
                    <a:p>
                      <a:pPr marL="342900" marR="0" lvl="0" indent="-342900" algn="ctr" defTabSz="914400" rtl="0" eaLnBrk="1"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mn-ea"/>
                          <a:ea typeface="+mn-ea"/>
                          <a:cs typeface="Times New Roman" pitchFamily="18" charset="0"/>
                        </a:rPr>
                        <a:t>否定确认</a:t>
                      </a:r>
                    </a:p>
                  </a:txBody>
                  <a:tcPr marT="45713" marB="4571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14288" algn="l" defTabSz="914400" rtl="0" eaLnBrk="1"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mn-ea"/>
                          <a:ea typeface="+mn-ea"/>
                          <a:cs typeface="Times New Roman" pitchFamily="18" charset="0"/>
                        </a:rPr>
                        <a:t>接收方用于告诉发送方某个分组</a:t>
                      </a:r>
                      <a:r>
                        <a:rPr kumimoji="0" lang="zh-CN" altLang="en-US" sz="2000" b="0" i="0" u="none" strike="noStrike" cap="none" normalizeH="0" baseline="0" dirty="0" smtClean="0">
                          <a:ln>
                            <a:noFill/>
                          </a:ln>
                          <a:solidFill>
                            <a:srgbClr val="0000FF"/>
                          </a:solidFill>
                          <a:effectLst/>
                          <a:latin typeface="+mn-ea"/>
                          <a:ea typeface="+mn-ea"/>
                          <a:cs typeface="Times New Roman" pitchFamily="18" charset="0"/>
                        </a:rPr>
                        <a:t>未被正确地接收</a:t>
                      </a:r>
                      <a:r>
                        <a:rPr kumimoji="0" lang="zh-CN" altLang="en-US" sz="2000" b="0" i="0" u="none" strike="noStrike" cap="none" normalizeH="0" baseline="0" dirty="0" smtClean="0">
                          <a:ln>
                            <a:noFill/>
                          </a:ln>
                          <a:solidFill>
                            <a:schemeClr val="tx1"/>
                          </a:solidFill>
                          <a:effectLst/>
                          <a:latin typeface="+mn-ea"/>
                          <a:ea typeface="+mn-ea"/>
                          <a:cs typeface="Times New Roman" pitchFamily="18" charset="0"/>
                        </a:rPr>
                        <a:t>。否定确认报文通常携带着未被正确接收的</a:t>
                      </a:r>
                      <a:r>
                        <a:rPr kumimoji="0" lang="zh-CN" altLang="en-US" sz="2000" b="0" i="0" u="none" strike="noStrike" cap="none" normalizeH="0" baseline="0" dirty="0" smtClean="0">
                          <a:ln>
                            <a:noFill/>
                          </a:ln>
                          <a:solidFill>
                            <a:srgbClr val="0000FF"/>
                          </a:solidFill>
                          <a:effectLst/>
                          <a:latin typeface="+mn-ea"/>
                          <a:ea typeface="+mn-ea"/>
                          <a:cs typeface="Times New Roman" pitchFamily="18" charset="0"/>
                        </a:rPr>
                        <a:t>分组的序号</a:t>
                      </a:r>
                      <a:r>
                        <a:rPr kumimoji="0" lang="zh-CN" altLang="en-US" sz="2000" b="0" i="0" u="none" strike="noStrike" cap="none" normalizeH="0" baseline="0" dirty="0" smtClean="0">
                          <a:ln>
                            <a:noFill/>
                          </a:ln>
                          <a:solidFill>
                            <a:schemeClr val="tx1"/>
                          </a:solidFill>
                          <a:effectLst/>
                          <a:latin typeface="+mn-ea"/>
                          <a:ea typeface="+mn-ea"/>
                          <a:cs typeface="Times New Roman" pitchFamily="18" charset="0"/>
                        </a:rPr>
                        <a:t>。</a:t>
                      </a:r>
                    </a:p>
                  </a:txBody>
                  <a:tcPr marT="45713" marB="4571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084096">
                <a:tc>
                  <a:txBody>
                    <a:bodyPr/>
                    <a:lstStyle/>
                    <a:p>
                      <a:pPr marL="342900" marR="0" lvl="0" indent="-342900" algn="ctr" defTabSz="914400" rtl="0" eaLnBrk="1"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mn-ea"/>
                          <a:ea typeface="+mn-ea"/>
                          <a:cs typeface="Times New Roman" pitchFamily="18" charset="0"/>
                        </a:rPr>
                        <a:t>窗口、流水线</a:t>
                      </a:r>
                    </a:p>
                  </a:txBody>
                  <a:tcPr marT="45713" marB="4571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14288" algn="l" defTabSz="914400" rtl="0" eaLnBrk="1"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mn-ea"/>
                          <a:ea typeface="+mn-ea"/>
                          <a:cs typeface="Times New Roman" pitchFamily="18" charset="0"/>
                        </a:rPr>
                        <a:t>发送方也许被限制仅发送那些序号落在一个指定范围内的分组。通过允许一次发送多个分组但未被确认，</a:t>
                      </a:r>
                      <a:r>
                        <a:rPr kumimoji="0" lang="zh-CN" altLang="en-US" sz="2000" b="0" i="0" u="none" strike="noStrike" kern="1200" cap="none" normalizeH="0" baseline="0" dirty="0" smtClean="0">
                          <a:ln>
                            <a:noFill/>
                          </a:ln>
                          <a:solidFill>
                            <a:srgbClr val="0000FF"/>
                          </a:solidFill>
                          <a:effectLst/>
                          <a:latin typeface="+mn-ea"/>
                          <a:ea typeface="+mn-ea"/>
                          <a:cs typeface="Times New Roman" pitchFamily="18" charset="0"/>
                        </a:rPr>
                        <a:t>发送方的利用率</a:t>
                      </a:r>
                      <a:r>
                        <a:rPr kumimoji="0" lang="zh-CN" altLang="en-US" sz="2000" b="0" i="0" u="none" strike="noStrike" cap="none" normalizeH="0" baseline="0" dirty="0" smtClean="0">
                          <a:ln>
                            <a:noFill/>
                          </a:ln>
                          <a:solidFill>
                            <a:schemeClr val="tx1"/>
                          </a:solidFill>
                          <a:effectLst/>
                          <a:latin typeface="+mn-ea"/>
                          <a:ea typeface="+mn-ea"/>
                          <a:cs typeface="Times New Roman" pitchFamily="18" charset="0"/>
                        </a:rPr>
                        <a:t>可在停等操作模式的基础上得到增加。我们很快将会看到，</a:t>
                      </a:r>
                      <a:r>
                        <a:rPr kumimoji="0" lang="zh-CN" altLang="en-US" sz="2000" b="0" i="0" u="none" strike="noStrike" kern="1200" cap="none" normalizeH="0" baseline="0" dirty="0" smtClean="0">
                          <a:ln>
                            <a:noFill/>
                          </a:ln>
                          <a:solidFill>
                            <a:srgbClr val="0000FF"/>
                          </a:solidFill>
                          <a:effectLst/>
                          <a:latin typeface="+mn-ea"/>
                          <a:ea typeface="+mn-ea"/>
                          <a:cs typeface="Times New Roman" pitchFamily="18" charset="0"/>
                        </a:rPr>
                        <a:t>窗口长度</a:t>
                      </a:r>
                      <a:r>
                        <a:rPr kumimoji="0" lang="zh-CN" altLang="en-US" sz="2000" b="0" i="0" u="none" strike="noStrike" cap="none" normalizeH="0" baseline="0" dirty="0" smtClean="0">
                          <a:ln>
                            <a:noFill/>
                          </a:ln>
                          <a:solidFill>
                            <a:schemeClr val="tx1"/>
                          </a:solidFill>
                          <a:effectLst/>
                          <a:latin typeface="+mn-ea"/>
                          <a:ea typeface="+mn-ea"/>
                          <a:cs typeface="Times New Roman" pitchFamily="18" charset="0"/>
                        </a:rPr>
                        <a:t>可根据接收方接收和缓存报文的能力或网络中的拥塞程度，或两者情况来进行设置。</a:t>
                      </a:r>
                    </a:p>
                  </a:txBody>
                  <a:tcPr marT="45713" marB="4571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66474389"/>
      </p:ext>
    </p:extLst>
  </p:cSld>
  <p:clrMapOvr>
    <a:masterClrMapping/>
  </p:clrMapOvr>
  <p:transition spd="slow">
    <p:wip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1754188" y="3810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2" name="圆角矩形 1"/>
          <p:cNvSpPr/>
          <p:nvPr/>
        </p:nvSpPr>
        <p:spPr>
          <a:xfrm>
            <a:off x="306759" y="1041119"/>
            <a:ext cx="5789240" cy="292129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lnSpc>
                <a:spcPct val="150000"/>
              </a:lnSpc>
              <a:buFont typeface="Wingdings" panose="05000000000000000000" pitchFamily="2" charset="2"/>
              <a:buChar char="l"/>
            </a:pPr>
            <a:r>
              <a:rPr lang="zh-CN" altLang="en-US" sz="2400" dirty="0">
                <a:solidFill>
                  <a:schemeClr val="tx1"/>
                </a:solidFill>
                <a:latin typeface="+mn-ea"/>
                <a:cs typeface="+mn-ea"/>
                <a:sym typeface="+mn-lt"/>
              </a:rPr>
              <a:t>点到点</a:t>
            </a:r>
            <a:r>
              <a:rPr lang="en-US" altLang="zh-CN" sz="2400" dirty="0">
                <a:solidFill>
                  <a:schemeClr val="tx1"/>
                </a:solidFill>
                <a:latin typeface="+mn-ea"/>
                <a:cs typeface="+mn-ea"/>
                <a:sym typeface="+mn-lt"/>
              </a:rPr>
              <a:t>:</a:t>
            </a:r>
          </a:p>
          <a:p>
            <a:pPr marL="800100" lvl="1" indent="-342900">
              <a:lnSpc>
                <a:spcPct val="150000"/>
              </a:lnSpc>
              <a:buFont typeface="Arial" panose="020B0604020202020204" pitchFamily="34" charset="0"/>
              <a:buChar char="•"/>
            </a:pPr>
            <a:r>
              <a:rPr lang="zh-CN" altLang="en-US" sz="2000" dirty="0">
                <a:solidFill>
                  <a:schemeClr val="tx1"/>
                </a:solidFill>
                <a:latin typeface="+mn-ea"/>
                <a:cs typeface="+mn-ea"/>
                <a:sym typeface="+mn-lt"/>
              </a:rPr>
              <a:t>一个发送者</a:t>
            </a:r>
            <a:r>
              <a:rPr lang="en-US" altLang="zh-CN" sz="2000" dirty="0">
                <a:solidFill>
                  <a:schemeClr val="tx1"/>
                </a:solidFill>
                <a:latin typeface="+mn-ea"/>
                <a:cs typeface="+mn-ea"/>
                <a:sym typeface="+mn-lt"/>
              </a:rPr>
              <a:t>,</a:t>
            </a:r>
            <a:r>
              <a:rPr lang="zh-CN" altLang="en-US" sz="2000" dirty="0">
                <a:solidFill>
                  <a:schemeClr val="tx1"/>
                </a:solidFill>
                <a:latin typeface="+mn-ea"/>
                <a:cs typeface="+mn-ea"/>
                <a:sym typeface="+mn-lt"/>
              </a:rPr>
              <a:t>一个接收者</a:t>
            </a:r>
          </a:p>
          <a:p>
            <a:pPr marL="342900" indent="-342900">
              <a:lnSpc>
                <a:spcPct val="150000"/>
              </a:lnSpc>
              <a:buFont typeface="Wingdings" panose="05000000000000000000" pitchFamily="2" charset="2"/>
              <a:buChar char="l"/>
            </a:pPr>
            <a:r>
              <a:rPr lang="zh-CN" altLang="en-US" sz="2400" dirty="0">
                <a:solidFill>
                  <a:schemeClr val="tx1"/>
                </a:solidFill>
                <a:latin typeface="+mn-ea"/>
                <a:cs typeface="+mn-ea"/>
                <a:sym typeface="+mn-lt"/>
              </a:rPr>
              <a:t>可靠按序的字节流</a:t>
            </a:r>
            <a:r>
              <a:rPr lang="en-US" altLang="zh-CN" sz="2400" dirty="0">
                <a:solidFill>
                  <a:schemeClr val="tx1"/>
                </a:solidFill>
                <a:latin typeface="+mn-ea"/>
                <a:cs typeface="+mn-ea"/>
                <a:sym typeface="+mn-lt"/>
              </a:rPr>
              <a:t>:</a:t>
            </a:r>
          </a:p>
          <a:p>
            <a:pPr marL="800100" lvl="1" indent="-342900">
              <a:lnSpc>
                <a:spcPct val="150000"/>
              </a:lnSpc>
              <a:buFont typeface="Arial" panose="020B0604020202020204" pitchFamily="34" charset="0"/>
              <a:buChar char="•"/>
            </a:pPr>
            <a:r>
              <a:rPr lang="zh-CN" altLang="en-US" sz="2000" dirty="0">
                <a:solidFill>
                  <a:schemeClr val="tx1"/>
                </a:solidFill>
                <a:latin typeface="+mn-ea"/>
                <a:cs typeface="+mn-ea"/>
                <a:sym typeface="+mn-lt"/>
              </a:rPr>
              <a:t>没有“信息边界”</a:t>
            </a:r>
          </a:p>
          <a:p>
            <a:pPr marL="342900" indent="-342900">
              <a:lnSpc>
                <a:spcPct val="150000"/>
              </a:lnSpc>
              <a:buFont typeface="Wingdings" panose="05000000000000000000" pitchFamily="2" charset="2"/>
              <a:buChar char="l"/>
            </a:pPr>
            <a:r>
              <a:rPr lang="zh-CN" altLang="en-US" sz="2400" dirty="0">
                <a:solidFill>
                  <a:schemeClr val="tx1"/>
                </a:solidFill>
                <a:latin typeface="+mn-ea"/>
                <a:cs typeface="+mn-ea"/>
                <a:sym typeface="+mn-lt"/>
              </a:rPr>
              <a:t>流水线</a:t>
            </a:r>
            <a:r>
              <a:rPr lang="en-US" altLang="zh-CN" sz="2400" dirty="0">
                <a:solidFill>
                  <a:schemeClr val="tx1"/>
                </a:solidFill>
                <a:latin typeface="+mn-ea"/>
                <a:cs typeface="+mn-ea"/>
                <a:sym typeface="+mn-lt"/>
              </a:rPr>
              <a:t>:</a:t>
            </a:r>
          </a:p>
          <a:p>
            <a:pPr marL="800100" lvl="1" indent="-342900">
              <a:lnSpc>
                <a:spcPct val="150000"/>
              </a:lnSpc>
              <a:buFont typeface="Arial" panose="020B0604020202020204" pitchFamily="34" charset="0"/>
              <a:buChar char="•"/>
            </a:pPr>
            <a:r>
              <a:rPr lang="en-US" altLang="zh-CN" sz="2000" dirty="0">
                <a:solidFill>
                  <a:schemeClr val="tx1"/>
                </a:solidFill>
                <a:latin typeface="+mn-ea"/>
                <a:cs typeface="+mn-ea"/>
                <a:sym typeface="+mn-lt"/>
              </a:rPr>
              <a:t>TCP </a:t>
            </a:r>
            <a:r>
              <a:rPr lang="zh-CN" altLang="en-US" sz="2000" dirty="0">
                <a:solidFill>
                  <a:schemeClr val="tx1"/>
                </a:solidFill>
                <a:latin typeface="+mn-ea"/>
                <a:cs typeface="+mn-ea"/>
                <a:sym typeface="+mn-lt"/>
              </a:rPr>
              <a:t>拥塞和流量控制设置窗口大小</a:t>
            </a:r>
          </a:p>
          <a:p>
            <a:pPr marL="342900" indent="-342900">
              <a:lnSpc>
                <a:spcPct val="150000"/>
              </a:lnSpc>
              <a:buFont typeface="Wingdings" panose="05000000000000000000" pitchFamily="2" charset="2"/>
              <a:buChar char="l"/>
            </a:pPr>
            <a:r>
              <a:rPr lang="zh-CN" altLang="en-US" sz="2400" dirty="0">
                <a:solidFill>
                  <a:schemeClr val="tx1"/>
                </a:solidFill>
                <a:latin typeface="+mn-ea"/>
                <a:cs typeface="+mn-ea"/>
                <a:sym typeface="+mn-lt"/>
              </a:rPr>
              <a:t>收发</a:t>
            </a:r>
            <a:r>
              <a:rPr lang="zh-CN" altLang="en-US" sz="2400" dirty="0" smtClean="0">
                <a:solidFill>
                  <a:schemeClr val="tx1"/>
                </a:solidFill>
                <a:latin typeface="+mn-ea"/>
                <a:cs typeface="+mn-ea"/>
                <a:sym typeface="+mn-lt"/>
              </a:rPr>
              <a:t>缓冲区</a:t>
            </a:r>
            <a:endParaRPr lang="en-US" altLang="zh-CN" sz="2400" dirty="0" smtClean="0">
              <a:solidFill>
                <a:schemeClr val="tx1"/>
              </a:solidFill>
              <a:latin typeface="+mn-ea"/>
              <a:cs typeface="+mn-ea"/>
              <a:sym typeface="+mn-lt"/>
            </a:endParaRPr>
          </a:p>
        </p:txBody>
      </p:sp>
      <p:sp>
        <p:nvSpPr>
          <p:cNvPr id="4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面向连接传输</a:t>
            </a:r>
            <a:r>
              <a:rPr lang="en-US" altLang="zh-CN" sz="1800" dirty="0">
                <a:solidFill>
                  <a:schemeClr val="tx1">
                    <a:lumMod val="65000"/>
                    <a:lumOff val="35000"/>
                  </a:schemeClr>
                </a:solidFill>
                <a:latin typeface="+mn-lt"/>
                <a:ea typeface="+mn-ea"/>
                <a:cs typeface="+mn-ea"/>
                <a:sym typeface="+mn-lt"/>
              </a:rPr>
              <a:t>: TCP</a:t>
            </a:r>
          </a:p>
        </p:txBody>
      </p:sp>
      <p:sp>
        <p:nvSpPr>
          <p:cNvPr id="41" name="矩形 40"/>
          <p:cNvSpPr/>
          <p:nvPr/>
        </p:nvSpPr>
        <p:spPr>
          <a:xfrm>
            <a:off x="1066320" y="599538"/>
            <a:ext cx="10059357" cy="646331"/>
          </a:xfrm>
          <a:prstGeom prst="rect">
            <a:avLst/>
          </a:prstGeom>
        </p:spPr>
        <p:txBody>
          <a:bodyPr wrap="none">
            <a:spAutoFit/>
          </a:bodyPr>
          <a:lstStyle/>
          <a:p>
            <a:pPr algn="ctr"/>
            <a:r>
              <a:rPr lang="en-US" altLang="zh-CN" sz="3600" b="1" dirty="0">
                <a:solidFill>
                  <a:schemeClr val="accent1"/>
                </a:solidFill>
                <a:cs typeface="+mn-ea"/>
                <a:sym typeface="+mn-lt"/>
              </a:rPr>
              <a:t>TCP: </a:t>
            </a:r>
            <a:r>
              <a:rPr lang="zh-CN" altLang="en-US" sz="3600" b="1" dirty="0">
                <a:solidFill>
                  <a:schemeClr val="accent1"/>
                </a:solidFill>
                <a:cs typeface="+mn-ea"/>
                <a:sym typeface="+mn-lt"/>
              </a:rPr>
              <a:t>概述   </a:t>
            </a:r>
            <a:r>
              <a:rPr lang="en-US" altLang="zh-CN" sz="3600" b="1" dirty="0">
                <a:solidFill>
                  <a:schemeClr val="accent1"/>
                </a:solidFill>
                <a:cs typeface="+mn-ea"/>
                <a:sym typeface="+mn-lt"/>
              </a:rPr>
              <a:t>RFCs: 793, 1122, 1323, 2018, 2581</a:t>
            </a:r>
          </a:p>
        </p:txBody>
      </p:sp>
      <p:sp>
        <p:nvSpPr>
          <p:cNvPr id="67" name="圆角矩形 66"/>
          <p:cNvSpPr/>
          <p:nvPr/>
        </p:nvSpPr>
        <p:spPr>
          <a:xfrm>
            <a:off x="5534192" y="1537788"/>
            <a:ext cx="6657808" cy="432681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Wingdings" panose="05000000000000000000" pitchFamily="2" charset="2"/>
              <a:buChar char="l"/>
            </a:pPr>
            <a:r>
              <a:rPr lang="zh-CN" altLang="en-US" sz="2400" dirty="0">
                <a:solidFill>
                  <a:schemeClr val="tx1"/>
                </a:solidFill>
                <a:latin typeface="+mn-ea"/>
              </a:rPr>
              <a:t>全双工数据</a:t>
            </a:r>
            <a:r>
              <a:rPr lang="en-US" altLang="zh-CN" sz="2400" dirty="0">
                <a:solidFill>
                  <a:schemeClr val="tx1"/>
                </a:solidFill>
                <a:latin typeface="+mn-ea"/>
              </a:rPr>
              <a:t>:</a:t>
            </a:r>
          </a:p>
          <a:p>
            <a:pPr marL="800100" lvl="1" indent="-342900">
              <a:lnSpc>
                <a:spcPct val="150000"/>
              </a:lnSpc>
              <a:buFont typeface="Arial" panose="020B0604020202020204" pitchFamily="34" charset="0"/>
              <a:buChar char="•"/>
            </a:pPr>
            <a:r>
              <a:rPr lang="zh-CN" altLang="en-US" sz="2000" dirty="0">
                <a:solidFill>
                  <a:schemeClr val="tx1"/>
                </a:solidFill>
                <a:latin typeface="+mn-ea"/>
              </a:rPr>
              <a:t>同一个连接上的双向数据流</a:t>
            </a:r>
          </a:p>
          <a:p>
            <a:pPr marL="800100" lvl="1" indent="-342900">
              <a:lnSpc>
                <a:spcPct val="150000"/>
              </a:lnSpc>
              <a:buFont typeface="Arial" panose="020B0604020202020204" pitchFamily="34" charset="0"/>
              <a:buChar char="•"/>
            </a:pPr>
            <a:r>
              <a:rPr lang="en-US" altLang="zh-CN" sz="2000" dirty="0">
                <a:solidFill>
                  <a:schemeClr val="tx1"/>
                </a:solidFill>
                <a:latin typeface="+mn-ea"/>
              </a:rPr>
              <a:t>MSS: </a:t>
            </a:r>
            <a:r>
              <a:rPr lang="zh-CN" altLang="en-US" sz="2000" dirty="0">
                <a:solidFill>
                  <a:schemeClr val="tx1"/>
                </a:solidFill>
                <a:latin typeface="+mn-ea"/>
              </a:rPr>
              <a:t>最大报文段长</a:t>
            </a:r>
            <a:endParaRPr lang="zh-CN" altLang="en-US" sz="2400" dirty="0">
              <a:solidFill>
                <a:schemeClr val="tx1"/>
              </a:solidFill>
              <a:latin typeface="+mn-ea"/>
              <a:cs typeface="+mn-ea"/>
              <a:sym typeface="+mn-lt"/>
            </a:endParaRPr>
          </a:p>
          <a:p>
            <a:pPr marL="342900" indent="-342900">
              <a:lnSpc>
                <a:spcPct val="150000"/>
              </a:lnSpc>
              <a:buFont typeface="Wingdings" panose="05000000000000000000" pitchFamily="2" charset="2"/>
              <a:buChar char="l"/>
            </a:pPr>
            <a:r>
              <a:rPr lang="zh-CN" altLang="en-US" sz="2400" dirty="0" smtClean="0">
                <a:solidFill>
                  <a:schemeClr val="tx1"/>
                </a:solidFill>
                <a:latin typeface="+mn-ea"/>
              </a:rPr>
              <a:t>面向</a:t>
            </a:r>
            <a:r>
              <a:rPr lang="zh-CN" altLang="en-US" sz="2400" dirty="0">
                <a:solidFill>
                  <a:schemeClr val="tx1"/>
                </a:solidFill>
                <a:latin typeface="+mn-ea"/>
              </a:rPr>
              <a:t>连接</a:t>
            </a:r>
            <a:r>
              <a:rPr lang="en-US" altLang="zh-CN" sz="2400" dirty="0">
                <a:solidFill>
                  <a:schemeClr val="tx1"/>
                </a:solidFill>
                <a:latin typeface="+mn-ea"/>
              </a:rPr>
              <a:t>: </a:t>
            </a:r>
          </a:p>
          <a:p>
            <a:pPr marL="800100" lvl="1" indent="-342900">
              <a:lnSpc>
                <a:spcPct val="150000"/>
              </a:lnSpc>
              <a:buFont typeface="Arial" panose="020B0604020202020204" pitchFamily="34" charset="0"/>
              <a:buChar char="•"/>
            </a:pPr>
            <a:r>
              <a:rPr lang="zh-CN" altLang="en-US" sz="2000" dirty="0">
                <a:solidFill>
                  <a:schemeClr val="tx1"/>
                </a:solidFill>
                <a:latin typeface="+mn-ea"/>
              </a:rPr>
              <a:t>在数据交换前握手</a:t>
            </a:r>
            <a:r>
              <a:rPr lang="en-US" altLang="zh-CN" sz="2000" dirty="0">
                <a:solidFill>
                  <a:schemeClr val="tx1"/>
                </a:solidFill>
                <a:latin typeface="+mn-ea"/>
              </a:rPr>
              <a:t>(</a:t>
            </a:r>
            <a:r>
              <a:rPr lang="zh-CN" altLang="en-US" sz="2000" dirty="0">
                <a:solidFill>
                  <a:schemeClr val="tx1"/>
                </a:solidFill>
                <a:latin typeface="+mn-ea"/>
              </a:rPr>
              <a:t>交换控制信息</a:t>
            </a:r>
            <a:r>
              <a:rPr lang="en-US" altLang="zh-CN" sz="2000" dirty="0" smtClean="0">
                <a:solidFill>
                  <a:schemeClr val="tx1"/>
                </a:solidFill>
                <a:latin typeface="+mn-ea"/>
              </a:rPr>
              <a:t>)</a:t>
            </a:r>
          </a:p>
          <a:p>
            <a:pPr marL="800100" lvl="1" indent="-342900">
              <a:lnSpc>
                <a:spcPct val="150000"/>
              </a:lnSpc>
              <a:buFont typeface="Arial" panose="020B0604020202020204" pitchFamily="34" charset="0"/>
              <a:buChar char="•"/>
            </a:pPr>
            <a:r>
              <a:rPr lang="zh-CN" altLang="en-US" sz="2000" dirty="0" smtClean="0">
                <a:solidFill>
                  <a:schemeClr val="tx1"/>
                </a:solidFill>
                <a:latin typeface="+mn-ea"/>
              </a:rPr>
              <a:t>连接</a:t>
            </a:r>
            <a:r>
              <a:rPr lang="zh-CN" altLang="en-US" sz="2000" dirty="0">
                <a:solidFill>
                  <a:schemeClr val="tx1"/>
                </a:solidFill>
                <a:latin typeface="+mn-ea"/>
              </a:rPr>
              <a:t>状态只在连接的两端中</a:t>
            </a:r>
            <a:r>
              <a:rPr lang="zh-CN" altLang="en-US" sz="2000" dirty="0" smtClean="0">
                <a:solidFill>
                  <a:schemeClr val="tx1"/>
                </a:solidFill>
                <a:latin typeface="+mn-ea"/>
              </a:rPr>
              <a:t>维护</a:t>
            </a:r>
            <a:r>
              <a:rPr lang="zh-CN" altLang="en-US" sz="2000" dirty="0">
                <a:solidFill>
                  <a:schemeClr val="tx1"/>
                </a:solidFill>
                <a:latin typeface="+mn-ea"/>
              </a:rPr>
              <a:t>，在沿途节点中并不维护</a:t>
            </a:r>
            <a:r>
              <a:rPr lang="zh-CN" altLang="en-US" sz="2000" dirty="0" smtClean="0">
                <a:solidFill>
                  <a:schemeClr val="tx1"/>
                </a:solidFill>
                <a:latin typeface="+mn-ea"/>
              </a:rPr>
              <a:t>状</a:t>
            </a:r>
            <a:r>
              <a:rPr lang="zh-CN" altLang="en-US" sz="2000" dirty="0">
                <a:solidFill>
                  <a:schemeClr val="tx1"/>
                </a:solidFill>
                <a:latin typeface="+mn-ea"/>
              </a:rPr>
              <a:t>态</a:t>
            </a:r>
            <a:r>
              <a:rPr lang="zh-CN" altLang="en-US" sz="2000" dirty="0" smtClean="0">
                <a:solidFill>
                  <a:schemeClr val="tx1"/>
                </a:solidFill>
                <a:latin typeface="+mn-ea"/>
              </a:rPr>
              <a:t>。</a:t>
            </a:r>
            <a:endParaRPr lang="en-US" altLang="zh-CN" sz="2000" dirty="0" smtClean="0">
              <a:solidFill>
                <a:schemeClr val="tx1"/>
              </a:solidFill>
              <a:latin typeface="+mn-ea"/>
            </a:endParaRPr>
          </a:p>
          <a:p>
            <a:pPr marL="800100" lvl="1" indent="-342900">
              <a:lnSpc>
                <a:spcPct val="150000"/>
              </a:lnSpc>
              <a:buFont typeface="Arial" panose="020B0604020202020204" pitchFamily="34" charset="0"/>
              <a:buChar char="•"/>
            </a:pPr>
            <a:r>
              <a:rPr lang="en-US" altLang="zh-CN" sz="2000" dirty="0" smtClean="0">
                <a:solidFill>
                  <a:schemeClr val="tx1"/>
                </a:solidFill>
                <a:latin typeface="+mn-ea"/>
              </a:rPr>
              <a:t>TCP</a:t>
            </a:r>
            <a:r>
              <a:rPr lang="zh-CN" altLang="en-US" sz="2000" dirty="0">
                <a:solidFill>
                  <a:schemeClr val="tx1"/>
                </a:solidFill>
                <a:latin typeface="+mn-ea"/>
              </a:rPr>
              <a:t>连接包括：两台主机上的</a:t>
            </a:r>
            <a:r>
              <a:rPr lang="zh-CN" altLang="en-US" sz="2000" dirty="0" smtClean="0">
                <a:solidFill>
                  <a:schemeClr val="tx1"/>
                </a:solidFill>
                <a:latin typeface="+mn-ea"/>
              </a:rPr>
              <a:t>缓</a:t>
            </a:r>
            <a:r>
              <a:rPr lang="zh-CN" altLang="en-US" sz="2000" dirty="0">
                <a:solidFill>
                  <a:schemeClr val="tx1"/>
                </a:solidFill>
                <a:latin typeface="+mn-ea"/>
              </a:rPr>
              <a:t>存、连接状态变量、</a:t>
            </a:r>
            <a:r>
              <a:rPr lang="en-US" altLang="zh-CN" sz="2000" dirty="0">
                <a:solidFill>
                  <a:schemeClr val="tx1"/>
                </a:solidFill>
                <a:latin typeface="+mn-ea"/>
              </a:rPr>
              <a:t>socket</a:t>
            </a:r>
            <a:r>
              <a:rPr lang="zh-CN" altLang="en-US" sz="2000" dirty="0">
                <a:solidFill>
                  <a:schemeClr val="tx1"/>
                </a:solidFill>
                <a:latin typeface="+mn-ea"/>
              </a:rPr>
              <a:t>等</a:t>
            </a:r>
            <a:endParaRPr lang="zh-CN" altLang="en-US" sz="2000" dirty="0" smtClean="0">
              <a:solidFill>
                <a:schemeClr val="tx1"/>
              </a:solidFill>
              <a:latin typeface="+mn-ea"/>
            </a:endParaRPr>
          </a:p>
          <a:p>
            <a:pPr marL="342900" indent="-342900">
              <a:lnSpc>
                <a:spcPct val="150000"/>
              </a:lnSpc>
              <a:buFont typeface="Wingdings" panose="05000000000000000000" pitchFamily="2" charset="2"/>
              <a:buChar char="l"/>
            </a:pPr>
            <a:r>
              <a:rPr lang="zh-CN" altLang="en-US" sz="2400" dirty="0" smtClean="0">
                <a:solidFill>
                  <a:schemeClr val="tx1"/>
                </a:solidFill>
                <a:latin typeface="+mn-ea"/>
              </a:rPr>
              <a:t>流量控制</a:t>
            </a:r>
            <a:r>
              <a:rPr lang="en-US" altLang="zh-CN" sz="2400" dirty="0" smtClean="0">
                <a:solidFill>
                  <a:schemeClr val="tx1"/>
                </a:solidFill>
                <a:latin typeface="+mn-ea"/>
              </a:rPr>
              <a:t>:</a:t>
            </a:r>
          </a:p>
          <a:p>
            <a:pPr marL="800100" lvl="1" indent="-342900">
              <a:lnSpc>
                <a:spcPct val="150000"/>
              </a:lnSpc>
              <a:buFont typeface="Arial" panose="020B0604020202020204" pitchFamily="34" charset="0"/>
              <a:buChar char="•"/>
            </a:pPr>
            <a:r>
              <a:rPr lang="zh-CN" altLang="en-US" sz="2000" dirty="0" smtClean="0">
                <a:solidFill>
                  <a:schemeClr val="tx1"/>
                </a:solidFill>
                <a:latin typeface="+mn-ea"/>
              </a:rPr>
              <a:t>发送</a:t>
            </a:r>
            <a:r>
              <a:rPr lang="zh-CN" altLang="en-US" sz="2000" dirty="0">
                <a:solidFill>
                  <a:schemeClr val="tx1"/>
                </a:solidFill>
                <a:latin typeface="+mn-ea"/>
              </a:rPr>
              <a:t>方不会淹没接收方</a:t>
            </a:r>
            <a:endParaRPr lang="zh-CN" altLang="en-US" sz="2000" dirty="0">
              <a:solidFill>
                <a:schemeClr val="tx1"/>
              </a:solidFill>
              <a:latin typeface="+mn-ea"/>
              <a:cs typeface="+mn-ea"/>
              <a:sym typeface="+mn-lt"/>
            </a:endParaRPr>
          </a:p>
        </p:txBody>
      </p:sp>
      <p:grpSp>
        <p:nvGrpSpPr>
          <p:cNvPr id="7" name="Group 56"/>
          <p:cNvGrpSpPr>
            <a:grpSpLocks/>
          </p:cNvGrpSpPr>
          <p:nvPr/>
        </p:nvGrpSpPr>
        <p:grpSpPr bwMode="auto">
          <a:xfrm>
            <a:off x="902072" y="4758267"/>
            <a:ext cx="4632120" cy="1924729"/>
            <a:chOff x="677" y="1806"/>
            <a:chExt cx="4251" cy="1936"/>
          </a:xfrm>
        </p:grpSpPr>
        <p:sp>
          <p:nvSpPr>
            <p:cNvPr id="8" name="Rectangle 3"/>
            <p:cNvSpPr>
              <a:spLocks noChangeArrowheads="1"/>
            </p:cNvSpPr>
            <p:nvPr/>
          </p:nvSpPr>
          <p:spPr bwMode="auto">
            <a:xfrm>
              <a:off x="677" y="1806"/>
              <a:ext cx="1155" cy="1936"/>
            </a:xfrm>
            <a:prstGeom prst="rect">
              <a:avLst/>
            </a:prstGeom>
            <a:solidFill>
              <a:srgbClr val="00FF00"/>
            </a:solidFill>
            <a:ln w="12700">
              <a:solidFill>
                <a:srgbClr val="000000"/>
              </a:solidFill>
              <a:miter lim="800000"/>
              <a:headEnd/>
              <a:tailEnd/>
            </a:ln>
          </p:spPr>
          <p:txBody>
            <a:bodyPr wrap="none" anchor="ct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endParaRPr lang="zh-CN" altLang="en-US" sz="1200">
                <a:latin typeface="+mn-ea"/>
              </a:endParaRPr>
            </a:p>
          </p:txBody>
        </p:sp>
        <p:sp>
          <p:nvSpPr>
            <p:cNvPr id="9" name="Rectangle 4"/>
            <p:cNvSpPr>
              <a:spLocks noChangeArrowheads="1"/>
            </p:cNvSpPr>
            <p:nvPr/>
          </p:nvSpPr>
          <p:spPr bwMode="auto">
            <a:xfrm>
              <a:off x="801" y="2773"/>
              <a:ext cx="910" cy="399"/>
            </a:xfrm>
            <a:prstGeom prst="rect">
              <a:avLst/>
            </a:prstGeom>
            <a:solidFill>
              <a:srgbClr val="FFFF00"/>
            </a:solidFill>
            <a:ln w="12700">
              <a:solidFill>
                <a:srgbClr val="000000"/>
              </a:solidFill>
              <a:miter lim="800000"/>
              <a:headEnd/>
              <a:tailEnd/>
            </a:ln>
          </p:spPr>
          <p:txBody>
            <a:bodyPr wrap="none" anchor="ct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endParaRPr lang="zh-CN" altLang="en-US" sz="1200">
                <a:latin typeface="+mn-ea"/>
              </a:endParaRPr>
            </a:p>
          </p:txBody>
        </p:sp>
        <p:sp>
          <p:nvSpPr>
            <p:cNvPr id="10" name="Freeform 18"/>
            <p:cNvSpPr>
              <a:spLocks/>
            </p:cNvSpPr>
            <p:nvPr/>
          </p:nvSpPr>
          <p:spPr bwMode="auto">
            <a:xfrm>
              <a:off x="1230" y="2646"/>
              <a:ext cx="76" cy="163"/>
            </a:xfrm>
            <a:custGeom>
              <a:avLst/>
              <a:gdLst>
                <a:gd name="T0" fmla="*/ 68 w 69"/>
                <a:gd name="T1" fmla="*/ 0 h 163"/>
                <a:gd name="T2" fmla="*/ 33 w 69"/>
                <a:gd name="T3" fmla="*/ 162 h 163"/>
                <a:gd name="T4" fmla="*/ 0 w 69"/>
                <a:gd name="T5" fmla="*/ 0 h 163"/>
                <a:gd name="T6" fmla="*/ 68 w 69"/>
                <a:gd name="T7" fmla="*/ 0 h 163"/>
                <a:gd name="T8" fmla="*/ 0 60000 65536"/>
                <a:gd name="T9" fmla="*/ 0 60000 65536"/>
                <a:gd name="T10" fmla="*/ 0 60000 65536"/>
                <a:gd name="T11" fmla="*/ 0 60000 65536"/>
                <a:gd name="T12" fmla="*/ 0 w 69"/>
                <a:gd name="T13" fmla="*/ 0 h 163"/>
                <a:gd name="T14" fmla="*/ 69 w 69"/>
                <a:gd name="T15" fmla="*/ 163 h 163"/>
              </a:gdLst>
              <a:ahLst/>
              <a:cxnLst>
                <a:cxn ang="T8">
                  <a:pos x="T0" y="T1"/>
                </a:cxn>
                <a:cxn ang="T9">
                  <a:pos x="T2" y="T3"/>
                </a:cxn>
                <a:cxn ang="T10">
                  <a:pos x="T4" y="T5"/>
                </a:cxn>
                <a:cxn ang="T11">
                  <a:pos x="T6" y="T7"/>
                </a:cxn>
              </a:cxnLst>
              <a:rect l="T12" t="T13" r="T14" b="T15"/>
              <a:pathLst>
                <a:path w="69" h="163">
                  <a:moveTo>
                    <a:pt x="68" y="0"/>
                  </a:moveTo>
                  <a:lnTo>
                    <a:pt x="33" y="162"/>
                  </a:lnTo>
                  <a:lnTo>
                    <a:pt x="0" y="0"/>
                  </a:lnTo>
                  <a:lnTo>
                    <a:pt x="68"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sz="1200">
                <a:latin typeface="+mn-ea"/>
              </a:endParaRPr>
            </a:p>
          </p:txBody>
        </p:sp>
        <p:sp>
          <p:nvSpPr>
            <p:cNvPr id="11" name="Rectangle 19"/>
            <p:cNvSpPr>
              <a:spLocks noChangeArrowheads="1"/>
            </p:cNvSpPr>
            <p:nvPr/>
          </p:nvSpPr>
          <p:spPr bwMode="auto">
            <a:xfrm>
              <a:off x="841" y="2800"/>
              <a:ext cx="827"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spcBef>
                  <a:spcPct val="0"/>
                </a:spcBef>
                <a:buFontTx/>
                <a:buNone/>
              </a:pPr>
              <a:r>
                <a:rPr lang="en-US" altLang="zh-CN" sz="1200" b="1" dirty="0">
                  <a:solidFill>
                    <a:srgbClr val="000000"/>
                  </a:solidFill>
                  <a:latin typeface="+mn-ea"/>
                </a:rPr>
                <a:t>TCP</a:t>
              </a:r>
              <a:r>
                <a:rPr lang="zh-CN" altLang="en-US" sz="1200" b="1" dirty="0">
                  <a:solidFill>
                    <a:srgbClr val="000000"/>
                  </a:solidFill>
                  <a:latin typeface="+mn-ea"/>
                </a:rPr>
                <a:t>发送数据缓存</a:t>
              </a:r>
            </a:p>
          </p:txBody>
        </p:sp>
        <p:sp>
          <p:nvSpPr>
            <p:cNvPr id="12" name="Rectangle 20"/>
            <p:cNvSpPr>
              <a:spLocks noChangeArrowheads="1"/>
            </p:cNvSpPr>
            <p:nvPr/>
          </p:nvSpPr>
          <p:spPr bwMode="auto">
            <a:xfrm>
              <a:off x="3771" y="1806"/>
              <a:ext cx="1157" cy="1936"/>
            </a:xfrm>
            <a:prstGeom prst="rect">
              <a:avLst/>
            </a:prstGeom>
            <a:solidFill>
              <a:srgbClr val="00FF00"/>
            </a:solidFill>
            <a:ln w="12700">
              <a:solidFill>
                <a:srgbClr val="000000"/>
              </a:solidFill>
              <a:miter lim="800000"/>
              <a:headEnd/>
              <a:tailEnd/>
            </a:ln>
          </p:spPr>
          <p:txBody>
            <a:bodyPr wrap="none" anchor="ct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endParaRPr lang="zh-CN" altLang="en-US" sz="1200">
                <a:latin typeface="+mn-ea"/>
              </a:endParaRPr>
            </a:p>
          </p:txBody>
        </p:sp>
        <p:sp>
          <p:nvSpPr>
            <p:cNvPr id="13" name="Rectangle 21"/>
            <p:cNvSpPr>
              <a:spLocks noChangeArrowheads="1"/>
            </p:cNvSpPr>
            <p:nvPr/>
          </p:nvSpPr>
          <p:spPr bwMode="auto">
            <a:xfrm>
              <a:off x="3883" y="2773"/>
              <a:ext cx="941" cy="399"/>
            </a:xfrm>
            <a:prstGeom prst="rect">
              <a:avLst/>
            </a:prstGeom>
            <a:solidFill>
              <a:srgbClr val="FFFF00"/>
            </a:solidFill>
            <a:ln w="12700">
              <a:solidFill>
                <a:srgbClr val="000000"/>
              </a:solidFill>
              <a:miter lim="800000"/>
              <a:headEnd/>
              <a:tailEnd/>
            </a:ln>
          </p:spPr>
          <p:txBody>
            <a:bodyPr wrap="none" anchor="ct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endParaRPr lang="zh-CN" altLang="en-US" sz="1200">
                <a:latin typeface="+mn-ea"/>
              </a:endParaRPr>
            </a:p>
          </p:txBody>
        </p:sp>
        <p:sp>
          <p:nvSpPr>
            <p:cNvPr id="14" name="Freeform 23"/>
            <p:cNvSpPr>
              <a:spLocks/>
            </p:cNvSpPr>
            <p:nvPr/>
          </p:nvSpPr>
          <p:spPr bwMode="auto">
            <a:xfrm>
              <a:off x="1594" y="3292"/>
              <a:ext cx="146" cy="339"/>
            </a:xfrm>
            <a:custGeom>
              <a:avLst/>
              <a:gdLst>
                <a:gd name="T0" fmla="*/ 0 w 146"/>
                <a:gd name="T1" fmla="*/ 171 h 339"/>
                <a:gd name="T2" fmla="*/ 2 w 146"/>
                <a:gd name="T3" fmla="*/ 119 h 339"/>
                <a:gd name="T4" fmla="*/ 11 w 146"/>
                <a:gd name="T5" fmla="*/ 79 h 339"/>
                <a:gd name="T6" fmla="*/ 24 w 146"/>
                <a:gd name="T7" fmla="*/ 40 h 339"/>
                <a:gd name="T8" fmla="*/ 43 w 146"/>
                <a:gd name="T9" fmla="*/ 13 h 339"/>
                <a:gd name="T10" fmla="*/ 61 w 146"/>
                <a:gd name="T11" fmla="*/ 0 h 339"/>
                <a:gd name="T12" fmla="*/ 84 w 146"/>
                <a:gd name="T13" fmla="*/ 0 h 339"/>
                <a:gd name="T14" fmla="*/ 102 w 146"/>
                <a:gd name="T15" fmla="*/ 13 h 339"/>
                <a:gd name="T16" fmla="*/ 119 w 146"/>
                <a:gd name="T17" fmla="*/ 40 h 339"/>
                <a:gd name="T18" fmla="*/ 134 w 146"/>
                <a:gd name="T19" fmla="*/ 79 h 339"/>
                <a:gd name="T20" fmla="*/ 141 w 146"/>
                <a:gd name="T21" fmla="*/ 119 h 339"/>
                <a:gd name="T22" fmla="*/ 145 w 146"/>
                <a:gd name="T23" fmla="*/ 171 h 339"/>
                <a:gd name="T24" fmla="*/ 141 w 146"/>
                <a:gd name="T25" fmla="*/ 215 h 339"/>
                <a:gd name="T26" fmla="*/ 134 w 146"/>
                <a:gd name="T27" fmla="*/ 263 h 339"/>
                <a:gd name="T28" fmla="*/ 119 w 146"/>
                <a:gd name="T29" fmla="*/ 294 h 339"/>
                <a:gd name="T30" fmla="*/ 102 w 146"/>
                <a:gd name="T31" fmla="*/ 320 h 339"/>
                <a:gd name="T32" fmla="*/ 84 w 146"/>
                <a:gd name="T33" fmla="*/ 338 h 339"/>
                <a:gd name="T34" fmla="*/ 61 w 146"/>
                <a:gd name="T35" fmla="*/ 338 h 339"/>
                <a:gd name="T36" fmla="*/ 43 w 146"/>
                <a:gd name="T37" fmla="*/ 320 h 339"/>
                <a:gd name="T38" fmla="*/ 24 w 146"/>
                <a:gd name="T39" fmla="*/ 294 h 339"/>
                <a:gd name="T40" fmla="*/ 11 w 146"/>
                <a:gd name="T41" fmla="*/ 263 h 339"/>
                <a:gd name="T42" fmla="*/ 2 w 146"/>
                <a:gd name="T43" fmla="*/ 215 h 339"/>
                <a:gd name="T44" fmla="*/ 0 w 146"/>
                <a:gd name="T45" fmla="*/ 171 h 33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46"/>
                <a:gd name="T70" fmla="*/ 0 h 339"/>
                <a:gd name="T71" fmla="*/ 146 w 146"/>
                <a:gd name="T72" fmla="*/ 339 h 33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46" h="339">
                  <a:moveTo>
                    <a:pt x="0" y="171"/>
                  </a:moveTo>
                  <a:lnTo>
                    <a:pt x="2" y="119"/>
                  </a:lnTo>
                  <a:lnTo>
                    <a:pt x="11" y="79"/>
                  </a:lnTo>
                  <a:lnTo>
                    <a:pt x="24" y="40"/>
                  </a:lnTo>
                  <a:lnTo>
                    <a:pt x="43" y="13"/>
                  </a:lnTo>
                  <a:lnTo>
                    <a:pt x="61" y="0"/>
                  </a:lnTo>
                  <a:lnTo>
                    <a:pt x="84" y="0"/>
                  </a:lnTo>
                  <a:lnTo>
                    <a:pt x="102" y="13"/>
                  </a:lnTo>
                  <a:lnTo>
                    <a:pt x="119" y="40"/>
                  </a:lnTo>
                  <a:lnTo>
                    <a:pt x="134" y="79"/>
                  </a:lnTo>
                  <a:lnTo>
                    <a:pt x="141" y="119"/>
                  </a:lnTo>
                  <a:lnTo>
                    <a:pt x="145" y="171"/>
                  </a:lnTo>
                  <a:lnTo>
                    <a:pt x="141" y="215"/>
                  </a:lnTo>
                  <a:lnTo>
                    <a:pt x="134" y="263"/>
                  </a:lnTo>
                  <a:lnTo>
                    <a:pt x="119" y="294"/>
                  </a:lnTo>
                  <a:lnTo>
                    <a:pt x="102" y="320"/>
                  </a:lnTo>
                  <a:lnTo>
                    <a:pt x="84" y="338"/>
                  </a:lnTo>
                  <a:lnTo>
                    <a:pt x="61" y="338"/>
                  </a:lnTo>
                  <a:lnTo>
                    <a:pt x="43" y="320"/>
                  </a:lnTo>
                  <a:lnTo>
                    <a:pt x="24" y="294"/>
                  </a:lnTo>
                  <a:lnTo>
                    <a:pt x="11" y="263"/>
                  </a:lnTo>
                  <a:lnTo>
                    <a:pt x="2" y="215"/>
                  </a:lnTo>
                  <a:lnTo>
                    <a:pt x="0" y="171"/>
                  </a:lnTo>
                </a:path>
              </a:pathLst>
            </a:custGeom>
            <a:solidFill>
              <a:srgbClr val="FFFF00"/>
            </a:solidFill>
            <a:ln w="12700" cap="rnd">
              <a:solidFill>
                <a:srgbClr val="000000"/>
              </a:solidFill>
              <a:round/>
              <a:headEnd/>
              <a:tailEnd/>
            </a:ln>
          </p:spPr>
          <p:txBody>
            <a:bodyPr/>
            <a:lstStyle/>
            <a:p>
              <a:endParaRPr lang="zh-CN" altLang="en-US" sz="1200">
                <a:latin typeface="+mn-ea"/>
              </a:endParaRPr>
            </a:p>
          </p:txBody>
        </p:sp>
        <p:sp>
          <p:nvSpPr>
            <p:cNvPr id="15" name="Freeform 24"/>
            <p:cNvSpPr>
              <a:spLocks/>
            </p:cNvSpPr>
            <p:nvPr/>
          </p:nvSpPr>
          <p:spPr bwMode="auto">
            <a:xfrm>
              <a:off x="3866" y="3292"/>
              <a:ext cx="146" cy="339"/>
            </a:xfrm>
            <a:custGeom>
              <a:avLst/>
              <a:gdLst>
                <a:gd name="T0" fmla="*/ 0 w 146"/>
                <a:gd name="T1" fmla="*/ 171 h 339"/>
                <a:gd name="T2" fmla="*/ 2 w 146"/>
                <a:gd name="T3" fmla="*/ 119 h 339"/>
                <a:gd name="T4" fmla="*/ 11 w 146"/>
                <a:gd name="T5" fmla="*/ 79 h 339"/>
                <a:gd name="T6" fmla="*/ 24 w 146"/>
                <a:gd name="T7" fmla="*/ 40 h 339"/>
                <a:gd name="T8" fmla="*/ 41 w 146"/>
                <a:gd name="T9" fmla="*/ 13 h 339"/>
                <a:gd name="T10" fmla="*/ 61 w 146"/>
                <a:gd name="T11" fmla="*/ 0 h 339"/>
                <a:gd name="T12" fmla="*/ 82 w 146"/>
                <a:gd name="T13" fmla="*/ 0 h 339"/>
                <a:gd name="T14" fmla="*/ 102 w 146"/>
                <a:gd name="T15" fmla="*/ 13 h 339"/>
                <a:gd name="T16" fmla="*/ 119 w 146"/>
                <a:gd name="T17" fmla="*/ 40 h 339"/>
                <a:gd name="T18" fmla="*/ 132 w 146"/>
                <a:gd name="T19" fmla="*/ 79 h 339"/>
                <a:gd name="T20" fmla="*/ 141 w 146"/>
                <a:gd name="T21" fmla="*/ 119 h 339"/>
                <a:gd name="T22" fmla="*/ 145 w 146"/>
                <a:gd name="T23" fmla="*/ 171 h 339"/>
                <a:gd name="T24" fmla="*/ 141 w 146"/>
                <a:gd name="T25" fmla="*/ 215 h 339"/>
                <a:gd name="T26" fmla="*/ 132 w 146"/>
                <a:gd name="T27" fmla="*/ 263 h 339"/>
                <a:gd name="T28" fmla="*/ 119 w 146"/>
                <a:gd name="T29" fmla="*/ 294 h 339"/>
                <a:gd name="T30" fmla="*/ 102 w 146"/>
                <a:gd name="T31" fmla="*/ 320 h 339"/>
                <a:gd name="T32" fmla="*/ 82 w 146"/>
                <a:gd name="T33" fmla="*/ 338 h 339"/>
                <a:gd name="T34" fmla="*/ 61 w 146"/>
                <a:gd name="T35" fmla="*/ 338 h 339"/>
                <a:gd name="T36" fmla="*/ 41 w 146"/>
                <a:gd name="T37" fmla="*/ 320 h 339"/>
                <a:gd name="T38" fmla="*/ 24 w 146"/>
                <a:gd name="T39" fmla="*/ 294 h 339"/>
                <a:gd name="T40" fmla="*/ 11 w 146"/>
                <a:gd name="T41" fmla="*/ 263 h 339"/>
                <a:gd name="T42" fmla="*/ 2 w 146"/>
                <a:gd name="T43" fmla="*/ 215 h 339"/>
                <a:gd name="T44" fmla="*/ 0 w 146"/>
                <a:gd name="T45" fmla="*/ 171 h 33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46"/>
                <a:gd name="T70" fmla="*/ 0 h 339"/>
                <a:gd name="T71" fmla="*/ 146 w 146"/>
                <a:gd name="T72" fmla="*/ 339 h 33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46" h="339">
                  <a:moveTo>
                    <a:pt x="0" y="171"/>
                  </a:moveTo>
                  <a:lnTo>
                    <a:pt x="2" y="119"/>
                  </a:lnTo>
                  <a:lnTo>
                    <a:pt x="11" y="79"/>
                  </a:lnTo>
                  <a:lnTo>
                    <a:pt x="24" y="40"/>
                  </a:lnTo>
                  <a:lnTo>
                    <a:pt x="41" y="13"/>
                  </a:lnTo>
                  <a:lnTo>
                    <a:pt x="61" y="0"/>
                  </a:lnTo>
                  <a:lnTo>
                    <a:pt x="82" y="0"/>
                  </a:lnTo>
                  <a:lnTo>
                    <a:pt x="102" y="13"/>
                  </a:lnTo>
                  <a:lnTo>
                    <a:pt x="119" y="40"/>
                  </a:lnTo>
                  <a:lnTo>
                    <a:pt x="132" y="79"/>
                  </a:lnTo>
                  <a:lnTo>
                    <a:pt x="141" y="119"/>
                  </a:lnTo>
                  <a:lnTo>
                    <a:pt x="145" y="171"/>
                  </a:lnTo>
                  <a:lnTo>
                    <a:pt x="141" y="215"/>
                  </a:lnTo>
                  <a:lnTo>
                    <a:pt x="132" y="263"/>
                  </a:lnTo>
                  <a:lnTo>
                    <a:pt x="119" y="294"/>
                  </a:lnTo>
                  <a:lnTo>
                    <a:pt x="102" y="320"/>
                  </a:lnTo>
                  <a:lnTo>
                    <a:pt x="82" y="338"/>
                  </a:lnTo>
                  <a:lnTo>
                    <a:pt x="61" y="338"/>
                  </a:lnTo>
                  <a:lnTo>
                    <a:pt x="41" y="320"/>
                  </a:lnTo>
                  <a:lnTo>
                    <a:pt x="24" y="294"/>
                  </a:lnTo>
                  <a:lnTo>
                    <a:pt x="11" y="263"/>
                  </a:lnTo>
                  <a:lnTo>
                    <a:pt x="2" y="215"/>
                  </a:lnTo>
                  <a:lnTo>
                    <a:pt x="0" y="171"/>
                  </a:lnTo>
                </a:path>
              </a:pathLst>
            </a:custGeom>
            <a:solidFill>
              <a:srgbClr val="FFFF00"/>
            </a:solidFill>
            <a:ln w="12700" cap="rnd">
              <a:solidFill>
                <a:srgbClr val="000000"/>
              </a:solidFill>
              <a:round/>
              <a:headEnd/>
              <a:tailEnd/>
            </a:ln>
          </p:spPr>
          <p:txBody>
            <a:bodyPr/>
            <a:lstStyle/>
            <a:p>
              <a:endParaRPr lang="zh-CN" altLang="en-US" sz="1200">
                <a:latin typeface="+mn-ea"/>
              </a:endParaRPr>
            </a:p>
          </p:txBody>
        </p:sp>
        <p:sp>
          <p:nvSpPr>
            <p:cNvPr id="16" name="Line 25"/>
            <p:cNvSpPr>
              <a:spLocks noChangeShapeType="1"/>
            </p:cNvSpPr>
            <p:nvPr/>
          </p:nvSpPr>
          <p:spPr bwMode="auto">
            <a:xfrm>
              <a:off x="1691" y="3288"/>
              <a:ext cx="2223" cy="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1200">
                <a:latin typeface="+mn-ea"/>
              </a:endParaRPr>
            </a:p>
          </p:txBody>
        </p:sp>
        <p:sp>
          <p:nvSpPr>
            <p:cNvPr id="17" name="Line 26"/>
            <p:cNvSpPr>
              <a:spLocks noChangeShapeType="1"/>
            </p:cNvSpPr>
            <p:nvPr/>
          </p:nvSpPr>
          <p:spPr bwMode="auto">
            <a:xfrm>
              <a:off x="1691" y="3630"/>
              <a:ext cx="2223" cy="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1200">
                <a:latin typeface="+mn-ea"/>
              </a:endParaRPr>
            </a:p>
          </p:txBody>
        </p:sp>
        <p:sp>
          <p:nvSpPr>
            <p:cNvPr id="18" name="Rectangle 27"/>
            <p:cNvSpPr>
              <a:spLocks noChangeArrowheads="1"/>
            </p:cNvSpPr>
            <p:nvPr/>
          </p:nvSpPr>
          <p:spPr bwMode="auto">
            <a:xfrm>
              <a:off x="2513" y="3347"/>
              <a:ext cx="577" cy="224"/>
            </a:xfrm>
            <a:prstGeom prst="rect">
              <a:avLst/>
            </a:prstGeom>
            <a:solidFill>
              <a:srgbClr val="FFFF00"/>
            </a:solidFill>
            <a:ln w="12700">
              <a:solidFill>
                <a:srgbClr val="000000"/>
              </a:solidFill>
              <a:miter lim="800000"/>
              <a:headEnd/>
              <a:tailEnd/>
            </a:ln>
          </p:spPr>
          <p:txBody>
            <a:bodyPr wrap="none" anchor="ct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endParaRPr lang="zh-CN" altLang="en-US" sz="1200">
                <a:latin typeface="+mn-ea"/>
              </a:endParaRPr>
            </a:p>
          </p:txBody>
        </p:sp>
        <p:sp>
          <p:nvSpPr>
            <p:cNvPr id="19" name="Rectangle 28"/>
            <p:cNvSpPr>
              <a:spLocks noChangeArrowheads="1"/>
            </p:cNvSpPr>
            <p:nvPr/>
          </p:nvSpPr>
          <p:spPr bwMode="auto">
            <a:xfrm>
              <a:off x="2599" y="3360"/>
              <a:ext cx="424"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spcBef>
                  <a:spcPct val="0"/>
                </a:spcBef>
                <a:buFontTx/>
                <a:buNone/>
              </a:pPr>
              <a:r>
                <a:rPr lang="zh-CN" altLang="en-US" sz="1200" b="1">
                  <a:solidFill>
                    <a:srgbClr val="000000"/>
                  </a:solidFill>
                  <a:latin typeface="+mn-ea"/>
                </a:rPr>
                <a:t>报文段</a:t>
              </a:r>
            </a:p>
          </p:txBody>
        </p:sp>
        <p:sp>
          <p:nvSpPr>
            <p:cNvPr id="20" name="Line 29"/>
            <p:cNvSpPr>
              <a:spLocks noChangeShapeType="1"/>
            </p:cNvSpPr>
            <p:nvPr/>
          </p:nvSpPr>
          <p:spPr bwMode="auto">
            <a:xfrm>
              <a:off x="3188" y="3463"/>
              <a:ext cx="118" cy="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1200">
                <a:latin typeface="+mn-ea"/>
              </a:endParaRPr>
            </a:p>
          </p:txBody>
        </p:sp>
        <p:sp>
          <p:nvSpPr>
            <p:cNvPr id="21" name="Freeform 30"/>
            <p:cNvSpPr>
              <a:spLocks/>
            </p:cNvSpPr>
            <p:nvPr/>
          </p:nvSpPr>
          <p:spPr bwMode="auto">
            <a:xfrm>
              <a:off x="3294" y="3358"/>
              <a:ext cx="89" cy="207"/>
            </a:xfrm>
            <a:custGeom>
              <a:avLst/>
              <a:gdLst>
                <a:gd name="T0" fmla="*/ 0 w 89"/>
                <a:gd name="T1" fmla="*/ 0 h 207"/>
                <a:gd name="T2" fmla="*/ 88 w 89"/>
                <a:gd name="T3" fmla="*/ 105 h 207"/>
                <a:gd name="T4" fmla="*/ 0 w 89"/>
                <a:gd name="T5" fmla="*/ 206 h 207"/>
                <a:gd name="T6" fmla="*/ 0 w 89"/>
                <a:gd name="T7" fmla="*/ 0 h 207"/>
                <a:gd name="T8" fmla="*/ 0 60000 65536"/>
                <a:gd name="T9" fmla="*/ 0 60000 65536"/>
                <a:gd name="T10" fmla="*/ 0 60000 65536"/>
                <a:gd name="T11" fmla="*/ 0 60000 65536"/>
                <a:gd name="T12" fmla="*/ 0 w 89"/>
                <a:gd name="T13" fmla="*/ 0 h 207"/>
                <a:gd name="T14" fmla="*/ 89 w 89"/>
                <a:gd name="T15" fmla="*/ 207 h 207"/>
              </a:gdLst>
              <a:ahLst/>
              <a:cxnLst>
                <a:cxn ang="T8">
                  <a:pos x="T0" y="T1"/>
                </a:cxn>
                <a:cxn ang="T9">
                  <a:pos x="T2" y="T3"/>
                </a:cxn>
                <a:cxn ang="T10">
                  <a:pos x="T4" y="T5"/>
                </a:cxn>
                <a:cxn ang="T11">
                  <a:pos x="T6" y="T7"/>
                </a:cxn>
              </a:cxnLst>
              <a:rect l="T12" t="T13" r="T14" b="T15"/>
              <a:pathLst>
                <a:path w="89" h="207">
                  <a:moveTo>
                    <a:pt x="0" y="0"/>
                  </a:moveTo>
                  <a:lnTo>
                    <a:pt x="88" y="105"/>
                  </a:lnTo>
                  <a:lnTo>
                    <a:pt x="0" y="206"/>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sz="1200">
                <a:latin typeface="+mn-ea"/>
              </a:endParaRPr>
            </a:p>
          </p:txBody>
        </p:sp>
        <p:sp>
          <p:nvSpPr>
            <p:cNvPr id="22" name="Freeform 31"/>
            <p:cNvSpPr>
              <a:spLocks/>
            </p:cNvSpPr>
            <p:nvPr/>
          </p:nvSpPr>
          <p:spPr bwMode="auto">
            <a:xfrm>
              <a:off x="1255" y="3174"/>
              <a:ext cx="262" cy="290"/>
            </a:xfrm>
            <a:custGeom>
              <a:avLst/>
              <a:gdLst>
                <a:gd name="T0" fmla="*/ 0 w 262"/>
                <a:gd name="T1" fmla="*/ 0 h 290"/>
                <a:gd name="T2" fmla="*/ 0 w 262"/>
                <a:gd name="T3" fmla="*/ 289 h 290"/>
                <a:gd name="T4" fmla="*/ 261 w 262"/>
                <a:gd name="T5" fmla="*/ 289 h 290"/>
                <a:gd name="T6" fmla="*/ 0 60000 65536"/>
                <a:gd name="T7" fmla="*/ 0 60000 65536"/>
                <a:gd name="T8" fmla="*/ 0 60000 65536"/>
                <a:gd name="T9" fmla="*/ 0 w 262"/>
                <a:gd name="T10" fmla="*/ 0 h 290"/>
                <a:gd name="T11" fmla="*/ 262 w 262"/>
                <a:gd name="T12" fmla="*/ 290 h 290"/>
              </a:gdLst>
              <a:ahLst/>
              <a:cxnLst>
                <a:cxn ang="T6">
                  <a:pos x="T0" y="T1"/>
                </a:cxn>
                <a:cxn ang="T7">
                  <a:pos x="T2" y="T3"/>
                </a:cxn>
                <a:cxn ang="T8">
                  <a:pos x="T4" y="T5"/>
                </a:cxn>
              </a:cxnLst>
              <a:rect l="T9" t="T10" r="T11" b="T12"/>
              <a:pathLst>
                <a:path w="262" h="290">
                  <a:moveTo>
                    <a:pt x="0" y="0"/>
                  </a:moveTo>
                  <a:lnTo>
                    <a:pt x="0" y="289"/>
                  </a:lnTo>
                  <a:lnTo>
                    <a:pt x="261" y="289"/>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sz="1200">
                <a:latin typeface="+mn-ea"/>
              </a:endParaRPr>
            </a:p>
          </p:txBody>
        </p:sp>
        <p:sp>
          <p:nvSpPr>
            <p:cNvPr id="23" name="Freeform 32"/>
            <p:cNvSpPr>
              <a:spLocks/>
            </p:cNvSpPr>
            <p:nvPr/>
          </p:nvSpPr>
          <p:spPr bwMode="auto">
            <a:xfrm>
              <a:off x="1506" y="3358"/>
              <a:ext cx="89" cy="207"/>
            </a:xfrm>
            <a:custGeom>
              <a:avLst/>
              <a:gdLst>
                <a:gd name="T0" fmla="*/ 0 w 89"/>
                <a:gd name="T1" fmla="*/ 0 h 207"/>
                <a:gd name="T2" fmla="*/ 88 w 89"/>
                <a:gd name="T3" fmla="*/ 105 h 207"/>
                <a:gd name="T4" fmla="*/ 0 w 89"/>
                <a:gd name="T5" fmla="*/ 206 h 207"/>
                <a:gd name="T6" fmla="*/ 0 w 89"/>
                <a:gd name="T7" fmla="*/ 0 h 207"/>
                <a:gd name="T8" fmla="*/ 0 60000 65536"/>
                <a:gd name="T9" fmla="*/ 0 60000 65536"/>
                <a:gd name="T10" fmla="*/ 0 60000 65536"/>
                <a:gd name="T11" fmla="*/ 0 60000 65536"/>
                <a:gd name="T12" fmla="*/ 0 w 89"/>
                <a:gd name="T13" fmla="*/ 0 h 207"/>
                <a:gd name="T14" fmla="*/ 89 w 89"/>
                <a:gd name="T15" fmla="*/ 207 h 207"/>
              </a:gdLst>
              <a:ahLst/>
              <a:cxnLst>
                <a:cxn ang="T8">
                  <a:pos x="T0" y="T1"/>
                </a:cxn>
                <a:cxn ang="T9">
                  <a:pos x="T2" y="T3"/>
                </a:cxn>
                <a:cxn ang="T10">
                  <a:pos x="T4" y="T5"/>
                </a:cxn>
                <a:cxn ang="T11">
                  <a:pos x="T6" y="T7"/>
                </a:cxn>
              </a:cxnLst>
              <a:rect l="T12" t="T13" r="T14" b="T15"/>
              <a:pathLst>
                <a:path w="89" h="207">
                  <a:moveTo>
                    <a:pt x="0" y="0"/>
                  </a:moveTo>
                  <a:lnTo>
                    <a:pt x="88" y="105"/>
                  </a:lnTo>
                  <a:lnTo>
                    <a:pt x="0" y="206"/>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sz="1200">
                <a:latin typeface="+mn-ea"/>
              </a:endParaRPr>
            </a:p>
          </p:txBody>
        </p:sp>
        <p:sp>
          <p:nvSpPr>
            <p:cNvPr id="24" name="Freeform 33"/>
            <p:cNvSpPr>
              <a:spLocks/>
            </p:cNvSpPr>
            <p:nvPr/>
          </p:nvSpPr>
          <p:spPr bwMode="auto">
            <a:xfrm>
              <a:off x="4011" y="3358"/>
              <a:ext cx="338" cy="106"/>
            </a:xfrm>
            <a:custGeom>
              <a:avLst/>
              <a:gdLst>
                <a:gd name="T0" fmla="*/ 0 w 338"/>
                <a:gd name="T1" fmla="*/ 105 h 106"/>
                <a:gd name="T2" fmla="*/ 337 w 338"/>
                <a:gd name="T3" fmla="*/ 105 h 106"/>
                <a:gd name="T4" fmla="*/ 337 w 338"/>
                <a:gd name="T5" fmla="*/ 0 h 106"/>
                <a:gd name="T6" fmla="*/ 0 60000 65536"/>
                <a:gd name="T7" fmla="*/ 0 60000 65536"/>
                <a:gd name="T8" fmla="*/ 0 60000 65536"/>
                <a:gd name="T9" fmla="*/ 0 w 338"/>
                <a:gd name="T10" fmla="*/ 0 h 106"/>
                <a:gd name="T11" fmla="*/ 338 w 338"/>
                <a:gd name="T12" fmla="*/ 106 h 106"/>
              </a:gdLst>
              <a:ahLst/>
              <a:cxnLst>
                <a:cxn ang="T6">
                  <a:pos x="T0" y="T1"/>
                </a:cxn>
                <a:cxn ang="T7">
                  <a:pos x="T2" y="T3"/>
                </a:cxn>
                <a:cxn ang="T8">
                  <a:pos x="T4" y="T5"/>
                </a:cxn>
              </a:cxnLst>
              <a:rect l="T9" t="T10" r="T11" b="T12"/>
              <a:pathLst>
                <a:path w="338" h="106">
                  <a:moveTo>
                    <a:pt x="0" y="105"/>
                  </a:moveTo>
                  <a:lnTo>
                    <a:pt x="337" y="105"/>
                  </a:lnTo>
                  <a:lnTo>
                    <a:pt x="337"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sz="1200">
                <a:latin typeface="+mn-ea"/>
              </a:endParaRPr>
            </a:p>
          </p:txBody>
        </p:sp>
        <p:sp>
          <p:nvSpPr>
            <p:cNvPr id="25" name="Freeform 34"/>
            <p:cNvSpPr>
              <a:spLocks/>
            </p:cNvSpPr>
            <p:nvPr/>
          </p:nvSpPr>
          <p:spPr bwMode="auto">
            <a:xfrm>
              <a:off x="4305" y="3174"/>
              <a:ext cx="88" cy="207"/>
            </a:xfrm>
            <a:custGeom>
              <a:avLst/>
              <a:gdLst>
                <a:gd name="T0" fmla="*/ 0 w 88"/>
                <a:gd name="T1" fmla="*/ 206 h 207"/>
                <a:gd name="T2" fmla="*/ 43 w 88"/>
                <a:gd name="T3" fmla="*/ 0 h 207"/>
                <a:gd name="T4" fmla="*/ 87 w 88"/>
                <a:gd name="T5" fmla="*/ 206 h 207"/>
                <a:gd name="T6" fmla="*/ 0 w 88"/>
                <a:gd name="T7" fmla="*/ 206 h 207"/>
                <a:gd name="T8" fmla="*/ 0 60000 65536"/>
                <a:gd name="T9" fmla="*/ 0 60000 65536"/>
                <a:gd name="T10" fmla="*/ 0 60000 65536"/>
                <a:gd name="T11" fmla="*/ 0 60000 65536"/>
                <a:gd name="T12" fmla="*/ 0 w 88"/>
                <a:gd name="T13" fmla="*/ 0 h 207"/>
                <a:gd name="T14" fmla="*/ 88 w 88"/>
                <a:gd name="T15" fmla="*/ 207 h 207"/>
              </a:gdLst>
              <a:ahLst/>
              <a:cxnLst>
                <a:cxn ang="T8">
                  <a:pos x="T0" y="T1"/>
                </a:cxn>
                <a:cxn ang="T9">
                  <a:pos x="T2" y="T3"/>
                </a:cxn>
                <a:cxn ang="T10">
                  <a:pos x="T4" y="T5"/>
                </a:cxn>
                <a:cxn ang="T11">
                  <a:pos x="T6" y="T7"/>
                </a:cxn>
              </a:cxnLst>
              <a:rect l="T12" t="T13" r="T14" b="T15"/>
              <a:pathLst>
                <a:path w="88" h="207">
                  <a:moveTo>
                    <a:pt x="0" y="206"/>
                  </a:moveTo>
                  <a:lnTo>
                    <a:pt x="43" y="0"/>
                  </a:lnTo>
                  <a:lnTo>
                    <a:pt x="87" y="206"/>
                  </a:lnTo>
                  <a:lnTo>
                    <a:pt x="0" y="206"/>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sz="1200">
                <a:latin typeface="+mn-ea"/>
              </a:endParaRPr>
            </a:p>
          </p:txBody>
        </p:sp>
        <p:sp>
          <p:nvSpPr>
            <p:cNvPr id="26" name="Rectangle 35"/>
            <p:cNvSpPr>
              <a:spLocks noChangeArrowheads="1"/>
            </p:cNvSpPr>
            <p:nvPr/>
          </p:nvSpPr>
          <p:spPr bwMode="auto">
            <a:xfrm>
              <a:off x="3984" y="2782"/>
              <a:ext cx="768"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spcBef>
                  <a:spcPct val="0"/>
                </a:spcBef>
                <a:buFontTx/>
                <a:buNone/>
              </a:pPr>
              <a:r>
                <a:rPr lang="en-US" altLang="zh-CN" sz="1200" b="1" dirty="0">
                  <a:solidFill>
                    <a:srgbClr val="000000"/>
                  </a:solidFill>
                  <a:latin typeface="+mn-ea"/>
                </a:rPr>
                <a:t>TCP</a:t>
              </a:r>
              <a:r>
                <a:rPr lang="zh-CN" altLang="en-US" sz="1200" b="1" dirty="0">
                  <a:solidFill>
                    <a:srgbClr val="000000"/>
                  </a:solidFill>
                  <a:latin typeface="+mn-ea"/>
                </a:rPr>
                <a:t>接收数据缓存</a:t>
              </a:r>
            </a:p>
          </p:txBody>
        </p:sp>
        <p:sp>
          <p:nvSpPr>
            <p:cNvPr id="27" name="Oval 36"/>
            <p:cNvSpPr>
              <a:spLocks noChangeArrowheads="1"/>
            </p:cNvSpPr>
            <p:nvPr/>
          </p:nvSpPr>
          <p:spPr bwMode="auto">
            <a:xfrm>
              <a:off x="709" y="1894"/>
              <a:ext cx="982" cy="346"/>
            </a:xfrm>
            <a:prstGeom prst="ellipse">
              <a:avLst/>
            </a:prstGeom>
            <a:solidFill>
              <a:schemeClr val="accent1"/>
            </a:solidFill>
            <a:ln w="12700">
              <a:solidFill>
                <a:schemeClr val="tx1"/>
              </a:solidFill>
              <a:round/>
              <a:headEnd/>
              <a:tailEnd/>
            </a:ln>
          </p:spPr>
          <p:txBody>
            <a:bodyPr wrap="none" anchor="ct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endParaRPr lang="zh-CN" altLang="en-US" sz="1200">
                <a:latin typeface="+mn-ea"/>
              </a:endParaRPr>
            </a:p>
          </p:txBody>
        </p:sp>
        <p:sp>
          <p:nvSpPr>
            <p:cNvPr id="28" name="Rectangle 37"/>
            <p:cNvSpPr>
              <a:spLocks noChangeArrowheads="1"/>
            </p:cNvSpPr>
            <p:nvPr/>
          </p:nvSpPr>
          <p:spPr bwMode="auto">
            <a:xfrm>
              <a:off x="812" y="1981"/>
              <a:ext cx="772"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spcBef>
                  <a:spcPct val="0"/>
                </a:spcBef>
                <a:buFontTx/>
                <a:buNone/>
              </a:pPr>
              <a:r>
                <a:rPr lang="zh-CN" altLang="en-US" sz="1200" b="1" dirty="0">
                  <a:solidFill>
                    <a:srgbClr val="000000"/>
                  </a:solidFill>
                  <a:latin typeface="+mn-ea"/>
                </a:rPr>
                <a:t>进程写数据</a:t>
              </a:r>
            </a:p>
          </p:txBody>
        </p:sp>
        <p:sp>
          <p:nvSpPr>
            <p:cNvPr id="29" name="Rectangle 38"/>
            <p:cNvSpPr>
              <a:spLocks noChangeArrowheads="1"/>
            </p:cNvSpPr>
            <p:nvPr/>
          </p:nvSpPr>
          <p:spPr bwMode="auto">
            <a:xfrm>
              <a:off x="961" y="2315"/>
              <a:ext cx="574" cy="286"/>
            </a:xfrm>
            <a:prstGeom prst="rect">
              <a:avLst/>
            </a:prstGeom>
            <a:solidFill>
              <a:schemeClr val="accent1"/>
            </a:solidFill>
            <a:ln w="12700">
              <a:solidFill>
                <a:schemeClr val="tx1"/>
              </a:solidFill>
              <a:miter lim="800000"/>
              <a:headEnd/>
              <a:tailEnd/>
            </a:ln>
          </p:spPr>
          <p:txBody>
            <a:bodyPr wrap="none" lIns="92075" tIns="46038" rIns="92075" bIns="46038" anchor="ct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spcBef>
                  <a:spcPct val="0"/>
                </a:spcBef>
                <a:buFontTx/>
                <a:buNone/>
              </a:pPr>
              <a:r>
                <a:rPr lang="zh-CN" altLang="en-US" sz="1200" b="1">
                  <a:latin typeface="+mn-ea"/>
                </a:rPr>
                <a:t>套接字</a:t>
              </a:r>
            </a:p>
          </p:txBody>
        </p:sp>
        <p:sp>
          <p:nvSpPr>
            <p:cNvPr id="30" name="Oval 52"/>
            <p:cNvSpPr>
              <a:spLocks noChangeArrowheads="1"/>
            </p:cNvSpPr>
            <p:nvPr/>
          </p:nvSpPr>
          <p:spPr bwMode="auto">
            <a:xfrm>
              <a:off x="3924" y="1925"/>
              <a:ext cx="910" cy="385"/>
            </a:xfrm>
            <a:prstGeom prst="ellipse">
              <a:avLst/>
            </a:prstGeom>
            <a:solidFill>
              <a:schemeClr val="accent1"/>
            </a:solidFill>
            <a:ln w="12700">
              <a:solidFill>
                <a:schemeClr val="tx1"/>
              </a:solidFill>
              <a:round/>
              <a:headEnd/>
              <a:tailEnd/>
            </a:ln>
          </p:spPr>
          <p:txBody>
            <a:bodyPr wrap="none" anchor="ct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endParaRPr lang="zh-CN" altLang="en-US" sz="1200">
                <a:latin typeface="+mn-ea"/>
              </a:endParaRPr>
            </a:p>
          </p:txBody>
        </p:sp>
        <p:sp>
          <p:nvSpPr>
            <p:cNvPr id="31" name="Rectangle 53"/>
            <p:cNvSpPr>
              <a:spLocks noChangeArrowheads="1"/>
            </p:cNvSpPr>
            <p:nvPr/>
          </p:nvSpPr>
          <p:spPr bwMode="auto">
            <a:xfrm>
              <a:off x="3984" y="2039"/>
              <a:ext cx="747"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spcBef>
                  <a:spcPct val="0"/>
                </a:spcBef>
                <a:buFontTx/>
                <a:buNone/>
              </a:pPr>
              <a:r>
                <a:rPr lang="zh-CN" altLang="en-US" sz="1200" b="1" dirty="0">
                  <a:solidFill>
                    <a:srgbClr val="000000"/>
                  </a:solidFill>
                  <a:latin typeface="+mn-ea"/>
                </a:rPr>
                <a:t>进程读数据</a:t>
              </a:r>
            </a:p>
          </p:txBody>
        </p:sp>
        <p:sp>
          <p:nvSpPr>
            <p:cNvPr id="32" name="Rectangle 54"/>
            <p:cNvSpPr>
              <a:spLocks noChangeArrowheads="1"/>
            </p:cNvSpPr>
            <p:nvPr/>
          </p:nvSpPr>
          <p:spPr bwMode="auto">
            <a:xfrm>
              <a:off x="4068" y="2353"/>
              <a:ext cx="574" cy="286"/>
            </a:xfrm>
            <a:prstGeom prst="rect">
              <a:avLst/>
            </a:prstGeom>
            <a:solidFill>
              <a:schemeClr val="accent1"/>
            </a:solidFill>
            <a:ln w="12700">
              <a:solidFill>
                <a:schemeClr val="tx1"/>
              </a:solidFill>
              <a:miter lim="800000"/>
              <a:headEnd/>
              <a:tailEnd/>
            </a:ln>
          </p:spPr>
          <p:txBody>
            <a:bodyPr wrap="none" lIns="92075" tIns="46038" rIns="92075" bIns="46038" anchor="ct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spcBef>
                  <a:spcPct val="0"/>
                </a:spcBef>
                <a:buFontTx/>
                <a:buNone/>
              </a:pPr>
              <a:r>
                <a:rPr lang="zh-CN" altLang="en-US" sz="1200" b="1">
                  <a:latin typeface="+mn-ea"/>
                </a:rPr>
                <a:t>套接字</a:t>
              </a:r>
            </a:p>
          </p:txBody>
        </p:sp>
        <p:sp>
          <p:nvSpPr>
            <p:cNvPr id="33" name="Line 55"/>
            <p:cNvSpPr>
              <a:spLocks noChangeShapeType="1"/>
            </p:cNvSpPr>
            <p:nvPr/>
          </p:nvSpPr>
          <p:spPr bwMode="auto">
            <a:xfrm flipV="1">
              <a:off x="4368" y="2634"/>
              <a:ext cx="0" cy="142"/>
            </a:xfrm>
            <a:prstGeom prst="line">
              <a:avLst/>
            </a:prstGeom>
            <a:noFill/>
            <a:ln w="254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sz="1200">
                <a:latin typeface="+mn-ea"/>
              </a:endParaRPr>
            </a:p>
          </p:txBody>
        </p:sp>
      </p:grpSp>
    </p:spTree>
    <p:extLst>
      <p:ext uri="{BB962C8B-B14F-4D97-AF65-F5344CB8AC3E}">
        <p14:creationId xmlns:p14="http://schemas.microsoft.com/office/powerpoint/2010/main" val="26616051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500"/>
                                        <p:tgtEl>
                                          <p:spTgt spid="4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0" grpId="0"/>
      <p:bldP spid="41"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1754188" y="3810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面向连接传输</a:t>
            </a:r>
            <a:r>
              <a:rPr lang="en-US" altLang="zh-CN" sz="1800" dirty="0">
                <a:solidFill>
                  <a:schemeClr val="tx1">
                    <a:lumMod val="65000"/>
                    <a:lumOff val="35000"/>
                  </a:schemeClr>
                </a:solidFill>
                <a:latin typeface="+mn-lt"/>
                <a:ea typeface="+mn-ea"/>
                <a:cs typeface="+mn-ea"/>
                <a:sym typeface="+mn-lt"/>
              </a:rPr>
              <a:t>: TCP</a:t>
            </a:r>
          </a:p>
        </p:txBody>
      </p:sp>
      <p:sp>
        <p:nvSpPr>
          <p:cNvPr id="41" name="矩形 40"/>
          <p:cNvSpPr/>
          <p:nvPr/>
        </p:nvSpPr>
        <p:spPr>
          <a:xfrm>
            <a:off x="1066320" y="599538"/>
            <a:ext cx="10059357" cy="646331"/>
          </a:xfrm>
          <a:prstGeom prst="rect">
            <a:avLst/>
          </a:prstGeom>
        </p:spPr>
        <p:txBody>
          <a:bodyPr wrap="none">
            <a:spAutoFit/>
          </a:bodyPr>
          <a:lstStyle/>
          <a:p>
            <a:pPr algn="ctr"/>
            <a:r>
              <a:rPr lang="en-US" altLang="zh-CN" sz="3600" b="1" dirty="0">
                <a:solidFill>
                  <a:schemeClr val="accent1"/>
                </a:solidFill>
                <a:cs typeface="+mn-ea"/>
                <a:sym typeface="+mn-lt"/>
              </a:rPr>
              <a:t>TCP: </a:t>
            </a:r>
            <a:r>
              <a:rPr lang="zh-CN" altLang="en-US" sz="3600" b="1" dirty="0">
                <a:solidFill>
                  <a:schemeClr val="accent1"/>
                </a:solidFill>
                <a:cs typeface="+mn-ea"/>
                <a:sym typeface="+mn-lt"/>
              </a:rPr>
              <a:t>概述   </a:t>
            </a:r>
            <a:r>
              <a:rPr lang="en-US" altLang="zh-CN" sz="3600" b="1" dirty="0">
                <a:solidFill>
                  <a:schemeClr val="accent1"/>
                </a:solidFill>
                <a:cs typeface="+mn-ea"/>
                <a:sym typeface="+mn-lt"/>
              </a:rPr>
              <a:t>RFCs: 793, 1122, 1323, 2018, 2581</a:t>
            </a:r>
          </a:p>
        </p:txBody>
      </p:sp>
      <p:sp>
        <p:nvSpPr>
          <p:cNvPr id="3" name="矩形 2"/>
          <p:cNvSpPr/>
          <p:nvPr/>
        </p:nvSpPr>
        <p:spPr>
          <a:xfrm>
            <a:off x="1267326" y="1742538"/>
            <a:ext cx="8582527" cy="1631216"/>
          </a:xfrm>
          <a:prstGeom prst="rect">
            <a:avLst/>
          </a:prstGeom>
        </p:spPr>
        <p:txBody>
          <a:bodyPr wrap="square">
            <a:spAutoFit/>
          </a:bodyPr>
          <a:lstStyle/>
          <a:p>
            <a:r>
              <a:rPr lang="zh-CN" altLang="en-US" sz="2000" dirty="0"/>
              <a:t>面向字节</a:t>
            </a:r>
            <a:r>
              <a:rPr lang="zh-CN" altLang="en-US" sz="2000" dirty="0" smtClean="0"/>
              <a:t>流，</a:t>
            </a:r>
            <a:r>
              <a:rPr lang="zh-CN" altLang="en-US" sz="2000" dirty="0"/>
              <a:t>虽然应用程序和TCP的交互是一次一个数据块（大小不等），但TCP把应用程序看成是一连串的无结构的字节流。TCP有一个缓冲，当应用程序传送的数据块太长，TCP就可以把它划分短一些再传送。如果应用程序一次只发送一个字节，TCP也可以等待积累有足够多的字节后再构成报文段发送出去</a:t>
            </a:r>
            <a:r>
              <a:rPr lang="zh-CN" altLang="en-US" sz="2000" dirty="0" smtClean="0"/>
              <a:t>。</a:t>
            </a:r>
            <a:endParaRPr lang="zh-CN" altLang="en-US" sz="2000" dirty="0"/>
          </a:p>
        </p:txBody>
      </p:sp>
    </p:spTree>
    <p:extLst>
      <p:ext uri="{BB962C8B-B14F-4D97-AF65-F5344CB8AC3E}">
        <p14:creationId xmlns:p14="http://schemas.microsoft.com/office/powerpoint/2010/main" val="221420632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1754188" y="3810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面向连接传输</a:t>
            </a:r>
            <a:r>
              <a:rPr lang="en-US" altLang="zh-CN" sz="1800" dirty="0">
                <a:solidFill>
                  <a:schemeClr val="tx1">
                    <a:lumMod val="65000"/>
                    <a:lumOff val="35000"/>
                  </a:schemeClr>
                </a:solidFill>
                <a:latin typeface="+mn-lt"/>
                <a:ea typeface="+mn-ea"/>
                <a:cs typeface="+mn-ea"/>
                <a:sym typeface="+mn-lt"/>
              </a:rPr>
              <a:t>: TCP</a:t>
            </a:r>
          </a:p>
        </p:txBody>
      </p:sp>
      <p:sp>
        <p:nvSpPr>
          <p:cNvPr id="9" name="Line 80"/>
          <p:cNvSpPr>
            <a:spLocks noChangeShapeType="1"/>
          </p:cNvSpPr>
          <p:nvPr/>
        </p:nvSpPr>
        <p:spPr bwMode="auto">
          <a:xfrm>
            <a:off x="10010775" y="711200"/>
            <a:ext cx="8302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81"/>
          <p:cNvSpPr>
            <a:spLocks noChangeShapeType="1"/>
          </p:cNvSpPr>
          <p:nvPr/>
        </p:nvSpPr>
        <p:spPr bwMode="auto">
          <a:xfrm>
            <a:off x="10010775" y="4206875"/>
            <a:ext cx="8302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 name="组合 1"/>
          <p:cNvGrpSpPr>
            <a:grpSpLocks/>
          </p:cNvGrpSpPr>
          <p:nvPr/>
        </p:nvGrpSpPr>
        <p:grpSpPr bwMode="auto">
          <a:xfrm>
            <a:off x="1371600" y="458788"/>
            <a:ext cx="9077325" cy="4595812"/>
            <a:chOff x="0" y="249383"/>
            <a:chExt cx="9077325" cy="4597255"/>
          </a:xfrm>
        </p:grpSpPr>
        <p:sp>
          <p:nvSpPr>
            <p:cNvPr id="12" name="Line 4"/>
            <p:cNvSpPr>
              <a:spLocks noChangeShapeType="1"/>
            </p:cNvSpPr>
            <p:nvPr/>
          </p:nvSpPr>
          <p:spPr bwMode="auto">
            <a:xfrm flipH="1">
              <a:off x="328613" y="709613"/>
              <a:ext cx="17462" cy="4122737"/>
            </a:xfrm>
            <a:prstGeom prst="line">
              <a:avLst/>
            </a:prstGeom>
            <a:noFill/>
            <a:ln w="127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Rectangle 5"/>
            <p:cNvSpPr>
              <a:spLocks noChangeArrowheads="1"/>
            </p:cNvSpPr>
            <p:nvPr/>
          </p:nvSpPr>
          <p:spPr bwMode="auto">
            <a:xfrm>
              <a:off x="0" y="2309813"/>
              <a:ext cx="690563" cy="6381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har char="•"/>
                <a:defRPr sz="2800">
                  <a:solidFill>
                    <a:schemeClr val="tx1"/>
                  </a:solidFill>
                  <a:latin typeface="Times New Roman" panose="02020603050405020304" pitchFamily="18" charset="0"/>
                </a:defRPr>
              </a:lvl1pPr>
              <a:lvl2pPr marL="742950" indent="-285750" defTabSz="762000">
                <a:spcBef>
                  <a:spcPct val="20000"/>
                </a:spcBef>
                <a:buChar char="–"/>
                <a:defRPr sz="2400">
                  <a:solidFill>
                    <a:schemeClr val="tx1"/>
                  </a:solidFill>
                  <a:latin typeface="Times New Roman" panose="02020603050405020304" pitchFamily="18" charset="0"/>
                </a:defRPr>
              </a:lvl2pPr>
              <a:lvl3pPr marL="1143000" indent="-228600" defTabSz="762000">
                <a:spcBef>
                  <a:spcPct val="20000"/>
                </a:spcBef>
                <a:buChar char="•"/>
                <a:defRPr sz="2000">
                  <a:solidFill>
                    <a:schemeClr val="tx1"/>
                  </a:solidFill>
                  <a:latin typeface="Times New Roman" panose="02020603050405020304" pitchFamily="18" charset="0"/>
                </a:defRPr>
              </a:lvl3pPr>
              <a:lvl4pPr marL="1600200" indent="-228600" defTabSz="762000">
                <a:spcBef>
                  <a:spcPct val="20000"/>
                </a:spcBef>
                <a:buChar char="–"/>
                <a:defRPr sz="2000">
                  <a:solidFill>
                    <a:schemeClr val="tx1"/>
                  </a:solidFill>
                  <a:latin typeface="Times New Roman" panose="02020603050405020304" pitchFamily="18" charset="0"/>
                </a:defRPr>
              </a:lvl4pPr>
              <a:lvl5pPr marL="2057400" indent="-228600" defTabSz="762000">
                <a:spcBef>
                  <a:spcPct val="20000"/>
                </a:spcBef>
                <a:buChar char="•"/>
                <a:defRPr sz="1600">
                  <a:solidFill>
                    <a:schemeClr val="tx1"/>
                  </a:solidFill>
                  <a:latin typeface="Times New Roman" panose="02020603050405020304" pitchFamily="18" charset="0"/>
                </a:defRPr>
              </a:lvl5pPr>
              <a:lvl6pPr marL="25146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nSpc>
                  <a:spcPct val="90000"/>
                </a:lnSpc>
                <a:spcBef>
                  <a:spcPct val="0"/>
                </a:spcBef>
                <a:buFontTx/>
                <a:buNone/>
              </a:pPr>
              <a:r>
                <a:rPr kumimoji="1" lang="en-US" altLang="zh-CN" sz="2000">
                  <a:solidFill>
                    <a:srgbClr val="333399"/>
                  </a:solidFill>
                  <a:latin typeface="Arial" panose="020B0604020202020204" pitchFamily="34" charset="0"/>
                  <a:ea typeface="黑体" panose="02010609060101010101" pitchFamily="49" charset="-122"/>
                </a:rPr>
                <a:t>TCP</a:t>
              </a:r>
            </a:p>
            <a:p>
              <a:pPr>
                <a:lnSpc>
                  <a:spcPct val="9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首部</a:t>
              </a:r>
            </a:p>
          </p:txBody>
        </p:sp>
        <p:sp>
          <p:nvSpPr>
            <p:cNvPr id="14" name="Line 6"/>
            <p:cNvSpPr>
              <a:spLocks noChangeShapeType="1"/>
            </p:cNvSpPr>
            <p:nvPr/>
          </p:nvSpPr>
          <p:spPr bwMode="auto">
            <a:xfrm>
              <a:off x="8748713" y="700088"/>
              <a:ext cx="0" cy="3463925"/>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Rectangle 7"/>
            <p:cNvSpPr>
              <a:spLocks noChangeArrowheads="1"/>
            </p:cNvSpPr>
            <p:nvPr/>
          </p:nvSpPr>
          <p:spPr bwMode="auto">
            <a:xfrm>
              <a:off x="8388350" y="1778000"/>
              <a:ext cx="688975" cy="11874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har char="•"/>
                <a:defRPr sz="2800">
                  <a:solidFill>
                    <a:schemeClr val="tx1"/>
                  </a:solidFill>
                  <a:latin typeface="Times New Roman" panose="02020603050405020304" pitchFamily="18" charset="0"/>
                </a:defRPr>
              </a:lvl1pPr>
              <a:lvl2pPr marL="742950" indent="-285750" defTabSz="762000">
                <a:spcBef>
                  <a:spcPct val="20000"/>
                </a:spcBef>
                <a:buChar char="–"/>
                <a:defRPr sz="2400">
                  <a:solidFill>
                    <a:schemeClr val="tx1"/>
                  </a:solidFill>
                  <a:latin typeface="Times New Roman" panose="02020603050405020304" pitchFamily="18" charset="0"/>
                </a:defRPr>
              </a:lvl2pPr>
              <a:lvl3pPr marL="1143000" indent="-228600" defTabSz="762000">
                <a:spcBef>
                  <a:spcPct val="20000"/>
                </a:spcBef>
                <a:buChar char="•"/>
                <a:defRPr sz="2000">
                  <a:solidFill>
                    <a:schemeClr val="tx1"/>
                  </a:solidFill>
                  <a:latin typeface="Times New Roman" panose="02020603050405020304" pitchFamily="18" charset="0"/>
                </a:defRPr>
              </a:lvl3pPr>
              <a:lvl4pPr marL="1600200" indent="-228600" defTabSz="762000">
                <a:spcBef>
                  <a:spcPct val="20000"/>
                </a:spcBef>
                <a:buChar char="–"/>
                <a:defRPr sz="2000">
                  <a:solidFill>
                    <a:schemeClr val="tx1"/>
                  </a:solidFill>
                  <a:latin typeface="Times New Roman" panose="02020603050405020304" pitchFamily="18" charset="0"/>
                </a:defRPr>
              </a:lvl4pPr>
              <a:lvl5pPr marL="2057400" indent="-228600" defTabSz="762000">
                <a:spcBef>
                  <a:spcPct val="20000"/>
                </a:spcBef>
                <a:buChar char="•"/>
                <a:defRPr sz="1600">
                  <a:solidFill>
                    <a:schemeClr val="tx1"/>
                  </a:solidFill>
                  <a:latin typeface="Times New Roman" panose="02020603050405020304" pitchFamily="18" charset="0"/>
                </a:defRPr>
              </a:lvl5pPr>
              <a:lvl6pPr marL="25146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lnSpc>
                  <a:spcPct val="90000"/>
                </a:lnSpc>
                <a:spcBef>
                  <a:spcPct val="0"/>
                </a:spcBef>
                <a:buFontTx/>
                <a:buNone/>
              </a:pPr>
              <a:r>
                <a:rPr kumimoji="1" lang="en-US" altLang="zh-CN" sz="2000">
                  <a:solidFill>
                    <a:srgbClr val="333399"/>
                  </a:solidFill>
                  <a:latin typeface="Arial" panose="020B0604020202020204" pitchFamily="34" charset="0"/>
                  <a:ea typeface="黑体" panose="02010609060101010101" pitchFamily="49" charset="-122"/>
                </a:rPr>
                <a:t>20</a:t>
              </a:r>
            </a:p>
            <a:p>
              <a:pPr algn="ctr">
                <a:lnSpc>
                  <a:spcPct val="9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字节</a:t>
              </a:r>
            </a:p>
            <a:p>
              <a:pPr algn="ctr">
                <a:lnSpc>
                  <a:spcPct val="9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固定</a:t>
              </a:r>
            </a:p>
            <a:p>
              <a:pPr algn="ctr">
                <a:lnSpc>
                  <a:spcPct val="90000"/>
                </a:lnSpc>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首部</a:t>
              </a:r>
            </a:p>
          </p:txBody>
        </p:sp>
        <p:sp>
          <p:nvSpPr>
            <p:cNvPr id="16" name="Rectangle 8"/>
            <p:cNvSpPr>
              <a:spLocks noChangeArrowheads="1"/>
            </p:cNvSpPr>
            <p:nvPr/>
          </p:nvSpPr>
          <p:spPr bwMode="auto">
            <a:xfrm>
              <a:off x="654050" y="706438"/>
              <a:ext cx="7686675" cy="4133850"/>
            </a:xfrm>
            <a:prstGeom prst="rect">
              <a:avLst/>
            </a:prstGeom>
            <a:solidFill>
              <a:srgbClr val="FFFFCC"/>
            </a:solidFill>
            <a:ln w="25400">
              <a:solidFill>
                <a:schemeClr val="bg2"/>
              </a:solidFill>
              <a:miter lim="800000"/>
              <a:headEnd/>
              <a:tailEnd/>
            </a:ln>
          </p:spPr>
          <p:txBody>
            <a:bodyPr wrap="none" anchor="ct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endParaRPr lang="zh-CN" altLang="en-US" sz="1800">
                <a:ea typeface="宋体" panose="02010600030101010101" pitchFamily="2" charset="-122"/>
              </a:endParaRPr>
            </a:p>
          </p:txBody>
        </p:sp>
        <p:sp>
          <p:nvSpPr>
            <p:cNvPr id="17" name="Line 9"/>
            <p:cNvSpPr>
              <a:spLocks noChangeShapeType="1"/>
            </p:cNvSpPr>
            <p:nvPr/>
          </p:nvSpPr>
          <p:spPr bwMode="auto">
            <a:xfrm>
              <a:off x="646113" y="1409700"/>
              <a:ext cx="7699375"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10"/>
            <p:cNvSpPr>
              <a:spLocks noChangeShapeType="1"/>
            </p:cNvSpPr>
            <p:nvPr/>
          </p:nvSpPr>
          <p:spPr bwMode="auto">
            <a:xfrm>
              <a:off x="660400" y="2105025"/>
              <a:ext cx="7685088"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11"/>
            <p:cNvSpPr>
              <a:spLocks noChangeShapeType="1"/>
            </p:cNvSpPr>
            <p:nvPr/>
          </p:nvSpPr>
          <p:spPr bwMode="auto">
            <a:xfrm>
              <a:off x="646113" y="2798763"/>
              <a:ext cx="7699375"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12"/>
            <p:cNvSpPr>
              <a:spLocks noChangeShapeType="1"/>
            </p:cNvSpPr>
            <p:nvPr/>
          </p:nvSpPr>
          <p:spPr bwMode="auto">
            <a:xfrm>
              <a:off x="646113" y="3490913"/>
              <a:ext cx="7699375"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13"/>
            <p:cNvSpPr>
              <a:spLocks noChangeShapeType="1"/>
            </p:cNvSpPr>
            <p:nvPr/>
          </p:nvSpPr>
          <p:spPr bwMode="auto">
            <a:xfrm>
              <a:off x="660400" y="4186238"/>
              <a:ext cx="7685088"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14"/>
            <p:cNvSpPr>
              <a:spLocks noChangeShapeType="1"/>
            </p:cNvSpPr>
            <p:nvPr/>
          </p:nvSpPr>
          <p:spPr bwMode="auto">
            <a:xfrm>
              <a:off x="4498975" y="714375"/>
              <a:ext cx="0" cy="709613"/>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Rectangle 15"/>
            <p:cNvSpPr>
              <a:spLocks noChangeArrowheads="1"/>
            </p:cNvSpPr>
            <p:nvPr/>
          </p:nvSpPr>
          <p:spPr bwMode="auto">
            <a:xfrm>
              <a:off x="5699125" y="841375"/>
              <a:ext cx="16160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har char="•"/>
                <a:defRPr sz="2800">
                  <a:solidFill>
                    <a:schemeClr val="tx1"/>
                  </a:solidFill>
                  <a:latin typeface="Times New Roman" panose="02020603050405020304" pitchFamily="18" charset="0"/>
                </a:defRPr>
              </a:lvl1pPr>
              <a:lvl2pPr marL="742950" indent="-285750" defTabSz="762000">
                <a:spcBef>
                  <a:spcPct val="20000"/>
                </a:spcBef>
                <a:buChar char="–"/>
                <a:defRPr sz="2400">
                  <a:solidFill>
                    <a:schemeClr val="tx1"/>
                  </a:solidFill>
                  <a:latin typeface="Times New Roman" panose="02020603050405020304" pitchFamily="18" charset="0"/>
                </a:defRPr>
              </a:lvl2pPr>
              <a:lvl3pPr marL="1143000" indent="-228600" defTabSz="762000">
                <a:spcBef>
                  <a:spcPct val="20000"/>
                </a:spcBef>
                <a:buChar char="•"/>
                <a:defRPr sz="2000">
                  <a:solidFill>
                    <a:schemeClr val="tx1"/>
                  </a:solidFill>
                  <a:latin typeface="Times New Roman" panose="02020603050405020304" pitchFamily="18" charset="0"/>
                </a:defRPr>
              </a:lvl3pPr>
              <a:lvl4pPr marL="1600200" indent="-228600" defTabSz="762000">
                <a:spcBef>
                  <a:spcPct val="20000"/>
                </a:spcBef>
                <a:buChar char="–"/>
                <a:defRPr sz="2000">
                  <a:solidFill>
                    <a:schemeClr val="tx1"/>
                  </a:solidFill>
                  <a:latin typeface="Times New Roman" panose="02020603050405020304" pitchFamily="18" charset="0"/>
                </a:defRPr>
              </a:lvl4pPr>
              <a:lvl5pPr marL="2057400" indent="-228600" defTabSz="762000">
                <a:spcBef>
                  <a:spcPct val="20000"/>
                </a:spcBef>
                <a:buChar char="•"/>
                <a:defRPr sz="1600">
                  <a:solidFill>
                    <a:schemeClr val="tx1"/>
                  </a:solidFill>
                  <a:latin typeface="Times New Roman" panose="02020603050405020304" pitchFamily="18" charset="0"/>
                </a:defRPr>
              </a:lvl5pPr>
              <a:lvl6pPr marL="25146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目  的  端  口</a:t>
              </a:r>
            </a:p>
          </p:txBody>
        </p:sp>
        <p:sp>
          <p:nvSpPr>
            <p:cNvPr id="24" name="Rectangle 16"/>
            <p:cNvSpPr>
              <a:spLocks noChangeArrowheads="1"/>
            </p:cNvSpPr>
            <p:nvPr/>
          </p:nvSpPr>
          <p:spPr bwMode="auto">
            <a:xfrm>
              <a:off x="808038" y="2763838"/>
              <a:ext cx="687387"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har char="•"/>
                <a:defRPr sz="2800">
                  <a:solidFill>
                    <a:schemeClr val="tx1"/>
                  </a:solidFill>
                  <a:latin typeface="Times New Roman" panose="02020603050405020304" pitchFamily="18" charset="0"/>
                </a:defRPr>
              </a:lvl1pPr>
              <a:lvl2pPr marL="742950" indent="-285750" defTabSz="762000">
                <a:spcBef>
                  <a:spcPct val="20000"/>
                </a:spcBef>
                <a:buChar char="–"/>
                <a:defRPr sz="2400">
                  <a:solidFill>
                    <a:schemeClr val="tx1"/>
                  </a:solidFill>
                  <a:latin typeface="Times New Roman" panose="02020603050405020304" pitchFamily="18" charset="0"/>
                </a:defRPr>
              </a:lvl2pPr>
              <a:lvl3pPr marL="1143000" indent="-228600" defTabSz="762000">
                <a:spcBef>
                  <a:spcPct val="20000"/>
                </a:spcBef>
                <a:buChar char="•"/>
                <a:defRPr sz="2000">
                  <a:solidFill>
                    <a:schemeClr val="tx1"/>
                  </a:solidFill>
                  <a:latin typeface="Times New Roman" panose="02020603050405020304" pitchFamily="18" charset="0"/>
                </a:defRPr>
              </a:lvl3pPr>
              <a:lvl4pPr marL="1600200" indent="-228600" defTabSz="762000">
                <a:spcBef>
                  <a:spcPct val="20000"/>
                </a:spcBef>
                <a:buChar char="–"/>
                <a:defRPr sz="2000">
                  <a:solidFill>
                    <a:schemeClr val="tx1"/>
                  </a:solidFill>
                  <a:latin typeface="Times New Roman" panose="02020603050405020304" pitchFamily="18" charset="0"/>
                </a:defRPr>
              </a:lvl4pPr>
              <a:lvl5pPr marL="2057400" indent="-228600" defTabSz="762000">
                <a:spcBef>
                  <a:spcPct val="20000"/>
                </a:spcBef>
                <a:buChar char="•"/>
                <a:defRPr sz="1600">
                  <a:solidFill>
                    <a:schemeClr val="tx1"/>
                  </a:solidFill>
                  <a:latin typeface="Times New Roman" panose="02020603050405020304" pitchFamily="18" charset="0"/>
                </a:defRPr>
              </a:lvl5pPr>
              <a:lvl6pPr marL="25146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数据</a:t>
              </a:r>
            </a:p>
            <a:p>
              <a:pPr>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偏移</a:t>
              </a:r>
            </a:p>
          </p:txBody>
        </p:sp>
        <p:sp>
          <p:nvSpPr>
            <p:cNvPr id="25" name="Rectangle 17"/>
            <p:cNvSpPr>
              <a:spLocks noChangeArrowheads="1"/>
            </p:cNvSpPr>
            <p:nvPr/>
          </p:nvSpPr>
          <p:spPr bwMode="auto">
            <a:xfrm>
              <a:off x="1887538" y="3629025"/>
              <a:ext cx="13604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har char="•"/>
                <a:defRPr sz="2800">
                  <a:solidFill>
                    <a:schemeClr val="tx1"/>
                  </a:solidFill>
                  <a:latin typeface="Times New Roman" panose="02020603050405020304" pitchFamily="18" charset="0"/>
                </a:defRPr>
              </a:lvl1pPr>
              <a:lvl2pPr marL="742950" indent="-285750" defTabSz="762000">
                <a:spcBef>
                  <a:spcPct val="20000"/>
                </a:spcBef>
                <a:buChar char="–"/>
                <a:defRPr sz="2400">
                  <a:solidFill>
                    <a:schemeClr val="tx1"/>
                  </a:solidFill>
                  <a:latin typeface="Times New Roman" panose="02020603050405020304" pitchFamily="18" charset="0"/>
                </a:defRPr>
              </a:lvl2pPr>
              <a:lvl3pPr marL="1143000" indent="-228600" defTabSz="762000">
                <a:spcBef>
                  <a:spcPct val="20000"/>
                </a:spcBef>
                <a:buChar char="•"/>
                <a:defRPr sz="2000">
                  <a:solidFill>
                    <a:schemeClr val="tx1"/>
                  </a:solidFill>
                  <a:latin typeface="Times New Roman" panose="02020603050405020304" pitchFamily="18" charset="0"/>
                </a:defRPr>
              </a:lvl3pPr>
              <a:lvl4pPr marL="1600200" indent="-228600" defTabSz="762000">
                <a:spcBef>
                  <a:spcPct val="20000"/>
                </a:spcBef>
                <a:buChar char="–"/>
                <a:defRPr sz="2000">
                  <a:solidFill>
                    <a:schemeClr val="tx1"/>
                  </a:solidFill>
                  <a:latin typeface="Times New Roman" panose="02020603050405020304" pitchFamily="18" charset="0"/>
                </a:defRPr>
              </a:lvl4pPr>
              <a:lvl5pPr marL="2057400" indent="-228600" defTabSz="762000">
                <a:spcBef>
                  <a:spcPct val="20000"/>
                </a:spcBef>
                <a:buChar char="•"/>
                <a:defRPr sz="1600">
                  <a:solidFill>
                    <a:schemeClr val="tx1"/>
                  </a:solidFill>
                  <a:latin typeface="Times New Roman" panose="02020603050405020304" pitchFamily="18" charset="0"/>
                </a:defRPr>
              </a:lvl5pPr>
              <a:lvl6pPr marL="25146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检   验   和</a:t>
              </a:r>
            </a:p>
          </p:txBody>
        </p:sp>
        <p:sp>
          <p:nvSpPr>
            <p:cNvPr id="26" name="Rectangle 18"/>
            <p:cNvSpPr>
              <a:spLocks noChangeArrowheads="1"/>
            </p:cNvSpPr>
            <p:nvPr/>
          </p:nvSpPr>
          <p:spPr bwMode="auto">
            <a:xfrm>
              <a:off x="2089150" y="4270375"/>
              <a:ext cx="319881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har char="•"/>
                <a:defRPr sz="2800">
                  <a:solidFill>
                    <a:schemeClr val="tx1"/>
                  </a:solidFill>
                  <a:latin typeface="Times New Roman" panose="02020603050405020304" pitchFamily="18" charset="0"/>
                </a:defRPr>
              </a:lvl1pPr>
              <a:lvl2pPr marL="742950" indent="-285750" defTabSz="762000">
                <a:spcBef>
                  <a:spcPct val="20000"/>
                </a:spcBef>
                <a:buChar char="–"/>
                <a:defRPr sz="2400">
                  <a:solidFill>
                    <a:schemeClr val="tx1"/>
                  </a:solidFill>
                  <a:latin typeface="Times New Roman" panose="02020603050405020304" pitchFamily="18" charset="0"/>
                </a:defRPr>
              </a:lvl2pPr>
              <a:lvl3pPr marL="1143000" indent="-228600" defTabSz="762000">
                <a:spcBef>
                  <a:spcPct val="20000"/>
                </a:spcBef>
                <a:buChar char="•"/>
                <a:defRPr sz="2000">
                  <a:solidFill>
                    <a:schemeClr val="tx1"/>
                  </a:solidFill>
                  <a:latin typeface="Times New Roman" panose="02020603050405020304" pitchFamily="18" charset="0"/>
                </a:defRPr>
              </a:lvl3pPr>
              <a:lvl4pPr marL="1600200" indent="-228600" defTabSz="762000">
                <a:spcBef>
                  <a:spcPct val="20000"/>
                </a:spcBef>
                <a:buChar char="–"/>
                <a:defRPr sz="2000">
                  <a:solidFill>
                    <a:schemeClr val="tx1"/>
                  </a:solidFill>
                  <a:latin typeface="Times New Roman" panose="02020603050405020304" pitchFamily="18" charset="0"/>
                </a:defRPr>
              </a:lvl4pPr>
              <a:lvl5pPr marL="2057400" indent="-228600" defTabSz="762000">
                <a:spcBef>
                  <a:spcPct val="20000"/>
                </a:spcBef>
                <a:buChar char="•"/>
                <a:defRPr sz="1600">
                  <a:solidFill>
                    <a:schemeClr val="tx1"/>
                  </a:solidFill>
                  <a:latin typeface="Times New Roman" panose="02020603050405020304" pitchFamily="18" charset="0"/>
                </a:defRPr>
              </a:lvl5pPr>
              <a:lvl6pPr marL="25146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选    项    （长  度  可  变）</a:t>
              </a:r>
            </a:p>
          </p:txBody>
        </p:sp>
        <p:sp>
          <p:nvSpPr>
            <p:cNvPr id="27" name="Rectangle 19"/>
            <p:cNvSpPr>
              <a:spLocks noChangeArrowheads="1"/>
            </p:cNvSpPr>
            <p:nvPr/>
          </p:nvSpPr>
          <p:spPr bwMode="auto">
            <a:xfrm>
              <a:off x="2001838" y="841375"/>
              <a:ext cx="12223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har char="•"/>
                <a:defRPr sz="2800">
                  <a:solidFill>
                    <a:schemeClr val="tx1"/>
                  </a:solidFill>
                  <a:latin typeface="Times New Roman" panose="02020603050405020304" pitchFamily="18" charset="0"/>
                </a:defRPr>
              </a:lvl1pPr>
              <a:lvl2pPr marL="742950" indent="-285750" defTabSz="762000">
                <a:spcBef>
                  <a:spcPct val="20000"/>
                </a:spcBef>
                <a:buChar char="–"/>
                <a:defRPr sz="2400">
                  <a:solidFill>
                    <a:schemeClr val="tx1"/>
                  </a:solidFill>
                  <a:latin typeface="Times New Roman" panose="02020603050405020304" pitchFamily="18" charset="0"/>
                </a:defRPr>
              </a:lvl2pPr>
              <a:lvl3pPr marL="1143000" indent="-228600" defTabSz="762000">
                <a:spcBef>
                  <a:spcPct val="20000"/>
                </a:spcBef>
                <a:buChar char="•"/>
                <a:defRPr sz="2000">
                  <a:solidFill>
                    <a:schemeClr val="tx1"/>
                  </a:solidFill>
                  <a:latin typeface="Times New Roman" panose="02020603050405020304" pitchFamily="18" charset="0"/>
                </a:defRPr>
              </a:lvl3pPr>
              <a:lvl4pPr marL="1600200" indent="-228600" defTabSz="762000">
                <a:spcBef>
                  <a:spcPct val="20000"/>
                </a:spcBef>
                <a:buChar char="–"/>
                <a:defRPr sz="2000">
                  <a:solidFill>
                    <a:schemeClr val="tx1"/>
                  </a:solidFill>
                  <a:latin typeface="Times New Roman" panose="02020603050405020304" pitchFamily="18" charset="0"/>
                </a:defRPr>
              </a:lvl4pPr>
              <a:lvl5pPr marL="2057400" indent="-228600" defTabSz="762000">
                <a:spcBef>
                  <a:spcPct val="20000"/>
                </a:spcBef>
                <a:buChar char="•"/>
                <a:defRPr sz="1600">
                  <a:solidFill>
                    <a:schemeClr val="tx1"/>
                  </a:solidFill>
                  <a:latin typeface="Times New Roman" panose="02020603050405020304" pitchFamily="18" charset="0"/>
                </a:defRPr>
              </a:lvl5pPr>
              <a:lvl6pPr marL="25146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源  端  口</a:t>
              </a:r>
            </a:p>
          </p:txBody>
        </p:sp>
        <p:sp>
          <p:nvSpPr>
            <p:cNvPr id="28" name="Rectangle 20"/>
            <p:cNvSpPr>
              <a:spLocks noChangeArrowheads="1"/>
            </p:cNvSpPr>
            <p:nvPr/>
          </p:nvSpPr>
          <p:spPr bwMode="auto">
            <a:xfrm>
              <a:off x="4054475" y="1528763"/>
              <a:ext cx="1381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har char="•"/>
                <a:defRPr sz="2800">
                  <a:solidFill>
                    <a:schemeClr val="tx1"/>
                  </a:solidFill>
                  <a:latin typeface="Times New Roman" panose="02020603050405020304" pitchFamily="18" charset="0"/>
                </a:defRPr>
              </a:lvl1pPr>
              <a:lvl2pPr marL="742950" indent="-285750" defTabSz="762000">
                <a:spcBef>
                  <a:spcPct val="20000"/>
                </a:spcBef>
                <a:buChar char="–"/>
                <a:defRPr sz="2400">
                  <a:solidFill>
                    <a:schemeClr val="tx1"/>
                  </a:solidFill>
                  <a:latin typeface="Times New Roman" panose="02020603050405020304" pitchFamily="18" charset="0"/>
                </a:defRPr>
              </a:lvl2pPr>
              <a:lvl3pPr marL="1143000" indent="-228600" defTabSz="762000">
                <a:spcBef>
                  <a:spcPct val="20000"/>
                </a:spcBef>
                <a:buChar char="•"/>
                <a:defRPr sz="2000">
                  <a:solidFill>
                    <a:schemeClr val="tx1"/>
                  </a:solidFill>
                  <a:latin typeface="Times New Roman" panose="02020603050405020304" pitchFamily="18" charset="0"/>
                </a:defRPr>
              </a:lvl3pPr>
              <a:lvl4pPr marL="1600200" indent="-228600" defTabSz="762000">
                <a:spcBef>
                  <a:spcPct val="20000"/>
                </a:spcBef>
                <a:buChar char="–"/>
                <a:defRPr sz="2000">
                  <a:solidFill>
                    <a:schemeClr val="tx1"/>
                  </a:solidFill>
                  <a:latin typeface="Times New Roman" panose="02020603050405020304" pitchFamily="18" charset="0"/>
                </a:defRPr>
              </a:lvl4pPr>
              <a:lvl5pPr marL="2057400" indent="-228600" defTabSz="762000">
                <a:spcBef>
                  <a:spcPct val="20000"/>
                </a:spcBef>
                <a:buChar char="•"/>
                <a:defRPr sz="1600">
                  <a:solidFill>
                    <a:schemeClr val="tx1"/>
                  </a:solidFill>
                  <a:latin typeface="Times New Roman" panose="02020603050405020304" pitchFamily="18" charset="0"/>
                </a:defRPr>
              </a:lvl5pPr>
              <a:lvl6pPr marL="25146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序   号</a:t>
              </a:r>
            </a:p>
          </p:txBody>
        </p:sp>
        <p:sp>
          <p:nvSpPr>
            <p:cNvPr id="29" name="Line 21"/>
            <p:cNvSpPr>
              <a:spLocks noChangeShapeType="1"/>
            </p:cNvSpPr>
            <p:nvPr/>
          </p:nvSpPr>
          <p:spPr bwMode="auto">
            <a:xfrm>
              <a:off x="4505325" y="2808288"/>
              <a:ext cx="0" cy="1370012"/>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Rectangle 22"/>
            <p:cNvSpPr>
              <a:spLocks noChangeArrowheads="1"/>
            </p:cNvSpPr>
            <p:nvPr/>
          </p:nvSpPr>
          <p:spPr bwMode="auto">
            <a:xfrm>
              <a:off x="5538788" y="3629025"/>
              <a:ext cx="18256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har char="•"/>
                <a:defRPr sz="2800">
                  <a:solidFill>
                    <a:schemeClr val="tx1"/>
                  </a:solidFill>
                  <a:latin typeface="Times New Roman" panose="02020603050405020304" pitchFamily="18" charset="0"/>
                </a:defRPr>
              </a:lvl1pPr>
              <a:lvl2pPr marL="742950" indent="-285750" defTabSz="762000">
                <a:spcBef>
                  <a:spcPct val="20000"/>
                </a:spcBef>
                <a:buChar char="–"/>
                <a:defRPr sz="2400">
                  <a:solidFill>
                    <a:schemeClr val="tx1"/>
                  </a:solidFill>
                  <a:latin typeface="Times New Roman" panose="02020603050405020304" pitchFamily="18" charset="0"/>
                </a:defRPr>
              </a:lvl2pPr>
              <a:lvl3pPr marL="1143000" indent="-228600" defTabSz="762000">
                <a:spcBef>
                  <a:spcPct val="20000"/>
                </a:spcBef>
                <a:buChar char="•"/>
                <a:defRPr sz="2000">
                  <a:solidFill>
                    <a:schemeClr val="tx1"/>
                  </a:solidFill>
                  <a:latin typeface="Times New Roman" panose="02020603050405020304" pitchFamily="18" charset="0"/>
                </a:defRPr>
              </a:lvl3pPr>
              <a:lvl4pPr marL="1600200" indent="-228600" defTabSz="762000">
                <a:spcBef>
                  <a:spcPct val="20000"/>
                </a:spcBef>
                <a:buChar char="–"/>
                <a:defRPr sz="2000">
                  <a:solidFill>
                    <a:schemeClr val="tx1"/>
                  </a:solidFill>
                  <a:latin typeface="Times New Roman" panose="02020603050405020304" pitchFamily="18" charset="0"/>
                </a:defRPr>
              </a:lvl4pPr>
              <a:lvl5pPr marL="2057400" indent="-228600" defTabSz="762000">
                <a:spcBef>
                  <a:spcPct val="20000"/>
                </a:spcBef>
                <a:buChar char="•"/>
                <a:defRPr sz="1600">
                  <a:solidFill>
                    <a:schemeClr val="tx1"/>
                  </a:solidFill>
                  <a:latin typeface="Times New Roman" panose="02020603050405020304" pitchFamily="18" charset="0"/>
                </a:defRPr>
              </a:lvl5pPr>
              <a:lvl6pPr marL="25146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紧   急   指   针</a:t>
              </a:r>
            </a:p>
          </p:txBody>
        </p:sp>
        <p:sp>
          <p:nvSpPr>
            <p:cNvPr id="31" name="Rectangle 23"/>
            <p:cNvSpPr>
              <a:spLocks noChangeArrowheads="1"/>
            </p:cNvSpPr>
            <p:nvPr/>
          </p:nvSpPr>
          <p:spPr bwMode="auto">
            <a:xfrm>
              <a:off x="5988050" y="2909888"/>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har char="•"/>
                <a:defRPr sz="2800">
                  <a:solidFill>
                    <a:schemeClr val="tx1"/>
                  </a:solidFill>
                  <a:latin typeface="Times New Roman" panose="02020603050405020304" pitchFamily="18" charset="0"/>
                </a:defRPr>
              </a:lvl1pPr>
              <a:lvl2pPr marL="742950" indent="-285750" defTabSz="762000">
                <a:spcBef>
                  <a:spcPct val="20000"/>
                </a:spcBef>
                <a:buChar char="–"/>
                <a:defRPr sz="2400">
                  <a:solidFill>
                    <a:schemeClr val="tx1"/>
                  </a:solidFill>
                  <a:latin typeface="Times New Roman" panose="02020603050405020304" pitchFamily="18" charset="0"/>
                </a:defRPr>
              </a:lvl2pPr>
              <a:lvl3pPr marL="1143000" indent="-228600" defTabSz="762000">
                <a:spcBef>
                  <a:spcPct val="20000"/>
                </a:spcBef>
                <a:buChar char="•"/>
                <a:defRPr sz="2000">
                  <a:solidFill>
                    <a:schemeClr val="tx1"/>
                  </a:solidFill>
                  <a:latin typeface="Times New Roman" panose="02020603050405020304" pitchFamily="18" charset="0"/>
                </a:defRPr>
              </a:lvl3pPr>
              <a:lvl4pPr marL="1600200" indent="-228600" defTabSz="762000">
                <a:spcBef>
                  <a:spcPct val="20000"/>
                </a:spcBef>
                <a:buChar char="–"/>
                <a:defRPr sz="2000">
                  <a:solidFill>
                    <a:schemeClr val="tx1"/>
                  </a:solidFill>
                  <a:latin typeface="Times New Roman" panose="02020603050405020304" pitchFamily="18" charset="0"/>
                </a:defRPr>
              </a:lvl4pPr>
              <a:lvl5pPr marL="2057400" indent="-228600" defTabSz="762000">
                <a:spcBef>
                  <a:spcPct val="20000"/>
                </a:spcBef>
                <a:buChar char="•"/>
                <a:defRPr sz="1600">
                  <a:solidFill>
                    <a:schemeClr val="tx1"/>
                  </a:solidFill>
                  <a:latin typeface="Times New Roman" panose="02020603050405020304" pitchFamily="18" charset="0"/>
                </a:defRPr>
              </a:lvl5pPr>
              <a:lvl6pPr marL="25146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窗   口</a:t>
              </a:r>
            </a:p>
          </p:txBody>
        </p:sp>
        <p:sp>
          <p:nvSpPr>
            <p:cNvPr id="32" name="Rectangle 24"/>
            <p:cNvSpPr>
              <a:spLocks noChangeArrowheads="1"/>
            </p:cNvSpPr>
            <p:nvPr/>
          </p:nvSpPr>
          <p:spPr bwMode="auto">
            <a:xfrm>
              <a:off x="3810000" y="2252663"/>
              <a:ext cx="18415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har char="•"/>
                <a:defRPr sz="2800">
                  <a:solidFill>
                    <a:schemeClr val="tx1"/>
                  </a:solidFill>
                  <a:latin typeface="Times New Roman" panose="02020603050405020304" pitchFamily="18" charset="0"/>
                </a:defRPr>
              </a:lvl1pPr>
              <a:lvl2pPr marL="742950" indent="-285750" defTabSz="762000">
                <a:spcBef>
                  <a:spcPct val="20000"/>
                </a:spcBef>
                <a:buChar char="–"/>
                <a:defRPr sz="2400">
                  <a:solidFill>
                    <a:schemeClr val="tx1"/>
                  </a:solidFill>
                  <a:latin typeface="Times New Roman" panose="02020603050405020304" pitchFamily="18" charset="0"/>
                </a:defRPr>
              </a:lvl2pPr>
              <a:lvl3pPr marL="1143000" indent="-228600" defTabSz="762000">
                <a:spcBef>
                  <a:spcPct val="20000"/>
                </a:spcBef>
                <a:buChar char="•"/>
                <a:defRPr sz="2000">
                  <a:solidFill>
                    <a:schemeClr val="tx1"/>
                  </a:solidFill>
                  <a:latin typeface="Times New Roman" panose="02020603050405020304" pitchFamily="18" charset="0"/>
                </a:defRPr>
              </a:lvl3pPr>
              <a:lvl4pPr marL="1600200" indent="-228600" defTabSz="762000">
                <a:spcBef>
                  <a:spcPct val="20000"/>
                </a:spcBef>
                <a:buChar char="–"/>
                <a:defRPr sz="2000">
                  <a:solidFill>
                    <a:schemeClr val="tx1"/>
                  </a:solidFill>
                  <a:latin typeface="Times New Roman" panose="02020603050405020304" pitchFamily="18" charset="0"/>
                </a:defRPr>
              </a:lvl4pPr>
              <a:lvl5pPr marL="2057400" indent="-228600" defTabSz="762000">
                <a:spcBef>
                  <a:spcPct val="20000"/>
                </a:spcBef>
                <a:buChar char="•"/>
                <a:defRPr sz="1600">
                  <a:solidFill>
                    <a:schemeClr val="tx1"/>
                  </a:solidFill>
                  <a:latin typeface="Times New Roman" panose="02020603050405020304" pitchFamily="18" charset="0"/>
                </a:defRPr>
              </a:lvl5pPr>
              <a:lvl6pPr marL="25146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确    认    号</a:t>
              </a:r>
            </a:p>
          </p:txBody>
        </p:sp>
        <p:sp>
          <p:nvSpPr>
            <p:cNvPr id="33" name="Line 25"/>
            <p:cNvSpPr>
              <a:spLocks noChangeShapeType="1"/>
            </p:cNvSpPr>
            <p:nvPr/>
          </p:nvSpPr>
          <p:spPr bwMode="auto">
            <a:xfrm>
              <a:off x="1611313" y="2808288"/>
              <a:ext cx="0" cy="69215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26"/>
            <p:cNvSpPr>
              <a:spLocks noChangeShapeType="1"/>
            </p:cNvSpPr>
            <p:nvPr/>
          </p:nvSpPr>
          <p:spPr bwMode="auto">
            <a:xfrm>
              <a:off x="3538538" y="2800350"/>
              <a:ext cx="0" cy="684213"/>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27"/>
            <p:cNvSpPr>
              <a:spLocks noChangeShapeType="1"/>
            </p:cNvSpPr>
            <p:nvPr/>
          </p:nvSpPr>
          <p:spPr bwMode="auto">
            <a:xfrm>
              <a:off x="3044825" y="2808288"/>
              <a:ext cx="0" cy="69215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28"/>
            <p:cNvSpPr>
              <a:spLocks noChangeShapeType="1"/>
            </p:cNvSpPr>
            <p:nvPr/>
          </p:nvSpPr>
          <p:spPr bwMode="auto">
            <a:xfrm>
              <a:off x="3289300" y="2808288"/>
              <a:ext cx="0" cy="68103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Line 29"/>
            <p:cNvSpPr>
              <a:spLocks noChangeShapeType="1"/>
            </p:cNvSpPr>
            <p:nvPr/>
          </p:nvSpPr>
          <p:spPr bwMode="auto">
            <a:xfrm>
              <a:off x="4019550" y="2808288"/>
              <a:ext cx="0" cy="68103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Line 30"/>
            <p:cNvSpPr>
              <a:spLocks noChangeShapeType="1"/>
            </p:cNvSpPr>
            <p:nvPr/>
          </p:nvSpPr>
          <p:spPr bwMode="auto">
            <a:xfrm>
              <a:off x="3778250" y="2808288"/>
              <a:ext cx="0" cy="68103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Line 31"/>
            <p:cNvSpPr>
              <a:spLocks noChangeShapeType="1"/>
            </p:cNvSpPr>
            <p:nvPr/>
          </p:nvSpPr>
          <p:spPr bwMode="auto">
            <a:xfrm>
              <a:off x="4264025" y="2808288"/>
              <a:ext cx="0" cy="68103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 name="Rectangle 32"/>
            <p:cNvSpPr>
              <a:spLocks noChangeArrowheads="1"/>
            </p:cNvSpPr>
            <p:nvPr/>
          </p:nvSpPr>
          <p:spPr bwMode="auto">
            <a:xfrm>
              <a:off x="1651635" y="2924175"/>
              <a:ext cx="836769" cy="39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har char="•"/>
                <a:defRPr sz="2800">
                  <a:solidFill>
                    <a:schemeClr val="tx1"/>
                  </a:solidFill>
                  <a:latin typeface="Times New Roman" panose="02020603050405020304" pitchFamily="18" charset="0"/>
                </a:defRPr>
              </a:lvl1pPr>
              <a:lvl2pPr marL="742950" indent="-285750" defTabSz="762000">
                <a:spcBef>
                  <a:spcPct val="20000"/>
                </a:spcBef>
                <a:buChar char="–"/>
                <a:defRPr sz="2400">
                  <a:solidFill>
                    <a:schemeClr val="tx1"/>
                  </a:solidFill>
                  <a:latin typeface="Times New Roman" panose="02020603050405020304" pitchFamily="18" charset="0"/>
                </a:defRPr>
              </a:lvl2pPr>
              <a:lvl3pPr marL="1143000" indent="-228600" defTabSz="762000">
                <a:spcBef>
                  <a:spcPct val="20000"/>
                </a:spcBef>
                <a:buChar char="•"/>
                <a:defRPr sz="2000">
                  <a:solidFill>
                    <a:schemeClr val="tx1"/>
                  </a:solidFill>
                  <a:latin typeface="Times New Roman" panose="02020603050405020304" pitchFamily="18" charset="0"/>
                </a:defRPr>
              </a:lvl3pPr>
              <a:lvl4pPr marL="1600200" indent="-228600" defTabSz="762000">
                <a:spcBef>
                  <a:spcPct val="20000"/>
                </a:spcBef>
                <a:buChar char="–"/>
                <a:defRPr sz="2000">
                  <a:solidFill>
                    <a:schemeClr val="tx1"/>
                  </a:solidFill>
                  <a:latin typeface="Times New Roman" panose="02020603050405020304" pitchFamily="18" charset="0"/>
                </a:defRPr>
              </a:lvl4pPr>
              <a:lvl5pPr marL="2057400" indent="-228600" defTabSz="762000">
                <a:spcBef>
                  <a:spcPct val="20000"/>
                </a:spcBef>
                <a:buChar char="•"/>
                <a:defRPr sz="1600">
                  <a:solidFill>
                    <a:schemeClr val="tx1"/>
                  </a:solidFill>
                  <a:latin typeface="Times New Roman" panose="02020603050405020304" pitchFamily="18" charset="0"/>
                </a:defRPr>
              </a:lvl5pPr>
              <a:lvl6pPr marL="25146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kumimoji="1" lang="zh-CN" altLang="en-US" sz="2000" dirty="0">
                  <a:solidFill>
                    <a:srgbClr val="333399"/>
                  </a:solidFill>
                  <a:latin typeface="Arial" panose="020B0604020202020204" pitchFamily="34" charset="0"/>
                  <a:ea typeface="黑体" panose="02010609060101010101" pitchFamily="49" charset="-122"/>
                </a:rPr>
                <a:t>保  留</a:t>
              </a:r>
            </a:p>
          </p:txBody>
        </p:sp>
        <p:sp>
          <p:nvSpPr>
            <p:cNvPr id="44" name="Rectangle 33"/>
            <p:cNvSpPr>
              <a:spLocks noChangeArrowheads="1"/>
            </p:cNvSpPr>
            <p:nvPr/>
          </p:nvSpPr>
          <p:spPr bwMode="auto">
            <a:xfrm>
              <a:off x="4237038"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har char="•"/>
                <a:defRPr sz="2800">
                  <a:solidFill>
                    <a:schemeClr val="tx1"/>
                  </a:solidFill>
                  <a:latin typeface="Times New Roman" panose="02020603050405020304" pitchFamily="18" charset="0"/>
                </a:defRPr>
              </a:lvl1pPr>
              <a:lvl2pPr marL="742950" indent="-285750" defTabSz="762000">
                <a:spcBef>
                  <a:spcPct val="20000"/>
                </a:spcBef>
                <a:buChar char="–"/>
                <a:defRPr sz="2400">
                  <a:solidFill>
                    <a:schemeClr val="tx1"/>
                  </a:solidFill>
                  <a:latin typeface="Times New Roman" panose="02020603050405020304" pitchFamily="18" charset="0"/>
                </a:defRPr>
              </a:lvl2pPr>
              <a:lvl3pPr marL="1143000" indent="-228600" defTabSz="762000">
                <a:spcBef>
                  <a:spcPct val="20000"/>
                </a:spcBef>
                <a:buChar char="•"/>
                <a:defRPr sz="2000">
                  <a:solidFill>
                    <a:schemeClr val="tx1"/>
                  </a:solidFill>
                  <a:latin typeface="Times New Roman" panose="02020603050405020304" pitchFamily="18" charset="0"/>
                </a:defRPr>
              </a:lvl3pPr>
              <a:lvl4pPr marL="1600200" indent="-228600" defTabSz="762000">
                <a:spcBef>
                  <a:spcPct val="20000"/>
                </a:spcBef>
                <a:buChar char="–"/>
                <a:defRPr sz="2000">
                  <a:solidFill>
                    <a:schemeClr val="tx1"/>
                  </a:solidFill>
                  <a:latin typeface="Times New Roman" panose="02020603050405020304" pitchFamily="18" charset="0"/>
                </a:defRPr>
              </a:lvl4pPr>
              <a:lvl5pPr marL="2057400" indent="-228600" defTabSz="762000">
                <a:spcBef>
                  <a:spcPct val="20000"/>
                </a:spcBef>
                <a:buChar char="•"/>
                <a:defRPr sz="1600">
                  <a:solidFill>
                    <a:schemeClr val="tx1"/>
                  </a:solidFill>
                  <a:latin typeface="Times New Roman" panose="02020603050405020304" pitchFamily="18" charset="0"/>
                </a:defRPr>
              </a:lvl5pPr>
              <a:lvl6pPr marL="25146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lnSpc>
                  <a:spcPct val="75000"/>
                </a:lnSpc>
                <a:spcBef>
                  <a:spcPct val="0"/>
                </a:spcBef>
                <a:buFontTx/>
                <a:buNone/>
              </a:pPr>
              <a:r>
                <a:rPr kumimoji="1" lang="en-US" altLang="zh-CN" sz="1600" b="1">
                  <a:solidFill>
                    <a:srgbClr val="333399"/>
                  </a:solidFill>
                  <a:latin typeface="Arial" panose="020B0604020202020204" pitchFamily="34" charset="0"/>
                  <a:ea typeface="黑体" panose="02010609060101010101" pitchFamily="49" charset="-122"/>
                </a:rPr>
                <a:t>F</a:t>
              </a:r>
            </a:p>
            <a:p>
              <a:pPr algn="ctr">
                <a:lnSpc>
                  <a:spcPct val="75000"/>
                </a:lnSpc>
                <a:spcBef>
                  <a:spcPct val="0"/>
                </a:spcBef>
                <a:buFontTx/>
                <a:buNone/>
              </a:pPr>
              <a:r>
                <a:rPr kumimoji="1" lang="en-US" altLang="zh-CN" sz="1600" b="1">
                  <a:solidFill>
                    <a:srgbClr val="333399"/>
                  </a:solidFill>
                  <a:latin typeface="Arial" panose="020B0604020202020204" pitchFamily="34" charset="0"/>
                  <a:ea typeface="黑体" panose="02010609060101010101" pitchFamily="49" charset="-122"/>
                </a:rPr>
                <a:t>I</a:t>
              </a:r>
            </a:p>
            <a:p>
              <a:pPr algn="ctr">
                <a:lnSpc>
                  <a:spcPct val="75000"/>
                </a:lnSpc>
                <a:spcBef>
                  <a:spcPct val="0"/>
                </a:spcBef>
                <a:buFontTx/>
                <a:buNone/>
              </a:pPr>
              <a:r>
                <a:rPr kumimoji="1" lang="en-US" altLang="zh-CN" sz="1600" b="1">
                  <a:solidFill>
                    <a:srgbClr val="333399"/>
                  </a:solidFill>
                  <a:latin typeface="Arial" panose="020B0604020202020204" pitchFamily="34" charset="0"/>
                  <a:ea typeface="黑体" panose="02010609060101010101" pitchFamily="49" charset="-122"/>
                </a:rPr>
                <a:t>N</a:t>
              </a:r>
            </a:p>
          </p:txBody>
        </p:sp>
        <p:sp>
          <p:nvSpPr>
            <p:cNvPr id="45" name="Line 34"/>
            <p:cNvSpPr>
              <a:spLocks noChangeShapeType="1"/>
            </p:cNvSpPr>
            <p:nvPr/>
          </p:nvSpPr>
          <p:spPr bwMode="auto">
            <a:xfrm>
              <a:off x="1000125" y="549275"/>
              <a:ext cx="7675563"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35"/>
            <p:cNvSpPr>
              <a:spLocks noChangeShapeType="1"/>
            </p:cNvSpPr>
            <p:nvPr/>
          </p:nvSpPr>
          <p:spPr bwMode="auto">
            <a:xfrm>
              <a:off x="650875" y="350838"/>
              <a:ext cx="0" cy="19843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Line 36"/>
            <p:cNvSpPr>
              <a:spLocks noChangeShapeType="1"/>
            </p:cNvSpPr>
            <p:nvPr/>
          </p:nvSpPr>
          <p:spPr bwMode="auto">
            <a:xfrm>
              <a:off x="890588" y="250825"/>
              <a:ext cx="0" cy="29845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Line 37"/>
            <p:cNvSpPr>
              <a:spLocks noChangeShapeType="1"/>
            </p:cNvSpPr>
            <p:nvPr/>
          </p:nvSpPr>
          <p:spPr bwMode="auto">
            <a:xfrm>
              <a:off x="1130300" y="250825"/>
              <a:ext cx="0" cy="29845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 name="Line 38"/>
            <p:cNvSpPr>
              <a:spLocks noChangeShapeType="1"/>
            </p:cNvSpPr>
            <p:nvPr/>
          </p:nvSpPr>
          <p:spPr bwMode="auto">
            <a:xfrm>
              <a:off x="1370013" y="250825"/>
              <a:ext cx="0" cy="29845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Line 39"/>
            <p:cNvSpPr>
              <a:spLocks noChangeShapeType="1"/>
            </p:cNvSpPr>
            <p:nvPr/>
          </p:nvSpPr>
          <p:spPr bwMode="auto">
            <a:xfrm>
              <a:off x="1611313" y="250825"/>
              <a:ext cx="0" cy="29845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 name="Line 40"/>
            <p:cNvSpPr>
              <a:spLocks noChangeShapeType="1"/>
            </p:cNvSpPr>
            <p:nvPr/>
          </p:nvSpPr>
          <p:spPr bwMode="auto">
            <a:xfrm>
              <a:off x="1851025" y="250825"/>
              <a:ext cx="0" cy="29845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 name="Line 41"/>
            <p:cNvSpPr>
              <a:spLocks noChangeShapeType="1"/>
            </p:cNvSpPr>
            <p:nvPr/>
          </p:nvSpPr>
          <p:spPr bwMode="auto">
            <a:xfrm>
              <a:off x="2089150" y="250825"/>
              <a:ext cx="0" cy="29845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 name="Line 42"/>
            <p:cNvSpPr>
              <a:spLocks noChangeShapeType="1"/>
            </p:cNvSpPr>
            <p:nvPr/>
          </p:nvSpPr>
          <p:spPr bwMode="auto">
            <a:xfrm>
              <a:off x="2328863" y="250825"/>
              <a:ext cx="0" cy="29845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 name="Line 43"/>
            <p:cNvSpPr>
              <a:spLocks noChangeShapeType="1"/>
            </p:cNvSpPr>
            <p:nvPr/>
          </p:nvSpPr>
          <p:spPr bwMode="auto">
            <a:xfrm>
              <a:off x="2570163" y="350838"/>
              <a:ext cx="0" cy="19843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 name="Line 44"/>
            <p:cNvSpPr>
              <a:spLocks noChangeShapeType="1"/>
            </p:cNvSpPr>
            <p:nvPr/>
          </p:nvSpPr>
          <p:spPr bwMode="auto">
            <a:xfrm>
              <a:off x="2809875" y="250825"/>
              <a:ext cx="0" cy="29845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 name="Line 45"/>
            <p:cNvSpPr>
              <a:spLocks noChangeShapeType="1"/>
            </p:cNvSpPr>
            <p:nvPr/>
          </p:nvSpPr>
          <p:spPr bwMode="auto">
            <a:xfrm>
              <a:off x="3049588" y="250825"/>
              <a:ext cx="0" cy="29845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Line 46"/>
            <p:cNvSpPr>
              <a:spLocks noChangeShapeType="1"/>
            </p:cNvSpPr>
            <p:nvPr/>
          </p:nvSpPr>
          <p:spPr bwMode="auto">
            <a:xfrm>
              <a:off x="3289300" y="250825"/>
              <a:ext cx="0" cy="29845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 name="Line 47"/>
            <p:cNvSpPr>
              <a:spLocks noChangeShapeType="1"/>
            </p:cNvSpPr>
            <p:nvPr/>
          </p:nvSpPr>
          <p:spPr bwMode="auto">
            <a:xfrm>
              <a:off x="3530600" y="250825"/>
              <a:ext cx="0" cy="29845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 name="Line 48"/>
            <p:cNvSpPr>
              <a:spLocks noChangeShapeType="1"/>
            </p:cNvSpPr>
            <p:nvPr/>
          </p:nvSpPr>
          <p:spPr bwMode="auto">
            <a:xfrm>
              <a:off x="3770313" y="250825"/>
              <a:ext cx="0" cy="29845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 name="Line 49"/>
            <p:cNvSpPr>
              <a:spLocks noChangeShapeType="1"/>
            </p:cNvSpPr>
            <p:nvPr/>
          </p:nvSpPr>
          <p:spPr bwMode="auto">
            <a:xfrm>
              <a:off x="4008438" y="250825"/>
              <a:ext cx="0" cy="29845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 name="Line 50"/>
            <p:cNvSpPr>
              <a:spLocks noChangeShapeType="1"/>
            </p:cNvSpPr>
            <p:nvPr/>
          </p:nvSpPr>
          <p:spPr bwMode="auto">
            <a:xfrm>
              <a:off x="4248150" y="250825"/>
              <a:ext cx="0" cy="29845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 name="Line 51"/>
            <p:cNvSpPr>
              <a:spLocks noChangeShapeType="1"/>
            </p:cNvSpPr>
            <p:nvPr/>
          </p:nvSpPr>
          <p:spPr bwMode="auto">
            <a:xfrm>
              <a:off x="4487863" y="350838"/>
              <a:ext cx="0" cy="19843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 name="Line 52"/>
            <p:cNvSpPr>
              <a:spLocks noChangeShapeType="1"/>
            </p:cNvSpPr>
            <p:nvPr/>
          </p:nvSpPr>
          <p:spPr bwMode="auto">
            <a:xfrm>
              <a:off x="4729163" y="250825"/>
              <a:ext cx="0" cy="29845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 name="Line 53"/>
            <p:cNvSpPr>
              <a:spLocks noChangeShapeType="1"/>
            </p:cNvSpPr>
            <p:nvPr/>
          </p:nvSpPr>
          <p:spPr bwMode="auto">
            <a:xfrm>
              <a:off x="4968875" y="250825"/>
              <a:ext cx="0" cy="29845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 name="Line 54"/>
            <p:cNvSpPr>
              <a:spLocks noChangeShapeType="1"/>
            </p:cNvSpPr>
            <p:nvPr/>
          </p:nvSpPr>
          <p:spPr bwMode="auto">
            <a:xfrm>
              <a:off x="5208588" y="250825"/>
              <a:ext cx="0" cy="29845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 name="Line 55"/>
            <p:cNvSpPr>
              <a:spLocks noChangeShapeType="1"/>
            </p:cNvSpPr>
            <p:nvPr/>
          </p:nvSpPr>
          <p:spPr bwMode="auto">
            <a:xfrm>
              <a:off x="5448300" y="250825"/>
              <a:ext cx="0" cy="29845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 name="Line 56"/>
            <p:cNvSpPr>
              <a:spLocks noChangeShapeType="1"/>
            </p:cNvSpPr>
            <p:nvPr/>
          </p:nvSpPr>
          <p:spPr bwMode="auto">
            <a:xfrm>
              <a:off x="5689600" y="250825"/>
              <a:ext cx="0" cy="29845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 name="Line 57"/>
            <p:cNvSpPr>
              <a:spLocks noChangeShapeType="1"/>
            </p:cNvSpPr>
            <p:nvPr/>
          </p:nvSpPr>
          <p:spPr bwMode="auto">
            <a:xfrm>
              <a:off x="5927725" y="250825"/>
              <a:ext cx="0" cy="29845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 name="Line 58"/>
            <p:cNvSpPr>
              <a:spLocks noChangeShapeType="1"/>
            </p:cNvSpPr>
            <p:nvPr/>
          </p:nvSpPr>
          <p:spPr bwMode="auto">
            <a:xfrm>
              <a:off x="6167438" y="250825"/>
              <a:ext cx="0" cy="29845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 name="Line 59"/>
            <p:cNvSpPr>
              <a:spLocks noChangeShapeType="1"/>
            </p:cNvSpPr>
            <p:nvPr/>
          </p:nvSpPr>
          <p:spPr bwMode="auto">
            <a:xfrm>
              <a:off x="6407150" y="350838"/>
              <a:ext cx="0" cy="19843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 name="Line 60"/>
            <p:cNvSpPr>
              <a:spLocks noChangeShapeType="1"/>
            </p:cNvSpPr>
            <p:nvPr/>
          </p:nvSpPr>
          <p:spPr bwMode="auto">
            <a:xfrm>
              <a:off x="6646863" y="250825"/>
              <a:ext cx="0" cy="29845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 name="Line 61"/>
            <p:cNvSpPr>
              <a:spLocks noChangeShapeType="1"/>
            </p:cNvSpPr>
            <p:nvPr/>
          </p:nvSpPr>
          <p:spPr bwMode="auto">
            <a:xfrm>
              <a:off x="6888163" y="250825"/>
              <a:ext cx="0" cy="29845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 name="Line 62"/>
            <p:cNvSpPr>
              <a:spLocks noChangeShapeType="1"/>
            </p:cNvSpPr>
            <p:nvPr/>
          </p:nvSpPr>
          <p:spPr bwMode="auto">
            <a:xfrm>
              <a:off x="7127875" y="250825"/>
              <a:ext cx="0" cy="29845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 name="Line 63"/>
            <p:cNvSpPr>
              <a:spLocks noChangeShapeType="1"/>
            </p:cNvSpPr>
            <p:nvPr/>
          </p:nvSpPr>
          <p:spPr bwMode="auto">
            <a:xfrm>
              <a:off x="7367588" y="250825"/>
              <a:ext cx="0" cy="29845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 name="Line 64"/>
            <p:cNvSpPr>
              <a:spLocks noChangeShapeType="1"/>
            </p:cNvSpPr>
            <p:nvPr/>
          </p:nvSpPr>
          <p:spPr bwMode="auto">
            <a:xfrm>
              <a:off x="7607300" y="250825"/>
              <a:ext cx="0" cy="29845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 name="Line 65"/>
            <p:cNvSpPr>
              <a:spLocks noChangeShapeType="1"/>
            </p:cNvSpPr>
            <p:nvPr/>
          </p:nvSpPr>
          <p:spPr bwMode="auto">
            <a:xfrm>
              <a:off x="8326438" y="300831"/>
              <a:ext cx="0" cy="29845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 name="Line 66"/>
            <p:cNvSpPr>
              <a:spLocks noChangeShapeType="1"/>
            </p:cNvSpPr>
            <p:nvPr/>
          </p:nvSpPr>
          <p:spPr bwMode="auto">
            <a:xfrm>
              <a:off x="8086725" y="250825"/>
              <a:ext cx="0" cy="29845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 name="Line 67"/>
            <p:cNvSpPr>
              <a:spLocks noChangeShapeType="1"/>
            </p:cNvSpPr>
            <p:nvPr/>
          </p:nvSpPr>
          <p:spPr bwMode="auto">
            <a:xfrm>
              <a:off x="8326438" y="350838"/>
              <a:ext cx="0" cy="19843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 name="Rectangle 72"/>
            <p:cNvSpPr>
              <a:spLocks noChangeArrowheads="1"/>
            </p:cNvSpPr>
            <p:nvPr/>
          </p:nvSpPr>
          <p:spPr bwMode="auto">
            <a:xfrm>
              <a:off x="4008438" y="2827338"/>
              <a:ext cx="325437"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har char="•"/>
                <a:defRPr sz="2800">
                  <a:solidFill>
                    <a:schemeClr val="tx1"/>
                  </a:solidFill>
                  <a:latin typeface="Times New Roman" panose="02020603050405020304" pitchFamily="18" charset="0"/>
                </a:defRPr>
              </a:lvl1pPr>
              <a:lvl2pPr marL="742950" indent="-285750" defTabSz="762000">
                <a:spcBef>
                  <a:spcPct val="20000"/>
                </a:spcBef>
                <a:buChar char="–"/>
                <a:defRPr sz="2400">
                  <a:solidFill>
                    <a:schemeClr val="tx1"/>
                  </a:solidFill>
                  <a:latin typeface="Times New Roman" panose="02020603050405020304" pitchFamily="18" charset="0"/>
                </a:defRPr>
              </a:lvl2pPr>
              <a:lvl3pPr marL="1143000" indent="-228600" defTabSz="762000">
                <a:spcBef>
                  <a:spcPct val="20000"/>
                </a:spcBef>
                <a:buChar char="•"/>
                <a:defRPr sz="2000">
                  <a:solidFill>
                    <a:schemeClr val="tx1"/>
                  </a:solidFill>
                  <a:latin typeface="Times New Roman" panose="02020603050405020304" pitchFamily="18" charset="0"/>
                </a:defRPr>
              </a:lvl3pPr>
              <a:lvl4pPr marL="1600200" indent="-228600" defTabSz="762000">
                <a:spcBef>
                  <a:spcPct val="20000"/>
                </a:spcBef>
                <a:buChar char="–"/>
                <a:defRPr sz="2000">
                  <a:solidFill>
                    <a:schemeClr val="tx1"/>
                  </a:solidFill>
                  <a:latin typeface="Times New Roman" panose="02020603050405020304" pitchFamily="18" charset="0"/>
                </a:defRPr>
              </a:lvl4pPr>
              <a:lvl5pPr marL="2057400" indent="-228600" defTabSz="762000">
                <a:spcBef>
                  <a:spcPct val="20000"/>
                </a:spcBef>
                <a:buChar char="•"/>
                <a:defRPr sz="1600">
                  <a:solidFill>
                    <a:schemeClr val="tx1"/>
                  </a:solidFill>
                  <a:latin typeface="Times New Roman" panose="02020603050405020304" pitchFamily="18" charset="0"/>
                </a:defRPr>
              </a:lvl5pPr>
              <a:lvl6pPr marL="25146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nSpc>
                  <a:spcPct val="75000"/>
                </a:lnSpc>
                <a:spcBef>
                  <a:spcPct val="0"/>
                </a:spcBef>
                <a:buFontTx/>
                <a:buNone/>
              </a:pPr>
              <a:r>
                <a:rPr kumimoji="1" lang="en-US" altLang="zh-CN" sz="1600" b="1">
                  <a:solidFill>
                    <a:srgbClr val="333399"/>
                  </a:solidFill>
                  <a:latin typeface="Arial" panose="020B0604020202020204" pitchFamily="34" charset="0"/>
                  <a:ea typeface="黑体" panose="02010609060101010101" pitchFamily="49" charset="-122"/>
                </a:rPr>
                <a:t>S</a:t>
              </a:r>
            </a:p>
            <a:p>
              <a:pPr>
                <a:lnSpc>
                  <a:spcPct val="75000"/>
                </a:lnSpc>
                <a:spcBef>
                  <a:spcPct val="0"/>
                </a:spcBef>
                <a:buFontTx/>
                <a:buNone/>
              </a:pPr>
              <a:r>
                <a:rPr kumimoji="1" lang="en-US" altLang="zh-CN" sz="1600" b="1">
                  <a:solidFill>
                    <a:srgbClr val="333399"/>
                  </a:solidFill>
                  <a:latin typeface="Arial" panose="020B0604020202020204" pitchFamily="34" charset="0"/>
                  <a:ea typeface="黑体" panose="02010609060101010101" pitchFamily="49" charset="-122"/>
                </a:rPr>
                <a:t>Y</a:t>
              </a:r>
            </a:p>
            <a:p>
              <a:pPr>
                <a:lnSpc>
                  <a:spcPct val="75000"/>
                </a:lnSpc>
                <a:spcBef>
                  <a:spcPct val="0"/>
                </a:spcBef>
                <a:buFontTx/>
                <a:buNone/>
              </a:pPr>
              <a:r>
                <a:rPr kumimoji="1" lang="en-US" altLang="zh-CN" sz="1600" b="1">
                  <a:solidFill>
                    <a:srgbClr val="333399"/>
                  </a:solidFill>
                  <a:latin typeface="Arial" panose="020B0604020202020204" pitchFamily="34" charset="0"/>
                  <a:ea typeface="黑体" panose="02010609060101010101" pitchFamily="49" charset="-122"/>
                </a:rPr>
                <a:t>N</a:t>
              </a:r>
            </a:p>
          </p:txBody>
        </p:sp>
        <p:sp>
          <p:nvSpPr>
            <p:cNvPr id="80" name="Rectangle 73"/>
            <p:cNvSpPr>
              <a:spLocks noChangeArrowheads="1"/>
            </p:cNvSpPr>
            <p:nvPr/>
          </p:nvSpPr>
          <p:spPr bwMode="auto">
            <a:xfrm>
              <a:off x="3770313"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har char="•"/>
                <a:defRPr sz="2800">
                  <a:solidFill>
                    <a:schemeClr val="tx1"/>
                  </a:solidFill>
                  <a:latin typeface="Times New Roman" panose="02020603050405020304" pitchFamily="18" charset="0"/>
                </a:defRPr>
              </a:lvl1pPr>
              <a:lvl2pPr marL="742950" indent="-285750" defTabSz="762000">
                <a:spcBef>
                  <a:spcPct val="20000"/>
                </a:spcBef>
                <a:buChar char="–"/>
                <a:defRPr sz="2400">
                  <a:solidFill>
                    <a:schemeClr val="tx1"/>
                  </a:solidFill>
                  <a:latin typeface="Times New Roman" panose="02020603050405020304" pitchFamily="18" charset="0"/>
                </a:defRPr>
              </a:lvl2pPr>
              <a:lvl3pPr marL="1143000" indent="-228600" defTabSz="762000">
                <a:spcBef>
                  <a:spcPct val="20000"/>
                </a:spcBef>
                <a:buChar char="•"/>
                <a:defRPr sz="2000">
                  <a:solidFill>
                    <a:schemeClr val="tx1"/>
                  </a:solidFill>
                  <a:latin typeface="Times New Roman" panose="02020603050405020304" pitchFamily="18" charset="0"/>
                </a:defRPr>
              </a:lvl3pPr>
              <a:lvl4pPr marL="1600200" indent="-228600" defTabSz="762000">
                <a:spcBef>
                  <a:spcPct val="20000"/>
                </a:spcBef>
                <a:buChar char="–"/>
                <a:defRPr sz="2000">
                  <a:solidFill>
                    <a:schemeClr val="tx1"/>
                  </a:solidFill>
                  <a:latin typeface="Times New Roman" panose="02020603050405020304" pitchFamily="18" charset="0"/>
                </a:defRPr>
              </a:lvl4pPr>
              <a:lvl5pPr marL="2057400" indent="-228600" defTabSz="762000">
                <a:spcBef>
                  <a:spcPct val="20000"/>
                </a:spcBef>
                <a:buChar char="•"/>
                <a:defRPr sz="1600">
                  <a:solidFill>
                    <a:schemeClr val="tx1"/>
                  </a:solidFill>
                  <a:latin typeface="Times New Roman" panose="02020603050405020304" pitchFamily="18" charset="0"/>
                </a:defRPr>
              </a:lvl5pPr>
              <a:lvl6pPr marL="25146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nSpc>
                  <a:spcPct val="75000"/>
                </a:lnSpc>
                <a:spcBef>
                  <a:spcPct val="0"/>
                </a:spcBef>
                <a:buFontTx/>
                <a:buNone/>
              </a:pPr>
              <a:r>
                <a:rPr kumimoji="1" lang="en-US" altLang="zh-CN" sz="1600" b="1">
                  <a:solidFill>
                    <a:srgbClr val="333399"/>
                  </a:solidFill>
                  <a:latin typeface="Arial" panose="020B0604020202020204" pitchFamily="34" charset="0"/>
                  <a:ea typeface="黑体" panose="02010609060101010101" pitchFamily="49" charset="-122"/>
                </a:rPr>
                <a:t>R</a:t>
              </a:r>
            </a:p>
            <a:p>
              <a:pPr>
                <a:lnSpc>
                  <a:spcPct val="75000"/>
                </a:lnSpc>
                <a:spcBef>
                  <a:spcPct val="0"/>
                </a:spcBef>
                <a:buFontTx/>
                <a:buNone/>
              </a:pPr>
              <a:r>
                <a:rPr kumimoji="1" lang="en-US" altLang="zh-CN" sz="1600" b="1">
                  <a:solidFill>
                    <a:srgbClr val="333399"/>
                  </a:solidFill>
                  <a:latin typeface="Arial" panose="020B0604020202020204" pitchFamily="34" charset="0"/>
                  <a:ea typeface="黑体" panose="02010609060101010101" pitchFamily="49" charset="-122"/>
                </a:rPr>
                <a:t>S</a:t>
              </a:r>
            </a:p>
            <a:p>
              <a:pPr>
                <a:lnSpc>
                  <a:spcPct val="75000"/>
                </a:lnSpc>
                <a:spcBef>
                  <a:spcPct val="0"/>
                </a:spcBef>
                <a:buFontTx/>
                <a:buNone/>
              </a:pPr>
              <a:r>
                <a:rPr kumimoji="1" lang="en-US" altLang="zh-CN" sz="1600" b="1">
                  <a:solidFill>
                    <a:srgbClr val="333399"/>
                  </a:solidFill>
                  <a:latin typeface="Arial" panose="020B0604020202020204" pitchFamily="34" charset="0"/>
                  <a:ea typeface="黑体" panose="02010609060101010101" pitchFamily="49" charset="-122"/>
                </a:rPr>
                <a:t>T</a:t>
              </a:r>
            </a:p>
          </p:txBody>
        </p:sp>
        <p:sp>
          <p:nvSpPr>
            <p:cNvPr id="81" name="Rectangle 74"/>
            <p:cNvSpPr>
              <a:spLocks noChangeArrowheads="1"/>
            </p:cNvSpPr>
            <p:nvPr/>
          </p:nvSpPr>
          <p:spPr bwMode="auto">
            <a:xfrm>
              <a:off x="3513138" y="2827338"/>
              <a:ext cx="3286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har char="•"/>
                <a:defRPr sz="2800">
                  <a:solidFill>
                    <a:schemeClr val="tx1"/>
                  </a:solidFill>
                  <a:latin typeface="Times New Roman" panose="02020603050405020304" pitchFamily="18" charset="0"/>
                </a:defRPr>
              </a:lvl1pPr>
              <a:lvl2pPr marL="742950" indent="-285750" defTabSz="762000">
                <a:spcBef>
                  <a:spcPct val="20000"/>
                </a:spcBef>
                <a:buChar char="–"/>
                <a:defRPr sz="2400">
                  <a:solidFill>
                    <a:schemeClr val="tx1"/>
                  </a:solidFill>
                  <a:latin typeface="Times New Roman" panose="02020603050405020304" pitchFamily="18" charset="0"/>
                </a:defRPr>
              </a:lvl2pPr>
              <a:lvl3pPr marL="1143000" indent="-228600" defTabSz="762000">
                <a:spcBef>
                  <a:spcPct val="20000"/>
                </a:spcBef>
                <a:buChar char="•"/>
                <a:defRPr sz="2000">
                  <a:solidFill>
                    <a:schemeClr val="tx1"/>
                  </a:solidFill>
                  <a:latin typeface="Times New Roman" panose="02020603050405020304" pitchFamily="18" charset="0"/>
                </a:defRPr>
              </a:lvl3pPr>
              <a:lvl4pPr marL="1600200" indent="-228600" defTabSz="762000">
                <a:spcBef>
                  <a:spcPct val="20000"/>
                </a:spcBef>
                <a:buChar char="–"/>
                <a:defRPr sz="2000">
                  <a:solidFill>
                    <a:schemeClr val="tx1"/>
                  </a:solidFill>
                  <a:latin typeface="Times New Roman" panose="02020603050405020304" pitchFamily="18" charset="0"/>
                </a:defRPr>
              </a:lvl4pPr>
              <a:lvl5pPr marL="2057400" indent="-228600" defTabSz="762000">
                <a:spcBef>
                  <a:spcPct val="20000"/>
                </a:spcBef>
                <a:buChar char="•"/>
                <a:defRPr sz="1600">
                  <a:solidFill>
                    <a:schemeClr val="tx1"/>
                  </a:solidFill>
                  <a:latin typeface="Times New Roman" panose="02020603050405020304" pitchFamily="18" charset="0"/>
                </a:defRPr>
              </a:lvl5pPr>
              <a:lvl6pPr marL="25146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nSpc>
                  <a:spcPct val="75000"/>
                </a:lnSpc>
                <a:spcBef>
                  <a:spcPct val="0"/>
                </a:spcBef>
                <a:buFontTx/>
                <a:buNone/>
              </a:pPr>
              <a:r>
                <a:rPr kumimoji="1" lang="en-US" altLang="zh-CN" sz="1600" b="1">
                  <a:solidFill>
                    <a:srgbClr val="333399"/>
                  </a:solidFill>
                  <a:latin typeface="Arial" panose="020B0604020202020204" pitchFamily="34" charset="0"/>
                  <a:ea typeface="黑体" panose="02010609060101010101" pitchFamily="49" charset="-122"/>
                </a:rPr>
                <a:t>P</a:t>
              </a:r>
            </a:p>
            <a:p>
              <a:pPr>
                <a:lnSpc>
                  <a:spcPct val="75000"/>
                </a:lnSpc>
                <a:spcBef>
                  <a:spcPct val="0"/>
                </a:spcBef>
                <a:buFontTx/>
                <a:buNone/>
              </a:pPr>
              <a:r>
                <a:rPr kumimoji="1" lang="en-US" altLang="zh-CN" sz="1600" b="1">
                  <a:solidFill>
                    <a:srgbClr val="333399"/>
                  </a:solidFill>
                  <a:latin typeface="Arial" panose="020B0604020202020204" pitchFamily="34" charset="0"/>
                  <a:ea typeface="黑体" panose="02010609060101010101" pitchFamily="49" charset="-122"/>
                </a:rPr>
                <a:t>S</a:t>
              </a:r>
            </a:p>
            <a:p>
              <a:pPr>
                <a:lnSpc>
                  <a:spcPct val="75000"/>
                </a:lnSpc>
                <a:spcBef>
                  <a:spcPct val="0"/>
                </a:spcBef>
                <a:buFontTx/>
                <a:buNone/>
              </a:pPr>
              <a:r>
                <a:rPr kumimoji="1" lang="en-US" altLang="zh-CN" sz="1600" b="1">
                  <a:solidFill>
                    <a:srgbClr val="333399"/>
                  </a:solidFill>
                  <a:latin typeface="Arial" panose="020B0604020202020204" pitchFamily="34" charset="0"/>
                  <a:ea typeface="黑体" panose="02010609060101010101" pitchFamily="49" charset="-122"/>
                </a:rPr>
                <a:t>H</a:t>
              </a:r>
            </a:p>
          </p:txBody>
        </p:sp>
        <p:sp>
          <p:nvSpPr>
            <p:cNvPr id="82" name="Rectangle 75"/>
            <p:cNvSpPr>
              <a:spLocks noChangeArrowheads="1"/>
            </p:cNvSpPr>
            <p:nvPr/>
          </p:nvSpPr>
          <p:spPr bwMode="auto">
            <a:xfrm>
              <a:off x="3273425"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har char="•"/>
                <a:defRPr sz="2800">
                  <a:solidFill>
                    <a:schemeClr val="tx1"/>
                  </a:solidFill>
                  <a:latin typeface="Times New Roman" panose="02020603050405020304" pitchFamily="18" charset="0"/>
                </a:defRPr>
              </a:lvl1pPr>
              <a:lvl2pPr marL="742950" indent="-285750" defTabSz="762000">
                <a:spcBef>
                  <a:spcPct val="20000"/>
                </a:spcBef>
                <a:buChar char="–"/>
                <a:defRPr sz="2400">
                  <a:solidFill>
                    <a:schemeClr val="tx1"/>
                  </a:solidFill>
                  <a:latin typeface="Times New Roman" panose="02020603050405020304" pitchFamily="18" charset="0"/>
                </a:defRPr>
              </a:lvl2pPr>
              <a:lvl3pPr marL="1143000" indent="-228600" defTabSz="762000">
                <a:spcBef>
                  <a:spcPct val="20000"/>
                </a:spcBef>
                <a:buChar char="•"/>
                <a:defRPr sz="2000">
                  <a:solidFill>
                    <a:schemeClr val="tx1"/>
                  </a:solidFill>
                  <a:latin typeface="Times New Roman" panose="02020603050405020304" pitchFamily="18" charset="0"/>
                </a:defRPr>
              </a:lvl3pPr>
              <a:lvl4pPr marL="1600200" indent="-228600" defTabSz="762000">
                <a:spcBef>
                  <a:spcPct val="20000"/>
                </a:spcBef>
                <a:buChar char="–"/>
                <a:defRPr sz="2000">
                  <a:solidFill>
                    <a:schemeClr val="tx1"/>
                  </a:solidFill>
                  <a:latin typeface="Times New Roman" panose="02020603050405020304" pitchFamily="18" charset="0"/>
                </a:defRPr>
              </a:lvl4pPr>
              <a:lvl5pPr marL="2057400" indent="-228600" defTabSz="762000">
                <a:spcBef>
                  <a:spcPct val="20000"/>
                </a:spcBef>
                <a:buChar char="•"/>
                <a:defRPr sz="1600">
                  <a:solidFill>
                    <a:schemeClr val="tx1"/>
                  </a:solidFill>
                  <a:latin typeface="Times New Roman" panose="02020603050405020304" pitchFamily="18" charset="0"/>
                </a:defRPr>
              </a:lvl5pPr>
              <a:lvl6pPr marL="25146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nSpc>
                  <a:spcPct val="75000"/>
                </a:lnSpc>
                <a:spcBef>
                  <a:spcPct val="0"/>
                </a:spcBef>
                <a:buFontTx/>
                <a:buNone/>
              </a:pPr>
              <a:r>
                <a:rPr kumimoji="1" lang="en-US" altLang="zh-CN" sz="1600" b="1">
                  <a:solidFill>
                    <a:srgbClr val="333399"/>
                  </a:solidFill>
                  <a:latin typeface="Arial" panose="020B0604020202020204" pitchFamily="34" charset="0"/>
                  <a:ea typeface="黑体" panose="02010609060101010101" pitchFamily="49" charset="-122"/>
                </a:rPr>
                <a:t>A</a:t>
              </a:r>
            </a:p>
            <a:p>
              <a:pPr>
                <a:lnSpc>
                  <a:spcPct val="75000"/>
                </a:lnSpc>
                <a:spcBef>
                  <a:spcPct val="0"/>
                </a:spcBef>
                <a:buFontTx/>
                <a:buNone/>
              </a:pPr>
              <a:r>
                <a:rPr kumimoji="1" lang="en-US" altLang="zh-CN" sz="1600" b="1">
                  <a:solidFill>
                    <a:srgbClr val="333399"/>
                  </a:solidFill>
                  <a:latin typeface="Arial" panose="020B0604020202020204" pitchFamily="34" charset="0"/>
                  <a:ea typeface="黑体" panose="02010609060101010101" pitchFamily="49" charset="-122"/>
                </a:rPr>
                <a:t>C</a:t>
              </a:r>
            </a:p>
            <a:p>
              <a:pPr>
                <a:lnSpc>
                  <a:spcPct val="75000"/>
                </a:lnSpc>
                <a:spcBef>
                  <a:spcPct val="0"/>
                </a:spcBef>
                <a:buFontTx/>
                <a:buNone/>
              </a:pPr>
              <a:r>
                <a:rPr kumimoji="1" lang="en-US" altLang="zh-CN" sz="1600" b="1">
                  <a:solidFill>
                    <a:srgbClr val="333399"/>
                  </a:solidFill>
                  <a:latin typeface="Arial" panose="020B0604020202020204" pitchFamily="34" charset="0"/>
                  <a:ea typeface="黑体" panose="02010609060101010101" pitchFamily="49" charset="-122"/>
                </a:rPr>
                <a:t>K</a:t>
              </a:r>
            </a:p>
          </p:txBody>
        </p:sp>
        <p:sp>
          <p:nvSpPr>
            <p:cNvPr id="83" name="Rectangle 76"/>
            <p:cNvSpPr>
              <a:spLocks noChangeArrowheads="1"/>
            </p:cNvSpPr>
            <p:nvPr/>
          </p:nvSpPr>
          <p:spPr bwMode="auto">
            <a:xfrm>
              <a:off x="3011488" y="2827338"/>
              <a:ext cx="3397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har char="•"/>
                <a:defRPr sz="2800">
                  <a:solidFill>
                    <a:schemeClr val="tx1"/>
                  </a:solidFill>
                  <a:latin typeface="Times New Roman" panose="02020603050405020304" pitchFamily="18" charset="0"/>
                </a:defRPr>
              </a:lvl1pPr>
              <a:lvl2pPr marL="742950" indent="-285750" defTabSz="762000">
                <a:spcBef>
                  <a:spcPct val="20000"/>
                </a:spcBef>
                <a:buChar char="–"/>
                <a:defRPr sz="2400">
                  <a:solidFill>
                    <a:schemeClr val="tx1"/>
                  </a:solidFill>
                  <a:latin typeface="Times New Roman" panose="02020603050405020304" pitchFamily="18" charset="0"/>
                </a:defRPr>
              </a:lvl2pPr>
              <a:lvl3pPr marL="1143000" indent="-228600" defTabSz="762000">
                <a:spcBef>
                  <a:spcPct val="20000"/>
                </a:spcBef>
                <a:buChar char="•"/>
                <a:defRPr sz="2000">
                  <a:solidFill>
                    <a:schemeClr val="tx1"/>
                  </a:solidFill>
                  <a:latin typeface="Times New Roman" panose="02020603050405020304" pitchFamily="18" charset="0"/>
                </a:defRPr>
              </a:lvl3pPr>
              <a:lvl4pPr marL="1600200" indent="-228600" defTabSz="762000">
                <a:spcBef>
                  <a:spcPct val="20000"/>
                </a:spcBef>
                <a:buChar char="–"/>
                <a:defRPr sz="2000">
                  <a:solidFill>
                    <a:schemeClr val="tx1"/>
                  </a:solidFill>
                  <a:latin typeface="Times New Roman" panose="02020603050405020304" pitchFamily="18" charset="0"/>
                </a:defRPr>
              </a:lvl4pPr>
              <a:lvl5pPr marL="2057400" indent="-228600" defTabSz="762000">
                <a:spcBef>
                  <a:spcPct val="20000"/>
                </a:spcBef>
                <a:buChar char="•"/>
                <a:defRPr sz="1600">
                  <a:solidFill>
                    <a:schemeClr val="tx1"/>
                  </a:solidFill>
                  <a:latin typeface="Times New Roman" panose="02020603050405020304" pitchFamily="18" charset="0"/>
                </a:defRPr>
              </a:lvl5pPr>
              <a:lvl6pPr marL="25146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nSpc>
                  <a:spcPct val="75000"/>
                </a:lnSpc>
                <a:spcBef>
                  <a:spcPct val="0"/>
                </a:spcBef>
                <a:buFontTx/>
                <a:buNone/>
              </a:pPr>
              <a:r>
                <a:rPr kumimoji="1" lang="en-US" altLang="zh-CN" sz="1600" b="1" dirty="0">
                  <a:solidFill>
                    <a:srgbClr val="333399"/>
                  </a:solidFill>
                  <a:latin typeface="Arial" panose="020B0604020202020204" pitchFamily="34" charset="0"/>
                  <a:ea typeface="黑体" panose="02010609060101010101" pitchFamily="49" charset="-122"/>
                </a:rPr>
                <a:t>U</a:t>
              </a:r>
            </a:p>
            <a:p>
              <a:pPr>
                <a:lnSpc>
                  <a:spcPct val="75000"/>
                </a:lnSpc>
                <a:spcBef>
                  <a:spcPct val="0"/>
                </a:spcBef>
                <a:buFontTx/>
                <a:buNone/>
              </a:pPr>
              <a:r>
                <a:rPr kumimoji="1" lang="en-US" altLang="zh-CN" sz="1600" b="1" dirty="0">
                  <a:solidFill>
                    <a:srgbClr val="333399"/>
                  </a:solidFill>
                  <a:latin typeface="Arial" panose="020B0604020202020204" pitchFamily="34" charset="0"/>
                  <a:ea typeface="黑体" panose="02010609060101010101" pitchFamily="49" charset="-122"/>
                </a:rPr>
                <a:t>R</a:t>
              </a:r>
            </a:p>
            <a:p>
              <a:pPr>
                <a:lnSpc>
                  <a:spcPct val="75000"/>
                </a:lnSpc>
                <a:spcBef>
                  <a:spcPct val="0"/>
                </a:spcBef>
                <a:buFontTx/>
                <a:buNone/>
              </a:pPr>
              <a:r>
                <a:rPr kumimoji="1" lang="en-US" altLang="zh-CN" sz="1600" b="1" dirty="0">
                  <a:solidFill>
                    <a:srgbClr val="333399"/>
                  </a:solidFill>
                  <a:latin typeface="Arial" panose="020B0604020202020204" pitchFamily="34" charset="0"/>
                  <a:ea typeface="黑体" panose="02010609060101010101" pitchFamily="49" charset="-122"/>
                </a:rPr>
                <a:t>G</a:t>
              </a:r>
            </a:p>
          </p:txBody>
        </p:sp>
        <p:sp>
          <p:nvSpPr>
            <p:cNvPr id="84" name="Rectangle 77"/>
            <p:cNvSpPr>
              <a:spLocks noChangeArrowheads="1"/>
            </p:cNvSpPr>
            <p:nvPr/>
          </p:nvSpPr>
          <p:spPr bwMode="auto">
            <a:xfrm>
              <a:off x="588963" y="249383"/>
              <a:ext cx="8131175" cy="393701"/>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har char="•"/>
                <a:defRPr sz="2800">
                  <a:solidFill>
                    <a:schemeClr val="tx1"/>
                  </a:solidFill>
                  <a:latin typeface="Times New Roman" panose="02020603050405020304" pitchFamily="18" charset="0"/>
                </a:defRPr>
              </a:lvl1pPr>
              <a:lvl2pPr marL="742950" indent="-285750" defTabSz="762000">
                <a:spcBef>
                  <a:spcPct val="20000"/>
                </a:spcBef>
                <a:buChar char="–"/>
                <a:defRPr sz="2400">
                  <a:solidFill>
                    <a:schemeClr val="tx1"/>
                  </a:solidFill>
                  <a:latin typeface="Times New Roman" panose="02020603050405020304" pitchFamily="18" charset="0"/>
                </a:defRPr>
              </a:lvl2pPr>
              <a:lvl3pPr marL="1143000" indent="-228600" defTabSz="762000">
                <a:spcBef>
                  <a:spcPct val="20000"/>
                </a:spcBef>
                <a:buChar char="•"/>
                <a:defRPr sz="2000">
                  <a:solidFill>
                    <a:schemeClr val="tx1"/>
                  </a:solidFill>
                  <a:latin typeface="Times New Roman" panose="02020603050405020304" pitchFamily="18" charset="0"/>
                </a:defRPr>
              </a:lvl3pPr>
              <a:lvl4pPr marL="1600200" indent="-228600" defTabSz="762000">
                <a:spcBef>
                  <a:spcPct val="20000"/>
                </a:spcBef>
                <a:buChar char="–"/>
                <a:defRPr sz="2000">
                  <a:solidFill>
                    <a:schemeClr val="tx1"/>
                  </a:solidFill>
                  <a:latin typeface="Times New Roman" panose="02020603050405020304" pitchFamily="18" charset="0"/>
                </a:defRPr>
              </a:lvl4pPr>
              <a:lvl5pPr marL="2057400" indent="-228600" defTabSz="762000">
                <a:spcBef>
                  <a:spcPct val="20000"/>
                </a:spcBef>
                <a:buChar char="•"/>
                <a:defRPr sz="1600">
                  <a:solidFill>
                    <a:schemeClr val="tx1"/>
                  </a:solidFill>
                  <a:latin typeface="Times New Roman" panose="02020603050405020304" pitchFamily="18" charset="0"/>
                </a:defRPr>
              </a:lvl5pPr>
              <a:lvl6pPr marL="25146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位 </a:t>
              </a:r>
              <a:r>
                <a:rPr kumimoji="1" lang="en-US" altLang="zh-CN" sz="2000">
                  <a:solidFill>
                    <a:srgbClr val="333399"/>
                  </a:solidFill>
                  <a:latin typeface="Arial" panose="020B0604020202020204" pitchFamily="34" charset="0"/>
                  <a:ea typeface="黑体" panose="02010609060101010101" pitchFamily="49" charset="-122"/>
                </a:rPr>
                <a:t>0                         8                        16                        24                    31</a:t>
              </a:r>
            </a:p>
          </p:txBody>
        </p:sp>
        <p:sp>
          <p:nvSpPr>
            <p:cNvPr id="85" name="Line 78"/>
            <p:cNvSpPr>
              <a:spLocks noChangeShapeType="1"/>
            </p:cNvSpPr>
            <p:nvPr/>
          </p:nvSpPr>
          <p:spPr bwMode="auto">
            <a:xfrm flipH="1">
              <a:off x="6405563" y="4203700"/>
              <a:ext cx="3175" cy="64293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 name="Rectangle 79"/>
            <p:cNvSpPr>
              <a:spLocks noChangeArrowheads="1"/>
            </p:cNvSpPr>
            <p:nvPr/>
          </p:nvSpPr>
          <p:spPr bwMode="auto">
            <a:xfrm>
              <a:off x="6918325" y="4270375"/>
              <a:ext cx="1254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har char="•"/>
                <a:defRPr sz="2800">
                  <a:solidFill>
                    <a:schemeClr val="tx1"/>
                  </a:solidFill>
                  <a:latin typeface="Times New Roman" panose="02020603050405020304" pitchFamily="18" charset="0"/>
                </a:defRPr>
              </a:lvl1pPr>
              <a:lvl2pPr marL="742950" indent="-285750" defTabSz="762000">
                <a:spcBef>
                  <a:spcPct val="20000"/>
                </a:spcBef>
                <a:buChar char="–"/>
                <a:defRPr sz="2400">
                  <a:solidFill>
                    <a:schemeClr val="tx1"/>
                  </a:solidFill>
                  <a:latin typeface="Times New Roman" panose="02020603050405020304" pitchFamily="18" charset="0"/>
                </a:defRPr>
              </a:lvl2pPr>
              <a:lvl3pPr marL="1143000" indent="-228600" defTabSz="762000">
                <a:spcBef>
                  <a:spcPct val="20000"/>
                </a:spcBef>
                <a:buChar char="•"/>
                <a:defRPr sz="2000">
                  <a:solidFill>
                    <a:schemeClr val="tx1"/>
                  </a:solidFill>
                  <a:latin typeface="Times New Roman" panose="02020603050405020304" pitchFamily="18" charset="0"/>
                </a:defRPr>
              </a:lvl3pPr>
              <a:lvl4pPr marL="1600200" indent="-228600" defTabSz="762000">
                <a:spcBef>
                  <a:spcPct val="20000"/>
                </a:spcBef>
                <a:buChar char="–"/>
                <a:defRPr sz="2000">
                  <a:solidFill>
                    <a:schemeClr val="tx1"/>
                  </a:solidFill>
                  <a:latin typeface="Times New Roman" panose="02020603050405020304" pitchFamily="18" charset="0"/>
                </a:defRPr>
              </a:lvl4pPr>
              <a:lvl5pPr marL="2057400" indent="-228600" defTabSz="762000">
                <a:spcBef>
                  <a:spcPct val="20000"/>
                </a:spcBef>
                <a:buChar char="•"/>
                <a:defRPr sz="1600">
                  <a:solidFill>
                    <a:schemeClr val="tx1"/>
                  </a:solidFill>
                  <a:latin typeface="Times New Roman" panose="02020603050405020304" pitchFamily="18" charset="0"/>
                </a:defRPr>
              </a:lvl5pPr>
              <a:lvl6pPr marL="25146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kumimoji="1" lang="zh-CN" altLang="en-US" sz="2000">
                  <a:solidFill>
                    <a:srgbClr val="333399"/>
                  </a:solidFill>
                  <a:latin typeface="Arial" panose="020B0604020202020204" pitchFamily="34" charset="0"/>
                  <a:ea typeface="黑体" panose="02010609060101010101" pitchFamily="49" charset="-122"/>
                </a:rPr>
                <a:t>填    充</a:t>
              </a:r>
            </a:p>
          </p:txBody>
        </p:sp>
        <p:sp>
          <p:nvSpPr>
            <p:cNvPr id="87" name="Line 82"/>
            <p:cNvSpPr>
              <a:spLocks noChangeShapeType="1"/>
            </p:cNvSpPr>
            <p:nvPr/>
          </p:nvSpPr>
          <p:spPr bwMode="auto">
            <a:xfrm>
              <a:off x="58738" y="720725"/>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 name="Line 83"/>
            <p:cNvSpPr>
              <a:spLocks noChangeShapeType="1"/>
            </p:cNvSpPr>
            <p:nvPr/>
          </p:nvSpPr>
          <p:spPr bwMode="auto">
            <a:xfrm>
              <a:off x="73025" y="4821238"/>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 name="Rectangle 76"/>
            <p:cNvSpPr>
              <a:spLocks noChangeArrowheads="1"/>
            </p:cNvSpPr>
            <p:nvPr/>
          </p:nvSpPr>
          <p:spPr bwMode="auto">
            <a:xfrm>
              <a:off x="2763839" y="2821619"/>
              <a:ext cx="343044" cy="643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har char="•"/>
                <a:defRPr sz="2800">
                  <a:solidFill>
                    <a:schemeClr val="tx1"/>
                  </a:solidFill>
                  <a:latin typeface="Times New Roman" panose="02020603050405020304" pitchFamily="18" charset="0"/>
                </a:defRPr>
              </a:lvl1pPr>
              <a:lvl2pPr marL="742950" indent="-285750" defTabSz="762000">
                <a:spcBef>
                  <a:spcPct val="20000"/>
                </a:spcBef>
                <a:buChar char="–"/>
                <a:defRPr sz="2400">
                  <a:solidFill>
                    <a:schemeClr val="tx1"/>
                  </a:solidFill>
                  <a:latin typeface="Times New Roman" panose="02020603050405020304" pitchFamily="18" charset="0"/>
                </a:defRPr>
              </a:lvl2pPr>
              <a:lvl3pPr marL="1143000" indent="-228600" defTabSz="762000">
                <a:spcBef>
                  <a:spcPct val="20000"/>
                </a:spcBef>
                <a:buChar char="•"/>
                <a:defRPr sz="2000">
                  <a:solidFill>
                    <a:schemeClr val="tx1"/>
                  </a:solidFill>
                  <a:latin typeface="Times New Roman" panose="02020603050405020304" pitchFamily="18" charset="0"/>
                </a:defRPr>
              </a:lvl3pPr>
              <a:lvl4pPr marL="1600200" indent="-228600" defTabSz="762000">
                <a:spcBef>
                  <a:spcPct val="20000"/>
                </a:spcBef>
                <a:buChar char="–"/>
                <a:defRPr sz="2000">
                  <a:solidFill>
                    <a:schemeClr val="tx1"/>
                  </a:solidFill>
                  <a:latin typeface="Times New Roman" panose="02020603050405020304" pitchFamily="18" charset="0"/>
                </a:defRPr>
              </a:lvl4pPr>
              <a:lvl5pPr marL="2057400" indent="-228600" defTabSz="762000">
                <a:spcBef>
                  <a:spcPct val="20000"/>
                </a:spcBef>
                <a:buChar char="•"/>
                <a:defRPr sz="1600">
                  <a:solidFill>
                    <a:schemeClr val="tx1"/>
                  </a:solidFill>
                  <a:latin typeface="Times New Roman" panose="02020603050405020304" pitchFamily="18" charset="0"/>
                </a:defRPr>
              </a:lvl5pPr>
              <a:lvl6pPr marL="25146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nSpc>
                  <a:spcPct val="75000"/>
                </a:lnSpc>
                <a:spcBef>
                  <a:spcPct val="0"/>
                </a:spcBef>
                <a:buFontTx/>
                <a:buNone/>
              </a:pPr>
              <a:r>
                <a:rPr kumimoji="1" lang="en-US" altLang="zh-CN" sz="1600" b="1" dirty="0">
                  <a:solidFill>
                    <a:srgbClr val="333399"/>
                  </a:solidFill>
                  <a:latin typeface="Arial" panose="020B0604020202020204" pitchFamily="34" charset="0"/>
                  <a:ea typeface="黑体" panose="02010609060101010101" pitchFamily="49" charset="-122"/>
                </a:rPr>
                <a:t>E</a:t>
              </a:r>
            </a:p>
            <a:p>
              <a:pPr>
                <a:lnSpc>
                  <a:spcPct val="75000"/>
                </a:lnSpc>
                <a:spcBef>
                  <a:spcPct val="0"/>
                </a:spcBef>
                <a:buFontTx/>
                <a:buNone/>
              </a:pPr>
              <a:r>
                <a:rPr kumimoji="1" lang="en-US" altLang="zh-CN" sz="1600" b="1" dirty="0">
                  <a:solidFill>
                    <a:srgbClr val="333399"/>
                  </a:solidFill>
                  <a:latin typeface="Arial" panose="020B0604020202020204" pitchFamily="34" charset="0"/>
                  <a:ea typeface="黑体" panose="02010609060101010101" pitchFamily="49" charset="-122"/>
                </a:rPr>
                <a:t>C</a:t>
              </a:r>
            </a:p>
            <a:p>
              <a:pPr>
                <a:lnSpc>
                  <a:spcPct val="75000"/>
                </a:lnSpc>
                <a:spcBef>
                  <a:spcPct val="0"/>
                </a:spcBef>
                <a:buFontTx/>
                <a:buNone/>
              </a:pPr>
              <a:r>
                <a:rPr kumimoji="1" lang="en-US" altLang="zh-CN" sz="1600" b="1" dirty="0">
                  <a:solidFill>
                    <a:srgbClr val="333399"/>
                  </a:solidFill>
                  <a:latin typeface="Arial" panose="020B0604020202020204" pitchFamily="34" charset="0"/>
                  <a:ea typeface="黑体" panose="02010609060101010101" pitchFamily="49" charset="-122"/>
                </a:rPr>
                <a:t>E</a:t>
              </a:r>
            </a:p>
          </p:txBody>
        </p:sp>
        <p:sp>
          <p:nvSpPr>
            <p:cNvPr id="104" name="Line 27"/>
            <p:cNvSpPr>
              <a:spLocks noChangeShapeType="1"/>
            </p:cNvSpPr>
            <p:nvPr/>
          </p:nvSpPr>
          <p:spPr bwMode="auto">
            <a:xfrm>
              <a:off x="2809875" y="2804802"/>
              <a:ext cx="0" cy="69215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 name="Line 27"/>
            <p:cNvSpPr>
              <a:spLocks noChangeShapeType="1"/>
            </p:cNvSpPr>
            <p:nvPr/>
          </p:nvSpPr>
          <p:spPr bwMode="auto">
            <a:xfrm>
              <a:off x="2573496" y="2796380"/>
              <a:ext cx="0" cy="69215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6" name="Rectangle 76"/>
            <p:cNvSpPr>
              <a:spLocks noChangeArrowheads="1"/>
            </p:cNvSpPr>
            <p:nvPr/>
          </p:nvSpPr>
          <p:spPr bwMode="auto">
            <a:xfrm>
              <a:off x="2510157" y="2827970"/>
              <a:ext cx="376707" cy="643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har char="•"/>
                <a:defRPr sz="2800">
                  <a:solidFill>
                    <a:schemeClr val="tx1"/>
                  </a:solidFill>
                  <a:latin typeface="Times New Roman" panose="02020603050405020304" pitchFamily="18" charset="0"/>
                </a:defRPr>
              </a:lvl1pPr>
              <a:lvl2pPr marL="742950" indent="-285750" defTabSz="762000">
                <a:spcBef>
                  <a:spcPct val="20000"/>
                </a:spcBef>
                <a:buChar char="–"/>
                <a:defRPr sz="2400">
                  <a:solidFill>
                    <a:schemeClr val="tx1"/>
                  </a:solidFill>
                  <a:latin typeface="Times New Roman" panose="02020603050405020304" pitchFamily="18" charset="0"/>
                </a:defRPr>
              </a:lvl2pPr>
              <a:lvl3pPr marL="1143000" indent="-228600" defTabSz="762000">
                <a:spcBef>
                  <a:spcPct val="20000"/>
                </a:spcBef>
                <a:buChar char="•"/>
                <a:defRPr sz="2000">
                  <a:solidFill>
                    <a:schemeClr val="tx1"/>
                  </a:solidFill>
                  <a:latin typeface="Times New Roman" panose="02020603050405020304" pitchFamily="18" charset="0"/>
                </a:defRPr>
              </a:lvl3pPr>
              <a:lvl4pPr marL="1600200" indent="-228600" defTabSz="762000">
                <a:spcBef>
                  <a:spcPct val="20000"/>
                </a:spcBef>
                <a:buChar char="–"/>
                <a:defRPr sz="2000">
                  <a:solidFill>
                    <a:schemeClr val="tx1"/>
                  </a:solidFill>
                  <a:latin typeface="Times New Roman" panose="02020603050405020304" pitchFamily="18" charset="0"/>
                </a:defRPr>
              </a:lvl4pPr>
              <a:lvl5pPr marL="2057400" indent="-228600" defTabSz="762000">
                <a:spcBef>
                  <a:spcPct val="20000"/>
                </a:spcBef>
                <a:buChar char="•"/>
                <a:defRPr sz="1600">
                  <a:solidFill>
                    <a:schemeClr val="tx1"/>
                  </a:solidFill>
                  <a:latin typeface="Times New Roman" panose="02020603050405020304" pitchFamily="18" charset="0"/>
                </a:defRPr>
              </a:lvl5pPr>
              <a:lvl6pPr marL="25146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defTabSz="7620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lnSpc>
                  <a:spcPct val="75000"/>
                </a:lnSpc>
                <a:spcBef>
                  <a:spcPct val="0"/>
                </a:spcBef>
                <a:buFontTx/>
                <a:buNone/>
              </a:pPr>
              <a:r>
                <a:rPr kumimoji="1" lang="en-US" altLang="zh-CN" sz="1600" b="1" dirty="0">
                  <a:solidFill>
                    <a:srgbClr val="333399"/>
                  </a:solidFill>
                  <a:latin typeface="Arial" panose="020B0604020202020204" pitchFamily="34" charset="0"/>
                  <a:ea typeface="黑体" panose="02010609060101010101" pitchFamily="49" charset="-122"/>
                </a:rPr>
                <a:t>C</a:t>
              </a:r>
            </a:p>
            <a:p>
              <a:pPr algn="ctr">
                <a:lnSpc>
                  <a:spcPct val="75000"/>
                </a:lnSpc>
                <a:spcBef>
                  <a:spcPct val="0"/>
                </a:spcBef>
                <a:buFontTx/>
                <a:buNone/>
              </a:pPr>
              <a:r>
                <a:rPr kumimoji="1" lang="en-US" altLang="zh-CN" sz="1600" b="1" dirty="0">
                  <a:solidFill>
                    <a:srgbClr val="333399"/>
                  </a:solidFill>
                  <a:latin typeface="Arial" panose="020B0604020202020204" pitchFamily="34" charset="0"/>
                  <a:ea typeface="黑体" panose="02010609060101010101" pitchFamily="49" charset="-122"/>
                </a:rPr>
                <a:t>W</a:t>
              </a:r>
            </a:p>
            <a:p>
              <a:pPr algn="ctr">
                <a:lnSpc>
                  <a:spcPct val="75000"/>
                </a:lnSpc>
                <a:spcBef>
                  <a:spcPct val="0"/>
                </a:spcBef>
                <a:buFontTx/>
                <a:buNone/>
              </a:pPr>
              <a:r>
                <a:rPr kumimoji="1" lang="en-US" altLang="zh-CN" sz="1600" b="1" dirty="0">
                  <a:solidFill>
                    <a:srgbClr val="333399"/>
                  </a:solidFill>
                  <a:latin typeface="Arial" panose="020B0604020202020204" pitchFamily="34" charset="0"/>
                  <a:ea typeface="黑体" panose="02010609060101010101" pitchFamily="49" charset="-122"/>
                </a:rPr>
                <a:t>R</a:t>
              </a:r>
            </a:p>
          </p:txBody>
        </p:sp>
      </p:grpSp>
      <p:sp>
        <p:nvSpPr>
          <p:cNvPr id="89" name="Text Box 84"/>
          <p:cNvSpPr txBox="1">
            <a:spLocks noChangeArrowheads="1"/>
          </p:cNvSpPr>
          <p:nvPr/>
        </p:nvSpPr>
        <p:spPr bwMode="auto">
          <a:xfrm>
            <a:off x="1958975" y="5113338"/>
            <a:ext cx="8424863"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r>
              <a:rPr lang="zh-CN" altLang="en-US">
                <a:solidFill>
                  <a:srgbClr val="333399"/>
                </a:solidFill>
                <a:latin typeface="Arial" panose="020B0604020202020204" pitchFamily="34" charset="0"/>
                <a:ea typeface="黑体" panose="02010609060101010101" pitchFamily="49" charset="-122"/>
              </a:rPr>
              <a:t>源端口和目的端口字段</a:t>
            </a:r>
            <a:r>
              <a:rPr lang="en-US" altLang="zh-CN">
                <a:solidFill>
                  <a:srgbClr val="333399"/>
                </a:solidFill>
                <a:latin typeface="Arial" panose="020B0604020202020204" pitchFamily="34" charset="0"/>
                <a:ea typeface="黑体" panose="02010609060101010101" pitchFamily="49" charset="-122"/>
              </a:rPr>
              <a:t>——</a:t>
            </a:r>
            <a:r>
              <a:rPr lang="zh-CN" altLang="en-US">
                <a:solidFill>
                  <a:srgbClr val="333399"/>
                </a:solidFill>
                <a:latin typeface="Arial" panose="020B0604020202020204" pitchFamily="34" charset="0"/>
                <a:ea typeface="黑体" panose="02010609060101010101" pitchFamily="49" charset="-122"/>
              </a:rPr>
              <a:t>各占 </a:t>
            </a:r>
            <a:r>
              <a:rPr lang="en-US" altLang="zh-CN">
                <a:solidFill>
                  <a:srgbClr val="333399"/>
                </a:solidFill>
                <a:latin typeface="Arial" panose="020B0604020202020204" pitchFamily="34" charset="0"/>
                <a:ea typeface="黑体" panose="02010609060101010101" pitchFamily="49" charset="-122"/>
              </a:rPr>
              <a:t>2 </a:t>
            </a:r>
            <a:r>
              <a:rPr lang="zh-CN" altLang="en-US">
                <a:solidFill>
                  <a:srgbClr val="333399"/>
                </a:solidFill>
                <a:latin typeface="Arial" panose="020B0604020202020204" pitchFamily="34" charset="0"/>
                <a:ea typeface="黑体" panose="02010609060101010101" pitchFamily="49" charset="-122"/>
              </a:rPr>
              <a:t>字节。端口是运输层与应用层的服务接口。运输层的复用和分用功能都要通过端口才能实现。  </a:t>
            </a:r>
          </a:p>
        </p:txBody>
      </p:sp>
      <p:sp>
        <p:nvSpPr>
          <p:cNvPr id="90" name="Text Box 86"/>
          <p:cNvSpPr txBox="1">
            <a:spLocks noChangeArrowheads="1"/>
          </p:cNvSpPr>
          <p:nvPr/>
        </p:nvSpPr>
        <p:spPr bwMode="auto">
          <a:xfrm>
            <a:off x="1958975" y="5186363"/>
            <a:ext cx="8424863"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r>
              <a:rPr lang="zh-CN" altLang="en-US">
                <a:solidFill>
                  <a:srgbClr val="333399"/>
                </a:solidFill>
                <a:latin typeface="Arial" panose="020B0604020202020204" pitchFamily="34" charset="0"/>
                <a:ea typeface="黑体" panose="02010609060101010101" pitchFamily="49" charset="-122"/>
              </a:rPr>
              <a:t>序号字段</a:t>
            </a:r>
            <a:r>
              <a:rPr lang="en-US" altLang="zh-CN">
                <a:solidFill>
                  <a:srgbClr val="333399"/>
                </a:solidFill>
                <a:latin typeface="Arial" panose="020B0604020202020204" pitchFamily="34" charset="0"/>
                <a:ea typeface="黑体" panose="02010609060101010101" pitchFamily="49" charset="-122"/>
              </a:rPr>
              <a:t>——</a:t>
            </a:r>
            <a:r>
              <a:rPr lang="zh-CN" altLang="en-US">
                <a:solidFill>
                  <a:srgbClr val="333399"/>
                </a:solidFill>
                <a:latin typeface="Arial" panose="020B0604020202020204" pitchFamily="34" charset="0"/>
                <a:ea typeface="黑体" panose="02010609060101010101" pitchFamily="49" charset="-122"/>
              </a:rPr>
              <a:t>占 </a:t>
            </a:r>
            <a:r>
              <a:rPr lang="en-US" altLang="zh-CN">
                <a:solidFill>
                  <a:srgbClr val="333399"/>
                </a:solidFill>
                <a:latin typeface="Arial" panose="020B0604020202020204" pitchFamily="34" charset="0"/>
                <a:ea typeface="黑体" panose="02010609060101010101" pitchFamily="49" charset="-122"/>
              </a:rPr>
              <a:t>4 </a:t>
            </a:r>
            <a:r>
              <a:rPr lang="zh-CN" altLang="en-US">
                <a:solidFill>
                  <a:srgbClr val="333399"/>
                </a:solidFill>
                <a:latin typeface="Arial" panose="020B0604020202020204" pitchFamily="34" charset="0"/>
                <a:ea typeface="黑体" panose="02010609060101010101" pitchFamily="49" charset="-122"/>
              </a:rPr>
              <a:t>字节。</a:t>
            </a:r>
            <a:r>
              <a:rPr lang="en-US" altLang="zh-CN">
                <a:solidFill>
                  <a:srgbClr val="333399"/>
                </a:solidFill>
                <a:latin typeface="Arial" panose="020B0604020202020204" pitchFamily="34" charset="0"/>
                <a:ea typeface="黑体" panose="02010609060101010101" pitchFamily="49" charset="-122"/>
              </a:rPr>
              <a:t>TCP </a:t>
            </a:r>
            <a:r>
              <a:rPr lang="zh-CN" altLang="en-US">
                <a:solidFill>
                  <a:srgbClr val="333399"/>
                </a:solidFill>
                <a:latin typeface="Arial" panose="020B0604020202020204" pitchFamily="34" charset="0"/>
                <a:ea typeface="黑体" panose="02010609060101010101" pitchFamily="49" charset="-122"/>
              </a:rPr>
              <a:t>连接中传送的数据流中的每一个字节都编上一个序号。序号字段的值则指的是本报文段所发送的数据的第一个字节的序号。 </a:t>
            </a:r>
          </a:p>
        </p:txBody>
      </p:sp>
      <p:sp>
        <p:nvSpPr>
          <p:cNvPr id="91" name="Text Box 87"/>
          <p:cNvSpPr txBox="1">
            <a:spLocks noChangeArrowheads="1"/>
          </p:cNvSpPr>
          <p:nvPr/>
        </p:nvSpPr>
        <p:spPr bwMode="auto">
          <a:xfrm>
            <a:off x="1958975" y="5402263"/>
            <a:ext cx="842486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r>
              <a:rPr lang="zh-CN" altLang="en-US">
                <a:solidFill>
                  <a:srgbClr val="333399"/>
                </a:solidFill>
                <a:latin typeface="Arial" panose="020B0604020202020204" pitchFamily="34" charset="0"/>
                <a:ea typeface="黑体" panose="02010609060101010101" pitchFamily="49" charset="-122"/>
              </a:rPr>
              <a:t>确认号字段</a:t>
            </a:r>
            <a:r>
              <a:rPr lang="en-US" altLang="zh-CN">
                <a:solidFill>
                  <a:srgbClr val="333399"/>
                </a:solidFill>
                <a:latin typeface="Arial" panose="020B0604020202020204" pitchFamily="34" charset="0"/>
                <a:ea typeface="黑体" panose="02010609060101010101" pitchFamily="49" charset="-122"/>
              </a:rPr>
              <a:t>——</a:t>
            </a:r>
            <a:r>
              <a:rPr lang="zh-CN" altLang="en-US">
                <a:solidFill>
                  <a:srgbClr val="333399"/>
                </a:solidFill>
                <a:latin typeface="Arial" panose="020B0604020202020204" pitchFamily="34" charset="0"/>
                <a:ea typeface="黑体" panose="02010609060101010101" pitchFamily="49" charset="-122"/>
              </a:rPr>
              <a:t>占 </a:t>
            </a:r>
            <a:r>
              <a:rPr lang="en-US" altLang="zh-CN">
                <a:solidFill>
                  <a:srgbClr val="333399"/>
                </a:solidFill>
                <a:latin typeface="Arial" panose="020B0604020202020204" pitchFamily="34" charset="0"/>
                <a:ea typeface="黑体" panose="02010609060101010101" pitchFamily="49" charset="-122"/>
              </a:rPr>
              <a:t>4 </a:t>
            </a:r>
            <a:r>
              <a:rPr lang="zh-CN" altLang="en-US">
                <a:solidFill>
                  <a:srgbClr val="333399"/>
                </a:solidFill>
                <a:latin typeface="Arial" panose="020B0604020202020204" pitchFamily="34" charset="0"/>
                <a:ea typeface="黑体" panose="02010609060101010101" pitchFamily="49" charset="-122"/>
              </a:rPr>
              <a:t>字节，是期望收到对方的下一个报文段的数据的第一个字节的序号。 </a:t>
            </a:r>
          </a:p>
        </p:txBody>
      </p:sp>
      <p:sp>
        <p:nvSpPr>
          <p:cNvPr id="92" name="Text Box 88"/>
          <p:cNvSpPr txBox="1">
            <a:spLocks noChangeArrowheads="1"/>
          </p:cNvSpPr>
          <p:nvPr/>
        </p:nvSpPr>
        <p:spPr bwMode="auto">
          <a:xfrm>
            <a:off x="1725613" y="5186363"/>
            <a:ext cx="8982075"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r>
              <a:rPr lang="zh-CN" altLang="en-US">
                <a:solidFill>
                  <a:srgbClr val="333399"/>
                </a:solidFill>
                <a:latin typeface="Arial" panose="020B0604020202020204" pitchFamily="34" charset="0"/>
                <a:ea typeface="黑体" panose="02010609060101010101" pitchFamily="49" charset="-122"/>
              </a:rPr>
              <a:t>数据偏移（即首部长度）</a:t>
            </a:r>
            <a:r>
              <a:rPr lang="en-US" altLang="zh-CN">
                <a:solidFill>
                  <a:srgbClr val="333399"/>
                </a:solidFill>
                <a:latin typeface="Arial" panose="020B0604020202020204" pitchFamily="34" charset="0"/>
                <a:ea typeface="黑体" panose="02010609060101010101" pitchFamily="49" charset="-122"/>
              </a:rPr>
              <a:t>——</a:t>
            </a:r>
            <a:r>
              <a:rPr lang="zh-CN" altLang="en-US">
                <a:solidFill>
                  <a:srgbClr val="333399"/>
                </a:solidFill>
                <a:latin typeface="Arial" panose="020B0604020202020204" pitchFamily="34" charset="0"/>
                <a:ea typeface="黑体" panose="02010609060101010101" pitchFamily="49" charset="-122"/>
              </a:rPr>
              <a:t>占 </a:t>
            </a:r>
            <a:r>
              <a:rPr lang="en-US" altLang="zh-CN">
                <a:solidFill>
                  <a:srgbClr val="333399"/>
                </a:solidFill>
                <a:latin typeface="Arial" panose="020B0604020202020204" pitchFamily="34" charset="0"/>
                <a:ea typeface="黑体" panose="02010609060101010101" pitchFamily="49" charset="-122"/>
              </a:rPr>
              <a:t>4 </a:t>
            </a:r>
            <a:r>
              <a:rPr lang="zh-CN" altLang="en-US">
                <a:solidFill>
                  <a:srgbClr val="333399"/>
                </a:solidFill>
                <a:latin typeface="Arial" panose="020B0604020202020204" pitchFamily="34" charset="0"/>
                <a:ea typeface="黑体" panose="02010609060101010101" pitchFamily="49" charset="-122"/>
              </a:rPr>
              <a:t>位，它指出 </a:t>
            </a:r>
            <a:r>
              <a:rPr lang="en-US" altLang="zh-CN">
                <a:solidFill>
                  <a:srgbClr val="333399"/>
                </a:solidFill>
                <a:latin typeface="Arial" panose="020B0604020202020204" pitchFamily="34" charset="0"/>
                <a:ea typeface="黑体" panose="02010609060101010101" pitchFamily="49" charset="-122"/>
              </a:rPr>
              <a:t>TCP </a:t>
            </a:r>
            <a:r>
              <a:rPr lang="zh-CN" altLang="en-US">
                <a:solidFill>
                  <a:srgbClr val="333399"/>
                </a:solidFill>
                <a:latin typeface="Arial" panose="020B0604020202020204" pitchFamily="34" charset="0"/>
                <a:ea typeface="黑体" panose="02010609060101010101" pitchFamily="49" charset="-122"/>
              </a:rPr>
              <a:t>报文段的数据起始处距离 </a:t>
            </a:r>
            <a:r>
              <a:rPr lang="en-US" altLang="zh-CN">
                <a:solidFill>
                  <a:srgbClr val="333399"/>
                </a:solidFill>
                <a:latin typeface="Arial" panose="020B0604020202020204" pitchFamily="34" charset="0"/>
                <a:ea typeface="黑体" panose="02010609060101010101" pitchFamily="49" charset="-122"/>
              </a:rPr>
              <a:t>TCP </a:t>
            </a:r>
            <a:r>
              <a:rPr lang="zh-CN" altLang="en-US">
                <a:solidFill>
                  <a:srgbClr val="333399"/>
                </a:solidFill>
                <a:latin typeface="Arial" panose="020B0604020202020204" pitchFamily="34" charset="0"/>
                <a:ea typeface="黑体" panose="02010609060101010101" pitchFamily="49" charset="-122"/>
              </a:rPr>
              <a:t>报文段的起始处有多远。“数据偏移”的单位是 </a:t>
            </a:r>
            <a:r>
              <a:rPr lang="en-US" altLang="zh-CN">
                <a:solidFill>
                  <a:srgbClr val="333399"/>
                </a:solidFill>
                <a:latin typeface="Arial" panose="020B0604020202020204" pitchFamily="34" charset="0"/>
                <a:ea typeface="黑体" panose="02010609060101010101" pitchFamily="49" charset="-122"/>
              </a:rPr>
              <a:t>32 </a:t>
            </a:r>
            <a:r>
              <a:rPr lang="zh-CN" altLang="en-US">
                <a:solidFill>
                  <a:srgbClr val="333399"/>
                </a:solidFill>
                <a:latin typeface="Arial" panose="020B0604020202020204" pitchFamily="34" charset="0"/>
                <a:ea typeface="黑体" panose="02010609060101010101" pitchFamily="49" charset="-122"/>
              </a:rPr>
              <a:t>位字（以 </a:t>
            </a:r>
            <a:r>
              <a:rPr lang="en-US" altLang="zh-CN">
                <a:solidFill>
                  <a:srgbClr val="333399"/>
                </a:solidFill>
                <a:latin typeface="Arial" panose="020B0604020202020204" pitchFamily="34" charset="0"/>
                <a:ea typeface="黑体" panose="02010609060101010101" pitchFamily="49" charset="-122"/>
              </a:rPr>
              <a:t>4 </a:t>
            </a:r>
            <a:r>
              <a:rPr lang="zh-CN" altLang="en-US">
                <a:solidFill>
                  <a:srgbClr val="333399"/>
                </a:solidFill>
                <a:latin typeface="Arial" panose="020B0604020202020204" pitchFamily="34" charset="0"/>
                <a:ea typeface="黑体" panose="02010609060101010101" pitchFamily="49" charset="-122"/>
              </a:rPr>
              <a:t>字节为计算单位）。  </a:t>
            </a:r>
          </a:p>
        </p:txBody>
      </p:sp>
      <p:sp>
        <p:nvSpPr>
          <p:cNvPr id="93" name="Text Box 89"/>
          <p:cNvSpPr txBox="1">
            <a:spLocks noChangeArrowheads="1"/>
          </p:cNvSpPr>
          <p:nvPr/>
        </p:nvSpPr>
        <p:spPr bwMode="auto">
          <a:xfrm>
            <a:off x="1958975" y="5329238"/>
            <a:ext cx="793908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r>
              <a:rPr lang="zh-CN" altLang="en-US">
                <a:solidFill>
                  <a:srgbClr val="333399"/>
                </a:solidFill>
                <a:latin typeface="Arial" panose="020B0604020202020204" pitchFamily="34" charset="0"/>
                <a:ea typeface="黑体" panose="02010609060101010101" pitchFamily="49" charset="-122"/>
              </a:rPr>
              <a:t>保留字段</a:t>
            </a:r>
            <a:r>
              <a:rPr lang="en-US" altLang="zh-CN">
                <a:solidFill>
                  <a:srgbClr val="333399"/>
                </a:solidFill>
                <a:latin typeface="Arial" panose="020B0604020202020204" pitchFamily="34" charset="0"/>
                <a:ea typeface="黑体" panose="02010609060101010101" pitchFamily="49" charset="-122"/>
              </a:rPr>
              <a:t>——</a:t>
            </a:r>
            <a:r>
              <a:rPr lang="zh-CN" altLang="en-US">
                <a:solidFill>
                  <a:srgbClr val="333399"/>
                </a:solidFill>
                <a:latin typeface="Arial" panose="020B0604020202020204" pitchFamily="34" charset="0"/>
                <a:ea typeface="黑体" panose="02010609060101010101" pitchFamily="49" charset="-122"/>
              </a:rPr>
              <a:t>占 </a:t>
            </a:r>
            <a:r>
              <a:rPr lang="en-US" altLang="zh-CN">
                <a:solidFill>
                  <a:srgbClr val="333399"/>
                </a:solidFill>
                <a:latin typeface="Arial" panose="020B0604020202020204" pitchFamily="34" charset="0"/>
                <a:ea typeface="黑体" panose="02010609060101010101" pitchFamily="49" charset="-122"/>
              </a:rPr>
              <a:t>6 </a:t>
            </a:r>
            <a:r>
              <a:rPr lang="zh-CN" altLang="en-US">
                <a:solidFill>
                  <a:srgbClr val="333399"/>
                </a:solidFill>
                <a:latin typeface="Arial" panose="020B0604020202020204" pitchFamily="34" charset="0"/>
                <a:ea typeface="黑体" panose="02010609060101010101" pitchFamily="49" charset="-122"/>
              </a:rPr>
              <a:t>位，保留为今后使用，但目前应置为 </a:t>
            </a:r>
            <a:r>
              <a:rPr lang="en-US" altLang="zh-CN">
                <a:solidFill>
                  <a:srgbClr val="333399"/>
                </a:solidFill>
                <a:latin typeface="Arial" panose="020B0604020202020204" pitchFamily="34" charset="0"/>
                <a:ea typeface="黑体" panose="02010609060101010101" pitchFamily="49" charset="-122"/>
              </a:rPr>
              <a:t>0</a:t>
            </a:r>
            <a:r>
              <a:rPr lang="zh-CN" altLang="en-US">
                <a:solidFill>
                  <a:srgbClr val="333399"/>
                </a:solidFill>
                <a:latin typeface="Arial" panose="020B0604020202020204" pitchFamily="34" charset="0"/>
                <a:ea typeface="黑体" panose="02010609060101010101" pitchFamily="49" charset="-122"/>
              </a:rPr>
              <a:t>。 </a:t>
            </a:r>
          </a:p>
        </p:txBody>
      </p:sp>
      <p:sp>
        <p:nvSpPr>
          <p:cNvPr id="94" name="Text Box 90"/>
          <p:cNvSpPr txBox="1">
            <a:spLocks noChangeArrowheads="1"/>
          </p:cNvSpPr>
          <p:nvPr/>
        </p:nvSpPr>
        <p:spPr bwMode="auto">
          <a:xfrm>
            <a:off x="1958975" y="5113338"/>
            <a:ext cx="8154988"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r>
              <a:rPr lang="zh-CN" altLang="en-US">
                <a:solidFill>
                  <a:srgbClr val="333399"/>
                </a:solidFill>
                <a:latin typeface="Arial" panose="020B0604020202020204" pitchFamily="34" charset="0"/>
                <a:ea typeface="黑体" panose="02010609060101010101" pitchFamily="49" charset="-122"/>
              </a:rPr>
              <a:t>紧急 </a:t>
            </a:r>
            <a:r>
              <a:rPr lang="en-US" altLang="zh-CN">
                <a:solidFill>
                  <a:srgbClr val="333399"/>
                </a:solidFill>
                <a:latin typeface="Arial" panose="020B0604020202020204" pitchFamily="34" charset="0"/>
                <a:ea typeface="黑体" panose="02010609060101010101" pitchFamily="49" charset="-122"/>
              </a:rPr>
              <a:t>URG (URGent)—— </a:t>
            </a:r>
            <a:r>
              <a:rPr lang="zh-CN" altLang="en-US">
                <a:solidFill>
                  <a:srgbClr val="333399"/>
                </a:solidFill>
                <a:latin typeface="Arial" panose="020B0604020202020204" pitchFamily="34" charset="0"/>
                <a:ea typeface="黑体" panose="02010609060101010101" pitchFamily="49" charset="-122"/>
              </a:rPr>
              <a:t>当 </a:t>
            </a:r>
            <a:r>
              <a:rPr lang="en-US" altLang="zh-CN">
                <a:solidFill>
                  <a:srgbClr val="333399"/>
                </a:solidFill>
                <a:latin typeface="Arial" panose="020B0604020202020204" pitchFamily="34" charset="0"/>
                <a:ea typeface="黑体" panose="02010609060101010101" pitchFamily="49" charset="-122"/>
              </a:rPr>
              <a:t>URG </a:t>
            </a:r>
            <a:r>
              <a:rPr lang="en-US" altLang="zh-CN">
                <a:solidFill>
                  <a:srgbClr val="333399"/>
                </a:solidFill>
                <a:latin typeface="Arial" panose="020B0604020202020204" pitchFamily="34" charset="0"/>
                <a:ea typeface="黑体" panose="02010609060101010101" pitchFamily="49" charset="-122"/>
                <a:sym typeface="Symbol" panose="05050102010706020507" pitchFamily="18" charset="2"/>
              </a:rPr>
              <a:t></a:t>
            </a:r>
            <a:r>
              <a:rPr lang="en-US" altLang="zh-CN">
                <a:solidFill>
                  <a:srgbClr val="333399"/>
                </a:solidFill>
                <a:latin typeface="Arial" panose="020B0604020202020204" pitchFamily="34" charset="0"/>
                <a:ea typeface="黑体" panose="02010609060101010101" pitchFamily="49" charset="-122"/>
              </a:rPr>
              <a:t> 1 </a:t>
            </a:r>
            <a:r>
              <a:rPr lang="zh-CN" altLang="en-US">
                <a:solidFill>
                  <a:srgbClr val="333399"/>
                </a:solidFill>
                <a:latin typeface="Arial" panose="020B0604020202020204" pitchFamily="34" charset="0"/>
                <a:ea typeface="黑体" panose="02010609060101010101" pitchFamily="49" charset="-122"/>
              </a:rPr>
              <a:t>时，表明紧急指针字段有效。它告诉系统此报文段中有紧急数据，应尽快传送</a:t>
            </a:r>
            <a:r>
              <a:rPr lang="en-US" altLang="zh-CN">
                <a:solidFill>
                  <a:srgbClr val="333399"/>
                </a:solidFill>
                <a:latin typeface="Arial" panose="020B0604020202020204" pitchFamily="34" charset="0"/>
                <a:ea typeface="黑体" panose="02010609060101010101" pitchFamily="49" charset="-122"/>
              </a:rPr>
              <a:t>(</a:t>
            </a:r>
            <a:r>
              <a:rPr lang="zh-CN" altLang="en-US">
                <a:solidFill>
                  <a:srgbClr val="333399"/>
                </a:solidFill>
                <a:latin typeface="Arial" panose="020B0604020202020204" pitchFamily="34" charset="0"/>
                <a:ea typeface="黑体" panose="02010609060101010101" pitchFamily="49" charset="-122"/>
              </a:rPr>
              <a:t>相当于高优先级的数据</a:t>
            </a:r>
            <a:r>
              <a:rPr lang="en-US" altLang="zh-CN">
                <a:solidFill>
                  <a:srgbClr val="333399"/>
                </a:solidFill>
                <a:latin typeface="Arial" panose="020B0604020202020204" pitchFamily="34" charset="0"/>
                <a:ea typeface="黑体" panose="02010609060101010101" pitchFamily="49" charset="-122"/>
              </a:rPr>
              <a:t>)</a:t>
            </a:r>
            <a:r>
              <a:rPr lang="zh-CN" altLang="en-US">
                <a:solidFill>
                  <a:srgbClr val="333399"/>
                </a:solidFill>
                <a:latin typeface="Arial" panose="020B0604020202020204" pitchFamily="34" charset="0"/>
                <a:ea typeface="黑体" panose="02010609060101010101" pitchFamily="49" charset="-122"/>
              </a:rPr>
              <a:t>。 </a:t>
            </a:r>
          </a:p>
        </p:txBody>
      </p:sp>
      <p:sp>
        <p:nvSpPr>
          <p:cNvPr id="95" name="Text Box 91"/>
          <p:cNvSpPr txBox="1">
            <a:spLocks noChangeArrowheads="1"/>
          </p:cNvSpPr>
          <p:nvPr/>
        </p:nvSpPr>
        <p:spPr bwMode="auto">
          <a:xfrm>
            <a:off x="2174875" y="5113338"/>
            <a:ext cx="7939088"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r>
              <a:rPr lang="zh-CN" altLang="en-US">
                <a:solidFill>
                  <a:srgbClr val="333399"/>
                </a:solidFill>
                <a:latin typeface="Arial" panose="020B0604020202020204" pitchFamily="34" charset="0"/>
                <a:ea typeface="黑体" panose="02010609060101010101" pitchFamily="49" charset="-122"/>
              </a:rPr>
              <a:t>确认 </a:t>
            </a:r>
            <a:r>
              <a:rPr lang="en-US" altLang="zh-CN">
                <a:solidFill>
                  <a:srgbClr val="333399"/>
                </a:solidFill>
                <a:latin typeface="Arial" panose="020B0604020202020204" pitchFamily="34" charset="0"/>
                <a:ea typeface="黑体" panose="02010609060101010101" pitchFamily="49" charset="-122"/>
              </a:rPr>
              <a:t>ACK(ACKnowledgment) —— </a:t>
            </a:r>
            <a:r>
              <a:rPr lang="zh-CN" altLang="en-US">
                <a:solidFill>
                  <a:srgbClr val="333399"/>
                </a:solidFill>
                <a:latin typeface="Arial" panose="020B0604020202020204" pitchFamily="34" charset="0"/>
                <a:ea typeface="黑体" panose="02010609060101010101" pitchFamily="49" charset="-122"/>
              </a:rPr>
              <a:t>只有当 </a:t>
            </a:r>
            <a:r>
              <a:rPr lang="en-US" altLang="zh-CN">
                <a:solidFill>
                  <a:srgbClr val="333399"/>
                </a:solidFill>
                <a:latin typeface="Arial" panose="020B0604020202020204" pitchFamily="34" charset="0"/>
                <a:ea typeface="黑体" panose="02010609060101010101" pitchFamily="49" charset="-122"/>
              </a:rPr>
              <a:t>ACK </a:t>
            </a:r>
            <a:r>
              <a:rPr lang="en-US" altLang="zh-CN">
                <a:solidFill>
                  <a:srgbClr val="333399"/>
                </a:solidFill>
                <a:latin typeface="Arial" panose="020B0604020202020204" pitchFamily="34" charset="0"/>
                <a:ea typeface="黑体" panose="02010609060101010101" pitchFamily="49" charset="-122"/>
                <a:sym typeface="Symbol" panose="05050102010706020507" pitchFamily="18" charset="2"/>
              </a:rPr>
              <a:t></a:t>
            </a:r>
            <a:r>
              <a:rPr lang="en-US" altLang="zh-CN">
                <a:solidFill>
                  <a:srgbClr val="333399"/>
                </a:solidFill>
                <a:latin typeface="Arial" panose="020B0604020202020204" pitchFamily="34" charset="0"/>
                <a:ea typeface="黑体" panose="02010609060101010101" pitchFamily="49" charset="-122"/>
              </a:rPr>
              <a:t> 1 </a:t>
            </a:r>
            <a:r>
              <a:rPr lang="zh-CN" altLang="en-US">
                <a:solidFill>
                  <a:srgbClr val="333399"/>
                </a:solidFill>
                <a:latin typeface="Arial" panose="020B0604020202020204" pitchFamily="34" charset="0"/>
                <a:ea typeface="黑体" panose="02010609060101010101" pitchFamily="49" charset="-122"/>
              </a:rPr>
              <a:t>时确认号字段才有效。当 </a:t>
            </a:r>
            <a:r>
              <a:rPr lang="en-US" altLang="zh-CN">
                <a:solidFill>
                  <a:srgbClr val="333399"/>
                </a:solidFill>
                <a:latin typeface="Arial" panose="020B0604020202020204" pitchFamily="34" charset="0"/>
                <a:ea typeface="黑体" panose="02010609060101010101" pitchFamily="49" charset="-122"/>
              </a:rPr>
              <a:t>ACK </a:t>
            </a:r>
            <a:r>
              <a:rPr lang="en-US" altLang="zh-CN">
                <a:solidFill>
                  <a:srgbClr val="333399"/>
                </a:solidFill>
                <a:latin typeface="Arial" panose="020B0604020202020204" pitchFamily="34" charset="0"/>
                <a:ea typeface="黑体" panose="02010609060101010101" pitchFamily="49" charset="-122"/>
                <a:sym typeface="Symbol" panose="05050102010706020507" pitchFamily="18" charset="2"/>
              </a:rPr>
              <a:t></a:t>
            </a:r>
            <a:r>
              <a:rPr lang="en-US" altLang="zh-CN">
                <a:solidFill>
                  <a:srgbClr val="333399"/>
                </a:solidFill>
                <a:latin typeface="Arial" panose="020B0604020202020204" pitchFamily="34" charset="0"/>
                <a:ea typeface="黑体" panose="02010609060101010101" pitchFamily="49" charset="-122"/>
              </a:rPr>
              <a:t> 0 </a:t>
            </a:r>
            <a:r>
              <a:rPr lang="zh-CN" altLang="en-US">
                <a:solidFill>
                  <a:srgbClr val="333399"/>
                </a:solidFill>
                <a:latin typeface="Arial" panose="020B0604020202020204" pitchFamily="34" charset="0"/>
                <a:ea typeface="黑体" panose="02010609060101010101" pitchFamily="49" charset="-122"/>
              </a:rPr>
              <a:t>时，确认号无效。 </a:t>
            </a:r>
          </a:p>
        </p:txBody>
      </p:sp>
      <p:sp>
        <p:nvSpPr>
          <p:cNvPr id="96" name="Text Box 93"/>
          <p:cNvSpPr txBox="1">
            <a:spLocks noChangeArrowheads="1"/>
          </p:cNvSpPr>
          <p:nvPr/>
        </p:nvSpPr>
        <p:spPr bwMode="auto">
          <a:xfrm>
            <a:off x="1814513" y="5113338"/>
            <a:ext cx="8893175"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r>
              <a:rPr lang="zh-CN" altLang="en-US">
                <a:solidFill>
                  <a:srgbClr val="333399"/>
                </a:solidFill>
                <a:latin typeface="Arial" panose="020B0604020202020204" pitchFamily="34" charset="0"/>
                <a:ea typeface="黑体" panose="02010609060101010101" pitchFamily="49" charset="-122"/>
              </a:rPr>
              <a:t>复位 </a:t>
            </a:r>
            <a:r>
              <a:rPr lang="en-US" altLang="zh-CN">
                <a:solidFill>
                  <a:srgbClr val="333399"/>
                </a:solidFill>
                <a:latin typeface="Arial" panose="020B0604020202020204" pitchFamily="34" charset="0"/>
                <a:ea typeface="黑体" panose="02010609060101010101" pitchFamily="49" charset="-122"/>
              </a:rPr>
              <a:t>RST (ReSeT) —— </a:t>
            </a:r>
            <a:r>
              <a:rPr lang="zh-CN" altLang="en-US">
                <a:solidFill>
                  <a:srgbClr val="333399"/>
                </a:solidFill>
                <a:latin typeface="Arial" panose="020B0604020202020204" pitchFamily="34" charset="0"/>
                <a:ea typeface="黑体" panose="02010609060101010101" pitchFamily="49" charset="-122"/>
              </a:rPr>
              <a:t>当 </a:t>
            </a:r>
            <a:r>
              <a:rPr lang="en-US" altLang="zh-CN">
                <a:solidFill>
                  <a:srgbClr val="333399"/>
                </a:solidFill>
                <a:latin typeface="Arial" panose="020B0604020202020204" pitchFamily="34" charset="0"/>
                <a:ea typeface="黑体" panose="02010609060101010101" pitchFamily="49" charset="-122"/>
              </a:rPr>
              <a:t>RST </a:t>
            </a:r>
            <a:r>
              <a:rPr lang="en-US" altLang="zh-CN">
                <a:solidFill>
                  <a:srgbClr val="333399"/>
                </a:solidFill>
                <a:latin typeface="Arial" panose="020B0604020202020204" pitchFamily="34" charset="0"/>
                <a:ea typeface="黑体" panose="02010609060101010101" pitchFamily="49" charset="-122"/>
                <a:sym typeface="Symbol" panose="05050102010706020507" pitchFamily="18" charset="2"/>
              </a:rPr>
              <a:t></a:t>
            </a:r>
            <a:r>
              <a:rPr lang="en-US" altLang="zh-CN">
                <a:solidFill>
                  <a:srgbClr val="333399"/>
                </a:solidFill>
                <a:latin typeface="Arial" panose="020B0604020202020204" pitchFamily="34" charset="0"/>
                <a:ea typeface="黑体" panose="02010609060101010101" pitchFamily="49" charset="-122"/>
              </a:rPr>
              <a:t> 1 </a:t>
            </a:r>
            <a:r>
              <a:rPr lang="zh-CN" altLang="en-US">
                <a:solidFill>
                  <a:srgbClr val="333399"/>
                </a:solidFill>
                <a:latin typeface="Arial" panose="020B0604020202020204" pitchFamily="34" charset="0"/>
                <a:ea typeface="黑体" panose="02010609060101010101" pitchFamily="49" charset="-122"/>
              </a:rPr>
              <a:t>时，表明 </a:t>
            </a:r>
            <a:r>
              <a:rPr lang="en-US" altLang="zh-CN">
                <a:solidFill>
                  <a:srgbClr val="333399"/>
                </a:solidFill>
                <a:latin typeface="Arial" panose="020B0604020202020204" pitchFamily="34" charset="0"/>
                <a:ea typeface="黑体" panose="02010609060101010101" pitchFamily="49" charset="-122"/>
              </a:rPr>
              <a:t>TCP </a:t>
            </a:r>
            <a:r>
              <a:rPr lang="zh-CN" altLang="en-US">
                <a:solidFill>
                  <a:srgbClr val="333399"/>
                </a:solidFill>
                <a:latin typeface="Arial" panose="020B0604020202020204" pitchFamily="34" charset="0"/>
                <a:ea typeface="黑体" panose="02010609060101010101" pitchFamily="49" charset="-122"/>
              </a:rPr>
              <a:t>连接中出现严重差错（如由于主机崩溃或其他原因），必须释放连接，然后再重新建立运输连接。 </a:t>
            </a:r>
          </a:p>
        </p:txBody>
      </p:sp>
      <p:sp>
        <p:nvSpPr>
          <p:cNvPr id="97" name="Text Box 94"/>
          <p:cNvSpPr txBox="1">
            <a:spLocks noChangeArrowheads="1"/>
          </p:cNvSpPr>
          <p:nvPr/>
        </p:nvSpPr>
        <p:spPr bwMode="auto">
          <a:xfrm>
            <a:off x="1958975" y="5473700"/>
            <a:ext cx="842486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r>
              <a:rPr lang="zh-CN" altLang="en-US">
                <a:solidFill>
                  <a:srgbClr val="333399"/>
                </a:solidFill>
                <a:latin typeface="Arial" panose="020B0604020202020204" pitchFamily="34" charset="0"/>
                <a:ea typeface="黑体" panose="02010609060101010101" pitchFamily="49" charset="-122"/>
              </a:rPr>
              <a:t>同步 </a:t>
            </a:r>
            <a:r>
              <a:rPr lang="en-US" altLang="zh-CN">
                <a:solidFill>
                  <a:srgbClr val="333399"/>
                </a:solidFill>
                <a:latin typeface="Arial" panose="020B0604020202020204" pitchFamily="34" charset="0"/>
                <a:ea typeface="黑体" panose="02010609060101010101" pitchFamily="49" charset="-122"/>
              </a:rPr>
              <a:t>SYN(SYNchronize) —— </a:t>
            </a:r>
            <a:r>
              <a:rPr lang="zh-CN" altLang="en-US">
                <a:solidFill>
                  <a:srgbClr val="333399"/>
                </a:solidFill>
                <a:latin typeface="Arial" panose="020B0604020202020204" pitchFamily="34" charset="0"/>
                <a:ea typeface="黑体" panose="02010609060101010101" pitchFamily="49" charset="-122"/>
              </a:rPr>
              <a:t>同步 </a:t>
            </a:r>
            <a:r>
              <a:rPr lang="en-US" altLang="zh-CN">
                <a:solidFill>
                  <a:srgbClr val="333399"/>
                </a:solidFill>
                <a:latin typeface="Arial" panose="020B0604020202020204" pitchFamily="34" charset="0"/>
                <a:ea typeface="黑体" panose="02010609060101010101" pitchFamily="49" charset="-122"/>
              </a:rPr>
              <a:t>SYN = 1 </a:t>
            </a:r>
            <a:r>
              <a:rPr lang="zh-CN" altLang="en-US">
                <a:solidFill>
                  <a:srgbClr val="333399"/>
                </a:solidFill>
                <a:latin typeface="Arial" panose="020B0604020202020204" pitchFamily="34" charset="0"/>
                <a:ea typeface="黑体" panose="02010609060101010101" pitchFamily="49" charset="-122"/>
              </a:rPr>
              <a:t>表示这是一个连接请求或连接接受报文。 </a:t>
            </a:r>
          </a:p>
        </p:txBody>
      </p:sp>
      <p:sp>
        <p:nvSpPr>
          <p:cNvPr id="98" name="Text Box 95"/>
          <p:cNvSpPr txBox="1">
            <a:spLocks noChangeArrowheads="1"/>
          </p:cNvSpPr>
          <p:nvPr/>
        </p:nvSpPr>
        <p:spPr bwMode="auto">
          <a:xfrm>
            <a:off x="1814513" y="5186363"/>
            <a:ext cx="8424862"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r>
              <a:rPr lang="zh-CN" altLang="en-US">
                <a:solidFill>
                  <a:srgbClr val="333399"/>
                </a:solidFill>
                <a:latin typeface="Arial" panose="020B0604020202020204" pitchFamily="34" charset="0"/>
                <a:ea typeface="黑体" panose="02010609060101010101" pitchFamily="49" charset="-122"/>
              </a:rPr>
              <a:t>终止 </a:t>
            </a:r>
            <a:r>
              <a:rPr lang="en-US" altLang="zh-CN">
                <a:solidFill>
                  <a:srgbClr val="333399"/>
                </a:solidFill>
                <a:latin typeface="Arial" panose="020B0604020202020204" pitchFamily="34" charset="0"/>
                <a:ea typeface="黑体" panose="02010609060101010101" pitchFamily="49" charset="-122"/>
              </a:rPr>
              <a:t>FIN (FINis) —— </a:t>
            </a:r>
            <a:r>
              <a:rPr lang="zh-CN" altLang="en-US">
                <a:solidFill>
                  <a:srgbClr val="333399"/>
                </a:solidFill>
                <a:latin typeface="Arial" panose="020B0604020202020204" pitchFamily="34" charset="0"/>
                <a:ea typeface="黑体" panose="02010609060101010101" pitchFamily="49" charset="-122"/>
              </a:rPr>
              <a:t>用来释放一个连接。</a:t>
            </a:r>
            <a:r>
              <a:rPr lang="en-US" altLang="zh-CN">
                <a:solidFill>
                  <a:srgbClr val="333399"/>
                </a:solidFill>
                <a:latin typeface="Arial" panose="020B0604020202020204" pitchFamily="34" charset="0"/>
                <a:ea typeface="黑体" panose="02010609060101010101" pitchFamily="49" charset="-122"/>
              </a:rPr>
              <a:t>FIN </a:t>
            </a:r>
            <a:r>
              <a:rPr lang="en-US" altLang="zh-CN">
                <a:solidFill>
                  <a:srgbClr val="333399"/>
                </a:solidFill>
                <a:latin typeface="Arial" panose="020B0604020202020204" pitchFamily="34" charset="0"/>
                <a:ea typeface="黑体" panose="02010609060101010101" pitchFamily="49" charset="-122"/>
                <a:sym typeface="Symbol" panose="05050102010706020507" pitchFamily="18" charset="2"/>
              </a:rPr>
              <a:t></a:t>
            </a:r>
            <a:r>
              <a:rPr lang="en-US" altLang="zh-CN">
                <a:solidFill>
                  <a:srgbClr val="333399"/>
                </a:solidFill>
                <a:latin typeface="Arial" panose="020B0604020202020204" pitchFamily="34" charset="0"/>
                <a:ea typeface="黑体" panose="02010609060101010101" pitchFamily="49" charset="-122"/>
              </a:rPr>
              <a:t> 1 </a:t>
            </a:r>
            <a:r>
              <a:rPr lang="zh-CN" altLang="en-US">
                <a:solidFill>
                  <a:srgbClr val="333399"/>
                </a:solidFill>
                <a:latin typeface="Arial" panose="020B0604020202020204" pitchFamily="34" charset="0"/>
                <a:ea typeface="黑体" panose="02010609060101010101" pitchFamily="49" charset="-122"/>
              </a:rPr>
              <a:t>表明此报文段的发送端的数据已发送完毕，并要求释放运输连接。 </a:t>
            </a:r>
          </a:p>
        </p:txBody>
      </p:sp>
      <p:sp>
        <p:nvSpPr>
          <p:cNvPr id="99" name="Rectangle 96"/>
          <p:cNvSpPr txBox="1">
            <a:spLocks noChangeArrowheads="1"/>
          </p:cNvSpPr>
          <p:nvPr/>
        </p:nvSpPr>
        <p:spPr>
          <a:xfrm>
            <a:off x="1814513" y="5329238"/>
            <a:ext cx="8893175" cy="946150"/>
          </a:xfrm>
          <a:prstGeom prst="rect">
            <a:avLst/>
          </a:prstGeom>
          <a:noFill/>
        </p:spPr>
        <p:txBody>
          <a:bodyPr anchor="b">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a:solidFill>
                  <a:srgbClr val="000099"/>
                </a:solidFill>
                <a:ea typeface="宋体" panose="02010600030101010101" pitchFamily="2" charset="-122"/>
              </a:rPr>
              <a:t>窗口字段 </a:t>
            </a:r>
            <a:r>
              <a:rPr lang="en-US" altLang="zh-CN" sz="2800" b="1">
                <a:solidFill>
                  <a:srgbClr val="000099"/>
                </a:solidFill>
                <a:ea typeface="宋体" panose="02010600030101010101" pitchFamily="2" charset="-122"/>
              </a:rPr>
              <a:t>—— </a:t>
            </a:r>
            <a:r>
              <a:rPr lang="zh-CN" altLang="en-US" sz="2800" b="1">
                <a:solidFill>
                  <a:srgbClr val="000099"/>
                </a:solidFill>
                <a:ea typeface="宋体" panose="02010600030101010101" pitchFamily="2" charset="-122"/>
              </a:rPr>
              <a:t>占 </a:t>
            </a:r>
            <a:r>
              <a:rPr lang="en-US" altLang="zh-CN" sz="2800" b="1">
                <a:solidFill>
                  <a:srgbClr val="000099"/>
                </a:solidFill>
                <a:ea typeface="宋体" panose="02010600030101010101" pitchFamily="2" charset="-122"/>
              </a:rPr>
              <a:t>2 </a:t>
            </a:r>
            <a:r>
              <a:rPr lang="zh-CN" altLang="en-US" sz="2800" b="1">
                <a:solidFill>
                  <a:srgbClr val="000099"/>
                </a:solidFill>
                <a:ea typeface="宋体" panose="02010600030101010101" pitchFamily="2" charset="-122"/>
              </a:rPr>
              <a:t>字节，用来让对方设置发送窗口的依据，单位为字节。</a:t>
            </a:r>
          </a:p>
        </p:txBody>
      </p:sp>
      <p:sp>
        <p:nvSpPr>
          <p:cNvPr id="100" name="Text Box 97"/>
          <p:cNvSpPr txBox="1">
            <a:spLocks noChangeArrowheads="1"/>
          </p:cNvSpPr>
          <p:nvPr/>
        </p:nvSpPr>
        <p:spPr bwMode="auto">
          <a:xfrm>
            <a:off x="1814513" y="5257800"/>
            <a:ext cx="8301037"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just" eaLnBrk="1" hangingPunct="1">
              <a:spcBef>
                <a:spcPct val="0"/>
              </a:spcBef>
              <a:buFontTx/>
              <a:buNone/>
            </a:pPr>
            <a:r>
              <a:rPr lang="zh-CN" altLang="en-US">
                <a:solidFill>
                  <a:srgbClr val="333399"/>
                </a:solidFill>
                <a:latin typeface="Arial" panose="020B0604020202020204" pitchFamily="34" charset="0"/>
                <a:ea typeface="黑体" panose="02010609060101010101" pitchFamily="49" charset="-122"/>
              </a:rPr>
              <a:t>检验和 </a:t>
            </a:r>
            <a:r>
              <a:rPr lang="en-US" altLang="zh-CN">
                <a:solidFill>
                  <a:srgbClr val="333399"/>
                </a:solidFill>
                <a:latin typeface="Arial" panose="020B0604020202020204" pitchFamily="34" charset="0"/>
                <a:ea typeface="黑体" panose="02010609060101010101" pitchFamily="49" charset="-122"/>
              </a:rPr>
              <a:t>—— </a:t>
            </a:r>
            <a:r>
              <a:rPr lang="zh-CN" altLang="en-US">
                <a:solidFill>
                  <a:srgbClr val="333399"/>
                </a:solidFill>
                <a:latin typeface="Arial" panose="020B0604020202020204" pitchFamily="34" charset="0"/>
                <a:ea typeface="黑体" panose="02010609060101010101" pitchFamily="49" charset="-122"/>
              </a:rPr>
              <a:t>占 </a:t>
            </a:r>
            <a:r>
              <a:rPr lang="en-US" altLang="zh-CN">
                <a:solidFill>
                  <a:srgbClr val="333399"/>
                </a:solidFill>
                <a:latin typeface="Arial" panose="020B0604020202020204" pitchFamily="34" charset="0"/>
                <a:ea typeface="黑体" panose="02010609060101010101" pitchFamily="49" charset="-122"/>
              </a:rPr>
              <a:t>2 </a:t>
            </a:r>
            <a:r>
              <a:rPr lang="zh-CN" altLang="en-US">
                <a:solidFill>
                  <a:srgbClr val="333399"/>
                </a:solidFill>
                <a:latin typeface="Arial" panose="020B0604020202020204" pitchFamily="34" charset="0"/>
                <a:ea typeface="黑体" panose="02010609060101010101" pitchFamily="49" charset="-122"/>
              </a:rPr>
              <a:t>字节。检验和字段检验的范围包括首部和数据这两部分。在计算检验和时，要在 </a:t>
            </a:r>
            <a:r>
              <a:rPr lang="en-US" altLang="zh-CN">
                <a:solidFill>
                  <a:srgbClr val="333399"/>
                </a:solidFill>
                <a:latin typeface="Arial" panose="020B0604020202020204" pitchFamily="34" charset="0"/>
                <a:ea typeface="黑体" panose="02010609060101010101" pitchFamily="49" charset="-122"/>
              </a:rPr>
              <a:t>TCP </a:t>
            </a:r>
            <a:r>
              <a:rPr lang="zh-CN" altLang="en-US">
                <a:solidFill>
                  <a:srgbClr val="333399"/>
                </a:solidFill>
                <a:latin typeface="Arial" panose="020B0604020202020204" pitchFamily="34" charset="0"/>
                <a:ea typeface="黑体" panose="02010609060101010101" pitchFamily="49" charset="-122"/>
              </a:rPr>
              <a:t>报文段的前面加上 </a:t>
            </a:r>
            <a:r>
              <a:rPr lang="en-US" altLang="zh-CN">
                <a:solidFill>
                  <a:srgbClr val="333399"/>
                </a:solidFill>
                <a:latin typeface="Arial" panose="020B0604020202020204" pitchFamily="34" charset="0"/>
                <a:ea typeface="黑体" panose="02010609060101010101" pitchFamily="49" charset="-122"/>
              </a:rPr>
              <a:t>12 </a:t>
            </a:r>
            <a:r>
              <a:rPr lang="zh-CN" altLang="en-US">
                <a:solidFill>
                  <a:srgbClr val="333399"/>
                </a:solidFill>
                <a:latin typeface="Arial" panose="020B0604020202020204" pitchFamily="34" charset="0"/>
                <a:ea typeface="黑体" panose="02010609060101010101" pitchFamily="49" charset="-122"/>
              </a:rPr>
              <a:t>字节的伪首部。</a:t>
            </a:r>
          </a:p>
        </p:txBody>
      </p:sp>
      <p:sp>
        <p:nvSpPr>
          <p:cNvPr id="101" name="Text Box 98"/>
          <p:cNvSpPr txBox="1">
            <a:spLocks noChangeArrowheads="1"/>
          </p:cNvSpPr>
          <p:nvPr/>
        </p:nvSpPr>
        <p:spPr bwMode="auto">
          <a:xfrm>
            <a:off x="1958975" y="5186363"/>
            <a:ext cx="8301038"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just" eaLnBrk="1" hangingPunct="1">
              <a:spcBef>
                <a:spcPct val="0"/>
              </a:spcBef>
              <a:buFontTx/>
              <a:buNone/>
            </a:pPr>
            <a:r>
              <a:rPr lang="zh-CN" altLang="en-US">
                <a:solidFill>
                  <a:srgbClr val="333399"/>
                </a:solidFill>
                <a:latin typeface="Arial" panose="020B0604020202020204" pitchFamily="34" charset="0"/>
                <a:ea typeface="黑体" panose="02010609060101010101" pitchFamily="49" charset="-122"/>
              </a:rPr>
              <a:t>紧急指针字段 </a:t>
            </a:r>
            <a:r>
              <a:rPr lang="en-US" altLang="zh-CN">
                <a:solidFill>
                  <a:srgbClr val="333399"/>
                </a:solidFill>
                <a:latin typeface="Arial" panose="020B0604020202020204" pitchFamily="34" charset="0"/>
                <a:ea typeface="黑体" panose="02010609060101010101" pitchFamily="49" charset="-122"/>
              </a:rPr>
              <a:t>—— </a:t>
            </a:r>
            <a:r>
              <a:rPr lang="zh-CN" altLang="en-US">
                <a:solidFill>
                  <a:srgbClr val="333399"/>
                </a:solidFill>
                <a:latin typeface="Arial" panose="020B0604020202020204" pitchFamily="34" charset="0"/>
                <a:ea typeface="黑体" panose="02010609060101010101" pitchFamily="49" charset="-122"/>
              </a:rPr>
              <a:t>占 </a:t>
            </a:r>
            <a:r>
              <a:rPr lang="en-US" altLang="zh-CN">
                <a:solidFill>
                  <a:srgbClr val="333399"/>
                </a:solidFill>
                <a:latin typeface="Arial" panose="020B0604020202020204" pitchFamily="34" charset="0"/>
                <a:ea typeface="黑体" panose="02010609060101010101" pitchFamily="49" charset="-122"/>
              </a:rPr>
              <a:t>16 </a:t>
            </a:r>
            <a:r>
              <a:rPr lang="zh-CN" altLang="en-US">
                <a:solidFill>
                  <a:srgbClr val="333399"/>
                </a:solidFill>
                <a:latin typeface="Arial" panose="020B0604020202020204" pitchFamily="34" charset="0"/>
                <a:ea typeface="黑体" panose="02010609060101010101" pitchFamily="49" charset="-122"/>
              </a:rPr>
              <a:t>位，</a:t>
            </a:r>
            <a:r>
              <a:rPr lang="zh-CN" altLang="en-US">
                <a:solidFill>
                  <a:srgbClr val="333399"/>
                </a:solidFill>
                <a:latin typeface="Tahoma" panose="020B0604030504040204" pitchFamily="34" charset="0"/>
                <a:ea typeface="黑体" panose="02010609060101010101" pitchFamily="49" charset="-122"/>
              </a:rPr>
              <a:t>指出在本报文段中紧急数据共有多少个字节（紧急数据放在本报文段数据的最前面）。</a:t>
            </a:r>
            <a:r>
              <a:rPr lang="zh-CN" altLang="en-US">
                <a:latin typeface="Tahoma" panose="020B0604030504040204" pitchFamily="34" charset="0"/>
                <a:ea typeface="宋体" panose="02010600030101010101" pitchFamily="2" charset="-122"/>
              </a:rPr>
              <a:t> </a:t>
            </a:r>
            <a:r>
              <a:rPr lang="zh-CN" altLang="en-US">
                <a:solidFill>
                  <a:srgbClr val="333399"/>
                </a:solidFill>
                <a:latin typeface="Arial" panose="020B0604020202020204" pitchFamily="34" charset="0"/>
                <a:ea typeface="黑体" panose="02010609060101010101" pitchFamily="49" charset="-122"/>
              </a:rPr>
              <a:t> </a:t>
            </a:r>
          </a:p>
        </p:txBody>
      </p:sp>
      <p:sp>
        <p:nvSpPr>
          <p:cNvPr id="102" name="Text Box 100"/>
          <p:cNvSpPr txBox="1">
            <a:spLocks noChangeArrowheads="1"/>
          </p:cNvSpPr>
          <p:nvPr/>
        </p:nvSpPr>
        <p:spPr bwMode="auto">
          <a:xfrm>
            <a:off x="1887538" y="5257800"/>
            <a:ext cx="830103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just" eaLnBrk="1" hangingPunct="1">
              <a:spcBef>
                <a:spcPct val="0"/>
              </a:spcBef>
              <a:buFontTx/>
              <a:buNone/>
            </a:pPr>
            <a:r>
              <a:rPr lang="zh-CN" altLang="en-US">
                <a:solidFill>
                  <a:srgbClr val="333399"/>
                </a:solidFill>
                <a:latin typeface="Arial" panose="020B0604020202020204" pitchFamily="34" charset="0"/>
                <a:ea typeface="黑体" panose="02010609060101010101" pitchFamily="49" charset="-122"/>
              </a:rPr>
              <a:t>填充字段 </a:t>
            </a:r>
            <a:r>
              <a:rPr lang="en-US" altLang="zh-CN">
                <a:solidFill>
                  <a:srgbClr val="333399"/>
                </a:solidFill>
                <a:latin typeface="Arial" panose="020B0604020202020204" pitchFamily="34" charset="0"/>
                <a:ea typeface="黑体" panose="02010609060101010101" pitchFamily="49" charset="-122"/>
              </a:rPr>
              <a:t>—— </a:t>
            </a:r>
            <a:r>
              <a:rPr lang="zh-CN" altLang="en-US">
                <a:solidFill>
                  <a:srgbClr val="333399"/>
                </a:solidFill>
                <a:latin typeface="Arial" panose="020B0604020202020204" pitchFamily="34" charset="0"/>
                <a:ea typeface="黑体" panose="02010609060101010101" pitchFamily="49" charset="-122"/>
              </a:rPr>
              <a:t>这是为了使整个首部长度是 </a:t>
            </a:r>
            <a:r>
              <a:rPr lang="en-US" altLang="zh-CN">
                <a:solidFill>
                  <a:srgbClr val="333399"/>
                </a:solidFill>
                <a:latin typeface="Arial" panose="020B0604020202020204" pitchFamily="34" charset="0"/>
                <a:ea typeface="黑体" panose="02010609060101010101" pitchFamily="49" charset="-122"/>
              </a:rPr>
              <a:t>4 </a:t>
            </a:r>
            <a:r>
              <a:rPr lang="zh-CN" altLang="en-US">
                <a:solidFill>
                  <a:srgbClr val="333399"/>
                </a:solidFill>
                <a:latin typeface="Arial" panose="020B0604020202020204" pitchFamily="34" charset="0"/>
                <a:ea typeface="黑体" panose="02010609060101010101" pitchFamily="49" charset="-122"/>
              </a:rPr>
              <a:t>字节的整数倍。 </a:t>
            </a:r>
          </a:p>
        </p:txBody>
      </p:sp>
    </p:spTree>
    <p:extLst>
      <p:ext uri="{BB962C8B-B14F-4D97-AF65-F5344CB8AC3E}">
        <p14:creationId xmlns:p14="http://schemas.microsoft.com/office/powerpoint/2010/main" val="34242388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9"/>
                                        </p:tgtEl>
                                        <p:attrNameLst>
                                          <p:attrName>style.visibility</p:attrName>
                                        </p:attrNameLst>
                                      </p:cBhvr>
                                      <p:to>
                                        <p:strVal val="visible"/>
                                      </p:to>
                                    </p:set>
                                  </p:childTnLst>
                                  <p:subTnLst>
                                    <p:set>
                                      <p:cBhvr override="childStyle">
                                        <p:cTn dur="1" fill="hold" display="0" masterRel="nextClick" afterEffect="1"/>
                                        <p:tgtEl>
                                          <p:spTgt spid="89"/>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90"/>
                                        </p:tgtEl>
                                        <p:attrNameLst>
                                          <p:attrName>style.visibility</p:attrName>
                                        </p:attrNameLst>
                                      </p:cBhvr>
                                      <p:to>
                                        <p:strVal val="visible"/>
                                      </p:to>
                                    </p:set>
                                  </p:childTnLst>
                                  <p:subTnLst>
                                    <p:set>
                                      <p:cBhvr override="childStyle">
                                        <p:cTn dur="1" fill="hold" display="0" masterRel="nextClick" afterEffect="1"/>
                                        <p:tgtEl>
                                          <p:spTgt spid="90"/>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91"/>
                                        </p:tgtEl>
                                        <p:attrNameLst>
                                          <p:attrName>style.visibility</p:attrName>
                                        </p:attrNameLst>
                                      </p:cBhvr>
                                      <p:to>
                                        <p:strVal val="visible"/>
                                      </p:to>
                                    </p:set>
                                  </p:childTnLst>
                                  <p:subTnLst>
                                    <p:set>
                                      <p:cBhvr override="childStyle">
                                        <p:cTn dur="1" fill="hold" display="0" masterRel="nextClick" afterEffect="1"/>
                                        <p:tgtEl>
                                          <p:spTgt spid="91"/>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92"/>
                                        </p:tgtEl>
                                        <p:attrNameLst>
                                          <p:attrName>style.visibility</p:attrName>
                                        </p:attrNameLst>
                                      </p:cBhvr>
                                      <p:to>
                                        <p:strVal val="visible"/>
                                      </p:to>
                                    </p:set>
                                  </p:childTnLst>
                                  <p:subTnLst>
                                    <p:set>
                                      <p:cBhvr override="childStyle">
                                        <p:cTn dur="1" fill="hold" display="0" masterRel="nextClick" afterEffect="1"/>
                                        <p:tgtEl>
                                          <p:spTgt spid="92"/>
                                        </p:tgtEl>
                                        <p:attrNameLst>
                                          <p:attrName>style.visibility</p:attrName>
                                        </p:attrNameLst>
                                      </p:cBhvr>
                                      <p:to>
                                        <p:strVal val="hidden"/>
                                      </p:to>
                                    </p:set>
                                  </p:sub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93"/>
                                        </p:tgtEl>
                                        <p:attrNameLst>
                                          <p:attrName>style.visibility</p:attrName>
                                        </p:attrNameLst>
                                      </p:cBhvr>
                                      <p:to>
                                        <p:strVal val="visible"/>
                                      </p:to>
                                    </p:set>
                                  </p:childTnLst>
                                  <p:subTnLst>
                                    <p:set>
                                      <p:cBhvr override="childStyle">
                                        <p:cTn dur="1" fill="hold" display="0" masterRel="nextClick" afterEffect="1"/>
                                        <p:tgtEl>
                                          <p:spTgt spid="93"/>
                                        </p:tgtEl>
                                        <p:attrNameLst>
                                          <p:attrName>style.visibility</p:attrName>
                                        </p:attrNameLst>
                                      </p:cBhvr>
                                      <p:to>
                                        <p:strVal val="hidden"/>
                                      </p:to>
                                    </p:set>
                                  </p:sub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94"/>
                                        </p:tgtEl>
                                        <p:attrNameLst>
                                          <p:attrName>style.visibility</p:attrName>
                                        </p:attrNameLst>
                                      </p:cBhvr>
                                      <p:to>
                                        <p:strVal val="visible"/>
                                      </p:to>
                                    </p:set>
                                  </p:childTnLst>
                                  <p:subTnLst>
                                    <p:set>
                                      <p:cBhvr override="childStyle">
                                        <p:cTn dur="1" fill="hold" display="0" masterRel="nextClick" afterEffect="1"/>
                                        <p:tgtEl>
                                          <p:spTgt spid="94"/>
                                        </p:tgtEl>
                                        <p:attrNameLst>
                                          <p:attrName>style.visibility</p:attrName>
                                        </p:attrNameLst>
                                      </p:cBhvr>
                                      <p:to>
                                        <p:strVal val="hidden"/>
                                      </p:to>
                                    </p:set>
                                  </p:sub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95"/>
                                        </p:tgtEl>
                                        <p:attrNameLst>
                                          <p:attrName>style.visibility</p:attrName>
                                        </p:attrNameLst>
                                      </p:cBhvr>
                                      <p:to>
                                        <p:strVal val="visible"/>
                                      </p:to>
                                    </p:set>
                                  </p:childTnLst>
                                  <p:subTnLst>
                                    <p:set>
                                      <p:cBhvr override="childStyle">
                                        <p:cTn dur="1" fill="hold" display="0" masterRel="nextClick" afterEffect="1"/>
                                        <p:tgtEl>
                                          <p:spTgt spid="95"/>
                                        </p:tgtEl>
                                        <p:attrNameLst>
                                          <p:attrName>style.visibility</p:attrName>
                                        </p:attrNameLst>
                                      </p:cBhvr>
                                      <p:to>
                                        <p:strVal val="hidden"/>
                                      </p:to>
                                    </p:set>
                                  </p:sub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96"/>
                                        </p:tgtEl>
                                        <p:attrNameLst>
                                          <p:attrName>style.visibility</p:attrName>
                                        </p:attrNameLst>
                                      </p:cBhvr>
                                      <p:to>
                                        <p:strVal val="visible"/>
                                      </p:to>
                                    </p:set>
                                  </p:childTnLst>
                                  <p:subTnLst>
                                    <p:set>
                                      <p:cBhvr override="childStyle">
                                        <p:cTn dur="1" fill="hold" display="0" masterRel="nextClick" afterEffect="1"/>
                                        <p:tgtEl>
                                          <p:spTgt spid="96"/>
                                        </p:tgtEl>
                                        <p:attrNameLst>
                                          <p:attrName>style.visibility</p:attrName>
                                        </p:attrNameLst>
                                      </p:cBhvr>
                                      <p:to>
                                        <p:strVal val="hidden"/>
                                      </p:to>
                                    </p:set>
                                  </p:sub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97"/>
                                        </p:tgtEl>
                                        <p:attrNameLst>
                                          <p:attrName>style.visibility</p:attrName>
                                        </p:attrNameLst>
                                      </p:cBhvr>
                                      <p:to>
                                        <p:strVal val="visible"/>
                                      </p:to>
                                    </p:set>
                                  </p:childTnLst>
                                  <p:subTnLst>
                                    <p:set>
                                      <p:cBhvr override="childStyle">
                                        <p:cTn dur="1" fill="hold" display="0" masterRel="nextClick" afterEffect="1"/>
                                        <p:tgtEl>
                                          <p:spTgt spid="97"/>
                                        </p:tgtEl>
                                        <p:attrNameLst>
                                          <p:attrName>style.visibility</p:attrName>
                                        </p:attrNameLst>
                                      </p:cBhvr>
                                      <p:to>
                                        <p:strVal val="hidden"/>
                                      </p:to>
                                    </p:set>
                                  </p:sub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98"/>
                                        </p:tgtEl>
                                        <p:attrNameLst>
                                          <p:attrName>style.visibility</p:attrName>
                                        </p:attrNameLst>
                                      </p:cBhvr>
                                      <p:to>
                                        <p:strVal val="visible"/>
                                      </p:to>
                                    </p:set>
                                  </p:childTnLst>
                                  <p:subTnLst>
                                    <p:set>
                                      <p:cBhvr override="childStyle">
                                        <p:cTn dur="1" fill="hold" display="0" masterRel="nextClick" afterEffect="1"/>
                                        <p:tgtEl>
                                          <p:spTgt spid="98"/>
                                        </p:tgtEl>
                                        <p:attrNameLst>
                                          <p:attrName>style.visibility</p:attrName>
                                        </p:attrNameLst>
                                      </p:cBhvr>
                                      <p:to>
                                        <p:strVal val="hidden"/>
                                      </p:to>
                                    </p:set>
                                  </p:sub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99"/>
                                        </p:tgtEl>
                                        <p:attrNameLst>
                                          <p:attrName>style.visibility</p:attrName>
                                        </p:attrNameLst>
                                      </p:cBhvr>
                                      <p:to>
                                        <p:strVal val="visible"/>
                                      </p:to>
                                    </p:set>
                                  </p:childTnLst>
                                  <p:subTnLst>
                                    <p:set>
                                      <p:cBhvr override="childStyle">
                                        <p:cTn dur="1" fill="hold" display="0" masterRel="nextClick" afterEffect="1"/>
                                        <p:tgtEl>
                                          <p:spTgt spid="99"/>
                                        </p:tgtEl>
                                        <p:attrNameLst>
                                          <p:attrName>style.visibility</p:attrName>
                                        </p:attrNameLst>
                                      </p:cBhvr>
                                      <p:to>
                                        <p:strVal val="hidden"/>
                                      </p:to>
                                    </p:set>
                                  </p:sub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100"/>
                                        </p:tgtEl>
                                        <p:attrNameLst>
                                          <p:attrName>style.visibility</p:attrName>
                                        </p:attrNameLst>
                                      </p:cBhvr>
                                      <p:to>
                                        <p:strVal val="visible"/>
                                      </p:to>
                                    </p:set>
                                  </p:childTnLst>
                                  <p:subTnLst>
                                    <p:set>
                                      <p:cBhvr override="childStyle">
                                        <p:cTn dur="1" fill="hold" display="0" masterRel="nextClick" afterEffect="1"/>
                                        <p:tgtEl>
                                          <p:spTgt spid="100"/>
                                        </p:tgtEl>
                                        <p:attrNameLst>
                                          <p:attrName>style.visibility</p:attrName>
                                        </p:attrNameLst>
                                      </p:cBhvr>
                                      <p:to>
                                        <p:strVal val="hidden"/>
                                      </p:to>
                                    </p:set>
                                  </p:sub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101"/>
                                        </p:tgtEl>
                                        <p:attrNameLst>
                                          <p:attrName>style.visibility</p:attrName>
                                        </p:attrNameLst>
                                      </p:cBhvr>
                                      <p:to>
                                        <p:strVal val="visible"/>
                                      </p:to>
                                    </p:set>
                                  </p:childTnLst>
                                  <p:subTnLst>
                                    <p:set>
                                      <p:cBhvr override="childStyle">
                                        <p:cTn dur="1" fill="hold" display="0" masterRel="nextClick" afterEffect="1"/>
                                        <p:tgtEl>
                                          <p:spTgt spid="101"/>
                                        </p:tgtEl>
                                        <p:attrNameLst>
                                          <p:attrName>style.visibility</p:attrName>
                                        </p:attrNameLst>
                                      </p:cBhvr>
                                      <p:to>
                                        <p:strVal val="hidden"/>
                                      </p:to>
                                    </p:set>
                                  </p:sub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102"/>
                                        </p:tgtEl>
                                        <p:attrNameLst>
                                          <p:attrName>style.visibility</p:attrName>
                                        </p:attrNameLst>
                                      </p:cBhvr>
                                      <p:to>
                                        <p:strVal val="visible"/>
                                      </p:to>
                                    </p:set>
                                  </p:childTnLst>
                                  <p:subTnLst>
                                    <p:set>
                                      <p:cBhvr override="childStyle">
                                        <p:cTn dur="1" fill="hold" display="0" masterRel="nextClick" afterEffect="1"/>
                                        <p:tgtEl>
                                          <p:spTgt spid="10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9" grpId="0" animBg="1"/>
      <p:bldP spid="10" grpId="0" animBg="1"/>
      <p:bldP spid="89" grpId="0"/>
      <p:bldP spid="90" grpId="0"/>
      <p:bldP spid="91" grpId="0"/>
      <p:bldP spid="92" grpId="0"/>
      <p:bldP spid="93" grpId="0"/>
      <p:bldP spid="94" grpId="0"/>
      <p:bldP spid="95" grpId="0"/>
      <p:bldP spid="96" grpId="0"/>
      <p:bldP spid="97" grpId="0"/>
      <p:bldP spid="98" grpId="0"/>
      <p:bldP spid="99" grpId="0"/>
      <p:bldP spid="100" grpId="0"/>
      <p:bldP spid="101" grpId="0"/>
      <p:bldP spid="10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学习目的</a:t>
            </a:r>
          </a:p>
        </p:txBody>
      </p:sp>
      <p:sp>
        <p:nvSpPr>
          <p:cNvPr id="4" name="矩形 3"/>
          <p:cNvSpPr/>
          <p:nvPr/>
        </p:nvSpPr>
        <p:spPr>
          <a:xfrm>
            <a:off x="260728" y="555120"/>
            <a:ext cx="11593220" cy="3693319"/>
          </a:xfrm>
          <a:prstGeom prst="rect">
            <a:avLst/>
          </a:prstGeom>
        </p:spPr>
        <p:txBody>
          <a:bodyPr wrap="square">
            <a:spAutoFit/>
          </a:bodyPr>
          <a:lstStyle/>
          <a:p>
            <a:r>
              <a:rPr lang="en-US" altLang="zh-CN" dirty="0" smtClean="0"/>
              <a:t>2</a:t>
            </a:r>
            <a:r>
              <a:rPr lang="zh-CN" altLang="en-US" dirty="0" smtClean="0"/>
              <a:t>、</a:t>
            </a:r>
            <a:r>
              <a:rPr lang="zh-CN" altLang="zh-CN" dirty="0" smtClean="0"/>
              <a:t>运输层</a:t>
            </a:r>
            <a:r>
              <a:rPr lang="zh-CN" altLang="zh-CN" dirty="0"/>
              <a:t>协议在端系统和路由器中都可以实现。</a:t>
            </a:r>
            <a:r>
              <a:rPr lang="en-US" altLang="zh-CN" dirty="0"/>
              <a:t>(  </a:t>
            </a:r>
            <a:r>
              <a:rPr lang="en-US" altLang="zh-CN" dirty="0" smtClean="0"/>
              <a:t>  )</a:t>
            </a:r>
          </a:p>
          <a:p>
            <a:pPr algn="just">
              <a:spcAft>
                <a:spcPts val="0"/>
              </a:spcAft>
            </a:pPr>
            <a:r>
              <a:rPr lang="en-US" altLang="zh-CN" dirty="0" smtClean="0"/>
              <a:t>3</a:t>
            </a:r>
            <a:r>
              <a:rPr lang="zh-CN" altLang="en-US" dirty="0" smtClean="0"/>
              <a:t>、</a:t>
            </a:r>
            <a:r>
              <a:rPr lang="en-US" altLang="zh-CN" kern="100" dirty="0">
                <a:latin typeface="+mn-ea"/>
                <a:cs typeface="Times New Roman" panose="02020603050405020304" pitchFamily="18" charset="0"/>
              </a:rPr>
              <a:t>UDP</a:t>
            </a:r>
            <a:r>
              <a:rPr lang="zh-CN" altLang="zh-CN" kern="100" dirty="0">
                <a:latin typeface="+mn-ea"/>
                <a:cs typeface="Times New Roman" panose="02020603050405020304" pitchFamily="18" charset="0"/>
              </a:rPr>
              <a:t>协议提供的服务是（</a:t>
            </a:r>
            <a:r>
              <a:rPr lang="en-US" altLang="zh-CN" kern="100" dirty="0">
                <a:latin typeface="+mn-ea"/>
                <a:cs typeface="Times New Roman" panose="02020603050405020304" pitchFamily="18" charset="0"/>
              </a:rPr>
              <a:t>        </a:t>
            </a:r>
            <a:r>
              <a:rPr lang="zh-CN" altLang="zh-CN" kern="100" dirty="0">
                <a:latin typeface="+mn-ea"/>
                <a:cs typeface="Times New Roman" panose="02020603050405020304" pitchFamily="18" charset="0"/>
              </a:rPr>
              <a:t>）</a:t>
            </a:r>
          </a:p>
          <a:p>
            <a:pPr algn="just">
              <a:spcAft>
                <a:spcPts val="0"/>
              </a:spcAft>
            </a:pPr>
            <a:r>
              <a:rPr lang="en-US" altLang="zh-CN" kern="100" dirty="0">
                <a:latin typeface="+mn-ea"/>
                <a:cs typeface="Times New Roman" panose="02020603050405020304" pitchFamily="18" charset="0"/>
              </a:rPr>
              <a:t>A</a:t>
            </a:r>
            <a:r>
              <a:rPr lang="zh-CN" altLang="zh-CN" kern="100" dirty="0">
                <a:latin typeface="+mn-ea"/>
                <a:cs typeface="Times New Roman" panose="02020603050405020304" pitchFamily="18" charset="0"/>
              </a:rPr>
              <a:t>、连接管理</a:t>
            </a:r>
            <a:r>
              <a:rPr lang="en-US" altLang="zh-CN" kern="100" dirty="0">
                <a:latin typeface="+mn-ea"/>
                <a:cs typeface="Times New Roman" panose="02020603050405020304" pitchFamily="18" charset="0"/>
              </a:rPr>
              <a:t>   B</a:t>
            </a:r>
            <a:r>
              <a:rPr lang="zh-CN" altLang="zh-CN" kern="100" dirty="0">
                <a:latin typeface="+mn-ea"/>
                <a:cs typeface="Times New Roman" panose="02020603050405020304" pitchFamily="18" charset="0"/>
              </a:rPr>
              <a:t>、可靠数据传输</a:t>
            </a:r>
            <a:r>
              <a:rPr lang="en-US" altLang="zh-CN" kern="100" dirty="0">
                <a:latin typeface="+mn-ea"/>
                <a:cs typeface="Times New Roman" panose="02020603050405020304" pitchFamily="18" charset="0"/>
              </a:rPr>
              <a:t>     C</a:t>
            </a:r>
            <a:r>
              <a:rPr lang="zh-CN" altLang="zh-CN" kern="100" dirty="0">
                <a:latin typeface="+mn-ea"/>
                <a:cs typeface="Times New Roman" panose="02020603050405020304" pitchFamily="18" charset="0"/>
              </a:rPr>
              <a:t>、拥塞控制</a:t>
            </a:r>
            <a:r>
              <a:rPr lang="en-US" altLang="zh-CN" kern="100" dirty="0">
                <a:latin typeface="+mn-ea"/>
                <a:cs typeface="Times New Roman" panose="02020603050405020304" pitchFamily="18" charset="0"/>
              </a:rPr>
              <a:t>     D</a:t>
            </a:r>
            <a:r>
              <a:rPr lang="zh-CN" altLang="zh-CN" kern="100" dirty="0">
                <a:latin typeface="+mn-ea"/>
                <a:cs typeface="Times New Roman" panose="02020603050405020304" pitchFamily="18" charset="0"/>
              </a:rPr>
              <a:t>、尽力而为</a:t>
            </a:r>
          </a:p>
          <a:p>
            <a:pPr algn="just">
              <a:spcAft>
                <a:spcPts val="0"/>
              </a:spcAft>
            </a:pPr>
            <a:r>
              <a:rPr lang="en-US" altLang="zh-CN" kern="100" dirty="0" smtClean="0">
                <a:latin typeface="+mn-ea"/>
                <a:cs typeface="Times New Roman" panose="02020603050405020304" pitchFamily="18" charset="0"/>
              </a:rPr>
              <a:t>4</a:t>
            </a:r>
            <a:r>
              <a:rPr lang="zh-CN" altLang="en-US" kern="100" dirty="0" smtClean="0">
                <a:latin typeface="+mn-ea"/>
                <a:cs typeface="Times New Roman" panose="02020603050405020304" pitchFamily="18" charset="0"/>
              </a:rPr>
              <a:t>、</a:t>
            </a:r>
            <a:r>
              <a:rPr lang="en-US" altLang="zh-CN" kern="100" dirty="0" smtClean="0">
                <a:latin typeface="+mn-ea"/>
                <a:cs typeface="Times New Roman" panose="02020603050405020304" pitchFamily="18" charset="0"/>
              </a:rPr>
              <a:t>UDP</a:t>
            </a:r>
            <a:r>
              <a:rPr lang="zh-CN" altLang="zh-CN" kern="100" dirty="0">
                <a:latin typeface="+mn-ea"/>
                <a:cs typeface="Times New Roman" panose="02020603050405020304" pitchFamily="18" charset="0"/>
              </a:rPr>
              <a:t>计算校验和时包含的数据包括（</a:t>
            </a:r>
            <a:r>
              <a:rPr lang="en-US" altLang="zh-CN" kern="100" dirty="0">
                <a:latin typeface="+mn-ea"/>
                <a:cs typeface="Times New Roman" panose="02020603050405020304" pitchFamily="18" charset="0"/>
              </a:rPr>
              <a:t>         </a:t>
            </a:r>
            <a:r>
              <a:rPr lang="zh-CN" altLang="zh-CN" kern="100" dirty="0">
                <a:latin typeface="+mn-ea"/>
                <a:cs typeface="Times New Roman" panose="02020603050405020304" pitchFamily="18" charset="0"/>
              </a:rPr>
              <a:t>）</a:t>
            </a:r>
          </a:p>
          <a:p>
            <a:pPr algn="just">
              <a:spcAft>
                <a:spcPts val="0"/>
              </a:spcAft>
            </a:pPr>
            <a:r>
              <a:rPr lang="en-US" altLang="zh-CN" kern="100" dirty="0">
                <a:latin typeface="+mn-ea"/>
                <a:cs typeface="Times New Roman" panose="02020603050405020304" pitchFamily="18" charset="0"/>
              </a:rPr>
              <a:t>A</a:t>
            </a:r>
            <a:r>
              <a:rPr lang="zh-CN" altLang="zh-CN" kern="100" dirty="0">
                <a:latin typeface="+mn-ea"/>
                <a:cs typeface="Times New Roman" panose="02020603050405020304" pitchFamily="18" charset="0"/>
              </a:rPr>
              <a:t>、</a:t>
            </a:r>
            <a:r>
              <a:rPr lang="en-US" altLang="zh-CN" kern="100" dirty="0">
                <a:latin typeface="+mn-ea"/>
                <a:cs typeface="Times New Roman" panose="02020603050405020304" pitchFamily="18" charset="0"/>
              </a:rPr>
              <a:t>UDP</a:t>
            </a:r>
            <a:r>
              <a:rPr lang="zh-CN" altLang="zh-CN" kern="100" dirty="0">
                <a:latin typeface="+mn-ea"/>
                <a:cs typeface="Times New Roman" panose="02020603050405020304" pitchFamily="18" charset="0"/>
              </a:rPr>
              <a:t>数据</a:t>
            </a:r>
            <a:r>
              <a:rPr lang="en-US" altLang="zh-CN" kern="100" dirty="0">
                <a:latin typeface="+mn-ea"/>
                <a:cs typeface="Times New Roman" panose="02020603050405020304" pitchFamily="18" charset="0"/>
              </a:rPr>
              <a:t>  		B</a:t>
            </a:r>
            <a:r>
              <a:rPr lang="zh-CN" altLang="zh-CN" kern="100" dirty="0">
                <a:latin typeface="+mn-ea"/>
                <a:cs typeface="Times New Roman" panose="02020603050405020304" pitchFamily="18" charset="0"/>
              </a:rPr>
              <a:t>、</a:t>
            </a:r>
            <a:r>
              <a:rPr lang="en-US" altLang="zh-CN" kern="100" dirty="0">
                <a:latin typeface="+mn-ea"/>
                <a:cs typeface="Times New Roman" panose="02020603050405020304" pitchFamily="18" charset="0"/>
              </a:rPr>
              <a:t>UDP</a:t>
            </a:r>
            <a:r>
              <a:rPr lang="zh-CN" altLang="zh-CN" kern="100" dirty="0">
                <a:latin typeface="+mn-ea"/>
                <a:cs typeface="Times New Roman" panose="02020603050405020304" pitchFamily="18" charset="0"/>
              </a:rPr>
              <a:t>首部和数据</a:t>
            </a:r>
            <a:r>
              <a:rPr lang="en-US" altLang="zh-CN" kern="100" dirty="0">
                <a:latin typeface="+mn-ea"/>
                <a:cs typeface="Times New Roman" panose="02020603050405020304" pitchFamily="18" charset="0"/>
              </a:rPr>
              <a:t>  </a:t>
            </a:r>
          </a:p>
          <a:p>
            <a:pPr algn="just">
              <a:spcAft>
                <a:spcPts val="0"/>
              </a:spcAft>
            </a:pPr>
            <a:r>
              <a:rPr lang="en-US" altLang="zh-CN" kern="100" dirty="0">
                <a:latin typeface="+mn-ea"/>
                <a:cs typeface="Times New Roman" panose="02020603050405020304" pitchFamily="18" charset="0"/>
              </a:rPr>
              <a:t>C</a:t>
            </a:r>
            <a:r>
              <a:rPr lang="zh-CN" altLang="zh-CN" kern="100" dirty="0">
                <a:latin typeface="+mn-ea"/>
                <a:cs typeface="Times New Roman" panose="02020603050405020304" pitchFamily="18" charset="0"/>
              </a:rPr>
              <a:t>、</a:t>
            </a:r>
            <a:r>
              <a:rPr lang="en-US" altLang="zh-CN" kern="100" dirty="0">
                <a:latin typeface="+mn-ea"/>
                <a:cs typeface="Times New Roman" panose="02020603050405020304" pitchFamily="18" charset="0"/>
              </a:rPr>
              <a:t>UDP</a:t>
            </a:r>
            <a:r>
              <a:rPr lang="zh-CN" altLang="zh-CN" kern="100" dirty="0">
                <a:latin typeface="+mn-ea"/>
                <a:cs typeface="Times New Roman" panose="02020603050405020304" pitchFamily="18" charset="0"/>
              </a:rPr>
              <a:t>伪首部和数据</a:t>
            </a:r>
            <a:r>
              <a:rPr lang="en-US" altLang="zh-CN" kern="100" dirty="0">
                <a:latin typeface="+mn-ea"/>
                <a:cs typeface="Times New Roman" panose="02020603050405020304" pitchFamily="18" charset="0"/>
              </a:rPr>
              <a:t> 	D</a:t>
            </a:r>
            <a:r>
              <a:rPr lang="zh-CN" altLang="zh-CN" kern="100" dirty="0">
                <a:latin typeface="+mn-ea"/>
                <a:cs typeface="Times New Roman" panose="02020603050405020304" pitchFamily="18" charset="0"/>
              </a:rPr>
              <a:t>、</a:t>
            </a:r>
            <a:r>
              <a:rPr lang="en-US" altLang="zh-CN" kern="100" dirty="0">
                <a:latin typeface="+mn-ea"/>
                <a:cs typeface="Times New Roman" panose="02020603050405020304" pitchFamily="18" charset="0"/>
              </a:rPr>
              <a:t>UDP</a:t>
            </a:r>
            <a:r>
              <a:rPr lang="zh-CN" altLang="zh-CN" kern="100" dirty="0">
                <a:latin typeface="+mn-ea"/>
                <a:cs typeface="Times New Roman" panose="02020603050405020304" pitchFamily="18" charset="0"/>
              </a:rPr>
              <a:t>伪首部、首部和</a:t>
            </a:r>
            <a:r>
              <a:rPr lang="zh-CN" altLang="zh-CN" kern="100" dirty="0" smtClean="0">
                <a:latin typeface="+mn-ea"/>
                <a:cs typeface="Times New Roman" panose="02020603050405020304" pitchFamily="18" charset="0"/>
              </a:rPr>
              <a:t>数据</a:t>
            </a:r>
            <a:endParaRPr lang="en-US" altLang="zh-CN" kern="100" dirty="0" smtClean="0">
              <a:latin typeface="+mn-ea"/>
              <a:cs typeface="Times New Roman" panose="02020603050405020304" pitchFamily="18" charset="0"/>
            </a:endParaRPr>
          </a:p>
          <a:p>
            <a:r>
              <a:rPr lang="en-US" altLang="zh-CN" dirty="0" smtClean="0"/>
              <a:t>5</a:t>
            </a:r>
            <a:r>
              <a:rPr lang="zh-CN" altLang="en-US" dirty="0" smtClean="0"/>
              <a:t>、</a:t>
            </a:r>
            <a:r>
              <a:rPr lang="zh-CN" altLang="zh-CN" dirty="0"/>
              <a:t>数据</a:t>
            </a:r>
            <a:r>
              <a:rPr lang="en-US" altLang="zh-CN" dirty="0"/>
              <a:t>0x9876A543</a:t>
            </a:r>
            <a:r>
              <a:rPr lang="zh-CN" altLang="zh-CN" dirty="0"/>
              <a:t>的十六比特因特网校验和为</a:t>
            </a:r>
            <a:r>
              <a:rPr lang="zh-CN" altLang="zh-CN" dirty="0" smtClean="0"/>
              <a:t>（</a:t>
            </a:r>
            <a:r>
              <a:rPr lang="en-US" altLang="zh-CN" dirty="0" smtClean="0"/>
              <a:t>       </a:t>
            </a:r>
            <a:r>
              <a:rPr lang="zh-CN" altLang="zh-CN" dirty="0"/>
              <a:t>）</a:t>
            </a:r>
          </a:p>
          <a:p>
            <a:r>
              <a:rPr lang="en-US" altLang="zh-CN" dirty="0"/>
              <a:t>A</a:t>
            </a:r>
            <a:r>
              <a:rPr lang="zh-CN" altLang="zh-CN" dirty="0"/>
              <a:t>、</a:t>
            </a:r>
            <a:r>
              <a:rPr lang="en-US" altLang="zh-CN" dirty="0"/>
              <a:t>0x3DB9	</a:t>
            </a:r>
            <a:r>
              <a:rPr lang="en-US" altLang="zh-CN" dirty="0" smtClean="0"/>
              <a:t>B</a:t>
            </a:r>
            <a:r>
              <a:rPr lang="zh-CN" altLang="zh-CN" dirty="0"/>
              <a:t>、</a:t>
            </a:r>
            <a:r>
              <a:rPr lang="en-US" altLang="zh-CN" dirty="0"/>
              <a:t>0x3DBA	</a:t>
            </a:r>
            <a:r>
              <a:rPr lang="en-US" altLang="zh-CN" dirty="0" smtClean="0"/>
              <a:t>C</a:t>
            </a:r>
            <a:r>
              <a:rPr lang="zh-CN" altLang="zh-CN" dirty="0"/>
              <a:t>、</a:t>
            </a:r>
            <a:r>
              <a:rPr lang="en-US" altLang="zh-CN" dirty="0"/>
              <a:t>0xC245	</a:t>
            </a:r>
            <a:r>
              <a:rPr lang="en-US" altLang="zh-CN" dirty="0" smtClean="0"/>
              <a:t>D</a:t>
            </a:r>
            <a:r>
              <a:rPr lang="zh-CN" altLang="zh-CN" dirty="0"/>
              <a:t>、</a:t>
            </a:r>
            <a:r>
              <a:rPr lang="en-US" altLang="zh-CN" dirty="0" smtClean="0"/>
              <a:t>0xC246</a:t>
            </a:r>
          </a:p>
          <a:p>
            <a:r>
              <a:rPr lang="en-US" altLang="zh-CN" dirty="0" smtClean="0"/>
              <a:t>6</a:t>
            </a:r>
            <a:r>
              <a:rPr lang="zh-CN" altLang="en-US" dirty="0" smtClean="0"/>
              <a:t>、</a:t>
            </a:r>
            <a:r>
              <a:rPr lang="zh-CN" altLang="zh-CN" dirty="0" smtClean="0"/>
              <a:t>在</a:t>
            </a:r>
            <a:r>
              <a:rPr lang="en-US" altLang="zh-CN" dirty="0"/>
              <a:t>UDP</a:t>
            </a:r>
            <a:r>
              <a:rPr lang="zh-CN" altLang="zh-CN" dirty="0"/>
              <a:t>报文中，伪首部的作用是（</a:t>
            </a:r>
            <a:r>
              <a:rPr lang="en-US" altLang="zh-CN" dirty="0"/>
              <a:t>      </a:t>
            </a:r>
            <a:r>
              <a:rPr lang="zh-CN" altLang="zh-CN" dirty="0"/>
              <a:t>）。</a:t>
            </a:r>
          </a:p>
          <a:p>
            <a:r>
              <a:rPr lang="en-US" altLang="zh-CN" dirty="0"/>
              <a:t>A</a:t>
            </a:r>
            <a:r>
              <a:rPr lang="zh-CN" altLang="zh-CN" dirty="0"/>
              <a:t>．数据对齐</a:t>
            </a:r>
            <a:r>
              <a:rPr lang="en-US" altLang="zh-CN" dirty="0"/>
              <a:t>			B</a:t>
            </a:r>
            <a:r>
              <a:rPr lang="zh-CN" altLang="zh-CN" dirty="0"/>
              <a:t>．计算校验和</a:t>
            </a:r>
            <a:r>
              <a:rPr lang="en-US" altLang="zh-CN" dirty="0"/>
              <a:t>		</a:t>
            </a:r>
          </a:p>
          <a:p>
            <a:r>
              <a:rPr lang="en-US" altLang="zh-CN" dirty="0"/>
              <a:t>C</a:t>
            </a:r>
            <a:r>
              <a:rPr lang="zh-CN" altLang="zh-CN" dirty="0"/>
              <a:t>．数据加密</a:t>
            </a:r>
            <a:r>
              <a:rPr lang="en-US" altLang="zh-CN" dirty="0"/>
              <a:t>			D</a:t>
            </a:r>
            <a:r>
              <a:rPr lang="zh-CN" altLang="zh-CN" dirty="0"/>
              <a:t>．填充数据</a:t>
            </a:r>
            <a:endParaRPr lang="en-US" altLang="zh-CN" dirty="0"/>
          </a:p>
          <a:p>
            <a:r>
              <a:rPr lang="en-US" altLang="zh-CN" dirty="0" smtClean="0"/>
              <a:t>7</a:t>
            </a:r>
            <a:r>
              <a:rPr lang="zh-CN" altLang="en-US" dirty="0" smtClean="0"/>
              <a:t>、</a:t>
            </a:r>
            <a:r>
              <a:rPr lang="en-US" altLang="zh-CN" dirty="0" smtClean="0"/>
              <a:t>UDP</a:t>
            </a:r>
            <a:r>
              <a:rPr lang="zh-CN" altLang="zh-CN" dirty="0"/>
              <a:t>服务器端将为每个客户的请求建立一个新的套接字。</a:t>
            </a:r>
            <a:r>
              <a:rPr lang="en-US" altLang="zh-CN" dirty="0"/>
              <a:t>  </a:t>
            </a:r>
            <a:r>
              <a:rPr lang="zh-CN" altLang="zh-CN" dirty="0"/>
              <a:t>（</a:t>
            </a:r>
            <a:r>
              <a:rPr lang="en-US" altLang="zh-CN" dirty="0"/>
              <a:t>      </a:t>
            </a:r>
            <a:r>
              <a:rPr lang="zh-CN" altLang="zh-CN" dirty="0"/>
              <a:t>）</a:t>
            </a:r>
          </a:p>
          <a:p>
            <a:r>
              <a:rPr lang="en-US" altLang="zh-CN" dirty="0"/>
              <a:t>A</a:t>
            </a:r>
            <a:r>
              <a:rPr lang="zh-CN" altLang="zh-CN" dirty="0"/>
              <a:t>、正确 </a:t>
            </a:r>
            <a:r>
              <a:rPr lang="en-US" altLang="zh-CN" dirty="0"/>
              <a:t>  B</a:t>
            </a:r>
            <a:r>
              <a:rPr lang="zh-CN" altLang="zh-CN" dirty="0"/>
              <a:t>、</a:t>
            </a:r>
            <a:r>
              <a:rPr lang="zh-CN" altLang="zh-CN" dirty="0" smtClean="0"/>
              <a:t>错误</a:t>
            </a:r>
            <a:endParaRPr lang="en-US" altLang="zh-CN" dirty="0" smtClean="0"/>
          </a:p>
        </p:txBody>
      </p:sp>
    </p:spTree>
    <p:extLst>
      <p:ext uri="{BB962C8B-B14F-4D97-AF65-F5344CB8AC3E}">
        <p14:creationId xmlns:p14="http://schemas.microsoft.com/office/powerpoint/2010/main" val="3111062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学习目的</a:t>
            </a:r>
          </a:p>
        </p:txBody>
      </p:sp>
      <p:sp>
        <p:nvSpPr>
          <p:cNvPr id="4" name="矩形 3"/>
          <p:cNvSpPr/>
          <p:nvPr/>
        </p:nvSpPr>
        <p:spPr>
          <a:xfrm>
            <a:off x="260728" y="555120"/>
            <a:ext cx="11792727" cy="2585323"/>
          </a:xfrm>
          <a:prstGeom prst="rect">
            <a:avLst/>
          </a:prstGeom>
        </p:spPr>
        <p:txBody>
          <a:bodyPr wrap="square">
            <a:spAutoFit/>
          </a:bodyPr>
          <a:lstStyle/>
          <a:p>
            <a:pPr algn="just">
              <a:spcAft>
                <a:spcPts val="0"/>
              </a:spcAft>
            </a:pPr>
            <a:r>
              <a:rPr lang="en-US" altLang="zh-CN" dirty="0"/>
              <a:t>8</a:t>
            </a:r>
            <a:r>
              <a:rPr lang="zh-CN" altLang="en-US" dirty="0"/>
              <a:t>、一</a:t>
            </a:r>
            <a:r>
              <a:rPr lang="zh-CN" altLang="zh-CN" kern="100" dirty="0">
                <a:latin typeface="+mn-ea"/>
                <a:cs typeface="Times New Roman" panose="02020603050405020304" pitchFamily="18" charset="0"/>
              </a:rPr>
              <a:t>条线路带宽为</a:t>
            </a:r>
            <a:r>
              <a:rPr lang="en-US" altLang="zh-CN" kern="100" dirty="0">
                <a:latin typeface="+mn-ea"/>
                <a:cs typeface="Times New Roman" panose="02020603050405020304" pitchFamily="18" charset="0"/>
              </a:rPr>
              <a:t>1Mbps</a:t>
            </a:r>
            <a:r>
              <a:rPr lang="zh-CN" altLang="zh-CN" kern="100" dirty="0">
                <a:latin typeface="+mn-ea"/>
                <a:cs typeface="Times New Roman" panose="02020603050405020304" pitchFamily="18" charset="0"/>
              </a:rPr>
              <a:t>，往返时延为</a:t>
            </a:r>
            <a:r>
              <a:rPr lang="en-US" altLang="zh-CN" kern="100" dirty="0">
                <a:latin typeface="+mn-ea"/>
                <a:cs typeface="Times New Roman" panose="02020603050405020304" pitchFamily="18" charset="0"/>
              </a:rPr>
              <a:t>45ms</a:t>
            </a:r>
            <a:r>
              <a:rPr lang="zh-CN" altLang="zh-CN" kern="100" dirty="0">
                <a:latin typeface="+mn-ea"/>
                <a:cs typeface="Times New Roman" panose="02020603050405020304" pitchFamily="18" charset="0"/>
              </a:rPr>
              <a:t>，假设数据帧的大小为</a:t>
            </a:r>
            <a:r>
              <a:rPr lang="en-US" altLang="zh-CN" kern="100" dirty="0">
                <a:latin typeface="+mn-ea"/>
                <a:cs typeface="Times New Roman" panose="02020603050405020304" pitchFamily="18" charset="0"/>
              </a:rPr>
              <a:t>1000</a:t>
            </a:r>
            <a:r>
              <a:rPr lang="zh-CN" altLang="zh-CN" kern="100" dirty="0">
                <a:latin typeface="+mn-ea"/>
                <a:cs typeface="Times New Roman" panose="02020603050405020304" pitchFamily="18" charset="0"/>
              </a:rPr>
              <a:t>字节。若采用停等协议方式，实际的数据率大约是（</a:t>
            </a:r>
            <a:r>
              <a:rPr lang="en-US" altLang="zh-CN" kern="100" dirty="0">
                <a:latin typeface="+mn-ea"/>
                <a:cs typeface="Times New Roman" panose="02020603050405020304" pitchFamily="18" charset="0"/>
              </a:rPr>
              <a:t>      </a:t>
            </a:r>
            <a:r>
              <a:rPr lang="zh-CN" altLang="zh-CN" kern="100" dirty="0">
                <a:latin typeface="+mn-ea"/>
                <a:cs typeface="Times New Roman" panose="02020603050405020304" pitchFamily="18" charset="0"/>
              </a:rPr>
              <a:t>）。</a:t>
            </a:r>
          </a:p>
          <a:p>
            <a:pPr indent="266700" algn="just">
              <a:spcAft>
                <a:spcPts val="0"/>
              </a:spcAft>
            </a:pPr>
            <a:r>
              <a:rPr lang="en-US" altLang="zh-CN" kern="100" dirty="0">
                <a:latin typeface="+mn-ea"/>
                <a:cs typeface="Times New Roman" panose="02020603050405020304" pitchFamily="18" charset="0"/>
              </a:rPr>
              <a:t>A</a:t>
            </a:r>
            <a:r>
              <a:rPr lang="zh-CN" altLang="zh-CN" kern="100" dirty="0">
                <a:latin typeface="+mn-ea"/>
                <a:cs typeface="Times New Roman" panose="02020603050405020304" pitchFamily="18" charset="0"/>
              </a:rPr>
              <a:t>、</a:t>
            </a:r>
            <a:r>
              <a:rPr lang="en-US" altLang="zh-CN" kern="100" dirty="0">
                <a:latin typeface="+mn-ea"/>
                <a:cs typeface="Times New Roman" panose="02020603050405020304" pitchFamily="18" charset="0"/>
              </a:rPr>
              <a:t>15Kbps  B</a:t>
            </a:r>
            <a:r>
              <a:rPr lang="zh-CN" altLang="zh-CN" kern="100" dirty="0">
                <a:latin typeface="+mn-ea"/>
                <a:cs typeface="Times New Roman" panose="02020603050405020304" pitchFamily="18" charset="0"/>
              </a:rPr>
              <a:t>、</a:t>
            </a:r>
            <a:r>
              <a:rPr lang="en-US" altLang="zh-CN" kern="100" dirty="0">
                <a:latin typeface="+mn-ea"/>
                <a:cs typeface="Times New Roman" panose="02020603050405020304" pitchFamily="18" charset="0"/>
              </a:rPr>
              <a:t>1.5Kbps  C</a:t>
            </a:r>
            <a:r>
              <a:rPr lang="zh-CN" altLang="zh-CN" kern="100" dirty="0">
                <a:latin typeface="+mn-ea"/>
                <a:cs typeface="Times New Roman" panose="02020603050405020304" pitchFamily="18" charset="0"/>
              </a:rPr>
              <a:t>、</a:t>
            </a:r>
            <a:r>
              <a:rPr lang="en-US" altLang="zh-CN" kern="100" dirty="0">
                <a:latin typeface="+mn-ea"/>
                <a:cs typeface="Times New Roman" panose="02020603050405020304" pitchFamily="18" charset="0"/>
              </a:rPr>
              <a:t>151Kbps  D</a:t>
            </a:r>
            <a:r>
              <a:rPr lang="zh-CN" altLang="zh-CN" kern="100" dirty="0">
                <a:latin typeface="+mn-ea"/>
                <a:cs typeface="Times New Roman" panose="02020603050405020304" pitchFamily="18" charset="0"/>
              </a:rPr>
              <a:t>、</a:t>
            </a:r>
            <a:r>
              <a:rPr lang="en-US" altLang="zh-CN" kern="100" dirty="0">
                <a:latin typeface="+mn-ea"/>
                <a:cs typeface="Times New Roman" panose="02020603050405020304" pitchFamily="18" charset="0"/>
              </a:rPr>
              <a:t>1510Kbps</a:t>
            </a:r>
            <a:endParaRPr lang="zh-CN" altLang="zh-CN" kern="100" dirty="0">
              <a:latin typeface="+mn-ea"/>
              <a:cs typeface="Times New Roman" panose="02020603050405020304" pitchFamily="18" charset="0"/>
            </a:endParaRPr>
          </a:p>
          <a:p>
            <a:pPr algn="just">
              <a:spcAft>
                <a:spcPts val="0"/>
              </a:spcAft>
            </a:pPr>
            <a:r>
              <a:rPr lang="en-US" altLang="zh-CN" kern="100" dirty="0">
                <a:latin typeface="+mn-ea"/>
                <a:cs typeface="Times New Roman" panose="02020603050405020304" pitchFamily="18" charset="0"/>
              </a:rPr>
              <a:t>9</a:t>
            </a:r>
            <a:r>
              <a:rPr lang="zh-CN" altLang="en-US" kern="100" dirty="0">
                <a:latin typeface="+mn-ea"/>
                <a:cs typeface="Times New Roman" panose="02020603050405020304" pitchFamily="18" charset="0"/>
              </a:rPr>
              <a:t>、</a:t>
            </a:r>
            <a:r>
              <a:rPr lang="zh-CN" altLang="zh-CN" kern="100" dirty="0">
                <a:latin typeface="+mn-ea"/>
                <a:cs typeface="Times New Roman" panose="02020603050405020304" pitchFamily="18" charset="0"/>
              </a:rPr>
              <a:t>在选择重传协议中，假设发送窗口和接收窗口的大小相等，如果用来表示分组序号的字段长度为</a:t>
            </a:r>
            <a:r>
              <a:rPr lang="en-US" altLang="zh-CN" kern="100" dirty="0">
                <a:latin typeface="+mn-ea"/>
                <a:cs typeface="Times New Roman" panose="02020603050405020304" pitchFamily="18" charset="0"/>
              </a:rPr>
              <a:t>8</a:t>
            </a:r>
            <a:r>
              <a:rPr lang="zh-CN" altLang="zh-CN" kern="100" dirty="0">
                <a:latin typeface="+mn-ea"/>
                <a:cs typeface="Times New Roman" panose="02020603050405020304" pitchFamily="18" charset="0"/>
              </a:rPr>
              <a:t>个比特，则发送方窗口长度最大为（</a:t>
            </a:r>
            <a:r>
              <a:rPr lang="en-US" altLang="zh-CN" kern="100" dirty="0">
                <a:latin typeface="+mn-ea"/>
                <a:cs typeface="Times New Roman" panose="02020603050405020304" pitchFamily="18" charset="0"/>
              </a:rPr>
              <a:t>       </a:t>
            </a:r>
            <a:r>
              <a:rPr lang="zh-CN" altLang="zh-CN" kern="100" dirty="0">
                <a:latin typeface="+mn-ea"/>
                <a:cs typeface="Times New Roman" panose="02020603050405020304" pitchFamily="18" charset="0"/>
              </a:rPr>
              <a:t>）。</a:t>
            </a:r>
          </a:p>
          <a:p>
            <a:pPr algn="just">
              <a:spcAft>
                <a:spcPts val="0"/>
              </a:spcAft>
            </a:pPr>
            <a:r>
              <a:rPr lang="en-US" altLang="zh-CN" kern="100" dirty="0">
                <a:latin typeface="+mn-ea"/>
                <a:cs typeface="Times New Roman" panose="02020603050405020304" pitchFamily="18" charset="0"/>
              </a:rPr>
              <a:t>A</a:t>
            </a:r>
            <a:r>
              <a:rPr lang="zh-CN" altLang="zh-CN" kern="100" dirty="0">
                <a:latin typeface="+mn-ea"/>
                <a:cs typeface="Times New Roman" panose="02020603050405020304" pitchFamily="18" charset="0"/>
              </a:rPr>
              <a:t>、</a:t>
            </a:r>
            <a:r>
              <a:rPr lang="en-US" altLang="zh-CN" kern="100" dirty="0">
                <a:latin typeface="+mn-ea"/>
                <a:cs typeface="Times New Roman" panose="02020603050405020304" pitchFamily="18" charset="0"/>
              </a:rPr>
              <a:t>32    B</a:t>
            </a:r>
            <a:r>
              <a:rPr lang="zh-CN" altLang="zh-CN" kern="100" dirty="0">
                <a:latin typeface="+mn-ea"/>
                <a:cs typeface="Times New Roman" panose="02020603050405020304" pitchFamily="18" charset="0"/>
              </a:rPr>
              <a:t>、</a:t>
            </a:r>
            <a:r>
              <a:rPr lang="en-US" altLang="zh-CN" kern="100" dirty="0">
                <a:latin typeface="+mn-ea"/>
                <a:cs typeface="Times New Roman" panose="02020603050405020304" pitchFamily="18" charset="0"/>
              </a:rPr>
              <a:t>64    C</a:t>
            </a:r>
            <a:r>
              <a:rPr lang="zh-CN" altLang="zh-CN" kern="100" dirty="0">
                <a:latin typeface="+mn-ea"/>
                <a:cs typeface="Times New Roman" panose="02020603050405020304" pitchFamily="18" charset="0"/>
              </a:rPr>
              <a:t>、</a:t>
            </a:r>
            <a:r>
              <a:rPr lang="en-US" altLang="zh-CN" kern="100" dirty="0">
                <a:latin typeface="+mn-ea"/>
                <a:cs typeface="Times New Roman" panose="02020603050405020304" pitchFamily="18" charset="0"/>
              </a:rPr>
              <a:t>128    D</a:t>
            </a:r>
            <a:r>
              <a:rPr lang="zh-CN" altLang="zh-CN" kern="100" dirty="0">
                <a:latin typeface="+mn-ea"/>
                <a:cs typeface="Times New Roman" panose="02020603050405020304" pitchFamily="18" charset="0"/>
              </a:rPr>
              <a:t>、</a:t>
            </a:r>
            <a:r>
              <a:rPr lang="en-US" altLang="zh-CN" kern="100" dirty="0" smtClean="0">
                <a:latin typeface="+mn-ea"/>
                <a:cs typeface="Times New Roman" panose="02020603050405020304" pitchFamily="18" charset="0"/>
              </a:rPr>
              <a:t>256</a:t>
            </a:r>
            <a:endParaRPr lang="en-US" altLang="zh-CN" dirty="0" smtClean="0"/>
          </a:p>
          <a:p>
            <a:pPr algn="just"/>
            <a:r>
              <a:rPr lang="en-US" altLang="zh-CN" dirty="0" smtClean="0"/>
              <a:t>10</a:t>
            </a:r>
            <a:r>
              <a:rPr lang="zh-CN" altLang="en-US" dirty="0" smtClean="0"/>
              <a:t>、</a:t>
            </a:r>
            <a:r>
              <a:rPr lang="zh-CN" altLang="zh-CN" kern="100" dirty="0">
                <a:latin typeface="+mn-ea"/>
                <a:cs typeface="Times New Roman" panose="02020603050405020304" pitchFamily="18" charset="0"/>
              </a:rPr>
              <a:t>流水线可靠传输技术中序号的数量应该大于等于发送窗口和接收窗口之和</a:t>
            </a:r>
            <a:r>
              <a:rPr lang="zh-CN" altLang="zh-CN" kern="100" dirty="0" smtClean="0">
                <a:latin typeface="+mn-ea"/>
                <a:cs typeface="Times New Roman" panose="02020603050405020304" pitchFamily="18" charset="0"/>
              </a:rPr>
              <a:t>。</a:t>
            </a:r>
            <a:r>
              <a:rPr lang="zh-CN" altLang="en-US" kern="100" dirty="0" smtClean="0">
                <a:latin typeface="+mn-ea"/>
                <a:cs typeface="Times New Roman" panose="02020603050405020304" pitchFamily="18" charset="0"/>
              </a:rPr>
              <a:t>（）</a:t>
            </a:r>
            <a:endParaRPr lang="en-US" altLang="zh-CN" kern="100" dirty="0">
              <a:latin typeface="+mn-ea"/>
              <a:cs typeface="Times New Roman" panose="02020603050405020304" pitchFamily="18" charset="0"/>
            </a:endParaRPr>
          </a:p>
          <a:p>
            <a:pPr algn="just"/>
            <a:r>
              <a:rPr lang="en-US" altLang="zh-CN" kern="100" dirty="0" smtClean="0">
                <a:latin typeface="+mn-ea"/>
                <a:cs typeface="Times New Roman" panose="02020603050405020304" pitchFamily="18" charset="0"/>
              </a:rPr>
              <a:t>11</a:t>
            </a:r>
            <a:r>
              <a:rPr lang="zh-CN" altLang="en-US" kern="100" dirty="0" smtClean="0">
                <a:latin typeface="+mn-ea"/>
                <a:cs typeface="Times New Roman" panose="02020603050405020304" pitchFamily="18" charset="0"/>
              </a:rPr>
              <a:t>、</a:t>
            </a:r>
            <a:r>
              <a:rPr lang="en-US" altLang="zh-CN" kern="100" dirty="0" smtClean="0">
                <a:latin typeface="+mn-ea"/>
                <a:cs typeface="Times New Roman" panose="02020603050405020304" pitchFamily="18" charset="0"/>
              </a:rPr>
              <a:t>GBN</a:t>
            </a:r>
            <a:r>
              <a:rPr lang="zh-CN" altLang="zh-CN" kern="100" dirty="0">
                <a:latin typeface="+mn-ea"/>
                <a:cs typeface="Times New Roman" panose="02020603050405020304" pitchFamily="18" charset="0"/>
              </a:rPr>
              <a:t>回退</a:t>
            </a:r>
            <a:r>
              <a:rPr lang="en-US" altLang="zh-CN" kern="100" dirty="0">
                <a:latin typeface="+mn-ea"/>
                <a:cs typeface="Times New Roman" panose="02020603050405020304" pitchFamily="18" charset="0"/>
              </a:rPr>
              <a:t>N</a:t>
            </a:r>
            <a:r>
              <a:rPr lang="zh-CN" altLang="zh-CN" kern="100" dirty="0">
                <a:latin typeface="+mn-ea"/>
                <a:cs typeface="Times New Roman" panose="02020603050405020304" pitchFamily="18" charset="0"/>
              </a:rPr>
              <a:t>帧可靠传输中某一分组超时时，要重传该分组及其以后的所有分组</a:t>
            </a:r>
            <a:r>
              <a:rPr lang="zh-CN" altLang="zh-CN" kern="100" dirty="0" smtClean="0">
                <a:latin typeface="+mn-ea"/>
                <a:cs typeface="Times New Roman" panose="02020603050405020304" pitchFamily="18" charset="0"/>
              </a:rPr>
              <a:t>。</a:t>
            </a:r>
            <a:r>
              <a:rPr lang="zh-CN" altLang="en-US" kern="100" dirty="0" smtClean="0">
                <a:latin typeface="+mn-ea"/>
                <a:cs typeface="Times New Roman" panose="02020603050405020304" pitchFamily="18" charset="0"/>
              </a:rPr>
              <a:t>（）</a:t>
            </a:r>
            <a:endParaRPr lang="en-US" altLang="zh-CN" kern="100" dirty="0">
              <a:latin typeface="+mn-ea"/>
              <a:cs typeface="Times New Roman" panose="02020603050405020304" pitchFamily="18" charset="0"/>
            </a:endParaRPr>
          </a:p>
          <a:p>
            <a:pPr algn="just"/>
            <a:r>
              <a:rPr lang="en-US" altLang="zh-CN" kern="100" dirty="0" smtClean="0">
                <a:latin typeface="+mn-ea"/>
                <a:cs typeface="Times New Roman" panose="02020603050405020304" pitchFamily="18" charset="0"/>
              </a:rPr>
              <a:t>12</a:t>
            </a:r>
            <a:r>
              <a:rPr lang="zh-CN" altLang="en-US" kern="100" dirty="0" smtClean="0">
                <a:latin typeface="+mn-ea"/>
                <a:cs typeface="Times New Roman" panose="02020603050405020304" pitchFamily="18" charset="0"/>
              </a:rPr>
              <a:t>、</a:t>
            </a:r>
            <a:r>
              <a:rPr lang="zh-CN" altLang="zh-CN" kern="100" dirty="0" smtClean="0">
                <a:latin typeface="+mn-ea"/>
                <a:cs typeface="Times New Roman" panose="02020603050405020304" pitchFamily="18" charset="0"/>
              </a:rPr>
              <a:t>在</a:t>
            </a:r>
            <a:r>
              <a:rPr lang="zh-CN" altLang="zh-CN" kern="100" dirty="0">
                <a:latin typeface="+mn-ea"/>
                <a:cs typeface="Times New Roman" panose="02020603050405020304" pitchFamily="18" charset="0"/>
              </a:rPr>
              <a:t>选择重传（</a:t>
            </a:r>
            <a:r>
              <a:rPr lang="en-US" altLang="zh-CN" kern="100" dirty="0">
                <a:latin typeface="+mn-ea"/>
                <a:cs typeface="Times New Roman" panose="02020603050405020304" pitchFamily="18" charset="0"/>
              </a:rPr>
              <a:t>SR</a:t>
            </a:r>
            <a:r>
              <a:rPr lang="zh-CN" altLang="zh-CN" kern="100" dirty="0">
                <a:latin typeface="+mn-ea"/>
                <a:cs typeface="Times New Roman" panose="02020603050405020304" pitchFamily="18" charset="0"/>
              </a:rPr>
              <a:t>）协议中，发送方可能会收到落在其当前窗口之外的分组的</a:t>
            </a:r>
            <a:r>
              <a:rPr lang="en-US" altLang="zh-CN" kern="100" dirty="0">
                <a:latin typeface="+mn-ea"/>
                <a:cs typeface="Times New Roman" panose="02020603050405020304" pitchFamily="18" charset="0"/>
              </a:rPr>
              <a:t>ACK</a:t>
            </a:r>
            <a:r>
              <a:rPr lang="zh-CN" altLang="zh-CN" kern="100" dirty="0">
                <a:latin typeface="+mn-ea"/>
                <a:cs typeface="Times New Roman" panose="02020603050405020304" pitchFamily="18" charset="0"/>
              </a:rPr>
              <a:t>包。</a:t>
            </a:r>
            <a:r>
              <a:rPr lang="en-US" altLang="zh-CN" kern="100" dirty="0">
                <a:latin typeface="+mn-ea"/>
                <a:cs typeface="Times New Roman" panose="02020603050405020304" pitchFamily="18" charset="0"/>
              </a:rPr>
              <a:t> </a:t>
            </a:r>
            <a:r>
              <a:rPr lang="zh-CN" altLang="en-US" kern="100" dirty="0" smtClean="0">
                <a:latin typeface="+mn-ea"/>
                <a:cs typeface="Times New Roman" panose="02020603050405020304" pitchFamily="18" charset="0"/>
              </a:rPr>
              <a:t>（）</a:t>
            </a:r>
            <a:endParaRPr lang="en-US" altLang="zh-CN" kern="100" dirty="0">
              <a:latin typeface="+mn-ea"/>
              <a:cs typeface="Times New Roman" panose="02020603050405020304" pitchFamily="18" charset="0"/>
            </a:endParaRPr>
          </a:p>
        </p:txBody>
      </p:sp>
    </p:spTree>
    <p:extLst>
      <p:ext uri="{BB962C8B-B14F-4D97-AF65-F5344CB8AC3E}">
        <p14:creationId xmlns:p14="http://schemas.microsoft.com/office/powerpoint/2010/main" val="3586695123"/>
      </p:ext>
    </p:extLst>
  </p:cSld>
  <p:clrMapOvr>
    <a:masterClrMapping/>
  </p:clrMapOvr>
  <p:transition spd="slow">
    <p:wipe/>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1754188" y="3810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2" name="圆角矩形 1"/>
          <p:cNvSpPr/>
          <p:nvPr/>
        </p:nvSpPr>
        <p:spPr>
          <a:xfrm>
            <a:off x="1337115" y="1331529"/>
            <a:ext cx="9194251" cy="5142843"/>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Wingdings" panose="05000000000000000000" pitchFamily="2" charset="2"/>
              <a:buChar char="l"/>
            </a:pPr>
            <a:r>
              <a:rPr lang="zh-CN" altLang="en-US" sz="2800" dirty="0">
                <a:solidFill>
                  <a:schemeClr val="tx1"/>
                </a:solidFill>
                <a:cs typeface="+mn-ea"/>
                <a:sym typeface="+mn-lt"/>
              </a:rPr>
              <a:t>设置超时</a:t>
            </a:r>
          </a:p>
          <a:p>
            <a:pPr marL="800100" lvl="1" indent="-342900">
              <a:lnSpc>
                <a:spcPct val="150000"/>
              </a:lnSpc>
              <a:buFont typeface="Arial" panose="020B0604020202020204" pitchFamily="34" charset="0"/>
              <a:buChar char="•"/>
            </a:pPr>
            <a:r>
              <a:rPr lang="en-US" altLang="zh-CN" sz="2000" dirty="0" err="1">
                <a:solidFill>
                  <a:schemeClr val="tx1"/>
                </a:solidFill>
                <a:cs typeface="+mn-ea"/>
                <a:sym typeface="+mn-lt"/>
              </a:rPr>
              <a:t>EstimtedRTT</a:t>
            </a:r>
            <a:r>
              <a:rPr lang="en-US" altLang="zh-CN" sz="2000" dirty="0">
                <a:solidFill>
                  <a:schemeClr val="tx1"/>
                </a:solidFill>
                <a:cs typeface="+mn-ea"/>
                <a:sym typeface="+mn-lt"/>
              </a:rPr>
              <a:t> </a:t>
            </a:r>
            <a:r>
              <a:rPr lang="zh-CN" altLang="en-US" sz="2000" dirty="0">
                <a:solidFill>
                  <a:schemeClr val="tx1"/>
                </a:solidFill>
                <a:cs typeface="+mn-ea"/>
                <a:sym typeface="+mn-lt"/>
              </a:rPr>
              <a:t>加上 </a:t>
            </a:r>
            <a:r>
              <a:rPr lang="zh-CN" altLang="en-US" sz="2000" dirty="0" smtClean="0">
                <a:solidFill>
                  <a:schemeClr val="tx1"/>
                </a:solidFill>
                <a:cs typeface="+mn-ea"/>
                <a:sym typeface="+mn-lt"/>
              </a:rPr>
              <a:t>“安全余量”</a:t>
            </a:r>
            <a:endParaRPr lang="en-US" altLang="zh-CN" sz="2000" dirty="0" smtClean="0">
              <a:solidFill>
                <a:schemeClr val="tx1"/>
              </a:solidFill>
              <a:cs typeface="+mn-ea"/>
              <a:sym typeface="+mn-lt"/>
            </a:endParaRPr>
          </a:p>
          <a:p>
            <a:pPr marL="800100" lvl="1" indent="-342900">
              <a:lnSpc>
                <a:spcPct val="150000"/>
              </a:lnSpc>
              <a:buFont typeface="Arial" panose="020B0604020202020204" pitchFamily="34" charset="0"/>
              <a:buChar char="•"/>
            </a:pPr>
            <a:r>
              <a:rPr lang="en-US" altLang="zh-CN" sz="2000" dirty="0" smtClean="0">
                <a:solidFill>
                  <a:srgbClr val="0070C0"/>
                </a:solidFill>
                <a:cs typeface="+mn-ea"/>
                <a:sym typeface="+mn-lt"/>
              </a:rPr>
              <a:t> </a:t>
            </a:r>
            <a:r>
              <a:rPr lang="en-US" altLang="zh-CN" sz="2000" dirty="0" err="1">
                <a:solidFill>
                  <a:srgbClr val="0070C0"/>
                </a:solidFill>
                <a:cs typeface="+mn-ea"/>
                <a:sym typeface="+mn-lt"/>
              </a:rPr>
              <a:t>EstimatedRTT</a:t>
            </a:r>
            <a:r>
              <a:rPr lang="zh-CN" altLang="en-US" sz="2000" dirty="0">
                <a:solidFill>
                  <a:srgbClr val="0070C0"/>
                </a:solidFill>
                <a:cs typeface="+mn-ea"/>
                <a:sym typeface="+mn-lt"/>
              </a:rPr>
              <a:t>变化大 </a:t>
            </a:r>
            <a:r>
              <a:rPr lang="en-US" altLang="zh-CN" sz="2000" dirty="0">
                <a:solidFill>
                  <a:srgbClr val="0070C0"/>
                </a:solidFill>
                <a:cs typeface="+mn-ea"/>
                <a:sym typeface="+mn-lt"/>
              </a:rPr>
              <a:t>-&gt; </a:t>
            </a:r>
            <a:r>
              <a:rPr lang="zh-CN" altLang="en-US" sz="2000" dirty="0">
                <a:solidFill>
                  <a:srgbClr val="0070C0"/>
                </a:solidFill>
                <a:cs typeface="+mn-ea"/>
                <a:sym typeface="+mn-lt"/>
              </a:rPr>
              <a:t>更大的安全余量</a:t>
            </a:r>
          </a:p>
          <a:p>
            <a:pPr marL="342900" indent="-342900">
              <a:lnSpc>
                <a:spcPct val="150000"/>
              </a:lnSpc>
              <a:buFont typeface="Wingdings" panose="05000000000000000000" pitchFamily="2" charset="2"/>
              <a:buChar char="l"/>
            </a:pPr>
            <a:r>
              <a:rPr lang="en-US" altLang="zh-CN" sz="2400" dirty="0" err="1">
                <a:solidFill>
                  <a:schemeClr val="tx1"/>
                </a:solidFill>
                <a:cs typeface="+mn-ea"/>
                <a:sym typeface="+mn-lt"/>
              </a:rPr>
              <a:t>SampleRTT</a:t>
            </a:r>
            <a:r>
              <a:rPr lang="en-US" altLang="zh-CN" sz="2400" dirty="0">
                <a:solidFill>
                  <a:schemeClr val="tx1"/>
                </a:solidFill>
                <a:cs typeface="+mn-ea"/>
                <a:sym typeface="+mn-lt"/>
              </a:rPr>
              <a:t> </a:t>
            </a:r>
            <a:r>
              <a:rPr lang="zh-CN" altLang="en-US" sz="2400" dirty="0">
                <a:solidFill>
                  <a:schemeClr val="tx1"/>
                </a:solidFill>
                <a:cs typeface="+mn-ea"/>
                <a:sym typeface="+mn-lt"/>
              </a:rPr>
              <a:t>偏离 </a:t>
            </a:r>
            <a:r>
              <a:rPr lang="en-US" altLang="zh-CN" sz="2400" dirty="0" err="1">
                <a:solidFill>
                  <a:schemeClr val="tx1"/>
                </a:solidFill>
                <a:cs typeface="+mn-ea"/>
                <a:sym typeface="+mn-lt"/>
              </a:rPr>
              <a:t>EstimatedRTT</a:t>
            </a:r>
            <a:r>
              <a:rPr lang="zh-CN" altLang="en-US" sz="2400" dirty="0">
                <a:solidFill>
                  <a:schemeClr val="tx1"/>
                </a:solidFill>
                <a:cs typeface="+mn-ea"/>
                <a:sym typeface="+mn-lt"/>
              </a:rPr>
              <a:t>多少的估计</a:t>
            </a:r>
            <a:endParaRPr lang="en-US" altLang="zh-CN" sz="2400" dirty="0">
              <a:solidFill>
                <a:schemeClr val="tx1"/>
              </a:solidFill>
              <a:cs typeface="+mn-ea"/>
              <a:sym typeface="+mn-lt"/>
            </a:endParaRPr>
          </a:p>
          <a:p>
            <a:pPr>
              <a:lnSpc>
                <a:spcPct val="150000"/>
              </a:lnSpc>
            </a:pPr>
            <a:r>
              <a:rPr lang="en-US" altLang="zh-CN" sz="2400" dirty="0">
                <a:solidFill>
                  <a:schemeClr val="tx1"/>
                </a:solidFill>
                <a:cs typeface="+mn-ea"/>
              </a:rPr>
              <a:t>    </a:t>
            </a:r>
            <a:r>
              <a:rPr lang="en-US" altLang="zh-CN" sz="2400" dirty="0" err="1">
                <a:solidFill>
                  <a:schemeClr val="tx1"/>
                </a:solidFill>
                <a:cs typeface="+mn-ea"/>
              </a:rPr>
              <a:t>DevRTT</a:t>
            </a:r>
            <a:r>
              <a:rPr lang="en-US" altLang="zh-CN" sz="2400" dirty="0">
                <a:solidFill>
                  <a:schemeClr val="tx1"/>
                </a:solidFill>
                <a:cs typeface="+mn-ea"/>
              </a:rPr>
              <a:t> = (1-</a:t>
            </a:r>
            <a:r>
              <a:rPr lang="en-US" altLang="zh-CN" sz="2400" b="1" dirty="0">
                <a:solidFill>
                  <a:schemeClr val="tx1"/>
                </a:solidFill>
                <a:latin typeface="Courier New" charset="0"/>
                <a:sym typeface="Symbol" charset="0"/>
              </a:rPr>
              <a:t></a:t>
            </a:r>
            <a:r>
              <a:rPr lang="en-US" altLang="zh-CN" sz="2400" dirty="0">
                <a:solidFill>
                  <a:schemeClr val="tx1"/>
                </a:solidFill>
                <a:cs typeface="+mn-ea"/>
              </a:rPr>
              <a:t>)*</a:t>
            </a:r>
            <a:r>
              <a:rPr lang="en-US" altLang="zh-CN" sz="2400" dirty="0" err="1">
                <a:solidFill>
                  <a:schemeClr val="tx1"/>
                </a:solidFill>
                <a:cs typeface="+mn-ea"/>
              </a:rPr>
              <a:t>DevRTT</a:t>
            </a:r>
            <a:r>
              <a:rPr lang="en-US" altLang="zh-CN" sz="2400" dirty="0">
                <a:solidFill>
                  <a:schemeClr val="tx1"/>
                </a:solidFill>
                <a:cs typeface="+mn-ea"/>
              </a:rPr>
              <a:t> +</a:t>
            </a:r>
            <a:r>
              <a:rPr lang="en-US" altLang="zh-CN" sz="2400" b="1" dirty="0">
                <a:solidFill>
                  <a:schemeClr val="tx1"/>
                </a:solidFill>
                <a:latin typeface="Courier New" charset="0"/>
                <a:sym typeface="Symbol" charset="0"/>
              </a:rPr>
              <a:t></a:t>
            </a:r>
            <a:r>
              <a:rPr lang="en-US" altLang="zh-CN" sz="2400" dirty="0">
                <a:solidFill>
                  <a:schemeClr val="tx1"/>
                </a:solidFill>
                <a:cs typeface="+mn-ea"/>
              </a:rPr>
              <a:t>*| </a:t>
            </a:r>
            <a:r>
              <a:rPr lang="en-US" altLang="zh-CN" sz="2400" dirty="0" err="1">
                <a:solidFill>
                  <a:schemeClr val="tx1"/>
                </a:solidFill>
                <a:cs typeface="+mn-ea"/>
              </a:rPr>
              <a:t>SampleRTT-EstimatedRTT</a:t>
            </a:r>
            <a:r>
              <a:rPr lang="en-US" altLang="zh-CN" sz="2400" dirty="0">
                <a:solidFill>
                  <a:schemeClr val="tx1"/>
                </a:solidFill>
                <a:cs typeface="+mn-ea"/>
              </a:rPr>
              <a:t> |</a:t>
            </a:r>
          </a:p>
          <a:p>
            <a:pPr>
              <a:lnSpc>
                <a:spcPct val="150000"/>
              </a:lnSpc>
            </a:pPr>
            <a:r>
              <a:rPr lang="en-US" altLang="zh-CN" sz="2400" dirty="0">
                <a:solidFill>
                  <a:schemeClr val="tx1"/>
                </a:solidFill>
                <a:cs typeface="+mn-ea"/>
              </a:rPr>
              <a:t>    (</a:t>
            </a:r>
            <a:r>
              <a:rPr lang="zh-CN" altLang="en-US" sz="2400" dirty="0">
                <a:solidFill>
                  <a:schemeClr val="tx1"/>
                </a:solidFill>
                <a:cs typeface="+mn-ea"/>
              </a:rPr>
              <a:t>典型地</a:t>
            </a:r>
            <a:r>
              <a:rPr lang="en-US" altLang="zh-CN" sz="2400" dirty="0">
                <a:solidFill>
                  <a:schemeClr val="tx1"/>
                </a:solidFill>
                <a:cs typeface="+mn-ea"/>
              </a:rPr>
              <a:t>, </a:t>
            </a:r>
            <a:r>
              <a:rPr lang="en-US" altLang="zh-CN" sz="2400" b="1" dirty="0">
                <a:solidFill>
                  <a:schemeClr val="tx1"/>
                </a:solidFill>
                <a:latin typeface="Courier New" charset="0"/>
                <a:sym typeface="Symbol" charset="0"/>
              </a:rPr>
              <a:t></a:t>
            </a:r>
            <a:r>
              <a:rPr lang="en-US" altLang="zh-CN" sz="2400" dirty="0">
                <a:solidFill>
                  <a:schemeClr val="tx1"/>
                </a:solidFill>
                <a:cs typeface="+mn-ea"/>
              </a:rPr>
              <a:t> = 0.25)</a:t>
            </a:r>
          </a:p>
          <a:p>
            <a:pPr marL="342900" indent="-342900">
              <a:lnSpc>
                <a:spcPct val="150000"/>
              </a:lnSpc>
              <a:buFont typeface="Wingdings" panose="05000000000000000000" pitchFamily="2" charset="2"/>
              <a:buChar char="l"/>
            </a:pPr>
            <a:r>
              <a:rPr lang="zh-CN" altLang="en-US" sz="2400" dirty="0" smtClean="0">
                <a:solidFill>
                  <a:schemeClr val="tx1"/>
                </a:solidFill>
                <a:cs typeface="+mn-ea"/>
              </a:rPr>
              <a:t>然后设置</a:t>
            </a:r>
            <a:r>
              <a:rPr lang="zh-CN" altLang="en-US" sz="2400" dirty="0">
                <a:solidFill>
                  <a:schemeClr val="tx1"/>
                </a:solidFill>
                <a:cs typeface="+mn-ea"/>
              </a:rPr>
              <a:t>超时时间间隔</a:t>
            </a:r>
            <a:r>
              <a:rPr lang="en-US" altLang="zh-CN" sz="2400" dirty="0">
                <a:solidFill>
                  <a:schemeClr val="tx1"/>
                </a:solidFill>
                <a:cs typeface="+mn-ea"/>
              </a:rPr>
              <a:t>:</a:t>
            </a:r>
            <a:endParaRPr lang="en-US" altLang="zh-CN" sz="2400" dirty="0">
              <a:solidFill>
                <a:schemeClr val="tx1"/>
              </a:solidFill>
              <a:cs typeface="+mn-ea"/>
              <a:sym typeface="+mn-lt"/>
            </a:endParaRPr>
          </a:p>
          <a:p>
            <a:pPr>
              <a:lnSpc>
                <a:spcPct val="150000"/>
              </a:lnSpc>
            </a:pPr>
            <a:r>
              <a:rPr lang="en-US" altLang="zh-CN" sz="2400" dirty="0">
                <a:solidFill>
                  <a:schemeClr val="tx1"/>
                </a:solidFill>
                <a:cs typeface="+mn-ea"/>
              </a:rPr>
              <a:t>    </a:t>
            </a:r>
            <a:r>
              <a:rPr lang="en-US" altLang="zh-CN" sz="2400" dirty="0" err="1">
                <a:solidFill>
                  <a:schemeClr val="tx1"/>
                </a:solidFill>
                <a:cs typeface="+mn-ea"/>
              </a:rPr>
              <a:t>TimeoutInterval</a:t>
            </a:r>
            <a:r>
              <a:rPr lang="en-US" altLang="zh-CN" sz="2400" dirty="0">
                <a:solidFill>
                  <a:schemeClr val="tx1"/>
                </a:solidFill>
                <a:cs typeface="+mn-ea"/>
              </a:rPr>
              <a:t> = </a:t>
            </a:r>
            <a:r>
              <a:rPr lang="en-US" altLang="zh-CN" sz="2400" dirty="0" err="1">
                <a:solidFill>
                  <a:schemeClr val="tx1"/>
                </a:solidFill>
                <a:cs typeface="+mn-ea"/>
              </a:rPr>
              <a:t>EstimatedRTT</a:t>
            </a:r>
            <a:r>
              <a:rPr lang="en-US" altLang="zh-CN" sz="2400" dirty="0">
                <a:solidFill>
                  <a:schemeClr val="tx1"/>
                </a:solidFill>
                <a:cs typeface="+mn-ea"/>
              </a:rPr>
              <a:t> + 4*</a:t>
            </a:r>
            <a:r>
              <a:rPr lang="en-US" altLang="zh-CN" sz="2400" dirty="0" err="1">
                <a:solidFill>
                  <a:schemeClr val="tx1"/>
                </a:solidFill>
                <a:cs typeface="+mn-ea"/>
              </a:rPr>
              <a:t>DevRTT</a:t>
            </a:r>
            <a:endParaRPr lang="zh-CN" altLang="en-US" sz="2400" dirty="0">
              <a:solidFill>
                <a:schemeClr val="tx1"/>
              </a:solidFill>
              <a:cs typeface="+mn-ea"/>
              <a:sym typeface="+mn-lt"/>
            </a:endParaRPr>
          </a:p>
        </p:txBody>
      </p:sp>
      <p:sp>
        <p:nvSpPr>
          <p:cNvPr id="4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面向连接传输</a:t>
            </a:r>
            <a:r>
              <a:rPr lang="en-US" altLang="zh-CN" sz="1800" dirty="0">
                <a:solidFill>
                  <a:schemeClr val="tx1">
                    <a:lumMod val="65000"/>
                    <a:lumOff val="35000"/>
                  </a:schemeClr>
                </a:solidFill>
                <a:latin typeface="+mn-lt"/>
                <a:ea typeface="+mn-ea"/>
                <a:cs typeface="+mn-ea"/>
                <a:sym typeface="+mn-lt"/>
              </a:rPr>
              <a:t>: TCP</a:t>
            </a:r>
          </a:p>
        </p:txBody>
      </p:sp>
      <p:sp>
        <p:nvSpPr>
          <p:cNvPr id="41" name="矩形 40"/>
          <p:cNvSpPr/>
          <p:nvPr/>
        </p:nvSpPr>
        <p:spPr>
          <a:xfrm>
            <a:off x="3233681" y="710268"/>
            <a:ext cx="5724644" cy="646331"/>
          </a:xfrm>
          <a:prstGeom prst="rect">
            <a:avLst/>
          </a:prstGeom>
        </p:spPr>
        <p:txBody>
          <a:bodyPr wrap="none">
            <a:spAutoFit/>
          </a:bodyPr>
          <a:lstStyle/>
          <a:p>
            <a:pPr algn="ctr"/>
            <a:r>
              <a:rPr lang="en-US" altLang="zh-CN" sz="3600" b="1" dirty="0">
                <a:solidFill>
                  <a:schemeClr val="accent1"/>
                </a:solidFill>
                <a:cs typeface="+mn-ea"/>
                <a:sym typeface="+mn-lt"/>
              </a:rPr>
              <a:t>TCP</a:t>
            </a:r>
            <a:r>
              <a:rPr lang="zh-CN" altLang="en-US" sz="3600" b="1" dirty="0">
                <a:solidFill>
                  <a:schemeClr val="accent1"/>
                </a:solidFill>
                <a:cs typeface="+mn-ea"/>
                <a:sym typeface="+mn-lt"/>
              </a:rPr>
              <a:t>往返时延的估计和超时</a:t>
            </a:r>
            <a:endParaRPr lang="en-US" altLang="zh-CN" sz="3600" b="1" dirty="0">
              <a:solidFill>
                <a:schemeClr val="accent1"/>
              </a:solidFill>
              <a:cs typeface="+mn-ea"/>
              <a:sym typeface="+mn-lt"/>
            </a:endParaRPr>
          </a:p>
        </p:txBody>
      </p:sp>
      <p:sp>
        <p:nvSpPr>
          <p:cNvPr id="6" name="TextBox 1"/>
          <p:cNvSpPr txBox="1">
            <a:spLocks noChangeArrowheads="1"/>
          </p:cNvSpPr>
          <p:nvPr/>
        </p:nvSpPr>
        <p:spPr bwMode="auto">
          <a:xfrm>
            <a:off x="7150429" y="6550223"/>
            <a:ext cx="450691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r>
              <a:rPr lang="en-US" altLang="zh-CN" sz="1400" dirty="0">
                <a:latin typeface="Arial" panose="020B0604020202020204" pitchFamily="34" charset="0"/>
              </a:rPr>
              <a:t>examples: h</a:t>
            </a:r>
            <a:r>
              <a:rPr lang="en-US" altLang="zh-CN" sz="1200" dirty="0">
                <a:latin typeface="Arial" panose="020B0604020202020204" pitchFamily="34" charset="0"/>
              </a:rPr>
              <a:t>ttp://gaia.cs.umass.edu/kurose_ross/interactive/</a:t>
            </a:r>
          </a:p>
        </p:txBody>
      </p:sp>
      <p:pic>
        <p:nvPicPr>
          <p:cNvPr id="7" name="Picture 20" descr="alarm_clock_ring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1410" y="4931268"/>
            <a:ext cx="75247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59154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500"/>
                                        <p:tgtEl>
                                          <p:spTgt spid="4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0" grpId="0"/>
      <p:bldP spid="41"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1754188" y="3810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3" name="圆角矩形 42"/>
          <p:cNvSpPr/>
          <p:nvPr/>
        </p:nvSpPr>
        <p:spPr>
          <a:xfrm>
            <a:off x="872359" y="1498131"/>
            <a:ext cx="10052105" cy="4723994"/>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Wingdings" panose="05000000000000000000" pitchFamily="2" charset="2"/>
              <a:buChar char="l"/>
            </a:pPr>
            <a:r>
              <a:rPr lang="zh-CN" altLang="en-US" sz="2800" dirty="0">
                <a:solidFill>
                  <a:schemeClr val="tx1"/>
                </a:solidFill>
                <a:cs typeface="+mn-ea"/>
              </a:rPr>
              <a:t>设置超时</a:t>
            </a:r>
          </a:p>
          <a:p>
            <a:pPr marL="457200" indent="-457200">
              <a:lnSpc>
                <a:spcPct val="150000"/>
              </a:lnSpc>
              <a:buFont typeface="Arial" panose="020B0604020202020204" pitchFamily="34" charset="0"/>
              <a:buChar char="•"/>
            </a:pPr>
            <a:r>
              <a:rPr lang="zh-CN" altLang="en-US" sz="2400" dirty="0">
                <a:solidFill>
                  <a:schemeClr val="tx1"/>
                </a:solidFill>
                <a:cs typeface="+mn-ea"/>
              </a:rPr>
              <a:t>初始时</a:t>
            </a:r>
            <a:r>
              <a:rPr lang="en-US" altLang="zh-CN" sz="2400" dirty="0" err="1">
                <a:solidFill>
                  <a:schemeClr val="tx1"/>
                </a:solidFill>
                <a:cs typeface="+mn-ea"/>
              </a:rPr>
              <a:t>TimeoutInterval</a:t>
            </a:r>
            <a:r>
              <a:rPr lang="zh-CN" altLang="en-US" sz="2400" dirty="0">
                <a:solidFill>
                  <a:schemeClr val="tx1"/>
                </a:solidFill>
                <a:cs typeface="+mn-ea"/>
              </a:rPr>
              <a:t>设置为</a:t>
            </a:r>
            <a:r>
              <a:rPr lang="en-US" altLang="zh-CN" sz="2400" dirty="0">
                <a:solidFill>
                  <a:schemeClr val="tx1"/>
                </a:solidFill>
                <a:cs typeface="+mn-ea"/>
              </a:rPr>
              <a:t>1</a:t>
            </a:r>
            <a:r>
              <a:rPr lang="zh-CN" altLang="en-US" sz="2400" dirty="0">
                <a:solidFill>
                  <a:schemeClr val="tx1"/>
                </a:solidFill>
                <a:cs typeface="+mn-ea"/>
              </a:rPr>
              <a:t>秒</a:t>
            </a:r>
          </a:p>
          <a:p>
            <a:pPr marL="457200" indent="-457200">
              <a:lnSpc>
                <a:spcPct val="150000"/>
              </a:lnSpc>
              <a:buFont typeface="Arial" panose="020B0604020202020204" pitchFamily="34" charset="0"/>
              <a:buChar char="•"/>
            </a:pPr>
            <a:r>
              <a:rPr lang="zh-CN" altLang="en-US" sz="2400" dirty="0">
                <a:solidFill>
                  <a:schemeClr val="tx1"/>
                </a:solidFill>
                <a:cs typeface="+mn-ea"/>
              </a:rPr>
              <a:t>第一个样本</a:t>
            </a:r>
            <a:r>
              <a:rPr lang="en-US" altLang="zh-CN" sz="2400" dirty="0">
                <a:solidFill>
                  <a:schemeClr val="tx1"/>
                </a:solidFill>
                <a:cs typeface="+mn-ea"/>
              </a:rPr>
              <a:t>RTT</a:t>
            </a:r>
            <a:r>
              <a:rPr lang="zh-CN" altLang="en-US" sz="2400" dirty="0">
                <a:solidFill>
                  <a:schemeClr val="tx1"/>
                </a:solidFill>
                <a:cs typeface="+mn-ea"/>
              </a:rPr>
              <a:t>获得后， </a:t>
            </a:r>
            <a:r>
              <a:rPr lang="en-US" altLang="zh-CN" sz="2400" dirty="0" err="1">
                <a:solidFill>
                  <a:schemeClr val="tx1"/>
                </a:solidFill>
                <a:cs typeface="+mn-ea"/>
              </a:rPr>
              <a:t>EstimatedRTT</a:t>
            </a:r>
            <a:r>
              <a:rPr lang="en-US" altLang="zh-CN" sz="2400" dirty="0">
                <a:solidFill>
                  <a:schemeClr val="tx1"/>
                </a:solidFill>
                <a:cs typeface="+mn-ea"/>
              </a:rPr>
              <a:t>=</a:t>
            </a:r>
            <a:r>
              <a:rPr lang="en-US" altLang="zh-CN" sz="2400" dirty="0" err="1">
                <a:solidFill>
                  <a:schemeClr val="tx1"/>
                </a:solidFill>
                <a:cs typeface="+mn-ea"/>
              </a:rPr>
              <a:t>SampleRTT</a:t>
            </a:r>
            <a:r>
              <a:rPr lang="zh-CN" altLang="en-US" sz="2400" dirty="0">
                <a:solidFill>
                  <a:schemeClr val="tx1"/>
                </a:solidFill>
                <a:cs typeface="+mn-ea"/>
              </a:rPr>
              <a:t>，</a:t>
            </a:r>
          </a:p>
          <a:p>
            <a:pPr>
              <a:lnSpc>
                <a:spcPct val="150000"/>
              </a:lnSpc>
            </a:pPr>
            <a:r>
              <a:rPr lang="zh-CN" altLang="en-US" sz="2400" dirty="0">
                <a:solidFill>
                  <a:schemeClr val="tx1"/>
                </a:solidFill>
                <a:cs typeface="+mn-ea"/>
              </a:rPr>
              <a:t>    </a:t>
            </a:r>
            <a:r>
              <a:rPr lang="en-US" altLang="zh-CN" sz="2400" dirty="0" err="1">
                <a:solidFill>
                  <a:schemeClr val="tx1"/>
                </a:solidFill>
                <a:cs typeface="+mn-ea"/>
              </a:rPr>
              <a:t>DevRTT</a:t>
            </a:r>
            <a:r>
              <a:rPr lang="en-US" altLang="zh-CN" sz="2400" dirty="0">
                <a:solidFill>
                  <a:schemeClr val="tx1"/>
                </a:solidFill>
                <a:cs typeface="+mn-ea"/>
              </a:rPr>
              <a:t>=</a:t>
            </a:r>
            <a:r>
              <a:rPr lang="en-US" altLang="zh-CN" sz="2400" dirty="0" err="1">
                <a:solidFill>
                  <a:schemeClr val="tx1"/>
                </a:solidFill>
                <a:cs typeface="+mn-ea"/>
              </a:rPr>
              <a:t>SampleRTT</a:t>
            </a:r>
            <a:r>
              <a:rPr lang="en-US" altLang="zh-CN" sz="2400" dirty="0">
                <a:solidFill>
                  <a:schemeClr val="tx1"/>
                </a:solidFill>
                <a:cs typeface="+mn-ea"/>
              </a:rPr>
              <a:t>/2</a:t>
            </a:r>
            <a:r>
              <a:rPr lang="zh-CN" altLang="en-US" sz="2400" dirty="0">
                <a:solidFill>
                  <a:schemeClr val="tx1"/>
                </a:solidFill>
                <a:cs typeface="+mn-ea"/>
              </a:rPr>
              <a:t>， </a:t>
            </a:r>
          </a:p>
          <a:p>
            <a:pPr>
              <a:lnSpc>
                <a:spcPct val="150000"/>
              </a:lnSpc>
            </a:pPr>
            <a:r>
              <a:rPr lang="zh-CN" altLang="en-US" sz="2400" dirty="0">
                <a:solidFill>
                  <a:schemeClr val="tx1"/>
                </a:solidFill>
                <a:cs typeface="+mn-ea"/>
              </a:rPr>
              <a:t>    </a:t>
            </a:r>
            <a:r>
              <a:rPr lang="en-US" altLang="zh-CN" sz="2400" dirty="0" err="1">
                <a:solidFill>
                  <a:schemeClr val="tx1"/>
                </a:solidFill>
                <a:cs typeface="+mn-ea"/>
              </a:rPr>
              <a:t>TimeoutInterval</a:t>
            </a:r>
            <a:r>
              <a:rPr lang="en-US" altLang="zh-CN" sz="2400" dirty="0">
                <a:solidFill>
                  <a:schemeClr val="tx1"/>
                </a:solidFill>
                <a:cs typeface="+mn-ea"/>
              </a:rPr>
              <a:t> =</a:t>
            </a:r>
            <a:r>
              <a:rPr lang="en-US" altLang="zh-CN" sz="2400" dirty="0" err="1">
                <a:solidFill>
                  <a:schemeClr val="tx1"/>
                </a:solidFill>
                <a:cs typeface="+mn-ea"/>
              </a:rPr>
              <a:t>EstimatedRTT</a:t>
            </a:r>
            <a:r>
              <a:rPr lang="en-US" altLang="zh-CN" sz="2400" dirty="0">
                <a:solidFill>
                  <a:schemeClr val="tx1"/>
                </a:solidFill>
                <a:cs typeface="+mn-ea"/>
              </a:rPr>
              <a:t> + max (G, K*</a:t>
            </a:r>
            <a:r>
              <a:rPr lang="en-US" altLang="zh-CN" sz="2400" dirty="0" err="1">
                <a:solidFill>
                  <a:schemeClr val="tx1"/>
                </a:solidFill>
                <a:cs typeface="+mn-ea"/>
              </a:rPr>
              <a:t>DevRTT</a:t>
            </a:r>
            <a:r>
              <a:rPr lang="en-US" altLang="zh-CN" sz="2400" dirty="0">
                <a:solidFill>
                  <a:schemeClr val="tx1"/>
                </a:solidFill>
                <a:cs typeface="+mn-ea"/>
              </a:rPr>
              <a:t>)</a:t>
            </a:r>
            <a:br>
              <a:rPr lang="en-US" altLang="zh-CN" sz="2400" dirty="0">
                <a:solidFill>
                  <a:schemeClr val="tx1"/>
                </a:solidFill>
                <a:cs typeface="+mn-ea"/>
              </a:rPr>
            </a:br>
            <a:r>
              <a:rPr lang="en-US" altLang="zh-CN" sz="2400" dirty="0">
                <a:solidFill>
                  <a:schemeClr val="tx1"/>
                </a:solidFill>
                <a:cs typeface="+mn-ea"/>
              </a:rPr>
              <a:t> </a:t>
            </a:r>
            <a:r>
              <a:rPr lang="zh-CN" altLang="en-US" sz="2400" dirty="0">
                <a:solidFill>
                  <a:schemeClr val="tx1"/>
                </a:solidFill>
                <a:cs typeface="+mn-ea"/>
              </a:rPr>
              <a:t>（</a:t>
            </a:r>
            <a:r>
              <a:rPr lang="en-US" altLang="zh-CN" sz="2400" dirty="0">
                <a:solidFill>
                  <a:schemeClr val="tx1"/>
                </a:solidFill>
                <a:cs typeface="+mn-ea"/>
              </a:rPr>
              <a:t>K=4</a:t>
            </a:r>
            <a:r>
              <a:rPr lang="zh-CN" altLang="en-US" sz="2400" dirty="0">
                <a:solidFill>
                  <a:schemeClr val="tx1"/>
                </a:solidFill>
                <a:cs typeface="+mn-ea"/>
              </a:rPr>
              <a:t>，</a:t>
            </a:r>
            <a:r>
              <a:rPr lang="en-US" altLang="zh-CN" sz="2400" dirty="0">
                <a:solidFill>
                  <a:schemeClr val="tx1"/>
                </a:solidFill>
                <a:cs typeface="+mn-ea"/>
              </a:rPr>
              <a:t>G</a:t>
            </a:r>
            <a:r>
              <a:rPr lang="zh-CN" altLang="en-US" sz="2400" dirty="0">
                <a:solidFill>
                  <a:schemeClr val="tx1"/>
                </a:solidFill>
                <a:cs typeface="+mn-ea"/>
              </a:rPr>
              <a:t>是用户设置的时间粒度）</a:t>
            </a:r>
          </a:p>
          <a:p>
            <a:pPr marL="342900" indent="-342900">
              <a:lnSpc>
                <a:spcPct val="150000"/>
              </a:lnSpc>
              <a:buFont typeface="Wingdings" panose="05000000000000000000" pitchFamily="2" charset="2"/>
              <a:buChar char="l"/>
            </a:pPr>
            <a:endParaRPr lang="zh-CN" altLang="en-US" sz="2400" dirty="0">
              <a:solidFill>
                <a:schemeClr val="tx1"/>
              </a:solidFill>
              <a:cs typeface="+mn-ea"/>
            </a:endParaRPr>
          </a:p>
        </p:txBody>
      </p:sp>
      <p:sp>
        <p:nvSpPr>
          <p:cNvPr id="4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面向连接传输</a:t>
            </a:r>
            <a:r>
              <a:rPr lang="en-US" altLang="zh-CN" sz="1800" dirty="0">
                <a:solidFill>
                  <a:schemeClr val="tx1">
                    <a:lumMod val="65000"/>
                    <a:lumOff val="35000"/>
                  </a:schemeClr>
                </a:solidFill>
                <a:latin typeface="+mn-lt"/>
                <a:ea typeface="+mn-ea"/>
                <a:cs typeface="+mn-ea"/>
                <a:sym typeface="+mn-lt"/>
              </a:rPr>
              <a:t>: TCP</a:t>
            </a:r>
          </a:p>
        </p:txBody>
      </p:sp>
      <p:sp>
        <p:nvSpPr>
          <p:cNvPr id="41" name="矩形 40"/>
          <p:cNvSpPr/>
          <p:nvPr/>
        </p:nvSpPr>
        <p:spPr>
          <a:xfrm>
            <a:off x="2541182" y="710268"/>
            <a:ext cx="7109640" cy="646331"/>
          </a:xfrm>
          <a:prstGeom prst="rect">
            <a:avLst/>
          </a:prstGeom>
        </p:spPr>
        <p:txBody>
          <a:bodyPr wrap="none">
            <a:spAutoFit/>
          </a:bodyPr>
          <a:lstStyle/>
          <a:p>
            <a:pPr algn="ctr"/>
            <a:r>
              <a:rPr lang="en-US" altLang="zh-CN" sz="3600" b="1" dirty="0">
                <a:solidFill>
                  <a:schemeClr val="accent1"/>
                </a:solidFill>
                <a:cs typeface="+mn-ea"/>
                <a:sym typeface="+mn-lt"/>
              </a:rPr>
              <a:t>TCP</a:t>
            </a:r>
            <a:r>
              <a:rPr lang="zh-CN" altLang="en-US" sz="3600" b="1" dirty="0">
                <a:solidFill>
                  <a:schemeClr val="accent1"/>
                </a:solidFill>
                <a:cs typeface="+mn-ea"/>
                <a:sym typeface="+mn-lt"/>
              </a:rPr>
              <a:t>往返时延的估计和超时初始化</a:t>
            </a:r>
            <a:endParaRPr lang="en-US" altLang="zh-CN" sz="3600" b="1" dirty="0">
              <a:solidFill>
                <a:schemeClr val="accent1"/>
              </a:solidFill>
              <a:cs typeface="+mn-ea"/>
              <a:sym typeface="+mn-lt"/>
            </a:endParaRPr>
          </a:p>
        </p:txBody>
      </p:sp>
    </p:spTree>
    <p:extLst>
      <p:ext uri="{BB962C8B-B14F-4D97-AF65-F5344CB8AC3E}">
        <p14:creationId xmlns:p14="http://schemas.microsoft.com/office/powerpoint/2010/main" val="13491634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500"/>
                                        <p:tgtEl>
                                          <p:spTgt spid="4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0" grpId="0"/>
      <p:bldP spid="41"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1754188" y="3810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2" name="圆角矩形 1"/>
          <p:cNvSpPr/>
          <p:nvPr/>
        </p:nvSpPr>
        <p:spPr>
          <a:xfrm>
            <a:off x="318399" y="884388"/>
            <a:ext cx="11361243" cy="442721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lnSpc>
                <a:spcPct val="150000"/>
              </a:lnSpc>
              <a:buFont typeface="Wingdings" panose="05000000000000000000" pitchFamily="2" charset="2"/>
              <a:buChar char="l"/>
            </a:pPr>
            <a:r>
              <a:rPr lang="zh-CN" altLang="en-US" sz="2000" b="1" dirty="0">
                <a:solidFill>
                  <a:schemeClr val="tx1"/>
                </a:solidFill>
                <a:cs typeface="+mn-ea"/>
                <a:sym typeface="+mn-lt"/>
              </a:rPr>
              <a:t>从应用程序接收数据</a:t>
            </a:r>
            <a:r>
              <a:rPr lang="en-US" altLang="zh-CN" sz="2000" b="1" dirty="0">
                <a:solidFill>
                  <a:schemeClr val="tx1"/>
                </a:solidFill>
                <a:cs typeface="+mn-ea"/>
                <a:sym typeface="+mn-lt"/>
              </a:rPr>
              <a:t>:</a:t>
            </a:r>
          </a:p>
          <a:p>
            <a:pPr marL="742950" lvl="1" indent="-285750">
              <a:lnSpc>
                <a:spcPct val="150000"/>
              </a:lnSpc>
              <a:buFont typeface="Arial" panose="020B0604020202020204" pitchFamily="34" charset="0"/>
              <a:buChar char="•"/>
            </a:pPr>
            <a:r>
              <a:rPr lang="zh-CN" altLang="en-US" sz="2000" dirty="0">
                <a:solidFill>
                  <a:schemeClr val="tx1"/>
                </a:solidFill>
                <a:cs typeface="+mn-ea"/>
                <a:sym typeface="+mn-lt"/>
              </a:rPr>
              <a:t>用序号创造一个报文</a:t>
            </a:r>
          </a:p>
          <a:p>
            <a:pPr marL="742950" lvl="1" indent="-285750">
              <a:lnSpc>
                <a:spcPct val="150000"/>
              </a:lnSpc>
              <a:buFont typeface="Arial" panose="020B0604020202020204" pitchFamily="34" charset="0"/>
              <a:buChar char="•"/>
            </a:pPr>
            <a:r>
              <a:rPr lang="zh-CN" altLang="en-US" sz="2000" dirty="0">
                <a:solidFill>
                  <a:schemeClr val="tx1"/>
                </a:solidFill>
                <a:cs typeface="+mn-ea"/>
                <a:sym typeface="+mn-lt"/>
              </a:rPr>
              <a:t>序号是报文中第一个数据字节在字节流中的位置编号</a:t>
            </a:r>
          </a:p>
          <a:p>
            <a:pPr marL="800100" lvl="1" indent="-342900">
              <a:lnSpc>
                <a:spcPct val="150000"/>
              </a:lnSpc>
              <a:buFont typeface="Arial" panose="020B0604020202020204" pitchFamily="34" charset="0"/>
              <a:buChar char="•"/>
            </a:pPr>
            <a:r>
              <a:rPr lang="zh-CN" altLang="en-US" sz="2000" dirty="0">
                <a:solidFill>
                  <a:schemeClr val="tx1"/>
                </a:solidFill>
                <a:cs typeface="+mn-ea"/>
                <a:sym typeface="+mn-lt"/>
              </a:rPr>
              <a:t>如果没有启动定时器，则启动定时器 （定时器是最早没有被确认的报文发送时启动</a:t>
            </a:r>
            <a:r>
              <a:rPr lang="zh-CN" altLang="en-US" sz="2000" dirty="0" smtClean="0">
                <a:solidFill>
                  <a:schemeClr val="tx1"/>
                </a:solidFill>
                <a:cs typeface="+mn-ea"/>
                <a:sym typeface="+mn-lt"/>
              </a:rPr>
              <a:t>的）</a:t>
            </a:r>
            <a:endParaRPr lang="en-US" altLang="zh-CN" sz="2000" dirty="0">
              <a:solidFill>
                <a:schemeClr val="tx1"/>
              </a:solidFill>
              <a:cs typeface="+mn-ea"/>
              <a:sym typeface="+mn-lt"/>
            </a:endParaRPr>
          </a:p>
          <a:p>
            <a:pPr marL="742950" lvl="1" indent="-285750">
              <a:lnSpc>
                <a:spcPct val="150000"/>
              </a:lnSpc>
              <a:buFont typeface="Arial" panose="020B0604020202020204" pitchFamily="34" charset="0"/>
              <a:buChar char="•"/>
            </a:pPr>
            <a:r>
              <a:rPr lang="zh-CN" altLang="en-US" sz="2000" dirty="0" smtClean="0">
                <a:solidFill>
                  <a:schemeClr val="tx1"/>
                </a:solidFill>
                <a:cs typeface="+mn-ea"/>
                <a:sym typeface="+mn-lt"/>
              </a:rPr>
              <a:t>设置</a:t>
            </a:r>
            <a:r>
              <a:rPr lang="zh-CN" altLang="en-US" sz="2000" dirty="0">
                <a:solidFill>
                  <a:schemeClr val="tx1"/>
                </a:solidFill>
                <a:cs typeface="+mn-ea"/>
                <a:sym typeface="+mn-lt"/>
              </a:rPr>
              <a:t>超时间隔</a:t>
            </a:r>
            <a:r>
              <a:rPr lang="en-US" altLang="zh-CN" sz="2000" dirty="0">
                <a:solidFill>
                  <a:schemeClr val="tx1"/>
                </a:solidFill>
                <a:cs typeface="+mn-ea"/>
                <a:sym typeface="+mn-lt"/>
              </a:rPr>
              <a:t>: </a:t>
            </a:r>
            <a:r>
              <a:rPr lang="en-US" altLang="zh-CN" sz="2000" dirty="0" err="1">
                <a:solidFill>
                  <a:schemeClr val="tx1"/>
                </a:solidFill>
                <a:cs typeface="+mn-ea"/>
                <a:sym typeface="+mn-lt"/>
              </a:rPr>
              <a:t>TimeOutInterval</a:t>
            </a:r>
            <a:r>
              <a:rPr lang="en-US" altLang="zh-CN" sz="2000" dirty="0">
                <a:solidFill>
                  <a:schemeClr val="tx1"/>
                </a:solidFill>
                <a:cs typeface="+mn-ea"/>
                <a:sym typeface="+mn-lt"/>
              </a:rPr>
              <a:t> </a:t>
            </a:r>
          </a:p>
          <a:p>
            <a:pPr>
              <a:lnSpc>
                <a:spcPct val="150000"/>
              </a:lnSpc>
            </a:pPr>
            <a:endParaRPr lang="en-US" altLang="zh-CN" sz="2000" dirty="0">
              <a:solidFill>
                <a:schemeClr val="tx1"/>
              </a:solidFill>
              <a:cs typeface="+mn-ea"/>
              <a:sym typeface="+mn-lt"/>
            </a:endParaRPr>
          </a:p>
        </p:txBody>
      </p:sp>
      <p:sp>
        <p:nvSpPr>
          <p:cNvPr id="4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面向连接传输</a:t>
            </a:r>
            <a:r>
              <a:rPr lang="en-US" altLang="zh-CN" sz="1800" dirty="0">
                <a:solidFill>
                  <a:schemeClr val="tx1">
                    <a:lumMod val="65000"/>
                    <a:lumOff val="35000"/>
                  </a:schemeClr>
                </a:solidFill>
                <a:latin typeface="+mn-lt"/>
                <a:ea typeface="+mn-ea"/>
                <a:cs typeface="+mn-ea"/>
                <a:sym typeface="+mn-lt"/>
              </a:rPr>
              <a:t>: TCP</a:t>
            </a:r>
          </a:p>
        </p:txBody>
      </p:sp>
      <p:sp>
        <p:nvSpPr>
          <p:cNvPr id="41" name="矩形 40"/>
          <p:cNvSpPr/>
          <p:nvPr/>
        </p:nvSpPr>
        <p:spPr>
          <a:xfrm>
            <a:off x="467290" y="810748"/>
            <a:ext cx="2418483" cy="461665"/>
          </a:xfrm>
          <a:prstGeom prst="rect">
            <a:avLst/>
          </a:prstGeom>
        </p:spPr>
        <p:txBody>
          <a:bodyPr wrap="none">
            <a:spAutoFit/>
          </a:bodyPr>
          <a:lstStyle/>
          <a:p>
            <a:pPr algn="ctr"/>
            <a:r>
              <a:rPr lang="en-US" altLang="zh-CN" sz="2400" b="1" dirty="0">
                <a:solidFill>
                  <a:schemeClr val="accent1"/>
                </a:solidFill>
                <a:cs typeface="+mn-ea"/>
                <a:sym typeface="+mn-lt"/>
              </a:rPr>
              <a:t>TCP </a:t>
            </a:r>
            <a:r>
              <a:rPr lang="zh-CN" altLang="en-US" sz="2400" b="1" dirty="0">
                <a:solidFill>
                  <a:schemeClr val="accent1"/>
                </a:solidFill>
                <a:cs typeface="+mn-ea"/>
                <a:sym typeface="+mn-lt"/>
              </a:rPr>
              <a:t>发送方</a:t>
            </a:r>
            <a:r>
              <a:rPr lang="zh-CN" altLang="en-US" sz="2400" b="1" dirty="0" smtClean="0">
                <a:solidFill>
                  <a:schemeClr val="accent1"/>
                </a:solidFill>
                <a:cs typeface="+mn-ea"/>
                <a:sym typeface="+mn-lt"/>
              </a:rPr>
              <a:t>事件</a:t>
            </a:r>
            <a:endParaRPr lang="en-US" altLang="zh-CN" sz="2400" b="1" dirty="0">
              <a:solidFill>
                <a:schemeClr val="accent1"/>
              </a:solidFill>
              <a:cs typeface="+mn-ea"/>
              <a:sym typeface="+mn-lt"/>
            </a:endParaRPr>
          </a:p>
        </p:txBody>
      </p:sp>
      <p:sp>
        <p:nvSpPr>
          <p:cNvPr id="7" name="圆角矩形 8">
            <a:extLst>
              <a:ext uri="{FF2B5EF4-FFF2-40B4-BE49-F238E27FC236}">
                <a16:creationId xmlns:a16="http://schemas.microsoft.com/office/drawing/2014/main" id="{26FE63E4-6E66-436A-8CCD-CEE34AA9B644}"/>
              </a:ext>
            </a:extLst>
          </p:cNvPr>
          <p:cNvSpPr/>
          <p:nvPr/>
        </p:nvSpPr>
        <p:spPr>
          <a:xfrm>
            <a:off x="512363" y="3265397"/>
            <a:ext cx="10613098" cy="301912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lnSpc>
                <a:spcPct val="150000"/>
              </a:lnSpc>
              <a:buFont typeface="Wingdings" panose="05000000000000000000" pitchFamily="2" charset="2"/>
              <a:buChar char="l"/>
            </a:pPr>
            <a:r>
              <a:rPr lang="zh-CN" altLang="en-US" sz="2000" u="sng" dirty="0">
                <a:solidFill>
                  <a:schemeClr val="tx1"/>
                </a:solidFill>
                <a:cs typeface="+mn-ea"/>
                <a:sym typeface="+mn-lt"/>
              </a:rPr>
              <a:t>超时</a:t>
            </a:r>
            <a:r>
              <a:rPr lang="en-US" altLang="zh-CN" sz="2000" u="sng" dirty="0">
                <a:solidFill>
                  <a:schemeClr val="tx1"/>
                </a:solidFill>
                <a:cs typeface="+mn-ea"/>
                <a:sym typeface="+mn-lt"/>
              </a:rPr>
              <a:t>:</a:t>
            </a:r>
          </a:p>
          <a:p>
            <a:pPr marL="800100" lvl="1" indent="-342900">
              <a:lnSpc>
                <a:spcPct val="150000"/>
              </a:lnSpc>
              <a:buFont typeface="Arial" panose="020B0604020202020204" pitchFamily="34" charset="0"/>
              <a:buChar char="•"/>
            </a:pPr>
            <a:r>
              <a:rPr lang="zh-CN" altLang="en-US" sz="2000" dirty="0">
                <a:solidFill>
                  <a:schemeClr val="tx1"/>
                </a:solidFill>
                <a:cs typeface="+mn-ea"/>
                <a:sym typeface="+mn-lt"/>
              </a:rPr>
              <a:t>重发导致超时的报文</a:t>
            </a:r>
          </a:p>
          <a:p>
            <a:pPr marL="800100" lvl="1" indent="-342900">
              <a:lnSpc>
                <a:spcPct val="150000"/>
              </a:lnSpc>
              <a:buFont typeface="Arial" panose="020B0604020202020204" pitchFamily="34" charset="0"/>
              <a:buChar char="•"/>
            </a:pPr>
            <a:r>
              <a:rPr lang="zh-CN" altLang="en-US" sz="2000" dirty="0">
                <a:solidFill>
                  <a:schemeClr val="tx1"/>
                </a:solidFill>
                <a:cs typeface="+mn-ea"/>
                <a:sym typeface="+mn-lt"/>
              </a:rPr>
              <a:t>重新开始定时器</a:t>
            </a:r>
          </a:p>
          <a:p>
            <a:pPr marL="342900" indent="-342900">
              <a:lnSpc>
                <a:spcPct val="150000"/>
              </a:lnSpc>
              <a:buFont typeface="Wingdings" panose="05000000000000000000" pitchFamily="2" charset="2"/>
              <a:buChar char="l"/>
            </a:pPr>
            <a:r>
              <a:rPr lang="zh-CN" altLang="en-US" sz="2000" u="sng" dirty="0">
                <a:solidFill>
                  <a:schemeClr val="tx1"/>
                </a:solidFill>
                <a:cs typeface="+mn-ea"/>
                <a:sym typeface="+mn-lt"/>
              </a:rPr>
              <a:t>收到确认</a:t>
            </a:r>
            <a:r>
              <a:rPr lang="en-US" altLang="zh-CN" sz="2000" u="sng" dirty="0">
                <a:solidFill>
                  <a:schemeClr val="tx1"/>
                </a:solidFill>
                <a:cs typeface="+mn-ea"/>
                <a:sym typeface="+mn-lt"/>
              </a:rPr>
              <a:t>:</a:t>
            </a:r>
          </a:p>
          <a:p>
            <a:pPr marL="800100" lvl="1" indent="-342900">
              <a:lnSpc>
                <a:spcPct val="150000"/>
              </a:lnSpc>
              <a:buFont typeface="Arial" panose="020B0604020202020204" pitchFamily="34" charset="0"/>
              <a:buChar char="•"/>
            </a:pPr>
            <a:r>
              <a:rPr lang="zh-CN" altLang="en-US" sz="2000" dirty="0">
                <a:solidFill>
                  <a:schemeClr val="tx1"/>
                </a:solidFill>
                <a:cs typeface="+mn-ea"/>
                <a:sym typeface="+mn-lt"/>
              </a:rPr>
              <a:t>如果</a:t>
            </a:r>
            <a:r>
              <a:rPr lang="en-US" altLang="zh-CN" sz="2000" dirty="0">
                <a:solidFill>
                  <a:schemeClr val="tx1"/>
                </a:solidFill>
                <a:cs typeface="+mn-ea"/>
                <a:sym typeface="+mn-lt"/>
              </a:rPr>
              <a:t>ACK</a:t>
            </a:r>
            <a:r>
              <a:rPr lang="zh-CN" altLang="en-US" sz="2000" dirty="0">
                <a:solidFill>
                  <a:schemeClr val="tx1"/>
                </a:solidFill>
                <a:cs typeface="+mn-ea"/>
                <a:sym typeface="+mn-lt"/>
              </a:rPr>
              <a:t>落在窗口之内，则确认对应的报文，并且滑动窗口</a:t>
            </a:r>
            <a:endParaRPr lang="en-US" altLang="zh-CN" sz="2000" dirty="0">
              <a:solidFill>
                <a:schemeClr val="tx1"/>
              </a:solidFill>
              <a:cs typeface="+mn-ea"/>
              <a:sym typeface="+mn-lt"/>
            </a:endParaRPr>
          </a:p>
          <a:p>
            <a:pPr marL="800100" lvl="1" indent="-342900">
              <a:lnSpc>
                <a:spcPct val="150000"/>
              </a:lnSpc>
              <a:buFont typeface="Arial" panose="020B0604020202020204" pitchFamily="34" charset="0"/>
              <a:buChar char="•"/>
            </a:pPr>
            <a:r>
              <a:rPr lang="zh-CN" altLang="en-US" sz="2000" dirty="0">
                <a:solidFill>
                  <a:schemeClr val="tx1"/>
                </a:solidFill>
                <a:cs typeface="+mn-ea"/>
                <a:sym typeface="+mn-lt"/>
              </a:rPr>
              <a:t>若还有未确认的报文，重新开始定时器</a:t>
            </a:r>
          </a:p>
        </p:txBody>
      </p:sp>
      <p:sp>
        <p:nvSpPr>
          <p:cNvPr id="3" name="矩形 2"/>
          <p:cNvSpPr/>
          <p:nvPr/>
        </p:nvSpPr>
        <p:spPr>
          <a:xfrm>
            <a:off x="4997251" y="303534"/>
            <a:ext cx="3027175" cy="523220"/>
          </a:xfrm>
          <a:prstGeom prst="rect">
            <a:avLst/>
          </a:prstGeom>
        </p:spPr>
        <p:txBody>
          <a:bodyPr wrap="none">
            <a:spAutoFit/>
          </a:bodyPr>
          <a:lstStyle/>
          <a:p>
            <a:r>
              <a:rPr lang="en-US" altLang="zh-CN" sz="2800" b="1" dirty="0" smtClean="0">
                <a:solidFill>
                  <a:schemeClr val="accent1"/>
                </a:solidFill>
                <a:latin typeface="+mn-ea"/>
                <a:cs typeface="+mn-ea"/>
                <a:sym typeface="+mn-lt"/>
              </a:rPr>
              <a:t>TCP</a:t>
            </a:r>
            <a:r>
              <a:rPr lang="zh-CN" altLang="en-US" sz="2800" b="1" dirty="0" smtClean="0">
                <a:solidFill>
                  <a:schemeClr val="accent1"/>
                </a:solidFill>
                <a:latin typeface="+mn-ea"/>
                <a:cs typeface="+mn-ea"/>
                <a:sym typeface="+mn-lt"/>
              </a:rPr>
              <a:t>可靠数据传输</a:t>
            </a:r>
            <a:endParaRPr lang="zh-CN" altLang="en-US" sz="2800" dirty="0">
              <a:latin typeface="+mn-ea"/>
            </a:endParaRPr>
          </a:p>
        </p:txBody>
      </p:sp>
    </p:spTree>
    <p:extLst>
      <p:ext uri="{BB962C8B-B14F-4D97-AF65-F5344CB8AC3E}">
        <p14:creationId xmlns:p14="http://schemas.microsoft.com/office/powerpoint/2010/main" val="18608950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500"/>
                                        <p:tgtEl>
                                          <p:spTgt spid="4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0" grpId="0"/>
      <p:bldP spid="41"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2" name="矩形 1"/>
          <p:cNvSpPr/>
          <p:nvPr/>
        </p:nvSpPr>
        <p:spPr>
          <a:xfrm>
            <a:off x="428679" y="555120"/>
            <a:ext cx="11126011" cy="1938992"/>
          </a:xfrm>
          <a:prstGeom prst="rect">
            <a:avLst/>
          </a:prstGeom>
        </p:spPr>
        <p:txBody>
          <a:bodyPr wrap="square">
            <a:spAutoFit/>
          </a:bodyPr>
          <a:lstStyle/>
          <a:p>
            <a:r>
              <a:rPr lang="en-US" altLang="zh-CN" sz="2400" dirty="0" smtClean="0"/>
              <a:t>R19.</a:t>
            </a:r>
            <a:r>
              <a:rPr lang="zh-CN" altLang="en-US" sz="2400" dirty="0"/>
              <a:t>假定主机</a:t>
            </a:r>
            <a:r>
              <a:rPr lang="en-US" altLang="zh-CN" sz="2400" dirty="0"/>
              <a:t>A</a:t>
            </a:r>
            <a:r>
              <a:rPr lang="zh-CN" altLang="en-US" sz="2400" dirty="0"/>
              <a:t>要向主机</a:t>
            </a:r>
            <a:r>
              <a:rPr lang="en-US" altLang="zh-CN" sz="2400" dirty="0"/>
              <a:t>B</a:t>
            </a:r>
            <a:r>
              <a:rPr lang="zh-CN" altLang="en-US" sz="2400" dirty="0"/>
              <a:t>发送一个大文件。从主机</a:t>
            </a:r>
            <a:r>
              <a:rPr lang="en-US" altLang="zh-CN" sz="2400" dirty="0"/>
              <a:t>A</a:t>
            </a:r>
            <a:r>
              <a:rPr lang="zh-CN" altLang="en-US" sz="2400" dirty="0"/>
              <a:t>到主机</a:t>
            </a:r>
            <a:r>
              <a:rPr lang="en-US" altLang="zh-CN" sz="2400" dirty="0"/>
              <a:t>B</a:t>
            </a:r>
            <a:r>
              <a:rPr lang="zh-CN" altLang="en-US" sz="2400" dirty="0"/>
              <a:t>的路径上有</a:t>
            </a:r>
            <a:r>
              <a:rPr lang="en-US" altLang="zh-CN" sz="2400" dirty="0"/>
              <a:t>3</a:t>
            </a:r>
            <a:r>
              <a:rPr lang="zh-CN" altLang="en-US" sz="2400" dirty="0"/>
              <a:t>段链路，其速率分别为 </a:t>
            </a:r>
            <a:r>
              <a:rPr lang="en-US" altLang="zh-CN" sz="2400" dirty="0"/>
              <a:t>R1 = 500kbps, R2 = 2Mbps, R3 = 1 Mbps.</a:t>
            </a:r>
          </a:p>
          <a:p>
            <a:r>
              <a:rPr lang="en-US" altLang="zh-CN" sz="2400" dirty="0"/>
              <a:t>a.</a:t>
            </a:r>
            <a:r>
              <a:rPr lang="zh-CN" altLang="en-US" sz="2400" dirty="0"/>
              <a:t>假定该网络中没有其他流量，该文件传送的吞吐量是多少？</a:t>
            </a:r>
          </a:p>
          <a:p>
            <a:r>
              <a:rPr lang="en-US" altLang="zh-CN" sz="2400" dirty="0"/>
              <a:t>b.</a:t>
            </a:r>
            <a:r>
              <a:rPr lang="zh-CN" altLang="en-US" sz="2400" dirty="0"/>
              <a:t>假定该文件为</a:t>
            </a:r>
            <a:r>
              <a:rPr lang="en-US" altLang="zh-CN" sz="2400" dirty="0"/>
              <a:t>4MB</a:t>
            </a:r>
            <a:r>
              <a:rPr lang="zh-CN" altLang="en-US" sz="2400" dirty="0"/>
              <a:t>。用吞吐量除以文件长度，将该文件传输到主机</a:t>
            </a:r>
            <a:r>
              <a:rPr lang="en-US" altLang="zh-CN" sz="2400" dirty="0"/>
              <a:t>B</a:t>
            </a:r>
            <a:r>
              <a:rPr lang="zh-CN" altLang="en-US" sz="2400" dirty="0"/>
              <a:t>大致需要多长时间</a:t>
            </a:r>
            <a:r>
              <a:rPr lang="zh-CN" altLang="en-US" sz="2400" dirty="0" smtClean="0"/>
              <a:t>？</a:t>
            </a:r>
            <a:endParaRPr lang="zh-CN" altLang="en-US" sz="2400" dirty="0"/>
          </a:p>
        </p:txBody>
      </p:sp>
      <p:sp>
        <p:nvSpPr>
          <p:cNvPr id="7"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学习目的</a:t>
            </a:r>
          </a:p>
        </p:txBody>
      </p:sp>
      <p:sp>
        <p:nvSpPr>
          <p:cNvPr id="3" name="矩形 2"/>
          <p:cNvSpPr/>
          <p:nvPr/>
        </p:nvSpPr>
        <p:spPr>
          <a:xfrm>
            <a:off x="428678" y="3191054"/>
            <a:ext cx="11126011" cy="2677656"/>
          </a:xfrm>
          <a:prstGeom prst="rect">
            <a:avLst/>
          </a:prstGeom>
        </p:spPr>
        <p:txBody>
          <a:bodyPr wrap="square">
            <a:spAutoFit/>
          </a:bodyPr>
          <a:lstStyle/>
          <a:p>
            <a:r>
              <a:rPr lang="en-US" altLang="zh-CN" sz="2400" dirty="0" smtClean="0"/>
              <a:t>P7.</a:t>
            </a:r>
            <a:r>
              <a:rPr lang="zh-CN" altLang="en-US" sz="2400" dirty="0"/>
              <a:t>在这个习题中，我们考虑从主机</a:t>
            </a:r>
            <a:r>
              <a:rPr lang="en-US" altLang="zh-CN" sz="2400" dirty="0"/>
              <a:t>A</a:t>
            </a:r>
            <a:r>
              <a:rPr lang="zh-CN" altLang="en-US" sz="2400" dirty="0"/>
              <a:t>向主机</a:t>
            </a:r>
            <a:r>
              <a:rPr lang="en-US" altLang="zh-CN" sz="2400" dirty="0"/>
              <a:t>B</a:t>
            </a:r>
            <a:r>
              <a:rPr lang="zh-CN" altLang="en-US" sz="2400" dirty="0"/>
              <a:t>通过分组交换网发送语音（</a:t>
            </a:r>
            <a:r>
              <a:rPr lang="en-US" altLang="zh-CN" sz="2400" dirty="0"/>
              <a:t>VoIP</a:t>
            </a:r>
            <a:r>
              <a:rPr lang="zh-CN" altLang="en-US" sz="2400" dirty="0"/>
              <a:t>）。主机</a:t>
            </a:r>
            <a:r>
              <a:rPr lang="en-US" altLang="zh-CN" sz="2400" dirty="0"/>
              <a:t>A</a:t>
            </a:r>
            <a:r>
              <a:rPr lang="zh-CN" altLang="en-US" sz="2400" dirty="0"/>
              <a:t>将模拟语音 转换为传输中的</a:t>
            </a:r>
            <a:r>
              <a:rPr lang="en-US" altLang="zh-CN" sz="2400" dirty="0"/>
              <a:t>64kbps</a:t>
            </a:r>
            <a:r>
              <a:rPr lang="zh-CN" altLang="en-US" sz="2400" dirty="0"/>
              <a:t>数字比特流。然后主机</a:t>
            </a:r>
            <a:r>
              <a:rPr lang="en-US" altLang="zh-CN" sz="2400" dirty="0"/>
              <a:t>A</a:t>
            </a:r>
            <a:r>
              <a:rPr lang="zh-CN" altLang="en-US" sz="2400" dirty="0"/>
              <a:t>将这些比特分为</a:t>
            </a:r>
            <a:r>
              <a:rPr lang="en-US" altLang="zh-CN" sz="2400" dirty="0"/>
              <a:t>56</a:t>
            </a:r>
            <a:r>
              <a:rPr lang="zh-CN" altLang="en-US" sz="2400" dirty="0"/>
              <a:t>字节的分组。</a:t>
            </a:r>
            <a:r>
              <a:rPr lang="en-US" altLang="zh-CN" sz="2400" dirty="0"/>
              <a:t>A</a:t>
            </a:r>
            <a:r>
              <a:rPr lang="zh-CN" altLang="en-US" sz="2400" dirty="0"/>
              <a:t>和</a:t>
            </a:r>
            <a:r>
              <a:rPr lang="en-US" altLang="zh-CN" sz="2400" dirty="0"/>
              <a:t>B</a:t>
            </a:r>
            <a:r>
              <a:rPr lang="zh-CN" altLang="en-US" sz="2400" dirty="0"/>
              <a:t>之间有一条 链路：它的传输速率是</a:t>
            </a:r>
            <a:r>
              <a:rPr lang="en-US" altLang="zh-CN" sz="2400" dirty="0"/>
              <a:t>2Mbps,</a:t>
            </a:r>
            <a:r>
              <a:rPr lang="zh-CN" altLang="en-US" sz="2400" dirty="0"/>
              <a:t>传播时延是</a:t>
            </a:r>
            <a:r>
              <a:rPr lang="en-US" altLang="zh-CN" sz="2400" dirty="0"/>
              <a:t>10ms</a:t>
            </a:r>
            <a:r>
              <a:rPr lang="zh-CN" altLang="en-US" sz="2400" dirty="0"/>
              <a:t>。一旦</a:t>
            </a:r>
            <a:r>
              <a:rPr lang="en-US" altLang="zh-CN" sz="2400" dirty="0"/>
              <a:t>A</a:t>
            </a:r>
            <a:r>
              <a:rPr lang="zh-CN" altLang="en-US" sz="2400" dirty="0"/>
              <a:t>收集了一个分组，就将它向主机</a:t>
            </a:r>
            <a:r>
              <a:rPr lang="en-US" altLang="zh-CN" sz="2400" dirty="0"/>
              <a:t>B</a:t>
            </a:r>
            <a:r>
              <a:rPr lang="zh-CN" altLang="en-US" sz="2400" dirty="0"/>
              <a:t>发送。 一旦主机</a:t>
            </a:r>
            <a:r>
              <a:rPr lang="en-US" altLang="zh-CN" sz="2400" dirty="0"/>
              <a:t>B</a:t>
            </a:r>
            <a:r>
              <a:rPr lang="zh-CN" altLang="en-US" sz="2400" dirty="0"/>
              <a:t>接收到一个完整的分组，它将该分组的比特转换成模拟信号。从比特产生（从位于主机 </a:t>
            </a:r>
            <a:r>
              <a:rPr lang="en-US" altLang="zh-CN" sz="2400" dirty="0"/>
              <a:t>A</a:t>
            </a:r>
            <a:r>
              <a:rPr lang="zh-CN" altLang="en-US" sz="2400" dirty="0"/>
              <a:t>的初始模拟信号起）的时刻起，到该比特被解码（在主机</a:t>
            </a:r>
            <a:r>
              <a:rPr lang="en-US" altLang="zh-CN" sz="2400" dirty="0"/>
              <a:t>B</a:t>
            </a:r>
            <a:r>
              <a:rPr lang="zh-CN" altLang="en-US" sz="2400" dirty="0"/>
              <a:t>上作为模拟信号的一部分），花了多少 时间？</a:t>
            </a:r>
          </a:p>
        </p:txBody>
      </p:sp>
      <p:sp>
        <p:nvSpPr>
          <p:cNvPr id="6" name="矩形 5"/>
          <p:cNvSpPr/>
          <p:nvPr/>
        </p:nvSpPr>
        <p:spPr>
          <a:xfrm>
            <a:off x="2320925" y="2370853"/>
            <a:ext cx="3355406" cy="461665"/>
          </a:xfrm>
          <a:prstGeom prst="rect">
            <a:avLst/>
          </a:prstGeom>
        </p:spPr>
        <p:txBody>
          <a:bodyPr wrap="none">
            <a:spAutoFit/>
          </a:bodyPr>
          <a:lstStyle/>
          <a:p>
            <a:r>
              <a:rPr lang="en-US" altLang="zh-CN" sz="2400" dirty="0" smtClean="0">
                <a:solidFill>
                  <a:srgbClr val="FF0000"/>
                </a:solidFill>
              </a:rPr>
              <a:t>(4 X 8 X 10</a:t>
            </a:r>
            <a:r>
              <a:rPr lang="en-US" altLang="zh-CN" sz="2400" baseline="30000" dirty="0" smtClean="0">
                <a:solidFill>
                  <a:srgbClr val="FF0000"/>
                </a:solidFill>
              </a:rPr>
              <a:t>6</a:t>
            </a:r>
            <a:r>
              <a:rPr lang="en-US" altLang="zh-CN" sz="2400" dirty="0" smtClean="0">
                <a:solidFill>
                  <a:srgbClr val="FF0000"/>
                </a:solidFill>
              </a:rPr>
              <a:t>)/(500x10</a:t>
            </a:r>
            <a:r>
              <a:rPr lang="en-US" altLang="zh-CN" sz="2400" baseline="30000" dirty="0">
                <a:solidFill>
                  <a:srgbClr val="FF0000"/>
                </a:solidFill>
              </a:rPr>
              <a:t>3</a:t>
            </a:r>
            <a:r>
              <a:rPr lang="en-US" altLang="zh-CN" sz="2400" dirty="0" smtClean="0">
                <a:solidFill>
                  <a:srgbClr val="FF0000"/>
                </a:solidFill>
              </a:rPr>
              <a:t>)</a:t>
            </a:r>
            <a:endParaRPr lang="zh-CN" altLang="en-US" sz="2400" dirty="0">
              <a:solidFill>
                <a:srgbClr val="FF0000"/>
              </a:solidFill>
            </a:endParaRPr>
          </a:p>
        </p:txBody>
      </p:sp>
      <p:sp>
        <p:nvSpPr>
          <p:cNvPr id="8" name="矩形 7"/>
          <p:cNvSpPr/>
          <p:nvPr/>
        </p:nvSpPr>
        <p:spPr>
          <a:xfrm>
            <a:off x="1924685" y="5637877"/>
            <a:ext cx="5872120" cy="461665"/>
          </a:xfrm>
          <a:prstGeom prst="rect">
            <a:avLst/>
          </a:prstGeom>
        </p:spPr>
        <p:txBody>
          <a:bodyPr wrap="none">
            <a:spAutoFit/>
          </a:bodyPr>
          <a:lstStyle/>
          <a:p>
            <a:r>
              <a:rPr lang="en-US" altLang="zh-CN" sz="2400" dirty="0" smtClean="0">
                <a:solidFill>
                  <a:srgbClr val="FF0000"/>
                </a:solidFill>
              </a:rPr>
              <a:t>(56 X 8)/(64 X 10</a:t>
            </a:r>
            <a:r>
              <a:rPr lang="en-US" altLang="zh-CN" sz="2400" baseline="30000" dirty="0">
                <a:solidFill>
                  <a:srgbClr val="FF0000"/>
                </a:solidFill>
              </a:rPr>
              <a:t>3</a:t>
            </a:r>
            <a:r>
              <a:rPr lang="en-US" altLang="zh-CN" sz="2400" dirty="0" smtClean="0">
                <a:solidFill>
                  <a:srgbClr val="FF0000"/>
                </a:solidFill>
              </a:rPr>
              <a:t>)+(56X8)/(2x10</a:t>
            </a:r>
            <a:r>
              <a:rPr lang="en-US" altLang="zh-CN" sz="2400" baseline="30000" dirty="0" smtClean="0">
                <a:solidFill>
                  <a:srgbClr val="FF0000"/>
                </a:solidFill>
              </a:rPr>
              <a:t>6</a:t>
            </a:r>
            <a:r>
              <a:rPr lang="en-US" altLang="zh-CN" sz="2400" dirty="0" smtClean="0">
                <a:solidFill>
                  <a:srgbClr val="FF0000"/>
                </a:solidFill>
              </a:rPr>
              <a:t>)+0.01</a:t>
            </a:r>
            <a:endParaRPr lang="zh-CN" altLang="en-US" sz="2400" dirty="0">
              <a:solidFill>
                <a:srgbClr val="FF0000"/>
              </a:solidFill>
            </a:endParaRPr>
          </a:p>
        </p:txBody>
      </p:sp>
    </p:spTree>
    <p:extLst>
      <p:ext uri="{BB962C8B-B14F-4D97-AF65-F5344CB8AC3E}">
        <p14:creationId xmlns:p14="http://schemas.microsoft.com/office/powerpoint/2010/main" val="14438529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1754188" y="3810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面向连接传输</a:t>
            </a:r>
            <a:r>
              <a:rPr lang="en-US" altLang="zh-CN" sz="1800" dirty="0">
                <a:solidFill>
                  <a:schemeClr val="tx1">
                    <a:lumMod val="65000"/>
                    <a:lumOff val="35000"/>
                  </a:schemeClr>
                </a:solidFill>
                <a:latin typeface="+mn-lt"/>
                <a:ea typeface="+mn-ea"/>
                <a:cs typeface="+mn-ea"/>
                <a:sym typeface="+mn-lt"/>
              </a:rPr>
              <a:t>: TCP</a:t>
            </a:r>
          </a:p>
        </p:txBody>
      </p:sp>
      <p:sp>
        <p:nvSpPr>
          <p:cNvPr id="41" name="矩形 40"/>
          <p:cNvSpPr/>
          <p:nvPr/>
        </p:nvSpPr>
        <p:spPr>
          <a:xfrm>
            <a:off x="2319338" y="828029"/>
            <a:ext cx="4616007" cy="461665"/>
          </a:xfrm>
          <a:prstGeom prst="rect">
            <a:avLst/>
          </a:prstGeom>
        </p:spPr>
        <p:txBody>
          <a:bodyPr wrap="none">
            <a:spAutoFit/>
          </a:bodyPr>
          <a:lstStyle/>
          <a:p>
            <a:pPr algn="ctr"/>
            <a:r>
              <a:rPr lang="zh-CN" altLang="en-US" sz="2400" b="1" dirty="0">
                <a:solidFill>
                  <a:schemeClr val="accent1"/>
                </a:solidFill>
                <a:cs typeface="+mn-ea"/>
                <a:sym typeface="+mn-lt"/>
              </a:rPr>
              <a:t>产生</a:t>
            </a:r>
            <a:r>
              <a:rPr lang="en-US" altLang="zh-CN" sz="2400" b="1" dirty="0">
                <a:solidFill>
                  <a:schemeClr val="accent1"/>
                </a:solidFill>
                <a:cs typeface="+mn-ea"/>
                <a:sym typeface="+mn-lt"/>
              </a:rPr>
              <a:t>TCP ACK </a:t>
            </a:r>
            <a:r>
              <a:rPr lang="zh-CN" altLang="en-US" sz="2400" b="1" dirty="0">
                <a:solidFill>
                  <a:schemeClr val="accent1"/>
                </a:solidFill>
                <a:cs typeface="+mn-ea"/>
                <a:sym typeface="+mn-lt"/>
              </a:rPr>
              <a:t>的建议 </a:t>
            </a:r>
            <a:r>
              <a:rPr lang="en-US" altLang="zh-CN" sz="2400" b="1" dirty="0">
                <a:solidFill>
                  <a:schemeClr val="accent1"/>
                </a:solidFill>
                <a:cs typeface="+mn-ea"/>
                <a:sym typeface="+mn-lt"/>
              </a:rPr>
              <a:t>[</a:t>
            </a:r>
            <a:r>
              <a:rPr lang="en-US" altLang="zh-CN" sz="2400" b="1" dirty="0" err="1">
                <a:solidFill>
                  <a:schemeClr val="accent1"/>
                </a:solidFill>
                <a:cs typeface="+mn-ea"/>
                <a:sym typeface="+mn-lt"/>
              </a:rPr>
              <a:t>rfc</a:t>
            </a:r>
            <a:r>
              <a:rPr lang="en-US" altLang="zh-CN" sz="2400" b="1" dirty="0">
                <a:solidFill>
                  <a:schemeClr val="accent1"/>
                </a:solidFill>
                <a:cs typeface="+mn-ea"/>
                <a:sym typeface="+mn-lt"/>
              </a:rPr>
              <a:t> 5681]</a:t>
            </a:r>
          </a:p>
        </p:txBody>
      </p:sp>
      <p:sp>
        <p:nvSpPr>
          <p:cNvPr id="8" name="Rectangle 3"/>
          <p:cNvSpPr>
            <a:spLocks noChangeArrowheads="1"/>
          </p:cNvSpPr>
          <p:nvPr/>
        </p:nvSpPr>
        <p:spPr bwMode="auto">
          <a:xfrm>
            <a:off x="2319338" y="1447800"/>
            <a:ext cx="3730625" cy="517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zh-CN" altLang="en-US" sz="2400" b="1" dirty="0">
                <a:latin typeface="Arial" panose="020B0604020202020204" pitchFamily="34" charset="0"/>
                <a:ea typeface="宋体" panose="02010600030101010101" pitchFamily="2" charset="-122"/>
              </a:rPr>
              <a:t>接收方的事件</a:t>
            </a:r>
            <a:endParaRPr lang="zh-CN" altLang="en-US" sz="1800" b="1" dirty="0">
              <a:latin typeface="Arial" panose="020B0604020202020204" pitchFamily="34" charset="0"/>
              <a:ea typeface="宋体" panose="02010600030101010101" pitchFamily="2" charset="-122"/>
            </a:endParaRPr>
          </a:p>
          <a:p>
            <a:pPr>
              <a:spcBef>
                <a:spcPct val="0"/>
              </a:spcBef>
              <a:buFontTx/>
              <a:buNone/>
            </a:pPr>
            <a:endParaRPr lang="zh-CN" altLang="en-US" sz="1800" b="1" dirty="0">
              <a:latin typeface="Arial" panose="020B0604020202020204" pitchFamily="34" charset="0"/>
              <a:ea typeface="宋体" panose="02010600030101010101" pitchFamily="2" charset="-122"/>
            </a:endParaRPr>
          </a:p>
          <a:p>
            <a:pPr>
              <a:spcBef>
                <a:spcPct val="0"/>
              </a:spcBef>
              <a:buFontTx/>
              <a:buNone/>
            </a:pPr>
            <a:r>
              <a:rPr lang="zh-CN" altLang="en-US" sz="1800" b="1" dirty="0">
                <a:latin typeface="Arial" panose="020B0604020202020204" pitchFamily="34" charset="0"/>
                <a:ea typeface="宋体" panose="02010600030101010101" pitchFamily="2" charset="-122"/>
              </a:rPr>
              <a:t>期望序号的报文段按序到达</a:t>
            </a:r>
            <a:r>
              <a:rPr lang="en-US" altLang="zh-CN" sz="1800" b="1" dirty="0">
                <a:latin typeface="Arial" panose="020B0604020202020204" pitchFamily="34" charset="0"/>
                <a:ea typeface="宋体" panose="02010600030101010101" pitchFamily="2" charset="-122"/>
              </a:rPr>
              <a:t>. </a:t>
            </a:r>
            <a:r>
              <a:rPr lang="zh-CN" altLang="en-US" sz="1800" b="1" dirty="0">
                <a:latin typeface="Arial" panose="020B0604020202020204" pitchFamily="34" charset="0"/>
                <a:ea typeface="宋体" panose="02010600030101010101" pitchFamily="2" charset="-122"/>
              </a:rPr>
              <a:t>所有</a:t>
            </a:r>
          </a:p>
          <a:p>
            <a:pPr>
              <a:spcBef>
                <a:spcPct val="0"/>
              </a:spcBef>
              <a:buFontTx/>
              <a:buNone/>
            </a:pPr>
            <a:r>
              <a:rPr lang="zh-CN" altLang="en-US" sz="1800" b="1" dirty="0">
                <a:latin typeface="Arial" panose="020B0604020202020204" pitchFamily="34" charset="0"/>
                <a:ea typeface="宋体" panose="02010600030101010101" pitchFamily="2" charset="-122"/>
              </a:rPr>
              <a:t>在期望序号以前的报文段都</a:t>
            </a:r>
          </a:p>
          <a:p>
            <a:pPr>
              <a:spcBef>
                <a:spcPct val="0"/>
              </a:spcBef>
              <a:buFontTx/>
              <a:buNone/>
            </a:pPr>
            <a:r>
              <a:rPr lang="zh-CN" altLang="en-US" sz="1800" b="1" dirty="0">
                <a:latin typeface="Arial" panose="020B0604020202020204" pitchFamily="34" charset="0"/>
                <a:ea typeface="宋体" panose="02010600030101010101" pitchFamily="2" charset="-122"/>
              </a:rPr>
              <a:t>被确认</a:t>
            </a:r>
          </a:p>
          <a:p>
            <a:pPr>
              <a:spcBef>
                <a:spcPct val="0"/>
              </a:spcBef>
              <a:buFontTx/>
              <a:buNone/>
            </a:pPr>
            <a:endParaRPr lang="zh-CN" altLang="en-US" sz="1800" b="1" dirty="0">
              <a:latin typeface="Arial" panose="020B0604020202020204" pitchFamily="34" charset="0"/>
              <a:ea typeface="宋体" panose="02010600030101010101" pitchFamily="2" charset="-122"/>
            </a:endParaRPr>
          </a:p>
          <a:p>
            <a:pPr>
              <a:spcBef>
                <a:spcPct val="0"/>
              </a:spcBef>
              <a:buFontTx/>
              <a:buNone/>
            </a:pPr>
            <a:r>
              <a:rPr lang="zh-CN" altLang="en-US" sz="1800" b="1" dirty="0">
                <a:latin typeface="Arial" panose="020B0604020202020204" pitchFamily="34" charset="0"/>
                <a:ea typeface="宋体" panose="02010600030101010101" pitchFamily="2" charset="-122"/>
              </a:rPr>
              <a:t>期望序号的报文段按序到达</a:t>
            </a:r>
            <a:r>
              <a:rPr lang="en-US" altLang="zh-CN" sz="1800" b="1" dirty="0" smtClean="0">
                <a:latin typeface="Arial" panose="020B0604020202020204" pitchFamily="34" charset="0"/>
                <a:ea typeface="宋体" panose="02010600030101010101" pitchFamily="2" charset="-122"/>
              </a:rPr>
              <a:t>.</a:t>
            </a:r>
          </a:p>
          <a:p>
            <a:pPr>
              <a:spcBef>
                <a:spcPct val="0"/>
              </a:spcBef>
              <a:buFontTx/>
              <a:buNone/>
            </a:pPr>
            <a:r>
              <a:rPr lang="zh-CN" altLang="en-US" sz="1800" b="1" dirty="0" smtClean="0">
                <a:latin typeface="Arial" panose="020B0604020202020204" pitchFamily="34" charset="0"/>
                <a:ea typeface="宋体" panose="02010600030101010101" pitchFamily="2" charset="-122"/>
              </a:rPr>
              <a:t>另一个按序报文段等待发送</a:t>
            </a:r>
          </a:p>
          <a:p>
            <a:pPr>
              <a:spcBef>
                <a:spcPct val="0"/>
              </a:spcBef>
              <a:buFontTx/>
              <a:buNone/>
            </a:pPr>
            <a:r>
              <a:rPr lang="en-US" altLang="zh-CN" sz="1800" b="1" dirty="0" smtClean="0">
                <a:latin typeface="Arial" panose="020B0604020202020204" pitchFamily="34" charset="0"/>
                <a:ea typeface="宋体" panose="02010600030101010101" pitchFamily="2" charset="-122"/>
              </a:rPr>
              <a:t>ACK</a:t>
            </a:r>
          </a:p>
          <a:p>
            <a:pPr>
              <a:spcBef>
                <a:spcPct val="0"/>
              </a:spcBef>
              <a:buFontTx/>
              <a:buNone/>
            </a:pPr>
            <a:endParaRPr lang="en-US" altLang="zh-CN" sz="1800" b="1" dirty="0">
              <a:latin typeface="Arial" panose="020B0604020202020204" pitchFamily="34" charset="0"/>
              <a:ea typeface="宋体" panose="02010600030101010101" pitchFamily="2" charset="-122"/>
            </a:endParaRPr>
          </a:p>
          <a:p>
            <a:pPr>
              <a:spcBef>
                <a:spcPct val="0"/>
              </a:spcBef>
              <a:buFontTx/>
              <a:buNone/>
            </a:pPr>
            <a:r>
              <a:rPr lang="zh-CN" altLang="en-US" sz="1800" b="1" dirty="0">
                <a:latin typeface="Arial" panose="020B0604020202020204" pitchFamily="34" charset="0"/>
                <a:ea typeface="宋体" panose="02010600030101010101" pitchFamily="2" charset="-122"/>
              </a:rPr>
              <a:t>收到一个失序的报文段，高于</a:t>
            </a:r>
          </a:p>
          <a:p>
            <a:pPr>
              <a:spcBef>
                <a:spcPct val="0"/>
              </a:spcBef>
              <a:buFontTx/>
              <a:buNone/>
            </a:pPr>
            <a:r>
              <a:rPr lang="zh-CN" altLang="en-US" sz="1800" b="1" dirty="0">
                <a:latin typeface="Arial" panose="020B0604020202020204" pitchFamily="34" charset="0"/>
                <a:ea typeface="宋体" panose="02010600030101010101" pitchFamily="2" charset="-122"/>
              </a:rPr>
              <a:t>期望的序号，检测到缝隙</a:t>
            </a:r>
          </a:p>
          <a:p>
            <a:pPr>
              <a:spcBef>
                <a:spcPct val="0"/>
              </a:spcBef>
              <a:buFontTx/>
              <a:buNone/>
            </a:pPr>
            <a:endParaRPr lang="zh-CN" altLang="en-US" sz="1800" b="1" dirty="0">
              <a:latin typeface="Arial" panose="020B0604020202020204" pitchFamily="34" charset="0"/>
              <a:ea typeface="宋体" panose="02010600030101010101" pitchFamily="2" charset="-122"/>
            </a:endParaRPr>
          </a:p>
          <a:p>
            <a:pPr>
              <a:spcBef>
                <a:spcPct val="0"/>
              </a:spcBef>
              <a:buFontTx/>
              <a:buNone/>
            </a:pPr>
            <a:endParaRPr lang="zh-CN" altLang="en-US" sz="1800" b="1" dirty="0">
              <a:latin typeface="Arial" panose="020B0604020202020204" pitchFamily="34" charset="0"/>
              <a:ea typeface="宋体" panose="02010600030101010101" pitchFamily="2" charset="-122"/>
            </a:endParaRPr>
          </a:p>
          <a:p>
            <a:pPr>
              <a:spcBef>
                <a:spcPct val="0"/>
              </a:spcBef>
              <a:buFontTx/>
              <a:buNone/>
            </a:pPr>
            <a:r>
              <a:rPr lang="zh-CN" altLang="en-US" sz="1800" b="1" dirty="0">
                <a:latin typeface="Arial" panose="020B0604020202020204" pitchFamily="34" charset="0"/>
                <a:ea typeface="宋体" panose="02010600030101010101" pitchFamily="2" charset="-122"/>
              </a:rPr>
              <a:t>到达的报文段部分地或者完</a:t>
            </a:r>
          </a:p>
          <a:p>
            <a:pPr>
              <a:spcBef>
                <a:spcPct val="0"/>
              </a:spcBef>
              <a:buFontTx/>
              <a:buNone/>
            </a:pPr>
            <a:r>
              <a:rPr lang="zh-CN" altLang="en-US" sz="1800" b="1" dirty="0">
                <a:latin typeface="Arial" panose="020B0604020202020204" pitchFamily="34" charset="0"/>
                <a:ea typeface="宋体" panose="02010600030101010101" pitchFamily="2" charset="-122"/>
              </a:rPr>
              <a:t>全地填充接收数据间隔</a:t>
            </a:r>
          </a:p>
          <a:p>
            <a:pPr>
              <a:spcBef>
                <a:spcPct val="0"/>
              </a:spcBef>
              <a:buFontTx/>
              <a:buNone/>
            </a:pPr>
            <a:endParaRPr lang="zh-CN" altLang="en-US" sz="1800" b="1" dirty="0">
              <a:latin typeface="Arial" panose="020B0604020202020204" pitchFamily="34" charset="0"/>
              <a:ea typeface="宋体" panose="02010600030101010101" pitchFamily="2" charset="-122"/>
            </a:endParaRPr>
          </a:p>
          <a:p>
            <a:pPr>
              <a:spcBef>
                <a:spcPct val="0"/>
              </a:spcBef>
              <a:buFontTx/>
              <a:buNone/>
            </a:pPr>
            <a:endParaRPr lang="en-US" altLang="zh-CN" sz="1800" b="1" dirty="0">
              <a:latin typeface="Arial" panose="020B0604020202020204" pitchFamily="34" charset="0"/>
              <a:ea typeface="宋体" panose="02010600030101010101" pitchFamily="2" charset="-122"/>
            </a:endParaRPr>
          </a:p>
        </p:txBody>
      </p:sp>
      <p:sp>
        <p:nvSpPr>
          <p:cNvPr id="10" name="Rectangle 4"/>
          <p:cNvSpPr>
            <a:spLocks noChangeArrowheads="1"/>
          </p:cNvSpPr>
          <p:nvPr/>
        </p:nvSpPr>
        <p:spPr bwMode="auto">
          <a:xfrm>
            <a:off x="6172200" y="1447800"/>
            <a:ext cx="4343400" cy="517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2400" b="1" dirty="0">
                <a:latin typeface="Arial" panose="020B0604020202020204" pitchFamily="34" charset="0"/>
                <a:ea typeface="宋体" panose="02010600030101010101" pitchFamily="2" charset="-122"/>
              </a:rPr>
              <a:t>TCP </a:t>
            </a:r>
            <a:r>
              <a:rPr lang="zh-CN" altLang="en-US" sz="2400" b="1" dirty="0">
                <a:latin typeface="Arial" panose="020B0604020202020204" pitchFamily="34" charset="0"/>
                <a:ea typeface="宋体" panose="02010600030101010101" pitchFamily="2" charset="-122"/>
              </a:rPr>
              <a:t>接收方行为</a:t>
            </a:r>
            <a:endParaRPr lang="zh-CN" altLang="en-US" sz="1800" b="1" dirty="0">
              <a:latin typeface="Arial" panose="020B0604020202020204" pitchFamily="34" charset="0"/>
              <a:ea typeface="宋体" panose="02010600030101010101" pitchFamily="2" charset="-122"/>
            </a:endParaRPr>
          </a:p>
          <a:p>
            <a:pPr>
              <a:spcBef>
                <a:spcPct val="0"/>
              </a:spcBef>
              <a:buFontTx/>
              <a:buNone/>
            </a:pPr>
            <a:endParaRPr lang="zh-CN" altLang="en-US" sz="1800" b="1" dirty="0">
              <a:latin typeface="Arial" panose="020B0604020202020204" pitchFamily="34" charset="0"/>
              <a:ea typeface="宋体" panose="02010600030101010101" pitchFamily="2" charset="-122"/>
            </a:endParaRPr>
          </a:p>
          <a:p>
            <a:pPr>
              <a:spcBef>
                <a:spcPct val="0"/>
              </a:spcBef>
              <a:buFontTx/>
              <a:buNone/>
            </a:pPr>
            <a:r>
              <a:rPr lang="zh-CN" altLang="en-US" sz="1800" b="1" dirty="0">
                <a:latin typeface="Arial" panose="020B0604020202020204" pitchFamily="34" charset="0"/>
                <a:ea typeface="宋体" panose="02010600030101010101" pitchFamily="2" charset="-122"/>
              </a:rPr>
              <a:t>延迟</a:t>
            </a:r>
            <a:r>
              <a:rPr lang="en-US" altLang="zh-CN" sz="1800" b="1" dirty="0">
                <a:latin typeface="Arial" panose="020B0604020202020204" pitchFamily="34" charset="0"/>
                <a:ea typeface="宋体" panose="02010600030101010101" pitchFamily="2" charset="-122"/>
              </a:rPr>
              <a:t>ACK. </a:t>
            </a:r>
            <a:r>
              <a:rPr lang="zh-CN" altLang="en-US" sz="1800" b="1" dirty="0">
                <a:latin typeface="Arial" panose="020B0604020202020204" pitchFamily="34" charset="0"/>
                <a:ea typeface="宋体" panose="02010600030101010101" pitchFamily="2" charset="-122"/>
              </a:rPr>
              <a:t>等到 </a:t>
            </a:r>
            <a:r>
              <a:rPr lang="en-US" altLang="zh-CN" sz="1800" b="1" dirty="0">
                <a:latin typeface="Arial" panose="020B0604020202020204" pitchFamily="34" charset="0"/>
                <a:ea typeface="宋体" panose="02010600030101010101" pitchFamily="2" charset="-122"/>
              </a:rPr>
              <a:t>500ms</a:t>
            </a:r>
            <a:r>
              <a:rPr lang="zh-CN" altLang="en-US" sz="1800" b="1" dirty="0">
                <a:latin typeface="Arial" panose="020B0604020202020204" pitchFamily="34" charset="0"/>
                <a:ea typeface="宋体" panose="02010600030101010101" pitchFamily="2" charset="-122"/>
              </a:rPr>
              <a:t>看是否有下一个</a:t>
            </a:r>
          </a:p>
          <a:p>
            <a:pPr>
              <a:spcBef>
                <a:spcPct val="0"/>
              </a:spcBef>
              <a:buFontTx/>
              <a:buNone/>
            </a:pPr>
            <a:r>
              <a:rPr lang="zh-CN" altLang="en-US" sz="1800" b="1" dirty="0">
                <a:latin typeface="Arial" panose="020B0604020202020204" pitchFamily="34" charset="0"/>
                <a:ea typeface="宋体" panose="02010600030101010101" pitchFamily="2" charset="-122"/>
              </a:rPr>
              <a:t>报文段，如果没有，发送</a:t>
            </a:r>
            <a:r>
              <a:rPr lang="en-US" altLang="zh-CN" sz="1800" b="1" dirty="0">
                <a:latin typeface="Arial" panose="020B0604020202020204" pitchFamily="34" charset="0"/>
                <a:ea typeface="宋体" panose="02010600030101010101" pitchFamily="2" charset="-122"/>
              </a:rPr>
              <a:t>ACK</a:t>
            </a:r>
          </a:p>
          <a:p>
            <a:pPr>
              <a:spcBef>
                <a:spcPct val="0"/>
              </a:spcBef>
              <a:buFontTx/>
              <a:buNone/>
            </a:pPr>
            <a:endParaRPr lang="en-US" altLang="zh-CN" sz="1800" b="1" dirty="0">
              <a:latin typeface="Arial" panose="020B0604020202020204" pitchFamily="34" charset="0"/>
              <a:ea typeface="宋体" panose="02010600030101010101" pitchFamily="2" charset="-122"/>
            </a:endParaRPr>
          </a:p>
          <a:p>
            <a:pPr>
              <a:spcBef>
                <a:spcPct val="0"/>
              </a:spcBef>
              <a:buFontTx/>
              <a:buNone/>
            </a:pPr>
            <a:endParaRPr lang="en-US" altLang="zh-CN" sz="1800" b="1" dirty="0">
              <a:latin typeface="Arial" panose="020B0604020202020204" pitchFamily="34" charset="0"/>
              <a:ea typeface="宋体" panose="02010600030101010101" pitchFamily="2" charset="-122"/>
            </a:endParaRPr>
          </a:p>
          <a:p>
            <a:pPr>
              <a:spcBef>
                <a:spcPct val="0"/>
              </a:spcBef>
              <a:buFontTx/>
              <a:buNone/>
            </a:pPr>
            <a:r>
              <a:rPr lang="zh-CN" altLang="en-US" sz="1800" b="1" dirty="0">
                <a:latin typeface="Arial" panose="020B0604020202020204" pitchFamily="34" charset="0"/>
                <a:ea typeface="宋体" panose="02010600030101010101" pitchFamily="2" charset="-122"/>
              </a:rPr>
              <a:t>立即发送单个累积</a:t>
            </a:r>
            <a:r>
              <a:rPr lang="en-US" altLang="zh-CN" sz="1800" b="1" dirty="0">
                <a:latin typeface="Arial" panose="020B0604020202020204" pitchFamily="34" charset="0"/>
                <a:ea typeface="宋体" panose="02010600030101010101" pitchFamily="2" charset="-122"/>
              </a:rPr>
              <a:t>ACK, </a:t>
            </a:r>
          </a:p>
          <a:p>
            <a:pPr>
              <a:spcBef>
                <a:spcPct val="0"/>
              </a:spcBef>
              <a:buFontTx/>
              <a:buNone/>
            </a:pPr>
            <a:r>
              <a:rPr lang="zh-CN" altLang="en-US" sz="1800" b="1" dirty="0">
                <a:latin typeface="Arial" panose="020B0604020202020204" pitchFamily="34" charset="0"/>
                <a:ea typeface="宋体" panose="02010600030101010101" pitchFamily="2" charset="-122"/>
              </a:rPr>
              <a:t>确认两个有序的报文段</a:t>
            </a:r>
          </a:p>
          <a:p>
            <a:pPr>
              <a:spcBef>
                <a:spcPct val="0"/>
              </a:spcBef>
              <a:buFontTx/>
              <a:buNone/>
            </a:pPr>
            <a:endParaRPr lang="zh-CN" altLang="en-US" sz="1800" b="1" dirty="0">
              <a:latin typeface="Arial" panose="020B0604020202020204" pitchFamily="34" charset="0"/>
              <a:ea typeface="宋体" panose="02010600030101010101" pitchFamily="2" charset="-122"/>
            </a:endParaRPr>
          </a:p>
          <a:p>
            <a:pPr>
              <a:spcBef>
                <a:spcPct val="0"/>
              </a:spcBef>
              <a:buFontTx/>
              <a:buNone/>
            </a:pPr>
            <a:endParaRPr lang="zh-CN" altLang="en-US" sz="1800" b="1" dirty="0">
              <a:latin typeface="Arial" panose="020B0604020202020204" pitchFamily="34" charset="0"/>
              <a:ea typeface="宋体" panose="02010600030101010101" pitchFamily="2" charset="-122"/>
            </a:endParaRPr>
          </a:p>
          <a:p>
            <a:pPr>
              <a:spcBef>
                <a:spcPct val="0"/>
              </a:spcBef>
              <a:buFontTx/>
              <a:buNone/>
            </a:pPr>
            <a:r>
              <a:rPr lang="zh-CN" altLang="en-US" sz="1800" b="1" dirty="0">
                <a:latin typeface="Arial" panose="020B0604020202020204" pitchFamily="34" charset="0"/>
                <a:ea typeface="宋体" panose="02010600030101010101" pitchFamily="2" charset="-122"/>
              </a:rPr>
              <a:t>立即发送重复 </a:t>
            </a:r>
            <a:r>
              <a:rPr lang="en-US" altLang="zh-CN" sz="1800" b="1" dirty="0">
                <a:latin typeface="Arial" panose="020B0604020202020204" pitchFamily="34" charset="0"/>
                <a:ea typeface="宋体" panose="02010600030101010101" pitchFamily="2" charset="-122"/>
              </a:rPr>
              <a:t>ACK, </a:t>
            </a:r>
          </a:p>
          <a:p>
            <a:pPr>
              <a:spcBef>
                <a:spcPct val="0"/>
              </a:spcBef>
              <a:buFontTx/>
              <a:buNone/>
            </a:pPr>
            <a:r>
              <a:rPr lang="zh-CN" altLang="en-US" sz="1800" b="1" dirty="0">
                <a:latin typeface="Arial" panose="020B0604020202020204" pitchFamily="34" charset="0"/>
                <a:ea typeface="宋体" panose="02010600030101010101" pitchFamily="2" charset="-122"/>
              </a:rPr>
              <a:t>指出期望的序号</a:t>
            </a:r>
          </a:p>
          <a:p>
            <a:pPr>
              <a:spcBef>
                <a:spcPct val="0"/>
              </a:spcBef>
              <a:buFontTx/>
              <a:buNone/>
            </a:pPr>
            <a:endParaRPr lang="zh-CN" altLang="en-US" sz="1800" b="1" dirty="0">
              <a:latin typeface="Arial" panose="020B0604020202020204" pitchFamily="34" charset="0"/>
              <a:ea typeface="宋体" panose="02010600030101010101" pitchFamily="2" charset="-122"/>
            </a:endParaRPr>
          </a:p>
          <a:p>
            <a:pPr>
              <a:spcBef>
                <a:spcPct val="0"/>
              </a:spcBef>
              <a:buFontTx/>
              <a:buNone/>
            </a:pPr>
            <a:endParaRPr lang="zh-CN" altLang="en-US" sz="1800" b="1" dirty="0">
              <a:latin typeface="Arial" panose="020B0604020202020204" pitchFamily="34" charset="0"/>
              <a:ea typeface="宋体" panose="02010600030101010101" pitchFamily="2" charset="-122"/>
            </a:endParaRPr>
          </a:p>
          <a:p>
            <a:pPr>
              <a:spcBef>
                <a:spcPct val="0"/>
              </a:spcBef>
              <a:buFontTx/>
              <a:buNone/>
            </a:pPr>
            <a:r>
              <a:rPr lang="zh-CN" altLang="en-US" sz="1800" b="1" dirty="0">
                <a:latin typeface="Arial" panose="020B0604020202020204" pitchFamily="34" charset="0"/>
                <a:ea typeface="宋体" panose="02010600030101010101" pitchFamily="2" charset="-122"/>
              </a:rPr>
              <a:t>立即发送 </a:t>
            </a:r>
            <a:r>
              <a:rPr lang="en-US" altLang="zh-CN" sz="1800" b="1" dirty="0">
                <a:latin typeface="Arial" panose="020B0604020202020204" pitchFamily="34" charset="0"/>
                <a:ea typeface="宋体" panose="02010600030101010101" pitchFamily="2" charset="-122"/>
              </a:rPr>
              <a:t>ACK, </a:t>
            </a:r>
            <a:r>
              <a:rPr lang="zh-CN" altLang="en-US" sz="1800" b="1" dirty="0">
                <a:latin typeface="Arial" panose="020B0604020202020204" pitchFamily="34" charset="0"/>
                <a:ea typeface="宋体" panose="02010600030101010101" pitchFamily="2" charset="-122"/>
              </a:rPr>
              <a:t>证实缝隙低端的</a:t>
            </a:r>
          </a:p>
          <a:p>
            <a:pPr>
              <a:spcBef>
                <a:spcPct val="0"/>
              </a:spcBef>
              <a:buFontTx/>
              <a:buNone/>
            </a:pPr>
            <a:r>
              <a:rPr lang="zh-CN" altLang="en-US" sz="1800" b="1" dirty="0">
                <a:latin typeface="Arial" panose="020B0604020202020204" pitchFamily="34" charset="0"/>
                <a:ea typeface="宋体" panose="02010600030101010101" pitchFamily="2" charset="-122"/>
              </a:rPr>
              <a:t>报文段已经收到</a:t>
            </a:r>
          </a:p>
          <a:p>
            <a:pPr>
              <a:spcBef>
                <a:spcPct val="0"/>
              </a:spcBef>
              <a:buFontTx/>
              <a:buNone/>
            </a:pPr>
            <a:endParaRPr lang="zh-CN" altLang="en-US" sz="1800" b="1" dirty="0">
              <a:latin typeface="Arial" panose="020B0604020202020204" pitchFamily="34" charset="0"/>
              <a:ea typeface="宋体" panose="02010600030101010101" pitchFamily="2" charset="-122"/>
            </a:endParaRPr>
          </a:p>
          <a:p>
            <a:pPr>
              <a:spcBef>
                <a:spcPct val="0"/>
              </a:spcBef>
              <a:buFontTx/>
              <a:buNone/>
            </a:pPr>
            <a:endParaRPr lang="en-US" altLang="zh-CN" sz="1800" b="1" dirty="0">
              <a:latin typeface="Arial" panose="020B0604020202020204" pitchFamily="34" charset="0"/>
              <a:ea typeface="宋体" panose="02010600030101010101" pitchFamily="2" charset="-122"/>
            </a:endParaRPr>
          </a:p>
        </p:txBody>
      </p:sp>
      <p:sp>
        <p:nvSpPr>
          <p:cNvPr id="11" name="Line 5"/>
          <p:cNvSpPr>
            <a:spLocks noChangeShapeType="1"/>
          </p:cNvSpPr>
          <p:nvPr/>
        </p:nvSpPr>
        <p:spPr bwMode="auto">
          <a:xfrm>
            <a:off x="2533650" y="1912938"/>
            <a:ext cx="7885113" cy="9525"/>
          </a:xfrm>
          <a:prstGeom prst="line">
            <a:avLst/>
          </a:prstGeom>
          <a:noFill/>
          <a:ln w="254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2" name="Line 6"/>
          <p:cNvSpPr>
            <a:spLocks noChangeShapeType="1"/>
          </p:cNvSpPr>
          <p:nvPr/>
        </p:nvSpPr>
        <p:spPr bwMode="auto">
          <a:xfrm flipV="1">
            <a:off x="2505075" y="3094038"/>
            <a:ext cx="7896225" cy="9525"/>
          </a:xfrm>
          <a:prstGeom prst="line">
            <a:avLst/>
          </a:prstGeom>
          <a:noFill/>
          <a:ln w="254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3" name="Line 7"/>
          <p:cNvSpPr>
            <a:spLocks noChangeShapeType="1"/>
          </p:cNvSpPr>
          <p:nvPr/>
        </p:nvSpPr>
        <p:spPr bwMode="auto">
          <a:xfrm>
            <a:off x="2514600" y="4208463"/>
            <a:ext cx="7926388" cy="0"/>
          </a:xfrm>
          <a:prstGeom prst="line">
            <a:avLst/>
          </a:prstGeom>
          <a:noFill/>
          <a:ln w="254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4" name="Line 8"/>
          <p:cNvSpPr>
            <a:spLocks noChangeShapeType="1"/>
          </p:cNvSpPr>
          <p:nvPr/>
        </p:nvSpPr>
        <p:spPr bwMode="auto">
          <a:xfrm>
            <a:off x="2524125" y="5313363"/>
            <a:ext cx="7905750" cy="9525"/>
          </a:xfrm>
          <a:prstGeom prst="line">
            <a:avLst/>
          </a:prstGeom>
          <a:noFill/>
          <a:ln w="254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5" name="Line 9"/>
          <p:cNvSpPr>
            <a:spLocks noChangeShapeType="1"/>
          </p:cNvSpPr>
          <p:nvPr/>
        </p:nvSpPr>
        <p:spPr bwMode="auto">
          <a:xfrm>
            <a:off x="5963920" y="1447800"/>
            <a:ext cx="25400" cy="4762500"/>
          </a:xfrm>
          <a:prstGeom prst="line">
            <a:avLst/>
          </a:prstGeom>
          <a:noFill/>
          <a:ln w="254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6118742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500"/>
                                        <p:tgtEl>
                                          <p:spTgt spid="4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8" grpId="0"/>
      <p:bldP spid="10" grpId="0"/>
      <p:bldP spid="11" grpId="0" animBg="1"/>
      <p:bldP spid="12" grpId="0" animBg="1"/>
      <p:bldP spid="13" grpId="0" animBg="1"/>
      <p:bldP spid="14" grpId="0" animBg="1"/>
      <p:bldP spid="15"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1754188" y="3810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面向连接传输</a:t>
            </a:r>
            <a:r>
              <a:rPr lang="en-US" altLang="zh-CN" sz="1800" dirty="0">
                <a:solidFill>
                  <a:schemeClr val="tx1">
                    <a:lumMod val="65000"/>
                    <a:lumOff val="35000"/>
                  </a:schemeClr>
                </a:solidFill>
                <a:latin typeface="+mn-lt"/>
                <a:ea typeface="+mn-ea"/>
                <a:cs typeface="+mn-ea"/>
                <a:sym typeface="+mn-lt"/>
              </a:rPr>
              <a:t>: TCP</a:t>
            </a:r>
          </a:p>
        </p:txBody>
      </p:sp>
      <p:sp>
        <p:nvSpPr>
          <p:cNvPr id="41" name="矩形 40"/>
          <p:cNvSpPr/>
          <p:nvPr/>
        </p:nvSpPr>
        <p:spPr>
          <a:xfrm>
            <a:off x="907371" y="632694"/>
            <a:ext cx="2031325" cy="461665"/>
          </a:xfrm>
          <a:prstGeom prst="rect">
            <a:avLst/>
          </a:prstGeom>
        </p:spPr>
        <p:txBody>
          <a:bodyPr wrap="none">
            <a:spAutoFit/>
          </a:bodyPr>
          <a:lstStyle/>
          <a:p>
            <a:pPr algn="ctr"/>
            <a:r>
              <a:rPr lang="zh-CN" altLang="en-US" sz="2400" b="1" dirty="0">
                <a:solidFill>
                  <a:schemeClr val="accent1"/>
                </a:solidFill>
                <a:cs typeface="+mn-ea"/>
                <a:sym typeface="+mn-lt"/>
              </a:rPr>
              <a:t>超时间隔加倍</a:t>
            </a:r>
            <a:endParaRPr lang="en-US" altLang="zh-CN" sz="2400" b="1" dirty="0">
              <a:solidFill>
                <a:schemeClr val="accent1"/>
              </a:solidFill>
              <a:cs typeface="+mn-ea"/>
              <a:sym typeface="+mn-lt"/>
            </a:endParaRPr>
          </a:p>
        </p:txBody>
      </p:sp>
      <p:sp>
        <p:nvSpPr>
          <p:cNvPr id="7" name="Rectangle 3"/>
          <p:cNvSpPr txBox="1">
            <a:spLocks noChangeArrowheads="1"/>
          </p:cNvSpPr>
          <p:nvPr/>
        </p:nvSpPr>
        <p:spPr>
          <a:xfrm>
            <a:off x="307367" y="1068559"/>
            <a:ext cx="11080873" cy="2483881"/>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eaLnBrk="1">
              <a:lnSpc>
                <a:spcPct val="150000"/>
              </a:lnSpc>
            </a:pPr>
            <a:r>
              <a:rPr lang="en-US" altLang="zh-CN" sz="2000" kern="0" dirty="0" smtClean="0">
                <a:latin typeface="+mn-ea"/>
              </a:rPr>
              <a:t>TCP</a:t>
            </a:r>
            <a:r>
              <a:rPr lang="zh-CN" altLang="en-US" sz="2000" kern="0" dirty="0" smtClean="0">
                <a:latin typeface="+mn-ea"/>
              </a:rPr>
              <a:t>每次重传，都会把下一次的超时间隔设置为先前值的两倍。</a:t>
            </a:r>
            <a:endParaRPr lang="en-US" altLang="zh-CN" sz="2000" kern="0" dirty="0">
              <a:latin typeface="+mn-ea"/>
            </a:endParaRPr>
          </a:p>
          <a:p>
            <a:pPr eaLnBrk="1">
              <a:lnSpc>
                <a:spcPct val="150000"/>
              </a:lnSpc>
            </a:pPr>
            <a:r>
              <a:rPr lang="zh-CN" altLang="en-US" sz="2000" kern="0" dirty="0" smtClean="0">
                <a:latin typeface="+mn-ea"/>
              </a:rPr>
              <a:t>但是当</a:t>
            </a:r>
            <a:r>
              <a:rPr lang="zh-CN" altLang="en-US" sz="2000" kern="0" dirty="0" smtClean="0">
                <a:solidFill>
                  <a:srgbClr val="FF0066"/>
                </a:solidFill>
                <a:latin typeface="+mn-ea"/>
              </a:rPr>
              <a:t>收到上层应用的数据</a:t>
            </a:r>
            <a:r>
              <a:rPr lang="zh-CN" altLang="en-US" sz="2000" kern="0" dirty="0" smtClean="0">
                <a:latin typeface="+mn-ea"/>
              </a:rPr>
              <a:t>和</a:t>
            </a:r>
            <a:r>
              <a:rPr lang="zh-CN" altLang="en-US" sz="2000" kern="0" dirty="0" smtClean="0">
                <a:solidFill>
                  <a:srgbClr val="FF0066"/>
                </a:solidFill>
                <a:latin typeface="+mn-ea"/>
              </a:rPr>
              <a:t>收到</a:t>
            </a:r>
            <a:r>
              <a:rPr lang="en-US" altLang="zh-CN" sz="2000" kern="0" dirty="0" smtClean="0">
                <a:solidFill>
                  <a:srgbClr val="FF0066"/>
                </a:solidFill>
                <a:latin typeface="+mn-ea"/>
              </a:rPr>
              <a:t>ACK</a:t>
            </a:r>
            <a:r>
              <a:rPr lang="zh-CN" altLang="en-US" sz="2000" kern="0" dirty="0" smtClean="0">
                <a:latin typeface="+mn-ea"/>
              </a:rPr>
              <a:t>两个事件中的任何一个发生时，定时器的</a:t>
            </a:r>
            <a:r>
              <a:rPr lang="en-US" altLang="zh-CN" sz="2000" b="1" dirty="0" err="1">
                <a:solidFill>
                  <a:srgbClr val="0000FF"/>
                </a:solidFill>
                <a:latin typeface="+mn-ea"/>
              </a:rPr>
              <a:t>TimeoutInterval</a:t>
            </a:r>
            <a:r>
              <a:rPr lang="zh-CN" altLang="en-US" sz="2000" kern="0" dirty="0" smtClean="0">
                <a:latin typeface="+mn-ea"/>
              </a:rPr>
              <a:t>值恢复为由近期的</a:t>
            </a:r>
            <a:r>
              <a:rPr lang="en-US" altLang="zh-CN" sz="2000" b="1" dirty="0" err="1">
                <a:solidFill>
                  <a:srgbClr val="0000FF"/>
                </a:solidFill>
                <a:latin typeface="+mn-ea"/>
              </a:rPr>
              <a:t>EstimatedRTT</a:t>
            </a:r>
            <a:r>
              <a:rPr lang="zh-CN" altLang="en-US" sz="2000" kern="0" dirty="0" smtClean="0">
                <a:latin typeface="+mn-ea"/>
              </a:rPr>
              <a:t>和</a:t>
            </a:r>
            <a:r>
              <a:rPr lang="en-US" altLang="zh-CN" sz="2000" b="1" dirty="0" err="1" smtClean="0">
                <a:solidFill>
                  <a:srgbClr val="0000FF"/>
                </a:solidFill>
                <a:latin typeface="+mn-ea"/>
              </a:rPr>
              <a:t>DevRTT</a:t>
            </a:r>
            <a:r>
              <a:rPr lang="zh-CN" altLang="en-US" sz="2000" kern="0" dirty="0" smtClean="0">
                <a:latin typeface="+mn-ea"/>
              </a:rPr>
              <a:t>计算得到。</a:t>
            </a:r>
            <a:endParaRPr lang="en-US" altLang="zh-CN" sz="2000" kern="0" dirty="0" smtClean="0">
              <a:latin typeface="+mn-ea"/>
            </a:endParaRPr>
          </a:p>
          <a:p>
            <a:pPr eaLnBrk="1">
              <a:lnSpc>
                <a:spcPct val="150000"/>
              </a:lnSpc>
            </a:pPr>
            <a:r>
              <a:rPr lang="en-US" altLang="zh-CN" sz="2000" dirty="0" err="1">
                <a:cs typeface="+mn-ea"/>
              </a:rPr>
              <a:t>TimeoutInterval</a:t>
            </a:r>
            <a:r>
              <a:rPr lang="en-US" altLang="zh-CN" sz="2000" dirty="0">
                <a:cs typeface="+mn-ea"/>
              </a:rPr>
              <a:t> =</a:t>
            </a:r>
            <a:r>
              <a:rPr lang="en-US" altLang="zh-CN" sz="2000" dirty="0" err="1">
                <a:cs typeface="+mn-ea"/>
              </a:rPr>
              <a:t>EstimatedRTT</a:t>
            </a:r>
            <a:r>
              <a:rPr lang="en-US" altLang="zh-CN" sz="2000" dirty="0">
                <a:cs typeface="+mn-ea"/>
              </a:rPr>
              <a:t> + max (G, K*</a:t>
            </a:r>
            <a:r>
              <a:rPr lang="en-US" altLang="zh-CN" sz="2000" dirty="0" err="1">
                <a:cs typeface="+mn-ea"/>
              </a:rPr>
              <a:t>DevRTT</a:t>
            </a:r>
            <a:r>
              <a:rPr lang="en-US" altLang="zh-CN" sz="2000" dirty="0">
                <a:cs typeface="+mn-ea"/>
              </a:rPr>
              <a:t>)</a:t>
            </a:r>
            <a:br>
              <a:rPr lang="en-US" altLang="zh-CN" sz="2000" dirty="0">
                <a:cs typeface="+mn-ea"/>
              </a:rPr>
            </a:br>
            <a:r>
              <a:rPr lang="en-US" altLang="zh-CN" sz="2000" dirty="0">
                <a:cs typeface="+mn-ea"/>
              </a:rPr>
              <a:t> </a:t>
            </a:r>
            <a:r>
              <a:rPr lang="zh-CN" altLang="en-US" sz="2000" dirty="0">
                <a:cs typeface="+mn-ea"/>
              </a:rPr>
              <a:t>（</a:t>
            </a:r>
            <a:r>
              <a:rPr lang="en-US" altLang="zh-CN" sz="2000" dirty="0">
                <a:cs typeface="+mn-ea"/>
              </a:rPr>
              <a:t>K=4</a:t>
            </a:r>
            <a:r>
              <a:rPr lang="zh-CN" altLang="en-US" sz="2000" dirty="0">
                <a:cs typeface="+mn-ea"/>
              </a:rPr>
              <a:t>，</a:t>
            </a:r>
            <a:r>
              <a:rPr lang="en-US" altLang="zh-CN" sz="2000" dirty="0">
                <a:cs typeface="+mn-ea"/>
              </a:rPr>
              <a:t>G</a:t>
            </a:r>
            <a:r>
              <a:rPr lang="zh-CN" altLang="en-US" sz="2000" dirty="0">
                <a:cs typeface="+mn-ea"/>
              </a:rPr>
              <a:t>是用户设置的时间粒度</a:t>
            </a:r>
            <a:r>
              <a:rPr lang="zh-CN" altLang="en-US" sz="2000" dirty="0" smtClean="0">
                <a:cs typeface="+mn-ea"/>
              </a:rPr>
              <a:t>）</a:t>
            </a:r>
            <a:endParaRPr lang="en-US" altLang="zh-CN" sz="2000" dirty="0" smtClean="0">
              <a:cs typeface="+mn-ea"/>
            </a:endParaRPr>
          </a:p>
          <a:p>
            <a:pPr eaLnBrk="1">
              <a:lnSpc>
                <a:spcPct val="150000"/>
              </a:lnSpc>
            </a:pPr>
            <a:endParaRPr lang="en-US" altLang="zh-CN" sz="2000" kern="0" dirty="0" smtClean="0">
              <a:latin typeface="+mn-ea"/>
            </a:endParaRPr>
          </a:p>
          <a:p>
            <a:pPr eaLnBrk="1">
              <a:lnSpc>
                <a:spcPct val="150000"/>
              </a:lnSpc>
            </a:pPr>
            <a:endParaRPr lang="zh-CN" altLang="en-US" sz="2000" kern="0" dirty="0" smtClean="0">
              <a:latin typeface="+mn-ea"/>
            </a:endParaRPr>
          </a:p>
        </p:txBody>
      </p:sp>
      <p:sp>
        <p:nvSpPr>
          <p:cNvPr id="6" name="圆角矩形 5"/>
          <p:cNvSpPr/>
          <p:nvPr/>
        </p:nvSpPr>
        <p:spPr>
          <a:xfrm>
            <a:off x="307367" y="4065879"/>
            <a:ext cx="11746087" cy="2792121"/>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20000"/>
              </a:lnSpc>
              <a:buFont typeface="Wingdings" panose="05000000000000000000" pitchFamily="2" charset="2"/>
              <a:buChar char="l"/>
            </a:pPr>
            <a:r>
              <a:rPr lang="zh-CN" altLang="en-US" sz="2000" dirty="0">
                <a:solidFill>
                  <a:schemeClr val="tx1"/>
                </a:solidFill>
                <a:cs typeface="+mn-ea"/>
                <a:sym typeface="+mn-lt"/>
              </a:rPr>
              <a:t>发送方可以在超时之前通过重复的</a:t>
            </a:r>
            <a:r>
              <a:rPr lang="en-US" altLang="zh-CN" sz="2000" dirty="0">
                <a:solidFill>
                  <a:schemeClr val="tx1"/>
                </a:solidFill>
                <a:cs typeface="+mn-ea"/>
                <a:sym typeface="+mn-lt"/>
              </a:rPr>
              <a:t>ACK</a:t>
            </a:r>
            <a:r>
              <a:rPr lang="zh-CN" altLang="en-US" sz="2000" dirty="0">
                <a:solidFill>
                  <a:schemeClr val="tx1"/>
                </a:solidFill>
                <a:cs typeface="+mn-ea"/>
                <a:sym typeface="+mn-lt"/>
              </a:rPr>
              <a:t>检测丢失报文段</a:t>
            </a:r>
          </a:p>
          <a:p>
            <a:pPr marL="342900" indent="-342900">
              <a:lnSpc>
                <a:spcPct val="150000"/>
              </a:lnSpc>
              <a:buFont typeface="Arial" panose="020B0604020202020204" pitchFamily="34" charset="0"/>
              <a:buChar char="•"/>
            </a:pPr>
            <a:r>
              <a:rPr lang="zh-CN" altLang="en-US" sz="2000" dirty="0">
                <a:solidFill>
                  <a:schemeClr val="tx1"/>
                </a:solidFill>
                <a:cs typeface="+mn-ea"/>
                <a:sym typeface="+mn-lt"/>
              </a:rPr>
              <a:t>发送方常常一个接一个地发送很多报文段</a:t>
            </a:r>
          </a:p>
          <a:p>
            <a:pPr marL="342900" indent="-342900">
              <a:lnSpc>
                <a:spcPct val="150000"/>
              </a:lnSpc>
              <a:buFont typeface="Arial" panose="020B0604020202020204" pitchFamily="34" charset="0"/>
              <a:buChar char="•"/>
            </a:pPr>
            <a:r>
              <a:rPr lang="zh-CN" altLang="en-US" sz="2000" dirty="0">
                <a:solidFill>
                  <a:schemeClr val="tx1"/>
                </a:solidFill>
                <a:cs typeface="+mn-ea"/>
                <a:sym typeface="+mn-lt"/>
              </a:rPr>
              <a:t>如果报文段丢失</a:t>
            </a:r>
            <a:r>
              <a:rPr lang="en-US" altLang="zh-CN" sz="2000" dirty="0">
                <a:solidFill>
                  <a:schemeClr val="tx1"/>
                </a:solidFill>
                <a:cs typeface="+mn-ea"/>
                <a:sym typeface="+mn-lt"/>
              </a:rPr>
              <a:t>,</a:t>
            </a:r>
            <a:r>
              <a:rPr lang="zh-CN" altLang="en-US" sz="2000" dirty="0">
                <a:solidFill>
                  <a:schemeClr val="tx1"/>
                </a:solidFill>
                <a:cs typeface="+mn-ea"/>
                <a:sym typeface="+mn-lt"/>
              </a:rPr>
              <a:t>则发送方将可能接收到很多重复的 </a:t>
            </a:r>
            <a:r>
              <a:rPr lang="en-US" altLang="zh-CN" sz="2000" dirty="0">
                <a:solidFill>
                  <a:schemeClr val="tx1"/>
                </a:solidFill>
                <a:cs typeface="+mn-ea"/>
                <a:sym typeface="+mn-lt"/>
              </a:rPr>
              <a:t>ACKs</a:t>
            </a:r>
          </a:p>
          <a:p>
            <a:pPr marL="342900" indent="-342900">
              <a:lnSpc>
                <a:spcPct val="150000"/>
              </a:lnSpc>
              <a:buFont typeface="Wingdings" panose="05000000000000000000" pitchFamily="2" charset="2"/>
              <a:buChar char="l"/>
            </a:pPr>
            <a:r>
              <a:rPr lang="zh-CN" altLang="en-US" sz="2000" dirty="0">
                <a:solidFill>
                  <a:schemeClr val="tx1"/>
                </a:solidFill>
                <a:cs typeface="+mn-ea"/>
                <a:sym typeface="+mn-lt"/>
              </a:rPr>
              <a:t>如果发送方</a:t>
            </a:r>
            <a:r>
              <a:rPr lang="zh-CN" altLang="en-US" sz="2000" dirty="0" smtClean="0">
                <a:solidFill>
                  <a:schemeClr val="tx1"/>
                </a:solidFill>
                <a:cs typeface="+mn-ea"/>
                <a:sym typeface="+mn-lt"/>
              </a:rPr>
              <a:t>收到</a:t>
            </a:r>
            <a:r>
              <a:rPr lang="en-US" altLang="zh-CN" sz="2000" dirty="0" smtClean="0">
                <a:solidFill>
                  <a:schemeClr val="tx1"/>
                </a:solidFill>
                <a:cs typeface="+mn-ea"/>
                <a:sym typeface="+mn-lt"/>
              </a:rPr>
              <a:t>4</a:t>
            </a:r>
            <a:r>
              <a:rPr lang="zh-CN" altLang="en-US" sz="2000" dirty="0">
                <a:solidFill>
                  <a:schemeClr val="tx1"/>
                </a:solidFill>
                <a:cs typeface="+mn-ea"/>
                <a:sym typeface="+mn-lt"/>
              </a:rPr>
              <a:t>个对同样报文段的</a:t>
            </a:r>
            <a:r>
              <a:rPr lang="zh-CN" altLang="en-US" sz="2000" dirty="0" smtClean="0">
                <a:solidFill>
                  <a:schemeClr val="tx1"/>
                </a:solidFill>
                <a:cs typeface="+mn-ea"/>
                <a:sym typeface="+mn-lt"/>
              </a:rPr>
              <a:t>确认，</a:t>
            </a:r>
            <a:r>
              <a:rPr lang="zh-CN" altLang="en-US" sz="2000" dirty="0">
                <a:solidFill>
                  <a:schemeClr val="tx1"/>
                </a:solidFill>
                <a:cs typeface="+mn-ea"/>
                <a:sym typeface="+mn-lt"/>
              </a:rPr>
              <a:t>则发送方认为该报文段之后的数据已经丢失。</a:t>
            </a:r>
          </a:p>
          <a:p>
            <a:pPr marL="342900" indent="-342900">
              <a:lnSpc>
                <a:spcPct val="150000"/>
              </a:lnSpc>
              <a:buFont typeface="Arial" panose="020B0604020202020204" pitchFamily="34" charset="0"/>
              <a:buChar char="•"/>
            </a:pPr>
            <a:r>
              <a:rPr lang="zh-CN" altLang="en-US" sz="2000" dirty="0">
                <a:solidFill>
                  <a:schemeClr val="tx1"/>
                </a:solidFill>
                <a:cs typeface="+mn-ea"/>
                <a:sym typeface="+mn-lt"/>
              </a:rPr>
              <a:t>启动</a:t>
            </a:r>
            <a:r>
              <a:rPr lang="zh-CN" altLang="en-US" sz="2000" dirty="0">
                <a:solidFill>
                  <a:srgbClr val="FF0000"/>
                </a:solidFill>
                <a:cs typeface="+mn-ea"/>
                <a:sym typeface="+mn-lt"/>
              </a:rPr>
              <a:t>快速重传</a:t>
            </a:r>
            <a:r>
              <a:rPr lang="en-US" altLang="zh-CN" sz="2000" dirty="0">
                <a:solidFill>
                  <a:srgbClr val="FF0000"/>
                </a:solidFill>
                <a:cs typeface="+mn-ea"/>
                <a:sym typeface="+mn-lt"/>
              </a:rPr>
              <a:t>:</a:t>
            </a:r>
            <a:r>
              <a:rPr lang="en-US" altLang="zh-CN" sz="2000" dirty="0">
                <a:solidFill>
                  <a:schemeClr val="tx1"/>
                </a:solidFill>
                <a:cs typeface="+mn-ea"/>
                <a:sym typeface="+mn-lt"/>
              </a:rPr>
              <a:t> </a:t>
            </a:r>
            <a:r>
              <a:rPr lang="zh-CN" altLang="en-US" sz="2000" dirty="0">
                <a:solidFill>
                  <a:schemeClr val="tx1"/>
                </a:solidFill>
                <a:cs typeface="+mn-ea"/>
                <a:sym typeface="+mn-lt"/>
              </a:rPr>
              <a:t>在定时器超时之前重发丢失的报文段</a:t>
            </a:r>
          </a:p>
        </p:txBody>
      </p:sp>
      <p:sp>
        <p:nvSpPr>
          <p:cNvPr id="8" name="矩形 7"/>
          <p:cNvSpPr/>
          <p:nvPr/>
        </p:nvSpPr>
        <p:spPr>
          <a:xfrm>
            <a:off x="504622" y="3835046"/>
            <a:ext cx="1415772" cy="461665"/>
          </a:xfrm>
          <a:prstGeom prst="rect">
            <a:avLst/>
          </a:prstGeom>
        </p:spPr>
        <p:txBody>
          <a:bodyPr wrap="none">
            <a:spAutoFit/>
          </a:bodyPr>
          <a:lstStyle/>
          <a:p>
            <a:pPr algn="ctr"/>
            <a:r>
              <a:rPr lang="zh-CN" altLang="en-US" sz="2400" b="1" dirty="0">
                <a:solidFill>
                  <a:schemeClr val="accent1"/>
                </a:solidFill>
                <a:cs typeface="+mn-ea"/>
                <a:sym typeface="+mn-lt"/>
              </a:rPr>
              <a:t>快速重传</a:t>
            </a:r>
            <a:endParaRPr lang="en-US" altLang="zh-CN" sz="2400" b="1" dirty="0">
              <a:solidFill>
                <a:schemeClr val="accent1"/>
              </a:solidFill>
              <a:cs typeface="+mn-ea"/>
              <a:sym typeface="+mn-lt"/>
            </a:endParaRPr>
          </a:p>
        </p:txBody>
      </p:sp>
    </p:spTree>
    <p:extLst>
      <p:ext uri="{BB962C8B-B14F-4D97-AF65-F5344CB8AC3E}">
        <p14:creationId xmlns:p14="http://schemas.microsoft.com/office/powerpoint/2010/main" val="131890928"/>
      </p:ext>
    </p:extLst>
  </p:cSld>
  <p:clrMapOvr>
    <a:masterClrMapping/>
  </p:clrMapOvr>
  <p:transition spd="slow">
    <p:wipe/>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1754188" y="3810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面向连接传输</a:t>
            </a:r>
            <a:r>
              <a:rPr lang="en-US" altLang="zh-CN" sz="1800" dirty="0">
                <a:solidFill>
                  <a:schemeClr val="tx1">
                    <a:lumMod val="65000"/>
                    <a:lumOff val="35000"/>
                  </a:schemeClr>
                </a:solidFill>
                <a:latin typeface="+mn-lt"/>
                <a:ea typeface="+mn-ea"/>
                <a:cs typeface="+mn-ea"/>
                <a:sym typeface="+mn-lt"/>
              </a:rPr>
              <a:t>: TCP</a:t>
            </a:r>
          </a:p>
        </p:txBody>
      </p:sp>
      <p:sp>
        <p:nvSpPr>
          <p:cNvPr id="41" name="矩形 40"/>
          <p:cNvSpPr/>
          <p:nvPr/>
        </p:nvSpPr>
        <p:spPr>
          <a:xfrm>
            <a:off x="3957579" y="483981"/>
            <a:ext cx="4280019" cy="646331"/>
          </a:xfrm>
          <a:prstGeom prst="rect">
            <a:avLst/>
          </a:prstGeom>
        </p:spPr>
        <p:txBody>
          <a:bodyPr wrap="none">
            <a:spAutoFit/>
          </a:bodyPr>
          <a:lstStyle/>
          <a:p>
            <a:pPr algn="ctr"/>
            <a:r>
              <a:rPr lang="en-US" altLang="zh-CN" sz="3600" b="1" dirty="0">
                <a:solidFill>
                  <a:schemeClr val="accent1"/>
                </a:solidFill>
                <a:cs typeface="+mn-ea"/>
                <a:sym typeface="+mn-lt"/>
              </a:rPr>
              <a:t>TCP </a:t>
            </a:r>
            <a:r>
              <a:rPr lang="zh-CN" altLang="en-US" sz="3600" b="1" dirty="0">
                <a:solidFill>
                  <a:schemeClr val="accent1"/>
                </a:solidFill>
                <a:cs typeface="+mn-ea"/>
                <a:sym typeface="+mn-lt"/>
              </a:rPr>
              <a:t>流控</a:t>
            </a:r>
            <a:r>
              <a:rPr lang="en-US" altLang="zh-CN" sz="3600" b="1" dirty="0">
                <a:solidFill>
                  <a:schemeClr val="accent1"/>
                </a:solidFill>
                <a:cs typeface="+mn-ea"/>
                <a:sym typeface="+mn-lt"/>
              </a:rPr>
              <a:t>: </a:t>
            </a:r>
            <a:r>
              <a:rPr lang="zh-CN" altLang="en-US" sz="3600" b="1" dirty="0">
                <a:solidFill>
                  <a:schemeClr val="accent1"/>
                </a:solidFill>
                <a:cs typeface="+mn-ea"/>
                <a:sym typeface="+mn-lt"/>
              </a:rPr>
              <a:t>如何工作</a:t>
            </a:r>
            <a:endParaRPr lang="en-US" altLang="zh-CN" sz="3600" b="1" dirty="0">
              <a:solidFill>
                <a:schemeClr val="accent1"/>
              </a:solidFill>
              <a:cs typeface="+mn-ea"/>
              <a:sym typeface="+mn-lt"/>
            </a:endParaRPr>
          </a:p>
        </p:txBody>
      </p:sp>
      <p:sp>
        <p:nvSpPr>
          <p:cNvPr id="75" name="页脚占位符 5"/>
          <p:cNvSpPr txBox="1">
            <a:spLocks/>
          </p:cNvSpPr>
          <p:nvPr/>
        </p:nvSpPr>
        <p:spPr>
          <a:xfrm>
            <a:off x="7389308" y="6488482"/>
            <a:ext cx="2895600" cy="45720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zh-CN" smtClean="0"/>
              <a:t> </a:t>
            </a:r>
            <a:r>
              <a:rPr lang="zh-CN" altLang="en-US" smtClean="0">
                <a:latin typeface="Comic Sans MS" pitchFamily="66" charset="0"/>
              </a:rPr>
              <a:t>运输层</a:t>
            </a:r>
            <a:endParaRPr lang="zh-CN" altLang="en-US">
              <a:latin typeface="Comic Sans MS" pitchFamily="66" charset="0"/>
            </a:endParaRPr>
          </a:p>
        </p:txBody>
      </p:sp>
      <p:sp>
        <p:nvSpPr>
          <p:cNvPr id="76" name="灯片编号占位符 6"/>
          <p:cNvSpPr txBox="1">
            <a:spLocks/>
          </p:cNvSpPr>
          <p:nvPr/>
        </p:nvSpPr>
        <p:spPr>
          <a:xfrm>
            <a:off x="10142033" y="6488482"/>
            <a:ext cx="676275" cy="457200"/>
          </a:xfrm>
          <a:prstGeom prst="rect">
            <a:avLst/>
          </a:prstGeom>
          <a:noFill/>
        </p:spPr>
        <p:txBody>
          <a:bodyPr/>
          <a:lstStyle>
            <a:defPPr>
              <a:defRPr lang="zh-CN"/>
            </a:defPPr>
            <a:lvl1pPr marL="0" algn="l" defTabSz="914400" rtl="0" eaLnBrk="1" latinLnBrk="0" hangingPunct="1">
              <a:spcBef>
                <a:spcPct val="20000"/>
              </a:spcBef>
              <a:buClr>
                <a:schemeClr val="accent2"/>
              </a:buClr>
              <a:buSzPct val="85000"/>
              <a:buFont typeface="ZapfDingbats" pitchFamily="82" charset="2"/>
              <a:buChar char="r"/>
              <a:defRPr sz="2800" kern="1200">
                <a:solidFill>
                  <a:schemeClr val="tx1"/>
                </a:solidFill>
                <a:latin typeface="Times New Roman" panose="02020603050405020304" pitchFamily="18" charset="0"/>
                <a:ea typeface="宋体" panose="02010600030101010101" pitchFamily="2" charset="-122"/>
                <a:cs typeface="+mn-cs"/>
              </a:defRPr>
            </a:lvl1pPr>
            <a:lvl2pPr marL="742950" indent="-285750" algn="l" defTabSz="914400" rtl="0" eaLnBrk="1" latinLnBrk="0" hangingPunct="1">
              <a:spcBef>
                <a:spcPct val="20000"/>
              </a:spcBef>
              <a:buClr>
                <a:schemeClr val="accent2"/>
              </a:buClr>
              <a:buSzPct val="75000"/>
              <a:buFont typeface="ZapfDingbats" pitchFamily="82" charset="2"/>
              <a:buChar char="m"/>
              <a:defRPr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defTabSz="914400" rtl="0" eaLnBrk="1" latinLnBrk="0" hangingPunct="1">
              <a:spcBef>
                <a:spcPct val="20000"/>
              </a:spcBef>
              <a:buChar char="•"/>
              <a:defRPr sz="2000" kern="1200">
                <a:solidFill>
                  <a:schemeClr val="tx1"/>
                </a:solidFill>
                <a:latin typeface="Times New Roman" panose="02020603050405020304" pitchFamily="18" charset="0"/>
                <a:ea typeface="宋体" panose="02010600030101010101" pitchFamily="2" charset="-122"/>
                <a:cs typeface="+mn-cs"/>
              </a:defRPr>
            </a:lvl3pPr>
            <a:lvl4pPr marL="1600200" indent="-228600" algn="l" defTabSz="914400" rtl="0" eaLnBrk="1" latinLnBrk="0" hangingPunct="1">
              <a:spcBef>
                <a:spcPct val="20000"/>
              </a:spcBef>
              <a:buChar char="–"/>
              <a:defRPr sz="2000" kern="1200">
                <a:solidFill>
                  <a:schemeClr val="tx1"/>
                </a:solidFill>
                <a:latin typeface="Times New Roman" panose="02020603050405020304" pitchFamily="18" charset="0"/>
                <a:ea typeface="宋体" panose="02010600030101010101" pitchFamily="2" charset="-122"/>
                <a:cs typeface="+mn-cs"/>
              </a:defRPr>
            </a:lvl4pPr>
            <a:lvl5pPr marL="2057400" indent="-228600" algn="l" defTabSz="914400" rtl="0" eaLnBrk="1" latinLnBrk="0" hangingPunct="1">
              <a:spcBef>
                <a:spcPct val="20000"/>
              </a:spcBef>
              <a:buChar char="»"/>
              <a:defRPr sz="20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宋体" panose="02010600030101010101" pitchFamily="2" charset="-122"/>
                <a:cs typeface="+mn-cs"/>
              </a:defRPr>
            </a:lvl9pPr>
          </a:lstStyle>
          <a:p>
            <a:pPr algn="r">
              <a:spcBef>
                <a:spcPct val="0"/>
              </a:spcBef>
              <a:buClrTx/>
              <a:buSzTx/>
              <a:buFontTx/>
              <a:buNone/>
            </a:pPr>
            <a:fld id="{E89305E2-9F9A-4FAD-B088-505D195CE5B7}" type="slidenum">
              <a:rPr lang="en-US" altLang="zh-CN" sz="1400" smtClean="0">
                <a:latin typeface="Arial" panose="020B0604020202020204" pitchFamily="34" charset="0"/>
              </a:rPr>
              <a:pPr algn="r">
                <a:spcBef>
                  <a:spcPct val="0"/>
                </a:spcBef>
                <a:buClrTx/>
                <a:buSzTx/>
                <a:buFontTx/>
                <a:buNone/>
              </a:pPr>
              <a:t>112</a:t>
            </a:fld>
            <a:endParaRPr lang="en-US" altLang="zh-CN" sz="1400">
              <a:latin typeface="Arial" panose="020B0604020202020204" pitchFamily="34" charset="0"/>
            </a:endParaRPr>
          </a:p>
        </p:txBody>
      </p:sp>
      <p:sp>
        <p:nvSpPr>
          <p:cNvPr id="77" name="Rectangle 3"/>
          <p:cNvSpPr txBox="1">
            <a:spLocks noChangeArrowheads="1"/>
          </p:cNvSpPr>
          <p:nvPr/>
        </p:nvSpPr>
        <p:spPr>
          <a:xfrm>
            <a:off x="741122" y="3364282"/>
            <a:ext cx="5121416" cy="2971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buFont typeface="ZapfDingbats" pitchFamily="82" charset="2"/>
              <a:buNone/>
            </a:pPr>
            <a:r>
              <a:rPr lang="zh-CN" altLang="en-US" sz="2400" dirty="0" smtClean="0">
                <a:latin typeface="+mn-ea"/>
              </a:rPr>
              <a:t>(假设 </a:t>
            </a:r>
            <a:r>
              <a:rPr lang="en-US" altLang="zh-CN" sz="2400" dirty="0" smtClean="0">
                <a:latin typeface="+mn-ea"/>
              </a:rPr>
              <a:t>TCP </a:t>
            </a:r>
            <a:r>
              <a:rPr lang="zh-CN" altLang="en-US" sz="2400" dirty="0" smtClean="0">
                <a:latin typeface="+mn-ea"/>
              </a:rPr>
              <a:t>接收方丢弃失序的报文段)</a:t>
            </a:r>
          </a:p>
          <a:p>
            <a:pPr>
              <a:lnSpc>
                <a:spcPct val="120000"/>
              </a:lnSpc>
              <a:spcBef>
                <a:spcPts val="0"/>
              </a:spcBef>
            </a:pPr>
            <a:r>
              <a:rPr lang="zh-CN" altLang="en-US" sz="2400" dirty="0" smtClean="0">
                <a:latin typeface="+mn-ea"/>
              </a:rPr>
              <a:t>缓冲区的剩余空间</a:t>
            </a:r>
          </a:p>
          <a:p>
            <a:pPr>
              <a:lnSpc>
                <a:spcPct val="120000"/>
              </a:lnSpc>
              <a:spcBef>
                <a:spcPts val="0"/>
              </a:spcBef>
              <a:buFont typeface="ZapfDingbats" pitchFamily="82" charset="2"/>
              <a:buNone/>
            </a:pPr>
            <a:r>
              <a:rPr lang="en-US" altLang="zh-CN" sz="2000" dirty="0" smtClean="0">
                <a:latin typeface="+mn-ea"/>
              </a:rPr>
              <a:t>= </a:t>
            </a:r>
            <a:r>
              <a:rPr lang="en-US" altLang="zh-CN" sz="2000" dirty="0" err="1" smtClean="0">
                <a:latin typeface="+mn-ea"/>
              </a:rPr>
              <a:t>RcvWindow</a:t>
            </a:r>
            <a:endParaRPr lang="en-US" altLang="zh-CN" sz="2000" dirty="0" smtClean="0">
              <a:latin typeface="+mn-ea"/>
            </a:endParaRPr>
          </a:p>
          <a:p>
            <a:pPr>
              <a:lnSpc>
                <a:spcPct val="120000"/>
              </a:lnSpc>
              <a:spcBef>
                <a:spcPts val="0"/>
              </a:spcBef>
              <a:buFont typeface="ZapfDingbats" pitchFamily="82" charset="2"/>
              <a:buNone/>
            </a:pPr>
            <a:r>
              <a:rPr lang="en-US" altLang="zh-CN" sz="2000" dirty="0" smtClean="0">
                <a:latin typeface="+mn-ea"/>
              </a:rPr>
              <a:t>= </a:t>
            </a:r>
            <a:r>
              <a:rPr lang="en-US" altLang="zh-CN" sz="2000" dirty="0" err="1" smtClean="0">
                <a:latin typeface="+mn-ea"/>
              </a:rPr>
              <a:t>RcvBuffer</a:t>
            </a:r>
            <a:r>
              <a:rPr lang="en-US" altLang="zh-CN" sz="2000" dirty="0" smtClean="0">
                <a:latin typeface="+mn-ea"/>
              </a:rPr>
              <a:t>-[</a:t>
            </a:r>
            <a:r>
              <a:rPr lang="en-US" altLang="zh-CN" sz="2000" dirty="0" err="1" smtClean="0">
                <a:latin typeface="+mn-ea"/>
              </a:rPr>
              <a:t>LastByteRcvd</a:t>
            </a:r>
            <a:r>
              <a:rPr lang="en-US" altLang="zh-CN" sz="2000" dirty="0" smtClean="0">
                <a:latin typeface="+mn-ea"/>
              </a:rPr>
              <a:t> - </a:t>
            </a:r>
            <a:r>
              <a:rPr lang="en-US" altLang="zh-CN" sz="2000" dirty="0" err="1" smtClean="0">
                <a:latin typeface="+mn-ea"/>
              </a:rPr>
              <a:t>LastByteRead</a:t>
            </a:r>
            <a:r>
              <a:rPr lang="en-US" altLang="zh-CN" sz="2000" dirty="0" smtClean="0">
                <a:latin typeface="+mn-ea"/>
              </a:rPr>
              <a:t>]</a:t>
            </a:r>
          </a:p>
        </p:txBody>
      </p:sp>
      <p:sp>
        <p:nvSpPr>
          <p:cNvPr id="78" name="Rectangle 4"/>
          <p:cNvSpPr txBox="1">
            <a:spLocks noChangeArrowheads="1"/>
          </p:cNvSpPr>
          <p:nvPr/>
        </p:nvSpPr>
        <p:spPr>
          <a:xfrm>
            <a:off x="5974915" y="1459282"/>
            <a:ext cx="5122793" cy="4648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r>
              <a:rPr lang="zh-CN" altLang="en-US" sz="2400" dirty="0" smtClean="0">
                <a:latin typeface="+mn-ea"/>
              </a:rPr>
              <a:t>接收方在报文段接收窗口字段中通告其接收缓冲区的剩余空间</a:t>
            </a:r>
          </a:p>
          <a:p>
            <a:r>
              <a:rPr lang="en-US" altLang="zh-CN" sz="2400" dirty="0"/>
              <a:t>Sender</a:t>
            </a:r>
            <a:r>
              <a:rPr lang="zh-CN" altLang="en-US" sz="2400" dirty="0"/>
              <a:t>限制自己已经</a:t>
            </a:r>
            <a:r>
              <a:rPr lang="zh-CN" altLang="en-US" sz="2400" dirty="0" smtClean="0"/>
              <a:t>发送</a:t>
            </a:r>
            <a:r>
              <a:rPr lang="zh-CN" altLang="en-US" sz="2400" dirty="0"/>
              <a:t>的但还未收到</a:t>
            </a:r>
            <a:r>
              <a:rPr lang="en-US" altLang="zh-CN" sz="2400" dirty="0"/>
              <a:t>ACK</a:t>
            </a:r>
            <a:r>
              <a:rPr lang="zh-CN" altLang="en-US" sz="2400" dirty="0" smtClean="0"/>
              <a:t>的数据</a:t>
            </a:r>
            <a:r>
              <a:rPr lang="zh-CN" altLang="en-US" sz="2400" dirty="0"/>
              <a:t>不超过接收方的</a:t>
            </a:r>
            <a:r>
              <a:rPr lang="zh-CN" altLang="en-US" sz="2400" dirty="0" smtClean="0"/>
              <a:t>空闲</a:t>
            </a:r>
            <a:r>
              <a:rPr lang="en-US" altLang="zh-CN" sz="2400" dirty="0" err="1" smtClean="0"/>
              <a:t>RcvWindow</a:t>
            </a:r>
            <a:r>
              <a:rPr lang="zh-CN" altLang="en-US" sz="2400" dirty="0" smtClean="0"/>
              <a:t>尺寸</a:t>
            </a:r>
            <a:endParaRPr lang="en-US" altLang="zh-CN" sz="2400" dirty="0" smtClean="0"/>
          </a:p>
          <a:p>
            <a:r>
              <a:rPr lang="en-US" altLang="zh-CN" sz="2400" dirty="0"/>
              <a:t>Receiver</a:t>
            </a:r>
            <a:r>
              <a:rPr lang="zh-CN" altLang="en-US" sz="2400" dirty="0"/>
              <a:t>告知</a:t>
            </a:r>
            <a:r>
              <a:rPr lang="en-US" altLang="zh-CN" sz="2400" dirty="0" smtClean="0"/>
              <a:t>Sender</a:t>
            </a:r>
            <a:r>
              <a:rPr lang="zh-CN" altLang="en-US" sz="2400" dirty="0" smtClean="0"/>
              <a:t>，</a:t>
            </a:r>
            <a:r>
              <a:rPr lang="en-US" altLang="zh-CN" sz="2400" dirty="0" err="1" smtClean="0"/>
              <a:t>RcvWindow</a:t>
            </a:r>
            <a:r>
              <a:rPr lang="en-US" altLang="zh-CN" sz="2400" dirty="0" smtClean="0"/>
              <a:t>=0</a:t>
            </a:r>
            <a:r>
              <a:rPr lang="en-US" altLang="zh-CN" sz="2400" dirty="0"/>
              <a:t>,</a:t>
            </a:r>
            <a:r>
              <a:rPr lang="zh-CN" altLang="en-US" sz="2400" dirty="0"/>
              <a:t>会</a:t>
            </a:r>
            <a:r>
              <a:rPr lang="zh-CN" altLang="en-US" sz="2400" dirty="0" smtClean="0"/>
              <a:t>出现什么情况？</a:t>
            </a:r>
            <a:endParaRPr lang="zh-CN" altLang="en-US" sz="2400" dirty="0" smtClean="0">
              <a:latin typeface="+mn-ea"/>
            </a:endParaRPr>
          </a:p>
        </p:txBody>
      </p:sp>
      <p:pic>
        <p:nvPicPr>
          <p:cNvPr id="84" name="Picture 5" descr="rcvw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122" y="1459282"/>
            <a:ext cx="4800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图片 86"/>
          <p:cNvPicPr>
            <a:picLocks noChangeAspect="1"/>
          </p:cNvPicPr>
          <p:nvPr/>
        </p:nvPicPr>
        <p:blipFill>
          <a:blip r:embed="rId4"/>
          <a:stretch>
            <a:fillRect/>
          </a:stretch>
        </p:blipFill>
        <p:spPr>
          <a:xfrm>
            <a:off x="6969872" y="4557273"/>
            <a:ext cx="4015459" cy="2194820"/>
          </a:xfrm>
          <a:prstGeom prst="rect">
            <a:avLst/>
          </a:prstGeom>
        </p:spPr>
      </p:pic>
    </p:spTree>
    <p:extLst>
      <p:ext uri="{BB962C8B-B14F-4D97-AF65-F5344CB8AC3E}">
        <p14:creationId xmlns:p14="http://schemas.microsoft.com/office/powerpoint/2010/main" val="1043039682"/>
      </p:ext>
    </p:extLst>
  </p:cSld>
  <p:clrMapOvr>
    <a:masterClrMapping/>
  </p:clrMapOvr>
  <p:transition spd="slow">
    <p:wipe/>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1754188" y="3810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2" name="圆角矩形 1"/>
          <p:cNvSpPr/>
          <p:nvPr/>
        </p:nvSpPr>
        <p:spPr>
          <a:xfrm>
            <a:off x="412206" y="2417871"/>
            <a:ext cx="4840514" cy="432976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zh-CN" altLang="en-US" dirty="0">
                <a:cs typeface="+mn-ea"/>
                <a:sym typeface="+mn-lt"/>
              </a:rPr>
              <a:t>回忆</a:t>
            </a:r>
            <a:r>
              <a:rPr lang="en-US" altLang="zh-CN" dirty="0">
                <a:cs typeface="+mn-ea"/>
                <a:sym typeface="+mn-lt"/>
              </a:rPr>
              <a:t>: TCP</a:t>
            </a:r>
            <a:r>
              <a:rPr lang="zh-CN" altLang="en-US" dirty="0">
                <a:cs typeface="+mn-ea"/>
                <a:sym typeface="+mn-lt"/>
              </a:rPr>
              <a:t>在交换数据报文段之前在发送方和接收方之间建立连接</a:t>
            </a:r>
          </a:p>
          <a:p>
            <a:pPr marL="285750" indent="-285750">
              <a:lnSpc>
                <a:spcPct val="120000"/>
              </a:lnSpc>
              <a:buFont typeface="Arial" panose="020B0604020202020204" pitchFamily="34" charset="0"/>
              <a:buChar char="•"/>
            </a:pPr>
            <a:r>
              <a:rPr lang="zh-CN" altLang="en-US" dirty="0">
                <a:cs typeface="+mn-ea"/>
                <a:sym typeface="+mn-lt"/>
              </a:rPr>
              <a:t>初始化</a:t>
            </a:r>
            <a:r>
              <a:rPr lang="en-US" altLang="zh-CN" dirty="0">
                <a:cs typeface="+mn-ea"/>
                <a:sym typeface="+mn-lt"/>
              </a:rPr>
              <a:t>TCP </a:t>
            </a:r>
            <a:r>
              <a:rPr lang="zh-CN" altLang="en-US" dirty="0">
                <a:cs typeface="+mn-ea"/>
                <a:sym typeface="+mn-lt"/>
              </a:rPr>
              <a:t>变量</a:t>
            </a:r>
            <a:r>
              <a:rPr lang="en-US" altLang="zh-CN" dirty="0">
                <a:cs typeface="+mn-ea"/>
                <a:sym typeface="+mn-lt"/>
              </a:rPr>
              <a:t>:</a:t>
            </a:r>
          </a:p>
          <a:p>
            <a:pPr>
              <a:lnSpc>
                <a:spcPct val="120000"/>
              </a:lnSpc>
            </a:pPr>
            <a:r>
              <a:rPr lang="en-US" altLang="zh-CN" dirty="0">
                <a:cs typeface="+mn-ea"/>
                <a:sym typeface="+mn-lt"/>
              </a:rPr>
              <a:t>-</a:t>
            </a:r>
            <a:r>
              <a:rPr lang="zh-CN" altLang="en-US" dirty="0">
                <a:cs typeface="+mn-ea"/>
                <a:sym typeface="+mn-lt"/>
              </a:rPr>
              <a:t>序号</a:t>
            </a:r>
          </a:p>
          <a:p>
            <a:pPr>
              <a:lnSpc>
                <a:spcPct val="120000"/>
              </a:lnSpc>
            </a:pPr>
            <a:r>
              <a:rPr lang="en-US" altLang="zh-CN" dirty="0">
                <a:cs typeface="+mn-ea"/>
                <a:sym typeface="+mn-lt"/>
              </a:rPr>
              <a:t>-</a:t>
            </a:r>
            <a:r>
              <a:rPr lang="zh-CN" altLang="en-US" dirty="0">
                <a:cs typeface="+mn-ea"/>
                <a:sym typeface="+mn-lt"/>
              </a:rPr>
              <a:t>缓冲区流控信息 </a:t>
            </a:r>
          </a:p>
          <a:p>
            <a:pPr>
              <a:lnSpc>
                <a:spcPct val="120000"/>
              </a:lnSpc>
            </a:pPr>
            <a:r>
              <a:rPr lang="en-US" altLang="zh-CN" dirty="0">
                <a:cs typeface="+mn-ea"/>
                <a:sym typeface="+mn-lt"/>
              </a:rPr>
              <a:t>(</a:t>
            </a:r>
            <a:r>
              <a:rPr lang="zh-CN" altLang="en-US" dirty="0">
                <a:cs typeface="+mn-ea"/>
                <a:sym typeface="+mn-lt"/>
              </a:rPr>
              <a:t>例，接收窗口</a:t>
            </a:r>
            <a:r>
              <a:rPr lang="en-US" altLang="zh-CN" dirty="0">
                <a:cs typeface="+mn-ea"/>
                <a:sym typeface="+mn-lt"/>
              </a:rPr>
              <a:t>)</a:t>
            </a:r>
          </a:p>
          <a:p>
            <a:pPr marL="285750" indent="-285750">
              <a:lnSpc>
                <a:spcPct val="120000"/>
              </a:lnSpc>
              <a:buFont typeface="Arial" panose="020B0604020202020204" pitchFamily="34" charset="0"/>
              <a:buChar char="•"/>
            </a:pPr>
            <a:r>
              <a:rPr lang="zh-CN" altLang="en-US" dirty="0">
                <a:cs typeface="+mn-ea"/>
                <a:sym typeface="+mn-lt"/>
              </a:rPr>
              <a:t>客户</a:t>
            </a:r>
            <a:r>
              <a:rPr lang="en-US" altLang="zh-CN" dirty="0">
                <a:cs typeface="+mn-ea"/>
                <a:sym typeface="+mn-lt"/>
              </a:rPr>
              <a:t>: </a:t>
            </a:r>
            <a:r>
              <a:rPr lang="zh-CN" altLang="en-US" dirty="0">
                <a:cs typeface="+mn-ea"/>
                <a:sym typeface="+mn-lt"/>
              </a:rPr>
              <a:t>连接发起者</a:t>
            </a:r>
          </a:p>
          <a:p>
            <a:pPr>
              <a:lnSpc>
                <a:spcPct val="120000"/>
              </a:lnSpc>
            </a:pPr>
            <a:r>
              <a:rPr lang="zh-CN" altLang="en-US" dirty="0">
                <a:cs typeface="+mn-ea"/>
                <a:sym typeface="+mn-lt"/>
              </a:rPr>
              <a:t>  </a:t>
            </a:r>
            <a:r>
              <a:rPr lang="en-US" altLang="zh-CN" dirty="0">
                <a:cs typeface="+mn-ea"/>
                <a:sym typeface="+mn-lt"/>
              </a:rPr>
              <a:t>Socket </a:t>
            </a:r>
            <a:r>
              <a:rPr lang="en-US" altLang="zh-CN" dirty="0" err="1">
                <a:cs typeface="+mn-ea"/>
                <a:sym typeface="+mn-lt"/>
              </a:rPr>
              <a:t>clientSocket</a:t>
            </a:r>
            <a:r>
              <a:rPr lang="en-US" altLang="zh-CN" dirty="0">
                <a:cs typeface="+mn-ea"/>
                <a:sym typeface="+mn-lt"/>
              </a:rPr>
              <a:t> = new   Socket("</a:t>
            </a:r>
            <a:r>
              <a:rPr lang="en-US" altLang="zh-CN" dirty="0" err="1">
                <a:cs typeface="+mn-ea"/>
                <a:sym typeface="+mn-lt"/>
              </a:rPr>
              <a:t>hostname","port</a:t>
            </a:r>
            <a:r>
              <a:rPr lang="en-US" altLang="zh-CN" dirty="0">
                <a:cs typeface="+mn-ea"/>
                <a:sym typeface="+mn-lt"/>
              </a:rPr>
              <a:t> number"); </a:t>
            </a:r>
          </a:p>
          <a:p>
            <a:pPr marL="285750" indent="-285750">
              <a:lnSpc>
                <a:spcPct val="120000"/>
              </a:lnSpc>
              <a:buFont typeface="Arial" panose="020B0604020202020204" pitchFamily="34" charset="0"/>
              <a:buChar char="•"/>
            </a:pPr>
            <a:r>
              <a:rPr lang="zh-CN" altLang="en-US" dirty="0">
                <a:cs typeface="+mn-ea"/>
                <a:sym typeface="+mn-lt"/>
              </a:rPr>
              <a:t>服务器</a:t>
            </a:r>
            <a:r>
              <a:rPr lang="en-US" altLang="zh-CN" dirty="0">
                <a:cs typeface="+mn-ea"/>
                <a:sym typeface="+mn-lt"/>
              </a:rPr>
              <a:t>: </a:t>
            </a:r>
            <a:r>
              <a:rPr lang="zh-CN" altLang="en-US" dirty="0">
                <a:cs typeface="+mn-ea"/>
                <a:sym typeface="+mn-lt"/>
              </a:rPr>
              <a:t>被客户联系</a:t>
            </a:r>
          </a:p>
          <a:p>
            <a:pPr>
              <a:lnSpc>
                <a:spcPct val="120000"/>
              </a:lnSpc>
            </a:pPr>
            <a:r>
              <a:rPr lang="zh-CN" altLang="en-US" dirty="0">
                <a:cs typeface="+mn-ea"/>
                <a:sym typeface="+mn-lt"/>
              </a:rPr>
              <a:t>  </a:t>
            </a:r>
            <a:r>
              <a:rPr lang="en-US" altLang="zh-CN" dirty="0">
                <a:cs typeface="+mn-ea"/>
                <a:sym typeface="+mn-lt"/>
              </a:rPr>
              <a:t>Socket </a:t>
            </a:r>
            <a:r>
              <a:rPr lang="en-US" altLang="zh-CN" dirty="0" err="1">
                <a:cs typeface="+mn-ea"/>
                <a:sym typeface="+mn-lt"/>
              </a:rPr>
              <a:t>connectionSocket</a:t>
            </a:r>
            <a:r>
              <a:rPr lang="en-US" altLang="zh-CN" dirty="0">
                <a:cs typeface="+mn-ea"/>
                <a:sym typeface="+mn-lt"/>
              </a:rPr>
              <a:t> = </a:t>
            </a:r>
            <a:r>
              <a:rPr lang="en-US" altLang="zh-CN" dirty="0" err="1">
                <a:cs typeface="+mn-ea"/>
                <a:sym typeface="+mn-lt"/>
              </a:rPr>
              <a:t>welcomeSocket.accept</a:t>
            </a:r>
            <a:r>
              <a:rPr lang="en-US" altLang="zh-CN" dirty="0">
                <a:cs typeface="+mn-ea"/>
                <a:sym typeface="+mn-lt"/>
              </a:rPr>
              <a:t>();</a:t>
            </a:r>
          </a:p>
        </p:txBody>
      </p:sp>
      <p:sp>
        <p:nvSpPr>
          <p:cNvPr id="4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面向连接传输</a:t>
            </a:r>
            <a:r>
              <a:rPr lang="en-US" altLang="zh-CN" sz="1800" dirty="0">
                <a:solidFill>
                  <a:schemeClr val="tx1">
                    <a:lumMod val="65000"/>
                    <a:lumOff val="35000"/>
                  </a:schemeClr>
                </a:solidFill>
                <a:latin typeface="+mn-lt"/>
                <a:ea typeface="+mn-ea"/>
                <a:cs typeface="+mn-ea"/>
                <a:sym typeface="+mn-lt"/>
              </a:rPr>
              <a:t>: TCP</a:t>
            </a:r>
          </a:p>
        </p:txBody>
      </p:sp>
      <p:sp>
        <p:nvSpPr>
          <p:cNvPr id="41" name="矩形 40"/>
          <p:cNvSpPr/>
          <p:nvPr/>
        </p:nvSpPr>
        <p:spPr>
          <a:xfrm>
            <a:off x="4222390" y="667077"/>
            <a:ext cx="3074561" cy="646331"/>
          </a:xfrm>
          <a:prstGeom prst="rect">
            <a:avLst/>
          </a:prstGeom>
        </p:spPr>
        <p:txBody>
          <a:bodyPr wrap="none">
            <a:spAutoFit/>
          </a:bodyPr>
          <a:lstStyle/>
          <a:p>
            <a:pPr algn="ctr"/>
            <a:r>
              <a:rPr lang="en-US" altLang="zh-CN" sz="3600" b="1" dirty="0">
                <a:solidFill>
                  <a:schemeClr val="accent1"/>
                </a:solidFill>
                <a:cs typeface="+mn-ea"/>
                <a:sym typeface="+mn-lt"/>
              </a:rPr>
              <a:t>TCP </a:t>
            </a:r>
            <a:r>
              <a:rPr lang="zh-CN" altLang="en-US" sz="3600" b="1" dirty="0">
                <a:solidFill>
                  <a:schemeClr val="accent1"/>
                </a:solidFill>
                <a:cs typeface="+mn-ea"/>
                <a:sym typeface="+mn-lt"/>
              </a:rPr>
              <a:t>连接管理</a:t>
            </a:r>
            <a:endParaRPr lang="en-US" altLang="zh-CN" sz="3600" b="1" dirty="0">
              <a:solidFill>
                <a:schemeClr val="accent1"/>
              </a:solidFill>
              <a:cs typeface="+mn-ea"/>
              <a:sym typeface="+mn-lt"/>
            </a:endParaRPr>
          </a:p>
        </p:txBody>
      </p:sp>
      <p:sp>
        <p:nvSpPr>
          <p:cNvPr id="7" name="圆角矩形 6"/>
          <p:cNvSpPr/>
          <p:nvPr/>
        </p:nvSpPr>
        <p:spPr>
          <a:xfrm>
            <a:off x="5994401" y="1870839"/>
            <a:ext cx="5160784" cy="48768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zh-CN" altLang="en-US" sz="2000" dirty="0">
                <a:solidFill>
                  <a:srgbClr val="FFFF00"/>
                </a:solidFill>
                <a:cs typeface="+mn-ea"/>
                <a:sym typeface="+mn-lt"/>
              </a:rPr>
              <a:t>三次握手：</a:t>
            </a:r>
          </a:p>
          <a:p>
            <a:pPr>
              <a:lnSpc>
                <a:spcPct val="120000"/>
              </a:lnSpc>
            </a:pPr>
            <a:r>
              <a:rPr lang="en-US" altLang="zh-CN" sz="2000" dirty="0">
                <a:solidFill>
                  <a:schemeClr val="tx1"/>
                </a:solidFill>
                <a:cs typeface="+mn-ea"/>
                <a:sym typeface="+mn-lt"/>
              </a:rPr>
              <a:t>Step 1: </a:t>
            </a:r>
            <a:r>
              <a:rPr lang="zh-CN" altLang="en-US" sz="2000" dirty="0">
                <a:solidFill>
                  <a:schemeClr val="tx1"/>
                </a:solidFill>
                <a:cs typeface="+mn-ea"/>
                <a:sym typeface="+mn-lt"/>
              </a:rPr>
              <a:t>客户发送</a:t>
            </a:r>
            <a:r>
              <a:rPr lang="en-US" altLang="zh-CN" sz="2000" dirty="0">
                <a:solidFill>
                  <a:schemeClr val="tx1"/>
                </a:solidFill>
                <a:cs typeface="+mn-ea"/>
                <a:sym typeface="+mn-lt"/>
              </a:rPr>
              <a:t>TCP SYN</a:t>
            </a:r>
            <a:r>
              <a:rPr lang="zh-CN" altLang="en-US" sz="2000" dirty="0">
                <a:solidFill>
                  <a:schemeClr val="tx1"/>
                </a:solidFill>
                <a:cs typeface="+mn-ea"/>
                <a:sym typeface="+mn-lt"/>
              </a:rPr>
              <a:t>报文段到服务器</a:t>
            </a:r>
          </a:p>
          <a:p>
            <a:pPr>
              <a:lnSpc>
                <a:spcPct val="120000"/>
              </a:lnSpc>
            </a:pPr>
            <a:r>
              <a:rPr lang="en-US" altLang="zh-CN" sz="2000" dirty="0">
                <a:solidFill>
                  <a:schemeClr val="tx1"/>
                </a:solidFill>
                <a:cs typeface="+mn-ea"/>
                <a:sym typeface="+mn-lt"/>
              </a:rPr>
              <a:t>-</a:t>
            </a:r>
            <a:r>
              <a:rPr lang="zh-CN" altLang="en-US" sz="2000" dirty="0">
                <a:solidFill>
                  <a:schemeClr val="tx1"/>
                </a:solidFill>
                <a:cs typeface="+mn-ea"/>
                <a:sym typeface="+mn-lt"/>
              </a:rPr>
              <a:t>指定初始的序号</a:t>
            </a:r>
          </a:p>
          <a:p>
            <a:pPr>
              <a:lnSpc>
                <a:spcPct val="120000"/>
              </a:lnSpc>
            </a:pPr>
            <a:r>
              <a:rPr lang="en-US" altLang="zh-CN" sz="2000" dirty="0">
                <a:solidFill>
                  <a:schemeClr val="tx1"/>
                </a:solidFill>
                <a:cs typeface="+mn-ea"/>
                <a:sym typeface="+mn-lt"/>
              </a:rPr>
              <a:t>-</a:t>
            </a:r>
            <a:r>
              <a:rPr lang="zh-CN" altLang="en-US" sz="2000" dirty="0">
                <a:solidFill>
                  <a:schemeClr val="tx1"/>
                </a:solidFill>
                <a:cs typeface="+mn-ea"/>
                <a:sym typeface="+mn-lt"/>
              </a:rPr>
              <a:t>没有数据</a:t>
            </a:r>
          </a:p>
          <a:p>
            <a:pPr>
              <a:lnSpc>
                <a:spcPct val="120000"/>
              </a:lnSpc>
            </a:pPr>
            <a:r>
              <a:rPr lang="en-US" altLang="zh-CN" sz="2000" dirty="0">
                <a:solidFill>
                  <a:schemeClr val="tx1"/>
                </a:solidFill>
                <a:cs typeface="+mn-ea"/>
                <a:sym typeface="+mn-lt"/>
              </a:rPr>
              <a:t>Step 2: </a:t>
            </a:r>
            <a:r>
              <a:rPr lang="zh-CN" altLang="en-US" sz="2000" dirty="0">
                <a:solidFill>
                  <a:schemeClr val="tx1"/>
                </a:solidFill>
                <a:cs typeface="+mn-ea"/>
                <a:sym typeface="+mn-lt"/>
              </a:rPr>
              <a:t>服务器接收</a:t>
            </a:r>
            <a:r>
              <a:rPr lang="en-US" altLang="zh-CN" sz="2000" dirty="0">
                <a:solidFill>
                  <a:schemeClr val="tx1"/>
                </a:solidFill>
                <a:cs typeface="+mn-ea"/>
                <a:sym typeface="+mn-lt"/>
              </a:rPr>
              <a:t>SYN, </a:t>
            </a:r>
            <a:r>
              <a:rPr lang="zh-CN" altLang="en-US" sz="2000" dirty="0">
                <a:solidFill>
                  <a:schemeClr val="tx1"/>
                </a:solidFill>
                <a:cs typeface="+mn-ea"/>
                <a:sym typeface="+mn-lt"/>
              </a:rPr>
              <a:t>回复 </a:t>
            </a:r>
            <a:r>
              <a:rPr lang="en-US" altLang="zh-CN" sz="2000" dirty="0">
                <a:solidFill>
                  <a:schemeClr val="tx1"/>
                </a:solidFill>
                <a:cs typeface="+mn-ea"/>
                <a:sym typeface="+mn-lt"/>
              </a:rPr>
              <a:t>SYN/ACK </a:t>
            </a:r>
            <a:r>
              <a:rPr lang="zh-CN" altLang="en-US" sz="2000" dirty="0">
                <a:solidFill>
                  <a:schemeClr val="tx1"/>
                </a:solidFill>
                <a:cs typeface="+mn-ea"/>
                <a:sym typeface="+mn-lt"/>
              </a:rPr>
              <a:t>报文段</a:t>
            </a:r>
          </a:p>
          <a:p>
            <a:pPr>
              <a:lnSpc>
                <a:spcPct val="120000"/>
              </a:lnSpc>
            </a:pPr>
            <a:r>
              <a:rPr lang="en-US" altLang="zh-CN" sz="2000" dirty="0">
                <a:solidFill>
                  <a:schemeClr val="tx1"/>
                </a:solidFill>
                <a:cs typeface="+mn-ea"/>
                <a:sym typeface="+mn-lt"/>
              </a:rPr>
              <a:t>-</a:t>
            </a:r>
            <a:r>
              <a:rPr lang="zh-CN" altLang="en-US" sz="2000" dirty="0">
                <a:solidFill>
                  <a:schemeClr val="tx1"/>
                </a:solidFill>
                <a:cs typeface="+mn-ea"/>
                <a:sym typeface="+mn-lt"/>
              </a:rPr>
              <a:t>服务器分配缓冲区</a:t>
            </a:r>
          </a:p>
          <a:p>
            <a:pPr>
              <a:lnSpc>
                <a:spcPct val="120000"/>
              </a:lnSpc>
            </a:pPr>
            <a:r>
              <a:rPr lang="en-US" altLang="zh-CN" sz="2000" dirty="0">
                <a:solidFill>
                  <a:schemeClr val="tx1"/>
                </a:solidFill>
                <a:cs typeface="+mn-ea"/>
                <a:sym typeface="+mn-lt"/>
              </a:rPr>
              <a:t>-</a:t>
            </a:r>
            <a:r>
              <a:rPr lang="zh-CN" altLang="en-US" sz="2000" dirty="0">
                <a:solidFill>
                  <a:schemeClr val="tx1"/>
                </a:solidFill>
                <a:cs typeface="+mn-ea"/>
                <a:sym typeface="+mn-lt"/>
              </a:rPr>
              <a:t>指定服务器的初始序号</a:t>
            </a:r>
          </a:p>
          <a:p>
            <a:pPr>
              <a:lnSpc>
                <a:spcPct val="120000"/>
              </a:lnSpc>
            </a:pPr>
            <a:r>
              <a:rPr lang="en-US" altLang="zh-CN" sz="2000" dirty="0">
                <a:solidFill>
                  <a:schemeClr val="tx1"/>
                </a:solidFill>
                <a:cs typeface="+mn-ea"/>
                <a:sym typeface="+mn-lt"/>
              </a:rPr>
              <a:t>Step 3: </a:t>
            </a:r>
            <a:r>
              <a:rPr lang="zh-CN" altLang="en-US" sz="2000" dirty="0">
                <a:solidFill>
                  <a:schemeClr val="tx1"/>
                </a:solidFill>
                <a:cs typeface="+mn-ea"/>
                <a:sym typeface="+mn-lt"/>
              </a:rPr>
              <a:t>客户接收 </a:t>
            </a:r>
            <a:r>
              <a:rPr lang="en-US" altLang="zh-CN" sz="2000" dirty="0">
                <a:solidFill>
                  <a:schemeClr val="tx1"/>
                </a:solidFill>
                <a:cs typeface="+mn-ea"/>
                <a:sym typeface="+mn-lt"/>
              </a:rPr>
              <a:t>SYN/ACK, </a:t>
            </a:r>
            <a:r>
              <a:rPr lang="zh-CN" altLang="en-US" sz="2000" dirty="0">
                <a:solidFill>
                  <a:schemeClr val="tx1"/>
                </a:solidFill>
                <a:cs typeface="+mn-ea"/>
                <a:sym typeface="+mn-lt"/>
              </a:rPr>
              <a:t>回复 </a:t>
            </a:r>
            <a:r>
              <a:rPr lang="en-US" altLang="zh-CN" sz="2000" dirty="0">
                <a:solidFill>
                  <a:schemeClr val="tx1"/>
                </a:solidFill>
                <a:cs typeface="+mn-ea"/>
                <a:sym typeface="+mn-lt"/>
              </a:rPr>
              <a:t>ACK </a:t>
            </a:r>
            <a:r>
              <a:rPr lang="zh-CN" altLang="en-US" sz="2000" dirty="0">
                <a:solidFill>
                  <a:schemeClr val="tx1"/>
                </a:solidFill>
                <a:cs typeface="+mn-ea"/>
                <a:sym typeface="+mn-lt"/>
              </a:rPr>
              <a:t>报文段</a:t>
            </a:r>
            <a:r>
              <a:rPr lang="en-US" altLang="zh-CN" sz="2000" dirty="0">
                <a:solidFill>
                  <a:schemeClr val="tx1"/>
                </a:solidFill>
                <a:cs typeface="+mn-ea"/>
                <a:sym typeface="+mn-lt"/>
              </a:rPr>
              <a:t>, </a:t>
            </a:r>
            <a:r>
              <a:rPr lang="zh-CN" altLang="en-US" sz="2000" dirty="0">
                <a:solidFill>
                  <a:schemeClr val="tx1"/>
                </a:solidFill>
                <a:cs typeface="+mn-ea"/>
                <a:sym typeface="+mn-lt"/>
              </a:rPr>
              <a:t>可能包含数据</a:t>
            </a:r>
          </a:p>
        </p:txBody>
      </p:sp>
      <p:sp>
        <p:nvSpPr>
          <p:cNvPr id="8" name="圆角矩形 7"/>
          <p:cNvSpPr/>
          <p:nvPr/>
        </p:nvSpPr>
        <p:spPr>
          <a:xfrm>
            <a:off x="738557" y="1454848"/>
            <a:ext cx="3610640" cy="499358"/>
          </a:xfrm>
          <a:prstGeom prst="roundRect">
            <a:avLst/>
          </a:prstGeom>
          <a:gradFill flip="none" rotWithShape="1">
            <a:gsLst>
              <a:gs pos="100000">
                <a:schemeClr val="bg1"/>
              </a:gs>
              <a:gs pos="5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l"/>
            </a:pPr>
            <a:r>
              <a:rPr lang="zh-CN" altLang="en-US" sz="2400" dirty="0">
                <a:solidFill>
                  <a:srgbClr val="FFFF00"/>
                </a:solidFill>
                <a:cs typeface="+mn-ea"/>
                <a:sym typeface="+mn-lt"/>
              </a:rPr>
              <a:t>建立连接</a:t>
            </a:r>
            <a:endParaRPr lang="zh-CN" altLang="en-US" sz="2400" dirty="0">
              <a:solidFill>
                <a:srgbClr val="FFFF00"/>
              </a:solidFill>
            </a:endParaRPr>
          </a:p>
        </p:txBody>
      </p:sp>
    </p:spTree>
    <p:extLst>
      <p:ext uri="{BB962C8B-B14F-4D97-AF65-F5344CB8AC3E}">
        <p14:creationId xmlns:p14="http://schemas.microsoft.com/office/powerpoint/2010/main" val="834962958"/>
      </p:ext>
    </p:extLst>
  </p:cSld>
  <p:clrMapOvr>
    <a:masterClrMapping/>
  </p:clrMapOvr>
  <p:transition spd="slow">
    <p:wipe/>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1754188" y="3810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面向连接传输</a:t>
            </a:r>
            <a:r>
              <a:rPr lang="en-US" altLang="zh-CN" sz="1800" dirty="0">
                <a:solidFill>
                  <a:schemeClr val="tx1">
                    <a:lumMod val="65000"/>
                    <a:lumOff val="35000"/>
                  </a:schemeClr>
                </a:solidFill>
                <a:latin typeface="+mn-lt"/>
                <a:ea typeface="+mn-ea"/>
                <a:cs typeface="+mn-ea"/>
                <a:sym typeface="+mn-lt"/>
              </a:rPr>
              <a:t>: TCP</a:t>
            </a:r>
          </a:p>
        </p:txBody>
      </p:sp>
      <p:sp>
        <p:nvSpPr>
          <p:cNvPr id="41" name="矩形 40"/>
          <p:cNvSpPr/>
          <p:nvPr/>
        </p:nvSpPr>
        <p:spPr>
          <a:xfrm>
            <a:off x="4222390" y="667077"/>
            <a:ext cx="3074561" cy="646331"/>
          </a:xfrm>
          <a:prstGeom prst="rect">
            <a:avLst/>
          </a:prstGeom>
        </p:spPr>
        <p:txBody>
          <a:bodyPr wrap="none">
            <a:spAutoFit/>
          </a:bodyPr>
          <a:lstStyle/>
          <a:p>
            <a:pPr algn="ctr"/>
            <a:r>
              <a:rPr lang="en-US" altLang="zh-CN" sz="3600" b="1" dirty="0">
                <a:solidFill>
                  <a:schemeClr val="accent1"/>
                </a:solidFill>
                <a:cs typeface="+mn-ea"/>
                <a:sym typeface="+mn-lt"/>
              </a:rPr>
              <a:t>TCP </a:t>
            </a:r>
            <a:r>
              <a:rPr lang="zh-CN" altLang="en-US" sz="3600" b="1" dirty="0">
                <a:solidFill>
                  <a:schemeClr val="accent1"/>
                </a:solidFill>
                <a:cs typeface="+mn-ea"/>
                <a:sym typeface="+mn-lt"/>
              </a:rPr>
              <a:t>连接管理</a:t>
            </a:r>
            <a:endParaRPr lang="en-US" altLang="zh-CN" sz="3600" b="1" dirty="0">
              <a:solidFill>
                <a:schemeClr val="accent1"/>
              </a:solidFill>
              <a:cs typeface="+mn-ea"/>
              <a:sym typeface="+mn-lt"/>
            </a:endParaRPr>
          </a:p>
        </p:txBody>
      </p:sp>
      <p:grpSp>
        <p:nvGrpSpPr>
          <p:cNvPr id="80" name="组合 79"/>
          <p:cNvGrpSpPr/>
          <p:nvPr/>
        </p:nvGrpSpPr>
        <p:grpSpPr>
          <a:xfrm>
            <a:off x="773004" y="1495491"/>
            <a:ext cx="10044530" cy="5052454"/>
            <a:chOff x="300038" y="1606551"/>
            <a:chExt cx="8558212" cy="4195762"/>
          </a:xfrm>
        </p:grpSpPr>
        <p:sp>
          <p:nvSpPr>
            <p:cNvPr id="81" name="Line 5"/>
            <p:cNvSpPr>
              <a:spLocks noChangeShapeType="1"/>
            </p:cNvSpPr>
            <p:nvPr/>
          </p:nvSpPr>
          <p:spPr bwMode="auto">
            <a:xfrm flipH="1">
              <a:off x="3282950" y="2314575"/>
              <a:ext cx="1588" cy="2470150"/>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a:latin typeface="Tahoma" charset="0"/>
                <a:ea typeface="ＭＳ Ｐゴシック" charset="0"/>
              </a:endParaRPr>
            </a:p>
          </p:txBody>
        </p:sp>
        <p:grpSp>
          <p:nvGrpSpPr>
            <p:cNvPr id="82" name="Group 102"/>
            <p:cNvGrpSpPr>
              <a:grpSpLocks/>
            </p:cNvGrpSpPr>
            <p:nvPr/>
          </p:nvGrpSpPr>
          <p:grpSpPr bwMode="auto">
            <a:xfrm>
              <a:off x="1352551" y="2241550"/>
              <a:ext cx="4438650" cy="955675"/>
              <a:chOff x="845" y="1363"/>
              <a:chExt cx="2796" cy="602"/>
            </a:xfrm>
          </p:grpSpPr>
          <p:sp>
            <p:nvSpPr>
              <p:cNvPr id="147" name="Line 10"/>
              <p:cNvSpPr>
                <a:spLocks noChangeShapeType="1"/>
              </p:cNvSpPr>
              <p:nvPr/>
            </p:nvSpPr>
            <p:spPr bwMode="auto">
              <a:xfrm>
                <a:off x="2062" y="1502"/>
                <a:ext cx="1579" cy="46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a:latin typeface="Tahoma" charset="0"/>
                  <a:ea typeface="ＭＳ Ｐゴシック" charset="0"/>
                </a:endParaRPr>
              </a:p>
            </p:txBody>
          </p:sp>
          <p:sp>
            <p:nvSpPr>
              <p:cNvPr id="148" name="Rectangle 12"/>
              <p:cNvSpPr>
                <a:spLocks noChangeArrowheads="1"/>
              </p:cNvSpPr>
              <p:nvPr/>
            </p:nvSpPr>
            <p:spPr bwMode="auto">
              <a:xfrm>
                <a:off x="2518" y="1565"/>
                <a:ext cx="590" cy="27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zh-CN" altLang="zh-CN" sz="1800"/>
              </a:p>
            </p:txBody>
          </p:sp>
          <p:sp>
            <p:nvSpPr>
              <p:cNvPr id="149" name="Text Box 13"/>
              <p:cNvSpPr txBox="1">
                <a:spLocks noChangeArrowheads="1"/>
              </p:cNvSpPr>
              <p:nvPr/>
            </p:nvSpPr>
            <p:spPr bwMode="auto">
              <a:xfrm>
                <a:off x="2310" y="1624"/>
                <a:ext cx="1050" cy="19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800"/>
                  <a:t>SYNbit=1, Seq=x</a:t>
                </a:r>
              </a:p>
            </p:txBody>
          </p:sp>
          <p:sp>
            <p:nvSpPr>
              <p:cNvPr id="150" name="Text Box 21"/>
              <p:cNvSpPr txBox="1">
                <a:spLocks noChangeArrowheads="1"/>
              </p:cNvSpPr>
              <p:nvPr/>
            </p:nvSpPr>
            <p:spPr bwMode="auto">
              <a:xfrm>
                <a:off x="845" y="1363"/>
                <a:ext cx="1195" cy="28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a:lnSpc>
                    <a:spcPct val="90000"/>
                  </a:lnSpc>
                  <a:defRPr/>
                </a:pPr>
                <a:r>
                  <a:rPr lang="en-US"/>
                  <a:t>choose init seq num, x</a:t>
                </a:r>
              </a:p>
              <a:p>
                <a:pPr algn="r">
                  <a:lnSpc>
                    <a:spcPct val="90000"/>
                  </a:lnSpc>
                  <a:defRPr/>
                </a:pPr>
                <a:r>
                  <a:rPr lang="en-US"/>
                  <a:t>send TCP SYN msg</a:t>
                </a:r>
              </a:p>
            </p:txBody>
          </p:sp>
        </p:grpSp>
        <p:sp>
          <p:nvSpPr>
            <p:cNvPr id="83" name="Line 22"/>
            <p:cNvSpPr>
              <a:spLocks noChangeShapeType="1"/>
            </p:cNvSpPr>
            <p:nvPr/>
          </p:nvSpPr>
          <p:spPr bwMode="auto">
            <a:xfrm flipH="1">
              <a:off x="5872163" y="2384425"/>
              <a:ext cx="1587" cy="3417888"/>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a:latin typeface="Tahoma" charset="0"/>
                <a:ea typeface="ＭＳ Ｐゴシック" charset="0"/>
              </a:endParaRPr>
            </a:p>
          </p:txBody>
        </p:sp>
        <p:sp>
          <p:nvSpPr>
            <p:cNvPr id="84" name="Text Box 92"/>
            <p:cNvSpPr txBox="1">
              <a:spLocks noChangeArrowheads="1"/>
            </p:cNvSpPr>
            <p:nvPr/>
          </p:nvSpPr>
          <p:spPr bwMode="auto">
            <a:xfrm>
              <a:off x="8058150" y="5222875"/>
              <a:ext cx="714478" cy="30670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800">
                  <a:solidFill>
                    <a:srgbClr val="CC0000"/>
                  </a:solidFill>
                </a:rPr>
                <a:t>ESTAB</a:t>
              </a:r>
            </a:p>
          </p:txBody>
        </p:sp>
        <p:grpSp>
          <p:nvGrpSpPr>
            <p:cNvPr id="85" name="Group 109"/>
            <p:cNvGrpSpPr>
              <a:grpSpLocks/>
            </p:cNvGrpSpPr>
            <p:nvPr/>
          </p:nvGrpSpPr>
          <p:grpSpPr bwMode="auto">
            <a:xfrm>
              <a:off x="3281363" y="2911475"/>
              <a:ext cx="4462462" cy="1425575"/>
              <a:chOff x="2060" y="1785"/>
              <a:chExt cx="2811" cy="898"/>
            </a:xfrm>
          </p:grpSpPr>
          <p:sp>
            <p:nvSpPr>
              <p:cNvPr id="143" name="Line 11"/>
              <p:cNvSpPr>
                <a:spLocks noChangeShapeType="1"/>
              </p:cNvSpPr>
              <p:nvPr/>
            </p:nvSpPr>
            <p:spPr bwMode="auto">
              <a:xfrm flipH="1">
                <a:off x="2060" y="2031"/>
                <a:ext cx="1580" cy="652"/>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a:latin typeface="Tahoma" charset="0"/>
                  <a:ea typeface="ＭＳ Ｐゴシック" charset="0"/>
                </a:endParaRPr>
              </a:p>
            </p:txBody>
          </p:sp>
          <p:sp>
            <p:nvSpPr>
              <p:cNvPr id="144" name="Rectangle 14"/>
              <p:cNvSpPr>
                <a:spLocks noChangeArrowheads="1"/>
              </p:cNvSpPr>
              <p:nvPr/>
            </p:nvSpPr>
            <p:spPr bwMode="auto">
              <a:xfrm>
                <a:off x="2381" y="2206"/>
                <a:ext cx="896" cy="327"/>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zh-CN" altLang="zh-CN" sz="1800"/>
              </a:p>
            </p:txBody>
          </p:sp>
          <p:sp>
            <p:nvSpPr>
              <p:cNvPr id="145" name="Text Box 83"/>
              <p:cNvSpPr txBox="1">
                <a:spLocks noChangeArrowheads="1"/>
              </p:cNvSpPr>
              <p:nvPr/>
            </p:nvSpPr>
            <p:spPr bwMode="auto">
              <a:xfrm>
                <a:off x="2159" y="2169"/>
                <a:ext cx="1472" cy="338"/>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800"/>
                  <a:t>SYNbit=1, Seq=y</a:t>
                </a:r>
              </a:p>
              <a:p>
                <a:pPr>
                  <a:defRPr/>
                </a:pPr>
                <a:r>
                  <a:rPr lang="en-US" sz="1800"/>
                  <a:t>ACKbit=1; ACKnum=x+1</a:t>
                </a:r>
              </a:p>
            </p:txBody>
          </p:sp>
          <p:sp>
            <p:nvSpPr>
              <p:cNvPr id="146" name="Text Box 93"/>
              <p:cNvSpPr txBox="1">
                <a:spLocks noChangeArrowheads="1"/>
              </p:cNvSpPr>
              <p:nvPr/>
            </p:nvSpPr>
            <p:spPr bwMode="auto">
              <a:xfrm>
                <a:off x="3676" y="1785"/>
                <a:ext cx="1195" cy="396"/>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lnSpc>
                    <a:spcPct val="90000"/>
                  </a:lnSpc>
                  <a:defRPr/>
                </a:pPr>
                <a:r>
                  <a:rPr lang="en-US" dirty="0"/>
                  <a:t>choose </a:t>
                </a:r>
                <a:r>
                  <a:rPr lang="en-US" dirty="0" err="1"/>
                  <a:t>init</a:t>
                </a:r>
                <a:r>
                  <a:rPr lang="en-US" dirty="0"/>
                  <a:t> </a:t>
                </a:r>
                <a:r>
                  <a:rPr lang="en-US" dirty="0" err="1"/>
                  <a:t>seq</a:t>
                </a:r>
                <a:r>
                  <a:rPr lang="en-US" dirty="0"/>
                  <a:t> </a:t>
                </a:r>
                <a:r>
                  <a:rPr lang="en-US" dirty="0" err="1"/>
                  <a:t>num</a:t>
                </a:r>
                <a:r>
                  <a:rPr lang="en-US" dirty="0"/>
                  <a:t>, y</a:t>
                </a:r>
              </a:p>
              <a:p>
                <a:pPr algn="l">
                  <a:lnSpc>
                    <a:spcPct val="90000"/>
                  </a:lnSpc>
                  <a:defRPr/>
                </a:pPr>
                <a:r>
                  <a:rPr lang="en-US" dirty="0"/>
                  <a:t>send TCP SYNACK</a:t>
                </a:r>
              </a:p>
              <a:p>
                <a:pPr algn="l">
                  <a:lnSpc>
                    <a:spcPct val="90000"/>
                  </a:lnSpc>
                  <a:defRPr/>
                </a:pPr>
                <a:r>
                  <a:rPr lang="en-US" dirty="0" err="1"/>
                  <a:t>msg</a:t>
                </a:r>
                <a:r>
                  <a:rPr lang="en-US" dirty="0"/>
                  <a:t>, </a:t>
                </a:r>
                <a:r>
                  <a:rPr lang="en-US" dirty="0" err="1"/>
                  <a:t>acking</a:t>
                </a:r>
                <a:r>
                  <a:rPr lang="en-US" dirty="0"/>
                  <a:t> SYN</a:t>
                </a:r>
              </a:p>
            </p:txBody>
          </p:sp>
        </p:grpSp>
        <p:grpSp>
          <p:nvGrpSpPr>
            <p:cNvPr id="86" name="Group 110"/>
            <p:cNvGrpSpPr>
              <a:grpSpLocks/>
            </p:cNvGrpSpPr>
            <p:nvPr/>
          </p:nvGrpSpPr>
          <p:grpSpPr bwMode="auto">
            <a:xfrm>
              <a:off x="1060451" y="4010025"/>
              <a:ext cx="6505575" cy="1341438"/>
              <a:chOff x="661" y="2477"/>
              <a:chExt cx="4098" cy="845"/>
            </a:xfrm>
          </p:grpSpPr>
          <p:sp>
            <p:nvSpPr>
              <p:cNvPr id="138" name="Line 84"/>
              <p:cNvSpPr>
                <a:spLocks noChangeShapeType="1"/>
              </p:cNvSpPr>
              <p:nvPr/>
            </p:nvSpPr>
            <p:spPr bwMode="auto">
              <a:xfrm>
                <a:off x="2073" y="2728"/>
                <a:ext cx="1579" cy="46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a:latin typeface="Tahoma" charset="0"/>
                  <a:ea typeface="ＭＳ Ｐゴシック" charset="0"/>
                </a:endParaRPr>
              </a:p>
            </p:txBody>
          </p:sp>
          <p:sp>
            <p:nvSpPr>
              <p:cNvPr id="139" name="Rectangle 89"/>
              <p:cNvSpPr>
                <a:spLocks noChangeArrowheads="1"/>
              </p:cNvSpPr>
              <p:nvPr/>
            </p:nvSpPr>
            <p:spPr bwMode="auto">
              <a:xfrm>
                <a:off x="2486" y="2806"/>
                <a:ext cx="775" cy="27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zh-CN" altLang="zh-CN" sz="1800"/>
              </a:p>
            </p:txBody>
          </p:sp>
          <p:sp>
            <p:nvSpPr>
              <p:cNvPr id="140" name="Text Box 90"/>
              <p:cNvSpPr txBox="1">
                <a:spLocks noChangeArrowheads="1"/>
              </p:cNvSpPr>
              <p:nvPr/>
            </p:nvSpPr>
            <p:spPr bwMode="auto">
              <a:xfrm>
                <a:off x="2092" y="2852"/>
                <a:ext cx="1467" cy="19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800"/>
                  <a:t>ACKbit=1, ACKnum=y+1</a:t>
                </a:r>
              </a:p>
            </p:txBody>
          </p:sp>
          <p:sp>
            <p:nvSpPr>
              <p:cNvPr id="141" name="Text Box 94"/>
              <p:cNvSpPr txBox="1">
                <a:spLocks noChangeArrowheads="1"/>
              </p:cNvSpPr>
              <p:nvPr/>
            </p:nvSpPr>
            <p:spPr bwMode="auto">
              <a:xfrm>
                <a:off x="661" y="2477"/>
                <a:ext cx="1383" cy="628"/>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a:lnSpc>
                    <a:spcPct val="90000"/>
                  </a:lnSpc>
                  <a:defRPr/>
                </a:pPr>
                <a:r>
                  <a:rPr lang="en-US"/>
                  <a:t>received SYNACK(x) </a:t>
                </a:r>
              </a:p>
              <a:p>
                <a:pPr algn="r">
                  <a:lnSpc>
                    <a:spcPct val="90000"/>
                  </a:lnSpc>
                  <a:defRPr/>
                </a:pPr>
                <a:r>
                  <a:rPr lang="en-US"/>
                  <a:t>indicates server is live;</a:t>
                </a:r>
              </a:p>
              <a:p>
                <a:pPr algn="r">
                  <a:lnSpc>
                    <a:spcPct val="90000"/>
                  </a:lnSpc>
                  <a:defRPr/>
                </a:pPr>
                <a:r>
                  <a:rPr lang="en-US"/>
                  <a:t>send ACK for SYNACK;</a:t>
                </a:r>
              </a:p>
              <a:p>
                <a:pPr algn="r">
                  <a:lnSpc>
                    <a:spcPct val="90000"/>
                  </a:lnSpc>
                  <a:defRPr/>
                </a:pPr>
                <a:r>
                  <a:rPr lang="en-US"/>
                  <a:t>this segment may contain </a:t>
                </a:r>
              </a:p>
              <a:p>
                <a:pPr algn="r">
                  <a:lnSpc>
                    <a:spcPct val="90000"/>
                  </a:lnSpc>
                  <a:defRPr/>
                </a:pPr>
                <a:r>
                  <a:rPr lang="en-US"/>
                  <a:t>client-to-server data</a:t>
                </a:r>
              </a:p>
            </p:txBody>
          </p:sp>
          <p:sp>
            <p:nvSpPr>
              <p:cNvPr id="142" name="Text Box 95"/>
              <p:cNvSpPr txBox="1">
                <a:spLocks noChangeArrowheads="1"/>
              </p:cNvSpPr>
              <p:nvPr/>
            </p:nvSpPr>
            <p:spPr bwMode="auto">
              <a:xfrm>
                <a:off x="3640" y="3042"/>
                <a:ext cx="1119" cy="28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lnSpc>
                    <a:spcPct val="90000"/>
                  </a:lnSpc>
                  <a:defRPr/>
                </a:pPr>
                <a:r>
                  <a:rPr lang="en-US"/>
                  <a:t>received ACK(y) </a:t>
                </a:r>
              </a:p>
              <a:p>
                <a:pPr algn="l">
                  <a:lnSpc>
                    <a:spcPct val="90000"/>
                  </a:lnSpc>
                  <a:defRPr/>
                </a:pPr>
                <a:r>
                  <a:rPr lang="en-US"/>
                  <a:t>indicates client is live</a:t>
                </a:r>
              </a:p>
            </p:txBody>
          </p:sp>
        </p:grpSp>
        <p:grpSp>
          <p:nvGrpSpPr>
            <p:cNvPr id="87" name="Group 105"/>
            <p:cNvGrpSpPr>
              <a:grpSpLocks/>
            </p:cNvGrpSpPr>
            <p:nvPr/>
          </p:nvGrpSpPr>
          <p:grpSpPr bwMode="auto">
            <a:xfrm>
              <a:off x="300038" y="2279648"/>
              <a:ext cx="976312" cy="669925"/>
              <a:chOff x="182" y="1387"/>
              <a:chExt cx="615" cy="422"/>
            </a:xfrm>
          </p:grpSpPr>
          <p:sp>
            <p:nvSpPr>
              <p:cNvPr id="136" name="Text Box 91"/>
              <p:cNvSpPr txBox="1">
                <a:spLocks noChangeArrowheads="1"/>
              </p:cNvSpPr>
              <p:nvPr/>
            </p:nvSpPr>
            <p:spPr bwMode="auto">
              <a:xfrm>
                <a:off x="182" y="1616"/>
                <a:ext cx="615" cy="19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800" dirty="0"/>
                  <a:t>SYNSENT</a:t>
                </a:r>
              </a:p>
            </p:txBody>
          </p:sp>
          <p:sp>
            <p:nvSpPr>
              <p:cNvPr id="137" name="Line 103"/>
              <p:cNvSpPr>
                <a:spLocks noChangeShapeType="1"/>
              </p:cNvSpPr>
              <p:nvPr/>
            </p:nvSpPr>
            <p:spPr bwMode="auto">
              <a:xfrm>
                <a:off x="462" y="1387"/>
                <a:ext cx="0" cy="277"/>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a:latin typeface="Tahoma" charset="0"/>
                  <a:ea typeface="ＭＳ Ｐゴシック" charset="0"/>
                </a:endParaRPr>
              </a:p>
            </p:txBody>
          </p:sp>
        </p:grpSp>
        <p:grpSp>
          <p:nvGrpSpPr>
            <p:cNvPr id="88" name="Group 111"/>
            <p:cNvGrpSpPr>
              <a:grpSpLocks/>
            </p:cNvGrpSpPr>
            <p:nvPr/>
          </p:nvGrpSpPr>
          <p:grpSpPr bwMode="auto">
            <a:xfrm>
              <a:off x="301625" y="2940051"/>
              <a:ext cx="714375" cy="1592263"/>
              <a:chOff x="183" y="1803"/>
              <a:chExt cx="450" cy="1003"/>
            </a:xfrm>
          </p:grpSpPr>
          <p:sp>
            <p:nvSpPr>
              <p:cNvPr id="134" name="Text Box 16"/>
              <p:cNvSpPr txBox="1">
                <a:spLocks noChangeArrowheads="1"/>
              </p:cNvSpPr>
              <p:nvPr/>
            </p:nvSpPr>
            <p:spPr bwMode="auto">
              <a:xfrm>
                <a:off x="183" y="2613"/>
                <a:ext cx="450" cy="19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800">
                    <a:solidFill>
                      <a:srgbClr val="CC0000"/>
                    </a:solidFill>
                  </a:rPr>
                  <a:t>ESTAB</a:t>
                </a:r>
              </a:p>
            </p:txBody>
          </p:sp>
          <p:sp>
            <p:nvSpPr>
              <p:cNvPr id="135" name="Line 104"/>
              <p:cNvSpPr>
                <a:spLocks noChangeShapeType="1"/>
              </p:cNvSpPr>
              <p:nvPr/>
            </p:nvSpPr>
            <p:spPr bwMode="auto">
              <a:xfrm>
                <a:off x="465" y="1803"/>
                <a:ext cx="0" cy="797"/>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a:latin typeface="Tahoma" charset="0"/>
                  <a:ea typeface="ＭＳ Ｐゴシック" charset="0"/>
                </a:endParaRPr>
              </a:p>
            </p:txBody>
          </p:sp>
        </p:grpSp>
        <p:grpSp>
          <p:nvGrpSpPr>
            <p:cNvPr id="89" name="Group 108"/>
            <p:cNvGrpSpPr>
              <a:grpSpLocks/>
            </p:cNvGrpSpPr>
            <p:nvPr/>
          </p:nvGrpSpPr>
          <p:grpSpPr bwMode="auto">
            <a:xfrm>
              <a:off x="7754941" y="2335214"/>
              <a:ext cx="1063625" cy="1162050"/>
              <a:chOff x="4878" y="1422"/>
              <a:chExt cx="670" cy="732"/>
            </a:xfrm>
          </p:grpSpPr>
          <p:sp>
            <p:nvSpPr>
              <p:cNvPr id="132" name="Text Box 99"/>
              <p:cNvSpPr txBox="1">
                <a:spLocks noChangeArrowheads="1"/>
              </p:cNvSpPr>
              <p:nvPr/>
            </p:nvSpPr>
            <p:spPr bwMode="auto">
              <a:xfrm>
                <a:off x="4878" y="1961"/>
                <a:ext cx="670" cy="19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800"/>
                  <a:t>SYN RCVD</a:t>
                </a:r>
              </a:p>
            </p:txBody>
          </p:sp>
          <p:sp>
            <p:nvSpPr>
              <p:cNvPr id="133" name="Line 106"/>
              <p:cNvSpPr>
                <a:spLocks noChangeShapeType="1"/>
              </p:cNvSpPr>
              <p:nvPr/>
            </p:nvSpPr>
            <p:spPr bwMode="auto">
              <a:xfrm>
                <a:off x="5339" y="1422"/>
                <a:ext cx="0" cy="569"/>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a:latin typeface="Tahoma" charset="0"/>
                  <a:ea typeface="ＭＳ Ｐゴシック" charset="0"/>
                </a:endParaRPr>
              </a:p>
            </p:txBody>
          </p:sp>
        </p:grpSp>
        <p:sp>
          <p:nvSpPr>
            <p:cNvPr id="90" name="Line 107"/>
            <p:cNvSpPr>
              <a:spLocks noChangeShapeType="1"/>
            </p:cNvSpPr>
            <p:nvPr/>
          </p:nvSpPr>
          <p:spPr bwMode="auto">
            <a:xfrm>
              <a:off x="8469313" y="3536950"/>
              <a:ext cx="0" cy="1704975"/>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a:latin typeface="Tahoma" charset="0"/>
                <a:ea typeface="ＭＳ Ｐゴシック" charset="0"/>
              </a:endParaRPr>
            </a:p>
          </p:txBody>
        </p:sp>
        <p:grpSp>
          <p:nvGrpSpPr>
            <p:cNvPr id="91" name="Group 113"/>
            <p:cNvGrpSpPr>
              <a:grpSpLocks/>
            </p:cNvGrpSpPr>
            <p:nvPr/>
          </p:nvGrpSpPr>
          <p:grpSpPr bwMode="auto">
            <a:xfrm>
              <a:off x="306388" y="1606551"/>
              <a:ext cx="8551862" cy="690563"/>
              <a:chOff x="193" y="1012"/>
              <a:chExt cx="5387" cy="435"/>
            </a:xfrm>
          </p:grpSpPr>
          <p:sp>
            <p:nvSpPr>
              <p:cNvPr id="92" name="Text Box 114"/>
              <p:cNvSpPr txBox="1">
                <a:spLocks noChangeArrowheads="1"/>
              </p:cNvSpPr>
              <p:nvPr/>
            </p:nvSpPr>
            <p:spPr bwMode="auto">
              <a:xfrm>
                <a:off x="207" y="1012"/>
                <a:ext cx="719" cy="3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r"/>
                <a:r>
                  <a:rPr lang="zh-CN" altLang="en-US" sz="1800" i="1" dirty="0">
                    <a:solidFill>
                      <a:srgbClr val="000099"/>
                    </a:solidFill>
                  </a:rPr>
                  <a:t>客户端状态</a:t>
                </a:r>
                <a:endParaRPr lang="en-US" altLang="zh-CN" sz="1800" i="1" dirty="0">
                  <a:solidFill>
                    <a:srgbClr val="000099"/>
                  </a:solidFill>
                </a:endParaRPr>
              </a:p>
              <a:p>
                <a:pPr algn="r"/>
                <a:endParaRPr lang="en-US" altLang="zh-CN" sz="1800" i="1" dirty="0">
                  <a:solidFill>
                    <a:srgbClr val="000099"/>
                  </a:solidFill>
                </a:endParaRPr>
              </a:p>
            </p:txBody>
          </p:sp>
          <p:sp>
            <p:nvSpPr>
              <p:cNvPr id="93" name="Text Box 115"/>
              <p:cNvSpPr txBox="1">
                <a:spLocks noChangeArrowheads="1"/>
              </p:cNvSpPr>
              <p:nvPr/>
            </p:nvSpPr>
            <p:spPr bwMode="auto">
              <a:xfrm>
                <a:off x="193" y="1243"/>
                <a:ext cx="501" cy="19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800" dirty="0"/>
                  <a:t>LISTEN</a:t>
                </a:r>
              </a:p>
            </p:txBody>
          </p:sp>
          <p:sp>
            <p:nvSpPr>
              <p:cNvPr id="94" name="Text Box 116"/>
              <p:cNvSpPr txBox="1">
                <a:spLocks noChangeArrowheads="1"/>
              </p:cNvSpPr>
              <p:nvPr/>
            </p:nvSpPr>
            <p:spPr bwMode="auto">
              <a:xfrm>
                <a:off x="4738" y="1013"/>
                <a:ext cx="842" cy="19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r"/>
                <a:r>
                  <a:rPr lang="zh-CN" altLang="en-US" sz="1800" i="1" dirty="0">
                    <a:solidFill>
                      <a:srgbClr val="000099"/>
                    </a:solidFill>
                  </a:rPr>
                  <a:t>服务器端状态</a:t>
                </a:r>
                <a:endParaRPr lang="en-US" altLang="zh-CN" sz="1800" i="1" dirty="0">
                  <a:solidFill>
                    <a:srgbClr val="000099"/>
                  </a:solidFill>
                </a:endParaRPr>
              </a:p>
            </p:txBody>
          </p:sp>
          <p:sp>
            <p:nvSpPr>
              <p:cNvPr id="95" name="Text Box 117"/>
              <p:cNvSpPr txBox="1">
                <a:spLocks noChangeArrowheads="1"/>
              </p:cNvSpPr>
              <p:nvPr/>
            </p:nvSpPr>
            <p:spPr bwMode="auto">
              <a:xfrm>
                <a:off x="5038" y="1254"/>
                <a:ext cx="501" cy="19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800"/>
                  <a:t>LISTEN</a:t>
                </a:r>
              </a:p>
            </p:txBody>
          </p:sp>
          <p:grpSp>
            <p:nvGrpSpPr>
              <p:cNvPr id="96" name="Group 118"/>
              <p:cNvGrpSpPr>
                <a:grpSpLocks/>
              </p:cNvGrpSpPr>
              <p:nvPr/>
            </p:nvGrpSpPr>
            <p:grpSpPr bwMode="auto">
              <a:xfrm>
                <a:off x="1914" y="1049"/>
                <a:ext cx="405" cy="378"/>
                <a:chOff x="-44" y="1473"/>
                <a:chExt cx="981" cy="1105"/>
              </a:xfrm>
            </p:grpSpPr>
            <p:pic>
              <p:nvPicPr>
                <p:cNvPr id="130" name="Picture 11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 name="Freeform 120"/>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p>
              </p:txBody>
            </p:sp>
          </p:grpSp>
          <p:grpSp>
            <p:nvGrpSpPr>
              <p:cNvPr id="97" name="Group 121"/>
              <p:cNvGrpSpPr>
                <a:grpSpLocks/>
              </p:cNvGrpSpPr>
              <p:nvPr/>
            </p:nvGrpSpPr>
            <p:grpSpPr bwMode="auto">
              <a:xfrm>
                <a:off x="3572" y="1051"/>
                <a:ext cx="212" cy="323"/>
                <a:chOff x="4140" y="429"/>
                <a:chExt cx="1425" cy="2396"/>
              </a:xfrm>
            </p:grpSpPr>
            <p:sp>
              <p:nvSpPr>
                <p:cNvPr id="98" name="Freeform 122"/>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99" name="Rectangle 123"/>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zh-CN" altLang="zh-CN" sz="1800"/>
                </a:p>
              </p:txBody>
            </p:sp>
            <p:sp>
              <p:nvSpPr>
                <p:cNvPr id="100" name="Freeform 124"/>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101" name="Freeform 125"/>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102" name="Rectangle 126"/>
                <p:cNvSpPr>
                  <a:spLocks noChangeArrowheads="1"/>
                </p:cNvSpPr>
                <p:nvPr/>
              </p:nvSpPr>
              <p:spPr bwMode="auto">
                <a:xfrm>
                  <a:off x="4214" y="696"/>
                  <a:ext cx="592" cy="45"/>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zh-CN" altLang="zh-CN" sz="1800"/>
                </a:p>
              </p:txBody>
            </p:sp>
            <p:grpSp>
              <p:nvGrpSpPr>
                <p:cNvPr id="103" name="Group 127"/>
                <p:cNvGrpSpPr>
                  <a:grpSpLocks/>
                </p:cNvGrpSpPr>
                <p:nvPr/>
              </p:nvGrpSpPr>
              <p:grpSpPr bwMode="auto">
                <a:xfrm>
                  <a:off x="4749" y="668"/>
                  <a:ext cx="581" cy="145"/>
                  <a:chOff x="614" y="2568"/>
                  <a:chExt cx="725" cy="139"/>
                </a:xfrm>
              </p:grpSpPr>
              <p:sp>
                <p:nvSpPr>
                  <p:cNvPr id="128" name="AutoShape 128"/>
                  <p:cNvSpPr>
                    <a:spLocks noChangeArrowheads="1"/>
                  </p:cNvSpPr>
                  <p:nvPr/>
                </p:nvSpPr>
                <p:spPr bwMode="auto">
                  <a:xfrm>
                    <a:off x="617" y="2566"/>
                    <a:ext cx="721" cy="142"/>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zh-CN" altLang="zh-CN" sz="1800"/>
                  </a:p>
                </p:txBody>
              </p:sp>
              <p:sp>
                <p:nvSpPr>
                  <p:cNvPr id="129" name="AutoShape 129"/>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zh-CN" altLang="zh-CN" sz="1800"/>
                  </a:p>
                </p:txBody>
              </p:sp>
            </p:grpSp>
            <p:sp>
              <p:nvSpPr>
                <p:cNvPr id="104" name="Rectangle 130"/>
                <p:cNvSpPr>
                  <a:spLocks noChangeArrowheads="1"/>
                </p:cNvSpPr>
                <p:nvPr/>
              </p:nvSpPr>
              <p:spPr bwMode="auto">
                <a:xfrm>
                  <a:off x="4221" y="1022"/>
                  <a:ext cx="598" cy="45"/>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zh-CN" altLang="zh-CN" sz="1800"/>
                </a:p>
              </p:txBody>
            </p:sp>
            <p:grpSp>
              <p:nvGrpSpPr>
                <p:cNvPr id="105" name="Group 131"/>
                <p:cNvGrpSpPr>
                  <a:grpSpLocks/>
                </p:cNvGrpSpPr>
                <p:nvPr/>
              </p:nvGrpSpPr>
              <p:grpSpPr bwMode="auto">
                <a:xfrm>
                  <a:off x="4747" y="994"/>
                  <a:ext cx="581" cy="134"/>
                  <a:chOff x="614" y="2568"/>
                  <a:chExt cx="725" cy="139"/>
                </a:xfrm>
              </p:grpSpPr>
              <p:sp>
                <p:nvSpPr>
                  <p:cNvPr id="126" name="AutoShape 132"/>
                  <p:cNvSpPr>
                    <a:spLocks noChangeArrowheads="1"/>
                  </p:cNvSpPr>
                  <p:nvPr/>
                </p:nvSpPr>
                <p:spPr bwMode="auto">
                  <a:xfrm>
                    <a:off x="611" y="2567"/>
                    <a:ext cx="730"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zh-CN" altLang="zh-CN" sz="1800"/>
                  </a:p>
                </p:txBody>
              </p:sp>
              <p:sp>
                <p:nvSpPr>
                  <p:cNvPr id="127" name="AutoShape 133"/>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zh-CN" altLang="zh-CN" sz="1800"/>
                  </a:p>
                </p:txBody>
              </p:sp>
            </p:grpSp>
            <p:sp>
              <p:nvSpPr>
                <p:cNvPr id="106" name="Rectangle 134"/>
                <p:cNvSpPr>
                  <a:spLocks noChangeArrowheads="1"/>
                </p:cNvSpPr>
                <p:nvPr/>
              </p:nvSpPr>
              <p:spPr bwMode="auto">
                <a:xfrm>
                  <a:off x="4214" y="1356"/>
                  <a:ext cx="598" cy="45"/>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zh-CN" altLang="zh-CN" sz="1800"/>
                </a:p>
              </p:txBody>
            </p:sp>
            <p:sp>
              <p:nvSpPr>
                <p:cNvPr id="107" name="Rectangle 135"/>
                <p:cNvSpPr>
                  <a:spLocks noChangeArrowheads="1"/>
                </p:cNvSpPr>
                <p:nvPr/>
              </p:nvSpPr>
              <p:spPr bwMode="auto">
                <a:xfrm>
                  <a:off x="4227" y="1653"/>
                  <a:ext cx="598" cy="52"/>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zh-CN" altLang="zh-CN" sz="1800"/>
                </a:p>
              </p:txBody>
            </p:sp>
            <p:grpSp>
              <p:nvGrpSpPr>
                <p:cNvPr id="108" name="Group 136"/>
                <p:cNvGrpSpPr>
                  <a:grpSpLocks/>
                </p:cNvGrpSpPr>
                <p:nvPr/>
              </p:nvGrpSpPr>
              <p:grpSpPr bwMode="auto">
                <a:xfrm>
                  <a:off x="4735" y="1627"/>
                  <a:ext cx="582" cy="151"/>
                  <a:chOff x="614" y="2568"/>
                  <a:chExt cx="725" cy="139"/>
                </a:xfrm>
              </p:grpSpPr>
              <p:sp>
                <p:nvSpPr>
                  <p:cNvPr id="124" name="AutoShape 137"/>
                  <p:cNvSpPr>
                    <a:spLocks noChangeArrowheads="1"/>
                  </p:cNvSpPr>
                  <p:nvPr/>
                </p:nvSpPr>
                <p:spPr bwMode="auto">
                  <a:xfrm>
                    <a:off x="618" y="2571"/>
                    <a:ext cx="720" cy="137"/>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zh-CN" altLang="zh-CN" sz="1800"/>
                  </a:p>
                </p:txBody>
              </p:sp>
              <p:sp>
                <p:nvSpPr>
                  <p:cNvPr id="125" name="AutoShape 138"/>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zh-CN" altLang="zh-CN" sz="1800"/>
                  </a:p>
                </p:txBody>
              </p:sp>
            </p:grpSp>
            <p:sp>
              <p:nvSpPr>
                <p:cNvPr id="109" name="Freeform 139"/>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grpSp>
              <p:nvGrpSpPr>
                <p:cNvPr id="110" name="Group 140"/>
                <p:cNvGrpSpPr>
                  <a:grpSpLocks/>
                </p:cNvGrpSpPr>
                <p:nvPr/>
              </p:nvGrpSpPr>
              <p:grpSpPr bwMode="auto">
                <a:xfrm>
                  <a:off x="4739" y="1327"/>
                  <a:ext cx="582" cy="139"/>
                  <a:chOff x="614" y="2568"/>
                  <a:chExt cx="725" cy="139"/>
                </a:xfrm>
              </p:grpSpPr>
              <p:sp>
                <p:nvSpPr>
                  <p:cNvPr id="122" name="AutoShape 141"/>
                  <p:cNvSpPr>
                    <a:spLocks noChangeArrowheads="1"/>
                  </p:cNvSpPr>
                  <p:nvPr/>
                </p:nvSpPr>
                <p:spPr bwMode="auto">
                  <a:xfrm>
                    <a:off x="613" y="2568"/>
                    <a:ext cx="728" cy="141"/>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zh-CN" altLang="zh-CN" sz="1800"/>
                  </a:p>
                </p:txBody>
              </p:sp>
              <p:sp>
                <p:nvSpPr>
                  <p:cNvPr id="123" name="AutoShape 142"/>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zh-CN" altLang="zh-CN" sz="1800"/>
                  </a:p>
                </p:txBody>
              </p:sp>
            </p:grpSp>
            <p:sp>
              <p:nvSpPr>
                <p:cNvPr id="111" name="Rectangle 143"/>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zh-CN" altLang="zh-CN" sz="1800"/>
                </a:p>
              </p:txBody>
            </p:sp>
            <p:sp>
              <p:nvSpPr>
                <p:cNvPr id="112" name="Freeform 144"/>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113" name="Freeform 145"/>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114" name="Oval 146"/>
                <p:cNvSpPr>
                  <a:spLocks noChangeArrowheads="1"/>
                </p:cNvSpPr>
                <p:nvPr/>
              </p:nvSpPr>
              <p:spPr bwMode="auto">
                <a:xfrm>
                  <a:off x="5518" y="2610"/>
                  <a:ext cx="47" cy="96"/>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zh-CN" altLang="zh-CN" sz="1800"/>
                </a:p>
              </p:txBody>
            </p:sp>
            <p:sp>
              <p:nvSpPr>
                <p:cNvPr id="115" name="Freeform 147"/>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116" name="AutoShape 148"/>
                <p:cNvSpPr>
                  <a:spLocks noChangeArrowheads="1"/>
                </p:cNvSpPr>
                <p:nvPr/>
              </p:nvSpPr>
              <p:spPr bwMode="auto">
                <a:xfrm>
                  <a:off x="4140" y="2677"/>
                  <a:ext cx="1196" cy="148"/>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zh-CN" altLang="zh-CN" sz="1800"/>
                </a:p>
              </p:txBody>
            </p:sp>
            <p:sp>
              <p:nvSpPr>
                <p:cNvPr id="117" name="AutoShape 149"/>
                <p:cNvSpPr>
                  <a:spLocks noChangeArrowheads="1"/>
                </p:cNvSpPr>
                <p:nvPr/>
              </p:nvSpPr>
              <p:spPr bwMode="auto">
                <a:xfrm>
                  <a:off x="4207" y="2714"/>
                  <a:ext cx="1069"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zh-CN" altLang="zh-CN" sz="1800"/>
                </a:p>
              </p:txBody>
            </p:sp>
            <p:sp>
              <p:nvSpPr>
                <p:cNvPr id="118" name="Oval 150"/>
                <p:cNvSpPr>
                  <a:spLocks noChangeArrowheads="1"/>
                </p:cNvSpPr>
                <p:nvPr/>
              </p:nvSpPr>
              <p:spPr bwMode="auto">
                <a:xfrm>
                  <a:off x="4308" y="2380"/>
                  <a:ext cx="155" cy="14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zh-CN" altLang="zh-CN" sz="1800"/>
                </a:p>
              </p:txBody>
            </p:sp>
            <p:sp>
              <p:nvSpPr>
                <p:cNvPr id="119" name="Oval 151"/>
                <p:cNvSpPr>
                  <a:spLocks noChangeArrowheads="1"/>
                </p:cNvSpPr>
                <p:nvPr/>
              </p:nvSpPr>
              <p:spPr bwMode="auto">
                <a:xfrm>
                  <a:off x="4483" y="2387"/>
                  <a:ext cx="161" cy="141"/>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eaLnBrk="1" hangingPunct="1"/>
                  <a:endParaRPr lang="zh-CN" altLang="zh-CN" sz="2000">
                    <a:solidFill>
                      <a:srgbClr val="FF0000"/>
                    </a:solidFill>
                    <a:latin typeface="Arial" panose="020B0604020202020204" pitchFamily="34" charset="0"/>
                    <a:cs typeface="Arial" panose="020B0604020202020204" pitchFamily="34" charset="0"/>
                  </a:endParaRPr>
                </a:p>
              </p:txBody>
            </p:sp>
            <p:sp>
              <p:nvSpPr>
                <p:cNvPr id="120" name="Oval 152"/>
                <p:cNvSpPr>
                  <a:spLocks noChangeArrowheads="1"/>
                </p:cNvSpPr>
                <p:nvPr/>
              </p:nvSpPr>
              <p:spPr bwMode="auto">
                <a:xfrm>
                  <a:off x="4664" y="2380"/>
                  <a:ext cx="155" cy="141"/>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zh-CN" altLang="zh-CN" sz="1800"/>
                </a:p>
              </p:txBody>
            </p:sp>
            <p:sp>
              <p:nvSpPr>
                <p:cNvPr id="121" name="Rectangle 153"/>
                <p:cNvSpPr>
                  <a:spLocks noChangeArrowheads="1"/>
                </p:cNvSpPr>
                <p:nvPr/>
              </p:nvSpPr>
              <p:spPr bwMode="auto">
                <a:xfrm>
                  <a:off x="5061" y="1838"/>
                  <a:ext cx="87" cy="757"/>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zh-CN" altLang="zh-CN" sz="1800"/>
                </a:p>
              </p:txBody>
            </p:sp>
          </p:grpSp>
        </p:grpSp>
      </p:grpSp>
      <p:sp>
        <p:nvSpPr>
          <p:cNvPr id="3" name="文本框 2"/>
          <p:cNvSpPr txBox="1"/>
          <p:nvPr/>
        </p:nvSpPr>
        <p:spPr>
          <a:xfrm>
            <a:off x="1476363" y="6005040"/>
            <a:ext cx="2996593" cy="400110"/>
          </a:xfrm>
          <a:prstGeom prst="rect">
            <a:avLst/>
          </a:prstGeom>
          <a:noFill/>
        </p:spPr>
        <p:txBody>
          <a:bodyPr wrap="square" rtlCol="0">
            <a:spAutoFit/>
          </a:bodyPr>
          <a:lstStyle/>
          <a:p>
            <a:pPr algn="ctr"/>
            <a:r>
              <a:rPr lang="zh-CN" altLang="en-US" sz="2000" dirty="0">
                <a:solidFill>
                  <a:srgbClr val="FF0000"/>
                </a:solidFill>
              </a:rPr>
              <a:t>建立连接三次握手示意图</a:t>
            </a:r>
          </a:p>
        </p:txBody>
      </p:sp>
    </p:spTree>
    <p:extLst>
      <p:ext uri="{BB962C8B-B14F-4D97-AF65-F5344CB8AC3E}">
        <p14:creationId xmlns:p14="http://schemas.microsoft.com/office/powerpoint/2010/main" val="3301162392"/>
      </p:ext>
    </p:extLst>
  </p:cSld>
  <p:clrMapOvr>
    <a:masterClrMapping/>
  </p:clrMapOvr>
  <p:transition spd="slow">
    <p:wipe/>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1754188" y="3810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2" name="圆角矩形 1"/>
          <p:cNvSpPr/>
          <p:nvPr/>
        </p:nvSpPr>
        <p:spPr>
          <a:xfrm>
            <a:off x="791110" y="2336200"/>
            <a:ext cx="8744993" cy="418311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spcBef>
                <a:spcPct val="60000"/>
              </a:spcBef>
            </a:pPr>
            <a:r>
              <a:rPr lang="zh-CN" altLang="en-US" sz="2000" b="1" dirty="0">
                <a:solidFill>
                  <a:schemeClr val="accent4"/>
                </a:solidFill>
                <a:latin typeface="+mn-ea"/>
              </a:rPr>
              <a:t>客户关闭套接字</a:t>
            </a:r>
            <a:r>
              <a:rPr lang="en-US" altLang="zh-CN" sz="2000" b="1" dirty="0">
                <a:solidFill>
                  <a:schemeClr val="accent4"/>
                </a:solidFill>
                <a:latin typeface="+mn-ea"/>
              </a:rPr>
              <a:t>:</a:t>
            </a:r>
            <a:r>
              <a:rPr lang="en-US" altLang="zh-CN" sz="2000" b="1" u="sng" dirty="0">
                <a:solidFill>
                  <a:schemeClr val="accent4"/>
                </a:solidFill>
                <a:latin typeface="+mn-ea"/>
              </a:rPr>
              <a:t> </a:t>
            </a:r>
            <a:r>
              <a:rPr lang="en-US" altLang="zh-CN" sz="2000" b="1" dirty="0" err="1">
                <a:solidFill>
                  <a:schemeClr val="accent4"/>
                </a:solidFill>
                <a:latin typeface="+mn-ea"/>
              </a:rPr>
              <a:t>clientSocket.close</a:t>
            </a:r>
            <a:r>
              <a:rPr lang="en-US" altLang="zh-CN" sz="2000" dirty="0">
                <a:solidFill>
                  <a:schemeClr val="accent4"/>
                </a:solidFill>
                <a:latin typeface="+mn-ea"/>
              </a:rPr>
              <a:t>	</a:t>
            </a:r>
            <a:endParaRPr lang="en-US" altLang="zh-CN" sz="2000" u="sng" dirty="0">
              <a:solidFill>
                <a:schemeClr val="accent4"/>
              </a:solidFill>
              <a:latin typeface="+mn-ea"/>
            </a:endParaRPr>
          </a:p>
          <a:p>
            <a:pPr>
              <a:lnSpc>
                <a:spcPct val="120000"/>
              </a:lnSpc>
              <a:spcBef>
                <a:spcPct val="60000"/>
              </a:spcBef>
            </a:pPr>
            <a:r>
              <a:rPr lang="en-US" altLang="zh-CN" sz="2000" u="sng" dirty="0">
                <a:latin typeface="+mn-ea"/>
              </a:rPr>
              <a:t>Step 1:</a:t>
            </a:r>
            <a:r>
              <a:rPr lang="en-US" altLang="zh-CN" sz="2000" dirty="0">
                <a:latin typeface="+mn-ea"/>
              </a:rPr>
              <a:t> </a:t>
            </a:r>
            <a:r>
              <a:rPr lang="zh-CN" altLang="en-US" sz="2000" dirty="0">
                <a:latin typeface="+mn-ea"/>
              </a:rPr>
              <a:t>客户发送 </a:t>
            </a:r>
            <a:r>
              <a:rPr lang="en-US" altLang="zh-CN" sz="2000" dirty="0">
                <a:latin typeface="+mn-ea"/>
              </a:rPr>
              <a:t>TCP FIN </a:t>
            </a:r>
            <a:r>
              <a:rPr lang="zh-CN" altLang="en-US" sz="2000" dirty="0">
                <a:latin typeface="+mn-ea"/>
              </a:rPr>
              <a:t>控制报文段到服务器</a:t>
            </a:r>
            <a:r>
              <a:rPr lang="zh-CN" altLang="en-US" sz="2000" u="sng" dirty="0">
                <a:latin typeface="+mn-ea"/>
              </a:rPr>
              <a:t> </a:t>
            </a:r>
          </a:p>
          <a:p>
            <a:pPr>
              <a:lnSpc>
                <a:spcPct val="120000"/>
              </a:lnSpc>
              <a:spcBef>
                <a:spcPct val="60000"/>
              </a:spcBef>
            </a:pPr>
            <a:r>
              <a:rPr lang="en-US" altLang="zh-CN" sz="2000" u="sng" dirty="0">
                <a:latin typeface="+mn-ea"/>
              </a:rPr>
              <a:t>Step 2:</a:t>
            </a:r>
            <a:r>
              <a:rPr lang="en-US" altLang="zh-CN" sz="2000" dirty="0">
                <a:latin typeface="+mn-ea"/>
              </a:rPr>
              <a:t> </a:t>
            </a:r>
            <a:r>
              <a:rPr lang="zh-CN" altLang="en-US" sz="2000" dirty="0">
                <a:latin typeface="+mn-ea"/>
              </a:rPr>
              <a:t>服务器接收 </a:t>
            </a:r>
            <a:r>
              <a:rPr lang="en-US" altLang="zh-CN" sz="2000" dirty="0">
                <a:latin typeface="+mn-ea"/>
              </a:rPr>
              <a:t>FIN, </a:t>
            </a:r>
            <a:r>
              <a:rPr lang="zh-CN" altLang="en-US" sz="2000" dirty="0">
                <a:latin typeface="+mn-ea"/>
              </a:rPr>
              <a:t>回复 </a:t>
            </a:r>
            <a:r>
              <a:rPr lang="en-US" altLang="zh-CN" sz="2000" dirty="0">
                <a:latin typeface="+mn-ea"/>
              </a:rPr>
              <a:t>ACK. </a:t>
            </a:r>
            <a:r>
              <a:rPr lang="zh-CN" altLang="en-US" sz="2000" dirty="0">
                <a:latin typeface="+mn-ea"/>
              </a:rPr>
              <a:t>进入半关闭连接状态；</a:t>
            </a:r>
            <a:r>
              <a:rPr lang="en-US" altLang="zh-CN" sz="2000" dirty="0">
                <a:latin typeface="+mn-ea"/>
              </a:rPr>
              <a:t> </a:t>
            </a:r>
          </a:p>
          <a:p>
            <a:pPr>
              <a:lnSpc>
                <a:spcPct val="120000"/>
              </a:lnSpc>
              <a:spcBef>
                <a:spcPct val="60000"/>
              </a:spcBef>
            </a:pPr>
            <a:r>
              <a:rPr lang="en-US" altLang="zh-CN" sz="2000" u="sng" dirty="0">
                <a:solidFill>
                  <a:schemeClr val="bg1"/>
                </a:solidFill>
                <a:latin typeface="+mn-ea"/>
              </a:rPr>
              <a:t>Step 3</a:t>
            </a:r>
            <a:r>
              <a:rPr lang="en-US" altLang="zh-CN" sz="2000" dirty="0">
                <a:solidFill>
                  <a:schemeClr val="bg1"/>
                </a:solidFill>
                <a:latin typeface="+mn-ea"/>
              </a:rPr>
              <a:t>: </a:t>
            </a:r>
            <a:r>
              <a:rPr lang="zh-CN" altLang="en-US" sz="2000" dirty="0">
                <a:solidFill>
                  <a:schemeClr val="bg1"/>
                </a:solidFill>
                <a:latin typeface="+mn-ea"/>
              </a:rPr>
              <a:t>服务器</a:t>
            </a:r>
            <a:r>
              <a:rPr lang="zh-CN" altLang="en-US" sz="2000" dirty="0">
                <a:latin typeface="+mn-ea"/>
              </a:rPr>
              <a:t>发送</a:t>
            </a:r>
            <a:r>
              <a:rPr lang="en-US" altLang="zh-CN" sz="2000" dirty="0">
                <a:latin typeface="+mn-ea"/>
              </a:rPr>
              <a:t>FIN</a:t>
            </a:r>
            <a:r>
              <a:rPr lang="zh-CN" altLang="en-US" sz="2000" dirty="0">
                <a:latin typeface="+mn-ea"/>
              </a:rPr>
              <a:t>到客户，</a:t>
            </a:r>
            <a:r>
              <a:rPr lang="zh-CN" altLang="en-US" sz="2000" dirty="0">
                <a:solidFill>
                  <a:schemeClr val="bg1"/>
                </a:solidFill>
                <a:latin typeface="+mn-ea"/>
              </a:rPr>
              <a:t>客户接收 </a:t>
            </a:r>
            <a:r>
              <a:rPr lang="en-US" altLang="zh-CN" sz="2000" dirty="0">
                <a:solidFill>
                  <a:schemeClr val="bg1"/>
                </a:solidFill>
                <a:latin typeface="+mn-ea"/>
              </a:rPr>
              <a:t>FIN, </a:t>
            </a:r>
            <a:r>
              <a:rPr lang="zh-CN" altLang="en-US" sz="2000" dirty="0">
                <a:solidFill>
                  <a:schemeClr val="bg1"/>
                </a:solidFill>
                <a:latin typeface="+mn-ea"/>
              </a:rPr>
              <a:t>回复 </a:t>
            </a:r>
            <a:r>
              <a:rPr lang="en-US" altLang="zh-CN" sz="2000" dirty="0">
                <a:solidFill>
                  <a:schemeClr val="bg1"/>
                </a:solidFill>
                <a:latin typeface="+mn-ea"/>
              </a:rPr>
              <a:t>ACK</a:t>
            </a:r>
            <a:r>
              <a:rPr lang="zh-CN" altLang="en-US" sz="2000" dirty="0">
                <a:solidFill>
                  <a:schemeClr val="bg1"/>
                </a:solidFill>
                <a:latin typeface="+mn-ea"/>
              </a:rPr>
              <a:t>，</a:t>
            </a:r>
            <a:endParaRPr lang="en-US" altLang="zh-CN" sz="2000" dirty="0">
              <a:solidFill>
                <a:schemeClr val="bg1"/>
              </a:solidFill>
              <a:latin typeface="+mn-ea"/>
            </a:endParaRPr>
          </a:p>
          <a:p>
            <a:pPr>
              <a:lnSpc>
                <a:spcPct val="120000"/>
              </a:lnSpc>
              <a:spcBef>
                <a:spcPct val="60000"/>
              </a:spcBef>
            </a:pPr>
            <a:r>
              <a:rPr lang="zh-CN" altLang="en-US" sz="2000" dirty="0">
                <a:solidFill>
                  <a:schemeClr val="bg1"/>
                </a:solidFill>
                <a:latin typeface="+mn-ea"/>
              </a:rPr>
              <a:t>进入 “</a:t>
            </a:r>
            <a:r>
              <a:rPr lang="en-US" altLang="zh-CN" sz="2000" dirty="0">
                <a:solidFill>
                  <a:schemeClr val="bg1"/>
                </a:solidFill>
                <a:latin typeface="+mn-ea"/>
              </a:rPr>
              <a:t>time wait”</a:t>
            </a:r>
            <a:r>
              <a:rPr lang="zh-CN" altLang="en-US" sz="2000" dirty="0">
                <a:solidFill>
                  <a:schemeClr val="bg1"/>
                </a:solidFill>
                <a:latin typeface="+mn-ea"/>
              </a:rPr>
              <a:t>状态</a:t>
            </a:r>
            <a:endParaRPr lang="en-US" altLang="zh-CN" sz="2000" dirty="0">
              <a:solidFill>
                <a:schemeClr val="bg1"/>
              </a:solidFill>
              <a:latin typeface="+mn-ea"/>
            </a:endParaRPr>
          </a:p>
          <a:p>
            <a:pPr>
              <a:lnSpc>
                <a:spcPct val="120000"/>
              </a:lnSpc>
              <a:spcBef>
                <a:spcPct val="60000"/>
              </a:spcBef>
            </a:pPr>
            <a:r>
              <a:rPr lang="zh-CN" altLang="en-US" sz="2000" dirty="0">
                <a:solidFill>
                  <a:schemeClr val="bg1"/>
                </a:solidFill>
                <a:latin typeface="+mn-ea"/>
              </a:rPr>
              <a:t>等待结束时释放连接资源</a:t>
            </a:r>
          </a:p>
          <a:p>
            <a:pPr>
              <a:lnSpc>
                <a:spcPct val="120000"/>
              </a:lnSpc>
              <a:spcBef>
                <a:spcPct val="60000"/>
              </a:spcBef>
            </a:pPr>
            <a:r>
              <a:rPr lang="en-US" altLang="zh-CN" sz="2000" u="sng" dirty="0">
                <a:solidFill>
                  <a:schemeClr val="bg1"/>
                </a:solidFill>
                <a:latin typeface="+mn-ea"/>
              </a:rPr>
              <a:t>Step 4</a:t>
            </a:r>
            <a:r>
              <a:rPr lang="en-US" altLang="zh-CN" sz="2000" dirty="0">
                <a:solidFill>
                  <a:schemeClr val="bg1"/>
                </a:solidFill>
                <a:latin typeface="+mn-ea"/>
              </a:rPr>
              <a:t>: </a:t>
            </a:r>
            <a:r>
              <a:rPr lang="zh-CN" altLang="en-US" sz="2000" dirty="0">
                <a:solidFill>
                  <a:schemeClr val="bg1"/>
                </a:solidFill>
                <a:latin typeface="+mn-ea"/>
              </a:rPr>
              <a:t>服务器接收 </a:t>
            </a:r>
            <a:r>
              <a:rPr lang="en-US" altLang="zh-CN" sz="2000" dirty="0">
                <a:solidFill>
                  <a:schemeClr val="bg1"/>
                </a:solidFill>
                <a:latin typeface="+mn-ea"/>
              </a:rPr>
              <a:t>ACK.  </a:t>
            </a:r>
            <a:r>
              <a:rPr lang="zh-CN" altLang="en-US" sz="2000" dirty="0">
                <a:solidFill>
                  <a:schemeClr val="bg1"/>
                </a:solidFill>
                <a:latin typeface="+mn-ea"/>
              </a:rPr>
              <a:t>连接关闭</a:t>
            </a:r>
            <a:r>
              <a:rPr lang="en-US" altLang="zh-CN" sz="2000" dirty="0">
                <a:solidFill>
                  <a:schemeClr val="bg1"/>
                </a:solidFill>
                <a:latin typeface="+mn-ea"/>
              </a:rPr>
              <a:t>. </a:t>
            </a:r>
            <a:endParaRPr lang="zh-CN" altLang="en-US" sz="2000" dirty="0">
              <a:latin typeface="+mn-ea"/>
            </a:endParaRPr>
          </a:p>
        </p:txBody>
      </p:sp>
      <p:sp>
        <p:nvSpPr>
          <p:cNvPr id="4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面向连接传输</a:t>
            </a:r>
            <a:r>
              <a:rPr lang="en-US" altLang="zh-CN" sz="1800" dirty="0">
                <a:solidFill>
                  <a:schemeClr val="tx1">
                    <a:lumMod val="65000"/>
                    <a:lumOff val="35000"/>
                  </a:schemeClr>
                </a:solidFill>
                <a:latin typeface="+mn-lt"/>
                <a:ea typeface="+mn-ea"/>
                <a:cs typeface="+mn-ea"/>
                <a:sym typeface="+mn-lt"/>
              </a:rPr>
              <a:t>: TCP</a:t>
            </a:r>
          </a:p>
        </p:txBody>
      </p:sp>
      <p:sp>
        <p:nvSpPr>
          <p:cNvPr id="41" name="矩形 40"/>
          <p:cNvSpPr/>
          <p:nvPr/>
        </p:nvSpPr>
        <p:spPr>
          <a:xfrm>
            <a:off x="3819488" y="710093"/>
            <a:ext cx="4305667" cy="646331"/>
          </a:xfrm>
          <a:prstGeom prst="rect">
            <a:avLst/>
          </a:prstGeom>
        </p:spPr>
        <p:txBody>
          <a:bodyPr wrap="none">
            <a:spAutoFit/>
          </a:bodyPr>
          <a:lstStyle/>
          <a:p>
            <a:pPr algn="ctr"/>
            <a:r>
              <a:rPr lang="en-US" altLang="zh-CN" sz="3600" b="1" dirty="0">
                <a:solidFill>
                  <a:schemeClr val="accent1"/>
                </a:solidFill>
                <a:cs typeface="+mn-ea"/>
                <a:sym typeface="+mn-lt"/>
              </a:rPr>
              <a:t>TCP </a:t>
            </a:r>
            <a:r>
              <a:rPr lang="zh-CN" altLang="en-US" sz="3600" b="1" dirty="0">
                <a:solidFill>
                  <a:schemeClr val="accent1"/>
                </a:solidFill>
                <a:cs typeface="+mn-ea"/>
                <a:sym typeface="+mn-lt"/>
              </a:rPr>
              <a:t>连接管理</a:t>
            </a:r>
            <a:r>
              <a:rPr lang="en-US" altLang="zh-CN" sz="3600" b="1" dirty="0">
                <a:solidFill>
                  <a:schemeClr val="accent1"/>
                </a:solidFill>
                <a:cs typeface="+mn-ea"/>
                <a:sym typeface="+mn-lt"/>
              </a:rPr>
              <a:t>(</a:t>
            </a:r>
            <a:r>
              <a:rPr lang="zh-CN" altLang="en-US" sz="3600" b="1" dirty="0">
                <a:solidFill>
                  <a:schemeClr val="accent1"/>
                </a:solidFill>
                <a:cs typeface="+mn-ea"/>
                <a:sym typeface="+mn-lt"/>
              </a:rPr>
              <a:t>继续</a:t>
            </a:r>
            <a:r>
              <a:rPr lang="en-US" altLang="zh-CN" sz="3600" b="1" dirty="0">
                <a:solidFill>
                  <a:schemeClr val="accent1"/>
                </a:solidFill>
                <a:cs typeface="+mn-ea"/>
                <a:sym typeface="+mn-lt"/>
              </a:rPr>
              <a:t>)</a:t>
            </a:r>
          </a:p>
        </p:txBody>
      </p:sp>
      <p:sp>
        <p:nvSpPr>
          <p:cNvPr id="31" name="圆角矩形 30"/>
          <p:cNvSpPr/>
          <p:nvPr/>
        </p:nvSpPr>
        <p:spPr>
          <a:xfrm>
            <a:off x="791110" y="1524000"/>
            <a:ext cx="3610640" cy="499358"/>
          </a:xfrm>
          <a:prstGeom prst="roundRect">
            <a:avLst/>
          </a:prstGeom>
          <a:gradFill flip="none" rotWithShape="1">
            <a:gsLst>
              <a:gs pos="100000">
                <a:schemeClr val="bg1"/>
              </a:gs>
              <a:gs pos="5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l"/>
            </a:pPr>
            <a:r>
              <a:rPr lang="zh-CN" altLang="en-US" sz="2400" dirty="0">
                <a:solidFill>
                  <a:srgbClr val="FFFF00"/>
                </a:solidFill>
                <a:cs typeface="+mn-ea"/>
                <a:sym typeface="+mn-lt"/>
              </a:rPr>
              <a:t>关闭连接</a:t>
            </a:r>
            <a:endParaRPr lang="zh-CN" altLang="en-US" sz="2400" dirty="0">
              <a:solidFill>
                <a:srgbClr val="FFFF00"/>
              </a:solidFill>
            </a:endParaRPr>
          </a:p>
        </p:txBody>
      </p:sp>
    </p:spTree>
    <p:extLst>
      <p:ext uri="{BB962C8B-B14F-4D97-AF65-F5344CB8AC3E}">
        <p14:creationId xmlns:p14="http://schemas.microsoft.com/office/powerpoint/2010/main" val="728033068"/>
      </p:ext>
    </p:extLst>
  </p:cSld>
  <p:clrMapOvr>
    <a:masterClrMapping/>
  </p:clrMapOvr>
  <p:transition spd="slow">
    <p:wipe/>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1754188" y="3810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面向连接传输</a:t>
            </a:r>
            <a:r>
              <a:rPr lang="en-US" altLang="zh-CN" sz="1800" dirty="0">
                <a:solidFill>
                  <a:schemeClr val="tx1">
                    <a:lumMod val="65000"/>
                    <a:lumOff val="35000"/>
                  </a:schemeClr>
                </a:solidFill>
                <a:latin typeface="+mn-lt"/>
                <a:ea typeface="+mn-ea"/>
                <a:cs typeface="+mn-ea"/>
                <a:sym typeface="+mn-lt"/>
              </a:rPr>
              <a:t>: TCP</a:t>
            </a:r>
          </a:p>
        </p:txBody>
      </p:sp>
      <p:sp>
        <p:nvSpPr>
          <p:cNvPr id="41" name="矩形 40"/>
          <p:cNvSpPr/>
          <p:nvPr/>
        </p:nvSpPr>
        <p:spPr>
          <a:xfrm>
            <a:off x="3819488" y="710093"/>
            <a:ext cx="4305667" cy="646331"/>
          </a:xfrm>
          <a:prstGeom prst="rect">
            <a:avLst/>
          </a:prstGeom>
        </p:spPr>
        <p:txBody>
          <a:bodyPr wrap="none">
            <a:spAutoFit/>
          </a:bodyPr>
          <a:lstStyle/>
          <a:p>
            <a:pPr algn="ctr"/>
            <a:r>
              <a:rPr lang="en-US" altLang="zh-CN" sz="3600" b="1" dirty="0">
                <a:solidFill>
                  <a:schemeClr val="accent1"/>
                </a:solidFill>
                <a:cs typeface="+mn-ea"/>
                <a:sym typeface="+mn-lt"/>
              </a:rPr>
              <a:t>TCP </a:t>
            </a:r>
            <a:r>
              <a:rPr lang="zh-CN" altLang="en-US" sz="3600" b="1" dirty="0">
                <a:solidFill>
                  <a:schemeClr val="accent1"/>
                </a:solidFill>
                <a:cs typeface="+mn-ea"/>
                <a:sym typeface="+mn-lt"/>
              </a:rPr>
              <a:t>连接管理</a:t>
            </a:r>
            <a:r>
              <a:rPr lang="en-US" altLang="zh-CN" sz="3600" b="1" dirty="0">
                <a:solidFill>
                  <a:schemeClr val="accent1"/>
                </a:solidFill>
                <a:cs typeface="+mn-ea"/>
                <a:sym typeface="+mn-lt"/>
              </a:rPr>
              <a:t>(</a:t>
            </a:r>
            <a:r>
              <a:rPr lang="zh-CN" altLang="en-US" sz="3600" b="1" dirty="0">
                <a:solidFill>
                  <a:schemeClr val="accent1"/>
                </a:solidFill>
                <a:cs typeface="+mn-ea"/>
                <a:sym typeface="+mn-lt"/>
              </a:rPr>
              <a:t>继续</a:t>
            </a:r>
            <a:r>
              <a:rPr lang="en-US" altLang="zh-CN" sz="3600" b="1" dirty="0">
                <a:solidFill>
                  <a:schemeClr val="accent1"/>
                </a:solidFill>
                <a:cs typeface="+mn-ea"/>
                <a:sym typeface="+mn-lt"/>
              </a:rPr>
              <a:t>)</a:t>
            </a:r>
          </a:p>
        </p:txBody>
      </p:sp>
      <p:grpSp>
        <p:nvGrpSpPr>
          <p:cNvPr id="7" name="组合 6"/>
          <p:cNvGrpSpPr/>
          <p:nvPr/>
        </p:nvGrpSpPr>
        <p:grpSpPr>
          <a:xfrm>
            <a:off x="1356781" y="1440345"/>
            <a:ext cx="8953868" cy="5358196"/>
            <a:chOff x="417133" y="1368425"/>
            <a:chExt cx="8304592" cy="4919664"/>
          </a:xfrm>
        </p:grpSpPr>
        <p:sp>
          <p:nvSpPr>
            <p:cNvPr id="8" name="Line 4"/>
            <p:cNvSpPr>
              <a:spLocks noChangeShapeType="1"/>
            </p:cNvSpPr>
            <p:nvPr/>
          </p:nvSpPr>
          <p:spPr bwMode="auto">
            <a:xfrm flipH="1">
              <a:off x="3471863" y="2081213"/>
              <a:ext cx="1587" cy="3948112"/>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a:latin typeface="Tahoma" charset="0"/>
                <a:ea typeface="ＭＳ Ｐゴシック" charset="0"/>
              </a:endParaRPr>
            </a:p>
          </p:txBody>
        </p:sp>
        <p:sp>
          <p:nvSpPr>
            <p:cNvPr id="9" name="Line 10"/>
            <p:cNvSpPr>
              <a:spLocks noChangeShapeType="1"/>
            </p:cNvSpPr>
            <p:nvPr/>
          </p:nvSpPr>
          <p:spPr bwMode="auto">
            <a:xfrm flipH="1">
              <a:off x="6061075" y="2151063"/>
              <a:ext cx="1588" cy="3417887"/>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a:latin typeface="Tahoma" charset="0"/>
                <a:ea typeface="ＭＳ Ｐゴシック" charset="0"/>
              </a:endParaRPr>
            </a:p>
          </p:txBody>
        </p:sp>
        <p:grpSp>
          <p:nvGrpSpPr>
            <p:cNvPr id="10" name="Group 74"/>
            <p:cNvGrpSpPr>
              <a:grpSpLocks/>
            </p:cNvGrpSpPr>
            <p:nvPr/>
          </p:nvGrpSpPr>
          <p:grpSpPr bwMode="auto">
            <a:xfrm>
              <a:off x="544513" y="2762252"/>
              <a:ext cx="1487487" cy="887413"/>
              <a:chOff x="343" y="1740"/>
              <a:chExt cx="937" cy="559"/>
            </a:xfrm>
          </p:grpSpPr>
          <p:sp>
            <p:nvSpPr>
              <p:cNvPr id="98" name="Text Box 34"/>
              <p:cNvSpPr txBox="1">
                <a:spLocks noChangeArrowheads="1"/>
              </p:cNvSpPr>
              <p:nvPr/>
            </p:nvSpPr>
            <p:spPr bwMode="auto">
              <a:xfrm>
                <a:off x="343" y="2066"/>
                <a:ext cx="937"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800"/>
                  <a:t>FIN_WAIT_2</a:t>
                </a:r>
              </a:p>
            </p:txBody>
          </p:sp>
          <p:sp>
            <p:nvSpPr>
              <p:cNvPr id="99" name="Line 35"/>
              <p:cNvSpPr>
                <a:spLocks noChangeShapeType="1"/>
              </p:cNvSpPr>
              <p:nvPr/>
            </p:nvSpPr>
            <p:spPr bwMode="auto">
              <a:xfrm>
                <a:off x="634" y="1740"/>
                <a:ext cx="0" cy="356"/>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a:latin typeface="Tahoma" charset="0"/>
                  <a:ea typeface="ＭＳ Ｐゴシック" charset="0"/>
                </a:endParaRPr>
              </a:p>
            </p:txBody>
          </p:sp>
        </p:grpSp>
        <p:grpSp>
          <p:nvGrpSpPr>
            <p:cNvPr id="11" name="Group 73"/>
            <p:cNvGrpSpPr>
              <a:grpSpLocks/>
            </p:cNvGrpSpPr>
            <p:nvPr/>
          </p:nvGrpSpPr>
          <p:grpSpPr bwMode="auto">
            <a:xfrm>
              <a:off x="7175500" y="2101851"/>
              <a:ext cx="1546225" cy="993776"/>
              <a:chOff x="4520" y="1324"/>
              <a:chExt cx="974" cy="626"/>
            </a:xfrm>
          </p:grpSpPr>
          <p:sp>
            <p:nvSpPr>
              <p:cNvPr id="96" name="Text Box 37"/>
              <p:cNvSpPr txBox="1">
                <a:spLocks noChangeArrowheads="1"/>
              </p:cNvSpPr>
              <p:nvPr/>
            </p:nvSpPr>
            <p:spPr bwMode="auto">
              <a:xfrm>
                <a:off x="4520" y="1717"/>
                <a:ext cx="974"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800"/>
                  <a:t>CLOSE_WAIT</a:t>
                </a:r>
              </a:p>
            </p:txBody>
          </p:sp>
          <p:sp>
            <p:nvSpPr>
              <p:cNvPr id="97" name="Line 38"/>
              <p:cNvSpPr>
                <a:spLocks noChangeShapeType="1"/>
              </p:cNvSpPr>
              <p:nvPr/>
            </p:nvSpPr>
            <p:spPr bwMode="auto">
              <a:xfrm>
                <a:off x="5171" y="1324"/>
                <a:ext cx="0" cy="415"/>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a:latin typeface="Tahoma" charset="0"/>
                  <a:ea typeface="ＭＳ Ｐゴシック" charset="0"/>
                </a:endParaRPr>
              </a:p>
            </p:txBody>
          </p:sp>
        </p:grpSp>
        <p:grpSp>
          <p:nvGrpSpPr>
            <p:cNvPr id="12" name="Group 75"/>
            <p:cNvGrpSpPr>
              <a:grpSpLocks/>
            </p:cNvGrpSpPr>
            <p:nvPr/>
          </p:nvGrpSpPr>
          <p:grpSpPr bwMode="auto">
            <a:xfrm>
              <a:off x="3513138" y="3870325"/>
              <a:ext cx="2495550" cy="579438"/>
              <a:chOff x="2213" y="2438"/>
              <a:chExt cx="1572" cy="365"/>
            </a:xfrm>
          </p:grpSpPr>
          <p:sp>
            <p:nvSpPr>
              <p:cNvPr id="93" name="Line 41"/>
              <p:cNvSpPr>
                <a:spLocks noChangeShapeType="1"/>
              </p:cNvSpPr>
              <p:nvPr/>
            </p:nvSpPr>
            <p:spPr bwMode="auto">
              <a:xfrm flipH="1">
                <a:off x="2213" y="2483"/>
                <a:ext cx="1572" cy="320"/>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a:latin typeface="Tahoma" charset="0"/>
                  <a:ea typeface="ＭＳ Ｐゴシック" charset="0"/>
                </a:endParaRPr>
              </a:p>
            </p:txBody>
          </p:sp>
          <p:sp>
            <p:nvSpPr>
              <p:cNvPr id="94" name="Rectangle 42"/>
              <p:cNvSpPr>
                <a:spLocks noChangeArrowheads="1"/>
              </p:cNvSpPr>
              <p:nvPr/>
            </p:nvSpPr>
            <p:spPr bwMode="auto">
              <a:xfrm>
                <a:off x="2669" y="2438"/>
                <a:ext cx="590" cy="363"/>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zh-CN" altLang="zh-CN" sz="1800"/>
              </a:p>
            </p:txBody>
          </p:sp>
          <p:sp>
            <p:nvSpPr>
              <p:cNvPr id="95" name="Text Box 43"/>
              <p:cNvSpPr txBox="1">
                <a:spLocks noChangeArrowheads="1"/>
              </p:cNvSpPr>
              <p:nvPr/>
            </p:nvSpPr>
            <p:spPr bwMode="auto">
              <a:xfrm>
                <a:off x="2684" y="2562"/>
                <a:ext cx="642" cy="21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800" dirty="0" err="1"/>
                  <a:t>FINbit</a:t>
                </a:r>
                <a:r>
                  <a:rPr lang="en-US" sz="1800" dirty="0"/>
                  <a:t>=1</a:t>
                </a:r>
              </a:p>
            </p:txBody>
          </p:sp>
        </p:grpSp>
        <p:grpSp>
          <p:nvGrpSpPr>
            <p:cNvPr id="13" name="Group 80"/>
            <p:cNvGrpSpPr>
              <a:grpSpLocks/>
            </p:cNvGrpSpPr>
            <p:nvPr/>
          </p:nvGrpSpPr>
          <p:grpSpPr bwMode="auto">
            <a:xfrm>
              <a:off x="3543301" y="4578350"/>
              <a:ext cx="2767013" cy="582613"/>
              <a:chOff x="2232" y="2884"/>
              <a:chExt cx="1743" cy="367"/>
            </a:xfrm>
          </p:grpSpPr>
          <p:sp>
            <p:nvSpPr>
              <p:cNvPr id="90" name="Line 44"/>
              <p:cNvSpPr>
                <a:spLocks noChangeShapeType="1"/>
              </p:cNvSpPr>
              <p:nvPr/>
            </p:nvSpPr>
            <p:spPr bwMode="auto">
              <a:xfrm>
                <a:off x="2232" y="2884"/>
                <a:ext cx="1580" cy="367"/>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a:latin typeface="Tahoma" charset="0"/>
                  <a:ea typeface="ＭＳ Ｐゴシック" charset="0"/>
                </a:endParaRPr>
              </a:p>
            </p:txBody>
          </p:sp>
          <p:sp>
            <p:nvSpPr>
              <p:cNvPr id="91" name="Rectangle 46"/>
              <p:cNvSpPr>
                <a:spLocks noChangeArrowheads="1"/>
              </p:cNvSpPr>
              <p:nvPr/>
            </p:nvSpPr>
            <p:spPr bwMode="auto">
              <a:xfrm>
                <a:off x="2553" y="2995"/>
                <a:ext cx="896" cy="206"/>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zh-CN" altLang="zh-CN" sz="1800"/>
              </a:p>
            </p:txBody>
          </p:sp>
          <p:sp>
            <p:nvSpPr>
              <p:cNvPr id="92" name="Text Box 47"/>
              <p:cNvSpPr txBox="1">
                <a:spLocks noChangeArrowheads="1"/>
              </p:cNvSpPr>
              <p:nvPr/>
            </p:nvSpPr>
            <p:spPr bwMode="auto">
              <a:xfrm>
                <a:off x="2246" y="2958"/>
                <a:ext cx="1729" cy="23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800" dirty="0" err="1"/>
                  <a:t>ACKbit</a:t>
                </a:r>
                <a:r>
                  <a:rPr lang="en-US" sz="1800" dirty="0"/>
                  <a:t>=1; </a:t>
                </a:r>
                <a:r>
                  <a:rPr lang="en-US" sz="1800" dirty="0" err="1"/>
                  <a:t>ACKnum</a:t>
                </a:r>
                <a:r>
                  <a:rPr lang="en-US" sz="1800" dirty="0"/>
                  <a:t>=y+1</a:t>
                </a:r>
              </a:p>
            </p:txBody>
          </p:sp>
        </p:grpSp>
        <p:grpSp>
          <p:nvGrpSpPr>
            <p:cNvPr id="14" name="Group 72"/>
            <p:cNvGrpSpPr>
              <a:grpSpLocks/>
            </p:cNvGrpSpPr>
            <p:nvPr/>
          </p:nvGrpSpPr>
          <p:grpSpPr bwMode="auto">
            <a:xfrm>
              <a:off x="1911351" y="2901952"/>
              <a:ext cx="5229226" cy="912813"/>
              <a:chOff x="1204" y="1828"/>
              <a:chExt cx="3294" cy="575"/>
            </a:xfrm>
          </p:grpSpPr>
          <p:sp>
            <p:nvSpPr>
              <p:cNvPr id="85" name="Line 13"/>
              <p:cNvSpPr>
                <a:spLocks noChangeShapeType="1"/>
              </p:cNvSpPr>
              <p:nvPr/>
            </p:nvSpPr>
            <p:spPr bwMode="auto">
              <a:xfrm flipH="1">
                <a:off x="2186" y="1828"/>
                <a:ext cx="1580" cy="367"/>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a:latin typeface="Tahoma" charset="0"/>
                  <a:ea typeface="ＭＳ Ｐゴシック" charset="0"/>
                </a:endParaRPr>
              </a:p>
            </p:txBody>
          </p:sp>
          <p:sp>
            <p:nvSpPr>
              <p:cNvPr id="86" name="Rectangle 14"/>
              <p:cNvSpPr>
                <a:spLocks noChangeArrowheads="1"/>
              </p:cNvSpPr>
              <p:nvPr/>
            </p:nvSpPr>
            <p:spPr bwMode="auto">
              <a:xfrm>
                <a:off x="2507" y="1912"/>
                <a:ext cx="896" cy="206"/>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zh-CN" altLang="zh-CN" sz="1800"/>
              </a:p>
            </p:txBody>
          </p:sp>
          <p:sp>
            <p:nvSpPr>
              <p:cNvPr id="87" name="Text Box 15"/>
              <p:cNvSpPr txBox="1">
                <a:spLocks noChangeArrowheads="1"/>
              </p:cNvSpPr>
              <p:nvPr/>
            </p:nvSpPr>
            <p:spPr bwMode="auto">
              <a:xfrm>
                <a:off x="2200" y="1875"/>
                <a:ext cx="1728" cy="23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800"/>
                  <a:t>ACKbit=1; ACKnum=x+1</a:t>
                </a:r>
              </a:p>
            </p:txBody>
          </p:sp>
          <p:sp>
            <p:nvSpPr>
              <p:cNvPr id="88" name="Text Box 21"/>
              <p:cNvSpPr txBox="1">
                <a:spLocks noChangeArrowheads="1"/>
              </p:cNvSpPr>
              <p:nvPr/>
            </p:nvSpPr>
            <p:spPr bwMode="auto">
              <a:xfrm>
                <a:off x="1204" y="2066"/>
                <a:ext cx="980" cy="33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a:lnSpc>
                    <a:spcPct val="90000"/>
                  </a:lnSpc>
                  <a:defRPr/>
                </a:pPr>
                <a:r>
                  <a:rPr lang="en-US"/>
                  <a:t> wait for server</a:t>
                </a:r>
              </a:p>
              <a:p>
                <a:pPr algn="r">
                  <a:lnSpc>
                    <a:spcPct val="90000"/>
                  </a:lnSpc>
                  <a:defRPr/>
                </a:pPr>
                <a:r>
                  <a:rPr lang="en-US"/>
                  <a:t>close</a:t>
                </a:r>
              </a:p>
            </p:txBody>
          </p:sp>
          <p:sp>
            <p:nvSpPr>
              <p:cNvPr id="89" name="Text Box 49"/>
              <p:cNvSpPr txBox="1">
                <a:spLocks noChangeArrowheads="1"/>
              </p:cNvSpPr>
              <p:nvPr/>
            </p:nvSpPr>
            <p:spPr bwMode="auto">
              <a:xfrm>
                <a:off x="3822" y="1979"/>
                <a:ext cx="676" cy="33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lnSpc>
                    <a:spcPct val="90000"/>
                  </a:lnSpc>
                  <a:defRPr/>
                </a:pPr>
                <a:r>
                  <a:rPr lang="en-US"/>
                  <a:t>can still</a:t>
                </a:r>
              </a:p>
              <a:p>
                <a:pPr algn="l">
                  <a:lnSpc>
                    <a:spcPct val="90000"/>
                  </a:lnSpc>
                  <a:defRPr/>
                </a:pPr>
                <a:r>
                  <a:rPr lang="en-US"/>
                  <a:t>send data</a:t>
                </a:r>
              </a:p>
            </p:txBody>
          </p:sp>
        </p:grpSp>
        <p:grpSp>
          <p:nvGrpSpPr>
            <p:cNvPr id="15" name="Group 78"/>
            <p:cNvGrpSpPr>
              <a:grpSpLocks/>
            </p:cNvGrpSpPr>
            <p:nvPr/>
          </p:nvGrpSpPr>
          <p:grpSpPr bwMode="auto">
            <a:xfrm>
              <a:off x="6059488" y="3032126"/>
              <a:ext cx="2622550" cy="1793876"/>
              <a:chOff x="3817" y="1910"/>
              <a:chExt cx="1652" cy="1130"/>
            </a:xfrm>
          </p:grpSpPr>
          <p:sp>
            <p:nvSpPr>
              <p:cNvPr id="81" name="Text Box 50"/>
              <p:cNvSpPr txBox="1">
                <a:spLocks noChangeArrowheads="1"/>
              </p:cNvSpPr>
              <p:nvPr/>
            </p:nvSpPr>
            <p:spPr bwMode="auto">
              <a:xfrm>
                <a:off x="3817" y="2703"/>
                <a:ext cx="896" cy="33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lnSpc>
                    <a:spcPct val="90000"/>
                  </a:lnSpc>
                  <a:defRPr/>
                </a:pPr>
                <a:r>
                  <a:rPr lang="en-US"/>
                  <a:t>can no longer</a:t>
                </a:r>
              </a:p>
              <a:p>
                <a:pPr algn="l">
                  <a:lnSpc>
                    <a:spcPct val="90000"/>
                  </a:lnSpc>
                  <a:defRPr/>
                </a:pPr>
                <a:r>
                  <a:rPr lang="en-US"/>
                  <a:t>send data</a:t>
                </a:r>
              </a:p>
            </p:txBody>
          </p:sp>
          <p:grpSp>
            <p:nvGrpSpPr>
              <p:cNvPr id="82" name="Group 76"/>
              <p:cNvGrpSpPr>
                <a:grpSpLocks/>
              </p:cNvGrpSpPr>
              <p:nvPr/>
            </p:nvGrpSpPr>
            <p:grpSpPr bwMode="auto">
              <a:xfrm>
                <a:off x="4691" y="1910"/>
                <a:ext cx="778" cy="744"/>
                <a:chOff x="4691" y="1910"/>
                <a:chExt cx="778" cy="744"/>
              </a:xfrm>
            </p:grpSpPr>
            <p:sp>
              <p:nvSpPr>
                <p:cNvPr id="83" name="Line 39"/>
                <p:cNvSpPr>
                  <a:spLocks noChangeShapeType="1"/>
                </p:cNvSpPr>
                <p:nvPr/>
              </p:nvSpPr>
              <p:spPr bwMode="auto">
                <a:xfrm>
                  <a:off x="5167" y="1910"/>
                  <a:ext cx="0" cy="562"/>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a:latin typeface="Tahoma" charset="0"/>
                    <a:ea typeface="ＭＳ Ｐゴシック" charset="0"/>
                  </a:endParaRPr>
                </a:p>
              </p:txBody>
            </p:sp>
            <p:sp>
              <p:nvSpPr>
                <p:cNvPr id="84" name="Text Box 55"/>
                <p:cNvSpPr txBox="1">
                  <a:spLocks noChangeArrowheads="1"/>
                </p:cNvSpPr>
                <p:nvPr/>
              </p:nvSpPr>
              <p:spPr bwMode="auto">
                <a:xfrm>
                  <a:off x="4691" y="2421"/>
                  <a:ext cx="778"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800"/>
                    <a:t>LAST_ACK</a:t>
                  </a:r>
                </a:p>
              </p:txBody>
            </p:sp>
          </p:grpSp>
        </p:grpSp>
        <p:grpSp>
          <p:nvGrpSpPr>
            <p:cNvPr id="16" name="Group 82"/>
            <p:cNvGrpSpPr>
              <a:grpSpLocks/>
            </p:cNvGrpSpPr>
            <p:nvPr/>
          </p:nvGrpSpPr>
          <p:grpSpPr bwMode="auto">
            <a:xfrm>
              <a:off x="7642229" y="4213227"/>
              <a:ext cx="1014413" cy="1257301"/>
              <a:chOff x="4814" y="2654"/>
              <a:chExt cx="639" cy="792"/>
            </a:xfrm>
          </p:grpSpPr>
          <p:sp>
            <p:nvSpPr>
              <p:cNvPr id="79" name="Text Box 11"/>
              <p:cNvSpPr txBox="1">
                <a:spLocks noChangeArrowheads="1"/>
              </p:cNvSpPr>
              <p:nvPr/>
            </p:nvSpPr>
            <p:spPr bwMode="auto">
              <a:xfrm>
                <a:off x="4814" y="3213"/>
                <a:ext cx="639"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800"/>
                  <a:t>CLOSED</a:t>
                </a:r>
              </a:p>
            </p:txBody>
          </p:sp>
          <p:sp>
            <p:nvSpPr>
              <p:cNvPr id="80" name="Line 57"/>
              <p:cNvSpPr>
                <a:spLocks noChangeShapeType="1"/>
              </p:cNvSpPr>
              <p:nvPr/>
            </p:nvSpPr>
            <p:spPr bwMode="auto">
              <a:xfrm>
                <a:off x="5173" y="2654"/>
                <a:ext cx="0" cy="576"/>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a:latin typeface="Tahoma" charset="0"/>
                  <a:ea typeface="ＭＳ Ｐゴシック" charset="0"/>
                </a:endParaRPr>
              </a:p>
            </p:txBody>
          </p:sp>
        </p:grpSp>
        <p:grpSp>
          <p:nvGrpSpPr>
            <p:cNvPr id="17" name="Group 77"/>
            <p:cNvGrpSpPr>
              <a:grpSpLocks/>
            </p:cNvGrpSpPr>
            <p:nvPr/>
          </p:nvGrpSpPr>
          <p:grpSpPr bwMode="auto">
            <a:xfrm>
              <a:off x="585788" y="3605215"/>
              <a:ext cx="1558925" cy="1077913"/>
              <a:chOff x="369" y="2271"/>
              <a:chExt cx="982" cy="679"/>
            </a:xfrm>
          </p:grpSpPr>
          <p:sp>
            <p:nvSpPr>
              <p:cNvPr id="77" name="Text Box 58"/>
              <p:cNvSpPr txBox="1">
                <a:spLocks noChangeArrowheads="1"/>
              </p:cNvSpPr>
              <p:nvPr/>
            </p:nvSpPr>
            <p:spPr bwMode="auto">
              <a:xfrm>
                <a:off x="369" y="2717"/>
                <a:ext cx="982"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800"/>
                  <a:t>TIMED_WAIT</a:t>
                </a:r>
              </a:p>
            </p:txBody>
          </p:sp>
          <p:sp>
            <p:nvSpPr>
              <p:cNvPr id="78" name="Line 60"/>
              <p:cNvSpPr>
                <a:spLocks noChangeShapeType="1"/>
              </p:cNvSpPr>
              <p:nvPr/>
            </p:nvSpPr>
            <p:spPr bwMode="auto">
              <a:xfrm>
                <a:off x="638" y="2271"/>
                <a:ext cx="0" cy="483"/>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a:latin typeface="Tahoma" charset="0"/>
                  <a:ea typeface="ＭＳ Ｐゴシック" charset="0"/>
                </a:endParaRPr>
              </a:p>
            </p:txBody>
          </p:sp>
        </p:grpSp>
        <p:grpSp>
          <p:nvGrpSpPr>
            <p:cNvPr id="18" name="Group 81"/>
            <p:cNvGrpSpPr>
              <a:grpSpLocks/>
            </p:cNvGrpSpPr>
            <p:nvPr/>
          </p:nvGrpSpPr>
          <p:grpSpPr bwMode="auto">
            <a:xfrm>
              <a:off x="674688" y="4486276"/>
              <a:ext cx="2743200" cy="1801813"/>
              <a:chOff x="425" y="2826"/>
              <a:chExt cx="1728" cy="1135"/>
            </a:xfrm>
          </p:grpSpPr>
          <p:sp>
            <p:nvSpPr>
              <p:cNvPr id="71" name="Line 52"/>
              <p:cNvSpPr>
                <a:spLocks noChangeShapeType="1"/>
              </p:cNvSpPr>
              <p:nvPr/>
            </p:nvSpPr>
            <p:spPr bwMode="auto">
              <a:xfrm>
                <a:off x="1820" y="2833"/>
                <a:ext cx="7" cy="1059"/>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a:latin typeface="Tahoma" charset="0"/>
                  <a:ea typeface="ＭＳ Ｐゴシック" charset="0"/>
                </a:endParaRPr>
              </a:p>
            </p:txBody>
          </p:sp>
          <p:sp>
            <p:nvSpPr>
              <p:cNvPr id="72" name="Text Box 51"/>
              <p:cNvSpPr txBox="1">
                <a:spLocks noChangeArrowheads="1"/>
              </p:cNvSpPr>
              <p:nvPr/>
            </p:nvSpPr>
            <p:spPr bwMode="auto">
              <a:xfrm>
                <a:off x="1091" y="3093"/>
                <a:ext cx="1062" cy="477"/>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a:lnSpc>
                    <a:spcPct val="90000"/>
                  </a:lnSpc>
                  <a:defRPr/>
                </a:pPr>
                <a:r>
                  <a:rPr lang="en-US" dirty="0"/>
                  <a:t> timed wait </a:t>
                </a:r>
              </a:p>
              <a:p>
                <a:pPr algn="r">
                  <a:lnSpc>
                    <a:spcPct val="90000"/>
                  </a:lnSpc>
                  <a:defRPr/>
                </a:pPr>
                <a:r>
                  <a:rPr lang="en-US" dirty="0"/>
                  <a:t>for 2*max </a:t>
                </a:r>
              </a:p>
              <a:p>
                <a:pPr algn="r">
                  <a:lnSpc>
                    <a:spcPct val="90000"/>
                  </a:lnSpc>
                  <a:defRPr/>
                </a:pPr>
                <a:r>
                  <a:rPr lang="en-US" dirty="0"/>
                  <a:t>segment lifetime</a:t>
                </a:r>
              </a:p>
            </p:txBody>
          </p:sp>
          <p:sp>
            <p:nvSpPr>
              <p:cNvPr id="73" name="Line 53"/>
              <p:cNvSpPr>
                <a:spLocks noChangeShapeType="1"/>
              </p:cNvSpPr>
              <p:nvPr/>
            </p:nvSpPr>
            <p:spPr bwMode="auto">
              <a:xfrm>
                <a:off x="1742" y="2826"/>
                <a:ext cx="142"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a:latin typeface="Tahoma" charset="0"/>
                  <a:ea typeface="ＭＳ Ｐゴシック" charset="0"/>
                </a:endParaRPr>
              </a:p>
            </p:txBody>
          </p:sp>
          <p:sp>
            <p:nvSpPr>
              <p:cNvPr id="74" name="Line 54"/>
              <p:cNvSpPr>
                <a:spLocks noChangeShapeType="1"/>
              </p:cNvSpPr>
              <p:nvPr/>
            </p:nvSpPr>
            <p:spPr bwMode="auto">
              <a:xfrm>
                <a:off x="1759" y="3889"/>
                <a:ext cx="142"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a:latin typeface="Tahoma" charset="0"/>
                  <a:ea typeface="ＭＳ Ｐゴシック" charset="0"/>
                </a:endParaRPr>
              </a:p>
            </p:txBody>
          </p:sp>
          <p:sp>
            <p:nvSpPr>
              <p:cNvPr id="75" name="Text Box 59"/>
              <p:cNvSpPr txBox="1">
                <a:spLocks noChangeArrowheads="1"/>
              </p:cNvSpPr>
              <p:nvPr/>
            </p:nvSpPr>
            <p:spPr bwMode="auto">
              <a:xfrm>
                <a:off x="425" y="3728"/>
                <a:ext cx="639"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800"/>
                  <a:t>CLOSED</a:t>
                </a:r>
              </a:p>
            </p:txBody>
          </p:sp>
          <p:sp>
            <p:nvSpPr>
              <p:cNvPr id="76" name="Line 61"/>
              <p:cNvSpPr>
                <a:spLocks noChangeShapeType="1"/>
              </p:cNvSpPr>
              <p:nvPr/>
            </p:nvSpPr>
            <p:spPr bwMode="auto">
              <a:xfrm>
                <a:off x="631" y="2918"/>
                <a:ext cx="0" cy="839"/>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a:latin typeface="Tahoma" charset="0"/>
                  <a:ea typeface="ＭＳ Ｐゴシック" charset="0"/>
                </a:endParaRPr>
              </a:p>
            </p:txBody>
          </p:sp>
        </p:grpSp>
        <p:grpSp>
          <p:nvGrpSpPr>
            <p:cNvPr id="19" name="Group 71"/>
            <p:cNvGrpSpPr>
              <a:grpSpLocks/>
            </p:cNvGrpSpPr>
            <p:nvPr/>
          </p:nvGrpSpPr>
          <p:grpSpPr bwMode="auto">
            <a:xfrm>
              <a:off x="550863" y="2046287"/>
              <a:ext cx="1487487" cy="733424"/>
              <a:chOff x="347" y="1289"/>
              <a:chExt cx="937" cy="462"/>
            </a:xfrm>
          </p:grpSpPr>
          <p:sp>
            <p:nvSpPr>
              <p:cNvPr id="69" name="Text Box 31"/>
              <p:cNvSpPr txBox="1">
                <a:spLocks noChangeArrowheads="1"/>
              </p:cNvSpPr>
              <p:nvPr/>
            </p:nvSpPr>
            <p:spPr bwMode="auto">
              <a:xfrm>
                <a:off x="347" y="1518"/>
                <a:ext cx="937"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800"/>
                  <a:t>FIN_WAIT_1</a:t>
                </a:r>
              </a:p>
            </p:txBody>
          </p:sp>
          <p:sp>
            <p:nvSpPr>
              <p:cNvPr id="70" name="Line 32"/>
              <p:cNvSpPr>
                <a:spLocks noChangeShapeType="1"/>
              </p:cNvSpPr>
              <p:nvPr/>
            </p:nvSpPr>
            <p:spPr bwMode="auto">
              <a:xfrm>
                <a:off x="630" y="1289"/>
                <a:ext cx="0" cy="277"/>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a:latin typeface="Tahoma" charset="0"/>
                  <a:ea typeface="ＭＳ Ｐゴシック" charset="0"/>
                </a:endParaRPr>
              </a:p>
            </p:txBody>
          </p:sp>
        </p:grpSp>
        <p:grpSp>
          <p:nvGrpSpPr>
            <p:cNvPr id="20" name="Group 70"/>
            <p:cNvGrpSpPr>
              <a:grpSpLocks/>
            </p:cNvGrpSpPr>
            <p:nvPr/>
          </p:nvGrpSpPr>
          <p:grpSpPr bwMode="auto">
            <a:xfrm>
              <a:off x="1204913" y="2100263"/>
              <a:ext cx="4775200" cy="1103312"/>
              <a:chOff x="759" y="1323"/>
              <a:chExt cx="3008" cy="695"/>
            </a:xfrm>
          </p:grpSpPr>
          <p:sp>
            <p:nvSpPr>
              <p:cNvPr id="64" name="Line 6"/>
              <p:cNvSpPr>
                <a:spLocks noChangeShapeType="1"/>
              </p:cNvSpPr>
              <p:nvPr/>
            </p:nvSpPr>
            <p:spPr bwMode="auto">
              <a:xfrm>
                <a:off x="2195" y="1442"/>
                <a:ext cx="1572" cy="320"/>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a:latin typeface="Tahoma" charset="0"/>
                  <a:ea typeface="ＭＳ Ｐゴシック" charset="0"/>
                </a:endParaRPr>
              </a:p>
            </p:txBody>
          </p:sp>
          <p:sp>
            <p:nvSpPr>
              <p:cNvPr id="65" name="Rectangle 7"/>
              <p:cNvSpPr>
                <a:spLocks noChangeArrowheads="1"/>
              </p:cNvSpPr>
              <p:nvPr/>
            </p:nvSpPr>
            <p:spPr bwMode="auto">
              <a:xfrm>
                <a:off x="2644" y="1369"/>
                <a:ext cx="590" cy="363"/>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zh-CN" altLang="zh-CN" sz="1800"/>
              </a:p>
            </p:txBody>
          </p:sp>
          <p:sp>
            <p:nvSpPr>
              <p:cNvPr id="66" name="Text Box 8"/>
              <p:cNvSpPr txBox="1">
                <a:spLocks noChangeArrowheads="1"/>
              </p:cNvSpPr>
              <p:nvPr/>
            </p:nvSpPr>
            <p:spPr bwMode="auto">
              <a:xfrm>
                <a:off x="2430" y="1493"/>
                <a:ext cx="1182" cy="23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800" dirty="0" err="1"/>
                  <a:t>FINbit</a:t>
                </a:r>
                <a:r>
                  <a:rPr lang="en-US" sz="1800" dirty="0"/>
                  <a:t>=1, </a:t>
                </a:r>
                <a:r>
                  <a:rPr lang="en-US" sz="1800" dirty="0" err="1"/>
                  <a:t>seq</a:t>
                </a:r>
                <a:r>
                  <a:rPr lang="en-US" sz="1800" dirty="0"/>
                  <a:t>=x</a:t>
                </a:r>
              </a:p>
            </p:txBody>
          </p:sp>
          <p:sp>
            <p:nvSpPr>
              <p:cNvPr id="67" name="Text Box 9"/>
              <p:cNvSpPr txBox="1">
                <a:spLocks noChangeArrowheads="1"/>
              </p:cNvSpPr>
              <p:nvPr/>
            </p:nvSpPr>
            <p:spPr bwMode="auto">
              <a:xfrm>
                <a:off x="1209" y="1541"/>
                <a:ext cx="913" cy="47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a:lnSpc>
                    <a:spcPct val="90000"/>
                  </a:lnSpc>
                  <a:defRPr/>
                </a:pPr>
                <a:r>
                  <a:rPr lang="en-US"/>
                  <a:t>can no longer</a:t>
                </a:r>
              </a:p>
              <a:p>
                <a:pPr algn="r">
                  <a:lnSpc>
                    <a:spcPct val="90000"/>
                  </a:lnSpc>
                  <a:defRPr/>
                </a:pPr>
                <a:r>
                  <a:rPr lang="en-US"/>
                  <a:t>send but can</a:t>
                </a:r>
              </a:p>
              <a:p>
                <a:pPr algn="r">
                  <a:lnSpc>
                    <a:spcPct val="90000"/>
                  </a:lnSpc>
                  <a:defRPr/>
                </a:pPr>
                <a:r>
                  <a:rPr lang="en-US"/>
                  <a:t> receive data</a:t>
                </a:r>
              </a:p>
            </p:txBody>
          </p:sp>
          <p:sp>
            <p:nvSpPr>
              <p:cNvPr id="68" name="Text Box 67"/>
              <p:cNvSpPr txBox="1">
                <a:spLocks noChangeArrowheads="1"/>
              </p:cNvSpPr>
              <p:nvPr/>
            </p:nvSpPr>
            <p:spPr bwMode="auto">
              <a:xfrm>
                <a:off x="759" y="1323"/>
                <a:ext cx="1671" cy="2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a:latin typeface="Courier New" charset="0"/>
                  </a:rPr>
                  <a:t>clientSocket.close()</a:t>
                </a:r>
              </a:p>
            </p:txBody>
          </p:sp>
        </p:grpSp>
        <p:sp>
          <p:nvSpPr>
            <p:cNvPr id="21" name="Text Box 84"/>
            <p:cNvSpPr txBox="1">
              <a:spLocks noChangeArrowheads="1"/>
            </p:cNvSpPr>
            <p:nvPr/>
          </p:nvSpPr>
          <p:spPr bwMode="auto">
            <a:xfrm>
              <a:off x="417133" y="1368425"/>
              <a:ext cx="1241805" cy="5934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r"/>
              <a:r>
                <a:rPr lang="zh-CN" altLang="en-US" sz="1800" i="1" dirty="0">
                  <a:solidFill>
                    <a:srgbClr val="000099"/>
                  </a:solidFill>
                </a:rPr>
                <a:t>客户端状态</a:t>
              </a:r>
              <a:endParaRPr lang="en-US" altLang="zh-CN" sz="1800" i="1" dirty="0">
                <a:solidFill>
                  <a:srgbClr val="000099"/>
                </a:solidFill>
              </a:endParaRPr>
            </a:p>
            <a:p>
              <a:pPr algn="r"/>
              <a:endParaRPr lang="en-US" altLang="zh-CN" sz="1800" i="1" dirty="0">
                <a:solidFill>
                  <a:srgbClr val="000099"/>
                </a:solidFill>
              </a:endParaRPr>
            </a:p>
          </p:txBody>
        </p:sp>
        <p:sp>
          <p:nvSpPr>
            <p:cNvPr id="22" name="Text Box 85"/>
            <p:cNvSpPr txBox="1">
              <a:spLocks noChangeArrowheads="1"/>
            </p:cNvSpPr>
            <p:nvPr/>
          </p:nvSpPr>
          <p:spPr bwMode="auto">
            <a:xfrm>
              <a:off x="7135711" y="1385888"/>
              <a:ext cx="1455839" cy="3391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r"/>
              <a:r>
                <a:rPr lang="zh-CN" altLang="en-US" sz="1800" i="1" dirty="0">
                  <a:solidFill>
                    <a:srgbClr val="000099"/>
                  </a:solidFill>
                </a:rPr>
                <a:t>服务器端状态</a:t>
              </a:r>
              <a:endParaRPr lang="en-US" altLang="zh-CN" sz="1800" i="1" dirty="0">
                <a:solidFill>
                  <a:srgbClr val="000099"/>
                </a:solidFill>
              </a:endParaRPr>
            </a:p>
          </p:txBody>
        </p:sp>
        <p:sp>
          <p:nvSpPr>
            <p:cNvPr id="23" name="Text Box 86"/>
            <p:cNvSpPr txBox="1">
              <a:spLocks noChangeArrowheads="1"/>
            </p:cNvSpPr>
            <p:nvPr/>
          </p:nvSpPr>
          <p:spPr bwMode="auto">
            <a:xfrm>
              <a:off x="7769225" y="1768475"/>
              <a:ext cx="838563"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800"/>
                <a:t>ESTAB</a:t>
              </a:r>
            </a:p>
          </p:txBody>
        </p:sp>
        <p:sp>
          <p:nvSpPr>
            <p:cNvPr id="24" name="Text Box 87"/>
            <p:cNvSpPr txBox="1">
              <a:spLocks noChangeArrowheads="1"/>
            </p:cNvSpPr>
            <p:nvPr/>
          </p:nvSpPr>
          <p:spPr bwMode="auto">
            <a:xfrm>
              <a:off x="533400" y="1751013"/>
              <a:ext cx="838563"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800"/>
                <a:t>ESTAB</a:t>
              </a:r>
            </a:p>
          </p:txBody>
        </p:sp>
        <p:grpSp>
          <p:nvGrpSpPr>
            <p:cNvPr id="25" name="Group 88"/>
            <p:cNvGrpSpPr>
              <a:grpSpLocks/>
            </p:cNvGrpSpPr>
            <p:nvPr/>
          </p:nvGrpSpPr>
          <p:grpSpPr bwMode="auto">
            <a:xfrm>
              <a:off x="3140075" y="1443038"/>
              <a:ext cx="642938" cy="600075"/>
              <a:chOff x="-44" y="1473"/>
              <a:chExt cx="981" cy="1105"/>
            </a:xfrm>
          </p:grpSpPr>
          <p:pic>
            <p:nvPicPr>
              <p:cNvPr id="62" name="Picture 8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Freeform 90"/>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p>
            </p:txBody>
          </p:sp>
        </p:grpSp>
        <p:grpSp>
          <p:nvGrpSpPr>
            <p:cNvPr id="26" name="Group 91"/>
            <p:cNvGrpSpPr>
              <a:grpSpLocks/>
            </p:cNvGrpSpPr>
            <p:nvPr/>
          </p:nvGrpSpPr>
          <p:grpSpPr bwMode="auto">
            <a:xfrm>
              <a:off x="5772150" y="1446213"/>
              <a:ext cx="336550" cy="512762"/>
              <a:chOff x="4140" y="429"/>
              <a:chExt cx="1425" cy="2396"/>
            </a:xfrm>
          </p:grpSpPr>
          <p:sp>
            <p:nvSpPr>
              <p:cNvPr id="27" name="Freeform 92"/>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28" name="Rectangle 93"/>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zh-CN" altLang="zh-CN" sz="1800"/>
              </a:p>
            </p:txBody>
          </p:sp>
          <p:sp>
            <p:nvSpPr>
              <p:cNvPr id="29" name="Freeform 94"/>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30" name="Freeform 95"/>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32" name="Rectangle 96"/>
              <p:cNvSpPr>
                <a:spLocks noChangeArrowheads="1"/>
              </p:cNvSpPr>
              <p:nvPr/>
            </p:nvSpPr>
            <p:spPr bwMode="auto">
              <a:xfrm>
                <a:off x="4214" y="696"/>
                <a:ext cx="592" cy="45"/>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zh-CN" altLang="zh-CN" sz="1800"/>
              </a:p>
            </p:txBody>
          </p:sp>
          <p:grpSp>
            <p:nvGrpSpPr>
              <p:cNvPr id="33" name="Group 97"/>
              <p:cNvGrpSpPr>
                <a:grpSpLocks/>
              </p:cNvGrpSpPr>
              <p:nvPr/>
            </p:nvGrpSpPr>
            <p:grpSpPr bwMode="auto">
              <a:xfrm>
                <a:off x="4749" y="668"/>
                <a:ext cx="581" cy="145"/>
                <a:chOff x="614" y="2568"/>
                <a:chExt cx="725" cy="139"/>
              </a:xfrm>
            </p:grpSpPr>
            <p:sp>
              <p:nvSpPr>
                <p:cNvPr id="60" name="AutoShape 98"/>
                <p:cNvSpPr>
                  <a:spLocks noChangeArrowheads="1"/>
                </p:cNvSpPr>
                <p:nvPr/>
              </p:nvSpPr>
              <p:spPr bwMode="auto">
                <a:xfrm>
                  <a:off x="617" y="2566"/>
                  <a:ext cx="721" cy="142"/>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zh-CN" altLang="zh-CN" sz="1800"/>
                </a:p>
              </p:txBody>
            </p:sp>
            <p:sp>
              <p:nvSpPr>
                <p:cNvPr id="61" name="AutoShape 99"/>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zh-CN" altLang="zh-CN" sz="1800"/>
                </a:p>
              </p:txBody>
            </p:sp>
          </p:grpSp>
          <p:sp>
            <p:nvSpPr>
              <p:cNvPr id="34" name="Rectangle 100"/>
              <p:cNvSpPr>
                <a:spLocks noChangeArrowheads="1"/>
              </p:cNvSpPr>
              <p:nvPr/>
            </p:nvSpPr>
            <p:spPr bwMode="auto">
              <a:xfrm>
                <a:off x="4221" y="1022"/>
                <a:ext cx="598" cy="45"/>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zh-CN" altLang="zh-CN" sz="1800"/>
              </a:p>
            </p:txBody>
          </p:sp>
          <p:grpSp>
            <p:nvGrpSpPr>
              <p:cNvPr id="35" name="Group 101"/>
              <p:cNvGrpSpPr>
                <a:grpSpLocks/>
              </p:cNvGrpSpPr>
              <p:nvPr/>
            </p:nvGrpSpPr>
            <p:grpSpPr bwMode="auto">
              <a:xfrm>
                <a:off x="4747" y="994"/>
                <a:ext cx="581" cy="134"/>
                <a:chOff x="614" y="2568"/>
                <a:chExt cx="725" cy="139"/>
              </a:xfrm>
            </p:grpSpPr>
            <p:sp>
              <p:nvSpPr>
                <p:cNvPr id="58" name="AutoShape 102"/>
                <p:cNvSpPr>
                  <a:spLocks noChangeArrowheads="1"/>
                </p:cNvSpPr>
                <p:nvPr/>
              </p:nvSpPr>
              <p:spPr bwMode="auto">
                <a:xfrm>
                  <a:off x="611" y="2567"/>
                  <a:ext cx="730"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zh-CN" altLang="zh-CN" sz="1800"/>
                </a:p>
              </p:txBody>
            </p:sp>
            <p:sp>
              <p:nvSpPr>
                <p:cNvPr id="59" name="AutoShape 103"/>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zh-CN" altLang="zh-CN" sz="1800"/>
                </a:p>
              </p:txBody>
            </p:sp>
          </p:grpSp>
          <p:sp>
            <p:nvSpPr>
              <p:cNvPr id="36" name="Rectangle 104"/>
              <p:cNvSpPr>
                <a:spLocks noChangeArrowheads="1"/>
              </p:cNvSpPr>
              <p:nvPr/>
            </p:nvSpPr>
            <p:spPr bwMode="auto">
              <a:xfrm>
                <a:off x="4214" y="1356"/>
                <a:ext cx="598" cy="45"/>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zh-CN" altLang="zh-CN" sz="1800"/>
              </a:p>
            </p:txBody>
          </p:sp>
          <p:sp>
            <p:nvSpPr>
              <p:cNvPr id="37" name="Rectangle 105"/>
              <p:cNvSpPr>
                <a:spLocks noChangeArrowheads="1"/>
              </p:cNvSpPr>
              <p:nvPr/>
            </p:nvSpPr>
            <p:spPr bwMode="auto">
              <a:xfrm>
                <a:off x="4227" y="1653"/>
                <a:ext cx="598" cy="52"/>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zh-CN" altLang="zh-CN" sz="1800"/>
              </a:p>
            </p:txBody>
          </p:sp>
          <p:grpSp>
            <p:nvGrpSpPr>
              <p:cNvPr id="38" name="Group 106"/>
              <p:cNvGrpSpPr>
                <a:grpSpLocks/>
              </p:cNvGrpSpPr>
              <p:nvPr/>
            </p:nvGrpSpPr>
            <p:grpSpPr bwMode="auto">
              <a:xfrm>
                <a:off x="4735" y="1627"/>
                <a:ext cx="582" cy="151"/>
                <a:chOff x="614" y="2568"/>
                <a:chExt cx="725" cy="139"/>
              </a:xfrm>
            </p:grpSpPr>
            <p:sp>
              <p:nvSpPr>
                <p:cNvPr id="56" name="AutoShape 107"/>
                <p:cNvSpPr>
                  <a:spLocks noChangeArrowheads="1"/>
                </p:cNvSpPr>
                <p:nvPr/>
              </p:nvSpPr>
              <p:spPr bwMode="auto">
                <a:xfrm>
                  <a:off x="618" y="2571"/>
                  <a:ext cx="720" cy="137"/>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zh-CN" altLang="zh-CN" sz="1800"/>
                </a:p>
              </p:txBody>
            </p:sp>
            <p:sp>
              <p:nvSpPr>
                <p:cNvPr id="57" name="AutoShape 108"/>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zh-CN" altLang="zh-CN" sz="1800"/>
                </a:p>
              </p:txBody>
            </p:sp>
          </p:grpSp>
          <p:sp>
            <p:nvSpPr>
              <p:cNvPr id="39" name="Freeform 109"/>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grpSp>
            <p:nvGrpSpPr>
              <p:cNvPr id="42" name="Group 110"/>
              <p:cNvGrpSpPr>
                <a:grpSpLocks/>
              </p:cNvGrpSpPr>
              <p:nvPr/>
            </p:nvGrpSpPr>
            <p:grpSpPr bwMode="auto">
              <a:xfrm>
                <a:off x="4739" y="1327"/>
                <a:ext cx="582" cy="139"/>
                <a:chOff x="614" y="2568"/>
                <a:chExt cx="725" cy="139"/>
              </a:xfrm>
            </p:grpSpPr>
            <p:sp>
              <p:nvSpPr>
                <p:cNvPr id="54" name="AutoShape 111"/>
                <p:cNvSpPr>
                  <a:spLocks noChangeArrowheads="1"/>
                </p:cNvSpPr>
                <p:nvPr/>
              </p:nvSpPr>
              <p:spPr bwMode="auto">
                <a:xfrm>
                  <a:off x="613" y="2568"/>
                  <a:ext cx="728" cy="141"/>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zh-CN" altLang="zh-CN" sz="1800"/>
                </a:p>
              </p:txBody>
            </p:sp>
            <p:sp>
              <p:nvSpPr>
                <p:cNvPr id="55" name="AutoShape 112"/>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zh-CN" altLang="zh-CN" sz="1800"/>
                </a:p>
              </p:txBody>
            </p:sp>
          </p:grpSp>
          <p:sp>
            <p:nvSpPr>
              <p:cNvPr id="43" name="Rectangle 113"/>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zh-CN" altLang="zh-CN" sz="1800"/>
              </a:p>
            </p:txBody>
          </p:sp>
          <p:sp>
            <p:nvSpPr>
              <p:cNvPr id="44" name="Freeform 114"/>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45" name="Freeform 115"/>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46" name="Oval 116"/>
              <p:cNvSpPr>
                <a:spLocks noChangeArrowheads="1"/>
              </p:cNvSpPr>
              <p:nvPr/>
            </p:nvSpPr>
            <p:spPr bwMode="auto">
              <a:xfrm>
                <a:off x="5518" y="2610"/>
                <a:ext cx="47" cy="96"/>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zh-CN" altLang="zh-CN" sz="1800"/>
              </a:p>
            </p:txBody>
          </p:sp>
          <p:sp>
            <p:nvSpPr>
              <p:cNvPr id="47" name="Freeform 117"/>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48" name="AutoShape 118"/>
              <p:cNvSpPr>
                <a:spLocks noChangeArrowheads="1"/>
              </p:cNvSpPr>
              <p:nvPr/>
            </p:nvSpPr>
            <p:spPr bwMode="auto">
              <a:xfrm>
                <a:off x="4140" y="2677"/>
                <a:ext cx="1196" cy="148"/>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zh-CN" altLang="zh-CN" sz="1800"/>
              </a:p>
            </p:txBody>
          </p:sp>
          <p:sp>
            <p:nvSpPr>
              <p:cNvPr id="49" name="AutoShape 119"/>
              <p:cNvSpPr>
                <a:spLocks noChangeArrowheads="1"/>
              </p:cNvSpPr>
              <p:nvPr/>
            </p:nvSpPr>
            <p:spPr bwMode="auto">
              <a:xfrm>
                <a:off x="4207" y="2714"/>
                <a:ext cx="1069"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zh-CN" altLang="zh-CN" sz="1800"/>
              </a:p>
            </p:txBody>
          </p:sp>
          <p:sp>
            <p:nvSpPr>
              <p:cNvPr id="50" name="Oval 120"/>
              <p:cNvSpPr>
                <a:spLocks noChangeArrowheads="1"/>
              </p:cNvSpPr>
              <p:nvPr/>
            </p:nvSpPr>
            <p:spPr bwMode="auto">
              <a:xfrm>
                <a:off x="4308" y="2380"/>
                <a:ext cx="155" cy="14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zh-CN" altLang="zh-CN" sz="1800"/>
              </a:p>
            </p:txBody>
          </p:sp>
          <p:sp>
            <p:nvSpPr>
              <p:cNvPr id="51" name="Oval 121"/>
              <p:cNvSpPr>
                <a:spLocks noChangeArrowheads="1"/>
              </p:cNvSpPr>
              <p:nvPr/>
            </p:nvSpPr>
            <p:spPr bwMode="auto">
              <a:xfrm>
                <a:off x="4483" y="2387"/>
                <a:ext cx="161" cy="141"/>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eaLnBrk="1" hangingPunct="1"/>
                <a:endParaRPr lang="zh-CN" altLang="zh-CN" sz="2000">
                  <a:solidFill>
                    <a:srgbClr val="FF0000"/>
                  </a:solidFill>
                  <a:latin typeface="Arial" panose="020B0604020202020204" pitchFamily="34" charset="0"/>
                  <a:cs typeface="Arial" panose="020B0604020202020204" pitchFamily="34" charset="0"/>
                </a:endParaRPr>
              </a:p>
            </p:txBody>
          </p:sp>
          <p:sp>
            <p:nvSpPr>
              <p:cNvPr id="52" name="Oval 122"/>
              <p:cNvSpPr>
                <a:spLocks noChangeArrowheads="1"/>
              </p:cNvSpPr>
              <p:nvPr/>
            </p:nvSpPr>
            <p:spPr bwMode="auto">
              <a:xfrm>
                <a:off x="4664" y="2380"/>
                <a:ext cx="155" cy="141"/>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zh-CN" altLang="zh-CN" sz="1800"/>
              </a:p>
            </p:txBody>
          </p:sp>
          <p:sp>
            <p:nvSpPr>
              <p:cNvPr id="53" name="Rectangle 123"/>
              <p:cNvSpPr>
                <a:spLocks noChangeArrowheads="1"/>
              </p:cNvSpPr>
              <p:nvPr/>
            </p:nvSpPr>
            <p:spPr bwMode="auto">
              <a:xfrm>
                <a:off x="5061" y="1838"/>
                <a:ext cx="87" cy="757"/>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zh-CN" altLang="zh-CN" sz="1800"/>
              </a:p>
            </p:txBody>
          </p:sp>
        </p:grpSp>
      </p:grpSp>
      <p:sp>
        <p:nvSpPr>
          <p:cNvPr id="100" name="文本框 99"/>
          <p:cNvSpPr txBox="1"/>
          <p:nvPr/>
        </p:nvSpPr>
        <p:spPr>
          <a:xfrm>
            <a:off x="6916125" y="6203764"/>
            <a:ext cx="2996593" cy="400110"/>
          </a:xfrm>
          <a:prstGeom prst="rect">
            <a:avLst/>
          </a:prstGeom>
          <a:noFill/>
        </p:spPr>
        <p:txBody>
          <a:bodyPr wrap="square" rtlCol="0">
            <a:spAutoFit/>
          </a:bodyPr>
          <a:lstStyle/>
          <a:p>
            <a:pPr algn="ctr"/>
            <a:r>
              <a:rPr lang="zh-CN" altLang="en-US" sz="2000" dirty="0">
                <a:solidFill>
                  <a:srgbClr val="FF0000"/>
                </a:solidFill>
              </a:rPr>
              <a:t>关闭连接四次挥手示意图</a:t>
            </a:r>
          </a:p>
        </p:txBody>
      </p:sp>
    </p:spTree>
    <p:extLst>
      <p:ext uri="{BB962C8B-B14F-4D97-AF65-F5344CB8AC3E}">
        <p14:creationId xmlns:p14="http://schemas.microsoft.com/office/powerpoint/2010/main" val="3508987917"/>
      </p:ext>
    </p:extLst>
  </p:cSld>
  <p:clrMapOvr>
    <a:masterClrMapping/>
  </p:clrMapOvr>
  <p:transition spd="slow">
    <p:wipe/>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1754188" y="3810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面向连接传输</a:t>
            </a:r>
            <a:r>
              <a:rPr lang="en-US" altLang="zh-CN" sz="1800" dirty="0">
                <a:solidFill>
                  <a:schemeClr val="tx1">
                    <a:lumMod val="65000"/>
                    <a:lumOff val="35000"/>
                  </a:schemeClr>
                </a:solidFill>
                <a:latin typeface="+mn-lt"/>
                <a:ea typeface="+mn-ea"/>
                <a:cs typeface="+mn-ea"/>
                <a:sym typeface="+mn-lt"/>
              </a:rPr>
              <a:t>: TCP</a:t>
            </a:r>
          </a:p>
        </p:txBody>
      </p:sp>
      <p:sp>
        <p:nvSpPr>
          <p:cNvPr id="41" name="矩形 40"/>
          <p:cNvSpPr/>
          <p:nvPr/>
        </p:nvSpPr>
        <p:spPr>
          <a:xfrm>
            <a:off x="3943168" y="710268"/>
            <a:ext cx="4305667" cy="646331"/>
          </a:xfrm>
          <a:prstGeom prst="rect">
            <a:avLst/>
          </a:prstGeom>
        </p:spPr>
        <p:txBody>
          <a:bodyPr wrap="none">
            <a:spAutoFit/>
          </a:bodyPr>
          <a:lstStyle/>
          <a:p>
            <a:pPr algn="ctr"/>
            <a:r>
              <a:rPr lang="en-US" altLang="zh-CN" sz="3600" b="1" dirty="0">
                <a:solidFill>
                  <a:schemeClr val="accent1"/>
                </a:solidFill>
                <a:cs typeface="+mn-ea"/>
                <a:sym typeface="+mn-lt"/>
              </a:rPr>
              <a:t>TCP </a:t>
            </a:r>
            <a:r>
              <a:rPr lang="zh-CN" altLang="en-US" sz="3600" b="1" dirty="0">
                <a:solidFill>
                  <a:schemeClr val="accent1"/>
                </a:solidFill>
                <a:cs typeface="+mn-ea"/>
                <a:sym typeface="+mn-lt"/>
              </a:rPr>
              <a:t>连接管理</a:t>
            </a:r>
            <a:r>
              <a:rPr lang="en-US" altLang="zh-CN" sz="3600" b="1" dirty="0">
                <a:solidFill>
                  <a:schemeClr val="accent1"/>
                </a:solidFill>
                <a:cs typeface="+mn-ea"/>
                <a:sym typeface="+mn-lt"/>
              </a:rPr>
              <a:t>(</a:t>
            </a:r>
            <a:r>
              <a:rPr lang="zh-CN" altLang="en-US" sz="3600" b="1" dirty="0">
                <a:solidFill>
                  <a:schemeClr val="accent1"/>
                </a:solidFill>
                <a:cs typeface="+mn-ea"/>
                <a:sym typeface="+mn-lt"/>
              </a:rPr>
              <a:t>继续</a:t>
            </a:r>
            <a:r>
              <a:rPr lang="en-US" altLang="zh-CN" sz="3600" b="1" dirty="0">
                <a:solidFill>
                  <a:schemeClr val="accent1"/>
                </a:solidFill>
                <a:cs typeface="+mn-ea"/>
                <a:sym typeface="+mn-lt"/>
              </a:rPr>
              <a:t>)</a:t>
            </a:r>
          </a:p>
        </p:txBody>
      </p:sp>
      <p:pic>
        <p:nvPicPr>
          <p:cNvPr id="8" name="Picture 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0" y="1657350"/>
            <a:ext cx="8382000" cy="390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4"/>
          <p:cNvSpPr>
            <a:spLocks noChangeArrowheads="1"/>
          </p:cNvSpPr>
          <p:nvPr/>
        </p:nvSpPr>
        <p:spPr bwMode="auto">
          <a:xfrm>
            <a:off x="4859338" y="5867400"/>
            <a:ext cx="3235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2000" b="1">
                <a:latin typeface="Comic Sans MS" panose="030F0702030302020204" pitchFamily="66" charset="0"/>
                <a:ea typeface="宋体" panose="02010600030101010101" pitchFamily="2" charset="-122"/>
              </a:rPr>
              <a:t>TCP </a:t>
            </a:r>
            <a:r>
              <a:rPr lang="zh-CN" altLang="en-US" sz="2000" b="1">
                <a:latin typeface="Comic Sans MS" panose="030F0702030302020204" pitchFamily="66" charset="0"/>
                <a:ea typeface="宋体" panose="02010600030101010101" pitchFamily="2" charset="-122"/>
              </a:rPr>
              <a:t>客户端状态转换图</a:t>
            </a:r>
          </a:p>
        </p:txBody>
      </p:sp>
      <p:sp>
        <p:nvSpPr>
          <p:cNvPr id="2" name="矩形 1">
            <a:extLst>
              <a:ext uri="{FF2B5EF4-FFF2-40B4-BE49-F238E27FC236}">
                <a16:creationId xmlns:a16="http://schemas.microsoft.com/office/drawing/2014/main" id="{7AF01108-8D1D-4439-B94C-2F000E38573C}"/>
              </a:ext>
            </a:extLst>
          </p:cNvPr>
          <p:cNvSpPr/>
          <p:nvPr/>
        </p:nvSpPr>
        <p:spPr>
          <a:xfrm>
            <a:off x="227635" y="6343803"/>
            <a:ext cx="11736730" cy="338554"/>
          </a:xfrm>
          <a:prstGeom prst="rect">
            <a:avLst/>
          </a:prstGeom>
        </p:spPr>
        <p:txBody>
          <a:bodyPr wrap="square">
            <a:spAutoFit/>
          </a:bodyPr>
          <a:lstStyle/>
          <a:p>
            <a:r>
              <a:rPr lang="en-US" altLang="zh-CN" sz="1600" dirty="0"/>
              <a:t>Ref</a:t>
            </a:r>
            <a:r>
              <a:rPr lang="zh-CN" altLang="en-US" sz="1600" dirty="0"/>
              <a:t>：</a:t>
            </a:r>
            <a:r>
              <a:rPr lang="en-US" altLang="zh-CN" sz="1600" dirty="0"/>
              <a:t>TCP</a:t>
            </a:r>
            <a:r>
              <a:rPr lang="zh-CN" altLang="en-US" sz="1600" dirty="0"/>
              <a:t>释放连接时为什么</a:t>
            </a:r>
            <a:r>
              <a:rPr lang="en-US" altLang="zh-CN" sz="1600" dirty="0" err="1"/>
              <a:t>time_wait</a:t>
            </a:r>
            <a:r>
              <a:rPr lang="zh-CN" altLang="en-US" sz="1600" dirty="0"/>
              <a:t>状态必须等待</a:t>
            </a:r>
            <a:r>
              <a:rPr lang="en-US" altLang="zh-CN" sz="1600" dirty="0"/>
              <a:t>2MSL</a:t>
            </a:r>
            <a:r>
              <a:rPr lang="zh-CN" altLang="en-US" sz="1600" dirty="0"/>
              <a:t>时间：</a:t>
            </a:r>
            <a:r>
              <a:rPr lang="en-US" altLang="zh-CN" sz="1600" u="sng" dirty="0">
                <a:hlinkClick r:id="rId4"/>
              </a:rPr>
              <a:t>https://www.cnblogs.com/huenchao/p/6266352.html</a:t>
            </a:r>
            <a:endParaRPr lang="zh-CN" altLang="en-US" sz="1600" u="sng" dirty="0"/>
          </a:p>
        </p:txBody>
      </p:sp>
      <p:sp>
        <p:nvSpPr>
          <p:cNvPr id="3" name="矩形 2">
            <a:extLst>
              <a:ext uri="{FF2B5EF4-FFF2-40B4-BE49-F238E27FC236}">
                <a16:creationId xmlns:a16="http://schemas.microsoft.com/office/drawing/2014/main" id="{C3B8962E-DF6E-4FCE-8326-9B9D317EB1BF}"/>
              </a:ext>
            </a:extLst>
          </p:cNvPr>
          <p:cNvSpPr/>
          <p:nvPr/>
        </p:nvSpPr>
        <p:spPr>
          <a:xfrm>
            <a:off x="227635" y="1280620"/>
            <a:ext cx="3756541" cy="338554"/>
          </a:xfrm>
          <a:prstGeom prst="rect">
            <a:avLst/>
          </a:prstGeom>
        </p:spPr>
        <p:txBody>
          <a:bodyPr wrap="none">
            <a:spAutoFit/>
          </a:bodyPr>
          <a:lstStyle/>
          <a:p>
            <a:r>
              <a:rPr lang="en-US" altLang="zh-CN" sz="1600" dirty="0">
                <a:solidFill>
                  <a:srgbClr val="444444"/>
                </a:solidFill>
                <a:latin typeface="Tahoma" panose="020B0604030504040204" pitchFamily="34" charset="0"/>
              </a:rPr>
              <a:t>2MSL</a:t>
            </a:r>
            <a:r>
              <a:rPr lang="zh-CN" altLang="en-US" sz="1600" dirty="0">
                <a:solidFill>
                  <a:srgbClr val="444444"/>
                </a:solidFill>
                <a:latin typeface="Tahoma" panose="020B0604030504040204" pitchFamily="34" charset="0"/>
              </a:rPr>
              <a:t>时间</a:t>
            </a:r>
            <a:r>
              <a:rPr lang="en-US" altLang="zh-CN" sz="1600" dirty="0">
                <a:solidFill>
                  <a:srgbClr val="444444"/>
                </a:solidFill>
                <a:latin typeface="Tahoma" panose="020B0604030504040204" pitchFamily="34" charset="0"/>
              </a:rPr>
              <a:t>(Maximum Segment Lifetime)</a:t>
            </a:r>
            <a:endParaRPr lang="zh-CN" altLang="en-US" sz="1600" dirty="0"/>
          </a:p>
        </p:txBody>
      </p:sp>
      <p:cxnSp>
        <p:nvCxnSpPr>
          <p:cNvPr id="5" name="直接箭头连接符 4">
            <a:extLst>
              <a:ext uri="{FF2B5EF4-FFF2-40B4-BE49-F238E27FC236}">
                <a16:creationId xmlns:a16="http://schemas.microsoft.com/office/drawing/2014/main" id="{086E4D2A-15BF-4C74-B732-A69C0200FE41}"/>
              </a:ext>
            </a:extLst>
          </p:cNvPr>
          <p:cNvCxnSpPr/>
          <p:nvPr/>
        </p:nvCxnSpPr>
        <p:spPr>
          <a:xfrm>
            <a:off x="2488557" y="1619174"/>
            <a:ext cx="636608" cy="4063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97479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500"/>
                                        <p:tgtEl>
                                          <p:spTgt spid="4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9"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1754188" y="3810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面向连接传输</a:t>
            </a:r>
            <a:r>
              <a:rPr lang="en-US" altLang="zh-CN" sz="1800" dirty="0">
                <a:solidFill>
                  <a:schemeClr val="tx1">
                    <a:lumMod val="65000"/>
                    <a:lumOff val="35000"/>
                  </a:schemeClr>
                </a:solidFill>
                <a:latin typeface="+mn-lt"/>
                <a:ea typeface="+mn-ea"/>
                <a:cs typeface="+mn-ea"/>
                <a:sym typeface="+mn-lt"/>
              </a:rPr>
              <a:t>: TCP</a:t>
            </a:r>
          </a:p>
        </p:txBody>
      </p:sp>
      <p:sp>
        <p:nvSpPr>
          <p:cNvPr id="41" name="矩形 40"/>
          <p:cNvSpPr/>
          <p:nvPr/>
        </p:nvSpPr>
        <p:spPr>
          <a:xfrm>
            <a:off x="3943168" y="710268"/>
            <a:ext cx="4305667" cy="646331"/>
          </a:xfrm>
          <a:prstGeom prst="rect">
            <a:avLst/>
          </a:prstGeom>
        </p:spPr>
        <p:txBody>
          <a:bodyPr wrap="none">
            <a:spAutoFit/>
          </a:bodyPr>
          <a:lstStyle/>
          <a:p>
            <a:pPr algn="ctr"/>
            <a:r>
              <a:rPr lang="en-US" altLang="zh-CN" sz="3600" b="1" dirty="0">
                <a:solidFill>
                  <a:schemeClr val="accent1"/>
                </a:solidFill>
                <a:cs typeface="+mn-ea"/>
                <a:sym typeface="+mn-lt"/>
              </a:rPr>
              <a:t>TCP </a:t>
            </a:r>
            <a:r>
              <a:rPr lang="zh-CN" altLang="en-US" sz="3600" b="1" dirty="0">
                <a:solidFill>
                  <a:schemeClr val="accent1"/>
                </a:solidFill>
                <a:cs typeface="+mn-ea"/>
                <a:sym typeface="+mn-lt"/>
              </a:rPr>
              <a:t>连接管理</a:t>
            </a:r>
            <a:r>
              <a:rPr lang="en-US" altLang="zh-CN" sz="3600" b="1" dirty="0">
                <a:solidFill>
                  <a:schemeClr val="accent1"/>
                </a:solidFill>
                <a:cs typeface="+mn-ea"/>
                <a:sym typeface="+mn-lt"/>
              </a:rPr>
              <a:t>(</a:t>
            </a:r>
            <a:r>
              <a:rPr lang="zh-CN" altLang="en-US" sz="3600" b="1" dirty="0">
                <a:solidFill>
                  <a:schemeClr val="accent1"/>
                </a:solidFill>
                <a:cs typeface="+mn-ea"/>
                <a:sym typeface="+mn-lt"/>
              </a:rPr>
              <a:t>继续</a:t>
            </a:r>
            <a:r>
              <a:rPr lang="en-US" altLang="zh-CN" sz="3600" b="1" dirty="0">
                <a:solidFill>
                  <a:schemeClr val="accent1"/>
                </a:solidFill>
                <a:cs typeface="+mn-ea"/>
                <a:sym typeface="+mn-lt"/>
              </a:rPr>
              <a:t>)</a:t>
            </a:r>
          </a:p>
        </p:txBody>
      </p:sp>
      <p:pic>
        <p:nvPicPr>
          <p:cNvPr id="8" name="Picture 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0300" y="1628774"/>
            <a:ext cx="7404100" cy="432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4"/>
          <p:cNvSpPr>
            <a:spLocks noChangeArrowheads="1"/>
          </p:cNvSpPr>
          <p:nvPr/>
        </p:nvSpPr>
        <p:spPr bwMode="auto">
          <a:xfrm>
            <a:off x="4730935" y="6147732"/>
            <a:ext cx="3429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2000" dirty="0">
                <a:latin typeface="+mn-ea"/>
              </a:rPr>
              <a:t>TCP </a:t>
            </a:r>
            <a:r>
              <a:rPr lang="zh-CN" altLang="en-US" sz="2000" dirty="0">
                <a:latin typeface="+mn-ea"/>
              </a:rPr>
              <a:t>服务器端状态转换图</a:t>
            </a:r>
          </a:p>
        </p:txBody>
      </p:sp>
    </p:spTree>
    <p:extLst>
      <p:ext uri="{BB962C8B-B14F-4D97-AF65-F5344CB8AC3E}">
        <p14:creationId xmlns:p14="http://schemas.microsoft.com/office/powerpoint/2010/main" val="24651333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500"/>
                                        <p:tgtEl>
                                          <p:spTgt spid="4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9"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1754188" y="3810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2" name="圆角矩形 1"/>
          <p:cNvSpPr/>
          <p:nvPr/>
        </p:nvSpPr>
        <p:spPr>
          <a:xfrm>
            <a:off x="611560" y="2781932"/>
            <a:ext cx="5211724" cy="33039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Wingdings" panose="05000000000000000000" pitchFamily="2" charset="2"/>
              <a:buChar char="l"/>
              <a:defRPr/>
            </a:pPr>
            <a:r>
              <a:rPr lang="zh-CN" altLang="en-US" sz="2800" kern="0" dirty="0">
                <a:solidFill>
                  <a:schemeClr val="accent4">
                    <a:lumMod val="40000"/>
                    <a:lumOff val="60000"/>
                  </a:schemeClr>
                </a:solidFill>
                <a:latin typeface="微软雅黑" panose="020B0503020204020204" pitchFamily="34" charset="-122"/>
                <a:ea typeface="微软雅黑" panose="020B0503020204020204" pitchFamily="34" charset="-122"/>
              </a:rPr>
              <a:t>端到端拥塞控制</a:t>
            </a:r>
            <a:r>
              <a:rPr lang="en-US" altLang="zh-CN" sz="2800" kern="0" dirty="0">
                <a:solidFill>
                  <a:schemeClr val="accent4">
                    <a:lumMod val="40000"/>
                    <a:lumOff val="60000"/>
                  </a:schemeClr>
                </a:solidFill>
                <a:latin typeface="微软雅黑" panose="020B0503020204020204" pitchFamily="34" charset="-122"/>
                <a:ea typeface="微软雅黑" panose="020B0503020204020204" pitchFamily="34" charset="-122"/>
              </a:rPr>
              <a:t>:</a:t>
            </a:r>
          </a:p>
          <a:p>
            <a:pPr marL="742950" lvl="1" indent="-285750">
              <a:lnSpc>
                <a:spcPct val="150000"/>
              </a:lnSpc>
              <a:buFont typeface="Arial" panose="020B0604020202020204" pitchFamily="34" charset="0"/>
              <a:buChar char="•"/>
              <a:defRPr/>
            </a:pPr>
            <a:r>
              <a:rPr lang="zh-CN" altLang="en-US" sz="2400" kern="0" dirty="0">
                <a:latin typeface="微软雅黑" panose="020B0503020204020204" pitchFamily="34" charset="-122"/>
                <a:ea typeface="微软雅黑" panose="020B0503020204020204" pitchFamily="34" charset="-122"/>
              </a:rPr>
              <a:t>没有从网络中得到明确的反馈</a:t>
            </a:r>
          </a:p>
          <a:p>
            <a:pPr marL="742950" lvl="1" indent="-285750">
              <a:lnSpc>
                <a:spcPct val="150000"/>
              </a:lnSpc>
              <a:buFont typeface="Arial" panose="020B0604020202020204" pitchFamily="34" charset="0"/>
              <a:buChar char="•"/>
              <a:defRPr/>
            </a:pPr>
            <a:r>
              <a:rPr lang="zh-CN" altLang="en-US" sz="2400" kern="0" dirty="0">
                <a:latin typeface="微软雅黑" panose="020B0503020204020204" pitchFamily="34" charset="-122"/>
                <a:ea typeface="微软雅黑" panose="020B0503020204020204" pitchFamily="34" charset="-122"/>
              </a:rPr>
              <a:t>从端系统观察到的丢失和延迟推断出拥塞</a:t>
            </a:r>
          </a:p>
          <a:p>
            <a:pPr marL="742950" lvl="1" indent="-285750">
              <a:lnSpc>
                <a:spcPct val="150000"/>
              </a:lnSpc>
              <a:buFont typeface="Arial" panose="020B0604020202020204" pitchFamily="34" charset="0"/>
              <a:buChar char="•"/>
              <a:defRPr/>
            </a:pPr>
            <a:r>
              <a:rPr lang="en-US" altLang="zh-CN" sz="2400" kern="0" dirty="0">
                <a:latin typeface="微软雅黑" panose="020B0503020204020204" pitchFamily="34" charset="-122"/>
                <a:ea typeface="微软雅黑" panose="020B0503020204020204" pitchFamily="34" charset="-122"/>
              </a:rPr>
              <a:t>TCP</a:t>
            </a:r>
            <a:r>
              <a:rPr lang="zh-CN" altLang="en-US" sz="2400" kern="0" dirty="0">
                <a:latin typeface="微软雅黑" panose="020B0503020204020204" pitchFamily="34" charset="-122"/>
                <a:ea typeface="微软雅黑" panose="020B0503020204020204" pitchFamily="34" charset="-122"/>
              </a:rPr>
              <a:t>采用的方法</a:t>
            </a:r>
          </a:p>
        </p:txBody>
      </p:sp>
      <p:sp>
        <p:nvSpPr>
          <p:cNvPr id="4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拥塞控制原理</a:t>
            </a:r>
          </a:p>
        </p:txBody>
      </p:sp>
      <p:sp>
        <p:nvSpPr>
          <p:cNvPr id="41" name="矩形 40"/>
          <p:cNvSpPr/>
          <p:nvPr/>
        </p:nvSpPr>
        <p:spPr>
          <a:xfrm>
            <a:off x="4387840" y="710268"/>
            <a:ext cx="3416321" cy="646331"/>
          </a:xfrm>
          <a:prstGeom prst="rect">
            <a:avLst/>
          </a:prstGeom>
        </p:spPr>
        <p:txBody>
          <a:bodyPr wrap="none">
            <a:spAutoFit/>
          </a:bodyPr>
          <a:lstStyle/>
          <a:p>
            <a:pPr algn="ctr"/>
            <a:r>
              <a:rPr lang="zh-CN" altLang="en-US" sz="3600" b="1" dirty="0">
                <a:solidFill>
                  <a:schemeClr val="accent1"/>
                </a:solidFill>
                <a:cs typeface="+mn-ea"/>
                <a:sym typeface="+mn-lt"/>
              </a:rPr>
              <a:t>拥塞控制的方法</a:t>
            </a:r>
            <a:endParaRPr lang="en-US" altLang="zh-CN" sz="3600" b="1" dirty="0">
              <a:solidFill>
                <a:schemeClr val="accent1"/>
              </a:solidFill>
              <a:cs typeface="+mn-ea"/>
              <a:sym typeface="+mn-lt"/>
            </a:endParaRPr>
          </a:p>
        </p:txBody>
      </p:sp>
      <p:sp>
        <p:nvSpPr>
          <p:cNvPr id="7" name="圆角矩形 6"/>
          <p:cNvSpPr/>
          <p:nvPr/>
        </p:nvSpPr>
        <p:spPr>
          <a:xfrm>
            <a:off x="6371847" y="2781932"/>
            <a:ext cx="5202531" cy="330396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Wingdings" panose="05000000000000000000" pitchFamily="2" charset="2"/>
              <a:buChar char="l"/>
            </a:pPr>
            <a:r>
              <a:rPr lang="zh-CN" altLang="en-US" sz="2800" dirty="0">
                <a:solidFill>
                  <a:schemeClr val="accent4">
                    <a:lumMod val="40000"/>
                    <a:lumOff val="60000"/>
                  </a:schemeClr>
                </a:solidFill>
                <a:cs typeface="+mn-ea"/>
                <a:sym typeface="+mn-lt"/>
              </a:rPr>
              <a:t>网络辅助的拥塞控制</a:t>
            </a:r>
            <a:r>
              <a:rPr lang="en-US" altLang="zh-CN" sz="2800" dirty="0">
                <a:solidFill>
                  <a:schemeClr val="accent4">
                    <a:lumMod val="40000"/>
                    <a:lumOff val="60000"/>
                  </a:schemeClr>
                </a:solidFill>
                <a:cs typeface="+mn-ea"/>
                <a:sym typeface="+mn-lt"/>
              </a:rPr>
              <a:t>:</a:t>
            </a:r>
          </a:p>
          <a:p>
            <a:pPr marL="742950" lvl="1" indent="-285750">
              <a:lnSpc>
                <a:spcPct val="150000"/>
              </a:lnSpc>
              <a:buFont typeface="Arial" panose="020B0604020202020204" pitchFamily="34" charset="0"/>
              <a:buChar char="•"/>
            </a:pPr>
            <a:r>
              <a:rPr lang="zh-CN" altLang="en-US" sz="2400" dirty="0">
                <a:cs typeface="+mn-ea"/>
                <a:sym typeface="+mn-lt"/>
              </a:rPr>
              <a:t>路由器给端系统提供反馈</a:t>
            </a:r>
          </a:p>
          <a:p>
            <a:pPr marL="742950" lvl="1" indent="-285750">
              <a:lnSpc>
                <a:spcPct val="150000"/>
              </a:lnSpc>
              <a:buFont typeface="Arial" panose="020B0604020202020204" pitchFamily="34" charset="0"/>
              <a:buChar char="•"/>
            </a:pPr>
            <a:r>
              <a:rPr lang="zh-CN" altLang="en-US" sz="2400" dirty="0">
                <a:cs typeface="+mn-ea"/>
                <a:sym typeface="+mn-lt"/>
              </a:rPr>
              <a:t>单</a:t>
            </a:r>
            <a:r>
              <a:rPr lang="en-US" altLang="zh-CN" sz="2400" dirty="0">
                <a:cs typeface="+mn-ea"/>
                <a:sym typeface="+mn-lt"/>
              </a:rPr>
              <a:t>bit</a:t>
            </a:r>
            <a:r>
              <a:rPr lang="zh-CN" altLang="en-US" sz="2400" dirty="0">
                <a:cs typeface="+mn-ea"/>
                <a:sym typeface="+mn-lt"/>
              </a:rPr>
              <a:t>指示拥塞 </a:t>
            </a:r>
            <a:r>
              <a:rPr lang="en-US" altLang="zh-CN" sz="2400" dirty="0">
                <a:cs typeface="+mn-ea"/>
                <a:sym typeface="+mn-lt"/>
              </a:rPr>
              <a:t>(SNA, </a:t>
            </a:r>
            <a:r>
              <a:rPr lang="en-US" altLang="zh-CN" sz="2400" dirty="0" err="1">
                <a:cs typeface="+mn-ea"/>
                <a:sym typeface="+mn-lt"/>
              </a:rPr>
              <a:t>DECnet</a:t>
            </a:r>
            <a:r>
              <a:rPr lang="en-US" altLang="zh-CN" sz="2400" dirty="0">
                <a:cs typeface="+mn-ea"/>
                <a:sym typeface="+mn-lt"/>
              </a:rPr>
              <a:t>, TCP/IP ECN, ATM)</a:t>
            </a:r>
          </a:p>
          <a:p>
            <a:pPr marL="742950" lvl="1" indent="-285750">
              <a:lnSpc>
                <a:spcPct val="150000"/>
              </a:lnSpc>
              <a:buFont typeface="Arial" panose="020B0604020202020204" pitchFamily="34" charset="0"/>
              <a:buChar char="•"/>
            </a:pPr>
            <a:r>
              <a:rPr lang="zh-CN" altLang="en-US" sz="2400" dirty="0">
                <a:cs typeface="+mn-ea"/>
                <a:sym typeface="+mn-lt"/>
              </a:rPr>
              <a:t>指明发送者应该发送的速率</a:t>
            </a:r>
          </a:p>
        </p:txBody>
      </p:sp>
      <p:sp>
        <p:nvSpPr>
          <p:cNvPr id="8" name="Rectangle 5"/>
          <p:cNvSpPr>
            <a:spLocks noChangeArrowheads="1"/>
          </p:cNvSpPr>
          <p:nvPr/>
        </p:nvSpPr>
        <p:spPr bwMode="auto">
          <a:xfrm>
            <a:off x="756478" y="1409050"/>
            <a:ext cx="9684510"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marL="0" indent="15875" eaLnBrk="1">
              <a:lnSpc>
                <a:spcPct val="150000"/>
              </a:lnSpc>
              <a:buNone/>
            </a:pPr>
            <a:r>
              <a:rPr lang="zh-CN" altLang="en-US" sz="2400" dirty="0" smtClean="0">
                <a:latin typeface="+mn-ea"/>
                <a:ea typeface="+mn-ea"/>
              </a:rPr>
              <a:t>      根据</a:t>
            </a:r>
            <a:r>
              <a:rPr lang="zh-CN" altLang="en-US" sz="2400" dirty="0">
                <a:latin typeface="+mn-ea"/>
                <a:ea typeface="+mn-ea"/>
              </a:rPr>
              <a:t>网路层是否为运输层拥塞控制提供了</a:t>
            </a:r>
            <a:r>
              <a:rPr lang="zh-CN" altLang="en-US" sz="2400" dirty="0">
                <a:solidFill>
                  <a:srgbClr val="C00000"/>
                </a:solidFill>
                <a:latin typeface="+mn-ea"/>
                <a:ea typeface="+mn-ea"/>
              </a:rPr>
              <a:t>显示帮助</a:t>
            </a:r>
            <a:r>
              <a:rPr lang="zh-CN" altLang="en-US" sz="2400" dirty="0">
                <a:latin typeface="+mn-ea"/>
                <a:ea typeface="+mn-ea"/>
              </a:rPr>
              <a:t>，来区分拥塞控制方法</a:t>
            </a:r>
            <a:r>
              <a:rPr lang="zh-CN" altLang="en-US" sz="2400" dirty="0" smtClean="0">
                <a:latin typeface="+mn-ea"/>
                <a:ea typeface="+mn-ea"/>
              </a:rPr>
              <a:t>。分为</a:t>
            </a:r>
            <a:r>
              <a:rPr lang="zh-CN" altLang="en-US" sz="2400" dirty="0" smtClean="0">
                <a:solidFill>
                  <a:srgbClr val="0000FF"/>
                </a:solidFill>
                <a:latin typeface="+mn-ea"/>
                <a:ea typeface="+mn-ea"/>
              </a:rPr>
              <a:t>两类方法</a:t>
            </a:r>
            <a:r>
              <a:rPr lang="zh-CN" altLang="en-US" sz="2400" dirty="0" smtClean="0">
                <a:solidFill>
                  <a:schemeClr val="accent2"/>
                </a:solidFill>
                <a:latin typeface="+mn-ea"/>
                <a:ea typeface="+mn-ea"/>
              </a:rPr>
              <a:t>:</a:t>
            </a:r>
            <a:endParaRPr lang="zh-CN" altLang="en-US" sz="2400" dirty="0">
              <a:solidFill>
                <a:schemeClr val="accent2"/>
              </a:solidFill>
              <a:latin typeface="+mn-ea"/>
              <a:ea typeface="+mn-ea"/>
            </a:endParaRPr>
          </a:p>
        </p:txBody>
      </p:sp>
    </p:spTree>
    <p:extLst>
      <p:ext uri="{BB962C8B-B14F-4D97-AF65-F5344CB8AC3E}">
        <p14:creationId xmlns:p14="http://schemas.microsoft.com/office/powerpoint/2010/main" val="3842635188"/>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2" name="矩形 1"/>
          <p:cNvSpPr/>
          <p:nvPr/>
        </p:nvSpPr>
        <p:spPr>
          <a:xfrm>
            <a:off x="428679" y="555120"/>
            <a:ext cx="11763321" cy="3046988"/>
          </a:xfrm>
          <a:prstGeom prst="rect">
            <a:avLst/>
          </a:prstGeom>
        </p:spPr>
        <p:txBody>
          <a:bodyPr wrap="square">
            <a:spAutoFit/>
          </a:bodyPr>
          <a:lstStyle/>
          <a:p>
            <a:r>
              <a:rPr lang="en-US" altLang="zh-CN" sz="2400" dirty="0" smtClean="0"/>
              <a:t>P25.</a:t>
            </a:r>
            <a:r>
              <a:rPr lang="zh-CN" altLang="en-US" sz="2400" dirty="0"/>
              <a:t>假定两台主机</a:t>
            </a:r>
            <a:r>
              <a:rPr lang="en-US" altLang="zh-CN" sz="2400" dirty="0"/>
              <a:t>A</a:t>
            </a:r>
            <a:r>
              <a:rPr lang="zh-CN" altLang="en-US" sz="2400" dirty="0"/>
              <a:t>和</a:t>
            </a:r>
            <a:r>
              <a:rPr lang="en-US" altLang="zh-CN" sz="2400" dirty="0"/>
              <a:t>B</a:t>
            </a:r>
            <a:r>
              <a:rPr lang="zh-CN" altLang="en-US" sz="2400" dirty="0"/>
              <a:t>相隔</a:t>
            </a:r>
            <a:r>
              <a:rPr lang="en-US" altLang="zh-CN" sz="2400" dirty="0"/>
              <a:t>20000km,</a:t>
            </a:r>
            <a:r>
              <a:rPr lang="zh-CN" altLang="en-US" sz="2400" dirty="0"/>
              <a:t>由一条直接</a:t>
            </a:r>
            <a:r>
              <a:rPr lang="zh-CN" altLang="en-US" sz="2400" dirty="0" smtClean="0"/>
              <a:t>的</a:t>
            </a:r>
            <a:r>
              <a:rPr lang="en-US" altLang="zh-CN" sz="2400" dirty="0"/>
              <a:t>R</a:t>
            </a:r>
            <a:r>
              <a:rPr lang="en-US" altLang="zh-CN" sz="2400" dirty="0" smtClean="0"/>
              <a:t>= </a:t>
            </a:r>
            <a:r>
              <a:rPr lang="en-US" altLang="zh-CN" sz="2400" dirty="0"/>
              <a:t>2Mbps</a:t>
            </a:r>
            <a:r>
              <a:rPr lang="zh-CN" altLang="en-US" sz="2400" dirty="0"/>
              <a:t>的链路相连。假定跨越该链路的</a:t>
            </a:r>
            <a:r>
              <a:rPr lang="zh-CN" altLang="en-US" sz="2400" dirty="0" smtClean="0"/>
              <a:t>传播速率</a:t>
            </a:r>
            <a:r>
              <a:rPr lang="zh-CN" altLang="en-US" sz="2400" dirty="0"/>
              <a:t>是 </a:t>
            </a:r>
            <a:r>
              <a:rPr lang="en-US" altLang="zh-CN" sz="2400" dirty="0"/>
              <a:t>2.5 x l0</a:t>
            </a:r>
            <a:r>
              <a:rPr lang="en-US" altLang="zh-CN" sz="2400" baseline="30000" dirty="0"/>
              <a:t>8</a:t>
            </a:r>
            <a:r>
              <a:rPr lang="en-US" altLang="zh-CN" sz="2400" dirty="0"/>
              <a:t>m/s.</a:t>
            </a:r>
          </a:p>
          <a:p>
            <a:r>
              <a:rPr lang="en-US" altLang="zh-CN" sz="2400" dirty="0"/>
              <a:t>a.</a:t>
            </a:r>
            <a:r>
              <a:rPr lang="zh-CN" altLang="en-US" sz="2400" dirty="0"/>
              <a:t>计算带宽</a:t>
            </a:r>
            <a:r>
              <a:rPr lang="en-US" altLang="zh-CN" sz="2400" dirty="0"/>
              <a:t>-</a:t>
            </a:r>
            <a:r>
              <a:rPr lang="zh-CN" altLang="en-US" sz="2400" dirty="0"/>
              <a:t>时延积</a:t>
            </a:r>
            <a:r>
              <a:rPr lang="en-US" altLang="zh-CN" sz="2400" dirty="0"/>
              <a:t>R.t</a:t>
            </a:r>
            <a:r>
              <a:rPr lang="en-US" altLang="zh-CN" sz="2400" baseline="-25000" dirty="0"/>
              <a:t>prop</a:t>
            </a:r>
            <a:r>
              <a:rPr lang="en-US" altLang="zh-CN" sz="2400" dirty="0"/>
              <a:t>.</a:t>
            </a:r>
          </a:p>
          <a:p>
            <a:r>
              <a:rPr lang="en-US" altLang="zh-CN" sz="2400" dirty="0"/>
              <a:t>b</a:t>
            </a:r>
            <a:r>
              <a:rPr lang="zh-CN" altLang="en-US" sz="2400" dirty="0"/>
              <a:t>考虑从主机</a:t>
            </a:r>
            <a:r>
              <a:rPr lang="en-US" altLang="zh-CN" sz="2400" dirty="0"/>
              <a:t>A</a:t>
            </a:r>
            <a:r>
              <a:rPr lang="zh-CN" altLang="en-US" sz="2400" dirty="0"/>
              <a:t>到主机</a:t>
            </a:r>
            <a:r>
              <a:rPr lang="en-US" altLang="zh-CN" sz="2400" dirty="0"/>
              <a:t>B</a:t>
            </a:r>
            <a:r>
              <a:rPr lang="zh-CN" altLang="en-US" sz="2400" dirty="0"/>
              <a:t>发送一个</a:t>
            </a:r>
            <a:r>
              <a:rPr lang="en-US" altLang="zh-CN" sz="2400" dirty="0"/>
              <a:t>800 000</a:t>
            </a:r>
            <a:r>
              <a:rPr lang="zh-CN" altLang="en-US" sz="2400" dirty="0"/>
              <a:t>比特的</a:t>
            </a:r>
            <a:r>
              <a:rPr lang="zh-CN" altLang="en-US" sz="2400" dirty="0" smtClean="0"/>
              <a:t>文件</a:t>
            </a:r>
            <a:r>
              <a:rPr lang="zh-CN" altLang="en-US" sz="2400" dirty="0"/>
              <a:t>。</a:t>
            </a:r>
            <a:r>
              <a:rPr lang="zh-CN" altLang="en-US" sz="2400" dirty="0" smtClean="0"/>
              <a:t>假定</a:t>
            </a:r>
            <a:r>
              <a:rPr lang="zh-CN" altLang="en-US" sz="2400" dirty="0"/>
              <a:t>该文件作为一个大的报文连续发送。在任何给定的时间，在链路上具有的比特数量最大值是多少</a:t>
            </a:r>
            <a:r>
              <a:rPr lang="en-US" altLang="zh-CN" sz="2400" dirty="0"/>
              <a:t>?</a:t>
            </a:r>
          </a:p>
          <a:p>
            <a:r>
              <a:rPr lang="en-US" altLang="zh-CN" sz="2400" dirty="0"/>
              <a:t>c.</a:t>
            </a:r>
            <a:r>
              <a:rPr lang="zh-CN" altLang="en-US" sz="2400" dirty="0"/>
              <a:t>给出带宽</a:t>
            </a:r>
            <a:r>
              <a:rPr lang="en-US" altLang="zh-CN" sz="2400" dirty="0"/>
              <a:t>-</a:t>
            </a:r>
            <a:r>
              <a:rPr lang="zh-CN" altLang="en-US" sz="2400" dirty="0"/>
              <a:t>时延积的一种解释。</a:t>
            </a:r>
          </a:p>
          <a:p>
            <a:r>
              <a:rPr lang="en-US" altLang="zh-CN" sz="2400" dirty="0"/>
              <a:t>d.</a:t>
            </a:r>
            <a:r>
              <a:rPr lang="zh-CN" altLang="en-US" sz="2400" dirty="0"/>
              <a:t>在该链路上一个比特的宽度（以米计）是多少？它比一个足球场更长吗？</a:t>
            </a:r>
          </a:p>
          <a:p>
            <a:r>
              <a:rPr lang="en-US" altLang="zh-CN" sz="2400" dirty="0"/>
              <a:t>e.</a:t>
            </a:r>
            <a:r>
              <a:rPr lang="zh-CN" altLang="en-US" sz="2400" dirty="0"/>
              <a:t>用传播</a:t>
            </a:r>
            <a:r>
              <a:rPr lang="zh-CN" altLang="en-US" sz="2400" dirty="0" smtClean="0"/>
              <a:t>速率</a:t>
            </a:r>
            <a:r>
              <a:rPr lang="en-US" altLang="zh-CN" sz="2400" dirty="0" smtClean="0"/>
              <a:t>s</a:t>
            </a:r>
            <a:r>
              <a:rPr lang="zh-CN" altLang="en-US" sz="2400" dirty="0" smtClean="0"/>
              <a:t>、</a:t>
            </a:r>
            <a:r>
              <a:rPr lang="zh-CN" altLang="en-US" sz="2400" dirty="0"/>
              <a:t>带宽</a:t>
            </a:r>
            <a:r>
              <a:rPr lang="en-US" altLang="zh-CN" sz="2400" dirty="0"/>
              <a:t>R</a:t>
            </a:r>
            <a:r>
              <a:rPr lang="zh-CN" altLang="en-US" sz="2400" dirty="0"/>
              <a:t>和</a:t>
            </a:r>
            <a:r>
              <a:rPr lang="zh-CN" altLang="en-US" sz="2400" dirty="0" smtClean="0"/>
              <a:t>链路</a:t>
            </a:r>
            <a:r>
              <a:rPr lang="en-US" altLang="zh-CN" sz="2400" dirty="0" smtClean="0"/>
              <a:t>m</a:t>
            </a:r>
            <a:r>
              <a:rPr lang="zh-CN" altLang="en-US" sz="2400" dirty="0" smtClean="0"/>
              <a:t>的</a:t>
            </a:r>
            <a:r>
              <a:rPr lang="zh-CN" altLang="en-US" sz="2400" dirty="0"/>
              <a:t>长度表示，推导出一个比特宽度的一般表示式。</a:t>
            </a:r>
          </a:p>
        </p:txBody>
      </p:sp>
      <p:sp>
        <p:nvSpPr>
          <p:cNvPr id="7"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学习目的</a:t>
            </a:r>
          </a:p>
        </p:txBody>
      </p:sp>
      <p:sp>
        <p:nvSpPr>
          <p:cNvPr id="3" name="矩形 2"/>
          <p:cNvSpPr/>
          <p:nvPr/>
        </p:nvSpPr>
        <p:spPr>
          <a:xfrm>
            <a:off x="3510984" y="3981585"/>
            <a:ext cx="4158060" cy="400110"/>
          </a:xfrm>
          <a:prstGeom prst="rect">
            <a:avLst/>
          </a:prstGeom>
        </p:spPr>
        <p:txBody>
          <a:bodyPr wrap="square">
            <a:spAutoFit/>
          </a:bodyPr>
          <a:lstStyle/>
          <a:p>
            <a:r>
              <a:rPr lang="zh-CN" altLang="en-US" b="1" dirty="0" smtClean="0">
                <a:solidFill>
                  <a:srgbClr val="FF0000"/>
                </a:solidFill>
                <a:latin typeface="黑体" panose="02010609060101010101" pitchFamily="49" charset="-122"/>
                <a:ea typeface="黑体" panose="02010609060101010101" pitchFamily="49" charset="-122"/>
              </a:rPr>
              <a:t>时延</a:t>
            </a:r>
            <a:r>
              <a:rPr lang="zh-CN" altLang="en-US" b="1" dirty="0">
                <a:solidFill>
                  <a:srgbClr val="FF0000"/>
                </a:solidFill>
                <a:latin typeface="黑体" panose="02010609060101010101" pitchFamily="49" charset="-122"/>
                <a:ea typeface="黑体" panose="02010609060101010101" pitchFamily="49" charset="-122"/>
              </a:rPr>
              <a:t>带宽积 </a:t>
            </a:r>
            <a:r>
              <a:rPr lang="en-US" altLang="zh-CN" b="1" dirty="0">
                <a:solidFill>
                  <a:srgbClr val="FF0000"/>
                </a:solidFill>
                <a:latin typeface="Tahoma" panose="020B0604030504040204" pitchFamily="34" charset="0"/>
                <a:ea typeface="黑体" panose="02010609060101010101" pitchFamily="49" charset="-122"/>
              </a:rPr>
              <a:t>= </a:t>
            </a:r>
            <a:r>
              <a:rPr lang="zh-CN" altLang="en-US" b="1" dirty="0">
                <a:solidFill>
                  <a:srgbClr val="FF0000"/>
                </a:solidFill>
                <a:latin typeface="黑体" panose="02010609060101010101" pitchFamily="49" charset="-122"/>
                <a:ea typeface="黑体" panose="02010609060101010101" pitchFamily="49" charset="-122"/>
              </a:rPr>
              <a:t>传播时延 </a:t>
            </a:r>
            <a:r>
              <a:rPr lang="en-US" altLang="zh-CN" sz="2000" b="1" dirty="0" smtClean="0">
                <a:solidFill>
                  <a:srgbClr val="FF0000"/>
                </a:solidFill>
                <a:latin typeface="黑体" panose="02010609060101010101" pitchFamily="49" charset="-122"/>
                <a:ea typeface="黑体" panose="02010609060101010101" pitchFamily="49" charset="-122"/>
              </a:rPr>
              <a:t>X</a:t>
            </a:r>
            <a:r>
              <a:rPr lang="zh-CN" altLang="en-US" sz="2000" b="1" dirty="0" smtClean="0">
                <a:solidFill>
                  <a:srgbClr val="FF0000"/>
                </a:solidFill>
                <a:latin typeface="黑体" panose="02010609060101010101" pitchFamily="49" charset="-122"/>
                <a:ea typeface="黑体" panose="02010609060101010101" pitchFamily="49" charset="-122"/>
              </a:rPr>
              <a:t> </a:t>
            </a:r>
            <a:r>
              <a:rPr lang="zh-CN" altLang="en-US" b="1" dirty="0">
                <a:solidFill>
                  <a:srgbClr val="FF0000"/>
                </a:solidFill>
                <a:latin typeface="黑体" panose="02010609060101010101" pitchFamily="49" charset="-122"/>
                <a:ea typeface="黑体" panose="02010609060101010101" pitchFamily="49" charset="-122"/>
              </a:rPr>
              <a:t>带宽 </a:t>
            </a:r>
            <a:endParaRPr lang="zh-CN" altLang="en-US" b="1" dirty="0">
              <a:solidFill>
                <a:srgbClr val="FF0000"/>
              </a:solidFill>
            </a:endParaRPr>
          </a:p>
        </p:txBody>
      </p:sp>
      <p:pic>
        <p:nvPicPr>
          <p:cNvPr id="4" name="图片 3"/>
          <p:cNvPicPr>
            <a:picLocks noChangeAspect="1"/>
          </p:cNvPicPr>
          <p:nvPr/>
        </p:nvPicPr>
        <p:blipFill>
          <a:blip r:embed="rId3"/>
          <a:stretch>
            <a:fillRect/>
          </a:stretch>
        </p:blipFill>
        <p:spPr>
          <a:xfrm>
            <a:off x="2171296" y="4608520"/>
            <a:ext cx="6571429" cy="1400000"/>
          </a:xfrm>
          <a:prstGeom prst="rect">
            <a:avLst/>
          </a:prstGeom>
        </p:spPr>
      </p:pic>
      <p:sp>
        <p:nvSpPr>
          <p:cNvPr id="5" name="矩形 4"/>
          <p:cNvSpPr/>
          <p:nvPr/>
        </p:nvSpPr>
        <p:spPr>
          <a:xfrm>
            <a:off x="2171296" y="6235345"/>
            <a:ext cx="7089082" cy="461665"/>
          </a:xfrm>
          <a:prstGeom prst="rect">
            <a:avLst/>
          </a:prstGeom>
        </p:spPr>
        <p:txBody>
          <a:bodyPr wrap="square">
            <a:spAutoFit/>
          </a:bodyPr>
          <a:lstStyle/>
          <a:p>
            <a:r>
              <a:rPr lang="zh-CN" altLang="en-US" sz="2400" b="1" dirty="0" smtClean="0">
                <a:solidFill>
                  <a:srgbClr val="FF0000"/>
                </a:solidFill>
                <a:latin typeface="宋体" panose="02010600030101010101" pitchFamily="2" charset="-122"/>
                <a:ea typeface="宋体" panose="02010600030101010101" pitchFamily="2" charset="-122"/>
              </a:rPr>
              <a:t>链路</a:t>
            </a:r>
            <a:r>
              <a:rPr lang="zh-CN" altLang="en-US" sz="2400" b="1" dirty="0">
                <a:solidFill>
                  <a:srgbClr val="FF0000"/>
                </a:solidFill>
                <a:latin typeface="宋体" panose="02010600030101010101" pitchFamily="2" charset="-122"/>
                <a:ea typeface="宋体" panose="02010600030101010101" pitchFamily="2" charset="-122"/>
              </a:rPr>
              <a:t>的时延带宽积又称为以比特为单位的链路长度 </a:t>
            </a:r>
          </a:p>
        </p:txBody>
      </p:sp>
      <p:sp>
        <p:nvSpPr>
          <p:cNvPr id="6" name="矩形 5"/>
          <p:cNvSpPr/>
          <p:nvPr/>
        </p:nvSpPr>
        <p:spPr>
          <a:xfrm>
            <a:off x="11340918" y="3232776"/>
            <a:ext cx="535724" cy="369332"/>
          </a:xfrm>
          <a:prstGeom prst="rect">
            <a:avLst/>
          </a:prstGeom>
        </p:spPr>
        <p:txBody>
          <a:bodyPr wrap="none">
            <a:spAutoFit/>
          </a:bodyPr>
          <a:lstStyle/>
          <a:p>
            <a:r>
              <a:rPr lang="en-US" altLang="zh-CN" b="1" dirty="0" smtClean="0">
                <a:solidFill>
                  <a:srgbClr val="FF0000"/>
                </a:solidFill>
                <a:latin typeface="宋体" panose="02010600030101010101" pitchFamily="2" charset="-122"/>
                <a:ea typeface="宋体" panose="02010600030101010101" pitchFamily="2" charset="-122"/>
              </a:rPr>
              <a:t>s/R</a:t>
            </a:r>
            <a:endParaRPr lang="zh-CN" altLang="en-US" dirty="0"/>
          </a:p>
        </p:txBody>
      </p:sp>
    </p:spTree>
    <p:extLst>
      <p:ext uri="{BB962C8B-B14F-4D97-AF65-F5344CB8AC3E}">
        <p14:creationId xmlns:p14="http://schemas.microsoft.com/office/powerpoint/2010/main" val="84183063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ppt_x"/>
                                          </p:val>
                                        </p:tav>
                                        <p:tav tm="100000">
                                          <p:val>
                                            <p:strVal val="#ppt_x"/>
                                          </p:val>
                                        </p:tav>
                                      </p:tavLst>
                                    </p:anim>
                                    <p:anim calcmode="lin" valueType="num">
                                      <p:cBhvr additive="base">
                                        <p:cTn id="3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5" grpId="0"/>
      <p:bldP spid="6"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1754188" y="3810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2" name="圆角矩形 1"/>
          <p:cNvSpPr/>
          <p:nvPr/>
        </p:nvSpPr>
        <p:spPr>
          <a:xfrm>
            <a:off x="756744" y="1513489"/>
            <a:ext cx="4950373" cy="480322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spcBef>
                <a:spcPct val="0"/>
              </a:spcBef>
              <a:buFont typeface="Wingdings" panose="05000000000000000000" pitchFamily="2" charset="2"/>
              <a:buChar char="l"/>
            </a:pPr>
            <a:r>
              <a:rPr lang="zh-CN" altLang="en-US" sz="2000" dirty="0">
                <a:solidFill>
                  <a:schemeClr val="tx1"/>
                </a:solidFill>
                <a:latin typeface="微软雅黑" panose="020B0503020204020204" pitchFamily="34" charset="-122"/>
                <a:ea typeface="微软雅黑" panose="020B0503020204020204" pitchFamily="34" charset="-122"/>
              </a:rPr>
              <a:t>端到端控制 </a:t>
            </a:r>
            <a:r>
              <a:rPr lang="en-US" altLang="zh-CN" sz="2000" dirty="0">
                <a:solidFill>
                  <a:schemeClr val="tx1"/>
                </a:solidFill>
                <a:latin typeface="微软雅黑" panose="020B0503020204020204" pitchFamily="34" charset="-122"/>
                <a:ea typeface="微软雅黑" panose="020B0503020204020204" pitchFamily="34" charset="-122"/>
              </a:rPr>
              <a:t>(</a:t>
            </a:r>
            <a:r>
              <a:rPr lang="zh-CN" altLang="en-US" sz="2000" dirty="0">
                <a:solidFill>
                  <a:schemeClr val="tx1"/>
                </a:solidFill>
                <a:latin typeface="微软雅黑" panose="020B0503020204020204" pitchFamily="34" charset="-122"/>
                <a:ea typeface="微软雅黑" panose="020B0503020204020204" pitchFamily="34" charset="-122"/>
              </a:rPr>
              <a:t>没有网络辅助</a:t>
            </a:r>
            <a:r>
              <a:rPr lang="en-US" altLang="zh-CN" sz="2000" dirty="0">
                <a:solidFill>
                  <a:schemeClr val="tx1"/>
                </a:solidFill>
                <a:latin typeface="微软雅黑" panose="020B0503020204020204" pitchFamily="34" charset="-122"/>
                <a:ea typeface="微软雅黑" panose="020B0503020204020204" pitchFamily="34" charset="-122"/>
              </a:rPr>
              <a:t>)</a:t>
            </a:r>
          </a:p>
          <a:p>
            <a:pPr marL="342900" indent="-342900">
              <a:lnSpc>
                <a:spcPct val="150000"/>
              </a:lnSpc>
              <a:spcBef>
                <a:spcPct val="0"/>
              </a:spcBef>
              <a:buFont typeface="Wingdings" panose="05000000000000000000" pitchFamily="2" charset="2"/>
              <a:buChar char="l"/>
            </a:pPr>
            <a:r>
              <a:rPr lang="zh-CN" altLang="en-US" sz="2000" dirty="0">
                <a:solidFill>
                  <a:schemeClr val="tx1"/>
                </a:solidFill>
                <a:latin typeface="微软雅黑" panose="020B0503020204020204" pitchFamily="34" charset="-122"/>
                <a:ea typeface="微软雅黑" panose="020B0503020204020204" pitchFamily="34" charset="-122"/>
              </a:rPr>
              <a:t>发送方限制发送</a:t>
            </a:r>
            <a:r>
              <a:rPr lang="en-US" altLang="zh-CN" sz="2000" dirty="0">
                <a:solidFill>
                  <a:schemeClr val="tx1"/>
                </a:solidFill>
                <a:latin typeface="微软雅黑" panose="020B0503020204020204" pitchFamily="34" charset="-122"/>
                <a:ea typeface="微软雅黑" panose="020B0503020204020204" pitchFamily="34" charset="-122"/>
              </a:rPr>
              <a:t>:</a:t>
            </a:r>
          </a:p>
          <a:p>
            <a:pPr>
              <a:lnSpc>
                <a:spcPct val="150000"/>
              </a:lnSpc>
              <a:spcBef>
                <a:spcPct val="0"/>
              </a:spcBef>
            </a:pPr>
            <a:r>
              <a:rPr lang="en-US" altLang="zh-CN" sz="2000" dirty="0">
                <a:solidFill>
                  <a:schemeClr val="tx1"/>
                </a:solidFill>
                <a:latin typeface="微软雅黑" panose="020B0503020204020204" pitchFamily="34" charset="-122"/>
                <a:ea typeface="微软雅黑" panose="020B0503020204020204" pitchFamily="34" charset="-122"/>
              </a:rPr>
              <a:t>  </a:t>
            </a:r>
            <a:r>
              <a:rPr lang="en-US" altLang="zh-CN" sz="2000" dirty="0" err="1">
                <a:solidFill>
                  <a:schemeClr val="tx1"/>
                </a:solidFill>
                <a:latin typeface="微软雅黑" panose="020B0503020204020204" pitchFamily="34" charset="-122"/>
                <a:ea typeface="微软雅黑" panose="020B0503020204020204" pitchFamily="34" charset="-122"/>
              </a:rPr>
              <a:t>LastByteSent-LastByteAcked</a:t>
            </a:r>
            <a:endParaRPr lang="en-US" altLang="zh-CN" sz="2000" dirty="0">
              <a:solidFill>
                <a:schemeClr val="tx1"/>
              </a:solidFill>
              <a:latin typeface="微软雅黑" panose="020B0503020204020204" pitchFamily="34" charset="-122"/>
              <a:ea typeface="微软雅黑" panose="020B0503020204020204" pitchFamily="34" charset="-122"/>
            </a:endParaRPr>
          </a:p>
          <a:p>
            <a:pPr>
              <a:lnSpc>
                <a:spcPct val="150000"/>
              </a:lnSpc>
              <a:spcBef>
                <a:spcPct val="0"/>
              </a:spcBef>
            </a:pPr>
            <a:r>
              <a:rPr lang="en-US" altLang="zh-CN" sz="2000" dirty="0">
                <a:solidFill>
                  <a:schemeClr val="tx1"/>
                </a:solidFill>
                <a:latin typeface="微软雅黑" panose="020B0503020204020204" pitchFamily="34" charset="-122"/>
                <a:ea typeface="微软雅黑" panose="020B0503020204020204" pitchFamily="34" charset="-122"/>
              </a:rPr>
              <a:t>  &lt;min( </a:t>
            </a:r>
            <a:r>
              <a:rPr lang="en-US" altLang="zh-CN" sz="2000" dirty="0" err="1">
                <a:solidFill>
                  <a:schemeClr val="tx1"/>
                </a:solidFill>
                <a:latin typeface="微软雅黑" panose="020B0503020204020204" pitchFamily="34" charset="-122"/>
                <a:ea typeface="微软雅黑" panose="020B0503020204020204" pitchFamily="34" charset="-122"/>
              </a:rPr>
              <a:t>CongWin</a:t>
            </a:r>
            <a:r>
              <a:rPr lang="en-US" altLang="zh-CN" sz="2000" dirty="0">
                <a:solidFill>
                  <a:schemeClr val="tx1"/>
                </a:solidFill>
                <a:latin typeface="微软雅黑" panose="020B0503020204020204" pitchFamily="34" charset="-122"/>
                <a:ea typeface="微软雅黑" panose="020B0503020204020204" pitchFamily="34" charset="-122"/>
              </a:rPr>
              <a:t> , </a:t>
            </a:r>
            <a:r>
              <a:rPr lang="en-US" altLang="zh-CN" sz="2000" dirty="0" err="1">
                <a:solidFill>
                  <a:schemeClr val="tx1"/>
                </a:solidFill>
                <a:latin typeface="微软雅黑" panose="020B0503020204020204" pitchFamily="34" charset="-122"/>
                <a:ea typeface="微软雅黑" panose="020B0503020204020204" pitchFamily="34" charset="-122"/>
              </a:rPr>
              <a:t>RcvWindow</a:t>
            </a:r>
            <a:r>
              <a:rPr lang="en-US" altLang="zh-CN" sz="2000" dirty="0">
                <a:solidFill>
                  <a:schemeClr val="tx1"/>
                </a:solidFill>
                <a:latin typeface="微软雅黑" panose="020B0503020204020204" pitchFamily="34" charset="-122"/>
                <a:ea typeface="微软雅黑" panose="020B0503020204020204" pitchFamily="34" charset="-122"/>
              </a:rPr>
              <a:t> )</a:t>
            </a:r>
          </a:p>
          <a:p>
            <a:pPr marL="342900" indent="-342900">
              <a:lnSpc>
                <a:spcPct val="150000"/>
              </a:lnSpc>
              <a:spcBef>
                <a:spcPct val="0"/>
              </a:spcBef>
              <a:buFont typeface="Wingdings" panose="05000000000000000000" pitchFamily="2" charset="2"/>
              <a:buChar char="l"/>
            </a:pPr>
            <a:r>
              <a:rPr lang="zh-CN" altLang="en-US" sz="2000" dirty="0">
                <a:solidFill>
                  <a:schemeClr val="tx1"/>
                </a:solidFill>
                <a:latin typeface="微软雅黑" panose="020B0503020204020204" pitchFamily="34" charset="-122"/>
                <a:ea typeface="微软雅黑" panose="020B0503020204020204" pitchFamily="34" charset="-122"/>
              </a:rPr>
              <a:t>大体上</a:t>
            </a:r>
            <a:r>
              <a:rPr lang="en-US" altLang="zh-CN" sz="2000" dirty="0">
                <a:solidFill>
                  <a:schemeClr val="tx1"/>
                </a:solidFill>
                <a:latin typeface="微软雅黑" panose="020B0503020204020204" pitchFamily="34" charset="-122"/>
                <a:ea typeface="微软雅黑" panose="020B0503020204020204" pitchFamily="34" charset="-122"/>
              </a:rPr>
              <a:t>,</a:t>
            </a:r>
          </a:p>
          <a:p>
            <a:pPr>
              <a:lnSpc>
                <a:spcPct val="150000"/>
              </a:lnSpc>
              <a:spcBef>
                <a:spcPct val="0"/>
              </a:spcBef>
            </a:pPr>
            <a:endParaRPr lang="en-US" altLang="zh-CN" sz="2000" dirty="0">
              <a:solidFill>
                <a:schemeClr val="tx1"/>
              </a:solidFill>
              <a:latin typeface="微软雅黑" panose="020B0503020204020204" pitchFamily="34" charset="-122"/>
              <a:ea typeface="微软雅黑" panose="020B0503020204020204" pitchFamily="34" charset="-122"/>
            </a:endParaRPr>
          </a:p>
          <a:p>
            <a:pPr>
              <a:lnSpc>
                <a:spcPct val="150000"/>
              </a:lnSpc>
              <a:spcBef>
                <a:spcPct val="0"/>
              </a:spcBef>
            </a:pPr>
            <a:endParaRPr lang="en-US" altLang="zh-CN" sz="2000" dirty="0">
              <a:solidFill>
                <a:schemeClr val="tx1"/>
              </a:solidFill>
              <a:latin typeface="微软雅黑" panose="020B0503020204020204" pitchFamily="34" charset="-122"/>
              <a:ea typeface="微软雅黑" panose="020B0503020204020204" pitchFamily="34" charset="-122"/>
            </a:endParaRPr>
          </a:p>
          <a:p>
            <a:pPr>
              <a:lnSpc>
                <a:spcPct val="150000"/>
              </a:lnSpc>
              <a:spcBef>
                <a:spcPct val="0"/>
              </a:spcBef>
            </a:pPr>
            <a:r>
              <a:rPr lang="en-US" altLang="zh-CN" sz="2000" dirty="0" err="1">
                <a:solidFill>
                  <a:schemeClr val="tx1"/>
                </a:solidFill>
                <a:latin typeface="微软雅黑" panose="020B0503020204020204" pitchFamily="34" charset="-122"/>
                <a:ea typeface="微软雅黑" panose="020B0503020204020204" pitchFamily="34" charset="-122"/>
              </a:rPr>
              <a:t>CongWin</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是动态的</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感知的网络拥塞的函数</a:t>
            </a:r>
            <a:endParaRPr lang="en-US" altLang="zh-CN" sz="2000" dirty="0">
              <a:solidFill>
                <a:schemeClr val="tx1"/>
              </a:solidFill>
              <a:latin typeface="微软雅黑" panose="020B0503020204020204" pitchFamily="34" charset="-122"/>
              <a:ea typeface="微软雅黑" panose="020B0503020204020204" pitchFamily="34" charset="-122"/>
            </a:endParaRPr>
          </a:p>
        </p:txBody>
      </p:sp>
      <p:sp>
        <p:nvSpPr>
          <p:cNvPr id="4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TCP </a:t>
            </a:r>
            <a:r>
              <a:rPr lang="zh-CN" altLang="en-US" sz="1800" dirty="0">
                <a:solidFill>
                  <a:schemeClr val="tx1">
                    <a:lumMod val="65000"/>
                    <a:lumOff val="35000"/>
                  </a:schemeClr>
                </a:solidFill>
                <a:latin typeface="+mn-lt"/>
                <a:ea typeface="+mn-ea"/>
                <a:cs typeface="+mn-ea"/>
                <a:sym typeface="+mn-lt"/>
              </a:rPr>
              <a:t>拥塞控制</a:t>
            </a:r>
          </a:p>
        </p:txBody>
      </p:sp>
      <p:sp>
        <p:nvSpPr>
          <p:cNvPr id="41" name="矩形 40"/>
          <p:cNvSpPr/>
          <p:nvPr/>
        </p:nvSpPr>
        <p:spPr>
          <a:xfrm>
            <a:off x="4558721" y="710268"/>
            <a:ext cx="3074561" cy="646331"/>
          </a:xfrm>
          <a:prstGeom prst="rect">
            <a:avLst/>
          </a:prstGeom>
        </p:spPr>
        <p:txBody>
          <a:bodyPr wrap="none">
            <a:spAutoFit/>
          </a:bodyPr>
          <a:lstStyle/>
          <a:p>
            <a:pPr algn="ctr"/>
            <a:r>
              <a:rPr lang="en-US" altLang="zh-CN" sz="3600" b="1" dirty="0">
                <a:solidFill>
                  <a:schemeClr val="accent1"/>
                </a:solidFill>
                <a:cs typeface="+mn-ea"/>
                <a:sym typeface="+mn-lt"/>
              </a:rPr>
              <a:t>TCP </a:t>
            </a:r>
            <a:r>
              <a:rPr lang="zh-CN" altLang="en-US" sz="3600" b="1" dirty="0">
                <a:solidFill>
                  <a:schemeClr val="accent1"/>
                </a:solidFill>
                <a:cs typeface="+mn-ea"/>
                <a:sym typeface="+mn-lt"/>
              </a:rPr>
              <a:t>拥塞控制</a:t>
            </a:r>
            <a:endParaRPr lang="en-US" altLang="zh-CN" sz="3600" b="1" dirty="0">
              <a:solidFill>
                <a:schemeClr val="accent1"/>
              </a:solidFill>
              <a:cs typeface="+mn-ea"/>
              <a:sym typeface="+mn-lt"/>
            </a:endParaRPr>
          </a:p>
        </p:txBody>
      </p:sp>
      <p:sp>
        <p:nvSpPr>
          <p:cNvPr id="7" name="圆角矩形 6"/>
          <p:cNvSpPr/>
          <p:nvPr/>
        </p:nvSpPr>
        <p:spPr>
          <a:xfrm>
            <a:off x="5707118" y="1524000"/>
            <a:ext cx="6298986" cy="480322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Wingdings" panose="05000000000000000000" pitchFamily="2" charset="2"/>
              <a:buChar char="l"/>
            </a:pPr>
            <a:r>
              <a:rPr lang="zh-CN" altLang="en-US" sz="2000" b="1" dirty="0">
                <a:solidFill>
                  <a:schemeClr val="tx1"/>
                </a:solidFill>
                <a:latin typeface="+mn-ea"/>
                <a:cs typeface="+mn-ea"/>
                <a:sym typeface="+mn-lt"/>
              </a:rPr>
              <a:t>发送方如何感知拥塞 </a:t>
            </a:r>
            <a:r>
              <a:rPr lang="en-US" altLang="zh-CN" sz="2000" b="1" dirty="0">
                <a:solidFill>
                  <a:schemeClr val="tx1"/>
                </a:solidFill>
                <a:latin typeface="+mn-ea"/>
                <a:cs typeface="+mn-ea"/>
                <a:sym typeface="+mn-lt"/>
              </a:rPr>
              <a:t>?</a:t>
            </a:r>
          </a:p>
          <a:p>
            <a:pPr marL="800100" lvl="1" indent="-342900">
              <a:lnSpc>
                <a:spcPct val="150000"/>
              </a:lnSpc>
              <a:buFont typeface="Arial" panose="020B0604020202020204" pitchFamily="34" charset="0"/>
              <a:buChar char="•"/>
            </a:pPr>
            <a:r>
              <a:rPr lang="zh-CN" altLang="en-US" sz="2000" b="1" dirty="0">
                <a:solidFill>
                  <a:srgbClr val="FF0000"/>
                </a:solidFill>
                <a:latin typeface="+mn-ea"/>
                <a:cs typeface="+mn-ea"/>
                <a:sym typeface="+mn-lt"/>
              </a:rPr>
              <a:t>丢失事件 </a:t>
            </a:r>
            <a:r>
              <a:rPr lang="en-US" altLang="zh-CN" sz="2000" dirty="0">
                <a:solidFill>
                  <a:schemeClr val="tx1"/>
                </a:solidFill>
                <a:latin typeface="+mn-ea"/>
                <a:cs typeface="+mn-ea"/>
                <a:sym typeface="+mn-lt"/>
              </a:rPr>
              <a:t>= </a:t>
            </a:r>
            <a:r>
              <a:rPr lang="zh-CN" altLang="en-US" sz="2000" dirty="0">
                <a:solidFill>
                  <a:schemeClr val="tx1"/>
                </a:solidFill>
                <a:latin typeface="+mn-ea"/>
                <a:cs typeface="+mn-ea"/>
                <a:sym typeface="+mn-lt"/>
              </a:rPr>
              <a:t>超时或者 </a:t>
            </a:r>
            <a:r>
              <a:rPr lang="en-US" altLang="zh-CN" sz="2000" dirty="0">
                <a:solidFill>
                  <a:schemeClr val="tx1"/>
                </a:solidFill>
                <a:latin typeface="+mn-ea"/>
                <a:cs typeface="+mn-ea"/>
                <a:sym typeface="+mn-lt"/>
              </a:rPr>
              <a:t>3 </a:t>
            </a:r>
            <a:r>
              <a:rPr lang="zh-CN" altLang="en-US" sz="2000" dirty="0">
                <a:solidFill>
                  <a:schemeClr val="tx1"/>
                </a:solidFill>
                <a:latin typeface="+mn-ea"/>
                <a:cs typeface="+mn-ea"/>
                <a:sym typeface="+mn-lt"/>
              </a:rPr>
              <a:t>个重复的</a:t>
            </a:r>
            <a:r>
              <a:rPr lang="en-US" altLang="zh-CN" sz="2000" dirty="0">
                <a:solidFill>
                  <a:schemeClr val="tx1"/>
                </a:solidFill>
                <a:latin typeface="+mn-ea"/>
                <a:cs typeface="+mn-ea"/>
                <a:sym typeface="+mn-lt"/>
              </a:rPr>
              <a:t>ACKs</a:t>
            </a:r>
          </a:p>
          <a:p>
            <a:pPr marL="742950" lvl="1" indent="-285750">
              <a:lnSpc>
                <a:spcPct val="150000"/>
              </a:lnSpc>
              <a:buFont typeface="Arial" panose="020B0604020202020204" pitchFamily="34" charset="0"/>
              <a:buChar char="•"/>
            </a:pPr>
            <a:r>
              <a:rPr lang="en-US" altLang="zh-CN" sz="2000" dirty="0">
                <a:solidFill>
                  <a:schemeClr val="tx1"/>
                </a:solidFill>
                <a:latin typeface="+mn-ea"/>
                <a:cs typeface="+mn-ea"/>
                <a:sym typeface="+mn-lt"/>
              </a:rPr>
              <a:t>TCP </a:t>
            </a:r>
            <a:r>
              <a:rPr lang="zh-CN" altLang="en-US" sz="2000" dirty="0">
                <a:solidFill>
                  <a:schemeClr val="tx1"/>
                </a:solidFill>
                <a:latin typeface="+mn-ea"/>
                <a:cs typeface="+mn-ea"/>
                <a:sym typeface="+mn-lt"/>
              </a:rPr>
              <a:t>发送方在丢失事件发生后降低发送速率 </a:t>
            </a:r>
            <a:r>
              <a:rPr lang="en-US" altLang="zh-CN" sz="2000" dirty="0">
                <a:solidFill>
                  <a:schemeClr val="tx1"/>
                </a:solidFill>
                <a:latin typeface="+mn-ea"/>
                <a:cs typeface="+mn-ea"/>
                <a:sym typeface="+mn-lt"/>
              </a:rPr>
              <a:t>(</a:t>
            </a:r>
            <a:r>
              <a:rPr lang="en-US" altLang="zh-CN" sz="2000" dirty="0" err="1">
                <a:solidFill>
                  <a:schemeClr val="tx1"/>
                </a:solidFill>
                <a:latin typeface="+mn-ea"/>
                <a:cs typeface="+mn-ea"/>
                <a:sym typeface="+mn-lt"/>
              </a:rPr>
              <a:t>CongWin</a:t>
            </a:r>
            <a:r>
              <a:rPr lang="en-US" altLang="zh-CN" sz="2000" dirty="0">
                <a:solidFill>
                  <a:schemeClr val="tx1"/>
                </a:solidFill>
                <a:latin typeface="+mn-ea"/>
                <a:cs typeface="+mn-ea"/>
                <a:sym typeface="+mn-lt"/>
              </a:rPr>
              <a:t>)</a:t>
            </a:r>
          </a:p>
          <a:p>
            <a:pPr marL="342900" indent="-342900">
              <a:lnSpc>
                <a:spcPct val="150000"/>
              </a:lnSpc>
              <a:buFont typeface="Wingdings" panose="05000000000000000000" pitchFamily="2" charset="2"/>
              <a:buChar char="l"/>
            </a:pPr>
            <a:r>
              <a:rPr lang="zh-CN" altLang="en-US" sz="2000" b="1" dirty="0" smtClean="0">
                <a:solidFill>
                  <a:schemeClr val="tx1"/>
                </a:solidFill>
                <a:latin typeface="+mn-ea"/>
                <a:cs typeface="+mn-ea"/>
                <a:sym typeface="+mn-lt"/>
              </a:rPr>
              <a:t>如何合理控制发送速率？</a:t>
            </a:r>
            <a:endParaRPr lang="en-US" altLang="zh-CN" sz="2000" b="1" dirty="0">
              <a:solidFill>
                <a:schemeClr val="tx1"/>
              </a:solidFill>
              <a:latin typeface="+mn-ea"/>
              <a:cs typeface="+mn-ea"/>
              <a:sym typeface="+mn-lt"/>
            </a:endParaRPr>
          </a:p>
          <a:p>
            <a:pPr marL="742950" lvl="1" indent="-285750">
              <a:lnSpc>
                <a:spcPct val="150000"/>
              </a:lnSpc>
              <a:buFont typeface="Arial" panose="020B0604020202020204" pitchFamily="34" charset="0"/>
              <a:buChar char="•"/>
            </a:pPr>
            <a:r>
              <a:rPr lang="en-US" altLang="zh-CN" sz="2000" dirty="0" smtClean="0">
                <a:solidFill>
                  <a:schemeClr val="tx1"/>
                </a:solidFill>
                <a:latin typeface="+mn-ea"/>
                <a:cs typeface="+mn-ea"/>
                <a:sym typeface="+mn-lt"/>
              </a:rPr>
              <a:t>AIMD</a:t>
            </a:r>
            <a:r>
              <a:rPr lang="zh-CN" altLang="en-US" sz="2000" dirty="0" smtClean="0">
                <a:solidFill>
                  <a:schemeClr val="tx1"/>
                </a:solidFill>
                <a:latin typeface="+mn-ea"/>
                <a:cs typeface="+mn-ea"/>
                <a:sym typeface="+mn-lt"/>
              </a:rPr>
              <a:t>（拥塞避免）</a:t>
            </a:r>
            <a:endParaRPr lang="en-US" altLang="zh-CN" sz="2000" dirty="0" smtClean="0">
              <a:solidFill>
                <a:schemeClr val="tx1"/>
              </a:solidFill>
              <a:latin typeface="+mn-ea"/>
              <a:cs typeface="+mn-ea"/>
              <a:sym typeface="+mn-lt"/>
            </a:endParaRPr>
          </a:p>
          <a:p>
            <a:pPr marL="742950" lvl="1" indent="-285750">
              <a:lnSpc>
                <a:spcPct val="150000"/>
              </a:lnSpc>
              <a:buFont typeface="Arial" panose="020B0604020202020204" pitchFamily="34" charset="0"/>
              <a:buChar char="•"/>
            </a:pPr>
            <a:r>
              <a:rPr lang="zh-CN" altLang="en-US" sz="2000" dirty="0">
                <a:solidFill>
                  <a:schemeClr val="tx1"/>
                </a:solidFill>
                <a:latin typeface="+mn-ea"/>
                <a:cs typeface="+mn-ea"/>
                <a:sym typeface="+mn-lt"/>
              </a:rPr>
              <a:t>慢启</a:t>
            </a:r>
            <a:r>
              <a:rPr lang="zh-CN" altLang="en-US" sz="2000" dirty="0" smtClean="0">
                <a:solidFill>
                  <a:schemeClr val="tx1"/>
                </a:solidFill>
                <a:latin typeface="+mn-ea"/>
                <a:cs typeface="+mn-ea"/>
                <a:sym typeface="+mn-lt"/>
              </a:rPr>
              <a:t>动</a:t>
            </a:r>
            <a:endParaRPr lang="zh-CN" altLang="en-US" sz="2000" dirty="0">
              <a:solidFill>
                <a:schemeClr val="tx1"/>
              </a:solidFill>
              <a:latin typeface="+mn-ea"/>
              <a:cs typeface="+mn-ea"/>
              <a:sym typeface="+mn-lt"/>
            </a:endParaRPr>
          </a:p>
        </p:txBody>
      </p:sp>
      <p:grpSp>
        <p:nvGrpSpPr>
          <p:cNvPr id="8" name="Group 11"/>
          <p:cNvGrpSpPr>
            <a:grpSpLocks/>
          </p:cNvGrpSpPr>
          <p:nvPr/>
        </p:nvGrpSpPr>
        <p:grpSpPr bwMode="auto">
          <a:xfrm>
            <a:off x="1103074" y="4171800"/>
            <a:ext cx="4020455" cy="778184"/>
            <a:chOff x="238" y="3022"/>
            <a:chExt cx="2782" cy="484"/>
          </a:xfrm>
        </p:grpSpPr>
        <p:sp>
          <p:nvSpPr>
            <p:cNvPr id="9" name="Rectangle 5"/>
            <p:cNvSpPr>
              <a:spLocks noChangeArrowheads="1"/>
            </p:cNvSpPr>
            <p:nvPr/>
          </p:nvSpPr>
          <p:spPr bwMode="auto">
            <a:xfrm>
              <a:off x="444" y="3125"/>
              <a:ext cx="697"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spcBef>
                  <a:spcPct val="0"/>
                </a:spcBef>
                <a:buFontTx/>
                <a:buNone/>
              </a:pPr>
              <a:r>
                <a:rPr lang="en-US" altLang="zh-CN" sz="2000" b="1" dirty="0">
                  <a:latin typeface="+mn-ea"/>
                </a:rPr>
                <a:t>rate =</a:t>
              </a:r>
              <a:r>
                <a:rPr lang="en-US" altLang="zh-CN" sz="1000" b="1" dirty="0">
                  <a:latin typeface="+mn-ea"/>
                </a:rPr>
                <a:t> </a:t>
              </a:r>
            </a:p>
          </p:txBody>
        </p:sp>
        <p:sp>
          <p:nvSpPr>
            <p:cNvPr id="10" name="Rectangle 6"/>
            <p:cNvSpPr>
              <a:spLocks noChangeArrowheads="1"/>
            </p:cNvSpPr>
            <p:nvPr/>
          </p:nvSpPr>
          <p:spPr bwMode="auto">
            <a:xfrm>
              <a:off x="1083" y="3034"/>
              <a:ext cx="98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spcBef>
                  <a:spcPct val="0"/>
                </a:spcBef>
                <a:buFontTx/>
                <a:buNone/>
              </a:pPr>
              <a:r>
                <a:rPr lang="en-US" altLang="zh-CN" sz="2000" b="1" dirty="0" err="1">
                  <a:latin typeface="+mn-ea"/>
                </a:rPr>
                <a:t>CongWin</a:t>
              </a:r>
              <a:r>
                <a:rPr lang="en-US" altLang="zh-CN" sz="1000" b="1" dirty="0">
                  <a:latin typeface="+mn-ea"/>
                </a:rPr>
                <a:t> </a:t>
              </a:r>
            </a:p>
          </p:txBody>
        </p:sp>
        <p:sp>
          <p:nvSpPr>
            <p:cNvPr id="11" name="Rectangle 7"/>
            <p:cNvSpPr>
              <a:spLocks noChangeArrowheads="1"/>
            </p:cNvSpPr>
            <p:nvPr/>
          </p:nvSpPr>
          <p:spPr bwMode="auto">
            <a:xfrm>
              <a:off x="1321" y="3243"/>
              <a:ext cx="501"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spcBef>
                  <a:spcPct val="0"/>
                </a:spcBef>
                <a:buFontTx/>
                <a:buNone/>
              </a:pPr>
              <a:r>
                <a:rPr lang="en-US" altLang="zh-CN" sz="2000" b="1" dirty="0">
                  <a:latin typeface="+mn-ea"/>
                </a:rPr>
                <a:t>RTT</a:t>
              </a:r>
              <a:r>
                <a:rPr lang="en-US" altLang="zh-CN" sz="1000" b="1" dirty="0">
                  <a:latin typeface="+mn-ea"/>
                </a:rPr>
                <a:t> </a:t>
              </a:r>
            </a:p>
          </p:txBody>
        </p:sp>
        <p:sp>
          <p:nvSpPr>
            <p:cNvPr id="12" name="Rectangle 8"/>
            <p:cNvSpPr>
              <a:spLocks noChangeArrowheads="1"/>
            </p:cNvSpPr>
            <p:nvPr/>
          </p:nvSpPr>
          <p:spPr bwMode="auto">
            <a:xfrm>
              <a:off x="1780" y="3147"/>
              <a:ext cx="1195"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spcBef>
                  <a:spcPct val="0"/>
                </a:spcBef>
                <a:buFontTx/>
                <a:buNone/>
              </a:pPr>
              <a:r>
                <a:rPr lang="en-US" altLang="zh-CN" sz="2000" b="1" dirty="0">
                  <a:latin typeface="+mn-ea"/>
                </a:rPr>
                <a:t>    Bytes/sec</a:t>
              </a:r>
            </a:p>
          </p:txBody>
        </p:sp>
        <p:sp>
          <p:nvSpPr>
            <p:cNvPr id="13" name="Line 9"/>
            <p:cNvSpPr>
              <a:spLocks noChangeShapeType="1"/>
            </p:cNvSpPr>
            <p:nvPr/>
          </p:nvSpPr>
          <p:spPr bwMode="auto">
            <a:xfrm>
              <a:off x="1097" y="3250"/>
              <a:ext cx="93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14" name="Rectangle 10"/>
            <p:cNvSpPr>
              <a:spLocks noChangeArrowheads="1"/>
            </p:cNvSpPr>
            <p:nvPr/>
          </p:nvSpPr>
          <p:spPr bwMode="auto">
            <a:xfrm>
              <a:off x="238" y="3022"/>
              <a:ext cx="2782" cy="484"/>
            </a:xfrm>
            <a:prstGeom prst="rect">
              <a:avLst/>
            </a:prstGeom>
            <a:noFill/>
            <a:ln w="127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endParaRPr lang="zh-CN" altLang="en-US" sz="1800" b="1" dirty="0">
                <a:latin typeface="+mn-ea"/>
              </a:endParaRPr>
            </a:p>
          </p:txBody>
        </p:sp>
      </p:grpSp>
    </p:spTree>
    <p:extLst>
      <p:ext uri="{BB962C8B-B14F-4D97-AF65-F5344CB8AC3E}">
        <p14:creationId xmlns:p14="http://schemas.microsoft.com/office/powerpoint/2010/main" val="550906906"/>
      </p:ext>
    </p:extLst>
  </p:cSld>
  <p:clrMapOvr>
    <a:masterClrMapping/>
  </p:clrMapOvr>
  <p:transition spd="slow">
    <p:wipe/>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1754188" y="3810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2" name="圆角矩形 1"/>
          <p:cNvSpPr/>
          <p:nvPr/>
        </p:nvSpPr>
        <p:spPr>
          <a:xfrm>
            <a:off x="872130" y="1506312"/>
            <a:ext cx="10363905" cy="149334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b="1" dirty="0" smtClean="0">
                <a:solidFill>
                  <a:schemeClr val="tx1"/>
                </a:solidFill>
                <a:latin typeface="+mn-ea"/>
                <a:cs typeface="+mn-ea"/>
                <a:sym typeface="+mn-lt"/>
              </a:rPr>
              <a:t>原理：</a:t>
            </a:r>
            <a:r>
              <a:rPr lang="zh-CN" altLang="en-US" sz="2000" dirty="0" smtClean="0">
                <a:solidFill>
                  <a:schemeClr val="tx1"/>
                </a:solidFill>
                <a:latin typeface="+mn-ea"/>
                <a:cs typeface="+mn-ea"/>
                <a:sym typeface="+mn-lt"/>
              </a:rPr>
              <a:t>发送</a:t>
            </a:r>
            <a:r>
              <a:rPr lang="zh-CN" altLang="en-US" sz="2000" dirty="0">
                <a:solidFill>
                  <a:schemeClr val="tx1"/>
                </a:solidFill>
                <a:latin typeface="+mn-ea"/>
                <a:cs typeface="+mn-ea"/>
                <a:sym typeface="+mn-lt"/>
              </a:rPr>
              <a:t>方增加传输速率（窗口大小</a:t>
            </a:r>
            <a:r>
              <a:rPr lang="zh-CN" altLang="en-US" sz="2000" dirty="0" smtClean="0">
                <a:solidFill>
                  <a:schemeClr val="tx1"/>
                </a:solidFill>
                <a:latin typeface="+mn-ea"/>
                <a:cs typeface="+mn-ea"/>
                <a:sym typeface="+mn-lt"/>
              </a:rPr>
              <a:t>），谨慎地探测</a:t>
            </a:r>
            <a:r>
              <a:rPr lang="zh-CN" altLang="en-US" sz="2000" dirty="0">
                <a:solidFill>
                  <a:schemeClr val="tx1"/>
                </a:solidFill>
                <a:latin typeface="+mn-ea"/>
                <a:cs typeface="+mn-ea"/>
                <a:sym typeface="+mn-lt"/>
              </a:rPr>
              <a:t>可用带宽，直到发生丢包</a:t>
            </a:r>
            <a:r>
              <a:rPr lang="zh-CN" altLang="en-US" sz="2000" dirty="0" smtClean="0">
                <a:solidFill>
                  <a:schemeClr val="tx1"/>
                </a:solidFill>
                <a:latin typeface="+mn-ea"/>
                <a:cs typeface="+mn-ea"/>
                <a:sym typeface="+mn-lt"/>
              </a:rPr>
              <a:t>事件</a:t>
            </a:r>
            <a:endParaRPr lang="en-US" altLang="zh-CN" sz="2000" dirty="0" smtClean="0">
              <a:solidFill>
                <a:schemeClr val="tx1"/>
              </a:solidFill>
              <a:latin typeface="+mn-ea"/>
              <a:cs typeface="+mn-ea"/>
              <a:sym typeface="+mn-lt"/>
            </a:endParaRPr>
          </a:p>
          <a:p>
            <a:pPr>
              <a:lnSpc>
                <a:spcPct val="150000"/>
              </a:lnSpc>
            </a:pPr>
            <a:r>
              <a:rPr lang="zh-CN" altLang="en-US" sz="2000" b="1" dirty="0" smtClean="0">
                <a:solidFill>
                  <a:schemeClr val="tx1"/>
                </a:solidFill>
                <a:latin typeface="+mn-ea"/>
                <a:cs typeface="+mn-ea"/>
                <a:sym typeface="+mn-lt"/>
              </a:rPr>
              <a:t>方法：</a:t>
            </a:r>
            <a:r>
              <a:rPr lang="en-US" altLang="zh-CN" sz="2000" b="1" dirty="0" smtClean="0">
                <a:solidFill>
                  <a:schemeClr val="tx1"/>
                </a:solidFill>
                <a:latin typeface="+mn-ea"/>
                <a:cs typeface="+mn-ea"/>
                <a:sym typeface="+mn-lt"/>
              </a:rPr>
              <a:t>AIMD</a:t>
            </a:r>
            <a:endParaRPr lang="en-US" altLang="zh-CN" sz="2000" b="1" dirty="0">
              <a:solidFill>
                <a:schemeClr val="tx1"/>
              </a:solidFill>
              <a:latin typeface="+mn-ea"/>
              <a:cs typeface="+mn-ea"/>
              <a:sym typeface="+mn-lt"/>
            </a:endParaRPr>
          </a:p>
          <a:p>
            <a:pPr marL="800100" lvl="1" indent="-342900">
              <a:lnSpc>
                <a:spcPct val="150000"/>
              </a:lnSpc>
              <a:buFont typeface="Arial" panose="020B0604020202020204" pitchFamily="34" charset="0"/>
              <a:buChar char="•"/>
            </a:pPr>
            <a:r>
              <a:rPr lang="zh-CN" altLang="en-US" sz="2000" dirty="0" smtClean="0">
                <a:solidFill>
                  <a:schemeClr val="tx1"/>
                </a:solidFill>
                <a:latin typeface="+mn-ea"/>
              </a:rPr>
              <a:t>加性</a:t>
            </a:r>
            <a:r>
              <a:rPr lang="zh-CN" altLang="en-US" sz="2000" dirty="0">
                <a:solidFill>
                  <a:schemeClr val="tx1"/>
                </a:solidFill>
                <a:latin typeface="+mn-ea"/>
              </a:rPr>
              <a:t>递增</a:t>
            </a:r>
            <a:r>
              <a:rPr lang="en-US" altLang="zh-CN" sz="2000" dirty="0">
                <a:solidFill>
                  <a:schemeClr val="tx1"/>
                </a:solidFill>
                <a:latin typeface="+mn-ea"/>
              </a:rPr>
              <a:t>: </a:t>
            </a:r>
            <a:r>
              <a:rPr lang="zh-CN" altLang="en-US" sz="2000" dirty="0">
                <a:solidFill>
                  <a:schemeClr val="tx1"/>
                </a:solidFill>
                <a:latin typeface="+mn-ea"/>
              </a:rPr>
              <a:t>每个</a:t>
            </a:r>
            <a:r>
              <a:rPr lang="en-US" altLang="zh-CN" sz="2000" dirty="0">
                <a:solidFill>
                  <a:schemeClr val="tx1"/>
                </a:solidFill>
                <a:latin typeface="+mn-ea"/>
              </a:rPr>
              <a:t>RTT</a:t>
            </a:r>
            <a:r>
              <a:rPr lang="zh-CN" altLang="en-US" sz="2000" dirty="0">
                <a:solidFill>
                  <a:schemeClr val="tx1"/>
                </a:solidFill>
                <a:latin typeface="+mn-ea"/>
              </a:rPr>
              <a:t>内如果没有丢失事件发生，拥塞窗口</a:t>
            </a:r>
            <a:r>
              <a:rPr lang="zh-CN" altLang="en-US" sz="2000" dirty="0" smtClean="0">
                <a:solidFill>
                  <a:schemeClr val="tx1"/>
                </a:solidFill>
                <a:latin typeface="+mn-ea"/>
              </a:rPr>
              <a:t>增加</a:t>
            </a:r>
            <a:r>
              <a:rPr lang="en-US" altLang="zh-CN" sz="2000" dirty="0" smtClean="0">
                <a:solidFill>
                  <a:schemeClr val="tx1"/>
                </a:solidFill>
                <a:latin typeface="+mn-ea"/>
              </a:rPr>
              <a:t>1</a:t>
            </a:r>
            <a:r>
              <a:rPr lang="zh-CN" altLang="en-US" sz="2000" dirty="0" smtClean="0">
                <a:solidFill>
                  <a:schemeClr val="tx1"/>
                </a:solidFill>
                <a:latin typeface="+mn-ea"/>
              </a:rPr>
              <a:t>个</a:t>
            </a:r>
            <a:r>
              <a:rPr lang="en-US" altLang="zh-CN" sz="2000" dirty="0" smtClean="0">
                <a:solidFill>
                  <a:schemeClr val="tx1"/>
                </a:solidFill>
                <a:latin typeface="+mn-ea"/>
              </a:rPr>
              <a:t>MSS</a:t>
            </a:r>
            <a:r>
              <a:rPr lang="zh-CN" altLang="en-US" sz="2000" dirty="0" smtClean="0">
                <a:solidFill>
                  <a:schemeClr val="tx1"/>
                </a:solidFill>
                <a:latin typeface="+mn-ea"/>
              </a:rPr>
              <a:t>（</a:t>
            </a:r>
            <a:r>
              <a:rPr lang="zh-CN" altLang="en-US" dirty="0">
                <a:solidFill>
                  <a:schemeClr val="tx1"/>
                </a:solidFill>
              </a:rPr>
              <a:t>拥塞避免</a:t>
            </a:r>
            <a:r>
              <a:rPr lang="zh-CN" altLang="en-US" sz="2000" dirty="0" smtClean="0">
                <a:solidFill>
                  <a:schemeClr val="tx1"/>
                </a:solidFill>
                <a:latin typeface="+mn-ea"/>
              </a:rPr>
              <a:t>）</a:t>
            </a:r>
            <a:endParaRPr lang="en-US" altLang="zh-CN" sz="2000" dirty="0" smtClean="0">
              <a:solidFill>
                <a:schemeClr val="tx1"/>
              </a:solidFill>
              <a:latin typeface="+mn-ea"/>
            </a:endParaRPr>
          </a:p>
          <a:p>
            <a:pPr marL="800100" lvl="1" indent="-342900">
              <a:lnSpc>
                <a:spcPct val="150000"/>
              </a:lnSpc>
              <a:buFont typeface="Arial" panose="020B0604020202020204" pitchFamily="34" charset="0"/>
              <a:buChar char="•"/>
            </a:pPr>
            <a:r>
              <a:rPr lang="zh-CN" altLang="en-US" sz="2000" dirty="0">
                <a:solidFill>
                  <a:schemeClr val="tx1"/>
                </a:solidFill>
                <a:latin typeface="+mn-ea"/>
                <a:cs typeface="+mn-ea"/>
                <a:sym typeface="+mn-lt"/>
              </a:rPr>
              <a:t>乘性递减</a:t>
            </a:r>
            <a:r>
              <a:rPr lang="en-US" altLang="zh-CN" sz="2000" dirty="0">
                <a:solidFill>
                  <a:schemeClr val="tx1"/>
                </a:solidFill>
                <a:latin typeface="+mn-ea"/>
                <a:cs typeface="+mn-ea"/>
                <a:sym typeface="+mn-lt"/>
              </a:rPr>
              <a:t>: </a:t>
            </a:r>
            <a:r>
              <a:rPr lang="zh-CN" altLang="en-US" sz="2000" dirty="0">
                <a:solidFill>
                  <a:schemeClr val="tx1"/>
                </a:solidFill>
                <a:latin typeface="+mn-ea"/>
                <a:cs typeface="+mn-ea"/>
                <a:sym typeface="+mn-lt"/>
              </a:rPr>
              <a:t>发生丢包事件后将拥塞窗口</a:t>
            </a:r>
            <a:r>
              <a:rPr lang="zh-CN" altLang="en-US" sz="2000" dirty="0" smtClean="0">
                <a:solidFill>
                  <a:schemeClr val="tx1"/>
                </a:solidFill>
                <a:latin typeface="+mn-ea"/>
                <a:cs typeface="+mn-ea"/>
                <a:sym typeface="+mn-lt"/>
              </a:rPr>
              <a:t>减半</a:t>
            </a:r>
            <a:endParaRPr lang="zh-CN" altLang="en-US" sz="2000" dirty="0">
              <a:solidFill>
                <a:schemeClr val="tx1"/>
              </a:solidFill>
              <a:latin typeface="+mn-ea"/>
              <a:cs typeface="+mn-ea"/>
              <a:sym typeface="+mn-lt"/>
            </a:endParaRPr>
          </a:p>
        </p:txBody>
      </p:sp>
      <p:sp>
        <p:nvSpPr>
          <p:cNvPr id="4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TCP </a:t>
            </a:r>
            <a:r>
              <a:rPr lang="zh-CN" altLang="en-US" sz="1800" dirty="0">
                <a:solidFill>
                  <a:schemeClr val="tx1">
                    <a:lumMod val="65000"/>
                    <a:lumOff val="35000"/>
                  </a:schemeClr>
                </a:solidFill>
                <a:latin typeface="+mn-lt"/>
                <a:ea typeface="+mn-ea"/>
                <a:cs typeface="+mn-ea"/>
                <a:sym typeface="+mn-lt"/>
              </a:rPr>
              <a:t>拥塞控制</a:t>
            </a:r>
          </a:p>
        </p:txBody>
      </p:sp>
      <p:sp>
        <p:nvSpPr>
          <p:cNvPr id="41" name="矩形 40"/>
          <p:cNvSpPr/>
          <p:nvPr/>
        </p:nvSpPr>
        <p:spPr>
          <a:xfrm>
            <a:off x="858157" y="710268"/>
            <a:ext cx="10475688" cy="584775"/>
          </a:xfrm>
          <a:prstGeom prst="rect">
            <a:avLst/>
          </a:prstGeom>
        </p:spPr>
        <p:txBody>
          <a:bodyPr wrap="none">
            <a:spAutoFit/>
          </a:bodyPr>
          <a:lstStyle/>
          <a:p>
            <a:pPr algn="ctr"/>
            <a:r>
              <a:rPr lang="en-US" altLang="zh-CN" sz="3200" b="1" dirty="0">
                <a:solidFill>
                  <a:schemeClr val="accent1"/>
                </a:solidFill>
                <a:cs typeface="+mn-ea"/>
                <a:sym typeface="+mn-lt"/>
              </a:rPr>
              <a:t>TCP AIMD(Additive-</a:t>
            </a:r>
            <a:r>
              <a:rPr lang="en-US" altLang="zh-CN" sz="3200" b="1" dirty="0" err="1">
                <a:solidFill>
                  <a:schemeClr val="accent1"/>
                </a:solidFill>
                <a:cs typeface="+mn-ea"/>
                <a:sym typeface="+mn-lt"/>
              </a:rPr>
              <a:t>increase,multiplicative</a:t>
            </a:r>
            <a:r>
              <a:rPr lang="en-US" altLang="zh-CN" sz="3200" b="1" dirty="0">
                <a:solidFill>
                  <a:schemeClr val="accent1"/>
                </a:solidFill>
                <a:cs typeface="+mn-ea"/>
                <a:sym typeface="+mn-lt"/>
              </a:rPr>
              <a:t>-decrease)</a:t>
            </a:r>
          </a:p>
        </p:txBody>
      </p:sp>
      <p:grpSp>
        <p:nvGrpSpPr>
          <p:cNvPr id="6" name="组合 5"/>
          <p:cNvGrpSpPr/>
          <p:nvPr/>
        </p:nvGrpSpPr>
        <p:grpSpPr>
          <a:xfrm>
            <a:off x="1688554" y="3364604"/>
            <a:ext cx="9364219" cy="2870215"/>
            <a:chOff x="2796924" y="3364604"/>
            <a:chExt cx="9364219" cy="2870215"/>
          </a:xfrm>
        </p:grpSpPr>
        <p:grpSp>
          <p:nvGrpSpPr>
            <p:cNvPr id="10" name="组合 9"/>
            <p:cNvGrpSpPr/>
            <p:nvPr/>
          </p:nvGrpSpPr>
          <p:grpSpPr>
            <a:xfrm>
              <a:off x="2796924" y="3364604"/>
              <a:ext cx="9364219" cy="2870215"/>
              <a:chOff x="2121701" y="3622675"/>
              <a:chExt cx="9138842" cy="2615308"/>
            </a:xfrm>
          </p:grpSpPr>
          <p:sp>
            <p:nvSpPr>
              <p:cNvPr id="11" name="Rectangle 11"/>
              <p:cNvSpPr>
                <a:spLocks noChangeArrowheads="1"/>
              </p:cNvSpPr>
              <p:nvPr/>
            </p:nvSpPr>
            <p:spPr bwMode="auto">
              <a:xfrm>
                <a:off x="3663950" y="3659188"/>
                <a:ext cx="685800" cy="30480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endParaRPr lang="zh-CN" altLang="zh-CN" sz="1800"/>
              </a:p>
            </p:txBody>
          </p:sp>
          <p:sp>
            <p:nvSpPr>
              <p:cNvPr id="12" name="Text Box 12"/>
              <p:cNvSpPr txBox="1">
                <a:spLocks noChangeArrowheads="1"/>
              </p:cNvSpPr>
              <p:nvPr/>
            </p:nvSpPr>
            <p:spPr bwMode="auto">
              <a:xfrm rot="16200000">
                <a:off x="1342831" y="4720146"/>
                <a:ext cx="2128442" cy="570701"/>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b="1" dirty="0" err="1">
                    <a:latin typeface="Courier New" charset="0"/>
                  </a:rPr>
                  <a:t>cwnd</a:t>
                </a:r>
                <a:r>
                  <a:rPr lang="en-US" b="1" dirty="0">
                    <a:latin typeface="Courier New" charset="0"/>
                  </a:rPr>
                  <a:t>:</a:t>
                </a:r>
                <a:r>
                  <a:rPr lang="en-US" dirty="0">
                    <a:latin typeface="Arial" charset="0"/>
                  </a:rPr>
                  <a:t> TCP sender </a:t>
                </a:r>
              </a:p>
              <a:p>
                <a:pPr>
                  <a:defRPr/>
                </a:pPr>
                <a:r>
                  <a:rPr lang="en-US" dirty="0">
                    <a:latin typeface="Arial" charset="0"/>
                  </a:rPr>
                  <a:t>congestion window size</a:t>
                </a:r>
              </a:p>
            </p:txBody>
          </p:sp>
          <p:sp>
            <p:nvSpPr>
              <p:cNvPr id="13" name="Text Box 13"/>
              <p:cNvSpPr txBox="1">
                <a:spLocks noChangeArrowheads="1"/>
              </p:cNvSpPr>
              <p:nvPr/>
            </p:nvSpPr>
            <p:spPr bwMode="auto">
              <a:xfrm>
                <a:off x="8158644" y="4947657"/>
                <a:ext cx="3101899" cy="6450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2000" dirty="0">
                    <a:latin typeface="+mn-ea"/>
                    <a:ea typeface="+mn-ea"/>
                  </a:rPr>
                  <a:t>AIMD </a:t>
                </a:r>
                <a:r>
                  <a:rPr lang="zh-CN" altLang="en-US" sz="2000" dirty="0" smtClean="0">
                    <a:latin typeface="+mn-ea"/>
                    <a:ea typeface="+mn-ea"/>
                  </a:rPr>
                  <a:t>锯齿状的</a:t>
                </a:r>
                <a:r>
                  <a:rPr lang="zh-CN" altLang="en-US" sz="2000" dirty="0">
                    <a:latin typeface="+mn-ea"/>
                    <a:ea typeface="+mn-ea"/>
                  </a:rPr>
                  <a:t>行为特点</a:t>
                </a:r>
                <a:r>
                  <a:rPr lang="en-US" sz="2000" dirty="0" smtClean="0">
                    <a:latin typeface="+mn-ea"/>
                    <a:ea typeface="+mn-ea"/>
                  </a:rPr>
                  <a:t>:</a:t>
                </a:r>
              </a:p>
              <a:p>
                <a:pPr>
                  <a:defRPr/>
                </a:pPr>
                <a:r>
                  <a:rPr lang="zh-CN" altLang="en-US" sz="2000" dirty="0" smtClean="0">
                    <a:latin typeface="+mn-ea"/>
                    <a:ea typeface="+mn-ea"/>
                  </a:rPr>
                  <a:t>探测</a:t>
                </a:r>
                <a:r>
                  <a:rPr lang="zh-CN" altLang="en-US" sz="2000" dirty="0">
                    <a:latin typeface="+mn-ea"/>
                    <a:ea typeface="+mn-ea"/>
                  </a:rPr>
                  <a:t>带宽</a:t>
                </a:r>
                <a:endParaRPr lang="en-US" sz="2000" dirty="0">
                  <a:latin typeface="+mn-ea"/>
                  <a:ea typeface="+mn-ea"/>
                </a:endParaRPr>
              </a:p>
            </p:txBody>
          </p:sp>
          <p:sp>
            <p:nvSpPr>
              <p:cNvPr id="14" name="Line 17"/>
              <p:cNvSpPr>
                <a:spLocks noChangeShapeType="1"/>
              </p:cNvSpPr>
              <p:nvPr/>
            </p:nvSpPr>
            <p:spPr bwMode="auto">
              <a:xfrm>
                <a:off x="3505200" y="6149975"/>
                <a:ext cx="4143375"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sz="2000">
                  <a:latin typeface="Tahoma" charset="0"/>
                  <a:ea typeface="ＭＳ Ｐゴシック" charset="0"/>
                </a:endParaRPr>
              </a:p>
            </p:txBody>
          </p:sp>
          <p:sp>
            <p:nvSpPr>
              <p:cNvPr id="15" name="Line 18"/>
              <p:cNvSpPr>
                <a:spLocks noChangeShapeType="1"/>
              </p:cNvSpPr>
              <p:nvPr/>
            </p:nvSpPr>
            <p:spPr bwMode="auto">
              <a:xfrm>
                <a:off x="3494088" y="3735388"/>
                <a:ext cx="0" cy="241617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sz="2000">
                  <a:latin typeface="Tahoma" charset="0"/>
                  <a:ea typeface="ＭＳ Ｐゴシック" charset="0"/>
                </a:endParaRPr>
              </a:p>
            </p:txBody>
          </p:sp>
          <p:sp>
            <p:nvSpPr>
              <p:cNvPr id="16" name="Line 19"/>
              <p:cNvSpPr>
                <a:spLocks noChangeShapeType="1"/>
              </p:cNvSpPr>
              <p:nvPr/>
            </p:nvSpPr>
            <p:spPr bwMode="auto">
              <a:xfrm flipV="1">
                <a:off x="3505200" y="4852988"/>
                <a:ext cx="169863" cy="169862"/>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sz="2000">
                  <a:latin typeface="Tahoma" charset="0"/>
                  <a:ea typeface="ＭＳ Ｐゴシック" charset="0"/>
                </a:endParaRPr>
              </a:p>
            </p:txBody>
          </p:sp>
          <p:sp>
            <p:nvSpPr>
              <p:cNvPr id="17" name="Line 20"/>
              <p:cNvSpPr>
                <a:spLocks noChangeShapeType="1"/>
              </p:cNvSpPr>
              <p:nvPr/>
            </p:nvSpPr>
            <p:spPr bwMode="auto">
              <a:xfrm>
                <a:off x="3686175" y="4841875"/>
                <a:ext cx="0" cy="642938"/>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sz="2000">
                  <a:latin typeface="Tahoma" charset="0"/>
                  <a:ea typeface="ＭＳ Ｐゴシック" charset="0"/>
                </a:endParaRPr>
              </a:p>
            </p:txBody>
          </p:sp>
          <p:sp>
            <p:nvSpPr>
              <p:cNvPr id="18" name="Line 21"/>
              <p:cNvSpPr>
                <a:spLocks noChangeShapeType="1"/>
              </p:cNvSpPr>
              <p:nvPr/>
            </p:nvSpPr>
            <p:spPr bwMode="auto">
              <a:xfrm flipV="1">
                <a:off x="3675063" y="4525963"/>
                <a:ext cx="982662" cy="9810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sz="2000">
                  <a:latin typeface="Tahoma" charset="0"/>
                  <a:ea typeface="ＭＳ Ｐゴシック" charset="0"/>
                </a:endParaRPr>
              </a:p>
            </p:txBody>
          </p:sp>
          <p:sp>
            <p:nvSpPr>
              <p:cNvPr id="19" name="Line 22"/>
              <p:cNvSpPr>
                <a:spLocks noChangeShapeType="1"/>
              </p:cNvSpPr>
              <p:nvPr/>
            </p:nvSpPr>
            <p:spPr bwMode="auto">
              <a:xfrm>
                <a:off x="4646613" y="4527550"/>
                <a:ext cx="0" cy="801688"/>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sz="2000">
                  <a:latin typeface="Tahoma" charset="0"/>
                  <a:ea typeface="ＭＳ Ｐゴシック" charset="0"/>
                </a:endParaRPr>
              </a:p>
            </p:txBody>
          </p:sp>
          <p:grpSp>
            <p:nvGrpSpPr>
              <p:cNvPr id="20" name="Group 38"/>
              <p:cNvGrpSpPr>
                <a:grpSpLocks/>
              </p:cNvGrpSpPr>
              <p:nvPr/>
            </p:nvGrpSpPr>
            <p:grpSpPr bwMode="auto">
              <a:xfrm>
                <a:off x="4638675" y="4402138"/>
                <a:ext cx="3040063" cy="1106487"/>
                <a:chOff x="2720" y="2730"/>
                <a:chExt cx="1915" cy="697"/>
              </a:xfrm>
            </p:grpSpPr>
            <p:sp>
              <p:nvSpPr>
                <p:cNvPr id="27" name="Line 23"/>
                <p:cNvSpPr>
                  <a:spLocks noChangeShapeType="1"/>
                </p:cNvSpPr>
                <p:nvPr/>
              </p:nvSpPr>
              <p:spPr bwMode="auto">
                <a:xfrm flipV="1">
                  <a:off x="2720" y="2996"/>
                  <a:ext cx="331" cy="33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sz="2000">
                    <a:latin typeface="Tahoma" charset="0"/>
                    <a:ea typeface="ＭＳ Ｐゴシック" charset="0"/>
                  </a:endParaRPr>
                </a:p>
              </p:txBody>
            </p:sp>
            <p:grpSp>
              <p:nvGrpSpPr>
                <p:cNvPr id="28" name="Group 37"/>
                <p:cNvGrpSpPr>
                  <a:grpSpLocks/>
                </p:cNvGrpSpPr>
                <p:nvPr/>
              </p:nvGrpSpPr>
              <p:grpSpPr bwMode="auto">
                <a:xfrm>
                  <a:off x="3051" y="2730"/>
                  <a:ext cx="1584" cy="697"/>
                  <a:chOff x="3051" y="2730"/>
                  <a:chExt cx="1584" cy="697"/>
                </a:xfrm>
              </p:grpSpPr>
              <p:sp>
                <p:nvSpPr>
                  <p:cNvPr id="29" name="Line 24"/>
                  <p:cNvSpPr>
                    <a:spLocks noChangeShapeType="1"/>
                  </p:cNvSpPr>
                  <p:nvPr/>
                </p:nvSpPr>
                <p:spPr bwMode="auto">
                  <a:xfrm>
                    <a:off x="3051" y="2993"/>
                    <a:ext cx="0" cy="434"/>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sz="2000">
                      <a:latin typeface="Tahoma" charset="0"/>
                      <a:ea typeface="ＭＳ Ｐゴシック" charset="0"/>
                    </a:endParaRPr>
                  </a:p>
                </p:txBody>
              </p:sp>
              <p:sp>
                <p:nvSpPr>
                  <p:cNvPr id="30" name="Line 25"/>
                  <p:cNvSpPr>
                    <a:spLocks noChangeShapeType="1"/>
                  </p:cNvSpPr>
                  <p:nvPr/>
                </p:nvSpPr>
                <p:spPr bwMode="auto">
                  <a:xfrm flipV="1">
                    <a:off x="3058" y="2795"/>
                    <a:ext cx="611" cy="618"/>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sz="2000">
                      <a:latin typeface="Tahoma" charset="0"/>
                      <a:ea typeface="ＭＳ Ｐゴシック" charset="0"/>
                    </a:endParaRPr>
                  </a:p>
                </p:txBody>
              </p:sp>
              <p:sp>
                <p:nvSpPr>
                  <p:cNvPr id="31" name="Line 26"/>
                  <p:cNvSpPr>
                    <a:spLocks noChangeShapeType="1"/>
                  </p:cNvSpPr>
                  <p:nvPr/>
                </p:nvSpPr>
                <p:spPr bwMode="auto">
                  <a:xfrm>
                    <a:off x="3666" y="2795"/>
                    <a:ext cx="7" cy="526"/>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sz="2000">
                      <a:latin typeface="Tahoma" charset="0"/>
                      <a:ea typeface="ＭＳ Ｐゴシック" charset="0"/>
                    </a:endParaRPr>
                  </a:p>
                </p:txBody>
              </p:sp>
              <p:sp>
                <p:nvSpPr>
                  <p:cNvPr id="32" name="Line 29"/>
                  <p:cNvSpPr>
                    <a:spLocks noChangeShapeType="1"/>
                  </p:cNvSpPr>
                  <p:nvPr/>
                </p:nvSpPr>
                <p:spPr bwMode="auto">
                  <a:xfrm flipV="1">
                    <a:off x="3669" y="2898"/>
                    <a:ext cx="420" cy="42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sz="2000">
                      <a:latin typeface="Tahoma" charset="0"/>
                      <a:ea typeface="ＭＳ Ｐゴシック" charset="0"/>
                    </a:endParaRPr>
                  </a:p>
                </p:txBody>
              </p:sp>
              <p:sp>
                <p:nvSpPr>
                  <p:cNvPr id="33" name="Line 30"/>
                  <p:cNvSpPr>
                    <a:spLocks noChangeShapeType="1"/>
                  </p:cNvSpPr>
                  <p:nvPr/>
                </p:nvSpPr>
                <p:spPr bwMode="auto">
                  <a:xfrm>
                    <a:off x="4089" y="2889"/>
                    <a:ext cx="0" cy="471"/>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sz="2000">
                      <a:latin typeface="Tahoma" charset="0"/>
                      <a:ea typeface="ＭＳ Ｐゴシック" charset="0"/>
                    </a:endParaRPr>
                  </a:p>
                </p:txBody>
              </p:sp>
              <p:sp>
                <p:nvSpPr>
                  <p:cNvPr id="34" name="Line 31"/>
                  <p:cNvSpPr>
                    <a:spLocks noChangeShapeType="1"/>
                  </p:cNvSpPr>
                  <p:nvPr/>
                </p:nvSpPr>
                <p:spPr bwMode="auto">
                  <a:xfrm flipV="1">
                    <a:off x="4083" y="2730"/>
                    <a:ext cx="552" cy="639"/>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sz="2000">
                      <a:latin typeface="Tahoma" charset="0"/>
                      <a:ea typeface="ＭＳ Ｐゴシック" charset="0"/>
                    </a:endParaRPr>
                  </a:p>
                </p:txBody>
              </p:sp>
            </p:grpSp>
          </p:grpSp>
          <p:sp>
            <p:nvSpPr>
              <p:cNvPr id="21" name="Text Box 32"/>
              <p:cNvSpPr txBox="1">
                <a:spLocks noChangeArrowheads="1"/>
              </p:cNvSpPr>
              <p:nvPr/>
            </p:nvSpPr>
            <p:spPr bwMode="auto">
              <a:xfrm>
                <a:off x="4403725" y="3622675"/>
                <a:ext cx="4668423" cy="5889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r>
                  <a:rPr lang="en-US" altLang="zh-CN" sz="1800" dirty="0"/>
                  <a:t>additively increase window size …</a:t>
                </a:r>
              </a:p>
              <a:p>
                <a:pPr algn="l"/>
                <a:r>
                  <a:rPr lang="en-US" altLang="zh-CN" sz="1800" dirty="0"/>
                  <a:t>…. until loss occurs (then cut window in half)</a:t>
                </a:r>
              </a:p>
            </p:txBody>
          </p:sp>
          <p:sp>
            <p:nvSpPr>
              <p:cNvPr id="22" name="Freeform 33"/>
              <p:cNvSpPr>
                <a:spLocks/>
              </p:cNvSpPr>
              <p:nvPr/>
            </p:nvSpPr>
            <p:spPr bwMode="auto">
              <a:xfrm>
                <a:off x="3598863" y="3816350"/>
                <a:ext cx="858837" cy="1016000"/>
              </a:xfrm>
              <a:custGeom>
                <a:avLst/>
                <a:gdLst>
                  <a:gd name="T0" fmla="*/ 2147483647 w 541"/>
                  <a:gd name="T1" fmla="*/ 0 h 640"/>
                  <a:gd name="T2" fmla="*/ 0 w 541"/>
                  <a:gd name="T3" fmla="*/ 0 h 640"/>
                  <a:gd name="T4" fmla="*/ 0 w 541"/>
                  <a:gd name="T5" fmla="*/ 2147483647 h 640"/>
                  <a:gd name="T6" fmla="*/ 0 60000 65536"/>
                  <a:gd name="T7" fmla="*/ 0 60000 65536"/>
                  <a:gd name="T8" fmla="*/ 0 60000 65536"/>
                </a:gdLst>
                <a:ahLst/>
                <a:cxnLst>
                  <a:cxn ang="T6">
                    <a:pos x="T0" y="T1"/>
                  </a:cxn>
                  <a:cxn ang="T7">
                    <a:pos x="T2" y="T3"/>
                  </a:cxn>
                  <a:cxn ang="T8">
                    <a:pos x="T4" y="T5"/>
                  </a:cxn>
                </a:cxnLst>
                <a:rect l="0" t="0" r="r" b="b"/>
                <a:pathLst>
                  <a:path w="541" h="640">
                    <a:moveTo>
                      <a:pt x="541" y="0"/>
                    </a:moveTo>
                    <a:lnTo>
                      <a:pt x="0" y="0"/>
                    </a:lnTo>
                    <a:lnTo>
                      <a:pt x="0" y="640"/>
                    </a:ln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p>
            </p:txBody>
          </p:sp>
          <p:sp>
            <p:nvSpPr>
              <p:cNvPr id="23" name="Freeform 34"/>
              <p:cNvSpPr>
                <a:spLocks/>
              </p:cNvSpPr>
              <p:nvPr/>
            </p:nvSpPr>
            <p:spPr bwMode="auto">
              <a:xfrm>
                <a:off x="3743325" y="4019550"/>
                <a:ext cx="796925" cy="1000125"/>
              </a:xfrm>
              <a:custGeom>
                <a:avLst/>
                <a:gdLst>
                  <a:gd name="T0" fmla="*/ 2147483647 w 502"/>
                  <a:gd name="T1" fmla="*/ 0 h 630"/>
                  <a:gd name="T2" fmla="*/ 2147483647 w 502"/>
                  <a:gd name="T3" fmla="*/ 2147483647 h 630"/>
                  <a:gd name="T4" fmla="*/ 2147483647 w 502"/>
                  <a:gd name="T5" fmla="*/ 2147483647 h 630"/>
                  <a:gd name="T6" fmla="*/ 0 w 502"/>
                  <a:gd name="T7" fmla="*/ 2147483647 h 6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 h="630">
                    <a:moveTo>
                      <a:pt x="502" y="0"/>
                    </a:moveTo>
                    <a:lnTo>
                      <a:pt x="56" y="2"/>
                    </a:lnTo>
                    <a:lnTo>
                      <a:pt x="54" y="630"/>
                    </a:lnTo>
                    <a:lnTo>
                      <a:pt x="0" y="630"/>
                    </a:ln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p>
            </p:txBody>
          </p:sp>
          <p:sp>
            <p:nvSpPr>
              <p:cNvPr id="24" name="Freeform 35"/>
              <p:cNvSpPr>
                <a:spLocks/>
              </p:cNvSpPr>
              <p:nvPr/>
            </p:nvSpPr>
            <p:spPr bwMode="auto">
              <a:xfrm>
                <a:off x="4051300" y="3814763"/>
                <a:ext cx="406400" cy="1168400"/>
              </a:xfrm>
              <a:custGeom>
                <a:avLst/>
                <a:gdLst>
                  <a:gd name="T0" fmla="*/ 2147483647 w 256"/>
                  <a:gd name="T1" fmla="*/ 0 h 736"/>
                  <a:gd name="T2" fmla="*/ 0 w 256"/>
                  <a:gd name="T3" fmla="*/ 0 h 736"/>
                  <a:gd name="T4" fmla="*/ 0 w 256"/>
                  <a:gd name="T5" fmla="*/ 2147483647 h 736"/>
                  <a:gd name="T6" fmla="*/ 0 60000 65536"/>
                  <a:gd name="T7" fmla="*/ 0 60000 65536"/>
                  <a:gd name="T8" fmla="*/ 0 60000 65536"/>
                </a:gdLst>
                <a:ahLst/>
                <a:cxnLst>
                  <a:cxn ang="T6">
                    <a:pos x="T0" y="T1"/>
                  </a:cxn>
                  <a:cxn ang="T7">
                    <a:pos x="T2" y="T3"/>
                  </a:cxn>
                  <a:cxn ang="T8">
                    <a:pos x="T4" y="T5"/>
                  </a:cxn>
                </a:cxnLst>
                <a:rect l="0" t="0" r="r" b="b"/>
                <a:pathLst>
                  <a:path w="256" h="736">
                    <a:moveTo>
                      <a:pt x="256" y="0"/>
                    </a:moveTo>
                    <a:lnTo>
                      <a:pt x="0" y="0"/>
                    </a:lnTo>
                    <a:lnTo>
                      <a:pt x="0" y="736"/>
                    </a:ln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p>
            </p:txBody>
          </p:sp>
          <p:sp>
            <p:nvSpPr>
              <p:cNvPr id="25" name="Freeform 36"/>
              <p:cNvSpPr>
                <a:spLocks/>
              </p:cNvSpPr>
              <p:nvPr/>
            </p:nvSpPr>
            <p:spPr bwMode="auto">
              <a:xfrm>
                <a:off x="4689475" y="4179888"/>
                <a:ext cx="168275" cy="635000"/>
              </a:xfrm>
              <a:custGeom>
                <a:avLst/>
                <a:gdLst>
                  <a:gd name="T0" fmla="*/ 2147483647 w 106"/>
                  <a:gd name="T1" fmla="*/ 0 h 400"/>
                  <a:gd name="T2" fmla="*/ 2147483647 w 106"/>
                  <a:gd name="T3" fmla="*/ 2147483647 h 400"/>
                  <a:gd name="T4" fmla="*/ 0 w 106"/>
                  <a:gd name="T5" fmla="*/ 2147483647 h 400"/>
                  <a:gd name="T6" fmla="*/ 0 60000 65536"/>
                  <a:gd name="T7" fmla="*/ 0 60000 65536"/>
                  <a:gd name="T8" fmla="*/ 0 60000 65536"/>
                </a:gdLst>
                <a:ahLst/>
                <a:cxnLst>
                  <a:cxn ang="T6">
                    <a:pos x="T0" y="T1"/>
                  </a:cxn>
                  <a:cxn ang="T7">
                    <a:pos x="T2" y="T3"/>
                  </a:cxn>
                  <a:cxn ang="T8">
                    <a:pos x="T4" y="T5"/>
                  </a:cxn>
                </a:cxnLst>
                <a:rect l="0" t="0" r="r" b="b"/>
                <a:pathLst>
                  <a:path w="106" h="400">
                    <a:moveTo>
                      <a:pt x="106" y="0"/>
                    </a:moveTo>
                    <a:lnTo>
                      <a:pt x="106" y="400"/>
                    </a:lnTo>
                    <a:lnTo>
                      <a:pt x="0" y="400"/>
                    </a:ln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p>
            </p:txBody>
          </p:sp>
          <p:sp>
            <p:nvSpPr>
              <p:cNvPr id="26" name="Text Box 40"/>
              <p:cNvSpPr txBox="1">
                <a:spLocks noChangeArrowheads="1"/>
              </p:cNvSpPr>
              <p:nvPr/>
            </p:nvSpPr>
            <p:spPr bwMode="auto">
              <a:xfrm>
                <a:off x="7678739" y="5901452"/>
                <a:ext cx="615131" cy="3365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800" dirty="0"/>
                  <a:t>time</a:t>
                </a:r>
              </a:p>
            </p:txBody>
          </p:sp>
        </p:grpSp>
        <p:cxnSp>
          <p:nvCxnSpPr>
            <p:cNvPr id="4" name="直接连接符 3"/>
            <p:cNvCxnSpPr/>
            <p:nvPr/>
          </p:nvCxnSpPr>
          <p:spPr>
            <a:xfrm>
              <a:off x="4096980" y="5413793"/>
              <a:ext cx="97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552696" y="5278584"/>
              <a:ext cx="570990" cy="338554"/>
            </a:xfrm>
            <a:prstGeom prst="rect">
              <a:avLst/>
            </a:prstGeom>
            <a:noFill/>
          </p:spPr>
          <p:txBody>
            <a:bodyPr wrap="none" rtlCol="0">
              <a:spAutoFit/>
            </a:bodyPr>
            <a:lstStyle/>
            <a:p>
              <a:r>
                <a:rPr lang="en-US" altLang="zh-CN" sz="1600" dirty="0" smtClean="0"/>
                <a:t>8KB</a:t>
              </a:r>
              <a:endParaRPr lang="zh-CN" altLang="en-US" sz="1600" dirty="0"/>
            </a:p>
          </p:txBody>
        </p:sp>
        <p:cxnSp>
          <p:nvCxnSpPr>
            <p:cNvPr id="35" name="直接连接符 34"/>
            <p:cNvCxnSpPr/>
            <p:nvPr/>
          </p:nvCxnSpPr>
          <p:spPr>
            <a:xfrm>
              <a:off x="4096980" y="4721062"/>
              <a:ext cx="97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3438883" y="4585853"/>
              <a:ext cx="684803" cy="338554"/>
            </a:xfrm>
            <a:prstGeom prst="rect">
              <a:avLst/>
            </a:prstGeom>
            <a:noFill/>
          </p:spPr>
          <p:txBody>
            <a:bodyPr wrap="none" rtlCol="0">
              <a:spAutoFit/>
            </a:bodyPr>
            <a:lstStyle/>
            <a:p>
              <a:r>
                <a:rPr lang="en-US" altLang="zh-CN" sz="1600" dirty="0" smtClean="0"/>
                <a:t>16KB</a:t>
              </a:r>
              <a:endParaRPr lang="zh-CN" altLang="en-US" sz="1600" dirty="0"/>
            </a:p>
          </p:txBody>
        </p:sp>
        <p:cxnSp>
          <p:nvCxnSpPr>
            <p:cNvPr id="37" name="直接连接符 36"/>
            <p:cNvCxnSpPr/>
            <p:nvPr/>
          </p:nvCxnSpPr>
          <p:spPr>
            <a:xfrm>
              <a:off x="4096980" y="3792809"/>
              <a:ext cx="97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3438883" y="3657600"/>
              <a:ext cx="684803" cy="338554"/>
            </a:xfrm>
            <a:prstGeom prst="rect">
              <a:avLst/>
            </a:prstGeom>
            <a:noFill/>
          </p:spPr>
          <p:txBody>
            <a:bodyPr wrap="none" rtlCol="0">
              <a:spAutoFit/>
            </a:bodyPr>
            <a:lstStyle/>
            <a:p>
              <a:r>
                <a:rPr lang="en-US" altLang="zh-CN" sz="1600" dirty="0" smtClean="0"/>
                <a:t>24KB</a:t>
              </a:r>
              <a:endParaRPr lang="zh-CN" altLang="en-US" sz="1600" dirty="0"/>
            </a:p>
          </p:txBody>
        </p:sp>
      </p:grpSp>
    </p:spTree>
    <p:extLst>
      <p:ext uri="{BB962C8B-B14F-4D97-AF65-F5344CB8AC3E}">
        <p14:creationId xmlns:p14="http://schemas.microsoft.com/office/powerpoint/2010/main" val="460003927"/>
      </p:ext>
    </p:extLst>
  </p:cSld>
  <p:clrMapOvr>
    <a:masterClrMapping/>
  </p:clrMapOvr>
  <p:transition spd="slow">
    <p:wipe/>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1754188" y="3810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2" name="圆角矩形 1"/>
          <p:cNvSpPr/>
          <p:nvPr/>
        </p:nvSpPr>
        <p:spPr>
          <a:xfrm>
            <a:off x="1921116" y="1524000"/>
            <a:ext cx="7634826" cy="387289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Wingdings" panose="05000000000000000000" pitchFamily="2" charset="2"/>
              <a:buChar char="l"/>
              <a:defRPr/>
            </a:pPr>
            <a:r>
              <a:rPr lang="zh-CN" altLang="en-US" sz="2400" b="1" kern="0" dirty="0">
                <a:solidFill>
                  <a:schemeClr val="tx1"/>
                </a:solidFill>
                <a:latin typeface="+mn-ea"/>
              </a:rPr>
              <a:t>连接开始的时候</a:t>
            </a:r>
            <a:r>
              <a:rPr lang="en-US" altLang="zh-CN" sz="2400" b="1" kern="0" dirty="0">
                <a:solidFill>
                  <a:schemeClr val="tx1"/>
                </a:solidFill>
                <a:latin typeface="+mn-ea"/>
              </a:rPr>
              <a:t>, </a:t>
            </a:r>
            <a:r>
              <a:rPr lang="en-US" altLang="zh-CN" sz="2400" b="1" kern="0" dirty="0" err="1">
                <a:solidFill>
                  <a:schemeClr val="tx1"/>
                </a:solidFill>
                <a:latin typeface="+mn-ea"/>
              </a:rPr>
              <a:t>CongWin</a:t>
            </a:r>
            <a:r>
              <a:rPr lang="en-US" altLang="zh-CN" sz="2400" b="1" kern="0" dirty="0">
                <a:solidFill>
                  <a:schemeClr val="tx1"/>
                </a:solidFill>
                <a:latin typeface="+mn-ea"/>
              </a:rPr>
              <a:t> = 1 MSS</a:t>
            </a:r>
          </a:p>
          <a:p>
            <a:pPr lvl="1">
              <a:lnSpc>
                <a:spcPct val="150000"/>
              </a:lnSpc>
              <a:defRPr/>
            </a:pPr>
            <a:r>
              <a:rPr lang="en-US" altLang="zh-CN" sz="2000" kern="0" dirty="0">
                <a:solidFill>
                  <a:schemeClr val="tx1"/>
                </a:solidFill>
                <a:latin typeface="+mn-ea"/>
              </a:rPr>
              <a:t>Example: MSS = 500 bytes &amp; RTT = 200 </a:t>
            </a:r>
            <a:r>
              <a:rPr lang="en-US" altLang="zh-CN" sz="2000" kern="0" dirty="0" err="1">
                <a:solidFill>
                  <a:schemeClr val="tx1"/>
                </a:solidFill>
                <a:latin typeface="+mn-ea"/>
              </a:rPr>
              <a:t>msec</a:t>
            </a:r>
            <a:endParaRPr lang="en-US" altLang="zh-CN" sz="2000" kern="0" dirty="0">
              <a:solidFill>
                <a:schemeClr val="tx1"/>
              </a:solidFill>
              <a:latin typeface="+mn-ea"/>
            </a:endParaRPr>
          </a:p>
          <a:p>
            <a:pPr lvl="1">
              <a:lnSpc>
                <a:spcPct val="150000"/>
              </a:lnSpc>
              <a:defRPr/>
            </a:pPr>
            <a:r>
              <a:rPr lang="zh-CN" altLang="en-US" sz="2000" kern="0" dirty="0">
                <a:solidFill>
                  <a:schemeClr val="tx1"/>
                </a:solidFill>
                <a:latin typeface="+mn-ea"/>
              </a:rPr>
              <a:t>初始速率 </a:t>
            </a:r>
            <a:r>
              <a:rPr lang="en-US" altLang="zh-CN" sz="2000" kern="0" dirty="0">
                <a:solidFill>
                  <a:schemeClr val="tx1"/>
                </a:solidFill>
                <a:latin typeface="+mn-ea"/>
              </a:rPr>
              <a:t>= 20 kbps</a:t>
            </a:r>
          </a:p>
          <a:p>
            <a:pPr marL="342900" indent="-342900">
              <a:lnSpc>
                <a:spcPct val="150000"/>
              </a:lnSpc>
              <a:buFont typeface="Wingdings" panose="05000000000000000000" pitchFamily="2" charset="2"/>
              <a:buChar char="l"/>
              <a:defRPr/>
            </a:pPr>
            <a:r>
              <a:rPr lang="zh-CN" altLang="en-US" sz="2400" b="1" kern="0" dirty="0">
                <a:solidFill>
                  <a:schemeClr val="tx1"/>
                </a:solidFill>
                <a:latin typeface="+mn-ea"/>
              </a:rPr>
              <a:t>有效带宽将 </a:t>
            </a:r>
            <a:r>
              <a:rPr lang="en-US" altLang="zh-CN" sz="2400" b="1" kern="0" dirty="0">
                <a:solidFill>
                  <a:schemeClr val="tx1"/>
                </a:solidFill>
                <a:latin typeface="+mn-ea"/>
              </a:rPr>
              <a:t>&gt;&gt; MSS/RTT</a:t>
            </a:r>
          </a:p>
          <a:p>
            <a:pPr>
              <a:lnSpc>
                <a:spcPct val="150000"/>
              </a:lnSpc>
              <a:spcBef>
                <a:spcPct val="0"/>
              </a:spcBef>
            </a:pPr>
            <a:r>
              <a:rPr lang="en-US" altLang="zh-CN" sz="2000" kern="0" dirty="0">
                <a:solidFill>
                  <a:schemeClr val="tx1"/>
                </a:solidFill>
                <a:latin typeface="+mn-ea"/>
              </a:rPr>
              <a:t> </a:t>
            </a:r>
            <a:r>
              <a:rPr lang="en-US" altLang="zh-CN" sz="2000" kern="0" dirty="0" smtClean="0">
                <a:solidFill>
                  <a:schemeClr val="tx1"/>
                </a:solidFill>
                <a:latin typeface="+mn-ea"/>
              </a:rPr>
              <a:t>     </a:t>
            </a:r>
            <a:r>
              <a:rPr lang="zh-CN" altLang="en-US" sz="2000" kern="0" dirty="0" smtClean="0">
                <a:solidFill>
                  <a:schemeClr val="tx1"/>
                </a:solidFill>
                <a:latin typeface="+mn-ea"/>
              </a:rPr>
              <a:t>希望</a:t>
            </a:r>
            <a:r>
              <a:rPr lang="zh-CN" altLang="en-US" sz="2000" kern="0" dirty="0">
                <a:solidFill>
                  <a:schemeClr val="tx1"/>
                </a:solidFill>
                <a:latin typeface="+mn-ea"/>
              </a:rPr>
              <a:t>尽快达到期待的速率，故</a:t>
            </a:r>
            <a:r>
              <a:rPr lang="zh-CN" altLang="en-US" sz="2000" dirty="0">
                <a:solidFill>
                  <a:schemeClr val="tx1"/>
                </a:solidFill>
                <a:latin typeface="+mn-ea"/>
              </a:rPr>
              <a:t>将以</a:t>
            </a:r>
            <a:r>
              <a:rPr lang="en-US" altLang="zh-CN" sz="2000" dirty="0">
                <a:solidFill>
                  <a:schemeClr val="tx1"/>
                </a:solidFill>
                <a:latin typeface="+mn-ea"/>
              </a:rPr>
              <a:t>2</a:t>
            </a:r>
            <a:r>
              <a:rPr lang="zh-CN" altLang="en-US" sz="2000" dirty="0">
                <a:solidFill>
                  <a:schemeClr val="tx1"/>
                </a:solidFill>
                <a:latin typeface="+mn-ea"/>
              </a:rPr>
              <a:t>的指数方式增加</a:t>
            </a:r>
            <a:r>
              <a:rPr lang="zh-CN" altLang="en-US" sz="2000" dirty="0" smtClean="0">
                <a:solidFill>
                  <a:schemeClr val="tx1"/>
                </a:solidFill>
                <a:latin typeface="+mn-ea"/>
              </a:rPr>
              <a:t>速率。</a:t>
            </a:r>
            <a:endParaRPr lang="en-US" altLang="zh-CN" sz="2000" dirty="0" smtClean="0">
              <a:solidFill>
                <a:schemeClr val="tx1"/>
              </a:solidFill>
              <a:latin typeface="+mn-ea"/>
            </a:endParaRPr>
          </a:p>
          <a:p>
            <a:pPr marL="342900" indent="-342900">
              <a:lnSpc>
                <a:spcPct val="150000"/>
              </a:lnSpc>
              <a:spcBef>
                <a:spcPct val="0"/>
              </a:spcBef>
              <a:buFont typeface="Wingdings" panose="05000000000000000000" pitchFamily="2" charset="2"/>
              <a:buChar char="l"/>
            </a:pPr>
            <a:r>
              <a:rPr lang="zh-CN" altLang="en-US" sz="2400" b="1" kern="0" dirty="0">
                <a:solidFill>
                  <a:schemeClr val="tx1"/>
                </a:solidFill>
                <a:latin typeface="+mn-ea"/>
              </a:rPr>
              <a:t>故以指数方式增加速率，直到产生丢失事件，或者达到某个阈值</a:t>
            </a:r>
            <a:r>
              <a:rPr lang="en-US" altLang="zh-CN" sz="2400" b="1" kern="0" dirty="0" smtClean="0">
                <a:solidFill>
                  <a:schemeClr val="tx1"/>
                </a:solidFill>
                <a:latin typeface="+mn-ea"/>
              </a:rPr>
              <a:t>ssthresh</a:t>
            </a:r>
            <a:endParaRPr lang="zh-CN" altLang="en-US" sz="2000" dirty="0">
              <a:solidFill>
                <a:schemeClr val="tx1"/>
              </a:solidFill>
              <a:cs typeface="+mn-ea"/>
              <a:sym typeface="+mn-lt"/>
            </a:endParaRPr>
          </a:p>
        </p:txBody>
      </p:sp>
      <p:sp>
        <p:nvSpPr>
          <p:cNvPr id="4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TCP </a:t>
            </a:r>
            <a:r>
              <a:rPr lang="zh-CN" altLang="en-US" sz="1800" dirty="0">
                <a:solidFill>
                  <a:schemeClr val="tx1">
                    <a:lumMod val="65000"/>
                    <a:lumOff val="35000"/>
                  </a:schemeClr>
                </a:solidFill>
                <a:latin typeface="+mn-lt"/>
                <a:ea typeface="+mn-ea"/>
                <a:cs typeface="+mn-ea"/>
                <a:sym typeface="+mn-lt"/>
              </a:rPr>
              <a:t>拥塞控制</a:t>
            </a:r>
          </a:p>
        </p:txBody>
      </p:sp>
      <p:sp>
        <p:nvSpPr>
          <p:cNvPr id="41" name="矩形 40"/>
          <p:cNvSpPr/>
          <p:nvPr/>
        </p:nvSpPr>
        <p:spPr>
          <a:xfrm>
            <a:off x="3186550" y="710268"/>
            <a:ext cx="5818901" cy="646331"/>
          </a:xfrm>
          <a:prstGeom prst="rect">
            <a:avLst/>
          </a:prstGeom>
        </p:spPr>
        <p:txBody>
          <a:bodyPr wrap="none">
            <a:spAutoFit/>
          </a:bodyPr>
          <a:lstStyle/>
          <a:p>
            <a:pPr algn="ctr"/>
            <a:r>
              <a:rPr lang="en-US" altLang="zh-CN" sz="3600" b="1" dirty="0">
                <a:solidFill>
                  <a:schemeClr val="accent1"/>
                </a:solidFill>
                <a:cs typeface="+mn-ea"/>
                <a:sym typeface="+mn-lt"/>
              </a:rPr>
              <a:t>TCP </a:t>
            </a:r>
            <a:r>
              <a:rPr lang="zh-CN" altLang="en-US" sz="3600" b="1" dirty="0">
                <a:solidFill>
                  <a:schemeClr val="accent1"/>
                </a:solidFill>
                <a:cs typeface="+mn-ea"/>
                <a:sym typeface="+mn-lt"/>
              </a:rPr>
              <a:t>慢启动（</a:t>
            </a:r>
            <a:r>
              <a:rPr lang="en-US" altLang="zh-CN" sz="3600" b="1" dirty="0">
                <a:solidFill>
                  <a:schemeClr val="accent1"/>
                </a:solidFill>
                <a:cs typeface="+mn-ea"/>
                <a:sym typeface="+mn-lt"/>
              </a:rPr>
              <a:t>slow  start</a:t>
            </a:r>
            <a:r>
              <a:rPr lang="zh-CN" altLang="en-US" sz="3600" b="1" dirty="0">
                <a:solidFill>
                  <a:schemeClr val="accent1"/>
                </a:solidFill>
                <a:cs typeface="+mn-ea"/>
                <a:sym typeface="+mn-lt"/>
              </a:rPr>
              <a:t>）</a:t>
            </a:r>
            <a:endParaRPr lang="en-US" altLang="zh-CN" sz="3600" b="1" dirty="0">
              <a:solidFill>
                <a:schemeClr val="accent1"/>
              </a:solidFill>
              <a:cs typeface="+mn-ea"/>
              <a:sym typeface="+mn-lt"/>
            </a:endParaRPr>
          </a:p>
        </p:txBody>
      </p:sp>
    </p:spTree>
    <p:extLst>
      <p:ext uri="{BB962C8B-B14F-4D97-AF65-F5344CB8AC3E}">
        <p14:creationId xmlns:p14="http://schemas.microsoft.com/office/powerpoint/2010/main" val="155026569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500"/>
                                        <p:tgtEl>
                                          <p:spTgt spid="4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0" grpId="0"/>
      <p:bldP spid="41"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1754188" y="3810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TCP </a:t>
            </a:r>
            <a:r>
              <a:rPr lang="zh-CN" altLang="en-US" sz="1800" dirty="0">
                <a:solidFill>
                  <a:schemeClr val="tx1">
                    <a:lumMod val="65000"/>
                    <a:lumOff val="35000"/>
                  </a:schemeClr>
                </a:solidFill>
                <a:latin typeface="+mn-lt"/>
                <a:ea typeface="+mn-ea"/>
                <a:cs typeface="+mn-ea"/>
                <a:sym typeface="+mn-lt"/>
              </a:rPr>
              <a:t>拥塞控制</a:t>
            </a:r>
          </a:p>
        </p:txBody>
      </p:sp>
      <p:sp>
        <p:nvSpPr>
          <p:cNvPr id="41" name="矩形 40"/>
          <p:cNvSpPr/>
          <p:nvPr/>
        </p:nvSpPr>
        <p:spPr>
          <a:xfrm>
            <a:off x="3107040" y="710268"/>
            <a:ext cx="4878260" cy="646331"/>
          </a:xfrm>
          <a:prstGeom prst="rect">
            <a:avLst/>
          </a:prstGeom>
        </p:spPr>
        <p:txBody>
          <a:bodyPr wrap="none">
            <a:spAutoFit/>
          </a:bodyPr>
          <a:lstStyle/>
          <a:p>
            <a:pPr algn="ctr"/>
            <a:r>
              <a:rPr lang="en-US" altLang="zh-CN" sz="3600" b="1" dirty="0" smtClean="0">
                <a:solidFill>
                  <a:schemeClr val="accent1"/>
                </a:solidFill>
                <a:cs typeface="+mn-ea"/>
              </a:rPr>
              <a:t>ssthresh</a:t>
            </a:r>
            <a:r>
              <a:rPr lang="zh-CN" altLang="en-US" sz="3600" b="1" dirty="0">
                <a:solidFill>
                  <a:schemeClr val="accent1"/>
                </a:solidFill>
                <a:cs typeface="+mn-ea"/>
              </a:rPr>
              <a:t>（阈值</a:t>
            </a:r>
            <a:r>
              <a:rPr lang="zh-CN" altLang="en-US" sz="3600" b="1" dirty="0" smtClean="0">
                <a:solidFill>
                  <a:schemeClr val="accent1"/>
                </a:solidFill>
                <a:cs typeface="+mn-ea"/>
              </a:rPr>
              <a:t>）变量</a:t>
            </a:r>
            <a:endParaRPr lang="en-US" altLang="zh-CN" sz="3600" b="1" dirty="0">
              <a:solidFill>
                <a:schemeClr val="accent1"/>
              </a:solidFill>
              <a:cs typeface="+mn-ea"/>
              <a:sym typeface="+mn-lt"/>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9955" y="2762086"/>
            <a:ext cx="6219721" cy="4095914"/>
          </a:xfrm>
          <a:prstGeom prst="rect">
            <a:avLst/>
          </a:prstGeom>
        </p:spPr>
      </p:pic>
      <p:sp>
        <p:nvSpPr>
          <p:cNvPr id="9" name="圆角矩形 8"/>
          <p:cNvSpPr/>
          <p:nvPr/>
        </p:nvSpPr>
        <p:spPr>
          <a:xfrm>
            <a:off x="489934" y="1775704"/>
            <a:ext cx="7140195" cy="7691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400" b="1" dirty="0">
                <a:solidFill>
                  <a:schemeClr val="tx1"/>
                </a:solidFill>
                <a:latin typeface="+mn-ea"/>
              </a:rPr>
              <a:t>什么时候从指数增加变为线性</a:t>
            </a:r>
            <a:r>
              <a:rPr lang="zh-CN" altLang="en-US" sz="2400" b="1" dirty="0" smtClean="0">
                <a:solidFill>
                  <a:schemeClr val="tx1"/>
                </a:solidFill>
                <a:latin typeface="+mn-ea"/>
              </a:rPr>
              <a:t>增加（</a:t>
            </a:r>
            <a:r>
              <a:rPr lang="zh-CN" altLang="en-US" sz="2400" dirty="0" smtClean="0">
                <a:solidFill>
                  <a:srgbClr val="FF0000"/>
                </a:solidFill>
                <a:latin typeface="+mn-ea"/>
              </a:rPr>
              <a:t>拥塞避免</a:t>
            </a:r>
            <a:r>
              <a:rPr lang="zh-CN" altLang="en-US" sz="2400" b="1" dirty="0" smtClean="0">
                <a:solidFill>
                  <a:schemeClr val="tx1"/>
                </a:solidFill>
                <a:latin typeface="+mn-ea"/>
              </a:rPr>
              <a:t>）</a:t>
            </a:r>
            <a:r>
              <a:rPr lang="en-US" altLang="zh-CN" sz="2400" b="1" dirty="0" smtClean="0">
                <a:solidFill>
                  <a:schemeClr val="tx1"/>
                </a:solidFill>
                <a:latin typeface="+mn-ea"/>
              </a:rPr>
              <a:t>?</a:t>
            </a:r>
          </a:p>
        </p:txBody>
      </p:sp>
      <p:sp>
        <p:nvSpPr>
          <p:cNvPr id="4" name="矩形 3"/>
          <p:cNvSpPr/>
          <p:nvPr/>
        </p:nvSpPr>
        <p:spPr>
          <a:xfrm>
            <a:off x="542957" y="2421418"/>
            <a:ext cx="8372086" cy="646331"/>
          </a:xfrm>
          <a:prstGeom prst="rect">
            <a:avLst/>
          </a:prstGeom>
        </p:spPr>
        <p:txBody>
          <a:bodyPr wrap="square">
            <a:spAutoFit/>
          </a:bodyPr>
          <a:lstStyle/>
          <a:p>
            <a:pPr marL="342900" lvl="1" indent="-342900">
              <a:buFont typeface="Wingdings" panose="05000000000000000000" pitchFamily="2" charset="2"/>
              <a:buChar char="l"/>
            </a:pPr>
            <a:r>
              <a:rPr lang="zh-CN" altLang="en-US" dirty="0" smtClean="0">
                <a:latin typeface="+mn-ea"/>
              </a:rPr>
              <a:t>当</a:t>
            </a:r>
            <a:r>
              <a:rPr lang="en-US" altLang="zh-CN" dirty="0">
                <a:latin typeface="+mn-ea"/>
              </a:rPr>
              <a:t>CongWin</a:t>
            </a:r>
            <a:r>
              <a:rPr lang="zh-CN" altLang="en-US" dirty="0">
                <a:latin typeface="+mn-ea"/>
              </a:rPr>
              <a:t>达</a:t>
            </a:r>
            <a:r>
              <a:rPr lang="zh-CN" altLang="en-US" dirty="0" smtClean="0">
                <a:latin typeface="+mn-ea"/>
              </a:rPr>
              <a:t>到</a:t>
            </a:r>
            <a:r>
              <a:rPr lang="en-US" altLang="zh-CN" dirty="0" smtClean="0">
                <a:latin typeface="+mn-ea"/>
              </a:rPr>
              <a:t>ssthresh</a:t>
            </a:r>
            <a:r>
              <a:rPr lang="zh-CN" altLang="en-US" dirty="0" smtClean="0">
                <a:latin typeface="+mn-ea"/>
              </a:rPr>
              <a:t>时。</a:t>
            </a:r>
            <a:endParaRPr lang="en-US" altLang="zh-CN" dirty="0" smtClean="0">
              <a:latin typeface="+mn-ea"/>
            </a:endParaRPr>
          </a:p>
          <a:p>
            <a:pPr marL="342900" lvl="1" indent="-342900">
              <a:buFont typeface="Wingdings" panose="05000000000000000000" pitchFamily="2" charset="2"/>
              <a:buChar char="l"/>
            </a:pPr>
            <a:r>
              <a:rPr lang="zh-CN" altLang="en-US" dirty="0" smtClean="0">
                <a:latin typeface="+mn-ea"/>
              </a:rPr>
              <a:t>每收到</a:t>
            </a:r>
            <a:r>
              <a:rPr lang="en-US" altLang="zh-CN" dirty="0" smtClean="0">
                <a:latin typeface="+mn-ea"/>
              </a:rPr>
              <a:t>1</a:t>
            </a:r>
            <a:r>
              <a:rPr lang="zh-CN" altLang="en-US" dirty="0" smtClean="0">
                <a:latin typeface="+mn-ea"/>
              </a:rPr>
              <a:t>个</a:t>
            </a:r>
            <a:r>
              <a:rPr lang="en-US" altLang="zh-CN" dirty="0" smtClean="0">
                <a:latin typeface="+mn-ea"/>
              </a:rPr>
              <a:t>ACK, </a:t>
            </a:r>
            <a:r>
              <a:rPr lang="en-US" altLang="zh-CN" dirty="0">
                <a:latin typeface="+mn-ea"/>
              </a:rPr>
              <a:t>CongWin =CongWin + </a:t>
            </a:r>
            <a:r>
              <a:rPr lang="en-US" altLang="zh-CN" dirty="0" smtClean="0">
                <a:latin typeface="+mn-ea"/>
              </a:rPr>
              <a:t>(</a:t>
            </a:r>
            <a:r>
              <a:rPr lang="en-US" altLang="zh-CN" dirty="0">
                <a:latin typeface="+mn-ea"/>
              </a:rPr>
              <a:t>MSS</a:t>
            </a:r>
            <a:r>
              <a:rPr lang="en-US" altLang="zh-CN" dirty="0" smtClean="0">
                <a:latin typeface="+mn-ea"/>
              </a:rPr>
              <a:t>/ </a:t>
            </a:r>
            <a:r>
              <a:rPr lang="en-US" altLang="zh-CN" dirty="0">
                <a:latin typeface="+mn-ea"/>
              </a:rPr>
              <a:t>CongWin</a:t>
            </a:r>
            <a:r>
              <a:rPr lang="en-US" altLang="zh-CN" dirty="0" smtClean="0">
                <a:latin typeface="+mn-ea"/>
              </a:rPr>
              <a:t>)*MSS</a:t>
            </a:r>
          </a:p>
        </p:txBody>
      </p:sp>
      <p:sp>
        <p:nvSpPr>
          <p:cNvPr id="5" name="矩形 4"/>
          <p:cNvSpPr/>
          <p:nvPr/>
        </p:nvSpPr>
        <p:spPr>
          <a:xfrm>
            <a:off x="1588779" y="1401890"/>
            <a:ext cx="8302353" cy="400110"/>
          </a:xfrm>
          <a:prstGeom prst="rect">
            <a:avLst/>
          </a:prstGeom>
        </p:spPr>
        <p:txBody>
          <a:bodyPr wrap="square">
            <a:spAutoFit/>
          </a:bodyPr>
          <a:lstStyle/>
          <a:p>
            <a:pPr marL="0" lvl="1"/>
            <a:r>
              <a:rPr lang="zh-CN" altLang="en-US" sz="2000" dirty="0">
                <a:latin typeface="+mn-ea"/>
              </a:rPr>
              <a:t>（</a:t>
            </a:r>
            <a:r>
              <a:rPr lang="zh-CN" altLang="en-US" sz="2000" kern="0" dirty="0">
                <a:latin typeface="微软雅黑" panose="020B0503020204020204" pitchFamily="34" charset="-122"/>
                <a:ea typeface="微软雅黑" panose="020B0503020204020204" pitchFamily="34" charset="-122"/>
              </a:rPr>
              <a:t>发送</a:t>
            </a:r>
            <a:r>
              <a:rPr lang="zh-CN" altLang="en-US" sz="2000" kern="0" dirty="0">
                <a:solidFill>
                  <a:srgbClr val="FF0000"/>
                </a:solidFill>
                <a:latin typeface="微软雅黑" panose="020B0503020204020204" pitchFamily="34" charset="-122"/>
                <a:ea typeface="微软雅黑" panose="020B0503020204020204" pitchFamily="34" charset="-122"/>
              </a:rPr>
              <a:t>丢失事件</a:t>
            </a:r>
            <a:r>
              <a:rPr lang="zh-CN" altLang="en-US" sz="2000" kern="0" dirty="0">
                <a:latin typeface="微软雅黑" panose="020B0503020204020204" pitchFamily="34" charset="-122"/>
                <a:ea typeface="微软雅黑" panose="020B0503020204020204" pitchFamily="34" charset="-122"/>
              </a:rPr>
              <a:t>后，</a:t>
            </a:r>
            <a:r>
              <a:rPr lang="en-US" altLang="zh-CN" sz="2000" dirty="0">
                <a:latin typeface="微软雅黑" panose="020B0503020204020204" pitchFamily="34" charset="-122"/>
                <a:ea typeface="微软雅黑" panose="020B0503020204020204" pitchFamily="34" charset="-122"/>
              </a:rPr>
              <a:t>ssthresh</a:t>
            </a:r>
            <a:r>
              <a:rPr lang="zh-CN" altLang="en-US" sz="2000" kern="0" dirty="0">
                <a:latin typeface="微软雅黑" panose="020B0503020204020204" pitchFamily="34" charset="-122"/>
                <a:ea typeface="微软雅黑" panose="020B0503020204020204" pitchFamily="34" charset="-122"/>
              </a:rPr>
              <a:t>设置为</a:t>
            </a:r>
            <a:r>
              <a:rPr lang="zh-CN" altLang="en-US" sz="2000" kern="0" dirty="0">
                <a:solidFill>
                  <a:srgbClr val="FF0000"/>
                </a:solidFill>
                <a:latin typeface="微软雅黑" panose="020B0503020204020204" pitchFamily="34" charset="-122"/>
                <a:ea typeface="微软雅黑" panose="020B0503020204020204" pitchFamily="34" charset="-122"/>
              </a:rPr>
              <a:t>丢失事件</a:t>
            </a:r>
            <a:r>
              <a:rPr lang="zh-CN" altLang="en-US" sz="2000" dirty="0"/>
              <a:t>事件</a:t>
            </a:r>
            <a:r>
              <a:rPr lang="zh-CN" altLang="en-US" sz="2000" kern="0" dirty="0">
                <a:latin typeface="微软雅黑" panose="020B0503020204020204" pitchFamily="34" charset="-122"/>
                <a:ea typeface="微软雅黑" panose="020B0503020204020204" pitchFamily="34" charset="-122"/>
              </a:rPr>
              <a:t>前的 </a:t>
            </a:r>
            <a:r>
              <a:rPr lang="en-US" altLang="zh-CN" sz="2000" kern="0" dirty="0">
                <a:latin typeface="微软雅黑" panose="020B0503020204020204" pitchFamily="34" charset="-122"/>
                <a:ea typeface="微软雅黑" panose="020B0503020204020204" pitchFamily="34" charset="-122"/>
              </a:rPr>
              <a:t>CongWin </a:t>
            </a:r>
            <a:r>
              <a:rPr lang="zh-CN" altLang="en-US" sz="2000" kern="0" dirty="0">
                <a:latin typeface="微软雅黑" panose="020B0503020204020204" pitchFamily="34" charset="-122"/>
                <a:ea typeface="微软雅黑" panose="020B0503020204020204" pitchFamily="34" charset="-122"/>
              </a:rPr>
              <a:t>的</a:t>
            </a:r>
            <a:r>
              <a:rPr lang="en-US" altLang="zh-CN" sz="2000" kern="0" dirty="0">
                <a:latin typeface="微软雅黑" panose="020B0503020204020204" pitchFamily="34" charset="-122"/>
                <a:ea typeface="微软雅黑" panose="020B0503020204020204" pitchFamily="34" charset="-122"/>
              </a:rPr>
              <a:t>1/2</a:t>
            </a:r>
            <a:r>
              <a:rPr lang="zh-CN" altLang="en-US" sz="2000" dirty="0">
                <a:latin typeface="+mn-ea"/>
              </a:rPr>
              <a:t>）</a:t>
            </a:r>
          </a:p>
        </p:txBody>
      </p:sp>
    </p:spTree>
    <p:extLst>
      <p:ext uri="{BB962C8B-B14F-4D97-AF65-F5344CB8AC3E}">
        <p14:creationId xmlns:p14="http://schemas.microsoft.com/office/powerpoint/2010/main" val="5131054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500"/>
                                        <p:tgtEl>
                                          <p:spTgt spid="4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9"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1754188" y="3810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TCP </a:t>
            </a:r>
            <a:r>
              <a:rPr lang="zh-CN" altLang="en-US" sz="1800" dirty="0">
                <a:solidFill>
                  <a:schemeClr val="tx1">
                    <a:lumMod val="65000"/>
                    <a:lumOff val="35000"/>
                  </a:schemeClr>
                </a:solidFill>
                <a:latin typeface="+mn-lt"/>
                <a:ea typeface="+mn-ea"/>
                <a:cs typeface="+mn-ea"/>
                <a:sym typeface="+mn-lt"/>
              </a:rPr>
              <a:t>拥塞控制</a:t>
            </a:r>
          </a:p>
        </p:txBody>
      </p:sp>
      <p:sp>
        <p:nvSpPr>
          <p:cNvPr id="41" name="矩形 40"/>
          <p:cNvSpPr/>
          <p:nvPr/>
        </p:nvSpPr>
        <p:spPr>
          <a:xfrm>
            <a:off x="4157008" y="710268"/>
            <a:ext cx="3877986" cy="646331"/>
          </a:xfrm>
          <a:prstGeom prst="rect">
            <a:avLst/>
          </a:prstGeom>
        </p:spPr>
        <p:txBody>
          <a:bodyPr wrap="none">
            <a:spAutoFit/>
          </a:bodyPr>
          <a:lstStyle/>
          <a:p>
            <a:pPr algn="ctr"/>
            <a:r>
              <a:rPr lang="zh-CN" altLang="en-US" sz="3600" b="1" dirty="0">
                <a:solidFill>
                  <a:schemeClr val="accent1"/>
                </a:solidFill>
                <a:cs typeface="+mn-ea"/>
                <a:sym typeface="+mn-lt"/>
              </a:rPr>
              <a:t>对拥塞事件的反应</a:t>
            </a:r>
            <a:endParaRPr lang="en-US" altLang="zh-CN" sz="3600" b="1" dirty="0">
              <a:solidFill>
                <a:schemeClr val="accent1"/>
              </a:solidFill>
              <a:cs typeface="+mn-ea"/>
              <a:sym typeface="+mn-lt"/>
            </a:endParaRPr>
          </a:p>
        </p:txBody>
      </p:sp>
      <p:sp>
        <p:nvSpPr>
          <p:cNvPr id="7" name="圆角矩形 6"/>
          <p:cNvSpPr/>
          <p:nvPr/>
        </p:nvSpPr>
        <p:spPr>
          <a:xfrm>
            <a:off x="7295082" y="2017846"/>
            <a:ext cx="4402931" cy="2806402"/>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l"/>
              <a:defRPr/>
            </a:pP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 </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怎么理解不同的丢包事件？</a:t>
            </a:r>
            <a:endParaRPr lang="en-US" altLang="zh-CN" sz="2000" dirty="0">
              <a:solidFill>
                <a:schemeClr val="accent1">
                  <a:lumMod val="75000"/>
                </a:schemeClr>
              </a:solidFill>
              <a:latin typeface="微软雅黑" panose="020B0503020204020204" pitchFamily="34" charset="-122"/>
              <a:ea typeface="微软雅黑" panose="020B0503020204020204" pitchFamily="34" charset="-122"/>
            </a:endParaRPr>
          </a:p>
          <a:p>
            <a:pPr marL="457200" indent="-457200">
              <a:lnSpc>
                <a:spcPct val="150000"/>
              </a:lnSpc>
              <a:buFont typeface="Arial" panose="020B0604020202020204" pitchFamily="34" charset="0"/>
              <a:buChar char="•"/>
              <a:defRPr/>
            </a:pP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3 </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个重复的 </a:t>
            </a: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ACKs </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表明网络具有传输一些数据段的能力</a:t>
            </a:r>
          </a:p>
          <a:p>
            <a:pPr marL="457200" indent="-457200">
              <a:lnSpc>
                <a:spcPct val="150000"/>
              </a:lnSpc>
              <a:buFont typeface="Arial" panose="020B0604020202020204" pitchFamily="34" charset="0"/>
              <a:buChar char="•"/>
              <a:defRPr/>
            </a:pP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在三个重复的确认之前超时是“更加严重的警告”</a:t>
            </a:r>
            <a:endParaRPr lang="zh-CN" altLang="en-US" sz="2000" dirty="0">
              <a:solidFill>
                <a:schemeClr val="accent1">
                  <a:lumMod val="75000"/>
                </a:schemeClr>
              </a:solidFill>
              <a:cs typeface="+mn-ea"/>
              <a:sym typeface="+mn-lt"/>
            </a:endParaRPr>
          </a:p>
        </p:txBody>
      </p:sp>
      <p:sp>
        <p:nvSpPr>
          <p:cNvPr id="8" name="圆角矩形 7"/>
          <p:cNvSpPr/>
          <p:nvPr/>
        </p:nvSpPr>
        <p:spPr>
          <a:xfrm>
            <a:off x="611560" y="1393813"/>
            <a:ext cx="5853206" cy="40400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Wingdings" panose="05000000000000000000" pitchFamily="2" charset="2"/>
              <a:buChar char="l"/>
            </a:pPr>
            <a:r>
              <a:rPr lang="zh-CN" altLang="en-US" sz="2400" b="1" u="sng" dirty="0">
                <a:solidFill>
                  <a:schemeClr val="tx1"/>
                </a:solidFill>
                <a:latin typeface="微软雅黑" panose="020B0503020204020204" pitchFamily="34" charset="-122"/>
                <a:ea typeface="微软雅黑" panose="020B0503020204020204" pitchFamily="34" charset="-122"/>
              </a:rPr>
              <a:t>当超时事件发生时</a:t>
            </a:r>
            <a:r>
              <a:rPr lang="en-US" altLang="zh-CN" sz="2400" b="1" dirty="0">
                <a:solidFill>
                  <a:schemeClr val="tx1"/>
                </a:solidFill>
                <a:latin typeface="微软雅黑" panose="020B0503020204020204" pitchFamily="34" charset="-122"/>
                <a:ea typeface="微软雅黑" panose="020B0503020204020204" pitchFamily="34" charset="-122"/>
              </a:rPr>
              <a:t>:</a:t>
            </a:r>
          </a:p>
          <a:p>
            <a:pPr marL="800100" lvl="1" indent="-342900">
              <a:lnSpc>
                <a:spcPct val="150000"/>
              </a:lnSpc>
              <a:buFont typeface="Arial" panose="020B0604020202020204" pitchFamily="34" charset="0"/>
              <a:buChar char="•"/>
            </a:pPr>
            <a:r>
              <a:rPr lang="en-US" altLang="zh-CN" sz="2000" dirty="0" err="1">
                <a:solidFill>
                  <a:schemeClr val="tx1"/>
                </a:solidFill>
                <a:latin typeface="微软雅黑" panose="020B0503020204020204" pitchFamily="34" charset="-122"/>
                <a:ea typeface="微软雅黑" panose="020B0503020204020204" pitchFamily="34" charset="-122"/>
              </a:rPr>
              <a:t>CongWin</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立即设置为 </a:t>
            </a:r>
            <a:r>
              <a:rPr lang="en-US" altLang="zh-CN" sz="2000" dirty="0">
                <a:solidFill>
                  <a:schemeClr val="tx1"/>
                </a:solidFill>
                <a:latin typeface="微软雅黑" panose="020B0503020204020204" pitchFamily="34" charset="-122"/>
                <a:ea typeface="微软雅黑" panose="020B0503020204020204" pitchFamily="34" charset="-122"/>
              </a:rPr>
              <a:t>1</a:t>
            </a:r>
            <a:r>
              <a:rPr lang="zh-CN" altLang="en-US" sz="2000" dirty="0">
                <a:solidFill>
                  <a:schemeClr val="tx1"/>
                </a:solidFill>
                <a:latin typeface="微软雅黑" panose="020B0503020204020204" pitchFamily="34" charset="-122"/>
                <a:ea typeface="微软雅黑" panose="020B0503020204020204" pitchFamily="34" charset="-122"/>
              </a:rPr>
              <a:t>个 </a:t>
            </a:r>
            <a:r>
              <a:rPr lang="en-US" altLang="zh-CN" sz="2000" dirty="0">
                <a:solidFill>
                  <a:schemeClr val="tx1"/>
                </a:solidFill>
                <a:latin typeface="微软雅黑" panose="020B0503020204020204" pitchFamily="34" charset="-122"/>
                <a:ea typeface="微软雅黑" panose="020B0503020204020204" pitchFamily="34" charset="-122"/>
              </a:rPr>
              <a:t>MSS</a:t>
            </a:r>
            <a:r>
              <a:rPr lang="zh-CN" altLang="en-US" sz="2000" dirty="0">
                <a:solidFill>
                  <a:schemeClr val="tx1"/>
                </a:solidFill>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 </a:t>
            </a:r>
          </a:p>
          <a:p>
            <a:pPr marL="800100" lvl="1" indent="-342900">
              <a:lnSpc>
                <a:spcPct val="150000"/>
              </a:lnSpc>
              <a:buFont typeface="Arial" panose="020B0604020202020204" pitchFamily="34" charset="0"/>
              <a:buChar char="•"/>
            </a:pPr>
            <a:r>
              <a:rPr lang="zh-CN" altLang="en-US" sz="2000" dirty="0">
                <a:solidFill>
                  <a:schemeClr val="tx1"/>
                </a:solidFill>
                <a:latin typeface="微软雅黑" panose="020B0503020204020204" pitchFamily="34" charset="-122"/>
                <a:ea typeface="微软雅黑" panose="020B0503020204020204" pitchFamily="34" charset="-122"/>
              </a:rPr>
              <a:t>窗口开始指数增长（进入慢启动）</a:t>
            </a:r>
          </a:p>
          <a:p>
            <a:pPr marL="800100" lvl="1" indent="-342900">
              <a:lnSpc>
                <a:spcPct val="150000"/>
              </a:lnSpc>
              <a:buFont typeface="Arial" panose="020B0604020202020204" pitchFamily="34" charset="0"/>
              <a:buChar char="•"/>
            </a:pPr>
            <a:r>
              <a:rPr lang="zh-CN" altLang="en-US" sz="2000" dirty="0">
                <a:solidFill>
                  <a:schemeClr val="tx1"/>
                </a:solidFill>
                <a:latin typeface="微软雅黑" panose="020B0503020204020204" pitchFamily="34" charset="-122"/>
                <a:ea typeface="微软雅黑" panose="020B0503020204020204" pitchFamily="34" charset="-122"/>
              </a:rPr>
              <a:t>到达一个</a:t>
            </a:r>
            <a:r>
              <a:rPr lang="zh-CN" altLang="en-US" sz="2000" b="1" dirty="0">
                <a:solidFill>
                  <a:srgbClr val="FF0000"/>
                </a:solidFill>
                <a:latin typeface="微软雅黑" panose="020B0503020204020204" pitchFamily="34" charset="-122"/>
                <a:ea typeface="微软雅黑" panose="020B0503020204020204" pitchFamily="34" charset="-122"/>
              </a:rPr>
              <a:t>阈值</a:t>
            </a:r>
            <a:r>
              <a:rPr lang="zh-CN" altLang="en-US" sz="2000" dirty="0">
                <a:solidFill>
                  <a:schemeClr val="tx1"/>
                </a:solidFill>
                <a:latin typeface="微软雅黑" panose="020B0503020204020204" pitchFamily="34" charset="-122"/>
                <a:ea typeface="微软雅黑" panose="020B0503020204020204" pitchFamily="34" charset="-122"/>
              </a:rPr>
              <a:t>后再线性增长</a:t>
            </a:r>
            <a:endParaRPr lang="en-US" altLang="zh-CN" sz="2000" dirty="0">
              <a:solidFill>
                <a:schemeClr val="tx1"/>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pPr>
            <a:r>
              <a:rPr lang="zh-CN" altLang="en-US" sz="2400" b="1" dirty="0">
                <a:solidFill>
                  <a:schemeClr val="tx1"/>
                </a:solidFill>
                <a:latin typeface="微软雅黑" panose="020B0503020204020204" pitchFamily="34" charset="-122"/>
                <a:ea typeface="微软雅黑" panose="020B0503020204020204" pitchFamily="34" charset="-122"/>
              </a:rPr>
              <a:t>收到三个重复的确认时：</a:t>
            </a:r>
          </a:p>
          <a:p>
            <a:pPr lvl="1">
              <a:lnSpc>
                <a:spcPct val="150000"/>
              </a:lnSpc>
            </a:pPr>
            <a:r>
              <a:rPr lang="en-US" altLang="zh-CN" sz="2000" dirty="0" err="1">
                <a:solidFill>
                  <a:schemeClr val="tx1"/>
                </a:solidFill>
                <a:latin typeface="微软雅黑" panose="020B0503020204020204" pitchFamily="34" charset="-122"/>
                <a:ea typeface="微软雅黑" panose="020B0503020204020204" pitchFamily="34" charset="-122"/>
              </a:rPr>
              <a:t>CongWin</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减半</a:t>
            </a:r>
            <a:r>
              <a:rPr lang="en-US" altLang="zh-CN" sz="2000" dirty="0">
                <a:solidFill>
                  <a:schemeClr val="tx1"/>
                </a:solidFill>
                <a:latin typeface="微软雅黑" panose="020B0503020204020204" pitchFamily="34" charset="-122"/>
                <a:ea typeface="微软雅黑" panose="020B0503020204020204" pitchFamily="34" charset="-122"/>
              </a:rPr>
              <a:t>+3 (Reno</a:t>
            </a:r>
            <a:r>
              <a:rPr lang="zh-CN" altLang="en-US" sz="2000" dirty="0">
                <a:solidFill>
                  <a:schemeClr val="tx1"/>
                </a:solidFill>
                <a:latin typeface="微软雅黑" panose="020B0503020204020204" pitchFamily="34" charset="-122"/>
                <a:ea typeface="微软雅黑" panose="020B0503020204020204" pitchFamily="34" charset="-122"/>
              </a:rPr>
              <a:t>版</a:t>
            </a:r>
            <a:r>
              <a:rPr lang="en-US" altLang="zh-CN" sz="2000" dirty="0">
                <a:solidFill>
                  <a:schemeClr val="tx1"/>
                </a:solidFill>
                <a:latin typeface="微软雅黑" panose="020B0503020204020204" pitchFamily="34" charset="-122"/>
                <a:ea typeface="微软雅黑" panose="020B0503020204020204" pitchFamily="34" charset="-122"/>
              </a:rPr>
              <a:t>) </a:t>
            </a:r>
          </a:p>
          <a:p>
            <a:pPr lvl="1">
              <a:lnSpc>
                <a:spcPct val="150000"/>
              </a:lnSpc>
            </a:pPr>
            <a:r>
              <a:rPr lang="zh-CN" altLang="en-US" sz="2000" dirty="0">
                <a:solidFill>
                  <a:schemeClr val="tx1"/>
                </a:solidFill>
                <a:latin typeface="微软雅黑" panose="020B0503020204020204" pitchFamily="34" charset="-122"/>
                <a:ea typeface="微软雅黑" panose="020B0503020204020204" pitchFamily="34" charset="-122"/>
              </a:rPr>
              <a:t>然后，窗口线性增</a:t>
            </a:r>
            <a:r>
              <a:rPr lang="zh-CN" altLang="en-US" sz="2000" dirty="0" smtClean="0">
                <a:solidFill>
                  <a:schemeClr val="tx1"/>
                </a:solidFill>
                <a:latin typeface="微软雅黑" panose="020B0503020204020204" pitchFamily="34" charset="-122"/>
                <a:ea typeface="微软雅黑" panose="020B0503020204020204" pitchFamily="34" charset="-122"/>
              </a:rPr>
              <a:t>长</a:t>
            </a:r>
            <a:r>
              <a:rPr lang="zh-CN" altLang="en-US" sz="2000" kern="0" dirty="0">
                <a:solidFill>
                  <a:schemeClr val="tx1"/>
                </a:solidFill>
                <a:latin typeface="+mn-ea"/>
              </a:rPr>
              <a:t>（</a:t>
            </a:r>
            <a:r>
              <a:rPr lang="zh-CN" altLang="en-US" sz="2000" kern="0" dirty="0">
                <a:solidFill>
                  <a:srgbClr val="FF0000"/>
                </a:solidFill>
                <a:latin typeface="+mn-ea"/>
              </a:rPr>
              <a:t>快速恢复</a:t>
            </a:r>
            <a:r>
              <a:rPr lang="zh-CN" altLang="en-US" sz="2000" kern="0" dirty="0">
                <a:solidFill>
                  <a:schemeClr val="tx1"/>
                </a:solidFill>
                <a:latin typeface="+mn-ea"/>
              </a:rPr>
              <a:t>）</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 name="矩形 2"/>
          <p:cNvSpPr/>
          <p:nvPr/>
        </p:nvSpPr>
        <p:spPr>
          <a:xfrm>
            <a:off x="364040" y="5311253"/>
            <a:ext cx="7330853" cy="961289"/>
          </a:xfrm>
          <a:prstGeom prst="rect">
            <a:avLst/>
          </a:prstGeom>
        </p:spPr>
        <p:txBody>
          <a:bodyPr wrap="none">
            <a:spAutoFit/>
          </a:bodyPr>
          <a:lstStyle/>
          <a:p>
            <a:pPr lvl="1">
              <a:lnSpc>
                <a:spcPct val="150000"/>
              </a:lnSpc>
            </a:pPr>
            <a:r>
              <a:rPr lang="zh-CN" altLang="en-US" sz="2000" dirty="0">
                <a:latin typeface="微软雅黑" panose="020B0503020204020204" pitchFamily="34" charset="-122"/>
                <a:ea typeface="微软雅黑" panose="020B0503020204020204" pitchFamily="34" charset="-122"/>
              </a:rPr>
              <a:t>注：上述为</a:t>
            </a:r>
            <a:r>
              <a:rPr lang="en-US" altLang="zh-CN" sz="2000" dirty="0">
                <a:latin typeface="微软雅黑" panose="020B0503020204020204" pitchFamily="34" charset="-122"/>
                <a:ea typeface="微软雅黑" panose="020B0503020204020204" pitchFamily="34" charset="-122"/>
              </a:rPr>
              <a:t>TCP Reno</a:t>
            </a:r>
            <a:r>
              <a:rPr lang="zh-CN" altLang="en-US" sz="2000" dirty="0">
                <a:latin typeface="微软雅黑" panose="020B0503020204020204" pitchFamily="34" charset="-122"/>
                <a:ea typeface="微软雅黑" panose="020B0503020204020204" pitchFamily="34" charset="-122"/>
              </a:rPr>
              <a:t>版本的内容，在</a:t>
            </a:r>
            <a:r>
              <a:rPr lang="en-US" altLang="zh-CN" sz="2000" dirty="0">
                <a:latin typeface="微软雅黑" panose="020B0503020204020204" pitchFamily="34" charset="-122"/>
                <a:ea typeface="微软雅黑" panose="020B0503020204020204" pitchFamily="34" charset="-122"/>
              </a:rPr>
              <a:t>TCP Tahoe</a:t>
            </a:r>
            <a:r>
              <a:rPr lang="zh-CN" altLang="en-US" sz="2000" dirty="0">
                <a:latin typeface="微软雅黑" panose="020B0503020204020204" pitchFamily="34" charset="-122"/>
                <a:ea typeface="微软雅黑" panose="020B0503020204020204" pitchFamily="34" charset="-122"/>
              </a:rPr>
              <a:t>版本里，</a:t>
            </a:r>
            <a:endParaRPr lang="en-US" altLang="zh-CN" sz="2000" dirty="0">
              <a:latin typeface="微软雅黑" panose="020B0503020204020204" pitchFamily="34" charset="-122"/>
              <a:ea typeface="微软雅黑" panose="020B0503020204020204" pitchFamily="34" charset="-122"/>
            </a:endParaRPr>
          </a:p>
          <a:p>
            <a:pPr lvl="1">
              <a:lnSpc>
                <a:spcPct val="150000"/>
              </a:lnSpc>
            </a:pPr>
            <a:r>
              <a:rPr lang="zh-CN" altLang="en-US" sz="2000" dirty="0">
                <a:latin typeface="微软雅黑" panose="020B0503020204020204" pitchFamily="34" charset="-122"/>
                <a:ea typeface="微软雅黑" panose="020B0503020204020204" pitchFamily="34" charset="-122"/>
              </a:rPr>
              <a:t>无论超时还是三个重复，都直接将</a:t>
            </a:r>
            <a:r>
              <a:rPr lang="en-US" altLang="zh-CN" sz="2000" dirty="0" err="1">
                <a:latin typeface="微软雅黑" panose="020B0503020204020204" pitchFamily="34" charset="-122"/>
                <a:ea typeface="微软雅黑" panose="020B0503020204020204" pitchFamily="34" charset="-122"/>
              </a:rPr>
              <a:t>CongWin</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置为 </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个 </a:t>
            </a:r>
            <a:r>
              <a:rPr lang="en-US" altLang="zh-CN" sz="2000" dirty="0">
                <a:latin typeface="微软雅黑" panose="020B0503020204020204" pitchFamily="34" charset="-122"/>
                <a:ea typeface="微软雅黑" panose="020B0503020204020204" pitchFamily="34" charset="-122"/>
              </a:rPr>
              <a:t>MSS</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39211378"/>
      </p:ext>
    </p:extLst>
  </p:cSld>
  <p:clrMapOvr>
    <a:masterClrMapping/>
  </p:clrMapOvr>
  <p:transition spd="slow">
    <p:wipe/>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1754187" y="365381"/>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TCP </a:t>
            </a:r>
            <a:r>
              <a:rPr lang="zh-CN" altLang="en-US" sz="1800" dirty="0">
                <a:solidFill>
                  <a:schemeClr val="tx1">
                    <a:lumMod val="65000"/>
                    <a:lumOff val="35000"/>
                  </a:schemeClr>
                </a:solidFill>
                <a:latin typeface="+mn-lt"/>
                <a:ea typeface="+mn-ea"/>
                <a:cs typeface="+mn-ea"/>
                <a:sym typeface="+mn-lt"/>
              </a:rPr>
              <a:t>拥塞控制</a:t>
            </a:r>
          </a:p>
        </p:txBody>
      </p:sp>
      <p:sp>
        <p:nvSpPr>
          <p:cNvPr id="41" name="矩形 40"/>
          <p:cNvSpPr/>
          <p:nvPr/>
        </p:nvSpPr>
        <p:spPr>
          <a:xfrm>
            <a:off x="4080806" y="560134"/>
            <a:ext cx="3877985" cy="646331"/>
          </a:xfrm>
          <a:prstGeom prst="rect">
            <a:avLst/>
          </a:prstGeom>
        </p:spPr>
        <p:txBody>
          <a:bodyPr wrap="none">
            <a:spAutoFit/>
          </a:bodyPr>
          <a:lstStyle/>
          <a:p>
            <a:pPr algn="ctr"/>
            <a:r>
              <a:rPr lang="zh-CN" altLang="en-US" sz="3600" b="1" dirty="0">
                <a:solidFill>
                  <a:schemeClr val="accent1"/>
                </a:solidFill>
                <a:cs typeface="+mn-ea"/>
                <a:sym typeface="+mn-lt"/>
              </a:rPr>
              <a:t>对拥塞事件的反应</a:t>
            </a:r>
            <a:endParaRPr lang="en-US" altLang="zh-CN" sz="3600" b="1" dirty="0">
              <a:solidFill>
                <a:schemeClr val="accent1"/>
              </a:solidFill>
              <a:cs typeface="+mn-ea"/>
              <a:sym typeface="+mn-lt"/>
            </a:endParaRPr>
          </a:p>
        </p:txBody>
      </p:sp>
      <p:sp>
        <p:nvSpPr>
          <p:cNvPr id="8" name="Rectangle 5"/>
          <p:cNvSpPr txBox="1">
            <a:spLocks noChangeArrowheads="1"/>
          </p:cNvSpPr>
          <p:nvPr/>
        </p:nvSpPr>
        <p:spPr>
          <a:xfrm>
            <a:off x="922915" y="1985094"/>
            <a:ext cx="8823251" cy="1876425"/>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eaLnBrk="1">
              <a:lnSpc>
                <a:spcPct val="140000"/>
              </a:lnSpc>
            </a:pPr>
            <a:r>
              <a:rPr lang="zh-CN" altLang="en-US" sz="2000" kern="0" dirty="0" smtClean="0">
                <a:latin typeface="+mn-ea"/>
              </a:rPr>
              <a:t>对于引起</a:t>
            </a:r>
            <a:r>
              <a:rPr lang="en-US" altLang="zh-CN" sz="2000" kern="0" dirty="0" smtClean="0">
                <a:latin typeface="+mn-ea"/>
              </a:rPr>
              <a:t>TCP</a:t>
            </a:r>
            <a:r>
              <a:rPr lang="zh-CN" altLang="en-US" sz="2000" kern="0" dirty="0" smtClean="0">
                <a:latin typeface="+mn-ea"/>
              </a:rPr>
              <a:t>进入快速恢复状态的</a:t>
            </a:r>
            <a:r>
              <a:rPr lang="zh-CN" altLang="en-US" sz="2000" kern="0" dirty="0" smtClean="0">
                <a:solidFill>
                  <a:srgbClr val="FF0000"/>
                </a:solidFill>
                <a:latin typeface="+mn-ea"/>
              </a:rPr>
              <a:t>缺失报文段</a:t>
            </a:r>
            <a:r>
              <a:rPr lang="zh-CN" altLang="en-US" sz="2000" kern="0" dirty="0" smtClean="0">
                <a:latin typeface="+mn-ea"/>
              </a:rPr>
              <a:t>，每收到一个冗余的</a:t>
            </a:r>
            <a:r>
              <a:rPr lang="en-US" altLang="zh-CN" sz="2000" kern="0" dirty="0" smtClean="0">
                <a:latin typeface="+mn-ea"/>
              </a:rPr>
              <a:t>ACK</a:t>
            </a:r>
            <a:r>
              <a:rPr lang="zh-CN" altLang="en-US" sz="2000" kern="0" dirty="0" smtClean="0">
                <a:latin typeface="+mn-ea"/>
              </a:rPr>
              <a:t>，</a:t>
            </a:r>
            <a:r>
              <a:rPr lang="en-US" altLang="zh-CN" sz="2000" kern="0" dirty="0" err="1" smtClean="0">
                <a:latin typeface="+mn-ea"/>
              </a:rPr>
              <a:t>CongWin</a:t>
            </a:r>
            <a:r>
              <a:rPr lang="zh-CN" altLang="en-US" sz="2000" kern="0" dirty="0" smtClean="0">
                <a:latin typeface="+mn-ea"/>
              </a:rPr>
              <a:t>的值增加一个</a:t>
            </a:r>
            <a:r>
              <a:rPr lang="en-US" altLang="zh-CN" sz="2000" kern="0" dirty="0" smtClean="0">
                <a:latin typeface="+mn-ea"/>
              </a:rPr>
              <a:t>MSS</a:t>
            </a:r>
            <a:r>
              <a:rPr lang="zh-CN" altLang="en-US" sz="2000" kern="0" dirty="0" smtClean="0">
                <a:latin typeface="+mn-ea"/>
              </a:rPr>
              <a:t>。</a:t>
            </a:r>
            <a:endParaRPr lang="en-US" altLang="zh-CN" sz="2000" kern="0" dirty="0" smtClean="0">
              <a:latin typeface="+mn-ea"/>
            </a:endParaRPr>
          </a:p>
          <a:p>
            <a:pPr eaLnBrk="1">
              <a:lnSpc>
                <a:spcPct val="140000"/>
              </a:lnSpc>
            </a:pPr>
            <a:r>
              <a:rPr lang="zh-CN" altLang="en-US" sz="2000" kern="0" dirty="0" smtClean="0">
                <a:latin typeface="+mn-ea"/>
              </a:rPr>
              <a:t>最终，当对丢失的报文段的一个</a:t>
            </a:r>
            <a:r>
              <a:rPr lang="en-US" altLang="zh-CN" sz="2000" kern="0" dirty="0" smtClean="0">
                <a:latin typeface="+mn-ea"/>
              </a:rPr>
              <a:t>ACK</a:t>
            </a:r>
            <a:r>
              <a:rPr lang="zh-CN" altLang="en-US" sz="2000" kern="0" dirty="0" smtClean="0">
                <a:latin typeface="+mn-ea"/>
              </a:rPr>
              <a:t>到达时，</a:t>
            </a:r>
            <a:r>
              <a:rPr lang="en-US" altLang="zh-CN" sz="2000" kern="0" dirty="0" smtClean="0">
                <a:latin typeface="+mn-ea"/>
              </a:rPr>
              <a:t>TCP</a:t>
            </a:r>
            <a:r>
              <a:rPr lang="zh-CN" altLang="en-US" sz="2000" kern="0" dirty="0" smtClean="0">
                <a:latin typeface="+mn-ea"/>
              </a:rPr>
              <a:t>在降低</a:t>
            </a:r>
            <a:r>
              <a:rPr lang="en-US" altLang="zh-CN" sz="2000" kern="0" dirty="0" smtClean="0">
                <a:latin typeface="+mn-ea"/>
              </a:rPr>
              <a:t> CongWin</a:t>
            </a:r>
            <a:r>
              <a:rPr lang="zh-CN" altLang="en-US" sz="2000" kern="0" dirty="0" smtClean="0">
                <a:latin typeface="+mn-ea"/>
              </a:rPr>
              <a:t>（</a:t>
            </a:r>
            <a:r>
              <a:rPr lang="en-US" altLang="zh-CN" sz="2000" dirty="0">
                <a:latin typeface="Arial" panose="020B0604020202020204" pitchFamily="34" charset="0"/>
                <a:ea typeface="MS PGothic" panose="020B0600070205080204" pitchFamily="34" charset="-128"/>
              </a:rPr>
              <a:t>cwnd = </a:t>
            </a:r>
            <a:r>
              <a:rPr lang="en-US" altLang="zh-CN" sz="2000" dirty="0" smtClean="0">
                <a:latin typeface="Arial" panose="020B0604020202020204" pitchFamily="34" charset="0"/>
                <a:ea typeface="MS PGothic" panose="020B0600070205080204" pitchFamily="34" charset="-128"/>
              </a:rPr>
              <a:t>ssthresh</a:t>
            </a:r>
            <a:r>
              <a:rPr lang="zh-CN" altLang="en-US" sz="2000" kern="0" dirty="0" smtClean="0">
                <a:latin typeface="+mn-ea"/>
              </a:rPr>
              <a:t>）后，进入</a:t>
            </a:r>
            <a:r>
              <a:rPr lang="zh-CN" altLang="en-US" sz="2000" kern="0" dirty="0" smtClean="0">
                <a:solidFill>
                  <a:srgbClr val="FF0000"/>
                </a:solidFill>
                <a:latin typeface="+mn-ea"/>
              </a:rPr>
              <a:t>拥塞避免</a:t>
            </a:r>
            <a:r>
              <a:rPr lang="zh-CN" altLang="en-US" sz="2000" kern="0" dirty="0" smtClean="0">
                <a:latin typeface="+mn-ea"/>
              </a:rPr>
              <a:t>状态。</a:t>
            </a:r>
            <a:endParaRPr lang="en-US" altLang="zh-CN" sz="2000" kern="0" dirty="0" smtClean="0">
              <a:latin typeface="+mn-ea"/>
            </a:endParaRPr>
          </a:p>
        </p:txBody>
      </p:sp>
      <p:sp>
        <p:nvSpPr>
          <p:cNvPr id="2" name="矩形 1"/>
          <p:cNvSpPr/>
          <p:nvPr/>
        </p:nvSpPr>
        <p:spPr>
          <a:xfrm>
            <a:off x="1003455" y="1508381"/>
            <a:ext cx="2646878" cy="461665"/>
          </a:xfrm>
          <a:prstGeom prst="rect">
            <a:avLst/>
          </a:prstGeom>
        </p:spPr>
        <p:txBody>
          <a:bodyPr wrap="none">
            <a:spAutoFit/>
          </a:bodyPr>
          <a:lstStyle/>
          <a:p>
            <a:r>
              <a:rPr lang="zh-CN" altLang="en-US" sz="2400" b="1" kern="0" dirty="0" smtClean="0">
                <a:latin typeface="+mn-ea"/>
              </a:rPr>
              <a:t>在快</a:t>
            </a:r>
            <a:r>
              <a:rPr lang="zh-CN" altLang="en-US" sz="2400" b="1" kern="0" dirty="0">
                <a:latin typeface="+mn-ea"/>
              </a:rPr>
              <a:t>速恢</a:t>
            </a:r>
            <a:r>
              <a:rPr lang="zh-CN" altLang="en-US" sz="2400" b="1" kern="0" dirty="0" smtClean="0">
                <a:latin typeface="+mn-ea"/>
              </a:rPr>
              <a:t>复阶段：</a:t>
            </a:r>
            <a:endParaRPr lang="zh-CN" altLang="en-US" sz="2400" b="1" dirty="0"/>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1959" y="3618326"/>
            <a:ext cx="4597770" cy="3027800"/>
          </a:xfrm>
          <a:prstGeom prst="rect">
            <a:avLst/>
          </a:prstGeom>
        </p:spPr>
      </p:pic>
    </p:spTree>
    <p:extLst>
      <p:ext uri="{BB962C8B-B14F-4D97-AF65-F5344CB8AC3E}">
        <p14:creationId xmlns:p14="http://schemas.microsoft.com/office/powerpoint/2010/main" val="52770321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animEffect transition="in" filter="wipe(down)">
                                      <p:cBhvr>
                                        <p:cTn id="16" dur="500"/>
                                        <p:tgtEl>
                                          <p:spTgt spid="8">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animEffect transition="in" filter="wipe(down)">
                                      <p:cBhvr>
                                        <p:cTn id="21"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1754188" y="3810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TCP </a:t>
            </a:r>
            <a:r>
              <a:rPr lang="zh-CN" altLang="en-US" sz="1800" dirty="0">
                <a:solidFill>
                  <a:schemeClr val="tx1">
                    <a:lumMod val="65000"/>
                    <a:lumOff val="35000"/>
                  </a:schemeClr>
                </a:solidFill>
                <a:latin typeface="+mn-lt"/>
                <a:ea typeface="+mn-ea"/>
                <a:cs typeface="+mn-ea"/>
                <a:sym typeface="+mn-lt"/>
              </a:rPr>
              <a:t>拥塞控制</a:t>
            </a:r>
          </a:p>
        </p:txBody>
      </p:sp>
      <p:sp>
        <p:nvSpPr>
          <p:cNvPr id="41" name="矩形 40"/>
          <p:cNvSpPr/>
          <p:nvPr/>
        </p:nvSpPr>
        <p:spPr>
          <a:xfrm>
            <a:off x="3955992" y="354668"/>
            <a:ext cx="4280018" cy="646331"/>
          </a:xfrm>
          <a:prstGeom prst="rect">
            <a:avLst/>
          </a:prstGeom>
        </p:spPr>
        <p:txBody>
          <a:bodyPr wrap="none">
            <a:spAutoFit/>
          </a:bodyPr>
          <a:lstStyle/>
          <a:p>
            <a:pPr algn="ctr"/>
            <a:r>
              <a:rPr lang="zh-CN" altLang="en-US" sz="3600" b="1" dirty="0">
                <a:solidFill>
                  <a:schemeClr val="accent1"/>
                </a:solidFill>
                <a:cs typeface="+mn-ea"/>
                <a:sym typeface="+mn-lt"/>
              </a:rPr>
              <a:t>总结</a:t>
            </a:r>
            <a:r>
              <a:rPr lang="en-US" altLang="zh-CN" sz="3600" b="1" dirty="0">
                <a:solidFill>
                  <a:schemeClr val="accent1"/>
                </a:solidFill>
                <a:cs typeface="+mn-ea"/>
                <a:sym typeface="+mn-lt"/>
              </a:rPr>
              <a:t>: TCP </a:t>
            </a:r>
            <a:r>
              <a:rPr lang="zh-CN" altLang="en-US" sz="3600" b="1" dirty="0">
                <a:solidFill>
                  <a:schemeClr val="accent1"/>
                </a:solidFill>
                <a:cs typeface="+mn-ea"/>
                <a:sym typeface="+mn-lt"/>
              </a:rPr>
              <a:t>拥塞控制</a:t>
            </a:r>
            <a:endParaRPr lang="en-US" altLang="zh-CN" sz="3600" b="1" dirty="0">
              <a:solidFill>
                <a:schemeClr val="accent1"/>
              </a:solidFill>
              <a:cs typeface="+mn-ea"/>
              <a:sym typeface="+mn-lt"/>
            </a:endParaRPr>
          </a:p>
        </p:txBody>
      </p:sp>
      <p:grpSp>
        <p:nvGrpSpPr>
          <p:cNvPr id="2" name="组合 1"/>
          <p:cNvGrpSpPr/>
          <p:nvPr/>
        </p:nvGrpSpPr>
        <p:grpSpPr>
          <a:xfrm>
            <a:off x="2378873" y="1080514"/>
            <a:ext cx="7826671" cy="5698658"/>
            <a:chOff x="2408238" y="1212850"/>
            <a:chExt cx="7451725" cy="5389563"/>
          </a:xfrm>
        </p:grpSpPr>
        <p:grpSp>
          <p:nvGrpSpPr>
            <p:cNvPr id="8" name="Group 240"/>
            <p:cNvGrpSpPr>
              <a:grpSpLocks/>
            </p:cNvGrpSpPr>
            <p:nvPr/>
          </p:nvGrpSpPr>
          <p:grpSpPr bwMode="auto">
            <a:xfrm>
              <a:off x="5029200" y="2971800"/>
              <a:ext cx="2133600" cy="814388"/>
              <a:chOff x="2168" y="1727"/>
              <a:chExt cx="1344" cy="513"/>
            </a:xfrm>
          </p:grpSpPr>
          <p:grpSp>
            <p:nvGrpSpPr>
              <p:cNvPr id="9" name="Group 171"/>
              <p:cNvGrpSpPr>
                <a:grpSpLocks/>
              </p:cNvGrpSpPr>
              <p:nvPr/>
            </p:nvGrpSpPr>
            <p:grpSpPr bwMode="auto">
              <a:xfrm>
                <a:off x="2280" y="1727"/>
                <a:ext cx="1118" cy="513"/>
                <a:chOff x="2280" y="1727"/>
                <a:chExt cx="1118" cy="513"/>
              </a:xfrm>
            </p:grpSpPr>
            <p:sp>
              <p:nvSpPr>
                <p:cNvPr id="11" name="Text Box 172"/>
                <p:cNvSpPr txBox="1">
                  <a:spLocks noChangeArrowheads="1"/>
                </p:cNvSpPr>
                <p:nvPr/>
              </p:nvSpPr>
              <p:spPr bwMode="auto">
                <a:xfrm>
                  <a:off x="2640" y="1727"/>
                  <a:ext cx="37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r>
                    <a:rPr lang="en-US" altLang="zh-CN" sz="1000">
                      <a:latin typeface="Arial" panose="020B0604020202020204" pitchFamily="34" charset="0"/>
                      <a:ea typeface="MS PGothic" panose="020B0600070205080204" pitchFamily="34" charset="-128"/>
                    </a:rPr>
                    <a:t>timeout</a:t>
                  </a:r>
                </a:p>
              </p:txBody>
            </p:sp>
            <p:sp>
              <p:nvSpPr>
                <p:cNvPr id="12" name="Text Box 173"/>
                <p:cNvSpPr txBox="1">
                  <a:spLocks noChangeArrowheads="1"/>
                </p:cNvSpPr>
                <p:nvPr/>
              </p:nvSpPr>
              <p:spPr bwMode="auto">
                <a:xfrm>
                  <a:off x="2280" y="1838"/>
                  <a:ext cx="1118"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lnSpc>
                      <a:spcPct val="85000"/>
                    </a:lnSpc>
                    <a:spcBef>
                      <a:spcPct val="0"/>
                    </a:spcBef>
                    <a:buFontTx/>
                    <a:buNone/>
                  </a:pPr>
                  <a:r>
                    <a:rPr lang="en-US" altLang="zh-CN" sz="1000">
                      <a:latin typeface="Arial" panose="020B0604020202020204" pitchFamily="34" charset="0"/>
                      <a:ea typeface="MS PGothic" panose="020B0600070205080204" pitchFamily="34" charset="-128"/>
                    </a:rPr>
                    <a:t>ssthresh = cwnd/2</a:t>
                  </a:r>
                </a:p>
                <a:p>
                  <a:pPr eaLnBrk="1" hangingPunct="1">
                    <a:lnSpc>
                      <a:spcPct val="85000"/>
                    </a:lnSpc>
                    <a:spcBef>
                      <a:spcPct val="0"/>
                    </a:spcBef>
                    <a:buFontTx/>
                    <a:buNone/>
                  </a:pPr>
                  <a:r>
                    <a:rPr lang="en-US" altLang="zh-CN" sz="1000">
                      <a:latin typeface="Arial" panose="020B0604020202020204" pitchFamily="34" charset="0"/>
                      <a:ea typeface="MS PGothic" panose="020B0600070205080204" pitchFamily="34" charset="-128"/>
                    </a:rPr>
                    <a:t>cwnd = 1 MSS</a:t>
                  </a:r>
                </a:p>
                <a:p>
                  <a:pPr eaLnBrk="1" hangingPunct="1">
                    <a:lnSpc>
                      <a:spcPct val="85000"/>
                    </a:lnSpc>
                    <a:spcBef>
                      <a:spcPct val="0"/>
                    </a:spcBef>
                    <a:buFontTx/>
                    <a:buNone/>
                  </a:pPr>
                  <a:r>
                    <a:rPr lang="en-US" altLang="zh-CN" sz="1000">
                      <a:latin typeface="Arial" panose="020B0604020202020204" pitchFamily="34" charset="0"/>
                      <a:ea typeface="MS PGothic" panose="020B0600070205080204" pitchFamily="34" charset="-128"/>
                    </a:rPr>
                    <a:t>dupACKcount = 0</a:t>
                  </a:r>
                </a:p>
                <a:p>
                  <a:pPr eaLnBrk="1" hangingPunct="1">
                    <a:lnSpc>
                      <a:spcPct val="85000"/>
                    </a:lnSpc>
                    <a:spcBef>
                      <a:spcPct val="0"/>
                    </a:spcBef>
                    <a:buFontTx/>
                    <a:buNone/>
                  </a:pPr>
                  <a:r>
                    <a:rPr lang="en-US" altLang="zh-CN" sz="1000" i="1">
                      <a:latin typeface="Arial" panose="020B0604020202020204" pitchFamily="34" charset="0"/>
                      <a:ea typeface="MS PGothic" panose="020B0600070205080204" pitchFamily="34" charset="-128"/>
                    </a:rPr>
                    <a:t>retransmit missing segment</a:t>
                  </a:r>
                  <a:r>
                    <a:rPr lang="en-US" altLang="zh-CN" sz="1200">
                      <a:latin typeface="Arial" panose="020B0604020202020204" pitchFamily="34" charset="0"/>
                      <a:ea typeface="MS PGothic" panose="020B0600070205080204" pitchFamily="34" charset="-128"/>
                    </a:rPr>
                    <a:t> </a:t>
                  </a:r>
                </a:p>
              </p:txBody>
            </p:sp>
            <p:sp>
              <p:nvSpPr>
                <p:cNvPr id="13" name="Line 174"/>
                <p:cNvSpPr>
                  <a:spLocks noChangeShapeType="1"/>
                </p:cNvSpPr>
                <p:nvPr/>
              </p:nvSpPr>
              <p:spPr bwMode="auto">
                <a:xfrm>
                  <a:off x="2491" y="1857"/>
                  <a:ext cx="69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 name="Line 175"/>
              <p:cNvSpPr>
                <a:spLocks noChangeShapeType="1"/>
              </p:cNvSpPr>
              <p:nvPr/>
            </p:nvSpPr>
            <p:spPr bwMode="auto">
              <a:xfrm flipH="1">
                <a:off x="2168" y="1734"/>
                <a:ext cx="13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4" name="Group 239"/>
            <p:cNvGrpSpPr>
              <a:grpSpLocks/>
            </p:cNvGrpSpPr>
            <p:nvPr/>
          </p:nvGrpSpPr>
          <p:grpSpPr bwMode="auto">
            <a:xfrm>
              <a:off x="5059363" y="2495550"/>
              <a:ext cx="2133600" cy="398463"/>
              <a:chOff x="2187" y="1427"/>
              <a:chExt cx="1344" cy="251"/>
            </a:xfrm>
          </p:grpSpPr>
          <p:sp>
            <p:nvSpPr>
              <p:cNvPr id="15" name="Line 176"/>
              <p:cNvSpPr>
                <a:spLocks noChangeShapeType="1"/>
              </p:cNvSpPr>
              <p:nvPr/>
            </p:nvSpPr>
            <p:spPr bwMode="auto">
              <a:xfrm flipH="1">
                <a:off x="2187" y="1673"/>
                <a:ext cx="1344"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6" name="Text Box 181"/>
              <p:cNvSpPr txBox="1">
                <a:spLocks noChangeArrowheads="1"/>
              </p:cNvSpPr>
              <p:nvPr/>
            </p:nvSpPr>
            <p:spPr bwMode="auto">
              <a:xfrm>
                <a:off x="2740" y="1543"/>
                <a:ext cx="171"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lnSpc>
                    <a:spcPct val="80000"/>
                  </a:lnSpc>
                  <a:spcBef>
                    <a:spcPct val="0"/>
                  </a:spcBef>
                  <a:buFontTx/>
                  <a:buNone/>
                </a:pPr>
                <a:r>
                  <a:rPr lang="en-US" altLang="zh-CN" sz="1000">
                    <a:latin typeface="Symbol" panose="05050102010706020507" pitchFamily="18" charset="2"/>
                    <a:ea typeface="MS PGothic" panose="020B0600070205080204" pitchFamily="34" charset="-128"/>
                  </a:rPr>
                  <a:t>L</a:t>
                </a:r>
                <a:endParaRPr lang="en-US" altLang="zh-CN" sz="1200">
                  <a:latin typeface="Symbol" panose="05050102010706020507" pitchFamily="18" charset="2"/>
                  <a:ea typeface="MS PGothic" panose="020B0600070205080204" pitchFamily="34" charset="-128"/>
                </a:endParaRPr>
              </a:p>
            </p:txBody>
          </p:sp>
          <p:sp>
            <p:nvSpPr>
              <p:cNvPr id="17" name="Line 182"/>
              <p:cNvSpPr>
                <a:spLocks noChangeShapeType="1"/>
              </p:cNvSpPr>
              <p:nvPr/>
            </p:nvSpPr>
            <p:spPr bwMode="auto">
              <a:xfrm>
                <a:off x="2572" y="1554"/>
                <a:ext cx="53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8" name="Group 183"/>
              <p:cNvGrpSpPr>
                <a:grpSpLocks/>
              </p:cNvGrpSpPr>
              <p:nvPr/>
            </p:nvGrpSpPr>
            <p:grpSpPr bwMode="auto">
              <a:xfrm>
                <a:off x="2486" y="1427"/>
                <a:ext cx="694" cy="154"/>
                <a:chOff x="2458" y="1450"/>
                <a:chExt cx="694" cy="154"/>
              </a:xfrm>
            </p:grpSpPr>
            <p:sp>
              <p:nvSpPr>
                <p:cNvPr id="19" name="Text Box 184"/>
                <p:cNvSpPr txBox="1">
                  <a:spLocks noChangeArrowheads="1"/>
                </p:cNvSpPr>
                <p:nvPr/>
              </p:nvSpPr>
              <p:spPr bwMode="auto">
                <a:xfrm>
                  <a:off x="2458" y="1450"/>
                  <a:ext cx="69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r>
                    <a:rPr lang="en-US" altLang="zh-CN" sz="1000">
                      <a:latin typeface="Arial" panose="020B0604020202020204" pitchFamily="34" charset="0"/>
                      <a:ea typeface="MS PGothic" panose="020B0600070205080204" pitchFamily="34" charset="-128"/>
                    </a:rPr>
                    <a:t>cwnd &gt; ssthresh</a:t>
                  </a:r>
                </a:p>
              </p:txBody>
            </p:sp>
            <p:sp>
              <p:nvSpPr>
                <p:cNvPr id="20" name="Line 185"/>
                <p:cNvSpPr>
                  <a:spLocks noChangeShapeType="1"/>
                </p:cNvSpPr>
                <p:nvPr/>
              </p:nvSpPr>
              <p:spPr bwMode="auto">
                <a:xfrm>
                  <a:off x="2724" y="1557"/>
                  <a:ext cx="4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21" name="Group 242"/>
            <p:cNvGrpSpPr>
              <a:grpSpLocks/>
            </p:cNvGrpSpPr>
            <p:nvPr/>
          </p:nvGrpSpPr>
          <p:grpSpPr bwMode="auto">
            <a:xfrm>
              <a:off x="7173913" y="1433513"/>
              <a:ext cx="2682875" cy="2365375"/>
              <a:chOff x="3519" y="786"/>
              <a:chExt cx="1690" cy="1490"/>
            </a:xfrm>
          </p:grpSpPr>
          <p:grpSp>
            <p:nvGrpSpPr>
              <p:cNvPr id="22" name="Group 164"/>
              <p:cNvGrpSpPr>
                <a:grpSpLocks/>
              </p:cNvGrpSpPr>
              <p:nvPr/>
            </p:nvGrpSpPr>
            <p:grpSpPr bwMode="auto">
              <a:xfrm>
                <a:off x="3602" y="1330"/>
                <a:ext cx="817" cy="754"/>
                <a:chOff x="2293" y="2021"/>
                <a:chExt cx="817" cy="754"/>
              </a:xfrm>
            </p:grpSpPr>
            <p:sp>
              <p:nvSpPr>
                <p:cNvPr id="34" name="Oval 165"/>
                <p:cNvSpPr>
                  <a:spLocks noChangeArrowheads="1"/>
                </p:cNvSpPr>
                <p:nvPr/>
              </p:nvSpPr>
              <p:spPr bwMode="auto">
                <a:xfrm>
                  <a:off x="2293" y="2021"/>
                  <a:ext cx="800" cy="754"/>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endParaRPr lang="zh-CN" altLang="zh-CN" sz="1600">
                    <a:latin typeface="Tahoma" panose="020B0604030504040204" pitchFamily="34" charset="0"/>
                    <a:ea typeface="MS PGothic" panose="020B0600070205080204" pitchFamily="34" charset="-128"/>
                  </a:endParaRPr>
                </a:p>
              </p:txBody>
            </p:sp>
            <p:sp>
              <p:nvSpPr>
                <p:cNvPr id="35" name="Text Box 166"/>
                <p:cNvSpPr txBox="1">
                  <a:spLocks noChangeArrowheads="1"/>
                </p:cNvSpPr>
                <p:nvPr/>
              </p:nvSpPr>
              <p:spPr bwMode="auto">
                <a:xfrm>
                  <a:off x="2298" y="2191"/>
                  <a:ext cx="812"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r>
                    <a:rPr lang="en-US" altLang="zh-CN" sz="1800" dirty="0">
                      <a:latin typeface="Arial" panose="020B0604020202020204" pitchFamily="34" charset="0"/>
                      <a:ea typeface="MS PGothic" panose="020B0600070205080204" pitchFamily="34" charset="-128"/>
                    </a:rPr>
                    <a:t>congestion</a:t>
                  </a:r>
                </a:p>
                <a:p>
                  <a:pPr eaLnBrk="1" hangingPunct="1">
                    <a:spcBef>
                      <a:spcPct val="0"/>
                    </a:spcBef>
                    <a:buFontTx/>
                    <a:buNone/>
                  </a:pPr>
                  <a:r>
                    <a:rPr lang="en-US" altLang="zh-CN" sz="1800" dirty="0">
                      <a:latin typeface="Arial" panose="020B0604020202020204" pitchFamily="34" charset="0"/>
                      <a:ea typeface="MS PGothic" panose="020B0600070205080204" pitchFamily="34" charset="-128"/>
                    </a:rPr>
                    <a:t>avoidance </a:t>
                  </a:r>
                </a:p>
                <a:p>
                  <a:pPr eaLnBrk="1" hangingPunct="1">
                    <a:spcBef>
                      <a:spcPct val="0"/>
                    </a:spcBef>
                    <a:buFontTx/>
                    <a:buNone/>
                  </a:pPr>
                  <a:endParaRPr lang="en-US" altLang="zh-CN" sz="1800" dirty="0">
                    <a:latin typeface="Arial" panose="020B0604020202020204" pitchFamily="34" charset="0"/>
                    <a:ea typeface="MS PGothic" panose="020B0600070205080204" pitchFamily="34" charset="-128"/>
                  </a:endParaRPr>
                </a:p>
              </p:txBody>
            </p:sp>
          </p:grpSp>
          <p:grpSp>
            <p:nvGrpSpPr>
              <p:cNvPr id="23" name="Group 190"/>
              <p:cNvGrpSpPr>
                <a:grpSpLocks/>
              </p:cNvGrpSpPr>
              <p:nvPr/>
            </p:nvGrpSpPr>
            <p:grpSpPr bwMode="auto">
              <a:xfrm>
                <a:off x="3519" y="786"/>
                <a:ext cx="1422" cy="546"/>
                <a:chOff x="3542" y="904"/>
                <a:chExt cx="1422" cy="546"/>
              </a:xfrm>
            </p:grpSpPr>
            <p:sp>
              <p:nvSpPr>
                <p:cNvPr id="30" name="Text Box 191"/>
                <p:cNvSpPr txBox="1">
                  <a:spLocks noChangeArrowheads="1"/>
                </p:cNvSpPr>
                <p:nvPr/>
              </p:nvSpPr>
              <p:spPr bwMode="auto">
                <a:xfrm>
                  <a:off x="3542" y="1037"/>
                  <a:ext cx="1422" cy="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lnSpc>
                      <a:spcPct val="90000"/>
                    </a:lnSpc>
                    <a:spcBef>
                      <a:spcPct val="0"/>
                    </a:spcBef>
                    <a:buFontTx/>
                    <a:buNone/>
                  </a:pPr>
                  <a:r>
                    <a:rPr lang="en-US" altLang="zh-CN" sz="1000" dirty="0" err="1">
                      <a:latin typeface="Arial" panose="020B0604020202020204" pitchFamily="34" charset="0"/>
                      <a:ea typeface="MS PGothic" panose="020B0600070205080204" pitchFamily="34" charset="-128"/>
                    </a:rPr>
                    <a:t>cwnd</a:t>
                  </a:r>
                  <a:r>
                    <a:rPr lang="en-US" altLang="zh-CN" sz="1000" dirty="0">
                      <a:latin typeface="Arial" panose="020B0604020202020204" pitchFamily="34" charset="0"/>
                      <a:ea typeface="MS PGothic" panose="020B0600070205080204" pitchFamily="34" charset="-128"/>
                    </a:rPr>
                    <a:t> = </a:t>
                  </a:r>
                  <a:r>
                    <a:rPr lang="en-US" altLang="zh-CN" sz="1000" dirty="0" err="1">
                      <a:latin typeface="Arial" panose="020B0604020202020204" pitchFamily="34" charset="0"/>
                      <a:ea typeface="MS PGothic" panose="020B0600070205080204" pitchFamily="34" charset="-128"/>
                    </a:rPr>
                    <a:t>cwnd</a:t>
                  </a:r>
                  <a:r>
                    <a:rPr lang="en-US" altLang="zh-CN" sz="1000" dirty="0">
                      <a:latin typeface="Arial" panose="020B0604020202020204" pitchFamily="34" charset="0"/>
                      <a:ea typeface="MS PGothic" panose="020B0600070205080204" pitchFamily="34" charset="-128"/>
                    </a:rPr>
                    <a:t> + MSS    (MSS/</a:t>
                  </a:r>
                  <a:r>
                    <a:rPr lang="en-US" altLang="zh-CN" sz="1000" dirty="0" err="1">
                      <a:latin typeface="Arial" panose="020B0604020202020204" pitchFamily="34" charset="0"/>
                      <a:ea typeface="MS PGothic" panose="020B0600070205080204" pitchFamily="34" charset="-128"/>
                    </a:rPr>
                    <a:t>cwnd</a:t>
                  </a:r>
                  <a:r>
                    <a:rPr lang="en-US" altLang="zh-CN" sz="1000" dirty="0">
                      <a:latin typeface="Arial" panose="020B0604020202020204" pitchFamily="34" charset="0"/>
                      <a:ea typeface="MS PGothic" panose="020B0600070205080204" pitchFamily="34" charset="-128"/>
                    </a:rPr>
                    <a:t>)</a:t>
                  </a:r>
                </a:p>
                <a:p>
                  <a:pPr eaLnBrk="1" hangingPunct="1">
                    <a:lnSpc>
                      <a:spcPct val="90000"/>
                    </a:lnSpc>
                    <a:spcBef>
                      <a:spcPct val="0"/>
                    </a:spcBef>
                    <a:buFontTx/>
                    <a:buNone/>
                  </a:pPr>
                  <a:r>
                    <a:rPr lang="en-US" altLang="zh-CN" sz="1000" dirty="0" err="1">
                      <a:latin typeface="Arial" panose="020B0604020202020204" pitchFamily="34" charset="0"/>
                      <a:ea typeface="MS PGothic" panose="020B0600070205080204" pitchFamily="34" charset="-128"/>
                    </a:rPr>
                    <a:t>dupACKcount</a:t>
                  </a:r>
                  <a:r>
                    <a:rPr lang="en-US" altLang="zh-CN" sz="1000" dirty="0">
                      <a:latin typeface="Arial" panose="020B0604020202020204" pitchFamily="34" charset="0"/>
                      <a:ea typeface="MS PGothic" panose="020B0600070205080204" pitchFamily="34" charset="-128"/>
                    </a:rPr>
                    <a:t> = 0</a:t>
                  </a:r>
                </a:p>
                <a:p>
                  <a:pPr eaLnBrk="1" hangingPunct="1">
                    <a:lnSpc>
                      <a:spcPct val="90000"/>
                    </a:lnSpc>
                    <a:spcBef>
                      <a:spcPct val="0"/>
                    </a:spcBef>
                    <a:buFontTx/>
                    <a:buNone/>
                  </a:pPr>
                  <a:r>
                    <a:rPr lang="en-US" altLang="zh-CN" sz="1000" i="1" dirty="0">
                      <a:latin typeface="Arial" panose="020B0604020202020204" pitchFamily="34" charset="0"/>
                      <a:ea typeface="MS PGothic" panose="020B0600070205080204" pitchFamily="34" charset="-128"/>
                    </a:rPr>
                    <a:t>transmit new segment(s), as allowed</a:t>
                  </a:r>
                </a:p>
                <a:p>
                  <a:pPr eaLnBrk="1" hangingPunct="1">
                    <a:lnSpc>
                      <a:spcPct val="80000"/>
                    </a:lnSpc>
                    <a:spcBef>
                      <a:spcPct val="0"/>
                    </a:spcBef>
                    <a:buFontTx/>
                    <a:buNone/>
                  </a:pPr>
                  <a:endParaRPr lang="en-US" altLang="zh-CN" sz="1200" i="1" dirty="0">
                    <a:latin typeface="Arial" panose="020B0604020202020204" pitchFamily="34" charset="0"/>
                    <a:ea typeface="MS PGothic" panose="020B0600070205080204" pitchFamily="34" charset="-128"/>
                  </a:endParaRPr>
                </a:p>
              </p:txBody>
            </p:sp>
            <p:sp>
              <p:nvSpPr>
                <p:cNvPr id="31" name="Line 192"/>
                <p:cNvSpPr>
                  <a:spLocks noChangeShapeType="1"/>
                </p:cNvSpPr>
                <p:nvPr/>
              </p:nvSpPr>
              <p:spPr bwMode="auto">
                <a:xfrm>
                  <a:off x="3976" y="1054"/>
                  <a:ext cx="53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Text Box 193"/>
                <p:cNvSpPr txBox="1">
                  <a:spLocks noChangeArrowheads="1"/>
                </p:cNvSpPr>
                <p:nvPr/>
              </p:nvSpPr>
              <p:spPr bwMode="auto">
                <a:xfrm>
                  <a:off x="4014" y="923"/>
                  <a:ext cx="44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r>
                    <a:rPr lang="en-US" altLang="zh-CN" sz="1000">
                      <a:latin typeface="Arial" panose="020B0604020202020204" pitchFamily="34" charset="0"/>
                      <a:ea typeface="MS PGothic" panose="020B0600070205080204" pitchFamily="34" charset="-128"/>
                    </a:rPr>
                    <a:t>new ACK</a:t>
                  </a:r>
                </a:p>
              </p:txBody>
            </p:sp>
            <p:sp>
              <p:nvSpPr>
                <p:cNvPr id="33" name="Text Box 194"/>
                <p:cNvSpPr txBox="1">
                  <a:spLocks noChangeArrowheads="1"/>
                </p:cNvSpPr>
                <p:nvPr/>
              </p:nvSpPr>
              <p:spPr bwMode="auto">
                <a:xfrm>
                  <a:off x="4241" y="904"/>
                  <a:ext cx="1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r>
                    <a:rPr lang="en-US" altLang="zh-CN" sz="2400">
                      <a:ea typeface="MS PGothic" panose="020B0600070205080204" pitchFamily="34" charset="-128"/>
                    </a:rPr>
                    <a:t>.</a:t>
                  </a:r>
                </a:p>
              </p:txBody>
            </p:sp>
          </p:grpSp>
          <p:sp>
            <p:nvSpPr>
              <p:cNvPr id="24" name="Freeform 195"/>
              <p:cNvSpPr>
                <a:spLocks/>
              </p:cNvSpPr>
              <p:nvPr/>
            </p:nvSpPr>
            <p:spPr bwMode="auto">
              <a:xfrm rot="9705213">
                <a:off x="4212" y="1145"/>
                <a:ext cx="333" cy="452"/>
              </a:xfrm>
              <a:custGeom>
                <a:avLst/>
                <a:gdLst>
                  <a:gd name="T0" fmla="*/ 69 w 376"/>
                  <a:gd name="T1" fmla="*/ 306 h 452"/>
                  <a:gd name="T2" fmla="*/ 15 w 376"/>
                  <a:gd name="T3" fmla="*/ 269 h 452"/>
                  <a:gd name="T4" fmla="*/ 38 w 376"/>
                  <a:gd name="T5" fmla="*/ 0 h 452"/>
                  <a:gd name="T6" fmla="*/ 0 60000 65536"/>
                  <a:gd name="T7" fmla="*/ 0 60000 65536"/>
                  <a:gd name="T8" fmla="*/ 0 60000 65536"/>
                  <a:gd name="T9" fmla="*/ 0 w 376"/>
                  <a:gd name="T10" fmla="*/ 0 h 452"/>
                  <a:gd name="T11" fmla="*/ 376 w 376"/>
                  <a:gd name="T12" fmla="*/ 452 h 452"/>
                </a:gdLst>
                <a:ahLst/>
                <a:cxnLst>
                  <a:cxn ang="T6">
                    <a:pos x="T0" y="T1"/>
                  </a:cxn>
                  <a:cxn ang="T7">
                    <a:pos x="T2" y="T3"/>
                  </a:cxn>
                  <a:cxn ang="T8">
                    <a:pos x="T4" y="T5"/>
                  </a:cxn>
                </a:cxnLst>
                <a:rect l="T9" t="T10" r="T11" b="T12"/>
                <a:pathLst>
                  <a:path w="376" h="452">
                    <a:moveTo>
                      <a:pt x="376" y="306"/>
                    </a:moveTo>
                    <a:cubicBezTo>
                      <a:pt x="332" y="380"/>
                      <a:pt x="164" y="452"/>
                      <a:pt x="82" y="269"/>
                    </a:cubicBezTo>
                    <a:cubicBezTo>
                      <a:pt x="0" y="86"/>
                      <a:pt x="66" y="18"/>
                      <a:pt x="208" y="0"/>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25" name="Group 196"/>
              <p:cNvGrpSpPr>
                <a:grpSpLocks/>
              </p:cNvGrpSpPr>
              <p:nvPr/>
            </p:nvGrpSpPr>
            <p:grpSpPr bwMode="auto">
              <a:xfrm>
                <a:off x="4509" y="1909"/>
                <a:ext cx="700" cy="367"/>
                <a:chOff x="4274" y="2922"/>
                <a:chExt cx="700" cy="367"/>
              </a:xfrm>
            </p:grpSpPr>
            <p:sp>
              <p:nvSpPr>
                <p:cNvPr id="27" name="Text Box 197"/>
                <p:cNvSpPr txBox="1">
                  <a:spLocks noChangeArrowheads="1"/>
                </p:cNvSpPr>
                <p:nvPr/>
              </p:nvSpPr>
              <p:spPr bwMode="auto">
                <a:xfrm>
                  <a:off x="4274" y="3062"/>
                  <a:ext cx="700"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lnSpc>
                      <a:spcPct val="80000"/>
                    </a:lnSpc>
                    <a:spcBef>
                      <a:spcPct val="0"/>
                    </a:spcBef>
                    <a:buFontTx/>
                    <a:buNone/>
                  </a:pPr>
                  <a:r>
                    <a:rPr lang="en-US" altLang="zh-CN" sz="1000">
                      <a:latin typeface="Arial" panose="020B0604020202020204" pitchFamily="34" charset="0"/>
                      <a:ea typeface="MS PGothic" panose="020B0600070205080204" pitchFamily="34" charset="-128"/>
                    </a:rPr>
                    <a:t>dupACKcount++</a:t>
                  </a:r>
                </a:p>
                <a:p>
                  <a:pPr eaLnBrk="1" hangingPunct="1">
                    <a:lnSpc>
                      <a:spcPct val="80000"/>
                    </a:lnSpc>
                    <a:spcBef>
                      <a:spcPct val="0"/>
                    </a:spcBef>
                    <a:buFontTx/>
                    <a:buNone/>
                  </a:pPr>
                  <a:endParaRPr lang="en-US" altLang="zh-CN" sz="1200">
                    <a:latin typeface="Arial" panose="020B0604020202020204" pitchFamily="34" charset="0"/>
                    <a:ea typeface="MS PGothic" panose="020B0600070205080204" pitchFamily="34" charset="-128"/>
                  </a:endParaRPr>
                </a:p>
              </p:txBody>
            </p:sp>
            <p:sp>
              <p:nvSpPr>
                <p:cNvPr id="28" name="Line 198"/>
                <p:cNvSpPr>
                  <a:spLocks noChangeShapeType="1"/>
                </p:cNvSpPr>
                <p:nvPr/>
              </p:nvSpPr>
              <p:spPr bwMode="auto">
                <a:xfrm>
                  <a:off x="4353" y="3071"/>
                  <a:ext cx="53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Text Box 199"/>
                <p:cNvSpPr txBox="1">
                  <a:spLocks noChangeArrowheads="1"/>
                </p:cNvSpPr>
                <p:nvPr/>
              </p:nvSpPr>
              <p:spPr bwMode="auto">
                <a:xfrm>
                  <a:off x="4295" y="2922"/>
                  <a:ext cx="62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r>
                    <a:rPr lang="en-US" altLang="zh-CN" sz="1000">
                      <a:latin typeface="Arial" panose="020B0604020202020204" pitchFamily="34" charset="0"/>
                      <a:ea typeface="MS PGothic" panose="020B0600070205080204" pitchFamily="34" charset="-128"/>
                    </a:rPr>
                    <a:t>duplicate ACK</a:t>
                  </a:r>
                </a:p>
              </p:txBody>
            </p:sp>
          </p:grpSp>
          <p:sp>
            <p:nvSpPr>
              <p:cNvPr id="26" name="Freeform 200"/>
              <p:cNvSpPr>
                <a:spLocks/>
              </p:cNvSpPr>
              <p:nvPr/>
            </p:nvSpPr>
            <p:spPr bwMode="auto">
              <a:xfrm rot="-7516021">
                <a:off x="4290" y="1673"/>
                <a:ext cx="333" cy="452"/>
              </a:xfrm>
              <a:custGeom>
                <a:avLst/>
                <a:gdLst>
                  <a:gd name="T0" fmla="*/ 69 w 376"/>
                  <a:gd name="T1" fmla="*/ 306 h 452"/>
                  <a:gd name="T2" fmla="*/ 15 w 376"/>
                  <a:gd name="T3" fmla="*/ 269 h 452"/>
                  <a:gd name="T4" fmla="*/ 38 w 376"/>
                  <a:gd name="T5" fmla="*/ 0 h 452"/>
                  <a:gd name="T6" fmla="*/ 0 60000 65536"/>
                  <a:gd name="T7" fmla="*/ 0 60000 65536"/>
                  <a:gd name="T8" fmla="*/ 0 60000 65536"/>
                  <a:gd name="T9" fmla="*/ 0 w 376"/>
                  <a:gd name="T10" fmla="*/ 0 h 452"/>
                  <a:gd name="T11" fmla="*/ 376 w 376"/>
                  <a:gd name="T12" fmla="*/ 452 h 452"/>
                </a:gdLst>
                <a:ahLst/>
                <a:cxnLst>
                  <a:cxn ang="T6">
                    <a:pos x="T0" y="T1"/>
                  </a:cxn>
                  <a:cxn ang="T7">
                    <a:pos x="T2" y="T3"/>
                  </a:cxn>
                  <a:cxn ang="T8">
                    <a:pos x="T4" y="T5"/>
                  </a:cxn>
                </a:cxnLst>
                <a:rect l="T9" t="T10" r="T11" b="T12"/>
                <a:pathLst>
                  <a:path w="376" h="452">
                    <a:moveTo>
                      <a:pt x="376" y="306"/>
                    </a:moveTo>
                    <a:cubicBezTo>
                      <a:pt x="332" y="380"/>
                      <a:pt x="164" y="452"/>
                      <a:pt x="82" y="269"/>
                    </a:cubicBezTo>
                    <a:cubicBezTo>
                      <a:pt x="0" y="86"/>
                      <a:pt x="66" y="18"/>
                      <a:pt x="208" y="0"/>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6" name="Group 245"/>
            <p:cNvGrpSpPr>
              <a:grpSpLocks/>
            </p:cNvGrpSpPr>
            <p:nvPr/>
          </p:nvGrpSpPr>
          <p:grpSpPr bwMode="auto">
            <a:xfrm>
              <a:off x="5616575" y="4884738"/>
              <a:ext cx="3279775" cy="1717675"/>
              <a:chOff x="2538" y="2960"/>
              <a:chExt cx="2066" cy="1082"/>
            </a:xfrm>
          </p:grpSpPr>
          <p:grpSp>
            <p:nvGrpSpPr>
              <p:cNvPr id="37" name="Group 167"/>
              <p:cNvGrpSpPr>
                <a:grpSpLocks/>
              </p:cNvGrpSpPr>
              <p:nvPr/>
            </p:nvGrpSpPr>
            <p:grpSpPr bwMode="auto">
              <a:xfrm>
                <a:off x="2538" y="2960"/>
                <a:ext cx="800" cy="754"/>
                <a:chOff x="2454" y="3045"/>
                <a:chExt cx="800" cy="754"/>
              </a:xfrm>
            </p:grpSpPr>
            <p:sp>
              <p:nvSpPr>
                <p:cNvPr id="45" name="Oval 168"/>
                <p:cNvSpPr>
                  <a:spLocks noChangeArrowheads="1"/>
                </p:cNvSpPr>
                <p:nvPr/>
              </p:nvSpPr>
              <p:spPr bwMode="auto">
                <a:xfrm>
                  <a:off x="2454" y="3045"/>
                  <a:ext cx="800" cy="754"/>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endParaRPr lang="zh-CN" altLang="zh-CN" sz="1600">
                    <a:latin typeface="Tahoma" panose="020B0604030504040204" pitchFamily="34" charset="0"/>
                    <a:ea typeface="MS PGothic" panose="020B0600070205080204" pitchFamily="34" charset="-128"/>
                  </a:endParaRPr>
                </a:p>
              </p:txBody>
            </p:sp>
            <p:sp>
              <p:nvSpPr>
                <p:cNvPr id="46" name="Text Box 169"/>
                <p:cNvSpPr txBox="1">
                  <a:spLocks noChangeArrowheads="1"/>
                </p:cNvSpPr>
                <p:nvPr/>
              </p:nvSpPr>
              <p:spPr bwMode="auto">
                <a:xfrm>
                  <a:off x="2796" y="3212"/>
                  <a:ext cx="15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r>
                    <a:rPr lang="en-US" altLang="zh-CN" sz="1800">
                      <a:latin typeface="Arial" panose="020B0604020202020204" pitchFamily="34" charset="0"/>
                      <a:ea typeface="MS PGothic" panose="020B0600070205080204" pitchFamily="34" charset="-128"/>
                    </a:rPr>
                    <a:t> </a:t>
                  </a:r>
                </a:p>
                <a:p>
                  <a:pPr eaLnBrk="1" hangingPunct="1">
                    <a:spcBef>
                      <a:spcPct val="0"/>
                    </a:spcBef>
                    <a:buFontTx/>
                    <a:buNone/>
                  </a:pPr>
                  <a:endParaRPr lang="en-US" altLang="zh-CN" sz="1800">
                    <a:latin typeface="Arial" panose="020B0604020202020204" pitchFamily="34" charset="0"/>
                    <a:ea typeface="MS PGothic" panose="020B0600070205080204" pitchFamily="34" charset="-128"/>
                  </a:endParaRPr>
                </a:p>
              </p:txBody>
            </p:sp>
            <p:sp>
              <p:nvSpPr>
                <p:cNvPr id="47" name="Text Box 170"/>
                <p:cNvSpPr txBox="1">
                  <a:spLocks noChangeArrowheads="1"/>
                </p:cNvSpPr>
                <p:nvPr/>
              </p:nvSpPr>
              <p:spPr bwMode="auto">
                <a:xfrm>
                  <a:off x="2510" y="3204"/>
                  <a:ext cx="708"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eaLnBrk="1" hangingPunct="1">
                    <a:spcBef>
                      <a:spcPct val="0"/>
                    </a:spcBef>
                    <a:buFontTx/>
                    <a:buNone/>
                  </a:pPr>
                  <a:r>
                    <a:rPr lang="en-US" altLang="zh-CN" sz="1800">
                      <a:latin typeface="Arial" panose="020B0604020202020204" pitchFamily="34" charset="0"/>
                      <a:ea typeface="MS PGothic" panose="020B0600070205080204" pitchFamily="34" charset="-128"/>
                    </a:rPr>
                    <a:t>fast</a:t>
                  </a:r>
                </a:p>
                <a:p>
                  <a:pPr algn="ctr" eaLnBrk="1" hangingPunct="1">
                    <a:spcBef>
                      <a:spcPct val="0"/>
                    </a:spcBef>
                    <a:buFontTx/>
                    <a:buNone/>
                  </a:pPr>
                  <a:r>
                    <a:rPr lang="en-US" altLang="zh-CN" sz="1800">
                      <a:latin typeface="Arial" panose="020B0604020202020204" pitchFamily="34" charset="0"/>
                      <a:ea typeface="MS PGothic" panose="020B0600070205080204" pitchFamily="34" charset="-128"/>
                    </a:rPr>
                    <a:t>recovery </a:t>
                  </a:r>
                </a:p>
                <a:p>
                  <a:pPr algn="ctr" eaLnBrk="1" hangingPunct="1">
                    <a:spcBef>
                      <a:spcPct val="0"/>
                    </a:spcBef>
                    <a:buFontTx/>
                    <a:buNone/>
                  </a:pPr>
                  <a:endParaRPr lang="en-US" altLang="zh-CN" sz="1800">
                    <a:latin typeface="Arial" panose="020B0604020202020204" pitchFamily="34" charset="0"/>
                    <a:ea typeface="MS PGothic" panose="020B0600070205080204" pitchFamily="34" charset="-128"/>
                  </a:endParaRPr>
                </a:p>
              </p:txBody>
            </p:sp>
          </p:grpSp>
          <p:sp>
            <p:nvSpPr>
              <p:cNvPr id="38" name="Freeform 220"/>
              <p:cNvSpPr>
                <a:spLocks/>
              </p:cNvSpPr>
              <p:nvPr/>
            </p:nvSpPr>
            <p:spPr bwMode="auto">
              <a:xfrm>
                <a:off x="2775" y="3708"/>
                <a:ext cx="384" cy="161"/>
              </a:xfrm>
              <a:custGeom>
                <a:avLst/>
                <a:gdLst>
                  <a:gd name="T0" fmla="*/ 317 w 384"/>
                  <a:gd name="T1" fmla="*/ 0 h 161"/>
                  <a:gd name="T2" fmla="*/ 189 w 384"/>
                  <a:gd name="T3" fmla="*/ 155 h 161"/>
                  <a:gd name="T4" fmla="*/ 59 w 384"/>
                  <a:gd name="T5" fmla="*/ 13 h 161"/>
                  <a:gd name="T6" fmla="*/ 0 60000 65536"/>
                  <a:gd name="T7" fmla="*/ 0 60000 65536"/>
                  <a:gd name="T8" fmla="*/ 0 60000 65536"/>
                  <a:gd name="T9" fmla="*/ 0 w 384"/>
                  <a:gd name="T10" fmla="*/ 0 h 161"/>
                  <a:gd name="T11" fmla="*/ 384 w 384"/>
                  <a:gd name="T12" fmla="*/ 161 h 161"/>
                </a:gdLst>
                <a:ahLst/>
                <a:cxnLst>
                  <a:cxn ang="T6">
                    <a:pos x="T0" y="T1"/>
                  </a:cxn>
                  <a:cxn ang="T7">
                    <a:pos x="T2" y="T3"/>
                  </a:cxn>
                  <a:cxn ang="T8">
                    <a:pos x="T4" y="T5"/>
                  </a:cxn>
                </a:cxnLst>
                <a:rect l="T9" t="T10" r="T11" b="T12"/>
                <a:pathLst>
                  <a:path w="384" h="161">
                    <a:moveTo>
                      <a:pt x="317" y="0"/>
                    </a:moveTo>
                    <a:cubicBezTo>
                      <a:pt x="384" y="42"/>
                      <a:pt x="378" y="149"/>
                      <a:pt x="189" y="155"/>
                    </a:cubicBezTo>
                    <a:cubicBezTo>
                      <a:pt x="0" y="161"/>
                      <a:pt x="3" y="87"/>
                      <a:pt x="59" y="13"/>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39" name="Group 221"/>
              <p:cNvGrpSpPr>
                <a:grpSpLocks/>
              </p:cNvGrpSpPr>
              <p:nvPr/>
            </p:nvGrpSpPr>
            <p:grpSpPr bwMode="auto">
              <a:xfrm>
                <a:off x="3191" y="3592"/>
                <a:ext cx="1413" cy="450"/>
                <a:chOff x="3542" y="3496"/>
                <a:chExt cx="1413" cy="450"/>
              </a:xfrm>
            </p:grpSpPr>
            <p:sp>
              <p:nvSpPr>
                <p:cNvPr id="42" name="Text Box 222"/>
                <p:cNvSpPr txBox="1">
                  <a:spLocks noChangeArrowheads="1"/>
                </p:cNvSpPr>
                <p:nvPr/>
              </p:nvSpPr>
              <p:spPr bwMode="auto">
                <a:xfrm>
                  <a:off x="3546" y="3632"/>
                  <a:ext cx="1409"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lnSpc>
                      <a:spcPct val="85000"/>
                    </a:lnSpc>
                    <a:spcBef>
                      <a:spcPct val="0"/>
                    </a:spcBef>
                    <a:buFontTx/>
                    <a:buNone/>
                  </a:pPr>
                  <a:r>
                    <a:rPr lang="en-US" altLang="zh-CN" sz="1000" dirty="0" err="1">
                      <a:latin typeface="Arial" panose="020B0604020202020204" pitchFamily="34" charset="0"/>
                      <a:ea typeface="MS PGothic" panose="020B0600070205080204" pitchFamily="34" charset="-128"/>
                    </a:rPr>
                    <a:t>cwnd</a:t>
                  </a:r>
                  <a:r>
                    <a:rPr lang="en-US" altLang="zh-CN" sz="1000" dirty="0">
                      <a:latin typeface="Arial" panose="020B0604020202020204" pitchFamily="34" charset="0"/>
                      <a:ea typeface="MS PGothic" panose="020B0600070205080204" pitchFamily="34" charset="-128"/>
                    </a:rPr>
                    <a:t> = </a:t>
                  </a:r>
                  <a:r>
                    <a:rPr lang="en-US" altLang="zh-CN" sz="1000" dirty="0" err="1">
                      <a:latin typeface="Arial" panose="020B0604020202020204" pitchFamily="34" charset="0"/>
                      <a:ea typeface="MS PGothic" panose="020B0600070205080204" pitchFamily="34" charset="-128"/>
                    </a:rPr>
                    <a:t>cwnd</a:t>
                  </a:r>
                  <a:r>
                    <a:rPr lang="en-US" altLang="zh-CN" sz="1000" dirty="0">
                      <a:latin typeface="Arial" panose="020B0604020202020204" pitchFamily="34" charset="0"/>
                      <a:ea typeface="MS PGothic" panose="020B0600070205080204" pitchFamily="34" charset="-128"/>
                    </a:rPr>
                    <a:t> + MSS</a:t>
                  </a:r>
                </a:p>
                <a:p>
                  <a:pPr eaLnBrk="1" hangingPunct="1">
                    <a:lnSpc>
                      <a:spcPct val="85000"/>
                    </a:lnSpc>
                    <a:spcBef>
                      <a:spcPct val="0"/>
                    </a:spcBef>
                    <a:buFontTx/>
                    <a:buNone/>
                  </a:pPr>
                  <a:r>
                    <a:rPr lang="en-US" altLang="zh-CN" sz="1000" i="1" dirty="0">
                      <a:latin typeface="Arial" panose="020B0604020202020204" pitchFamily="34" charset="0"/>
                      <a:ea typeface="MS PGothic" panose="020B0600070205080204" pitchFamily="34" charset="-128"/>
                    </a:rPr>
                    <a:t>transmit new segment(s), as allowed</a:t>
                  </a:r>
                </a:p>
                <a:p>
                  <a:pPr eaLnBrk="1" hangingPunct="1">
                    <a:lnSpc>
                      <a:spcPct val="80000"/>
                    </a:lnSpc>
                    <a:spcBef>
                      <a:spcPct val="0"/>
                    </a:spcBef>
                    <a:buFontTx/>
                    <a:buNone/>
                  </a:pPr>
                  <a:endParaRPr lang="en-US" altLang="zh-CN" sz="1200" i="1" dirty="0">
                    <a:latin typeface="Arial" panose="020B0604020202020204" pitchFamily="34" charset="0"/>
                    <a:ea typeface="MS PGothic" panose="020B0600070205080204" pitchFamily="34" charset="-128"/>
                  </a:endParaRPr>
                </a:p>
              </p:txBody>
            </p:sp>
            <p:sp>
              <p:nvSpPr>
                <p:cNvPr id="43" name="Line 223"/>
                <p:cNvSpPr>
                  <a:spLocks noChangeShapeType="1"/>
                </p:cNvSpPr>
                <p:nvPr/>
              </p:nvSpPr>
              <p:spPr bwMode="auto">
                <a:xfrm>
                  <a:off x="3600" y="3645"/>
                  <a:ext cx="53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Text Box 224"/>
                <p:cNvSpPr txBox="1">
                  <a:spLocks noChangeArrowheads="1"/>
                </p:cNvSpPr>
                <p:nvPr/>
              </p:nvSpPr>
              <p:spPr bwMode="auto">
                <a:xfrm>
                  <a:off x="3542" y="3496"/>
                  <a:ext cx="62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r>
                    <a:rPr lang="en-US" altLang="zh-CN" sz="1000" dirty="0">
                      <a:latin typeface="Arial" panose="020B0604020202020204" pitchFamily="34" charset="0"/>
                      <a:ea typeface="MS PGothic" panose="020B0600070205080204" pitchFamily="34" charset="-128"/>
                    </a:rPr>
                    <a:t>duplicate ACK</a:t>
                  </a:r>
                </a:p>
              </p:txBody>
            </p:sp>
          </p:grpSp>
        </p:grpSp>
        <p:grpSp>
          <p:nvGrpSpPr>
            <p:cNvPr id="48" name="Group 246"/>
            <p:cNvGrpSpPr>
              <a:grpSpLocks/>
            </p:cNvGrpSpPr>
            <p:nvPr/>
          </p:nvGrpSpPr>
          <p:grpSpPr bwMode="auto">
            <a:xfrm>
              <a:off x="2516188" y="3565525"/>
              <a:ext cx="3724275" cy="1927225"/>
              <a:chOff x="585" y="2129"/>
              <a:chExt cx="2346" cy="1214"/>
            </a:xfrm>
          </p:grpSpPr>
          <p:grpSp>
            <p:nvGrpSpPr>
              <p:cNvPr id="49" name="Group 212"/>
              <p:cNvGrpSpPr>
                <a:grpSpLocks/>
              </p:cNvGrpSpPr>
              <p:nvPr/>
            </p:nvGrpSpPr>
            <p:grpSpPr bwMode="auto">
              <a:xfrm>
                <a:off x="585" y="2818"/>
                <a:ext cx="1095" cy="525"/>
                <a:chOff x="444" y="2768"/>
                <a:chExt cx="1095" cy="525"/>
              </a:xfrm>
            </p:grpSpPr>
            <p:sp>
              <p:nvSpPr>
                <p:cNvPr id="56" name="Text Box 213"/>
                <p:cNvSpPr txBox="1">
                  <a:spLocks noChangeArrowheads="1"/>
                </p:cNvSpPr>
                <p:nvPr/>
              </p:nvSpPr>
              <p:spPr bwMode="auto">
                <a:xfrm>
                  <a:off x="444" y="2912"/>
                  <a:ext cx="1091"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r" eaLnBrk="1" hangingPunct="1">
                    <a:lnSpc>
                      <a:spcPct val="80000"/>
                    </a:lnSpc>
                    <a:spcBef>
                      <a:spcPct val="0"/>
                    </a:spcBef>
                    <a:buFontTx/>
                    <a:buNone/>
                  </a:pPr>
                  <a:r>
                    <a:rPr lang="en-US" altLang="zh-CN" sz="1000">
                      <a:latin typeface="Arial" panose="020B0604020202020204" pitchFamily="34" charset="0"/>
                      <a:ea typeface="MS PGothic" panose="020B0600070205080204" pitchFamily="34" charset="-128"/>
                    </a:rPr>
                    <a:t>ssthresh= cwnd/2</a:t>
                  </a:r>
                </a:p>
                <a:p>
                  <a:pPr algn="r" eaLnBrk="1" hangingPunct="1">
                    <a:lnSpc>
                      <a:spcPct val="80000"/>
                    </a:lnSpc>
                    <a:spcBef>
                      <a:spcPct val="0"/>
                    </a:spcBef>
                    <a:buFontTx/>
                    <a:buNone/>
                  </a:pPr>
                  <a:r>
                    <a:rPr lang="en-US" altLang="zh-CN" sz="1000">
                      <a:latin typeface="Arial" panose="020B0604020202020204" pitchFamily="34" charset="0"/>
                      <a:ea typeface="MS PGothic" panose="020B0600070205080204" pitchFamily="34" charset="-128"/>
                    </a:rPr>
                    <a:t>cwnd = ssthresh + 3</a:t>
                  </a:r>
                </a:p>
                <a:p>
                  <a:pPr algn="r" eaLnBrk="1" hangingPunct="1">
                    <a:lnSpc>
                      <a:spcPct val="80000"/>
                    </a:lnSpc>
                    <a:spcBef>
                      <a:spcPct val="0"/>
                    </a:spcBef>
                    <a:buFontTx/>
                    <a:buNone/>
                  </a:pPr>
                  <a:r>
                    <a:rPr lang="en-US" altLang="zh-CN" sz="1000" i="1">
                      <a:latin typeface="Arial" panose="020B0604020202020204" pitchFamily="34" charset="0"/>
                      <a:ea typeface="MS PGothic" panose="020B0600070205080204" pitchFamily="34" charset="-128"/>
                    </a:rPr>
                    <a:t>retransmit missing segment</a:t>
                  </a:r>
                </a:p>
                <a:p>
                  <a:pPr algn="r" eaLnBrk="1" hangingPunct="1">
                    <a:lnSpc>
                      <a:spcPct val="80000"/>
                    </a:lnSpc>
                    <a:spcBef>
                      <a:spcPct val="0"/>
                    </a:spcBef>
                    <a:buFontTx/>
                    <a:buNone/>
                  </a:pPr>
                  <a:endParaRPr lang="en-US" altLang="zh-CN" sz="1200">
                    <a:latin typeface="Arial" panose="020B0604020202020204" pitchFamily="34" charset="0"/>
                    <a:ea typeface="MS PGothic" panose="020B0600070205080204" pitchFamily="34" charset="-128"/>
                  </a:endParaRPr>
                </a:p>
              </p:txBody>
            </p:sp>
            <p:sp>
              <p:nvSpPr>
                <p:cNvPr id="57" name="Line 214"/>
                <p:cNvSpPr>
                  <a:spLocks noChangeShapeType="1"/>
                </p:cNvSpPr>
                <p:nvPr/>
              </p:nvSpPr>
              <p:spPr bwMode="auto">
                <a:xfrm>
                  <a:off x="925" y="2913"/>
                  <a:ext cx="53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Text Box 215"/>
                <p:cNvSpPr txBox="1">
                  <a:spLocks noChangeArrowheads="1"/>
                </p:cNvSpPr>
                <p:nvPr/>
              </p:nvSpPr>
              <p:spPr bwMode="auto">
                <a:xfrm>
                  <a:off x="751" y="2768"/>
                  <a:ext cx="78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r>
                    <a:rPr lang="en-US" altLang="zh-CN" sz="1000">
                      <a:latin typeface="Arial" panose="020B0604020202020204" pitchFamily="34" charset="0"/>
                      <a:ea typeface="MS PGothic" panose="020B0600070205080204" pitchFamily="34" charset="-128"/>
                    </a:rPr>
                    <a:t>dupACKcount == 3</a:t>
                  </a:r>
                </a:p>
              </p:txBody>
            </p:sp>
          </p:grpSp>
          <p:grpSp>
            <p:nvGrpSpPr>
              <p:cNvPr id="50" name="Group 216"/>
              <p:cNvGrpSpPr>
                <a:grpSpLocks/>
              </p:cNvGrpSpPr>
              <p:nvPr/>
            </p:nvGrpSpPr>
            <p:grpSpPr bwMode="auto">
              <a:xfrm>
                <a:off x="1813" y="2454"/>
                <a:ext cx="1118" cy="519"/>
                <a:chOff x="419" y="2872"/>
                <a:chExt cx="1118" cy="519"/>
              </a:xfrm>
            </p:grpSpPr>
            <p:sp>
              <p:nvSpPr>
                <p:cNvPr id="53" name="Text Box 217"/>
                <p:cNvSpPr txBox="1">
                  <a:spLocks noChangeArrowheads="1"/>
                </p:cNvSpPr>
                <p:nvPr/>
              </p:nvSpPr>
              <p:spPr bwMode="auto">
                <a:xfrm>
                  <a:off x="439" y="2872"/>
                  <a:ext cx="37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r>
                    <a:rPr lang="en-US" altLang="zh-CN" sz="1000">
                      <a:latin typeface="Arial" panose="020B0604020202020204" pitchFamily="34" charset="0"/>
                      <a:ea typeface="MS PGothic" panose="020B0600070205080204" pitchFamily="34" charset="-128"/>
                    </a:rPr>
                    <a:t>timeout</a:t>
                  </a:r>
                </a:p>
              </p:txBody>
            </p:sp>
            <p:sp>
              <p:nvSpPr>
                <p:cNvPr id="54" name="Text Box 218"/>
                <p:cNvSpPr txBox="1">
                  <a:spLocks noChangeArrowheads="1"/>
                </p:cNvSpPr>
                <p:nvPr/>
              </p:nvSpPr>
              <p:spPr bwMode="auto">
                <a:xfrm>
                  <a:off x="419" y="2989"/>
                  <a:ext cx="1118"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lnSpc>
                      <a:spcPct val="85000"/>
                    </a:lnSpc>
                    <a:spcBef>
                      <a:spcPct val="0"/>
                    </a:spcBef>
                    <a:buFontTx/>
                    <a:buNone/>
                  </a:pPr>
                  <a:r>
                    <a:rPr lang="en-US" altLang="zh-CN" sz="1000" dirty="0" err="1">
                      <a:latin typeface="Arial" panose="020B0604020202020204" pitchFamily="34" charset="0"/>
                      <a:ea typeface="MS PGothic" panose="020B0600070205080204" pitchFamily="34" charset="-128"/>
                    </a:rPr>
                    <a:t>ssthresh</a:t>
                  </a:r>
                  <a:r>
                    <a:rPr lang="en-US" altLang="zh-CN" sz="1000" dirty="0">
                      <a:latin typeface="Arial" panose="020B0604020202020204" pitchFamily="34" charset="0"/>
                      <a:ea typeface="MS PGothic" panose="020B0600070205080204" pitchFamily="34" charset="-128"/>
                    </a:rPr>
                    <a:t> = </a:t>
                  </a:r>
                  <a:r>
                    <a:rPr lang="en-US" altLang="zh-CN" sz="1000" dirty="0" err="1">
                      <a:latin typeface="Arial" panose="020B0604020202020204" pitchFamily="34" charset="0"/>
                      <a:ea typeface="MS PGothic" panose="020B0600070205080204" pitchFamily="34" charset="-128"/>
                    </a:rPr>
                    <a:t>cwnd</a:t>
                  </a:r>
                  <a:r>
                    <a:rPr lang="en-US" altLang="zh-CN" sz="1000" dirty="0">
                      <a:latin typeface="Arial" panose="020B0604020202020204" pitchFamily="34" charset="0"/>
                      <a:ea typeface="MS PGothic" panose="020B0600070205080204" pitchFamily="34" charset="-128"/>
                    </a:rPr>
                    <a:t>/2</a:t>
                  </a:r>
                </a:p>
                <a:p>
                  <a:pPr eaLnBrk="1" hangingPunct="1">
                    <a:lnSpc>
                      <a:spcPct val="85000"/>
                    </a:lnSpc>
                    <a:spcBef>
                      <a:spcPct val="0"/>
                    </a:spcBef>
                    <a:buFontTx/>
                    <a:buNone/>
                  </a:pPr>
                  <a:r>
                    <a:rPr lang="en-US" altLang="zh-CN" sz="1000" dirty="0" err="1">
                      <a:latin typeface="Arial" panose="020B0604020202020204" pitchFamily="34" charset="0"/>
                      <a:ea typeface="MS PGothic" panose="020B0600070205080204" pitchFamily="34" charset="-128"/>
                    </a:rPr>
                    <a:t>cwnd</a:t>
                  </a:r>
                  <a:r>
                    <a:rPr lang="en-US" altLang="zh-CN" sz="1000" dirty="0">
                      <a:latin typeface="Arial" panose="020B0604020202020204" pitchFamily="34" charset="0"/>
                      <a:ea typeface="MS PGothic" panose="020B0600070205080204" pitchFamily="34" charset="-128"/>
                    </a:rPr>
                    <a:t> = 1 </a:t>
                  </a:r>
                </a:p>
                <a:p>
                  <a:pPr eaLnBrk="1" hangingPunct="1">
                    <a:lnSpc>
                      <a:spcPct val="85000"/>
                    </a:lnSpc>
                    <a:spcBef>
                      <a:spcPct val="0"/>
                    </a:spcBef>
                    <a:buFontTx/>
                    <a:buNone/>
                  </a:pPr>
                  <a:r>
                    <a:rPr lang="en-US" altLang="zh-CN" sz="1000" dirty="0" err="1">
                      <a:latin typeface="Arial" panose="020B0604020202020204" pitchFamily="34" charset="0"/>
                      <a:ea typeface="MS PGothic" panose="020B0600070205080204" pitchFamily="34" charset="-128"/>
                    </a:rPr>
                    <a:t>dupACKcount</a:t>
                  </a:r>
                  <a:r>
                    <a:rPr lang="en-US" altLang="zh-CN" sz="1000" dirty="0">
                      <a:latin typeface="Arial" panose="020B0604020202020204" pitchFamily="34" charset="0"/>
                      <a:ea typeface="MS PGothic" panose="020B0600070205080204" pitchFamily="34" charset="-128"/>
                    </a:rPr>
                    <a:t> = 0</a:t>
                  </a:r>
                </a:p>
                <a:p>
                  <a:pPr eaLnBrk="1" hangingPunct="1">
                    <a:lnSpc>
                      <a:spcPct val="85000"/>
                    </a:lnSpc>
                    <a:spcBef>
                      <a:spcPct val="0"/>
                    </a:spcBef>
                    <a:buFontTx/>
                    <a:buNone/>
                  </a:pPr>
                  <a:r>
                    <a:rPr lang="en-US" altLang="zh-CN" sz="1000" i="1" dirty="0">
                      <a:latin typeface="Arial" panose="020B0604020202020204" pitchFamily="34" charset="0"/>
                      <a:ea typeface="MS PGothic" panose="020B0600070205080204" pitchFamily="34" charset="-128"/>
                    </a:rPr>
                    <a:t>retransmit missing segment</a:t>
                  </a:r>
                  <a:r>
                    <a:rPr lang="en-US" altLang="zh-CN" sz="1200" dirty="0">
                      <a:latin typeface="Arial" panose="020B0604020202020204" pitchFamily="34" charset="0"/>
                      <a:ea typeface="MS PGothic" panose="020B0600070205080204" pitchFamily="34" charset="-128"/>
                    </a:rPr>
                    <a:t> </a:t>
                  </a:r>
                </a:p>
              </p:txBody>
            </p:sp>
            <p:sp>
              <p:nvSpPr>
                <p:cNvPr id="55" name="Line 219"/>
                <p:cNvSpPr>
                  <a:spLocks noChangeShapeType="1"/>
                </p:cNvSpPr>
                <p:nvPr/>
              </p:nvSpPr>
              <p:spPr bwMode="auto">
                <a:xfrm>
                  <a:off x="471" y="3014"/>
                  <a:ext cx="69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1" name="Freeform 225"/>
              <p:cNvSpPr>
                <a:spLocks/>
              </p:cNvSpPr>
              <p:nvPr/>
            </p:nvSpPr>
            <p:spPr bwMode="auto">
              <a:xfrm>
                <a:off x="1722" y="2129"/>
                <a:ext cx="740" cy="1146"/>
              </a:xfrm>
              <a:custGeom>
                <a:avLst/>
                <a:gdLst>
                  <a:gd name="T0" fmla="*/ 0 w 740"/>
                  <a:gd name="T1" fmla="*/ 0 h 1146"/>
                  <a:gd name="T2" fmla="*/ 0 w 740"/>
                  <a:gd name="T3" fmla="*/ 1146 h 1146"/>
                  <a:gd name="T4" fmla="*/ 740 w 740"/>
                  <a:gd name="T5" fmla="*/ 1146 h 1146"/>
                  <a:gd name="T6" fmla="*/ 0 60000 65536"/>
                  <a:gd name="T7" fmla="*/ 0 60000 65536"/>
                  <a:gd name="T8" fmla="*/ 0 60000 65536"/>
                  <a:gd name="T9" fmla="*/ 0 w 740"/>
                  <a:gd name="T10" fmla="*/ 0 h 1146"/>
                  <a:gd name="T11" fmla="*/ 740 w 740"/>
                  <a:gd name="T12" fmla="*/ 1146 h 1146"/>
                </a:gdLst>
                <a:ahLst/>
                <a:cxnLst>
                  <a:cxn ang="T6">
                    <a:pos x="T0" y="T1"/>
                  </a:cxn>
                  <a:cxn ang="T7">
                    <a:pos x="T2" y="T3"/>
                  </a:cxn>
                  <a:cxn ang="T8">
                    <a:pos x="T4" y="T5"/>
                  </a:cxn>
                </a:cxnLst>
                <a:rect l="T9" t="T10" r="T11" b="T12"/>
                <a:pathLst>
                  <a:path w="740" h="1146">
                    <a:moveTo>
                      <a:pt x="0" y="0"/>
                    </a:moveTo>
                    <a:lnTo>
                      <a:pt x="0" y="1146"/>
                    </a:lnTo>
                    <a:lnTo>
                      <a:pt x="740" y="1146"/>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 name="Freeform 226"/>
              <p:cNvSpPr>
                <a:spLocks/>
              </p:cNvSpPr>
              <p:nvPr/>
            </p:nvSpPr>
            <p:spPr bwMode="auto">
              <a:xfrm>
                <a:off x="1791" y="2146"/>
                <a:ext cx="700" cy="1051"/>
              </a:xfrm>
              <a:custGeom>
                <a:avLst/>
                <a:gdLst>
                  <a:gd name="T0" fmla="*/ 700 w 700"/>
                  <a:gd name="T1" fmla="*/ 1051 h 1051"/>
                  <a:gd name="T2" fmla="*/ 0 w 700"/>
                  <a:gd name="T3" fmla="*/ 1051 h 1051"/>
                  <a:gd name="T4" fmla="*/ 0 w 700"/>
                  <a:gd name="T5" fmla="*/ 0 h 1051"/>
                  <a:gd name="T6" fmla="*/ 0 60000 65536"/>
                  <a:gd name="T7" fmla="*/ 0 60000 65536"/>
                  <a:gd name="T8" fmla="*/ 0 60000 65536"/>
                  <a:gd name="T9" fmla="*/ 0 w 700"/>
                  <a:gd name="T10" fmla="*/ 0 h 1051"/>
                  <a:gd name="T11" fmla="*/ 700 w 700"/>
                  <a:gd name="T12" fmla="*/ 1051 h 1051"/>
                </a:gdLst>
                <a:ahLst/>
                <a:cxnLst>
                  <a:cxn ang="T6">
                    <a:pos x="T0" y="T1"/>
                  </a:cxn>
                  <a:cxn ang="T7">
                    <a:pos x="T2" y="T3"/>
                  </a:cxn>
                  <a:cxn ang="T8">
                    <a:pos x="T4" y="T5"/>
                  </a:cxn>
                </a:cxnLst>
                <a:rect l="T9" t="T10" r="T11" b="T12"/>
                <a:pathLst>
                  <a:path w="700" h="1051">
                    <a:moveTo>
                      <a:pt x="700" y="1051"/>
                    </a:moveTo>
                    <a:lnTo>
                      <a:pt x="0" y="1051"/>
                    </a:lnTo>
                    <a:lnTo>
                      <a:pt x="0" y="0"/>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59" name="Group 244"/>
            <p:cNvGrpSpPr>
              <a:grpSpLocks/>
            </p:cNvGrpSpPr>
            <p:nvPr/>
          </p:nvGrpSpPr>
          <p:grpSpPr bwMode="auto">
            <a:xfrm>
              <a:off x="6938963" y="3557588"/>
              <a:ext cx="2921000" cy="1916112"/>
              <a:chOff x="3371" y="2124"/>
              <a:chExt cx="1840" cy="1207"/>
            </a:xfrm>
          </p:grpSpPr>
          <p:grpSp>
            <p:nvGrpSpPr>
              <p:cNvPr id="60" name="Group 201"/>
              <p:cNvGrpSpPr>
                <a:grpSpLocks/>
              </p:cNvGrpSpPr>
              <p:nvPr/>
            </p:nvGrpSpPr>
            <p:grpSpPr bwMode="auto">
              <a:xfrm>
                <a:off x="4120" y="2796"/>
                <a:ext cx="1091" cy="535"/>
                <a:chOff x="4142" y="2802"/>
                <a:chExt cx="1091" cy="535"/>
              </a:xfrm>
            </p:grpSpPr>
            <p:sp>
              <p:nvSpPr>
                <p:cNvPr id="62" name="Text Box 202"/>
                <p:cNvSpPr txBox="1">
                  <a:spLocks noChangeArrowheads="1"/>
                </p:cNvSpPr>
                <p:nvPr/>
              </p:nvSpPr>
              <p:spPr bwMode="auto">
                <a:xfrm>
                  <a:off x="4142" y="2956"/>
                  <a:ext cx="1091"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lnSpc>
                      <a:spcPct val="80000"/>
                    </a:lnSpc>
                    <a:spcBef>
                      <a:spcPct val="0"/>
                    </a:spcBef>
                    <a:buFontTx/>
                    <a:buNone/>
                  </a:pPr>
                  <a:r>
                    <a:rPr lang="en-US" altLang="zh-CN" sz="1000" dirty="0" err="1">
                      <a:latin typeface="Arial" panose="020B0604020202020204" pitchFamily="34" charset="0"/>
                      <a:ea typeface="MS PGothic" panose="020B0600070205080204" pitchFamily="34" charset="-128"/>
                    </a:rPr>
                    <a:t>ssthresh</a:t>
                  </a:r>
                  <a:r>
                    <a:rPr lang="en-US" altLang="zh-CN" sz="1000" dirty="0">
                      <a:latin typeface="Arial" panose="020B0604020202020204" pitchFamily="34" charset="0"/>
                      <a:ea typeface="MS PGothic" panose="020B0600070205080204" pitchFamily="34" charset="-128"/>
                    </a:rPr>
                    <a:t>= </a:t>
                  </a:r>
                  <a:r>
                    <a:rPr lang="en-US" altLang="zh-CN" sz="1000" dirty="0" err="1">
                      <a:latin typeface="Arial" panose="020B0604020202020204" pitchFamily="34" charset="0"/>
                      <a:ea typeface="MS PGothic" panose="020B0600070205080204" pitchFamily="34" charset="-128"/>
                    </a:rPr>
                    <a:t>cwnd</a:t>
                  </a:r>
                  <a:r>
                    <a:rPr lang="en-US" altLang="zh-CN" sz="1000" dirty="0">
                      <a:latin typeface="Arial" panose="020B0604020202020204" pitchFamily="34" charset="0"/>
                      <a:ea typeface="MS PGothic" panose="020B0600070205080204" pitchFamily="34" charset="-128"/>
                    </a:rPr>
                    <a:t>/2</a:t>
                  </a:r>
                </a:p>
                <a:p>
                  <a:pPr eaLnBrk="1" hangingPunct="1">
                    <a:lnSpc>
                      <a:spcPct val="80000"/>
                    </a:lnSpc>
                    <a:spcBef>
                      <a:spcPct val="0"/>
                    </a:spcBef>
                    <a:buFontTx/>
                    <a:buNone/>
                  </a:pPr>
                  <a:r>
                    <a:rPr lang="en-US" altLang="zh-CN" sz="1000" dirty="0" err="1">
                      <a:latin typeface="Arial" panose="020B0604020202020204" pitchFamily="34" charset="0"/>
                      <a:ea typeface="MS PGothic" panose="020B0600070205080204" pitchFamily="34" charset="-128"/>
                    </a:rPr>
                    <a:t>cwnd</a:t>
                  </a:r>
                  <a:r>
                    <a:rPr lang="en-US" altLang="zh-CN" sz="1000" dirty="0">
                      <a:latin typeface="Arial" panose="020B0604020202020204" pitchFamily="34" charset="0"/>
                      <a:ea typeface="MS PGothic" panose="020B0600070205080204" pitchFamily="34" charset="-128"/>
                    </a:rPr>
                    <a:t> = </a:t>
                  </a:r>
                  <a:r>
                    <a:rPr lang="en-US" altLang="zh-CN" sz="1000" dirty="0" err="1">
                      <a:latin typeface="Arial" panose="020B0604020202020204" pitchFamily="34" charset="0"/>
                      <a:ea typeface="MS PGothic" panose="020B0600070205080204" pitchFamily="34" charset="-128"/>
                    </a:rPr>
                    <a:t>ssthresh</a:t>
                  </a:r>
                  <a:r>
                    <a:rPr lang="en-US" altLang="zh-CN" sz="1000" dirty="0">
                      <a:latin typeface="Arial" panose="020B0604020202020204" pitchFamily="34" charset="0"/>
                      <a:ea typeface="MS PGothic" panose="020B0600070205080204" pitchFamily="34" charset="-128"/>
                    </a:rPr>
                    <a:t> + 3</a:t>
                  </a:r>
                </a:p>
                <a:p>
                  <a:pPr eaLnBrk="1" hangingPunct="1">
                    <a:lnSpc>
                      <a:spcPct val="80000"/>
                    </a:lnSpc>
                    <a:spcBef>
                      <a:spcPct val="0"/>
                    </a:spcBef>
                    <a:buFontTx/>
                    <a:buNone/>
                  </a:pPr>
                  <a:r>
                    <a:rPr lang="en-US" altLang="zh-CN" sz="1000" i="1" dirty="0">
                      <a:latin typeface="Arial" panose="020B0604020202020204" pitchFamily="34" charset="0"/>
                      <a:ea typeface="MS PGothic" panose="020B0600070205080204" pitchFamily="34" charset="-128"/>
                    </a:rPr>
                    <a:t>retransmit missing segment</a:t>
                  </a:r>
                </a:p>
                <a:p>
                  <a:pPr eaLnBrk="1" hangingPunct="1">
                    <a:lnSpc>
                      <a:spcPct val="80000"/>
                    </a:lnSpc>
                    <a:spcBef>
                      <a:spcPct val="0"/>
                    </a:spcBef>
                    <a:buFontTx/>
                    <a:buNone/>
                  </a:pPr>
                  <a:endParaRPr lang="en-US" altLang="zh-CN" sz="1200" i="1" dirty="0">
                    <a:latin typeface="Arial" panose="020B0604020202020204" pitchFamily="34" charset="0"/>
                    <a:ea typeface="MS PGothic" panose="020B0600070205080204" pitchFamily="34" charset="-128"/>
                  </a:endParaRPr>
                </a:p>
              </p:txBody>
            </p:sp>
            <p:sp>
              <p:nvSpPr>
                <p:cNvPr id="63" name="Line 203"/>
                <p:cNvSpPr>
                  <a:spLocks noChangeShapeType="1"/>
                </p:cNvSpPr>
                <p:nvPr/>
              </p:nvSpPr>
              <p:spPr bwMode="auto">
                <a:xfrm>
                  <a:off x="4211" y="2950"/>
                  <a:ext cx="53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 name="Text Box 204"/>
                <p:cNvSpPr txBox="1">
                  <a:spLocks noChangeArrowheads="1"/>
                </p:cNvSpPr>
                <p:nvPr/>
              </p:nvSpPr>
              <p:spPr bwMode="auto">
                <a:xfrm>
                  <a:off x="4154" y="2802"/>
                  <a:ext cx="78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r>
                    <a:rPr lang="en-US" altLang="zh-CN" sz="1000" dirty="0" err="1">
                      <a:latin typeface="Arial" panose="020B0604020202020204" pitchFamily="34" charset="0"/>
                      <a:ea typeface="MS PGothic" panose="020B0600070205080204" pitchFamily="34" charset="-128"/>
                    </a:rPr>
                    <a:t>dupACKcount</a:t>
                  </a:r>
                  <a:r>
                    <a:rPr lang="en-US" altLang="zh-CN" sz="1000" dirty="0">
                      <a:latin typeface="Arial" panose="020B0604020202020204" pitchFamily="34" charset="0"/>
                      <a:ea typeface="MS PGothic" panose="020B0600070205080204" pitchFamily="34" charset="-128"/>
                    </a:rPr>
                    <a:t> == 3</a:t>
                  </a:r>
                </a:p>
              </p:txBody>
            </p:sp>
          </p:grpSp>
          <p:sp>
            <p:nvSpPr>
              <p:cNvPr id="61" name="Freeform 227"/>
              <p:cNvSpPr>
                <a:spLocks/>
              </p:cNvSpPr>
              <p:nvPr/>
            </p:nvSpPr>
            <p:spPr bwMode="auto">
              <a:xfrm flipH="1">
                <a:off x="3371" y="2124"/>
                <a:ext cx="740" cy="1146"/>
              </a:xfrm>
              <a:custGeom>
                <a:avLst/>
                <a:gdLst>
                  <a:gd name="T0" fmla="*/ 0 w 740"/>
                  <a:gd name="T1" fmla="*/ 0 h 1146"/>
                  <a:gd name="T2" fmla="*/ 0 w 740"/>
                  <a:gd name="T3" fmla="*/ 1146 h 1146"/>
                  <a:gd name="T4" fmla="*/ 740 w 740"/>
                  <a:gd name="T5" fmla="*/ 1146 h 1146"/>
                  <a:gd name="T6" fmla="*/ 0 60000 65536"/>
                  <a:gd name="T7" fmla="*/ 0 60000 65536"/>
                  <a:gd name="T8" fmla="*/ 0 60000 65536"/>
                  <a:gd name="T9" fmla="*/ 0 w 740"/>
                  <a:gd name="T10" fmla="*/ 0 h 1146"/>
                  <a:gd name="T11" fmla="*/ 740 w 740"/>
                  <a:gd name="T12" fmla="*/ 1146 h 1146"/>
                </a:gdLst>
                <a:ahLst/>
                <a:cxnLst>
                  <a:cxn ang="T6">
                    <a:pos x="T0" y="T1"/>
                  </a:cxn>
                  <a:cxn ang="T7">
                    <a:pos x="T2" y="T3"/>
                  </a:cxn>
                  <a:cxn ang="T8">
                    <a:pos x="T4" y="T5"/>
                  </a:cxn>
                </a:cxnLst>
                <a:rect l="T9" t="T10" r="T11" b="T12"/>
                <a:pathLst>
                  <a:path w="740" h="1146">
                    <a:moveTo>
                      <a:pt x="0" y="0"/>
                    </a:moveTo>
                    <a:lnTo>
                      <a:pt x="0" y="1146"/>
                    </a:lnTo>
                    <a:lnTo>
                      <a:pt x="740" y="1146"/>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65" name="Group 243"/>
            <p:cNvGrpSpPr>
              <a:grpSpLocks/>
            </p:cNvGrpSpPr>
            <p:nvPr/>
          </p:nvGrpSpPr>
          <p:grpSpPr bwMode="auto">
            <a:xfrm>
              <a:off x="6773863" y="3582988"/>
              <a:ext cx="1206500" cy="1668462"/>
              <a:chOff x="3267" y="2140"/>
              <a:chExt cx="760" cy="1051"/>
            </a:xfrm>
          </p:grpSpPr>
          <p:sp>
            <p:nvSpPr>
              <p:cNvPr id="66" name="Freeform 228"/>
              <p:cNvSpPr>
                <a:spLocks/>
              </p:cNvSpPr>
              <p:nvPr/>
            </p:nvSpPr>
            <p:spPr bwMode="auto">
              <a:xfrm flipH="1">
                <a:off x="3327" y="2140"/>
                <a:ext cx="700" cy="1051"/>
              </a:xfrm>
              <a:custGeom>
                <a:avLst/>
                <a:gdLst>
                  <a:gd name="T0" fmla="*/ 700 w 700"/>
                  <a:gd name="T1" fmla="*/ 1051 h 1051"/>
                  <a:gd name="T2" fmla="*/ 0 w 700"/>
                  <a:gd name="T3" fmla="*/ 1051 h 1051"/>
                  <a:gd name="T4" fmla="*/ 0 w 700"/>
                  <a:gd name="T5" fmla="*/ 0 h 1051"/>
                  <a:gd name="T6" fmla="*/ 0 60000 65536"/>
                  <a:gd name="T7" fmla="*/ 0 60000 65536"/>
                  <a:gd name="T8" fmla="*/ 0 60000 65536"/>
                  <a:gd name="T9" fmla="*/ 0 w 700"/>
                  <a:gd name="T10" fmla="*/ 0 h 1051"/>
                  <a:gd name="T11" fmla="*/ 700 w 700"/>
                  <a:gd name="T12" fmla="*/ 1051 h 1051"/>
                </a:gdLst>
                <a:ahLst/>
                <a:cxnLst>
                  <a:cxn ang="T6">
                    <a:pos x="T0" y="T1"/>
                  </a:cxn>
                  <a:cxn ang="T7">
                    <a:pos x="T2" y="T3"/>
                  </a:cxn>
                  <a:cxn ang="T8">
                    <a:pos x="T4" y="T5"/>
                  </a:cxn>
                </a:cxnLst>
                <a:rect l="T9" t="T10" r="T11" b="T12"/>
                <a:pathLst>
                  <a:path w="700" h="1051">
                    <a:moveTo>
                      <a:pt x="700" y="1051"/>
                    </a:moveTo>
                    <a:lnTo>
                      <a:pt x="0" y="1051"/>
                    </a:lnTo>
                    <a:lnTo>
                      <a:pt x="0" y="0"/>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67" name="Group 229"/>
              <p:cNvGrpSpPr>
                <a:grpSpLocks/>
              </p:cNvGrpSpPr>
              <p:nvPr/>
            </p:nvGrpSpPr>
            <p:grpSpPr bwMode="auto">
              <a:xfrm>
                <a:off x="3267" y="2649"/>
                <a:ext cx="741" cy="525"/>
                <a:chOff x="1059" y="3496"/>
                <a:chExt cx="741" cy="525"/>
              </a:xfrm>
            </p:grpSpPr>
            <p:sp>
              <p:nvSpPr>
                <p:cNvPr id="68" name="Text Box 230"/>
                <p:cNvSpPr txBox="1">
                  <a:spLocks noChangeArrowheads="1"/>
                </p:cNvSpPr>
                <p:nvPr/>
              </p:nvSpPr>
              <p:spPr bwMode="auto">
                <a:xfrm>
                  <a:off x="1059" y="3640"/>
                  <a:ext cx="741"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r" eaLnBrk="1" hangingPunct="1">
                    <a:lnSpc>
                      <a:spcPct val="80000"/>
                    </a:lnSpc>
                    <a:spcBef>
                      <a:spcPct val="0"/>
                    </a:spcBef>
                    <a:buFontTx/>
                    <a:buNone/>
                  </a:pPr>
                  <a:r>
                    <a:rPr lang="en-US" altLang="zh-CN" sz="1000" dirty="0">
                      <a:latin typeface="Arial" panose="020B0604020202020204" pitchFamily="34" charset="0"/>
                      <a:ea typeface="MS PGothic" panose="020B0600070205080204" pitchFamily="34" charset="-128"/>
                    </a:rPr>
                    <a:t>cwnd = ssthresh</a:t>
                  </a:r>
                </a:p>
                <a:p>
                  <a:pPr algn="r" eaLnBrk="1" hangingPunct="1">
                    <a:lnSpc>
                      <a:spcPct val="80000"/>
                    </a:lnSpc>
                    <a:spcBef>
                      <a:spcPct val="0"/>
                    </a:spcBef>
                    <a:buFontTx/>
                    <a:buNone/>
                  </a:pPr>
                  <a:r>
                    <a:rPr lang="en-US" altLang="zh-CN" sz="1000" dirty="0">
                      <a:latin typeface="Arial" panose="020B0604020202020204" pitchFamily="34" charset="0"/>
                      <a:ea typeface="MS PGothic" panose="020B0600070205080204" pitchFamily="34" charset="-128"/>
                    </a:rPr>
                    <a:t>dupACKcount = 0</a:t>
                  </a:r>
                </a:p>
                <a:p>
                  <a:pPr algn="r" eaLnBrk="1" hangingPunct="1">
                    <a:lnSpc>
                      <a:spcPct val="80000"/>
                    </a:lnSpc>
                    <a:spcBef>
                      <a:spcPct val="0"/>
                    </a:spcBef>
                    <a:buFontTx/>
                    <a:buNone/>
                  </a:pPr>
                  <a:endParaRPr lang="en-US" altLang="zh-CN" sz="1000" dirty="0">
                    <a:latin typeface="Arial" panose="020B0604020202020204" pitchFamily="34" charset="0"/>
                    <a:ea typeface="MS PGothic" panose="020B0600070205080204" pitchFamily="34" charset="-128"/>
                  </a:endParaRPr>
                </a:p>
                <a:p>
                  <a:pPr algn="r" eaLnBrk="1" hangingPunct="1">
                    <a:lnSpc>
                      <a:spcPct val="80000"/>
                    </a:lnSpc>
                    <a:spcBef>
                      <a:spcPct val="0"/>
                    </a:spcBef>
                    <a:buFontTx/>
                    <a:buNone/>
                  </a:pPr>
                  <a:endParaRPr lang="en-US" altLang="zh-CN" sz="1200" dirty="0">
                    <a:latin typeface="Arial" panose="020B0604020202020204" pitchFamily="34" charset="0"/>
                    <a:ea typeface="MS PGothic" panose="020B0600070205080204" pitchFamily="34" charset="-128"/>
                  </a:endParaRPr>
                </a:p>
              </p:txBody>
            </p:sp>
            <p:grpSp>
              <p:nvGrpSpPr>
                <p:cNvPr id="69" name="Group 231"/>
                <p:cNvGrpSpPr>
                  <a:grpSpLocks/>
                </p:cNvGrpSpPr>
                <p:nvPr/>
              </p:nvGrpSpPr>
              <p:grpSpPr bwMode="auto">
                <a:xfrm>
                  <a:off x="1190" y="3496"/>
                  <a:ext cx="582" cy="154"/>
                  <a:chOff x="1190" y="3496"/>
                  <a:chExt cx="582" cy="154"/>
                </a:xfrm>
              </p:grpSpPr>
              <p:sp>
                <p:nvSpPr>
                  <p:cNvPr id="70" name="Line 232"/>
                  <p:cNvSpPr>
                    <a:spLocks noChangeShapeType="1"/>
                  </p:cNvSpPr>
                  <p:nvPr/>
                </p:nvSpPr>
                <p:spPr bwMode="auto">
                  <a:xfrm>
                    <a:off x="1190" y="3641"/>
                    <a:ext cx="53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 name="Text Box 233"/>
                  <p:cNvSpPr txBox="1">
                    <a:spLocks noChangeArrowheads="1"/>
                  </p:cNvSpPr>
                  <p:nvPr/>
                </p:nvSpPr>
                <p:spPr bwMode="auto">
                  <a:xfrm>
                    <a:off x="1310" y="3496"/>
                    <a:ext cx="46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r" eaLnBrk="1" hangingPunct="1">
                      <a:spcBef>
                        <a:spcPct val="0"/>
                      </a:spcBef>
                      <a:buFontTx/>
                      <a:buNone/>
                    </a:pPr>
                    <a:r>
                      <a:rPr lang="en-US" altLang="zh-CN" sz="1000">
                        <a:latin typeface="Arial" panose="020B0604020202020204" pitchFamily="34" charset="0"/>
                        <a:ea typeface="MS PGothic" panose="020B0600070205080204" pitchFamily="34" charset="-128"/>
                      </a:rPr>
                      <a:t>New ACK</a:t>
                    </a:r>
                  </a:p>
                </p:txBody>
              </p:sp>
            </p:grpSp>
          </p:grpSp>
        </p:grpSp>
        <p:grpSp>
          <p:nvGrpSpPr>
            <p:cNvPr id="72" name="Group 241"/>
            <p:cNvGrpSpPr>
              <a:grpSpLocks/>
            </p:cNvGrpSpPr>
            <p:nvPr/>
          </p:nvGrpSpPr>
          <p:grpSpPr bwMode="auto">
            <a:xfrm>
              <a:off x="2408238" y="1549400"/>
              <a:ext cx="4886325" cy="2659063"/>
              <a:chOff x="517" y="859"/>
              <a:chExt cx="3078" cy="1675"/>
            </a:xfrm>
          </p:grpSpPr>
          <p:grpSp>
            <p:nvGrpSpPr>
              <p:cNvPr id="73" name="Group 161"/>
              <p:cNvGrpSpPr>
                <a:grpSpLocks/>
              </p:cNvGrpSpPr>
              <p:nvPr/>
            </p:nvGrpSpPr>
            <p:grpSpPr bwMode="auto">
              <a:xfrm>
                <a:off x="1329" y="1320"/>
                <a:ext cx="800" cy="754"/>
                <a:chOff x="996" y="1773"/>
                <a:chExt cx="800" cy="754"/>
              </a:xfrm>
            </p:grpSpPr>
            <p:sp>
              <p:nvSpPr>
                <p:cNvPr id="94" name="Oval 162"/>
                <p:cNvSpPr>
                  <a:spLocks noChangeArrowheads="1"/>
                </p:cNvSpPr>
                <p:nvPr/>
              </p:nvSpPr>
              <p:spPr bwMode="auto">
                <a:xfrm>
                  <a:off x="996" y="1773"/>
                  <a:ext cx="800" cy="754"/>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endParaRPr lang="zh-CN" altLang="zh-CN" sz="1600">
                    <a:latin typeface="Tahoma" panose="020B0604030504040204" pitchFamily="34" charset="0"/>
                    <a:ea typeface="MS PGothic" panose="020B0600070205080204" pitchFamily="34" charset="-128"/>
                  </a:endParaRPr>
                </a:p>
              </p:txBody>
            </p:sp>
            <p:sp>
              <p:nvSpPr>
                <p:cNvPr id="95" name="Text Box 163"/>
                <p:cNvSpPr txBox="1">
                  <a:spLocks noChangeArrowheads="1"/>
                </p:cNvSpPr>
                <p:nvPr/>
              </p:nvSpPr>
              <p:spPr bwMode="auto">
                <a:xfrm>
                  <a:off x="1179" y="1946"/>
                  <a:ext cx="44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r>
                    <a:rPr lang="en-US" altLang="zh-CN" sz="1800">
                      <a:latin typeface="Arial" panose="020B0604020202020204" pitchFamily="34" charset="0"/>
                      <a:ea typeface="MS PGothic" panose="020B0600070205080204" pitchFamily="34" charset="-128"/>
                    </a:rPr>
                    <a:t>slow </a:t>
                  </a:r>
                </a:p>
                <a:p>
                  <a:pPr eaLnBrk="1" hangingPunct="1">
                    <a:spcBef>
                      <a:spcPct val="0"/>
                    </a:spcBef>
                    <a:buFontTx/>
                    <a:buNone/>
                  </a:pPr>
                  <a:r>
                    <a:rPr lang="en-US" altLang="zh-CN" sz="1800">
                      <a:latin typeface="Arial" panose="020B0604020202020204" pitchFamily="34" charset="0"/>
                      <a:ea typeface="MS PGothic" panose="020B0600070205080204" pitchFamily="34" charset="-128"/>
                    </a:rPr>
                    <a:t>start</a:t>
                  </a:r>
                </a:p>
              </p:txBody>
            </p:sp>
          </p:grpSp>
          <p:grpSp>
            <p:nvGrpSpPr>
              <p:cNvPr id="74" name="Group 177"/>
              <p:cNvGrpSpPr>
                <a:grpSpLocks/>
              </p:cNvGrpSpPr>
              <p:nvPr/>
            </p:nvGrpSpPr>
            <p:grpSpPr bwMode="auto">
              <a:xfrm>
                <a:off x="530" y="2026"/>
                <a:ext cx="1118" cy="508"/>
                <a:chOff x="418" y="2713"/>
                <a:chExt cx="1118" cy="508"/>
              </a:xfrm>
            </p:grpSpPr>
            <p:sp>
              <p:nvSpPr>
                <p:cNvPr id="91" name="Text Box 178"/>
                <p:cNvSpPr txBox="1">
                  <a:spLocks noChangeArrowheads="1"/>
                </p:cNvSpPr>
                <p:nvPr/>
              </p:nvSpPr>
              <p:spPr bwMode="auto">
                <a:xfrm>
                  <a:off x="777" y="2713"/>
                  <a:ext cx="37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r>
                    <a:rPr lang="en-US" altLang="zh-CN" sz="1000">
                      <a:latin typeface="Arial" panose="020B0604020202020204" pitchFamily="34" charset="0"/>
                      <a:ea typeface="MS PGothic" panose="020B0600070205080204" pitchFamily="34" charset="-128"/>
                    </a:rPr>
                    <a:t>timeout</a:t>
                  </a:r>
                </a:p>
              </p:txBody>
            </p:sp>
            <p:sp>
              <p:nvSpPr>
                <p:cNvPr id="92" name="Text Box 179"/>
                <p:cNvSpPr txBox="1">
                  <a:spLocks noChangeArrowheads="1"/>
                </p:cNvSpPr>
                <p:nvPr/>
              </p:nvSpPr>
              <p:spPr bwMode="auto">
                <a:xfrm>
                  <a:off x="418" y="2840"/>
                  <a:ext cx="1118"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lnSpc>
                      <a:spcPct val="80000"/>
                    </a:lnSpc>
                    <a:spcBef>
                      <a:spcPct val="0"/>
                    </a:spcBef>
                    <a:buFontTx/>
                    <a:buNone/>
                  </a:pPr>
                  <a:r>
                    <a:rPr lang="en-US" altLang="zh-CN" sz="1000">
                      <a:latin typeface="Arial" panose="020B0604020202020204" pitchFamily="34" charset="0"/>
                      <a:ea typeface="MS PGothic" panose="020B0600070205080204" pitchFamily="34" charset="-128"/>
                    </a:rPr>
                    <a:t>ssthresh = cwnd/2 </a:t>
                  </a:r>
                </a:p>
                <a:p>
                  <a:pPr eaLnBrk="1" hangingPunct="1">
                    <a:lnSpc>
                      <a:spcPct val="80000"/>
                    </a:lnSpc>
                    <a:spcBef>
                      <a:spcPct val="0"/>
                    </a:spcBef>
                    <a:buFontTx/>
                    <a:buNone/>
                  </a:pPr>
                  <a:r>
                    <a:rPr lang="en-US" altLang="zh-CN" sz="1000">
                      <a:latin typeface="Arial" panose="020B0604020202020204" pitchFamily="34" charset="0"/>
                      <a:ea typeface="MS PGothic" panose="020B0600070205080204" pitchFamily="34" charset="-128"/>
                    </a:rPr>
                    <a:t>cwnd = 1 MSS</a:t>
                  </a:r>
                </a:p>
                <a:p>
                  <a:pPr eaLnBrk="1" hangingPunct="1">
                    <a:lnSpc>
                      <a:spcPct val="80000"/>
                    </a:lnSpc>
                    <a:spcBef>
                      <a:spcPct val="0"/>
                    </a:spcBef>
                    <a:buFontTx/>
                    <a:buNone/>
                  </a:pPr>
                  <a:r>
                    <a:rPr lang="en-US" altLang="zh-CN" sz="1000">
                      <a:latin typeface="Arial" panose="020B0604020202020204" pitchFamily="34" charset="0"/>
                      <a:ea typeface="MS PGothic" panose="020B0600070205080204" pitchFamily="34" charset="-128"/>
                    </a:rPr>
                    <a:t>dupACKcount = 0</a:t>
                  </a:r>
                </a:p>
                <a:p>
                  <a:pPr eaLnBrk="1" hangingPunct="1">
                    <a:lnSpc>
                      <a:spcPct val="80000"/>
                    </a:lnSpc>
                    <a:spcBef>
                      <a:spcPct val="0"/>
                    </a:spcBef>
                    <a:buFontTx/>
                    <a:buNone/>
                  </a:pPr>
                  <a:r>
                    <a:rPr lang="en-US" altLang="zh-CN" sz="1000" i="1">
                      <a:latin typeface="Arial" panose="020B0604020202020204" pitchFamily="34" charset="0"/>
                      <a:ea typeface="MS PGothic" panose="020B0600070205080204" pitchFamily="34" charset="-128"/>
                    </a:rPr>
                    <a:t>retransmit missing segment</a:t>
                  </a:r>
                  <a:r>
                    <a:rPr lang="en-US" altLang="zh-CN" sz="1200">
                      <a:latin typeface="Arial" panose="020B0604020202020204" pitchFamily="34" charset="0"/>
                      <a:ea typeface="MS PGothic" panose="020B0600070205080204" pitchFamily="34" charset="-128"/>
                    </a:rPr>
                    <a:t> </a:t>
                  </a:r>
                </a:p>
              </p:txBody>
            </p:sp>
            <p:sp>
              <p:nvSpPr>
                <p:cNvPr id="93" name="Line 180"/>
                <p:cNvSpPr>
                  <a:spLocks noChangeShapeType="1"/>
                </p:cNvSpPr>
                <p:nvPr/>
              </p:nvSpPr>
              <p:spPr bwMode="auto">
                <a:xfrm>
                  <a:off x="709" y="2855"/>
                  <a:ext cx="53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5" name="Group 186"/>
              <p:cNvGrpSpPr>
                <a:grpSpLocks/>
              </p:cNvGrpSpPr>
              <p:nvPr/>
            </p:nvGrpSpPr>
            <p:grpSpPr bwMode="auto">
              <a:xfrm>
                <a:off x="2173" y="960"/>
                <a:ext cx="1422" cy="532"/>
                <a:chOff x="2683" y="798"/>
                <a:chExt cx="1422" cy="532"/>
              </a:xfrm>
            </p:grpSpPr>
            <p:sp>
              <p:nvSpPr>
                <p:cNvPr id="88" name="Text Box 187"/>
                <p:cNvSpPr txBox="1">
                  <a:spLocks noChangeArrowheads="1"/>
                </p:cNvSpPr>
                <p:nvPr/>
              </p:nvSpPr>
              <p:spPr bwMode="auto">
                <a:xfrm>
                  <a:off x="2683" y="917"/>
                  <a:ext cx="1422" cy="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lnSpc>
                      <a:spcPct val="90000"/>
                    </a:lnSpc>
                    <a:spcBef>
                      <a:spcPct val="0"/>
                    </a:spcBef>
                    <a:buFontTx/>
                    <a:buNone/>
                  </a:pPr>
                  <a:r>
                    <a:rPr lang="en-US" altLang="zh-CN" sz="1000">
                      <a:latin typeface="Arial" panose="020B0604020202020204" pitchFamily="34" charset="0"/>
                      <a:ea typeface="MS PGothic" panose="020B0600070205080204" pitchFamily="34" charset="-128"/>
                    </a:rPr>
                    <a:t>cwnd = cwnd+MSS</a:t>
                  </a:r>
                </a:p>
                <a:p>
                  <a:pPr eaLnBrk="1" hangingPunct="1">
                    <a:lnSpc>
                      <a:spcPct val="90000"/>
                    </a:lnSpc>
                    <a:spcBef>
                      <a:spcPct val="0"/>
                    </a:spcBef>
                    <a:buFontTx/>
                    <a:buNone/>
                  </a:pPr>
                  <a:r>
                    <a:rPr lang="en-US" altLang="zh-CN" sz="1000">
                      <a:latin typeface="Arial" panose="020B0604020202020204" pitchFamily="34" charset="0"/>
                      <a:ea typeface="MS PGothic" panose="020B0600070205080204" pitchFamily="34" charset="-128"/>
                    </a:rPr>
                    <a:t>dupACKcount = 0</a:t>
                  </a:r>
                </a:p>
                <a:p>
                  <a:pPr eaLnBrk="1" hangingPunct="1">
                    <a:lnSpc>
                      <a:spcPct val="90000"/>
                    </a:lnSpc>
                    <a:spcBef>
                      <a:spcPct val="0"/>
                    </a:spcBef>
                    <a:buFontTx/>
                    <a:buNone/>
                  </a:pPr>
                  <a:r>
                    <a:rPr lang="en-US" altLang="zh-CN" sz="1000" i="1">
                      <a:latin typeface="Arial" panose="020B0604020202020204" pitchFamily="34" charset="0"/>
                      <a:ea typeface="MS PGothic" panose="020B0600070205080204" pitchFamily="34" charset="-128"/>
                    </a:rPr>
                    <a:t>transmit new segment(s), as allowed</a:t>
                  </a:r>
                </a:p>
                <a:p>
                  <a:pPr eaLnBrk="1" hangingPunct="1">
                    <a:lnSpc>
                      <a:spcPct val="80000"/>
                    </a:lnSpc>
                    <a:spcBef>
                      <a:spcPct val="0"/>
                    </a:spcBef>
                    <a:buFontTx/>
                    <a:buNone/>
                  </a:pPr>
                  <a:endParaRPr lang="en-US" altLang="zh-CN" sz="1200">
                    <a:latin typeface="Arial" panose="020B0604020202020204" pitchFamily="34" charset="0"/>
                    <a:ea typeface="MS PGothic" panose="020B0600070205080204" pitchFamily="34" charset="-128"/>
                  </a:endParaRPr>
                </a:p>
              </p:txBody>
            </p:sp>
            <p:sp>
              <p:nvSpPr>
                <p:cNvPr id="89" name="Line 188"/>
                <p:cNvSpPr>
                  <a:spLocks noChangeShapeType="1"/>
                </p:cNvSpPr>
                <p:nvPr/>
              </p:nvSpPr>
              <p:spPr bwMode="auto">
                <a:xfrm>
                  <a:off x="2744" y="934"/>
                  <a:ext cx="53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 name="Text Box 189"/>
                <p:cNvSpPr txBox="1">
                  <a:spLocks noChangeArrowheads="1"/>
                </p:cNvSpPr>
                <p:nvPr/>
              </p:nvSpPr>
              <p:spPr bwMode="auto">
                <a:xfrm>
                  <a:off x="2697" y="798"/>
                  <a:ext cx="44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r>
                    <a:rPr lang="en-US" altLang="zh-CN" sz="1000">
                      <a:latin typeface="Arial" panose="020B0604020202020204" pitchFamily="34" charset="0"/>
                      <a:ea typeface="MS PGothic" panose="020B0600070205080204" pitchFamily="34" charset="-128"/>
                    </a:rPr>
                    <a:t>new ACK</a:t>
                  </a:r>
                </a:p>
              </p:txBody>
            </p:sp>
          </p:grpSp>
          <p:sp>
            <p:nvSpPr>
              <p:cNvPr id="76" name="Freeform 205"/>
              <p:cNvSpPr>
                <a:spLocks/>
              </p:cNvSpPr>
              <p:nvPr/>
            </p:nvSpPr>
            <p:spPr bwMode="auto">
              <a:xfrm>
                <a:off x="1601" y="1129"/>
                <a:ext cx="313" cy="201"/>
              </a:xfrm>
              <a:custGeom>
                <a:avLst/>
                <a:gdLst>
                  <a:gd name="T0" fmla="*/ 25 w 313"/>
                  <a:gd name="T1" fmla="*/ 169 h 201"/>
                  <a:gd name="T2" fmla="*/ 153 w 313"/>
                  <a:gd name="T3" fmla="*/ 7 h 201"/>
                  <a:gd name="T4" fmla="*/ 258 w 313"/>
                  <a:gd name="T5" fmla="*/ 201 h 201"/>
                  <a:gd name="T6" fmla="*/ 0 60000 65536"/>
                  <a:gd name="T7" fmla="*/ 0 60000 65536"/>
                  <a:gd name="T8" fmla="*/ 0 60000 65536"/>
                  <a:gd name="T9" fmla="*/ 0 w 313"/>
                  <a:gd name="T10" fmla="*/ 0 h 201"/>
                  <a:gd name="T11" fmla="*/ 313 w 313"/>
                  <a:gd name="T12" fmla="*/ 201 h 201"/>
                </a:gdLst>
                <a:ahLst/>
                <a:cxnLst>
                  <a:cxn ang="T6">
                    <a:pos x="T0" y="T1"/>
                  </a:cxn>
                  <a:cxn ang="T7">
                    <a:pos x="T2" y="T3"/>
                  </a:cxn>
                  <a:cxn ang="T8">
                    <a:pos x="T4" y="T5"/>
                  </a:cxn>
                </a:cxnLst>
                <a:rect l="T9" t="T10" r="T11" b="T12"/>
                <a:pathLst>
                  <a:path w="313" h="201">
                    <a:moveTo>
                      <a:pt x="25" y="169"/>
                    </a:moveTo>
                    <a:cubicBezTo>
                      <a:pt x="0" y="108"/>
                      <a:pt x="5" y="0"/>
                      <a:pt x="153" y="7"/>
                    </a:cubicBezTo>
                    <a:cubicBezTo>
                      <a:pt x="302" y="12"/>
                      <a:pt x="313" y="87"/>
                      <a:pt x="258" y="201"/>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 name="Freeform 206"/>
              <p:cNvSpPr>
                <a:spLocks/>
              </p:cNvSpPr>
              <p:nvPr/>
            </p:nvSpPr>
            <p:spPr bwMode="auto">
              <a:xfrm rot="2575893">
                <a:off x="1950" y="1316"/>
                <a:ext cx="313" cy="201"/>
              </a:xfrm>
              <a:custGeom>
                <a:avLst/>
                <a:gdLst>
                  <a:gd name="T0" fmla="*/ 25 w 313"/>
                  <a:gd name="T1" fmla="*/ 169 h 201"/>
                  <a:gd name="T2" fmla="*/ 153 w 313"/>
                  <a:gd name="T3" fmla="*/ 7 h 201"/>
                  <a:gd name="T4" fmla="*/ 258 w 313"/>
                  <a:gd name="T5" fmla="*/ 201 h 201"/>
                  <a:gd name="T6" fmla="*/ 0 60000 65536"/>
                  <a:gd name="T7" fmla="*/ 0 60000 65536"/>
                  <a:gd name="T8" fmla="*/ 0 60000 65536"/>
                  <a:gd name="T9" fmla="*/ 0 w 313"/>
                  <a:gd name="T10" fmla="*/ 0 h 201"/>
                  <a:gd name="T11" fmla="*/ 313 w 313"/>
                  <a:gd name="T12" fmla="*/ 201 h 201"/>
                </a:gdLst>
                <a:ahLst/>
                <a:cxnLst>
                  <a:cxn ang="T6">
                    <a:pos x="T0" y="T1"/>
                  </a:cxn>
                  <a:cxn ang="T7">
                    <a:pos x="T2" y="T3"/>
                  </a:cxn>
                  <a:cxn ang="T8">
                    <a:pos x="T4" y="T5"/>
                  </a:cxn>
                </a:cxnLst>
                <a:rect l="T9" t="T10" r="T11" b="T12"/>
                <a:pathLst>
                  <a:path w="313" h="201">
                    <a:moveTo>
                      <a:pt x="25" y="169"/>
                    </a:moveTo>
                    <a:cubicBezTo>
                      <a:pt x="0" y="108"/>
                      <a:pt x="5" y="0"/>
                      <a:pt x="153" y="7"/>
                    </a:cubicBezTo>
                    <a:cubicBezTo>
                      <a:pt x="302" y="12"/>
                      <a:pt x="313" y="87"/>
                      <a:pt x="258" y="201"/>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78" name="Group 207"/>
              <p:cNvGrpSpPr>
                <a:grpSpLocks/>
              </p:cNvGrpSpPr>
              <p:nvPr/>
            </p:nvGrpSpPr>
            <p:grpSpPr bwMode="auto">
              <a:xfrm>
                <a:off x="1465" y="859"/>
                <a:ext cx="700" cy="367"/>
                <a:chOff x="4274" y="2922"/>
                <a:chExt cx="700" cy="367"/>
              </a:xfrm>
            </p:grpSpPr>
            <p:sp>
              <p:nvSpPr>
                <p:cNvPr id="85" name="Text Box 208"/>
                <p:cNvSpPr txBox="1">
                  <a:spLocks noChangeArrowheads="1"/>
                </p:cNvSpPr>
                <p:nvPr/>
              </p:nvSpPr>
              <p:spPr bwMode="auto">
                <a:xfrm>
                  <a:off x="4274" y="3062"/>
                  <a:ext cx="700"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lnSpc>
                      <a:spcPct val="80000"/>
                    </a:lnSpc>
                    <a:spcBef>
                      <a:spcPct val="0"/>
                    </a:spcBef>
                    <a:buFontTx/>
                    <a:buNone/>
                  </a:pPr>
                  <a:r>
                    <a:rPr lang="en-US" altLang="zh-CN" sz="1000">
                      <a:latin typeface="Arial" panose="020B0604020202020204" pitchFamily="34" charset="0"/>
                      <a:ea typeface="MS PGothic" panose="020B0600070205080204" pitchFamily="34" charset="-128"/>
                    </a:rPr>
                    <a:t>dupACKcount++</a:t>
                  </a:r>
                </a:p>
                <a:p>
                  <a:pPr eaLnBrk="1" hangingPunct="1">
                    <a:lnSpc>
                      <a:spcPct val="80000"/>
                    </a:lnSpc>
                    <a:spcBef>
                      <a:spcPct val="0"/>
                    </a:spcBef>
                    <a:buFontTx/>
                    <a:buNone/>
                  </a:pPr>
                  <a:endParaRPr lang="en-US" altLang="zh-CN" sz="1200">
                    <a:latin typeface="Arial" panose="020B0604020202020204" pitchFamily="34" charset="0"/>
                    <a:ea typeface="MS PGothic" panose="020B0600070205080204" pitchFamily="34" charset="-128"/>
                  </a:endParaRPr>
                </a:p>
              </p:txBody>
            </p:sp>
            <p:sp>
              <p:nvSpPr>
                <p:cNvPr id="86" name="Line 209"/>
                <p:cNvSpPr>
                  <a:spLocks noChangeShapeType="1"/>
                </p:cNvSpPr>
                <p:nvPr/>
              </p:nvSpPr>
              <p:spPr bwMode="auto">
                <a:xfrm>
                  <a:off x="4353" y="3071"/>
                  <a:ext cx="53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 name="Text Box 210"/>
                <p:cNvSpPr txBox="1">
                  <a:spLocks noChangeArrowheads="1"/>
                </p:cNvSpPr>
                <p:nvPr/>
              </p:nvSpPr>
              <p:spPr bwMode="auto">
                <a:xfrm>
                  <a:off x="4295" y="2922"/>
                  <a:ext cx="62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r>
                    <a:rPr lang="en-US" altLang="zh-CN" sz="1000">
                      <a:latin typeface="Arial" panose="020B0604020202020204" pitchFamily="34" charset="0"/>
                      <a:ea typeface="MS PGothic" panose="020B0600070205080204" pitchFamily="34" charset="-128"/>
                    </a:rPr>
                    <a:t>duplicate ACK</a:t>
                  </a:r>
                </a:p>
              </p:txBody>
            </p:sp>
          </p:grpSp>
          <p:sp>
            <p:nvSpPr>
              <p:cNvPr id="79" name="Freeform 211"/>
              <p:cNvSpPr>
                <a:spLocks/>
              </p:cNvSpPr>
              <p:nvPr/>
            </p:nvSpPr>
            <p:spPr bwMode="auto">
              <a:xfrm rot="-8222029">
                <a:off x="1204" y="1903"/>
                <a:ext cx="313" cy="201"/>
              </a:xfrm>
              <a:custGeom>
                <a:avLst/>
                <a:gdLst>
                  <a:gd name="T0" fmla="*/ 25 w 313"/>
                  <a:gd name="T1" fmla="*/ 169 h 201"/>
                  <a:gd name="T2" fmla="*/ 153 w 313"/>
                  <a:gd name="T3" fmla="*/ 7 h 201"/>
                  <a:gd name="T4" fmla="*/ 258 w 313"/>
                  <a:gd name="T5" fmla="*/ 201 h 201"/>
                  <a:gd name="T6" fmla="*/ 0 60000 65536"/>
                  <a:gd name="T7" fmla="*/ 0 60000 65536"/>
                  <a:gd name="T8" fmla="*/ 0 60000 65536"/>
                  <a:gd name="T9" fmla="*/ 0 w 313"/>
                  <a:gd name="T10" fmla="*/ 0 h 201"/>
                  <a:gd name="T11" fmla="*/ 313 w 313"/>
                  <a:gd name="T12" fmla="*/ 201 h 201"/>
                </a:gdLst>
                <a:ahLst/>
                <a:cxnLst>
                  <a:cxn ang="T6">
                    <a:pos x="T0" y="T1"/>
                  </a:cxn>
                  <a:cxn ang="T7">
                    <a:pos x="T2" y="T3"/>
                  </a:cxn>
                  <a:cxn ang="T8">
                    <a:pos x="T4" y="T5"/>
                  </a:cxn>
                </a:cxnLst>
                <a:rect l="T9" t="T10" r="T11" b="T12"/>
                <a:pathLst>
                  <a:path w="313" h="201">
                    <a:moveTo>
                      <a:pt x="25" y="169"/>
                    </a:moveTo>
                    <a:cubicBezTo>
                      <a:pt x="0" y="108"/>
                      <a:pt x="5" y="0"/>
                      <a:pt x="153" y="7"/>
                    </a:cubicBezTo>
                    <a:cubicBezTo>
                      <a:pt x="302" y="12"/>
                      <a:pt x="313" y="87"/>
                      <a:pt x="258" y="201"/>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 name="Line 234"/>
              <p:cNvSpPr>
                <a:spLocks noChangeShapeType="1"/>
              </p:cNvSpPr>
              <p:nvPr/>
            </p:nvSpPr>
            <p:spPr bwMode="auto">
              <a:xfrm>
                <a:off x="536" y="1649"/>
                <a:ext cx="752" cy="1"/>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81" name="Group 235"/>
              <p:cNvGrpSpPr>
                <a:grpSpLocks/>
              </p:cNvGrpSpPr>
              <p:nvPr/>
            </p:nvGrpSpPr>
            <p:grpSpPr bwMode="auto">
              <a:xfrm>
                <a:off x="517" y="1255"/>
                <a:ext cx="741" cy="416"/>
                <a:chOff x="539" y="936"/>
                <a:chExt cx="741" cy="416"/>
              </a:xfrm>
            </p:grpSpPr>
            <p:sp>
              <p:nvSpPr>
                <p:cNvPr id="82" name="Text Box 236"/>
                <p:cNvSpPr txBox="1">
                  <a:spLocks noChangeArrowheads="1"/>
                </p:cNvSpPr>
                <p:nvPr/>
              </p:nvSpPr>
              <p:spPr bwMode="auto">
                <a:xfrm>
                  <a:off x="816" y="936"/>
                  <a:ext cx="1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r>
                    <a:rPr lang="en-US" altLang="zh-CN" sz="1000">
                      <a:latin typeface="Symbol" panose="05050102010706020507" pitchFamily="18" charset="2"/>
                      <a:ea typeface="MS PGothic" panose="020B0600070205080204" pitchFamily="34" charset="-128"/>
                    </a:rPr>
                    <a:t>L</a:t>
                  </a:r>
                </a:p>
              </p:txBody>
            </p:sp>
            <p:sp>
              <p:nvSpPr>
                <p:cNvPr id="83" name="Text Box 237"/>
                <p:cNvSpPr txBox="1">
                  <a:spLocks noChangeArrowheads="1"/>
                </p:cNvSpPr>
                <p:nvPr/>
              </p:nvSpPr>
              <p:spPr bwMode="auto">
                <a:xfrm>
                  <a:off x="539" y="1063"/>
                  <a:ext cx="741"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lnSpc>
                      <a:spcPct val="80000"/>
                    </a:lnSpc>
                    <a:spcBef>
                      <a:spcPct val="0"/>
                    </a:spcBef>
                    <a:buFontTx/>
                    <a:buNone/>
                  </a:pPr>
                  <a:r>
                    <a:rPr lang="en-US" altLang="zh-CN" sz="1000">
                      <a:latin typeface="Arial" panose="020B0604020202020204" pitchFamily="34" charset="0"/>
                      <a:ea typeface="MS PGothic" panose="020B0600070205080204" pitchFamily="34" charset="-128"/>
                    </a:rPr>
                    <a:t>cwnd = 1 MSS</a:t>
                  </a:r>
                </a:p>
                <a:p>
                  <a:pPr eaLnBrk="1" hangingPunct="1">
                    <a:lnSpc>
                      <a:spcPct val="80000"/>
                    </a:lnSpc>
                    <a:spcBef>
                      <a:spcPct val="0"/>
                    </a:spcBef>
                    <a:buFontTx/>
                    <a:buNone/>
                  </a:pPr>
                  <a:r>
                    <a:rPr lang="en-US" altLang="zh-CN" sz="1000">
                      <a:latin typeface="Arial" panose="020B0604020202020204" pitchFamily="34" charset="0"/>
                      <a:ea typeface="MS PGothic" panose="020B0600070205080204" pitchFamily="34" charset="-128"/>
                    </a:rPr>
                    <a:t>ssthresh = 64 KB</a:t>
                  </a:r>
                </a:p>
                <a:p>
                  <a:pPr eaLnBrk="1" hangingPunct="1">
                    <a:lnSpc>
                      <a:spcPct val="80000"/>
                    </a:lnSpc>
                    <a:spcBef>
                      <a:spcPct val="0"/>
                    </a:spcBef>
                    <a:buFontTx/>
                    <a:buNone/>
                  </a:pPr>
                  <a:r>
                    <a:rPr lang="en-US" altLang="zh-CN" sz="1000">
                      <a:latin typeface="Arial" panose="020B0604020202020204" pitchFamily="34" charset="0"/>
                      <a:ea typeface="MS PGothic" panose="020B0600070205080204" pitchFamily="34" charset="-128"/>
                    </a:rPr>
                    <a:t>dupACKcount = 0</a:t>
                  </a:r>
                  <a:endParaRPr lang="en-US" altLang="zh-CN" sz="1200">
                    <a:latin typeface="Arial" panose="020B0604020202020204" pitchFamily="34" charset="0"/>
                    <a:ea typeface="MS PGothic" panose="020B0600070205080204" pitchFamily="34" charset="-128"/>
                  </a:endParaRPr>
                </a:p>
              </p:txBody>
            </p:sp>
            <p:sp>
              <p:nvSpPr>
                <p:cNvPr id="84" name="Line 238"/>
                <p:cNvSpPr>
                  <a:spLocks noChangeShapeType="1"/>
                </p:cNvSpPr>
                <p:nvPr/>
              </p:nvSpPr>
              <p:spPr bwMode="auto">
                <a:xfrm>
                  <a:off x="641" y="1078"/>
                  <a:ext cx="53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96" name="Group 255"/>
            <p:cNvGrpSpPr>
              <a:grpSpLocks/>
            </p:cNvGrpSpPr>
            <p:nvPr/>
          </p:nvGrpSpPr>
          <p:grpSpPr bwMode="auto">
            <a:xfrm>
              <a:off x="2470151" y="3052763"/>
              <a:ext cx="4654550" cy="1246187"/>
              <a:chOff x="558" y="1808"/>
              <a:chExt cx="2932" cy="785"/>
            </a:xfrm>
          </p:grpSpPr>
          <p:pic>
            <p:nvPicPr>
              <p:cNvPr id="97" name="Picture 25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58" y="1878"/>
                <a:ext cx="262"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Picture 25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228" y="1808"/>
                <a:ext cx="262"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Picture 25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164" y="2348"/>
                <a:ext cx="262"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0" name="Group 297"/>
            <p:cNvGrpSpPr>
              <a:grpSpLocks/>
            </p:cNvGrpSpPr>
            <p:nvPr/>
          </p:nvGrpSpPr>
          <p:grpSpPr bwMode="auto">
            <a:xfrm>
              <a:off x="5089525" y="1212850"/>
              <a:ext cx="4333875" cy="3243263"/>
              <a:chOff x="2205" y="641"/>
              <a:chExt cx="2730" cy="2043"/>
            </a:xfrm>
          </p:grpSpPr>
          <p:grpSp>
            <p:nvGrpSpPr>
              <p:cNvPr id="101" name="Group 282"/>
              <p:cNvGrpSpPr>
                <a:grpSpLocks/>
              </p:cNvGrpSpPr>
              <p:nvPr/>
            </p:nvGrpSpPr>
            <p:grpSpPr bwMode="auto">
              <a:xfrm>
                <a:off x="3381" y="2381"/>
                <a:ext cx="583" cy="303"/>
                <a:chOff x="1166" y="3601"/>
                <a:chExt cx="583" cy="303"/>
              </a:xfrm>
            </p:grpSpPr>
            <p:grpSp>
              <p:nvGrpSpPr>
                <p:cNvPr id="112" name="Group 283"/>
                <p:cNvGrpSpPr>
                  <a:grpSpLocks/>
                </p:cNvGrpSpPr>
                <p:nvPr/>
              </p:nvGrpSpPr>
              <p:grpSpPr bwMode="auto">
                <a:xfrm>
                  <a:off x="1166" y="3601"/>
                  <a:ext cx="583" cy="303"/>
                  <a:chOff x="990" y="4570"/>
                  <a:chExt cx="597" cy="380"/>
                </a:xfrm>
              </p:grpSpPr>
              <p:pic>
                <p:nvPicPr>
                  <p:cNvPr id="114" name="Picture 28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0" y="4570"/>
                    <a:ext cx="597" cy="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 name="Rectangle 285"/>
                  <p:cNvSpPr>
                    <a:spLocks noChangeArrowheads="1"/>
                  </p:cNvSpPr>
                  <p:nvPr/>
                </p:nvSpPr>
                <p:spPr bwMode="auto">
                  <a:xfrm>
                    <a:off x="1124" y="4679"/>
                    <a:ext cx="358" cy="14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endParaRPr lang="zh-CN" altLang="zh-CN" sz="1600">
                      <a:latin typeface="Tahoma" panose="020B0604030504040204" pitchFamily="34" charset="0"/>
                      <a:ea typeface="MS PGothic" panose="020B0600070205080204" pitchFamily="34" charset="-128"/>
                    </a:endParaRPr>
                  </a:p>
                </p:txBody>
              </p:sp>
            </p:grpSp>
            <p:sp>
              <p:nvSpPr>
                <p:cNvPr id="113" name="Text Box 286"/>
                <p:cNvSpPr txBox="1">
                  <a:spLocks noChangeArrowheads="1"/>
                </p:cNvSpPr>
                <p:nvPr/>
              </p:nvSpPr>
              <p:spPr bwMode="auto">
                <a:xfrm>
                  <a:off x="1274" y="3633"/>
                  <a:ext cx="39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lnSpc>
                      <a:spcPct val="80000"/>
                    </a:lnSpc>
                    <a:spcBef>
                      <a:spcPct val="0"/>
                    </a:spcBef>
                    <a:buFontTx/>
                    <a:buNone/>
                  </a:pPr>
                  <a:r>
                    <a:rPr lang="en-US" altLang="zh-CN" sz="1200" b="1" i="1" dirty="0">
                      <a:solidFill>
                        <a:srgbClr val="FF0000"/>
                      </a:solidFill>
                      <a:latin typeface="Comic Sans MS" panose="030F0702030302020204" pitchFamily="66" charset="0"/>
                      <a:ea typeface="MS PGothic" panose="020B0600070205080204" pitchFamily="34" charset="-128"/>
                    </a:rPr>
                    <a:t>New</a:t>
                  </a:r>
                </a:p>
                <a:p>
                  <a:pPr eaLnBrk="1" hangingPunct="1">
                    <a:lnSpc>
                      <a:spcPct val="80000"/>
                    </a:lnSpc>
                    <a:spcBef>
                      <a:spcPct val="0"/>
                    </a:spcBef>
                    <a:buFontTx/>
                    <a:buNone/>
                  </a:pPr>
                  <a:r>
                    <a:rPr lang="en-US" altLang="zh-CN" sz="1200" b="1" i="1" dirty="0">
                      <a:solidFill>
                        <a:srgbClr val="FF0000"/>
                      </a:solidFill>
                      <a:latin typeface="Comic Sans MS" panose="030F0702030302020204" pitchFamily="66" charset="0"/>
                      <a:ea typeface="MS PGothic" panose="020B0600070205080204" pitchFamily="34" charset="-128"/>
                    </a:rPr>
                    <a:t>ACK!</a:t>
                  </a:r>
                </a:p>
              </p:txBody>
            </p:sp>
          </p:grpSp>
          <p:grpSp>
            <p:nvGrpSpPr>
              <p:cNvPr id="102" name="Group 287"/>
              <p:cNvGrpSpPr>
                <a:grpSpLocks/>
              </p:cNvGrpSpPr>
              <p:nvPr/>
            </p:nvGrpSpPr>
            <p:grpSpPr bwMode="auto">
              <a:xfrm>
                <a:off x="2205" y="700"/>
                <a:ext cx="583" cy="303"/>
                <a:chOff x="1166" y="3601"/>
                <a:chExt cx="583" cy="303"/>
              </a:xfrm>
            </p:grpSpPr>
            <p:grpSp>
              <p:nvGrpSpPr>
                <p:cNvPr id="108" name="Group 288"/>
                <p:cNvGrpSpPr>
                  <a:grpSpLocks/>
                </p:cNvGrpSpPr>
                <p:nvPr/>
              </p:nvGrpSpPr>
              <p:grpSpPr bwMode="auto">
                <a:xfrm>
                  <a:off x="1166" y="3601"/>
                  <a:ext cx="583" cy="303"/>
                  <a:chOff x="990" y="4570"/>
                  <a:chExt cx="597" cy="380"/>
                </a:xfrm>
              </p:grpSpPr>
              <p:pic>
                <p:nvPicPr>
                  <p:cNvPr id="110" name="Picture 28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0" y="4570"/>
                    <a:ext cx="597" cy="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 name="Rectangle 290"/>
                  <p:cNvSpPr>
                    <a:spLocks noChangeArrowheads="1"/>
                  </p:cNvSpPr>
                  <p:nvPr/>
                </p:nvSpPr>
                <p:spPr bwMode="auto">
                  <a:xfrm>
                    <a:off x="1124" y="4679"/>
                    <a:ext cx="358" cy="14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endParaRPr lang="zh-CN" altLang="zh-CN" sz="1600">
                      <a:latin typeface="Tahoma" panose="020B0604030504040204" pitchFamily="34" charset="0"/>
                      <a:ea typeface="MS PGothic" panose="020B0600070205080204" pitchFamily="34" charset="-128"/>
                    </a:endParaRPr>
                  </a:p>
                </p:txBody>
              </p:sp>
            </p:grpSp>
            <p:sp>
              <p:nvSpPr>
                <p:cNvPr id="109" name="Text Box 291"/>
                <p:cNvSpPr txBox="1">
                  <a:spLocks noChangeArrowheads="1"/>
                </p:cNvSpPr>
                <p:nvPr/>
              </p:nvSpPr>
              <p:spPr bwMode="auto">
                <a:xfrm>
                  <a:off x="1274" y="3633"/>
                  <a:ext cx="39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lnSpc>
                      <a:spcPct val="80000"/>
                    </a:lnSpc>
                    <a:spcBef>
                      <a:spcPct val="0"/>
                    </a:spcBef>
                    <a:buFontTx/>
                    <a:buNone/>
                  </a:pPr>
                  <a:r>
                    <a:rPr lang="en-US" altLang="zh-CN" sz="1200" b="1" i="1" dirty="0">
                      <a:solidFill>
                        <a:srgbClr val="FF0000"/>
                      </a:solidFill>
                      <a:latin typeface="Comic Sans MS" panose="030F0702030302020204" pitchFamily="66" charset="0"/>
                      <a:ea typeface="MS PGothic" panose="020B0600070205080204" pitchFamily="34" charset="-128"/>
                    </a:rPr>
                    <a:t>New</a:t>
                  </a:r>
                </a:p>
                <a:p>
                  <a:pPr eaLnBrk="1" hangingPunct="1">
                    <a:lnSpc>
                      <a:spcPct val="80000"/>
                    </a:lnSpc>
                    <a:spcBef>
                      <a:spcPct val="0"/>
                    </a:spcBef>
                    <a:buFontTx/>
                    <a:buNone/>
                  </a:pPr>
                  <a:r>
                    <a:rPr lang="en-US" altLang="zh-CN" sz="1200" b="1" i="1" dirty="0">
                      <a:solidFill>
                        <a:srgbClr val="FF0000"/>
                      </a:solidFill>
                      <a:latin typeface="Comic Sans MS" panose="030F0702030302020204" pitchFamily="66" charset="0"/>
                      <a:ea typeface="MS PGothic" panose="020B0600070205080204" pitchFamily="34" charset="-128"/>
                    </a:rPr>
                    <a:t>ACK!</a:t>
                  </a:r>
                </a:p>
              </p:txBody>
            </p:sp>
          </p:grpSp>
          <p:grpSp>
            <p:nvGrpSpPr>
              <p:cNvPr id="103" name="Group 292"/>
              <p:cNvGrpSpPr>
                <a:grpSpLocks/>
              </p:cNvGrpSpPr>
              <p:nvPr/>
            </p:nvGrpSpPr>
            <p:grpSpPr bwMode="auto">
              <a:xfrm>
                <a:off x="4352" y="641"/>
                <a:ext cx="583" cy="303"/>
                <a:chOff x="1166" y="3601"/>
                <a:chExt cx="583" cy="303"/>
              </a:xfrm>
            </p:grpSpPr>
            <p:grpSp>
              <p:nvGrpSpPr>
                <p:cNvPr id="104" name="Group 293"/>
                <p:cNvGrpSpPr>
                  <a:grpSpLocks/>
                </p:cNvGrpSpPr>
                <p:nvPr/>
              </p:nvGrpSpPr>
              <p:grpSpPr bwMode="auto">
                <a:xfrm>
                  <a:off x="1166" y="3601"/>
                  <a:ext cx="583" cy="303"/>
                  <a:chOff x="990" y="4570"/>
                  <a:chExt cx="597" cy="380"/>
                </a:xfrm>
              </p:grpSpPr>
              <p:pic>
                <p:nvPicPr>
                  <p:cNvPr id="106" name="Picture 29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0" y="4570"/>
                    <a:ext cx="597" cy="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Rectangle 295"/>
                  <p:cNvSpPr>
                    <a:spLocks noChangeArrowheads="1"/>
                  </p:cNvSpPr>
                  <p:nvPr/>
                </p:nvSpPr>
                <p:spPr bwMode="auto">
                  <a:xfrm>
                    <a:off x="1124" y="4679"/>
                    <a:ext cx="358" cy="14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endParaRPr lang="zh-CN" altLang="zh-CN" sz="1600">
                      <a:latin typeface="Tahoma" panose="020B0604030504040204" pitchFamily="34" charset="0"/>
                      <a:ea typeface="MS PGothic" panose="020B0600070205080204" pitchFamily="34" charset="-128"/>
                    </a:endParaRPr>
                  </a:p>
                </p:txBody>
              </p:sp>
            </p:grpSp>
            <p:sp>
              <p:nvSpPr>
                <p:cNvPr id="105" name="Text Box 296"/>
                <p:cNvSpPr txBox="1">
                  <a:spLocks noChangeArrowheads="1"/>
                </p:cNvSpPr>
                <p:nvPr/>
              </p:nvSpPr>
              <p:spPr bwMode="auto">
                <a:xfrm>
                  <a:off x="1274" y="3633"/>
                  <a:ext cx="397"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lnSpc>
                      <a:spcPct val="80000"/>
                    </a:lnSpc>
                    <a:spcBef>
                      <a:spcPct val="0"/>
                    </a:spcBef>
                    <a:buFontTx/>
                    <a:buNone/>
                  </a:pPr>
                  <a:r>
                    <a:rPr lang="en-US" altLang="zh-CN" sz="1200" b="1" i="1" dirty="0">
                      <a:solidFill>
                        <a:srgbClr val="FF0000"/>
                      </a:solidFill>
                      <a:latin typeface="Comic Sans MS" panose="030F0702030302020204" pitchFamily="66" charset="0"/>
                      <a:ea typeface="MS PGothic" panose="020B0600070205080204" pitchFamily="34" charset="-128"/>
                    </a:rPr>
                    <a:t>New</a:t>
                  </a:r>
                </a:p>
                <a:p>
                  <a:pPr eaLnBrk="1" hangingPunct="1">
                    <a:lnSpc>
                      <a:spcPct val="80000"/>
                    </a:lnSpc>
                    <a:spcBef>
                      <a:spcPct val="0"/>
                    </a:spcBef>
                    <a:buFontTx/>
                    <a:buNone/>
                  </a:pPr>
                  <a:r>
                    <a:rPr lang="en-US" altLang="zh-CN" sz="1200" b="1" i="1" dirty="0">
                      <a:solidFill>
                        <a:srgbClr val="FF0000"/>
                      </a:solidFill>
                      <a:latin typeface="Comic Sans MS" panose="030F0702030302020204" pitchFamily="66" charset="0"/>
                      <a:ea typeface="MS PGothic" panose="020B0600070205080204" pitchFamily="34" charset="-128"/>
                    </a:rPr>
                    <a:t>ACK!</a:t>
                  </a:r>
                </a:p>
              </p:txBody>
            </p:sp>
          </p:grpSp>
        </p:grpSp>
      </p:grpSp>
      <p:sp>
        <p:nvSpPr>
          <p:cNvPr id="116" name="文本框 115"/>
          <p:cNvSpPr txBox="1"/>
          <p:nvPr/>
        </p:nvSpPr>
        <p:spPr>
          <a:xfrm>
            <a:off x="297670" y="6095909"/>
            <a:ext cx="2996593" cy="400110"/>
          </a:xfrm>
          <a:prstGeom prst="rect">
            <a:avLst/>
          </a:prstGeom>
          <a:noFill/>
        </p:spPr>
        <p:txBody>
          <a:bodyPr wrap="square" rtlCol="0">
            <a:spAutoFit/>
          </a:bodyPr>
          <a:lstStyle/>
          <a:p>
            <a:pPr algn="ctr"/>
            <a:r>
              <a:rPr lang="en-US" altLang="zh-CN" sz="2000" dirty="0">
                <a:solidFill>
                  <a:srgbClr val="FF0000"/>
                </a:solidFill>
              </a:rPr>
              <a:t>TCP</a:t>
            </a:r>
            <a:r>
              <a:rPr lang="zh-CN" altLang="en-US" sz="2000" dirty="0">
                <a:solidFill>
                  <a:srgbClr val="FF0000"/>
                </a:solidFill>
              </a:rPr>
              <a:t>拥塞控制的</a:t>
            </a:r>
            <a:r>
              <a:rPr lang="en-US" altLang="zh-CN" sz="2000" dirty="0">
                <a:solidFill>
                  <a:srgbClr val="FF0000"/>
                </a:solidFill>
              </a:rPr>
              <a:t>FSM</a:t>
            </a:r>
            <a:r>
              <a:rPr lang="zh-CN" altLang="en-US" sz="2000" dirty="0">
                <a:solidFill>
                  <a:srgbClr val="FF0000"/>
                </a:solidFill>
              </a:rPr>
              <a:t>图</a:t>
            </a:r>
          </a:p>
        </p:txBody>
      </p:sp>
    </p:spTree>
    <p:extLst>
      <p:ext uri="{BB962C8B-B14F-4D97-AF65-F5344CB8AC3E}">
        <p14:creationId xmlns:p14="http://schemas.microsoft.com/office/powerpoint/2010/main" val="39007567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学习目的</a:t>
            </a:r>
          </a:p>
        </p:txBody>
      </p:sp>
      <p:sp>
        <p:nvSpPr>
          <p:cNvPr id="4" name="矩形 3"/>
          <p:cNvSpPr/>
          <p:nvPr/>
        </p:nvSpPr>
        <p:spPr>
          <a:xfrm>
            <a:off x="260728" y="555120"/>
            <a:ext cx="11792727" cy="3970318"/>
          </a:xfrm>
          <a:prstGeom prst="rect">
            <a:avLst/>
          </a:prstGeom>
        </p:spPr>
        <p:txBody>
          <a:bodyPr wrap="square">
            <a:spAutoFit/>
          </a:bodyPr>
          <a:lstStyle/>
          <a:p>
            <a:r>
              <a:rPr lang="en-US" altLang="zh-CN" dirty="0"/>
              <a:t>1</a:t>
            </a:r>
            <a:r>
              <a:rPr lang="zh-CN" altLang="en-US" dirty="0"/>
              <a:t>、</a:t>
            </a:r>
            <a:r>
              <a:rPr lang="zh-CN" altLang="zh-CN" dirty="0"/>
              <a:t>能为计算机网络通信提供加密防护服务的协议是</a:t>
            </a:r>
            <a:r>
              <a:rPr lang="en-US" altLang="zh-CN" dirty="0"/>
              <a:t>(    )</a:t>
            </a:r>
            <a:r>
              <a:rPr lang="zh-CN" altLang="zh-CN" dirty="0"/>
              <a:t>。</a:t>
            </a:r>
          </a:p>
          <a:p>
            <a:r>
              <a:rPr lang="en-US" altLang="zh-CN" dirty="0"/>
              <a:t>A</a:t>
            </a:r>
            <a:r>
              <a:rPr lang="zh-CN" altLang="zh-CN" dirty="0"/>
              <a:t>、</a:t>
            </a:r>
            <a:r>
              <a:rPr lang="en-US" altLang="zh-CN" dirty="0"/>
              <a:t>ARP	  B</a:t>
            </a:r>
            <a:r>
              <a:rPr lang="zh-CN" altLang="zh-CN" dirty="0"/>
              <a:t>、</a:t>
            </a:r>
            <a:r>
              <a:rPr lang="en-US" altLang="zh-CN" dirty="0"/>
              <a:t>SSL    C</a:t>
            </a:r>
            <a:r>
              <a:rPr lang="zh-CN" altLang="zh-CN" dirty="0"/>
              <a:t>、</a:t>
            </a:r>
            <a:r>
              <a:rPr lang="en-US" altLang="zh-CN" dirty="0"/>
              <a:t>SMTP     D</a:t>
            </a:r>
            <a:r>
              <a:rPr lang="zh-CN" altLang="zh-CN" dirty="0"/>
              <a:t>、</a:t>
            </a:r>
            <a:r>
              <a:rPr lang="en-US" altLang="zh-CN" dirty="0"/>
              <a:t>PPP </a:t>
            </a:r>
            <a:endParaRPr lang="en-US" altLang="zh-CN" kern="100" dirty="0" smtClean="0">
              <a:latin typeface="+mn-ea"/>
              <a:cs typeface="Times New Roman" panose="02020603050405020304" pitchFamily="18" charset="0"/>
            </a:endParaRPr>
          </a:p>
          <a:p>
            <a:pPr algn="just"/>
            <a:r>
              <a:rPr lang="en-US" altLang="zh-CN" kern="100" dirty="0">
                <a:latin typeface="+mn-ea"/>
                <a:cs typeface="Times New Roman" panose="02020603050405020304" pitchFamily="18" charset="0"/>
              </a:rPr>
              <a:t>2</a:t>
            </a:r>
            <a:r>
              <a:rPr lang="zh-CN" altLang="en-US" kern="100" dirty="0" smtClean="0">
                <a:latin typeface="+mn-ea"/>
                <a:cs typeface="Times New Roman" panose="02020603050405020304" pitchFamily="18" charset="0"/>
              </a:rPr>
              <a:t>、</a:t>
            </a:r>
            <a:r>
              <a:rPr lang="en-US" altLang="zh-CN" kern="100" dirty="0">
                <a:latin typeface="+mn-ea"/>
                <a:cs typeface="Times New Roman" panose="02020603050405020304" pitchFamily="18" charset="0"/>
              </a:rPr>
              <a:t>TCP</a:t>
            </a:r>
            <a:r>
              <a:rPr lang="zh-CN" altLang="zh-CN" kern="100" dirty="0">
                <a:latin typeface="+mn-ea"/>
                <a:cs typeface="Times New Roman" panose="02020603050405020304" pitchFamily="18" charset="0"/>
              </a:rPr>
              <a:t>是一个点对点的协议，协议双方连接的端点是应用进程端口号（</a:t>
            </a:r>
            <a:r>
              <a:rPr lang="en-US" altLang="zh-CN" kern="100" dirty="0">
                <a:latin typeface="+mn-ea"/>
                <a:cs typeface="Times New Roman" panose="02020603050405020304" pitchFamily="18" charset="0"/>
              </a:rPr>
              <a:t>  </a:t>
            </a:r>
            <a:r>
              <a:rPr lang="en-US" altLang="zh-CN" kern="100" dirty="0">
                <a:solidFill>
                  <a:srgbClr val="FF0000"/>
                </a:solidFill>
                <a:latin typeface="+mn-ea"/>
                <a:cs typeface="Times New Roman" panose="02020603050405020304" pitchFamily="18" charset="0"/>
              </a:rPr>
              <a:t>  </a:t>
            </a:r>
            <a:r>
              <a:rPr lang="en-US" altLang="zh-CN" kern="100" dirty="0">
                <a:latin typeface="+mn-ea"/>
                <a:cs typeface="Times New Roman" panose="02020603050405020304" pitchFamily="18" charset="0"/>
              </a:rPr>
              <a:t>  </a:t>
            </a:r>
            <a:r>
              <a:rPr lang="zh-CN" altLang="zh-CN" kern="100" dirty="0">
                <a:latin typeface="+mn-ea"/>
                <a:cs typeface="Times New Roman" panose="02020603050405020304" pitchFamily="18" charset="0"/>
              </a:rPr>
              <a:t>）</a:t>
            </a:r>
          </a:p>
          <a:p>
            <a:pPr algn="just">
              <a:spcAft>
                <a:spcPts val="0"/>
              </a:spcAft>
            </a:pPr>
            <a:r>
              <a:rPr lang="en-US" altLang="zh-CN" kern="100" dirty="0">
                <a:latin typeface="+mn-ea"/>
                <a:cs typeface="Times New Roman" panose="02020603050405020304" pitchFamily="18" charset="0"/>
              </a:rPr>
              <a:t>3</a:t>
            </a:r>
            <a:r>
              <a:rPr lang="zh-CN" altLang="en-US" kern="100" dirty="0" smtClean="0">
                <a:latin typeface="+mn-ea"/>
                <a:cs typeface="Times New Roman" panose="02020603050405020304" pitchFamily="18" charset="0"/>
              </a:rPr>
              <a:t>、</a:t>
            </a:r>
            <a:r>
              <a:rPr lang="en-US" altLang="zh-CN" kern="100" dirty="0">
                <a:latin typeface="+mn-ea"/>
                <a:cs typeface="Times New Roman" panose="02020603050405020304" pitchFamily="18" charset="0"/>
              </a:rPr>
              <a:t>TCP</a:t>
            </a:r>
            <a:r>
              <a:rPr lang="zh-CN" altLang="zh-CN" kern="100" dirty="0">
                <a:latin typeface="+mn-ea"/>
                <a:cs typeface="Times New Roman" panose="02020603050405020304" pitchFamily="18" charset="0"/>
              </a:rPr>
              <a:t>报头中的确认号是指（</a:t>
            </a:r>
            <a:r>
              <a:rPr lang="en-US" altLang="zh-CN" kern="100" dirty="0">
                <a:latin typeface="+mn-ea"/>
                <a:cs typeface="Times New Roman" panose="02020603050405020304" pitchFamily="18" charset="0"/>
              </a:rPr>
              <a:t>  </a:t>
            </a:r>
            <a:r>
              <a:rPr lang="en-US" altLang="zh-CN" kern="100" dirty="0">
                <a:solidFill>
                  <a:srgbClr val="FF0000"/>
                </a:solidFill>
                <a:latin typeface="+mn-ea"/>
                <a:cs typeface="Times New Roman" panose="02020603050405020304" pitchFamily="18" charset="0"/>
              </a:rPr>
              <a:t>    </a:t>
            </a:r>
            <a:r>
              <a:rPr lang="en-US" altLang="zh-CN" kern="100" dirty="0">
                <a:latin typeface="+mn-ea"/>
                <a:cs typeface="Times New Roman" panose="02020603050405020304" pitchFamily="18" charset="0"/>
              </a:rPr>
              <a:t>  </a:t>
            </a:r>
            <a:r>
              <a:rPr lang="zh-CN" altLang="zh-CN" kern="100" dirty="0">
                <a:latin typeface="+mn-ea"/>
                <a:cs typeface="Times New Roman" panose="02020603050405020304" pitchFamily="18" charset="0"/>
              </a:rPr>
              <a:t>）</a:t>
            </a:r>
          </a:p>
          <a:p>
            <a:pPr algn="just">
              <a:spcAft>
                <a:spcPts val="0"/>
              </a:spcAft>
            </a:pPr>
            <a:r>
              <a:rPr lang="en-US" altLang="zh-CN" kern="100" dirty="0">
                <a:latin typeface="+mn-ea"/>
                <a:cs typeface="Times New Roman" panose="02020603050405020304" pitchFamily="18" charset="0"/>
              </a:rPr>
              <a:t>A</a:t>
            </a:r>
            <a:r>
              <a:rPr lang="zh-CN" altLang="zh-CN" kern="100" dirty="0">
                <a:latin typeface="+mn-ea"/>
                <a:cs typeface="Times New Roman" panose="02020603050405020304" pitchFamily="18" charset="0"/>
              </a:rPr>
              <a:t>、传输数据的第一个字节在缓冲区中的位置编号 </a:t>
            </a:r>
          </a:p>
          <a:p>
            <a:pPr algn="just">
              <a:spcAft>
                <a:spcPts val="0"/>
              </a:spcAft>
            </a:pPr>
            <a:r>
              <a:rPr lang="en-US" altLang="zh-CN" kern="100" dirty="0">
                <a:latin typeface="+mn-ea"/>
                <a:cs typeface="Times New Roman" panose="02020603050405020304" pitchFamily="18" charset="0"/>
              </a:rPr>
              <a:t>B</a:t>
            </a:r>
            <a:r>
              <a:rPr lang="zh-CN" altLang="zh-CN" kern="100" dirty="0">
                <a:latin typeface="+mn-ea"/>
                <a:cs typeface="Times New Roman" panose="02020603050405020304" pitchFamily="18" charset="0"/>
              </a:rPr>
              <a:t>、期待接收的下一个字节的位置编号</a:t>
            </a:r>
          </a:p>
          <a:p>
            <a:pPr algn="just">
              <a:spcAft>
                <a:spcPts val="0"/>
              </a:spcAft>
            </a:pPr>
            <a:r>
              <a:rPr lang="en-US" altLang="zh-CN" kern="100" dirty="0">
                <a:latin typeface="+mn-ea"/>
                <a:cs typeface="Times New Roman" panose="02020603050405020304" pitchFamily="18" charset="0"/>
              </a:rPr>
              <a:t>C</a:t>
            </a:r>
            <a:r>
              <a:rPr lang="zh-CN" altLang="zh-CN" kern="100" dirty="0">
                <a:latin typeface="+mn-ea"/>
                <a:cs typeface="Times New Roman" panose="02020603050405020304" pitchFamily="18" charset="0"/>
              </a:rPr>
              <a:t>、已连续接收的最后一个字节在缓冲区中的位置编号</a:t>
            </a:r>
            <a:r>
              <a:rPr lang="en-US" altLang="zh-CN" kern="100" dirty="0">
                <a:latin typeface="+mn-ea"/>
                <a:cs typeface="Times New Roman" panose="02020603050405020304" pitchFamily="18" charset="0"/>
              </a:rPr>
              <a:t>  </a:t>
            </a:r>
            <a:endParaRPr lang="zh-CN" altLang="zh-CN" kern="100" dirty="0">
              <a:latin typeface="+mn-ea"/>
              <a:cs typeface="Times New Roman" panose="02020603050405020304" pitchFamily="18" charset="0"/>
            </a:endParaRPr>
          </a:p>
          <a:p>
            <a:pPr algn="just">
              <a:spcAft>
                <a:spcPts val="0"/>
              </a:spcAft>
            </a:pPr>
            <a:r>
              <a:rPr lang="en-US" altLang="zh-CN" kern="100" dirty="0">
                <a:latin typeface="+mn-ea"/>
                <a:cs typeface="Times New Roman" panose="02020603050405020304" pitchFamily="18" charset="0"/>
              </a:rPr>
              <a:t>D</a:t>
            </a:r>
            <a:r>
              <a:rPr lang="zh-CN" altLang="zh-CN" kern="100" dirty="0">
                <a:latin typeface="+mn-ea"/>
                <a:cs typeface="Times New Roman" panose="02020603050405020304" pitchFamily="18" charset="0"/>
              </a:rPr>
              <a:t>、当前接收数据的</a:t>
            </a:r>
            <a:r>
              <a:rPr lang="zh-CN" altLang="zh-CN" kern="100" dirty="0" smtClean="0">
                <a:latin typeface="+mn-ea"/>
                <a:cs typeface="Times New Roman" panose="02020603050405020304" pitchFamily="18" charset="0"/>
              </a:rPr>
              <a:t>序号</a:t>
            </a:r>
            <a:r>
              <a:rPr lang="en-US" altLang="zh-CN" kern="100" dirty="0">
                <a:latin typeface="+mn-ea"/>
                <a:cs typeface="Times New Roman" panose="02020603050405020304" pitchFamily="18" charset="0"/>
              </a:rPr>
              <a:t> </a:t>
            </a:r>
            <a:endParaRPr lang="zh-CN" altLang="zh-CN" kern="100" dirty="0">
              <a:latin typeface="+mn-ea"/>
              <a:cs typeface="Times New Roman" panose="02020603050405020304" pitchFamily="18" charset="0"/>
            </a:endParaRPr>
          </a:p>
          <a:p>
            <a:pPr algn="just">
              <a:spcAft>
                <a:spcPts val="0"/>
              </a:spcAft>
            </a:pPr>
            <a:r>
              <a:rPr lang="en-US" altLang="zh-CN" kern="100" dirty="0">
                <a:latin typeface="+mn-ea"/>
                <a:cs typeface="Times New Roman" panose="02020603050405020304" pitchFamily="18" charset="0"/>
              </a:rPr>
              <a:t>4</a:t>
            </a:r>
            <a:r>
              <a:rPr lang="zh-CN" altLang="en-US" kern="100" dirty="0" smtClean="0">
                <a:latin typeface="+mn-ea"/>
                <a:cs typeface="Times New Roman" panose="02020603050405020304" pitchFamily="18" charset="0"/>
              </a:rPr>
              <a:t>、</a:t>
            </a:r>
            <a:r>
              <a:rPr lang="zh-CN" altLang="zh-CN" kern="100" dirty="0" smtClean="0">
                <a:latin typeface="+mn-ea"/>
                <a:cs typeface="Times New Roman" panose="02020603050405020304" pitchFamily="18" charset="0"/>
              </a:rPr>
              <a:t>假定</a:t>
            </a:r>
            <a:r>
              <a:rPr lang="zh-CN" altLang="zh-CN" kern="100" dirty="0">
                <a:latin typeface="+mn-ea"/>
                <a:cs typeface="Times New Roman" panose="02020603050405020304" pitchFamily="18" charset="0"/>
              </a:rPr>
              <a:t>主机</a:t>
            </a:r>
            <a:r>
              <a:rPr lang="en-US" altLang="zh-CN" kern="100" dirty="0">
                <a:latin typeface="+mn-ea"/>
                <a:cs typeface="Times New Roman" panose="02020603050405020304" pitchFamily="18" charset="0"/>
              </a:rPr>
              <a:t>A</a:t>
            </a:r>
            <a:r>
              <a:rPr lang="zh-CN" altLang="zh-CN" kern="100" dirty="0">
                <a:latin typeface="+mn-ea"/>
                <a:cs typeface="Times New Roman" panose="02020603050405020304" pitchFamily="18" charset="0"/>
              </a:rPr>
              <a:t>通过</a:t>
            </a:r>
            <a:r>
              <a:rPr lang="en-US" altLang="zh-CN" kern="100" dirty="0">
                <a:latin typeface="+mn-ea"/>
                <a:cs typeface="Times New Roman" panose="02020603050405020304" pitchFamily="18" charset="0"/>
              </a:rPr>
              <a:t>TCP</a:t>
            </a:r>
            <a:r>
              <a:rPr lang="zh-CN" altLang="zh-CN" kern="100" dirty="0">
                <a:latin typeface="+mn-ea"/>
                <a:cs typeface="Times New Roman" panose="02020603050405020304" pitchFamily="18" charset="0"/>
              </a:rPr>
              <a:t>连接向主机</a:t>
            </a:r>
            <a:r>
              <a:rPr lang="en-US" altLang="zh-CN" kern="100" dirty="0">
                <a:latin typeface="+mn-ea"/>
                <a:cs typeface="Times New Roman" panose="02020603050405020304" pitchFamily="18" charset="0"/>
              </a:rPr>
              <a:t>B</a:t>
            </a:r>
            <a:r>
              <a:rPr lang="zh-CN" altLang="zh-CN" kern="100" dirty="0">
                <a:latin typeface="+mn-ea"/>
                <a:cs typeface="Times New Roman" panose="02020603050405020304" pitchFamily="18" charset="0"/>
              </a:rPr>
              <a:t>发送一个序号为</a:t>
            </a:r>
            <a:r>
              <a:rPr lang="en-US" altLang="zh-CN" kern="100" dirty="0">
                <a:latin typeface="+mn-ea"/>
                <a:cs typeface="Times New Roman" panose="02020603050405020304" pitchFamily="18" charset="0"/>
              </a:rPr>
              <a:t>20</a:t>
            </a:r>
            <a:r>
              <a:rPr lang="zh-CN" altLang="zh-CN" kern="100" dirty="0">
                <a:latin typeface="+mn-ea"/>
                <a:cs typeface="Times New Roman" panose="02020603050405020304" pitchFamily="18" charset="0"/>
              </a:rPr>
              <a:t>的</a:t>
            </a:r>
            <a:r>
              <a:rPr lang="en-US" altLang="zh-CN" kern="100" dirty="0">
                <a:latin typeface="+mn-ea"/>
                <a:cs typeface="Times New Roman" panose="02020603050405020304" pitchFamily="18" charset="0"/>
              </a:rPr>
              <a:t>20</a:t>
            </a:r>
            <a:r>
              <a:rPr lang="zh-CN" altLang="zh-CN" kern="100" dirty="0">
                <a:latin typeface="+mn-ea"/>
                <a:cs typeface="Times New Roman" panose="02020603050405020304" pitchFamily="18" charset="0"/>
              </a:rPr>
              <a:t>字节报文段后，那么主机</a:t>
            </a:r>
            <a:r>
              <a:rPr lang="en-US" altLang="zh-CN" kern="100" dirty="0">
                <a:latin typeface="+mn-ea"/>
                <a:cs typeface="Times New Roman" panose="02020603050405020304" pitchFamily="18" charset="0"/>
              </a:rPr>
              <a:t>A</a:t>
            </a:r>
            <a:r>
              <a:rPr lang="zh-CN" altLang="zh-CN" kern="100" dirty="0">
                <a:latin typeface="+mn-ea"/>
                <a:cs typeface="Times New Roman" panose="02020603050405020304" pitchFamily="18" charset="0"/>
              </a:rPr>
              <a:t>收到的确认号不可能是（</a:t>
            </a:r>
            <a:r>
              <a:rPr lang="en-US" altLang="zh-CN" kern="100" dirty="0">
                <a:latin typeface="+mn-ea"/>
                <a:cs typeface="Times New Roman" panose="02020603050405020304" pitchFamily="18" charset="0"/>
              </a:rPr>
              <a:t> </a:t>
            </a:r>
            <a:r>
              <a:rPr lang="en-US" altLang="zh-CN" kern="100" dirty="0" smtClean="0">
                <a:latin typeface="+mn-ea"/>
                <a:cs typeface="Times New Roman" panose="02020603050405020304" pitchFamily="18" charset="0"/>
              </a:rPr>
              <a:t> </a:t>
            </a:r>
            <a:r>
              <a:rPr lang="zh-CN" altLang="zh-CN" kern="100" dirty="0">
                <a:latin typeface="+mn-ea"/>
                <a:cs typeface="Times New Roman" panose="02020603050405020304" pitchFamily="18" charset="0"/>
              </a:rPr>
              <a:t>）</a:t>
            </a:r>
          </a:p>
          <a:p>
            <a:pPr algn="just">
              <a:spcAft>
                <a:spcPts val="0"/>
              </a:spcAft>
            </a:pPr>
            <a:r>
              <a:rPr lang="en-US" altLang="zh-CN" kern="100" dirty="0">
                <a:latin typeface="+mn-ea"/>
                <a:cs typeface="Times New Roman" panose="02020603050405020304" pitchFamily="18" charset="0"/>
              </a:rPr>
              <a:t>A</a:t>
            </a:r>
            <a:r>
              <a:rPr lang="zh-CN" altLang="zh-CN" kern="100" dirty="0">
                <a:latin typeface="+mn-ea"/>
                <a:cs typeface="Times New Roman" panose="02020603050405020304" pitchFamily="18" charset="0"/>
              </a:rPr>
              <a:t>、</a:t>
            </a:r>
            <a:r>
              <a:rPr lang="en-US" altLang="zh-CN" kern="100" dirty="0">
                <a:latin typeface="+mn-ea"/>
                <a:cs typeface="Times New Roman" panose="02020603050405020304" pitchFamily="18" charset="0"/>
              </a:rPr>
              <a:t>10  B</a:t>
            </a:r>
            <a:r>
              <a:rPr lang="zh-CN" altLang="zh-CN" kern="100" dirty="0">
                <a:latin typeface="+mn-ea"/>
                <a:cs typeface="Times New Roman" panose="02020603050405020304" pitchFamily="18" charset="0"/>
              </a:rPr>
              <a:t>、</a:t>
            </a:r>
            <a:r>
              <a:rPr lang="en-US" altLang="zh-CN" kern="100" dirty="0">
                <a:latin typeface="+mn-ea"/>
                <a:cs typeface="Times New Roman" panose="02020603050405020304" pitchFamily="18" charset="0"/>
              </a:rPr>
              <a:t>39  C</a:t>
            </a:r>
            <a:r>
              <a:rPr lang="zh-CN" altLang="zh-CN" kern="100" dirty="0">
                <a:latin typeface="+mn-ea"/>
                <a:cs typeface="Times New Roman" panose="02020603050405020304" pitchFamily="18" charset="0"/>
              </a:rPr>
              <a:t>、</a:t>
            </a:r>
            <a:r>
              <a:rPr lang="en-US" altLang="zh-CN" kern="100" dirty="0">
                <a:latin typeface="+mn-ea"/>
                <a:cs typeface="Times New Roman" panose="02020603050405020304" pitchFamily="18" charset="0"/>
              </a:rPr>
              <a:t>40   D</a:t>
            </a:r>
            <a:r>
              <a:rPr lang="zh-CN" altLang="zh-CN" kern="100" dirty="0">
                <a:latin typeface="+mn-ea"/>
                <a:cs typeface="Times New Roman" panose="02020603050405020304" pitchFamily="18" charset="0"/>
              </a:rPr>
              <a:t>、无法</a:t>
            </a:r>
            <a:r>
              <a:rPr lang="zh-CN" altLang="zh-CN" kern="100" dirty="0" smtClean="0">
                <a:latin typeface="+mn-ea"/>
                <a:cs typeface="Times New Roman" panose="02020603050405020304" pitchFamily="18" charset="0"/>
              </a:rPr>
              <a:t>确定</a:t>
            </a:r>
            <a:endParaRPr lang="en-US" altLang="zh-CN" kern="100" dirty="0" smtClean="0">
              <a:latin typeface="+mn-ea"/>
              <a:cs typeface="Times New Roman" panose="02020603050405020304" pitchFamily="18" charset="0"/>
            </a:endParaRPr>
          </a:p>
          <a:p>
            <a:pPr algn="just">
              <a:spcAft>
                <a:spcPts val="0"/>
              </a:spcAft>
            </a:pPr>
            <a:r>
              <a:rPr lang="en-US" altLang="zh-CN" dirty="0"/>
              <a:t>5</a:t>
            </a:r>
            <a:r>
              <a:rPr lang="zh-CN" altLang="en-US" dirty="0" smtClean="0"/>
              <a:t>、</a:t>
            </a:r>
            <a:r>
              <a:rPr lang="zh-CN" altLang="zh-CN" kern="100" dirty="0">
                <a:latin typeface="+mn-ea"/>
                <a:cs typeface="Times New Roman" panose="02020603050405020304" pitchFamily="18" charset="0"/>
              </a:rPr>
              <a:t>主机甲和主机乙间已建立一个</a:t>
            </a:r>
            <a:r>
              <a:rPr lang="en-US" altLang="zh-CN" kern="100" dirty="0">
                <a:latin typeface="+mn-ea"/>
                <a:cs typeface="Times New Roman" panose="02020603050405020304" pitchFamily="18" charset="0"/>
              </a:rPr>
              <a:t>TCP</a:t>
            </a:r>
            <a:r>
              <a:rPr lang="zh-CN" altLang="zh-CN" kern="100" dirty="0">
                <a:latin typeface="+mn-ea"/>
                <a:cs typeface="Times New Roman" panose="02020603050405020304" pitchFamily="18" charset="0"/>
              </a:rPr>
              <a:t>连接，主机甲向主机乙发送了两个连续的</a:t>
            </a:r>
            <a:r>
              <a:rPr lang="en-US" altLang="zh-CN" kern="100" dirty="0">
                <a:latin typeface="+mn-ea"/>
                <a:cs typeface="Times New Roman" panose="02020603050405020304" pitchFamily="18" charset="0"/>
              </a:rPr>
              <a:t>TCP</a:t>
            </a:r>
            <a:r>
              <a:rPr lang="zh-CN" altLang="zh-CN" kern="100" dirty="0">
                <a:latin typeface="+mn-ea"/>
                <a:cs typeface="Times New Roman" panose="02020603050405020304" pitchFamily="18" charset="0"/>
              </a:rPr>
              <a:t>段，分别包含</a:t>
            </a:r>
            <a:r>
              <a:rPr lang="en-US" altLang="zh-CN" kern="100" dirty="0">
                <a:latin typeface="+mn-ea"/>
                <a:cs typeface="Times New Roman" panose="02020603050405020304" pitchFamily="18" charset="0"/>
              </a:rPr>
              <a:t>300</a:t>
            </a:r>
            <a:r>
              <a:rPr lang="zh-CN" altLang="zh-CN" kern="100" dirty="0">
                <a:latin typeface="+mn-ea"/>
                <a:cs typeface="Times New Roman" panose="02020603050405020304" pitchFamily="18" charset="0"/>
              </a:rPr>
              <a:t>字节和</a:t>
            </a:r>
            <a:r>
              <a:rPr lang="en-US" altLang="zh-CN" kern="100" dirty="0">
                <a:latin typeface="+mn-ea"/>
                <a:cs typeface="Times New Roman" panose="02020603050405020304" pitchFamily="18" charset="0"/>
              </a:rPr>
              <a:t>500</a:t>
            </a:r>
            <a:r>
              <a:rPr lang="zh-CN" altLang="zh-CN" kern="100" dirty="0">
                <a:latin typeface="+mn-ea"/>
                <a:cs typeface="Times New Roman" panose="02020603050405020304" pitchFamily="18" charset="0"/>
              </a:rPr>
              <a:t>字节的有效载荷，第一个段的序列号为</a:t>
            </a:r>
            <a:r>
              <a:rPr lang="en-US" altLang="zh-CN" kern="100" dirty="0">
                <a:latin typeface="+mn-ea"/>
                <a:cs typeface="Times New Roman" panose="02020603050405020304" pitchFamily="18" charset="0"/>
              </a:rPr>
              <a:t>200</a:t>
            </a:r>
            <a:r>
              <a:rPr lang="zh-CN" altLang="zh-CN" kern="100" dirty="0">
                <a:latin typeface="+mn-ea"/>
                <a:cs typeface="Times New Roman" panose="02020603050405020304" pitchFamily="18" charset="0"/>
              </a:rPr>
              <a:t>，主机乙正确接收到两个段后，发送给主机甲的确认序列号是</a:t>
            </a:r>
            <a:r>
              <a:rPr lang="en-US" altLang="zh-CN" kern="100" dirty="0">
                <a:latin typeface="+mn-ea"/>
                <a:cs typeface="Times New Roman" panose="02020603050405020304" pitchFamily="18" charset="0"/>
              </a:rPr>
              <a:t>  	</a:t>
            </a:r>
            <a:r>
              <a:rPr lang="zh-CN" altLang="zh-CN" kern="100" dirty="0">
                <a:latin typeface="+mn-ea"/>
                <a:cs typeface="Times New Roman" panose="02020603050405020304" pitchFamily="18" charset="0"/>
              </a:rPr>
              <a:t>（</a:t>
            </a:r>
            <a:r>
              <a:rPr lang="en-US" altLang="zh-CN" kern="100" dirty="0">
                <a:latin typeface="+mn-ea"/>
                <a:cs typeface="Times New Roman" panose="02020603050405020304" pitchFamily="18" charset="0"/>
              </a:rPr>
              <a:t>  </a:t>
            </a:r>
            <a:r>
              <a:rPr lang="zh-CN" altLang="zh-CN" kern="100" dirty="0">
                <a:latin typeface="+mn-ea"/>
                <a:cs typeface="Times New Roman" panose="02020603050405020304" pitchFamily="18" charset="0"/>
              </a:rPr>
              <a:t>）</a:t>
            </a:r>
          </a:p>
          <a:p>
            <a:pPr algn="just">
              <a:spcAft>
                <a:spcPts val="0"/>
              </a:spcAft>
            </a:pPr>
            <a:r>
              <a:rPr lang="en-US" altLang="zh-CN" kern="100" dirty="0">
                <a:latin typeface="+mn-ea"/>
                <a:cs typeface="Times New Roman" panose="02020603050405020304" pitchFamily="18" charset="0"/>
              </a:rPr>
              <a:t>A</a:t>
            </a:r>
            <a:r>
              <a:rPr lang="zh-CN" altLang="zh-CN" kern="100" dirty="0">
                <a:latin typeface="+mn-ea"/>
                <a:cs typeface="Times New Roman" panose="02020603050405020304" pitchFamily="18" charset="0"/>
              </a:rPr>
              <a:t>．</a:t>
            </a:r>
            <a:r>
              <a:rPr lang="en-US" altLang="zh-CN" kern="100" dirty="0">
                <a:latin typeface="+mn-ea"/>
                <a:cs typeface="Times New Roman" panose="02020603050405020304" pitchFamily="18" charset="0"/>
              </a:rPr>
              <a:t>500  B.700  C.800  </a:t>
            </a:r>
            <a:r>
              <a:rPr lang="en-US" altLang="zh-CN" kern="100" dirty="0" smtClean="0">
                <a:latin typeface="+mn-ea"/>
                <a:cs typeface="Times New Roman" panose="02020603050405020304" pitchFamily="18" charset="0"/>
              </a:rPr>
              <a:t>D.1000</a:t>
            </a:r>
            <a:endParaRPr lang="zh-CN" altLang="zh-CN" kern="100" dirty="0">
              <a:latin typeface="+mn-ea"/>
              <a:cs typeface="Times New Roman" panose="02020603050405020304" pitchFamily="18" charset="0"/>
            </a:endParaRPr>
          </a:p>
          <a:p>
            <a:pPr algn="just"/>
            <a:r>
              <a:rPr lang="en-US" altLang="zh-CN" kern="100" dirty="0" smtClean="0">
                <a:latin typeface="+mn-ea"/>
                <a:cs typeface="Times New Roman" panose="02020603050405020304" pitchFamily="18" charset="0"/>
              </a:rPr>
              <a:t> </a:t>
            </a:r>
            <a:endParaRPr lang="en-US" altLang="zh-CN" dirty="0">
              <a:latin typeface="+mn-ea"/>
            </a:endParaRPr>
          </a:p>
        </p:txBody>
      </p:sp>
    </p:spTree>
    <p:extLst>
      <p:ext uri="{BB962C8B-B14F-4D97-AF65-F5344CB8AC3E}">
        <p14:creationId xmlns:p14="http://schemas.microsoft.com/office/powerpoint/2010/main" val="1240247216"/>
      </p:ext>
    </p:extLst>
  </p:cSld>
  <p:clrMapOvr>
    <a:masterClrMapping/>
  </p:clrMapOvr>
  <p:transition spd="slow">
    <p:wipe/>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学习目的</a:t>
            </a:r>
          </a:p>
        </p:txBody>
      </p:sp>
      <p:sp>
        <p:nvSpPr>
          <p:cNvPr id="4" name="矩形 3"/>
          <p:cNvSpPr/>
          <p:nvPr/>
        </p:nvSpPr>
        <p:spPr>
          <a:xfrm>
            <a:off x="174710" y="515364"/>
            <a:ext cx="12017289" cy="5632311"/>
          </a:xfrm>
          <a:prstGeom prst="rect">
            <a:avLst/>
          </a:prstGeom>
        </p:spPr>
        <p:txBody>
          <a:bodyPr wrap="square">
            <a:spAutoFit/>
          </a:bodyPr>
          <a:lstStyle/>
          <a:p>
            <a:pPr algn="just">
              <a:spcAft>
                <a:spcPts val="0"/>
              </a:spcAft>
            </a:pPr>
            <a:r>
              <a:rPr lang="en-US" altLang="zh-CN" kern="100" dirty="0">
                <a:latin typeface="+mn-ea"/>
                <a:cs typeface="Times New Roman" panose="02020603050405020304" pitchFamily="18" charset="0"/>
              </a:rPr>
              <a:t>6</a:t>
            </a:r>
            <a:r>
              <a:rPr lang="zh-CN" altLang="en-US" kern="100" dirty="0" smtClean="0">
                <a:latin typeface="+mn-ea"/>
                <a:cs typeface="Times New Roman" panose="02020603050405020304" pitchFamily="18" charset="0"/>
              </a:rPr>
              <a:t>、</a:t>
            </a:r>
            <a:r>
              <a:rPr lang="zh-CN" altLang="zh-CN" kern="100" dirty="0" smtClean="0">
                <a:latin typeface="+mn-ea"/>
                <a:cs typeface="Times New Roman" panose="02020603050405020304" pitchFamily="18" charset="0"/>
              </a:rPr>
              <a:t>主机</a:t>
            </a:r>
            <a:r>
              <a:rPr lang="zh-CN" altLang="zh-CN" kern="100" dirty="0">
                <a:latin typeface="+mn-ea"/>
                <a:cs typeface="Times New Roman" panose="02020603050405020304" pitchFamily="18" charset="0"/>
              </a:rPr>
              <a:t>甲与主机乙之间已建立一个</a:t>
            </a:r>
            <a:r>
              <a:rPr lang="en-US" altLang="zh-CN" kern="100" dirty="0">
                <a:latin typeface="+mn-ea"/>
                <a:cs typeface="Times New Roman" panose="02020603050405020304" pitchFamily="18" charset="0"/>
              </a:rPr>
              <a:t>TCP</a:t>
            </a:r>
            <a:r>
              <a:rPr lang="zh-CN" altLang="zh-CN" kern="100" dirty="0">
                <a:latin typeface="+mn-ea"/>
                <a:cs typeface="Times New Roman" panose="02020603050405020304" pitchFamily="18" charset="0"/>
              </a:rPr>
              <a:t>连接，主机甲向主机乙发送了</a:t>
            </a:r>
            <a:r>
              <a:rPr lang="en-US" altLang="zh-CN" kern="100" dirty="0">
                <a:latin typeface="+mn-ea"/>
                <a:cs typeface="Times New Roman" panose="02020603050405020304" pitchFamily="18" charset="0"/>
              </a:rPr>
              <a:t>3</a:t>
            </a:r>
            <a:r>
              <a:rPr lang="zh-CN" altLang="zh-CN" kern="100" dirty="0">
                <a:latin typeface="+mn-ea"/>
                <a:cs typeface="Times New Roman" panose="02020603050405020304" pitchFamily="18" charset="0"/>
              </a:rPr>
              <a:t>个连续的</a:t>
            </a:r>
            <a:r>
              <a:rPr lang="en-US" altLang="zh-CN" kern="100" dirty="0">
                <a:latin typeface="+mn-ea"/>
                <a:cs typeface="Times New Roman" panose="02020603050405020304" pitchFamily="18" charset="0"/>
              </a:rPr>
              <a:t>TCP</a:t>
            </a:r>
            <a:r>
              <a:rPr lang="zh-CN" altLang="zh-CN" kern="100" dirty="0">
                <a:latin typeface="+mn-ea"/>
                <a:cs typeface="Times New Roman" panose="02020603050405020304" pitchFamily="18" charset="0"/>
              </a:rPr>
              <a:t>段，分别包含</a:t>
            </a:r>
            <a:r>
              <a:rPr lang="en-US" altLang="zh-CN" kern="100" dirty="0">
                <a:latin typeface="+mn-ea"/>
                <a:cs typeface="Times New Roman" panose="02020603050405020304" pitchFamily="18" charset="0"/>
              </a:rPr>
              <a:t>300</a:t>
            </a:r>
            <a:r>
              <a:rPr lang="zh-CN" altLang="zh-CN" kern="100" dirty="0">
                <a:latin typeface="+mn-ea"/>
                <a:cs typeface="Times New Roman" panose="02020603050405020304" pitchFamily="18" charset="0"/>
              </a:rPr>
              <a:t>字节、</a:t>
            </a:r>
            <a:r>
              <a:rPr lang="en-US" altLang="zh-CN" kern="100" dirty="0">
                <a:latin typeface="+mn-ea"/>
                <a:cs typeface="Times New Roman" panose="02020603050405020304" pitchFamily="18" charset="0"/>
              </a:rPr>
              <a:t>400</a:t>
            </a:r>
            <a:r>
              <a:rPr lang="zh-CN" altLang="zh-CN" kern="100" dirty="0">
                <a:latin typeface="+mn-ea"/>
                <a:cs typeface="Times New Roman" panose="02020603050405020304" pitchFamily="18" charset="0"/>
              </a:rPr>
              <a:t>字节和</a:t>
            </a:r>
            <a:r>
              <a:rPr lang="en-US" altLang="zh-CN" kern="100" dirty="0">
                <a:latin typeface="+mn-ea"/>
                <a:cs typeface="Times New Roman" panose="02020603050405020304" pitchFamily="18" charset="0"/>
              </a:rPr>
              <a:t>500</a:t>
            </a:r>
            <a:r>
              <a:rPr lang="zh-CN" altLang="zh-CN" kern="100" dirty="0">
                <a:latin typeface="+mn-ea"/>
                <a:cs typeface="Times New Roman" panose="02020603050405020304" pitchFamily="18" charset="0"/>
              </a:rPr>
              <a:t>字节的有效载荷，第</a:t>
            </a:r>
            <a:r>
              <a:rPr lang="en-US" altLang="zh-CN" kern="100" dirty="0">
                <a:latin typeface="+mn-ea"/>
                <a:cs typeface="Times New Roman" panose="02020603050405020304" pitchFamily="18" charset="0"/>
              </a:rPr>
              <a:t>3</a:t>
            </a:r>
            <a:r>
              <a:rPr lang="zh-CN" altLang="zh-CN" kern="100" dirty="0">
                <a:latin typeface="+mn-ea"/>
                <a:cs typeface="Times New Roman" panose="02020603050405020304" pitchFamily="18" charset="0"/>
              </a:rPr>
              <a:t>个段的序号为</a:t>
            </a:r>
            <a:r>
              <a:rPr lang="en-US" altLang="zh-CN" kern="100" dirty="0">
                <a:latin typeface="+mn-ea"/>
                <a:cs typeface="Times New Roman" panose="02020603050405020304" pitchFamily="18" charset="0"/>
              </a:rPr>
              <a:t>900</a:t>
            </a:r>
            <a:r>
              <a:rPr lang="zh-CN" altLang="zh-CN" kern="100" dirty="0">
                <a:latin typeface="+mn-ea"/>
                <a:cs typeface="Times New Roman" panose="02020603050405020304" pitchFamily="18" charset="0"/>
              </a:rPr>
              <a:t>。若主机乙仅</a:t>
            </a:r>
            <a:r>
              <a:rPr lang="zh-CN" altLang="zh-CN" kern="100" dirty="0" smtClean="0">
                <a:latin typeface="+mn-ea"/>
                <a:cs typeface="Times New Roman" panose="02020603050405020304" pitchFamily="18" charset="0"/>
              </a:rPr>
              <a:t>正确</a:t>
            </a:r>
            <a:r>
              <a:rPr lang="zh-CN" altLang="zh-CN" kern="100" dirty="0">
                <a:latin typeface="+mn-ea"/>
                <a:cs typeface="Times New Roman" panose="02020603050405020304" pitchFamily="18" charset="0"/>
              </a:rPr>
              <a:t>接收到第</a:t>
            </a:r>
            <a:r>
              <a:rPr lang="en-US" altLang="zh-CN" kern="100" dirty="0">
                <a:latin typeface="+mn-ea"/>
                <a:cs typeface="Times New Roman" panose="02020603050405020304" pitchFamily="18" charset="0"/>
              </a:rPr>
              <a:t>1</a:t>
            </a:r>
            <a:r>
              <a:rPr lang="zh-CN" altLang="zh-CN" kern="100" dirty="0">
                <a:latin typeface="+mn-ea"/>
                <a:cs typeface="Times New Roman" panose="02020603050405020304" pitchFamily="18" charset="0"/>
              </a:rPr>
              <a:t>和第</a:t>
            </a:r>
            <a:r>
              <a:rPr lang="en-US" altLang="zh-CN" kern="100" dirty="0">
                <a:latin typeface="+mn-ea"/>
                <a:cs typeface="Times New Roman" panose="02020603050405020304" pitchFamily="18" charset="0"/>
              </a:rPr>
              <a:t>3</a:t>
            </a:r>
            <a:r>
              <a:rPr lang="zh-CN" altLang="zh-CN" kern="100" dirty="0">
                <a:latin typeface="+mn-ea"/>
                <a:cs typeface="Times New Roman" panose="02020603050405020304" pitchFamily="18" charset="0"/>
              </a:rPr>
              <a:t>个段，则主机乙发送给主机甲的确认序号是（</a:t>
            </a:r>
            <a:r>
              <a:rPr lang="en-US" altLang="zh-CN" kern="100" dirty="0">
                <a:latin typeface="+mn-ea"/>
                <a:cs typeface="Times New Roman" panose="02020603050405020304" pitchFamily="18" charset="0"/>
              </a:rPr>
              <a:t>     </a:t>
            </a:r>
            <a:r>
              <a:rPr lang="zh-CN" altLang="zh-CN" kern="100" dirty="0">
                <a:latin typeface="+mn-ea"/>
                <a:cs typeface="Times New Roman" panose="02020603050405020304" pitchFamily="18" charset="0"/>
              </a:rPr>
              <a:t>）</a:t>
            </a:r>
          </a:p>
          <a:p>
            <a:pPr algn="just">
              <a:spcAft>
                <a:spcPts val="0"/>
              </a:spcAft>
            </a:pPr>
            <a:r>
              <a:rPr lang="en-US" altLang="zh-CN" kern="100" dirty="0">
                <a:latin typeface="+mn-ea"/>
                <a:cs typeface="Times New Roman" panose="02020603050405020304" pitchFamily="18" charset="0"/>
              </a:rPr>
              <a:t>    A</a:t>
            </a:r>
            <a:r>
              <a:rPr lang="zh-CN" altLang="zh-CN" kern="100" dirty="0">
                <a:latin typeface="+mn-ea"/>
                <a:cs typeface="Times New Roman" panose="02020603050405020304" pitchFamily="18" charset="0"/>
              </a:rPr>
              <a:t>．</a:t>
            </a:r>
            <a:r>
              <a:rPr lang="en-US" altLang="zh-CN" kern="100" dirty="0">
                <a:latin typeface="+mn-ea"/>
                <a:cs typeface="Times New Roman" panose="02020603050405020304" pitchFamily="18" charset="0"/>
              </a:rPr>
              <a:t>300      B</a:t>
            </a:r>
            <a:r>
              <a:rPr lang="zh-CN" altLang="zh-CN" kern="100" dirty="0">
                <a:latin typeface="+mn-ea"/>
                <a:cs typeface="Times New Roman" panose="02020603050405020304" pitchFamily="18" charset="0"/>
              </a:rPr>
              <a:t>．</a:t>
            </a:r>
            <a:r>
              <a:rPr lang="en-US" altLang="zh-CN" kern="100" dirty="0">
                <a:latin typeface="+mn-ea"/>
                <a:cs typeface="Times New Roman" panose="02020603050405020304" pitchFamily="18" charset="0"/>
              </a:rPr>
              <a:t>500      C</a:t>
            </a:r>
            <a:r>
              <a:rPr lang="zh-CN" altLang="zh-CN" kern="100" dirty="0">
                <a:latin typeface="+mn-ea"/>
                <a:cs typeface="Times New Roman" panose="02020603050405020304" pitchFamily="18" charset="0"/>
              </a:rPr>
              <a:t>．</a:t>
            </a:r>
            <a:r>
              <a:rPr lang="en-US" altLang="zh-CN" kern="100" dirty="0">
                <a:latin typeface="+mn-ea"/>
                <a:cs typeface="Times New Roman" panose="02020603050405020304" pitchFamily="18" charset="0"/>
              </a:rPr>
              <a:t>1200     D</a:t>
            </a:r>
            <a:r>
              <a:rPr lang="zh-CN" altLang="zh-CN" kern="100" dirty="0">
                <a:latin typeface="+mn-ea"/>
                <a:cs typeface="Times New Roman" panose="02020603050405020304" pitchFamily="18" charset="0"/>
              </a:rPr>
              <a:t>．</a:t>
            </a:r>
            <a:r>
              <a:rPr lang="en-US" altLang="zh-CN" kern="100" dirty="0">
                <a:latin typeface="+mn-ea"/>
                <a:cs typeface="Times New Roman" panose="02020603050405020304" pitchFamily="18" charset="0"/>
              </a:rPr>
              <a:t>1400</a:t>
            </a:r>
            <a:endParaRPr lang="zh-CN" altLang="zh-CN" kern="100" dirty="0">
              <a:latin typeface="+mn-ea"/>
              <a:cs typeface="Times New Roman" panose="02020603050405020304" pitchFamily="18" charset="0"/>
            </a:endParaRPr>
          </a:p>
          <a:p>
            <a:pPr algn="just">
              <a:spcAft>
                <a:spcPts val="0"/>
              </a:spcAft>
            </a:pPr>
            <a:r>
              <a:rPr lang="en-US" altLang="zh-CN" kern="100" dirty="0">
                <a:latin typeface="+mn-ea"/>
                <a:cs typeface="Times New Roman" panose="02020603050405020304" pitchFamily="18" charset="0"/>
              </a:rPr>
              <a:t>7</a:t>
            </a:r>
            <a:r>
              <a:rPr lang="zh-CN" altLang="en-US" kern="100" dirty="0" smtClean="0">
                <a:latin typeface="+mn-ea"/>
                <a:cs typeface="Times New Roman" panose="02020603050405020304" pitchFamily="18" charset="0"/>
              </a:rPr>
              <a:t>、</a:t>
            </a:r>
            <a:r>
              <a:rPr lang="en-US" altLang="zh-CN" kern="100" dirty="0" smtClean="0">
                <a:latin typeface="+mn-ea"/>
                <a:cs typeface="Times New Roman" panose="02020603050405020304" pitchFamily="18" charset="0"/>
              </a:rPr>
              <a:t>TCP</a:t>
            </a:r>
            <a:r>
              <a:rPr lang="zh-CN" altLang="zh-CN" kern="100" dirty="0">
                <a:latin typeface="+mn-ea"/>
                <a:cs typeface="Times New Roman" panose="02020603050405020304" pitchFamily="18" charset="0"/>
              </a:rPr>
              <a:t>什么时候对报文段采用快速重传？ </a:t>
            </a:r>
          </a:p>
          <a:p>
            <a:pPr algn="just">
              <a:spcAft>
                <a:spcPts val="0"/>
              </a:spcAft>
            </a:pPr>
            <a:r>
              <a:rPr lang="en-US" altLang="zh-CN" kern="100" dirty="0">
                <a:latin typeface="+mn-ea"/>
                <a:cs typeface="Times New Roman" panose="02020603050405020304" pitchFamily="18" charset="0"/>
              </a:rPr>
              <a:t>A</a:t>
            </a:r>
            <a:r>
              <a:rPr lang="zh-CN" altLang="zh-CN" kern="100" dirty="0">
                <a:latin typeface="+mn-ea"/>
                <a:cs typeface="Times New Roman" panose="02020603050405020304" pitchFamily="18" charset="0"/>
              </a:rPr>
              <a:t>、报文段的定时器过期</a:t>
            </a:r>
            <a:r>
              <a:rPr lang="en-US" altLang="zh-CN" kern="100" dirty="0">
                <a:latin typeface="+mn-ea"/>
                <a:cs typeface="Times New Roman" panose="02020603050405020304" pitchFamily="18" charset="0"/>
              </a:rPr>
              <a:t>                                      B</a:t>
            </a:r>
            <a:r>
              <a:rPr lang="zh-CN" altLang="zh-CN" kern="100" dirty="0">
                <a:latin typeface="+mn-ea"/>
                <a:cs typeface="Times New Roman" panose="02020603050405020304" pitchFamily="18" charset="0"/>
              </a:rPr>
              <a:t>、估计往返时延过长</a:t>
            </a:r>
          </a:p>
          <a:p>
            <a:pPr algn="just">
              <a:spcAft>
                <a:spcPts val="0"/>
              </a:spcAft>
            </a:pPr>
            <a:r>
              <a:rPr lang="en-US" altLang="zh-CN" kern="100" dirty="0">
                <a:latin typeface="+mn-ea"/>
                <a:cs typeface="Times New Roman" panose="02020603050405020304" pitchFamily="18" charset="0"/>
              </a:rPr>
              <a:t>C</a:t>
            </a:r>
            <a:r>
              <a:rPr lang="zh-CN" altLang="zh-CN" kern="100" dirty="0">
                <a:latin typeface="+mn-ea"/>
                <a:cs typeface="Times New Roman" panose="02020603050405020304" pitchFamily="18" charset="0"/>
              </a:rPr>
              <a:t>、收到之前发出的一个报文段的三个重复</a:t>
            </a:r>
            <a:r>
              <a:rPr lang="en-US" altLang="zh-CN" kern="100" dirty="0">
                <a:latin typeface="+mn-ea"/>
                <a:cs typeface="Times New Roman" panose="02020603050405020304" pitchFamily="18" charset="0"/>
              </a:rPr>
              <a:t>ACK     D</a:t>
            </a:r>
            <a:r>
              <a:rPr lang="zh-CN" altLang="zh-CN" kern="100" dirty="0">
                <a:latin typeface="+mn-ea"/>
                <a:cs typeface="Times New Roman" panose="02020603050405020304" pitchFamily="18" charset="0"/>
              </a:rPr>
              <a:t>、以上都</a:t>
            </a:r>
            <a:r>
              <a:rPr lang="zh-CN" altLang="zh-CN" kern="100" dirty="0" smtClean="0">
                <a:latin typeface="+mn-ea"/>
                <a:cs typeface="Times New Roman" panose="02020603050405020304" pitchFamily="18" charset="0"/>
              </a:rPr>
              <a:t>不是</a:t>
            </a:r>
            <a:endParaRPr lang="zh-CN" altLang="zh-CN" kern="100" dirty="0">
              <a:latin typeface="+mn-ea"/>
              <a:cs typeface="Times New Roman" panose="02020603050405020304" pitchFamily="18" charset="0"/>
            </a:endParaRPr>
          </a:p>
          <a:p>
            <a:pPr algn="just">
              <a:spcAft>
                <a:spcPts val="0"/>
              </a:spcAft>
            </a:pPr>
            <a:r>
              <a:rPr lang="en-US" altLang="zh-CN" kern="100" dirty="0">
                <a:latin typeface="+mn-ea"/>
                <a:cs typeface="Times New Roman" panose="02020603050405020304" pitchFamily="18" charset="0"/>
              </a:rPr>
              <a:t>8</a:t>
            </a:r>
            <a:r>
              <a:rPr lang="zh-CN" altLang="en-US" kern="100" dirty="0" smtClean="0">
                <a:latin typeface="+mn-ea"/>
                <a:cs typeface="Times New Roman" panose="02020603050405020304" pitchFamily="18" charset="0"/>
              </a:rPr>
              <a:t>、</a:t>
            </a:r>
            <a:r>
              <a:rPr lang="zh-CN" altLang="zh-CN" kern="100" dirty="0" smtClean="0">
                <a:latin typeface="+mn-ea"/>
                <a:cs typeface="Times New Roman" panose="02020603050405020304" pitchFamily="18" charset="0"/>
              </a:rPr>
              <a:t>网络</a:t>
            </a:r>
            <a:r>
              <a:rPr lang="zh-CN" altLang="zh-CN" kern="100" dirty="0">
                <a:latin typeface="+mn-ea"/>
                <a:cs typeface="Times New Roman" panose="02020603050405020304" pitchFamily="18" charset="0"/>
              </a:rPr>
              <a:t>上所抓到的</a:t>
            </a:r>
            <a:r>
              <a:rPr lang="en-US" altLang="zh-CN" kern="100" dirty="0">
                <a:latin typeface="+mn-ea"/>
                <a:cs typeface="Times New Roman" panose="02020603050405020304" pitchFamily="18" charset="0"/>
              </a:rPr>
              <a:t>TCP</a:t>
            </a:r>
            <a:r>
              <a:rPr lang="zh-CN" altLang="zh-CN" kern="100" dirty="0">
                <a:latin typeface="+mn-ea"/>
                <a:cs typeface="Times New Roman" panose="02020603050405020304" pitchFamily="18" charset="0"/>
              </a:rPr>
              <a:t>数据报文段中，有一个字段</a:t>
            </a:r>
            <a:r>
              <a:rPr lang="en-US" altLang="zh-CN" kern="100" dirty="0" err="1">
                <a:latin typeface="+mn-ea"/>
                <a:cs typeface="Times New Roman" panose="02020603050405020304" pitchFamily="18" charset="0"/>
              </a:rPr>
              <a:t>RcvWindow</a:t>
            </a:r>
            <a:r>
              <a:rPr lang="zh-CN" altLang="zh-CN" kern="100" dirty="0">
                <a:latin typeface="+mn-ea"/>
                <a:cs typeface="Times New Roman" panose="02020603050405020304" pitchFamily="18" charset="0"/>
              </a:rPr>
              <a:t>，其含义和作用为（</a:t>
            </a:r>
            <a:r>
              <a:rPr lang="en-US" altLang="zh-CN" kern="100" dirty="0">
                <a:latin typeface="+mn-ea"/>
                <a:cs typeface="Times New Roman" panose="02020603050405020304" pitchFamily="18" charset="0"/>
              </a:rPr>
              <a:t>  </a:t>
            </a:r>
            <a:r>
              <a:rPr lang="zh-CN" altLang="zh-CN" kern="100" dirty="0">
                <a:latin typeface="+mn-ea"/>
                <a:cs typeface="Times New Roman" panose="02020603050405020304" pitchFamily="18" charset="0"/>
              </a:rPr>
              <a:t>）</a:t>
            </a:r>
          </a:p>
          <a:p>
            <a:pPr algn="just">
              <a:spcAft>
                <a:spcPts val="0"/>
              </a:spcAft>
            </a:pPr>
            <a:r>
              <a:rPr lang="en-US" altLang="zh-CN" kern="100" dirty="0">
                <a:latin typeface="+mn-ea"/>
                <a:cs typeface="Times New Roman" panose="02020603050405020304" pitchFamily="18" charset="0"/>
              </a:rPr>
              <a:t>A</a:t>
            </a:r>
            <a:r>
              <a:rPr lang="zh-CN" altLang="zh-CN" kern="100" dirty="0">
                <a:latin typeface="+mn-ea"/>
                <a:cs typeface="Times New Roman" panose="02020603050405020304" pitchFamily="18" charset="0"/>
              </a:rPr>
              <a:t>、接收可用空间大小，用于流量控制</a:t>
            </a:r>
            <a:r>
              <a:rPr lang="en-US" altLang="zh-CN" kern="100" dirty="0">
                <a:latin typeface="+mn-ea"/>
                <a:cs typeface="Times New Roman" panose="02020603050405020304" pitchFamily="18" charset="0"/>
              </a:rPr>
              <a:t>       B</a:t>
            </a:r>
            <a:r>
              <a:rPr lang="zh-CN" altLang="zh-CN" kern="100" dirty="0">
                <a:latin typeface="+mn-ea"/>
                <a:cs typeface="Times New Roman" panose="02020603050405020304" pitchFamily="18" charset="0"/>
              </a:rPr>
              <a:t>、发送可用空间大小，用于流量控制</a:t>
            </a:r>
          </a:p>
          <a:p>
            <a:pPr algn="just">
              <a:spcAft>
                <a:spcPts val="0"/>
              </a:spcAft>
            </a:pPr>
            <a:r>
              <a:rPr lang="en-US" altLang="zh-CN" kern="100" dirty="0">
                <a:latin typeface="+mn-ea"/>
                <a:cs typeface="Times New Roman" panose="02020603050405020304" pitchFamily="18" charset="0"/>
              </a:rPr>
              <a:t>C</a:t>
            </a:r>
            <a:r>
              <a:rPr lang="zh-CN" altLang="zh-CN" kern="100" dirty="0">
                <a:latin typeface="+mn-ea"/>
                <a:cs typeface="Times New Roman" panose="02020603050405020304" pitchFamily="18" charset="0"/>
              </a:rPr>
              <a:t>、发送可用空间大小，用于拥塞控制</a:t>
            </a:r>
            <a:r>
              <a:rPr lang="en-US" altLang="zh-CN" kern="100" dirty="0">
                <a:latin typeface="+mn-ea"/>
                <a:cs typeface="Times New Roman" panose="02020603050405020304" pitchFamily="18" charset="0"/>
              </a:rPr>
              <a:t>       D</a:t>
            </a:r>
            <a:r>
              <a:rPr lang="zh-CN" altLang="zh-CN" kern="100" dirty="0">
                <a:latin typeface="+mn-ea"/>
                <a:cs typeface="Times New Roman" panose="02020603050405020304" pitchFamily="18" charset="0"/>
              </a:rPr>
              <a:t>、接收可用空间大小，用于</a:t>
            </a:r>
            <a:r>
              <a:rPr lang="zh-CN" altLang="zh-CN" kern="100" dirty="0" smtClean="0">
                <a:latin typeface="+mn-ea"/>
                <a:cs typeface="Times New Roman" panose="02020603050405020304" pitchFamily="18" charset="0"/>
              </a:rPr>
              <a:t>拥塞控制</a:t>
            </a:r>
            <a:endParaRPr lang="en-US" altLang="zh-CN" kern="100" dirty="0">
              <a:latin typeface="+mn-ea"/>
              <a:cs typeface="Times New Roman" panose="02020603050405020304" pitchFamily="18" charset="0"/>
            </a:endParaRPr>
          </a:p>
          <a:p>
            <a:r>
              <a:rPr lang="en-US" altLang="zh-CN" dirty="0"/>
              <a:t>9</a:t>
            </a:r>
            <a:r>
              <a:rPr lang="zh-CN" altLang="en-US" dirty="0" smtClean="0"/>
              <a:t>、</a:t>
            </a:r>
            <a:r>
              <a:rPr lang="zh-CN" altLang="zh-CN" dirty="0" smtClean="0"/>
              <a:t>主机</a:t>
            </a:r>
            <a:r>
              <a:rPr lang="zh-CN" altLang="zh-CN" dirty="0"/>
              <a:t>甲和主机乙之间已建立一个</a:t>
            </a:r>
            <a:r>
              <a:rPr lang="en-US" altLang="zh-CN" dirty="0"/>
              <a:t>TCP</a:t>
            </a:r>
            <a:r>
              <a:rPr lang="zh-CN" altLang="zh-CN" dirty="0"/>
              <a:t>连接，</a:t>
            </a:r>
            <a:r>
              <a:rPr lang="en-US" altLang="zh-CN" dirty="0"/>
              <a:t>TCP</a:t>
            </a:r>
            <a:r>
              <a:rPr lang="zh-CN" altLang="zh-CN" dirty="0"/>
              <a:t>最大段长度为</a:t>
            </a:r>
            <a:r>
              <a:rPr lang="en-US" altLang="zh-CN" dirty="0"/>
              <a:t>1000</a:t>
            </a:r>
            <a:r>
              <a:rPr lang="zh-CN" altLang="zh-CN" dirty="0"/>
              <a:t>字节，若主机甲的当前拥塞窗口为</a:t>
            </a:r>
            <a:r>
              <a:rPr lang="en-US" altLang="zh-CN" dirty="0"/>
              <a:t>4000</a:t>
            </a:r>
            <a:r>
              <a:rPr lang="zh-CN" altLang="zh-CN" dirty="0"/>
              <a:t>字节，在主机甲向主机乙连接发送</a:t>
            </a:r>
            <a:r>
              <a:rPr lang="en-US" altLang="zh-CN" dirty="0"/>
              <a:t>2</a:t>
            </a:r>
            <a:r>
              <a:rPr lang="zh-CN" altLang="zh-CN" dirty="0"/>
              <a:t>个最大段后，成功收到主机乙发送的第一段的确认段，确认段中通告的接收窗口大小为</a:t>
            </a:r>
            <a:r>
              <a:rPr lang="en-US" altLang="zh-CN" dirty="0"/>
              <a:t>2000</a:t>
            </a:r>
            <a:r>
              <a:rPr lang="zh-CN" altLang="zh-CN" dirty="0"/>
              <a:t>字节，则此时主机甲还可以向主机乙发送的最大字节数是（</a:t>
            </a:r>
            <a:r>
              <a:rPr lang="en-US" altLang="zh-CN" dirty="0"/>
              <a:t>    </a:t>
            </a:r>
            <a:r>
              <a:rPr lang="zh-CN" altLang="zh-CN" dirty="0"/>
              <a:t>）</a:t>
            </a:r>
          </a:p>
          <a:p>
            <a:r>
              <a:rPr lang="en-US" altLang="zh-CN" dirty="0"/>
              <a:t>A</a:t>
            </a:r>
            <a:r>
              <a:rPr lang="zh-CN" altLang="zh-CN" dirty="0"/>
              <a:t>：</a:t>
            </a:r>
            <a:r>
              <a:rPr lang="en-US" altLang="zh-CN" dirty="0"/>
              <a:t>1000             B</a:t>
            </a:r>
            <a:r>
              <a:rPr lang="zh-CN" altLang="zh-CN" dirty="0"/>
              <a:t>：</a:t>
            </a:r>
            <a:r>
              <a:rPr lang="en-US" altLang="zh-CN" dirty="0"/>
              <a:t>2000        C</a:t>
            </a:r>
            <a:r>
              <a:rPr lang="zh-CN" altLang="zh-CN" dirty="0"/>
              <a:t>：</a:t>
            </a:r>
            <a:r>
              <a:rPr lang="en-US" altLang="zh-CN" dirty="0"/>
              <a:t>3000             D</a:t>
            </a:r>
            <a:r>
              <a:rPr lang="zh-CN" altLang="zh-CN" dirty="0"/>
              <a:t>：</a:t>
            </a:r>
            <a:r>
              <a:rPr lang="en-US" altLang="zh-CN" dirty="0" smtClean="0"/>
              <a:t>4000</a:t>
            </a:r>
          </a:p>
          <a:p>
            <a:pPr algn="just">
              <a:spcAft>
                <a:spcPts val="0"/>
              </a:spcAft>
            </a:pPr>
            <a:r>
              <a:rPr lang="en-US" altLang="zh-CN" dirty="0" smtClean="0"/>
              <a:t>10</a:t>
            </a:r>
            <a:r>
              <a:rPr lang="zh-CN" altLang="en-US" dirty="0" smtClean="0"/>
              <a:t>、</a:t>
            </a:r>
            <a:r>
              <a:rPr lang="zh-CN" altLang="zh-CN" kern="100" dirty="0">
                <a:latin typeface="+mn-ea"/>
                <a:cs typeface="Times New Roman" panose="02020603050405020304" pitchFamily="18" charset="0"/>
              </a:rPr>
              <a:t>主机甲向主机乙发送一个</a:t>
            </a:r>
            <a:r>
              <a:rPr lang="en-US" altLang="zh-CN" kern="100" dirty="0">
                <a:latin typeface="+mn-ea"/>
                <a:cs typeface="Times New Roman" panose="02020603050405020304" pitchFamily="18" charset="0"/>
              </a:rPr>
              <a:t>(SYN</a:t>
            </a:r>
            <a:r>
              <a:rPr lang="zh-CN" altLang="zh-CN" kern="100" dirty="0">
                <a:latin typeface="+mn-ea"/>
                <a:cs typeface="Times New Roman" panose="02020603050405020304" pitchFamily="18" charset="0"/>
              </a:rPr>
              <a:t>＝</a:t>
            </a:r>
            <a:r>
              <a:rPr lang="en-US" altLang="zh-CN" kern="100" dirty="0">
                <a:latin typeface="+mn-ea"/>
                <a:cs typeface="Times New Roman" panose="02020603050405020304" pitchFamily="18" charset="0"/>
              </a:rPr>
              <a:t>1</a:t>
            </a:r>
            <a:r>
              <a:rPr lang="zh-CN" altLang="zh-CN" kern="100" dirty="0">
                <a:latin typeface="+mn-ea"/>
                <a:cs typeface="Times New Roman" panose="02020603050405020304" pitchFamily="18" charset="0"/>
              </a:rPr>
              <a:t>，</a:t>
            </a:r>
            <a:r>
              <a:rPr lang="en-US" altLang="zh-CN" kern="100" dirty="0" err="1">
                <a:latin typeface="+mn-ea"/>
                <a:cs typeface="Times New Roman" panose="02020603050405020304" pitchFamily="18" charset="0"/>
              </a:rPr>
              <a:t>seq</a:t>
            </a:r>
            <a:r>
              <a:rPr lang="zh-CN" altLang="zh-CN" kern="100" dirty="0">
                <a:latin typeface="+mn-ea"/>
                <a:cs typeface="Times New Roman" panose="02020603050405020304" pitchFamily="18" charset="0"/>
              </a:rPr>
              <a:t>＝</a:t>
            </a:r>
            <a:r>
              <a:rPr lang="en-US" altLang="zh-CN" kern="100" dirty="0">
                <a:latin typeface="+mn-ea"/>
                <a:cs typeface="Times New Roman" panose="02020603050405020304" pitchFamily="18" charset="0"/>
              </a:rPr>
              <a:t>3210)</a:t>
            </a:r>
            <a:r>
              <a:rPr lang="zh-CN" altLang="zh-CN" kern="100" dirty="0">
                <a:latin typeface="+mn-ea"/>
                <a:cs typeface="Times New Roman" panose="02020603050405020304" pitchFamily="18" charset="0"/>
              </a:rPr>
              <a:t>的</a:t>
            </a:r>
            <a:r>
              <a:rPr lang="en-US" altLang="zh-CN" kern="100" dirty="0">
                <a:latin typeface="+mn-ea"/>
                <a:cs typeface="Times New Roman" panose="02020603050405020304" pitchFamily="18" charset="0"/>
              </a:rPr>
              <a:t>TCP</a:t>
            </a:r>
            <a:r>
              <a:rPr lang="zh-CN" altLang="zh-CN" kern="100" dirty="0">
                <a:latin typeface="+mn-ea"/>
                <a:cs typeface="Times New Roman" panose="02020603050405020304" pitchFamily="18" charset="0"/>
              </a:rPr>
              <a:t>段，期望与主机乙建立</a:t>
            </a:r>
            <a:r>
              <a:rPr lang="en-US" altLang="zh-CN" kern="100" dirty="0">
                <a:latin typeface="+mn-ea"/>
                <a:cs typeface="Times New Roman" panose="02020603050405020304" pitchFamily="18" charset="0"/>
              </a:rPr>
              <a:t>TCP</a:t>
            </a:r>
            <a:r>
              <a:rPr lang="zh-CN" altLang="zh-CN" kern="100" dirty="0">
                <a:latin typeface="+mn-ea"/>
                <a:cs typeface="Times New Roman" panose="02020603050405020304" pitchFamily="18" charset="0"/>
              </a:rPr>
              <a:t>连接，若主机乙接受该连接请求，则主机乙向主机甲发送的正确的</a:t>
            </a:r>
            <a:r>
              <a:rPr lang="en-US" altLang="zh-CN" kern="100" dirty="0">
                <a:latin typeface="+mn-ea"/>
                <a:cs typeface="Times New Roman" panose="02020603050405020304" pitchFamily="18" charset="0"/>
              </a:rPr>
              <a:t>TCP</a:t>
            </a:r>
            <a:r>
              <a:rPr lang="zh-CN" altLang="zh-CN" kern="100" dirty="0">
                <a:latin typeface="+mn-ea"/>
                <a:cs typeface="Times New Roman" panose="02020603050405020304" pitchFamily="18" charset="0"/>
              </a:rPr>
              <a:t>段可能是（</a:t>
            </a:r>
            <a:r>
              <a:rPr lang="en-US" altLang="zh-CN" kern="100" dirty="0">
                <a:latin typeface="+mn-ea"/>
                <a:cs typeface="Times New Roman" panose="02020603050405020304" pitchFamily="18" charset="0"/>
              </a:rPr>
              <a:t>  </a:t>
            </a:r>
            <a:r>
              <a:rPr lang="en-US" altLang="zh-CN" kern="100" dirty="0">
                <a:solidFill>
                  <a:srgbClr val="FF0000"/>
                </a:solidFill>
                <a:latin typeface="+mn-ea"/>
                <a:cs typeface="Times New Roman" panose="02020603050405020304" pitchFamily="18" charset="0"/>
              </a:rPr>
              <a:t>    </a:t>
            </a:r>
            <a:r>
              <a:rPr lang="en-US" altLang="zh-CN" kern="100" dirty="0">
                <a:latin typeface="+mn-ea"/>
                <a:cs typeface="Times New Roman" panose="02020603050405020304" pitchFamily="18" charset="0"/>
              </a:rPr>
              <a:t>  </a:t>
            </a:r>
            <a:r>
              <a:rPr lang="zh-CN" altLang="zh-CN" kern="100" dirty="0">
                <a:latin typeface="+mn-ea"/>
                <a:cs typeface="Times New Roman" panose="02020603050405020304" pitchFamily="18" charset="0"/>
              </a:rPr>
              <a:t>）</a:t>
            </a:r>
          </a:p>
          <a:p>
            <a:pPr algn="just">
              <a:spcAft>
                <a:spcPts val="0"/>
              </a:spcAft>
            </a:pPr>
            <a:r>
              <a:rPr lang="en-US" altLang="zh-CN" kern="100" dirty="0">
                <a:latin typeface="+mn-ea"/>
                <a:cs typeface="Times New Roman" panose="02020603050405020304" pitchFamily="18" charset="0"/>
              </a:rPr>
              <a:t>    A</a:t>
            </a:r>
            <a:r>
              <a:rPr lang="zh-CN" altLang="zh-CN" kern="100" dirty="0">
                <a:latin typeface="+mn-ea"/>
                <a:cs typeface="Times New Roman" panose="02020603050405020304" pitchFamily="18" charset="0"/>
              </a:rPr>
              <a:t>．</a:t>
            </a:r>
            <a:r>
              <a:rPr lang="en-US" altLang="zh-CN" kern="100" dirty="0">
                <a:latin typeface="+mn-ea"/>
                <a:cs typeface="Times New Roman" panose="02020603050405020304" pitchFamily="18" charset="0"/>
              </a:rPr>
              <a:t>(SYN</a:t>
            </a:r>
            <a:r>
              <a:rPr lang="zh-CN" altLang="zh-CN" kern="100" dirty="0">
                <a:latin typeface="+mn-ea"/>
                <a:cs typeface="Times New Roman" panose="02020603050405020304" pitchFamily="18" charset="0"/>
              </a:rPr>
              <a:t>＝</a:t>
            </a:r>
            <a:r>
              <a:rPr lang="en-US" altLang="zh-CN" kern="100" dirty="0">
                <a:latin typeface="+mn-ea"/>
                <a:cs typeface="Times New Roman" panose="02020603050405020304" pitchFamily="18" charset="0"/>
              </a:rPr>
              <a:t>0</a:t>
            </a:r>
            <a:r>
              <a:rPr lang="zh-CN" altLang="zh-CN" kern="100" dirty="0">
                <a:latin typeface="+mn-ea"/>
                <a:cs typeface="Times New Roman" panose="02020603050405020304" pitchFamily="18" charset="0"/>
              </a:rPr>
              <a:t>，</a:t>
            </a:r>
            <a:r>
              <a:rPr lang="en-US" altLang="zh-CN" kern="100" dirty="0">
                <a:latin typeface="+mn-ea"/>
                <a:cs typeface="Times New Roman" panose="02020603050405020304" pitchFamily="18" charset="0"/>
              </a:rPr>
              <a:t>ACK</a:t>
            </a:r>
            <a:r>
              <a:rPr lang="zh-CN" altLang="zh-CN" kern="100" dirty="0">
                <a:latin typeface="+mn-ea"/>
                <a:cs typeface="Times New Roman" panose="02020603050405020304" pitchFamily="18" charset="0"/>
              </a:rPr>
              <a:t>＝</a:t>
            </a:r>
            <a:r>
              <a:rPr lang="en-US" altLang="zh-CN" kern="100" dirty="0">
                <a:latin typeface="+mn-ea"/>
                <a:cs typeface="Times New Roman" panose="02020603050405020304" pitchFamily="18" charset="0"/>
              </a:rPr>
              <a:t>0</a:t>
            </a:r>
            <a:r>
              <a:rPr lang="zh-CN" altLang="zh-CN" kern="100" dirty="0">
                <a:latin typeface="+mn-ea"/>
                <a:cs typeface="Times New Roman" panose="02020603050405020304" pitchFamily="18" charset="0"/>
              </a:rPr>
              <a:t>，</a:t>
            </a:r>
            <a:r>
              <a:rPr lang="en-US" altLang="zh-CN" kern="100" dirty="0" err="1">
                <a:latin typeface="+mn-ea"/>
                <a:cs typeface="Times New Roman" panose="02020603050405020304" pitchFamily="18" charset="0"/>
              </a:rPr>
              <a:t>seq</a:t>
            </a:r>
            <a:r>
              <a:rPr lang="zh-CN" altLang="zh-CN" kern="100" dirty="0">
                <a:latin typeface="+mn-ea"/>
                <a:cs typeface="Times New Roman" panose="02020603050405020304" pitchFamily="18" charset="0"/>
              </a:rPr>
              <a:t>＝</a:t>
            </a:r>
            <a:r>
              <a:rPr lang="en-US" altLang="zh-CN" kern="100" dirty="0">
                <a:latin typeface="+mn-ea"/>
                <a:cs typeface="Times New Roman" panose="02020603050405020304" pitchFamily="18" charset="0"/>
              </a:rPr>
              <a:t>3211</a:t>
            </a:r>
            <a:r>
              <a:rPr lang="zh-CN" altLang="zh-CN" kern="100" dirty="0">
                <a:latin typeface="+mn-ea"/>
                <a:cs typeface="Times New Roman" panose="02020603050405020304" pitchFamily="18" charset="0"/>
              </a:rPr>
              <a:t>，</a:t>
            </a:r>
            <a:r>
              <a:rPr lang="en-US" altLang="zh-CN" kern="100" dirty="0" err="1">
                <a:latin typeface="+mn-ea"/>
                <a:cs typeface="Times New Roman" panose="02020603050405020304" pitchFamily="18" charset="0"/>
              </a:rPr>
              <a:t>ack</a:t>
            </a:r>
            <a:r>
              <a:rPr lang="zh-CN" altLang="zh-CN" kern="100" dirty="0">
                <a:latin typeface="+mn-ea"/>
                <a:cs typeface="Times New Roman" panose="02020603050405020304" pitchFamily="18" charset="0"/>
              </a:rPr>
              <a:t>＝</a:t>
            </a:r>
            <a:r>
              <a:rPr lang="en-US" altLang="zh-CN" kern="100" dirty="0">
                <a:latin typeface="+mn-ea"/>
                <a:cs typeface="Times New Roman" panose="02020603050405020304" pitchFamily="18" charset="0"/>
              </a:rPr>
              <a:t>3211)</a:t>
            </a:r>
            <a:endParaRPr lang="zh-CN" altLang="zh-CN" kern="100" dirty="0">
              <a:latin typeface="+mn-ea"/>
              <a:cs typeface="Times New Roman" panose="02020603050405020304" pitchFamily="18" charset="0"/>
            </a:endParaRPr>
          </a:p>
          <a:p>
            <a:pPr algn="just">
              <a:spcAft>
                <a:spcPts val="0"/>
              </a:spcAft>
            </a:pPr>
            <a:r>
              <a:rPr lang="en-US" altLang="zh-CN" kern="100" dirty="0">
                <a:latin typeface="+mn-ea"/>
                <a:cs typeface="Times New Roman" panose="02020603050405020304" pitchFamily="18" charset="0"/>
              </a:rPr>
              <a:t>    B</a:t>
            </a:r>
            <a:r>
              <a:rPr lang="zh-CN" altLang="zh-CN" kern="100" dirty="0">
                <a:latin typeface="+mn-ea"/>
                <a:cs typeface="Times New Roman" panose="02020603050405020304" pitchFamily="18" charset="0"/>
              </a:rPr>
              <a:t>．</a:t>
            </a:r>
            <a:r>
              <a:rPr lang="en-US" altLang="zh-CN" kern="100" dirty="0">
                <a:latin typeface="+mn-ea"/>
                <a:cs typeface="Times New Roman" panose="02020603050405020304" pitchFamily="18" charset="0"/>
              </a:rPr>
              <a:t>(SYN</a:t>
            </a:r>
            <a:r>
              <a:rPr lang="zh-CN" altLang="zh-CN" kern="100" dirty="0">
                <a:latin typeface="+mn-ea"/>
                <a:cs typeface="Times New Roman" panose="02020603050405020304" pitchFamily="18" charset="0"/>
              </a:rPr>
              <a:t>＝</a:t>
            </a:r>
            <a:r>
              <a:rPr lang="en-US" altLang="zh-CN" kern="100" dirty="0">
                <a:latin typeface="+mn-ea"/>
                <a:cs typeface="Times New Roman" panose="02020603050405020304" pitchFamily="18" charset="0"/>
              </a:rPr>
              <a:t>1</a:t>
            </a:r>
            <a:r>
              <a:rPr lang="zh-CN" altLang="zh-CN" kern="100" dirty="0">
                <a:latin typeface="+mn-ea"/>
                <a:cs typeface="Times New Roman" panose="02020603050405020304" pitchFamily="18" charset="0"/>
              </a:rPr>
              <a:t>，</a:t>
            </a:r>
            <a:r>
              <a:rPr lang="en-US" altLang="zh-CN" kern="100" dirty="0">
                <a:latin typeface="+mn-ea"/>
                <a:cs typeface="Times New Roman" panose="02020603050405020304" pitchFamily="18" charset="0"/>
              </a:rPr>
              <a:t>ACK</a:t>
            </a:r>
            <a:r>
              <a:rPr lang="zh-CN" altLang="zh-CN" kern="100" dirty="0">
                <a:latin typeface="+mn-ea"/>
                <a:cs typeface="Times New Roman" panose="02020603050405020304" pitchFamily="18" charset="0"/>
              </a:rPr>
              <a:t>＝</a:t>
            </a:r>
            <a:r>
              <a:rPr lang="en-US" altLang="zh-CN" kern="100" dirty="0">
                <a:latin typeface="+mn-ea"/>
                <a:cs typeface="Times New Roman" panose="02020603050405020304" pitchFamily="18" charset="0"/>
              </a:rPr>
              <a:t>1</a:t>
            </a:r>
            <a:r>
              <a:rPr lang="zh-CN" altLang="zh-CN" kern="100" dirty="0">
                <a:latin typeface="+mn-ea"/>
                <a:cs typeface="Times New Roman" panose="02020603050405020304" pitchFamily="18" charset="0"/>
              </a:rPr>
              <a:t>，</a:t>
            </a:r>
            <a:r>
              <a:rPr lang="en-US" altLang="zh-CN" kern="100" dirty="0" err="1">
                <a:latin typeface="+mn-ea"/>
                <a:cs typeface="Times New Roman" panose="02020603050405020304" pitchFamily="18" charset="0"/>
              </a:rPr>
              <a:t>seq</a:t>
            </a:r>
            <a:r>
              <a:rPr lang="zh-CN" altLang="zh-CN" kern="100" dirty="0">
                <a:latin typeface="+mn-ea"/>
                <a:cs typeface="Times New Roman" panose="02020603050405020304" pitchFamily="18" charset="0"/>
              </a:rPr>
              <a:t>＝</a:t>
            </a:r>
            <a:r>
              <a:rPr lang="en-US" altLang="zh-CN" kern="100" dirty="0">
                <a:latin typeface="+mn-ea"/>
                <a:cs typeface="Times New Roman" panose="02020603050405020304" pitchFamily="18" charset="0"/>
              </a:rPr>
              <a:t>3210</a:t>
            </a:r>
            <a:r>
              <a:rPr lang="zh-CN" altLang="zh-CN" kern="100" dirty="0">
                <a:latin typeface="+mn-ea"/>
                <a:cs typeface="Times New Roman" panose="02020603050405020304" pitchFamily="18" charset="0"/>
              </a:rPr>
              <a:t>，</a:t>
            </a:r>
            <a:r>
              <a:rPr lang="en-US" altLang="zh-CN" kern="100" dirty="0" err="1">
                <a:latin typeface="+mn-ea"/>
                <a:cs typeface="Times New Roman" panose="02020603050405020304" pitchFamily="18" charset="0"/>
              </a:rPr>
              <a:t>ack</a:t>
            </a:r>
            <a:r>
              <a:rPr lang="zh-CN" altLang="zh-CN" kern="100" dirty="0">
                <a:latin typeface="+mn-ea"/>
                <a:cs typeface="Times New Roman" panose="02020603050405020304" pitchFamily="18" charset="0"/>
              </a:rPr>
              <a:t>＝</a:t>
            </a:r>
            <a:r>
              <a:rPr lang="en-US" altLang="zh-CN" kern="100" dirty="0">
                <a:latin typeface="+mn-ea"/>
                <a:cs typeface="Times New Roman" panose="02020603050405020304" pitchFamily="18" charset="0"/>
              </a:rPr>
              <a:t>3210)</a:t>
            </a:r>
            <a:endParaRPr lang="zh-CN" altLang="zh-CN" kern="100" dirty="0">
              <a:latin typeface="+mn-ea"/>
              <a:cs typeface="Times New Roman" panose="02020603050405020304" pitchFamily="18" charset="0"/>
            </a:endParaRPr>
          </a:p>
          <a:p>
            <a:pPr algn="just">
              <a:spcAft>
                <a:spcPts val="0"/>
              </a:spcAft>
            </a:pPr>
            <a:r>
              <a:rPr lang="en-US" altLang="zh-CN" kern="100" dirty="0">
                <a:latin typeface="+mn-ea"/>
                <a:cs typeface="Times New Roman" panose="02020603050405020304" pitchFamily="18" charset="0"/>
              </a:rPr>
              <a:t>    C</a:t>
            </a:r>
            <a:r>
              <a:rPr lang="zh-CN" altLang="zh-CN" kern="100" dirty="0">
                <a:latin typeface="+mn-ea"/>
                <a:cs typeface="Times New Roman" panose="02020603050405020304" pitchFamily="18" charset="0"/>
              </a:rPr>
              <a:t>．</a:t>
            </a:r>
            <a:r>
              <a:rPr lang="en-US" altLang="zh-CN" kern="100" dirty="0">
                <a:latin typeface="+mn-ea"/>
                <a:cs typeface="Times New Roman" panose="02020603050405020304" pitchFamily="18" charset="0"/>
              </a:rPr>
              <a:t>(SYN</a:t>
            </a:r>
            <a:r>
              <a:rPr lang="zh-CN" altLang="zh-CN" kern="100" dirty="0">
                <a:latin typeface="+mn-ea"/>
                <a:cs typeface="Times New Roman" panose="02020603050405020304" pitchFamily="18" charset="0"/>
              </a:rPr>
              <a:t>＝</a:t>
            </a:r>
            <a:r>
              <a:rPr lang="en-US" altLang="zh-CN" kern="100" dirty="0">
                <a:latin typeface="+mn-ea"/>
                <a:cs typeface="Times New Roman" panose="02020603050405020304" pitchFamily="18" charset="0"/>
              </a:rPr>
              <a:t>1</a:t>
            </a:r>
            <a:r>
              <a:rPr lang="zh-CN" altLang="zh-CN" kern="100" dirty="0">
                <a:latin typeface="+mn-ea"/>
                <a:cs typeface="Times New Roman" panose="02020603050405020304" pitchFamily="18" charset="0"/>
              </a:rPr>
              <a:t>，</a:t>
            </a:r>
            <a:r>
              <a:rPr lang="en-US" altLang="zh-CN" kern="100" dirty="0">
                <a:latin typeface="+mn-ea"/>
                <a:cs typeface="Times New Roman" panose="02020603050405020304" pitchFamily="18" charset="0"/>
              </a:rPr>
              <a:t>ACK</a:t>
            </a:r>
            <a:r>
              <a:rPr lang="zh-CN" altLang="zh-CN" kern="100" dirty="0">
                <a:latin typeface="+mn-ea"/>
                <a:cs typeface="Times New Roman" panose="02020603050405020304" pitchFamily="18" charset="0"/>
              </a:rPr>
              <a:t>＝</a:t>
            </a:r>
            <a:r>
              <a:rPr lang="en-US" altLang="zh-CN" kern="100" dirty="0">
                <a:latin typeface="+mn-ea"/>
                <a:cs typeface="Times New Roman" panose="02020603050405020304" pitchFamily="18" charset="0"/>
              </a:rPr>
              <a:t>1</a:t>
            </a:r>
            <a:r>
              <a:rPr lang="zh-CN" altLang="zh-CN" kern="100" dirty="0">
                <a:latin typeface="+mn-ea"/>
                <a:cs typeface="Times New Roman" panose="02020603050405020304" pitchFamily="18" charset="0"/>
              </a:rPr>
              <a:t>，</a:t>
            </a:r>
            <a:r>
              <a:rPr lang="en-US" altLang="zh-CN" kern="100" dirty="0" err="1">
                <a:latin typeface="+mn-ea"/>
                <a:cs typeface="Times New Roman" panose="02020603050405020304" pitchFamily="18" charset="0"/>
              </a:rPr>
              <a:t>seq</a:t>
            </a:r>
            <a:r>
              <a:rPr lang="zh-CN" altLang="zh-CN" kern="100" dirty="0">
                <a:latin typeface="+mn-ea"/>
                <a:cs typeface="Times New Roman" panose="02020603050405020304" pitchFamily="18" charset="0"/>
              </a:rPr>
              <a:t>＝</a:t>
            </a:r>
            <a:r>
              <a:rPr lang="en-US" altLang="zh-CN" kern="100" dirty="0">
                <a:latin typeface="+mn-ea"/>
                <a:cs typeface="Times New Roman" panose="02020603050405020304" pitchFamily="18" charset="0"/>
              </a:rPr>
              <a:t>3211</a:t>
            </a:r>
            <a:r>
              <a:rPr lang="zh-CN" altLang="zh-CN" kern="100" dirty="0">
                <a:latin typeface="+mn-ea"/>
                <a:cs typeface="Times New Roman" panose="02020603050405020304" pitchFamily="18" charset="0"/>
              </a:rPr>
              <a:t>，</a:t>
            </a:r>
            <a:r>
              <a:rPr lang="en-US" altLang="zh-CN" kern="100" dirty="0" err="1">
                <a:latin typeface="+mn-ea"/>
                <a:cs typeface="Times New Roman" panose="02020603050405020304" pitchFamily="18" charset="0"/>
              </a:rPr>
              <a:t>ack</a:t>
            </a:r>
            <a:r>
              <a:rPr lang="zh-CN" altLang="zh-CN" kern="100" dirty="0">
                <a:latin typeface="+mn-ea"/>
                <a:cs typeface="Times New Roman" panose="02020603050405020304" pitchFamily="18" charset="0"/>
              </a:rPr>
              <a:t>＝</a:t>
            </a:r>
            <a:r>
              <a:rPr lang="en-US" altLang="zh-CN" kern="100" dirty="0">
                <a:latin typeface="+mn-ea"/>
                <a:cs typeface="Times New Roman" panose="02020603050405020304" pitchFamily="18" charset="0"/>
              </a:rPr>
              <a:t>3211)</a:t>
            </a:r>
            <a:endParaRPr lang="zh-CN" altLang="zh-CN" kern="100" dirty="0">
              <a:latin typeface="+mn-ea"/>
              <a:cs typeface="Times New Roman" panose="02020603050405020304" pitchFamily="18" charset="0"/>
            </a:endParaRPr>
          </a:p>
          <a:p>
            <a:pPr algn="just">
              <a:spcAft>
                <a:spcPts val="0"/>
              </a:spcAft>
            </a:pPr>
            <a:r>
              <a:rPr lang="en-US" altLang="zh-CN" kern="100" dirty="0">
                <a:latin typeface="+mn-ea"/>
                <a:cs typeface="Times New Roman" panose="02020603050405020304" pitchFamily="18" charset="0"/>
              </a:rPr>
              <a:t>    D</a:t>
            </a:r>
            <a:r>
              <a:rPr lang="zh-CN" altLang="zh-CN" kern="100" dirty="0">
                <a:latin typeface="+mn-ea"/>
                <a:cs typeface="Times New Roman" panose="02020603050405020304" pitchFamily="18" charset="0"/>
              </a:rPr>
              <a:t>．</a:t>
            </a:r>
            <a:r>
              <a:rPr lang="en-US" altLang="zh-CN" kern="100" dirty="0">
                <a:latin typeface="+mn-ea"/>
                <a:cs typeface="Times New Roman" panose="02020603050405020304" pitchFamily="18" charset="0"/>
              </a:rPr>
              <a:t>(SYN</a:t>
            </a:r>
            <a:r>
              <a:rPr lang="zh-CN" altLang="zh-CN" kern="100" dirty="0">
                <a:latin typeface="+mn-ea"/>
                <a:cs typeface="Times New Roman" panose="02020603050405020304" pitchFamily="18" charset="0"/>
              </a:rPr>
              <a:t>＝</a:t>
            </a:r>
            <a:r>
              <a:rPr lang="en-US" altLang="zh-CN" kern="100" dirty="0">
                <a:latin typeface="+mn-ea"/>
                <a:cs typeface="Times New Roman" panose="02020603050405020304" pitchFamily="18" charset="0"/>
              </a:rPr>
              <a:t>0</a:t>
            </a:r>
            <a:r>
              <a:rPr lang="zh-CN" altLang="zh-CN" kern="100" dirty="0">
                <a:latin typeface="+mn-ea"/>
                <a:cs typeface="Times New Roman" panose="02020603050405020304" pitchFamily="18" charset="0"/>
              </a:rPr>
              <a:t>，</a:t>
            </a:r>
            <a:r>
              <a:rPr lang="en-US" altLang="zh-CN" kern="100" dirty="0">
                <a:latin typeface="+mn-ea"/>
                <a:cs typeface="Times New Roman" panose="02020603050405020304" pitchFamily="18" charset="0"/>
              </a:rPr>
              <a:t>ACK</a:t>
            </a:r>
            <a:r>
              <a:rPr lang="zh-CN" altLang="zh-CN" kern="100" dirty="0">
                <a:latin typeface="+mn-ea"/>
                <a:cs typeface="Times New Roman" panose="02020603050405020304" pitchFamily="18" charset="0"/>
              </a:rPr>
              <a:t>＝</a:t>
            </a:r>
            <a:r>
              <a:rPr lang="en-US" altLang="zh-CN" kern="100" dirty="0">
                <a:latin typeface="+mn-ea"/>
                <a:cs typeface="Times New Roman" panose="02020603050405020304" pitchFamily="18" charset="0"/>
              </a:rPr>
              <a:t>0</a:t>
            </a:r>
            <a:r>
              <a:rPr lang="zh-CN" altLang="zh-CN" kern="100" dirty="0">
                <a:latin typeface="+mn-ea"/>
                <a:cs typeface="Times New Roman" panose="02020603050405020304" pitchFamily="18" charset="0"/>
              </a:rPr>
              <a:t>，</a:t>
            </a:r>
            <a:r>
              <a:rPr lang="en-US" altLang="zh-CN" kern="100" dirty="0" err="1">
                <a:latin typeface="+mn-ea"/>
                <a:cs typeface="Times New Roman" panose="02020603050405020304" pitchFamily="18" charset="0"/>
              </a:rPr>
              <a:t>seq</a:t>
            </a:r>
            <a:r>
              <a:rPr lang="zh-CN" altLang="zh-CN" kern="100" dirty="0">
                <a:latin typeface="+mn-ea"/>
                <a:cs typeface="Times New Roman" panose="02020603050405020304" pitchFamily="18" charset="0"/>
              </a:rPr>
              <a:t>＝</a:t>
            </a:r>
            <a:r>
              <a:rPr lang="en-US" altLang="zh-CN" kern="100" dirty="0">
                <a:latin typeface="+mn-ea"/>
                <a:cs typeface="Times New Roman" panose="02020603050405020304" pitchFamily="18" charset="0"/>
              </a:rPr>
              <a:t>3210</a:t>
            </a:r>
            <a:r>
              <a:rPr lang="zh-CN" altLang="zh-CN" kern="100" dirty="0">
                <a:latin typeface="+mn-ea"/>
                <a:cs typeface="Times New Roman" panose="02020603050405020304" pitchFamily="18" charset="0"/>
              </a:rPr>
              <a:t>，</a:t>
            </a:r>
            <a:r>
              <a:rPr lang="en-US" altLang="zh-CN" kern="100" dirty="0" err="1">
                <a:latin typeface="+mn-ea"/>
                <a:cs typeface="Times New Roman" panose="02020603050405020304" pitchFamily="18" charset="0"/>
              </a:rPr>
              <a:t>ack</a:t>
            </a:r>
            <a:r>
              <a:rPr lang="zh-CN" altLang="zh-CN" kern="100" dirty="0">
                <a:latin typeface="+mn-ea"/>
                <a:cs typeface="Times New Roman" panose="02020603050405020304" pitchFamily="18" charset="0"/>
              </a:rPr>
              <a:t>＝</a:t>
            </a:r>
            <a:r>
              <a:rPr lang="en-US" altLang="zh-CN" kern="100" dirty="0">
                <a:latin typeface="+mn-ea"/>
                <a:cs typeface="Times New Roman" panose="02020603050405020304" pitchFamily="18" charset="0"/>
              </a:rPr>
              <a:t>3210</a:t>
            </a:r>
            <a:r>
              <a:rPr lang="en-US" altLang="zh-CN" kern="100" dirty="0" smtClean="0">
                <a:latin typeface="+mn-ea"/>
                <a:cs typeface="Times New Roman" panose="02020603050405020304" pitchFamily="18" charset="0"/>
              </a:rPr>
              <a:t>)</a:t>
            </a:r>
            <a:endParaRPr lang="en-US" altLang="zh-CN" dirty="0">
              <a:latin typeface="+mn-ea"/>
            </a:endParaRPr>
          </a:p>
        </p:txBody>
      </p:sp>
    </p:spTree>
    <p:extLst>
      <p:ext uri="{BB962C8B-B14F-4D97-AF65-F5344CB8AC3E}">
        <p14:creationId xmlns:p14="http://schemas.microsoft.com/office/powerpoint/2010/main" val="914979762"/>
      </p:ext>
    </p:extLst>
  </p:cSld>
  <p:clrMapOvr>
    <a:masterClrMapping/>
  </p:clrMapOvr>
  <p:transition spd="slow">
    <p:wipe/>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学习目的</a:t>
            </a:r>
          </a:p>
        </p:txBody>
      </p:sp>
      <p:sp>
        <p:nvSpPr>
          <p:cNvPr id="4" name="矩形 3"/>
          <p:cNvSpPr/>
          <p:nvPr/>
        </p:nvSpPr>
        <p:spPr>
          <a:xfrm>
            <a:off x="293979" y="555120"/>
            <a:ext cx="11593220" cy="5078313"/>
          </a:xfrm>
          <a:prstGeom prst="rect">
            <a:avLst/>
          </a:prstGeom>
        </p:spPr>
        <p:txBody>
          <a:bodyPr wrap="square">
            <a:spAutoFit/>
          </a:bodyPr>
          <a:lstStyle/>
          <a:p>
            <a:r>
              <a:rPr lang="en-US" altLang="zh-CN" dirty="0" smtClean="0"/>
              <a:t>40</a:t>
            </a:r>
            <a:r>
              <a:rPr lang="zh-CN" altLang="en-US" dirty="0" smtClean="0"/>
              <a:t>：假设</a:t>
            </a:r>
            <a:r>
              <a:rPr lang="en-US" altLang="zh-CN" dirty="0"/>
              <a:t>TCP Reno</a:t>
            </a:r>
            <a:r>
              <a:rPr lang="zh-CN" altLang="en-US" dirty="0"/>
              <a:t>是一个经历</a:t>
            </a:r>
            <a:r>
              <a:rPr lang="zh-CN" altLang="en-US" dirty="0" smtClean="0"/>
              <a:t>如上所</a:t>
            </a:r>
            <a:r>
              <a:rPr lang="zh-CN" altLang="en-US" dirty="0"/>
              <a:t>示行为的协议，回答下列问题。在各种</a:t>
            </a:r>
            <a:r>
              <a:rPr lang="zh-CN" altLang="en-US" dirty="0" smtClean="0"/>
              <a:t>情况</a:t>
            </a:r>
            <a:r>
              <a:rPr lang="zh-CN" altLang="en-US" dirty="0"/>
              <a:t>中，简要地论证你的回答。</a:t>
            </a:r>
          </a:p>
          <a:p>
            <a:r>
              <a:rPr lang="zh-CN" altLang="en-US" dirty="0" smtClean="0"/>
              <a:t>（</a:t>
            </a:r>
            <a:r>
              <a:rPr lang="en-US" altLang="zh-CN" dirty="0" smtClean="0"/>
              <a:t>1</a:t>
            </a:r>
            <a:r>
              <a:rPr lang="zh-CN" altLang="en-US" dirty="0" smtClean="0"/>
              <a:t>）指出</a:t>
            </a:r>
            <a:r>
              <a:rPr lang="en-US" altLang="zh-CN" dirty="0"/>
              <a:t>TCP</a:t>
            </a:r>
            <a:r>
              <a:rPr lang="zh-CN" altLang="en-US" dirty="0"/>
              <a:t>慢启动运行时的时间间隔。</a:t>
            </a:r>
          </a:p>
          <a:p>
            <a:r>
              <a:rPr lang="zh-CN" altLang="en-US" dirty="0" smtClean="0"/>
              <a:t>（</a:t>
            </a:r>
            <a:r>
              <a:rPr lang="en-US" altLang="zh-CN" dirty="0" smtClean="0"/>
              <a:t>2</a:t>
            </a:r>
            <a:r>
              <a:rPr lang="zh-CN" altLang="en-US" dirty="0" smtClean="0"/>
              <a:t>）指出</a:t>
            </a:r>
            <a:r>
              <a:rPr lang="en-US" altLang="zh-CN" dirty="0"/>
              <a:t>TCP</a:t>
            </a:r>
            <a:r>
              <a:rPr lang="zh-CN" altLang="en-US" dirty="0"/>
              <a:t>拥塞避免运行时的时间间隔。</a:t>
            </a:r>
          </a:p>
          <a:p>
            <a:r>
              <a:rPr lang="zh-CN" altLang="en-US" dirty="0" smtClean="0"/>
              <a:t>（</a:t>
            </a:r>
            <a:r>
              <a:rPr lang="en-US" altLang="zh-CN" dirty="0" smtClean="0"/>
              <a:t>3</a:t>
            </a:r>
            <a:r>
              <a:rPr lang="zh-CN" altLang="en-US" dirty="0" smtClean="0"/>
              <a:t>）在</a:t>
            </a:r>
            <a:r>
              <a:rPr lang="zh-CN" altLang="en-US" dirty="0"/>
              <a:t>第</a:t>
            </a:r>
            <a:r>
              <a:rPr lang="en-US" altLang="zh-CN" dirty="0"/>
              <a:t>16</a:t>
            </a:r>
            <a:r>
              <a:rPr lang="zh-CN" altLang="en-US" dirty="0"/>
              <a:t>个传输轮回之后，报文段的丢失</a:t>
            </a:r>
            <a:r>
              <a:rPr lang="zh-CN" altLang="en-US" dirty="0" smtClean="0"/>
              <a:t>是</a:t>
            </a:r>
            <a:endParaRPr lang="en-US" altLang="zh-CN" dirty="0" smtClean="0"/>
          </a:p>
          <a:p>
            <a:r>
              <a:rPr lang="zh-CN" altLang="en-US" dirty="0" smtClean="0"/>
              <a:t>根据</a:t>
            </a:r>
            <a:r>
              <a:rPr lang="en-US" altLang="zh-CN" dirty="0"/>
              <a:t>3</a:t>
            </a:r>
            <a:r>
              <a:rPr lang="zh-CN" altLang="en-US" dirty="0"/>
              <a:t>个冗余</a:t>
            </a:r>
            <a:r>
              <a:rPr lang="en-US" altLang="zh-CN" dirty="0"/>
              <a:t>ACK</a:t>
            </a:r>
            <a:r>
              <a:rPr lang="zh-CN" altLang="en-US" dirty="0"/>
              <a:t>还是根据超时检测</a:t>
            </a:r>
            <a:r>
              <a:rPr lang="zh-CN" altLang="en-US" dirty="0" smtClean="0"/>
              <a:t>岀来</a:t>
            </a:r>
            <a:r>
              <a:rPr lang="zh-CN" altLang="en-US" dirty="0"/>
              <a:t>的</a:t>
            </a:r>
            <a:r>
              <a:rPr lang="zh-CN" altLang="en-US" dirty="0" smtClean="0"/>
              <a:t>？</a:t>
            </a:r>
            <a:endParaRPr lang="en-US" altLang="zh-CN" dirty="0"/>
          </a:p>
          <a:p>
            <a:r>
              <a:rPr lang="zh-CN" altLang="en-US" dirty="0" smtClean="0"/>
              <a:t>（</a:t>
            </a:r>
            <a:r>
              <a:rPr lang="en-US" altLang="zh-CN" dirty="0" smtClean="0"/>
              <a:t>4</a:t>
            </a:r>
            <a:r>
              <a:rPr lang="zh-CN" altLang="en-US" dirty="0" smtClean="0"/>
              <a:t>）在</a:t>
            </a:r>
            <a:r>
              <a:rPr lang="zh-CN" altLang="en-US" dirty="0"/>
              <a:t>第</a:t>
            </a:r>
            <a:r>
              <a:rPr lang="en-US" altLang="zh-CN" dirty="0"/>
              <a:t>22</a:t>
            </a:r>
            <a:r>
              <a:rPr lang="zh-CN" altLang="en-US" dirty="0"/>
              <a:t>个传输轮回之后，报文段的丢失</a:t>
            </a:r>
            <a:r>
              <a:rPr lang="zh-CN" altLang="en-US" dirty="0" smtClean="0"/>
              <a:t>是根据</a:t>
            </a:r>
            <a:endParaRPr lang="en-US" altLang="zh-CN" dirty="0" smtClean="0"/>
          </a:p>
          <a:p>
            <a:r>
              <a:rPr lang="en-US" altLang="zh-CN" dirty="0" smtClean="0"/>
              <a:t>3</a:t>
            </a:r>
            <a:r>
              <a:rPr lang="zh-CN" altLang="en-US" dirty="0"/>
              <a:t>个冗余</a:t>
            </a:r>
            <a:r>
              <a:rPr lang="en-US" altLang="zh-CN" dirty="0"/>
              <a:t>ACK</a:t>
            </a:r>
            <a:r>
              <a:rPr lang="zh-CN" altLang="en-US" dirty="0"/>
              <a:t>还是根据超时检测</a:t>
            </a:r>
            <a:r>
              <a:rPr lang="zh-CN" altLang="en-US" dirty="0" smtClean="0"/>
              <a:t>出来</a:t>
            </a:r>
            <a:r>
              <a:rPr lang="zh-CN" altLang="en-US" dirty="0"/>
              <a:t>的？</a:t>
            </a:r>
          </a:p>
          <a:p>
            <a:r>
              <a:rPr lang="zh-CN" altLang="en-US" dirty="0" smtClean="0"/>
              <a:t>（</a:t>
            </a:r>
            <a:r>
              <a:rPr lang="en-US" altLang="zh-CN" dirty="0" smtClean="0"/>
              <a:t>5</a:t>
            </a:r>
            <a:r>
              <a:rPr lang="zh-CN" altLang="en-US" dirty="0" smtClean="0"/>
              <a:t>）在</a:t>
            </a:r>
            <a:r>
              <a:rPr lang="zh-CN" altLang="en-US" dirty="0"/>
              <a:t>第</a:t>
            </a:r>
            <a:r>
              <a:rPr lang="en-US" altLang="zh-CN" dirty="0"/>
              <a:t>1</a:t>
            </a:r>
            <a:r>
              <a:rPr lang="zh-CN" altLang="en-US" dirty="0"/>
              <a:t>个传输轮回里，</a:t>
            </a:r>
            <a:r>
              <a:rPr lang="en-US" altLang="zh-CN" dirty="0" err="1"/>
              <a:t>ssthresh</a:t>
            </a:r>
            <a:r>
              <a:rPr lang="zh-CN" altLang="en-US" dirty="0"/>
              <a:t>的初始值设置为多少？</a:t>
            </a:r>
          </a:p>
          <a:p>
            <a:r>
              <a:rPr lang="zh-CN" altLang="en-US" dirty="0" smtClean="0"/>
              <a:t>（</a:t>
            </a:r>
            <a:r>
              <a:rPr lang="en-US" altLang="zh-CN" dirty="0" smtClean="0"/>
              <a:t>6</a:t>
            </a:r>
            <a:r>
              <a:rPr lang="zh-CN" altLang="en-US" dirty="0" smtClean="0"/>
              <a:t>）在</a:t>
            </a:r>
            <a:r>
              <a:rPr lang="zh-CN" altLang="en-US" dirty="0"/>
              <a:t>第</a:t>
            </a:r>
            <a:r>
              <a:rPr lang="en-US" altLang="zh-CN" dirty="0"/>
              <a:t>18</a:t>
            </a:r>
            <a:r>
              <a:rPr lang="zh-CN" altLang="en-US" dirty="0"/>
              <a:t>个传输轮回里，</a:t>
            </a:r>
            <a:r>
              <a:rPr lang="en-US" altLang="zh-CN" dirty="0" err="1"/>
              <a:t>ssthresh</a:t>
            </a:r>
            <a:r>
              <a:rPr lang="zh-CN" altLang="en-US" dirty="0"/>
              <a:t>的值设置为多少？</a:t>
            </a:r>
          </a:p>
          <a:p>
            <a:r>
              <a:rPr lang="zh-CN" altLang="en-US" dirty="0" smtClean="0"/>
              <a:t>（</a:t>
            </a:r>
            <a:r>
              <a:rPr lang="en-US" altLang="zh-CN" dirty="0" smtClean="0"/>
              <a:t>7</a:t>
            </a:r>
            <a:r>
              <a:rPr lang="zh-CN" altLang="en-US" dirty="0" smtClean="0"/>
              <a:t>）在</a:t>
            </a:r>
            <a:r>
              <a:rPr lang="zh-CN" altLang="en-US" dirty="0"/>
              <a:t>第</a:t>
            </a:r>
            <a:r>
              <a:rPr lang="en-US" altLang="zh-CN" dirty="0"/>
              <a:t>24</a:t>
            </a:r>
            <a:r>
              <a:rPr lang="zh-CN" altLang="en-US" dirty="0"/>
              <a:t>个传输轮回里，</a:t>
            </a:r>
            <a:r>
              <a:rPr lang="en-US" altLang="zh-CN" dirty="0" err="1"/>
              <a:t>ssthresh</a:t>
            </a:r>
            <a:r>
              <a:rPr lang="zh-CN" altLang="en-US" dirty="0"/>
              <a:t>的值设置为多少？</a:t>
            </a:r>
          </a:p>
          <a:p>
            <a:r>
              <a:rPr lang="zh-CN" altLang="en-US" dirty="0" smtClean="0"/>
              <a:t>（</a:t>
            </a:r>
            <a:r>
              <a:rPr lang="en-US" altLang="zh-CN" dirty="0" smtClean="0"/>
              <a:t>8</a:t>
            </a:r>
            <a:r>
              <a:rPr lang="zh-CN" altLang="en-US" dirty="0" smtClean="0"/>
              <a:t>）在</a:t>
            </a:r>
            <a:r>
              <a:rPr lang="zh-CN" altLang="en-US" dirty="0"/>
              <a:t>哪个传输轮回内发送第</a:t>
            </a:r>
            <a:r>
              <a:rPr lang="en-US" altLang="zh-CN" dirty="0"/>
              <a:t>70</a:t>
            </a:r>
            <a:r>
              <a:rPr lang="zh-CN" altLang="en-US" dirty="0"/>
              <a:t>个报文段？</a:t>
            </a:r>
          </a:p>
          <a:p>
            <a:r>
              <a:rPr lang="zh-CN" altLang="en-US" dirty="0" smtClean="0"/>
              <a:t>（</a:t>
            </a:r>
            <a:r>
              <a:rPr lang="en-US" altLang="zh-CN" dirty="0" smtClean="0"/>
              <a:t>9</a:t>
            </a:r>
            <a:r>
              <a:rPr lang="zh-CN" altLang="en-US" dirty="0" smtClean="0"/>
              <a:t>）假定</a:t>
            </a:r>
            <a:r>
              <a:rPr lang="zh-CN" altLang="en-US" dirty="0"/>
              <a:t>在第</a:t>
            </a:r>
            <a:r>
              <a:rPr lang="en-US" altLang="zh-CN" dirty="0"/>
              <a:t>26</a:t>
            </a:r>
            <a:r>
              <a:rPr lang="zh-CN" altLang="en-US" dirty="0"/>
              <a:t>个传输轮回后，通过</a:t>
            </a:r>
            <a:r>
              <a:rPr lang="zh-CN" altLang="en-US" dirty="0" smtClean="0"/>
              <a:t>收到</a:t>
            </a:r>
            <a:r>
              <a:rPr lang="en-US" altLang="zh-CN" dirty="0" smtClean="0"/>
              <a:t>3</a:t>
            </a:r>
            <a:r>
              <a:rPr lang="zh-CN" altLang="en-US" dirty="0"/>
              <a:t>个冗余</a:t>
            </a:r>
            <a:r>
              <a:rPr lang="en-US" altLang="zh-CN" dirty="0" smtClean="0"/>
              <a:t>ACK</a:t>
            </a:r>
            <a:r>
              <a:rPr lang="zh-CN" altLang="en-US" dirty="0" smtClean="0"/>
              <a:t>检测</a:t>
            </a:r>
            <a:endParaRPr lang="en-US" altLang="zh-CN" dirty="0" smtClean="0"/>
          </a:p>
          <a:p>
            <a:r>
              <a:rPr lang="zh-CN" altLang="en-US" dirty="0" smtClean="0"/>
              <a:t>出</a:t>
            </a:r>
            <a:r>
              <a:rPr lang="zh-CN" altLang="en-US" dirty="0"/>
              <a:t>有分组丢失，拥塞的窗口长度和 </a:t>
            </a:r>
            <a:r>
              <a:rPr lang="en-US" altLang="zh-CN" dirty="0" err="1"/>
              <a:t>ssthresh</a:t>
            </a:r>
            <a:r>
              <a:rPr lang="zh-CN" altLang="en-US" dirty="0"/>
              <a:t>的值应当是多少？</a:t>
            </a:r>
          </a:p>
          <a:p>
            <a:r>
              <a:rPr lang="zh-CN" altLang="en-US" dirty="0" smtClean="0"/>
              <a:t>（</a:t>
            </a:r>
            <a:r>
              <a:rPr lang="en-US" altLang="zh-CN" dirty="0" smtClean="0"/>
              <a:t>10</a:t>
            </a:r>
            <a:r>
              <a:rPr lang="zh-CN" altLang="en-US" dirty="0" smtClean="0"/>
              <a:t>）假定</a:t>
            </a:r>
            <a:r>
              <a:rPr lang="zh-CN" altLang="en-US" dirty="0"/>
              <a:t>使用</a:t>
            </a:r>
            <a:r>
              <a:rPr lang="en-US" altLang="zh-CN" dirty="0"/>
              <a:t>TCP Tahoe </a:t>
            </a:r>
            <a:r>
              <a:rPr lang="zh-CN" altLang="en-US" dirty="0"/>
              <a:t>（而不是</a:t>
            </a:r>
            <a:r>
              <a:rPr lang="en-US" altLang="zh-CN" dirty="0"/>
              <a:t>TCP Reno</a:t>
            </a:r>
            <a:r>
              <a:rPr lang="zh-CN" altLang="en-US" dirty="0"/>
              <a:t>）</a:t>
            </a:r>
            <a:r>
              <a:rPr lang="en-US" altLang="zh-CN" dirty="0"/>
              <a:t>,</a:t>
            </a:r>
            <a:r>
              <a:rPr lang="zh-CN" altLang="en-US" dirty="0"/>
              <a:t>并</a:t>
            </a:r>
            <a:r>
              <a:rPr lang="zh-CN" altLang="en-US" dirty="0" smtClean="0"/>
              <a:t>假定</a:t>
            </a:r>
            <a:endParaRPr lang="en-US" altLang="zh-CN" dirty="0" smtClean="0"/>
          </a:p>
          <a:p>
            <a:r>
              <a:rPr lang="zh-CN" altLang="en-US" dirty="0" smtClean="0"/>
              <a:t>在第</a:t>
            </a:r>
            <a:r>
              <a:rPr lang="en-US" altLang="zh-CN" dirty="0" smtClean="0"/>
              <a:t>16</a:t>
            </a:r>
            <a:r>
              <a:rPr lang="zh-CN" altLang="en-US" dirty="0" smtClean="0"/>
              <a:t>个</a:t>
            </a:r>
            <a:r>
              <a:rPr lang="zh-CN" altLang="en-US" dirty="0"/>
              <a:t>传输轮回收到</a:t>
            </a:r>
            <a:r>
              <a:rPr lang="en-US" altLang="zh-CN" dirty="0"/>
              <a:t>3</a:t>
            </a:r>
            <a:r>
              <a:rPr lang="zh-CN" altLang="en-US" dirty="0"/>
              <a:t>个冗余</a:t>
            </a:r>
            <a:r>
              <a:rPr lang="en-US" altLang="zh-CN" dirty="0"/>
              <a:t>ACK</a:t>
            </a:r>
            <a:r>
              <a:rPr lang="zh-CN" altLang="en-US" dirty="0" smtClean="0"/>
              <a:t>。在</a:t>
            </a:r>
            <a:r>
              <a:rPr lang="zh-CN" altLang="en-US" dirty="0"/>
              <a:t>第</a:t>
            </a:r>
            <a:r>
              <a:rPr lang="en-US" altLang="zh-CN" dirty="0"/>
              <a:t>19 </a:t>
            </a:r>
            <a:r>
              <a:rPr lang="zh-CN" altLang="en-US" dirty="0"/>
              <a:t>个传输轮回，</a:t>
            </a:r>
            <a:r>
              <a:rPr lang="en-US" altLang="zh-CN" dirty="0" err="1"/>
              <a:t>ssthresh</a:t>
            </a:r>
            <a:r>
              <a:rPr lang="zh-CN" altLang="en-US" dirty="0"/>
              <a:t>和拥塞窗口长度是什么</a:t>
            </a:r>
            <a:r>
              <a:rPr lang="zh-CN" altLang="en-US" dirty="0" smtClean="0"/>
              <a:t>？</a:t>
            </a:r>
            <a:endParaRPr lang="en-US" altLang="zh-CN" dirty="0" smtClean="0"/>
          </a:p>
          <a:p>
            <a:r>
              <a:rPr lang="zh-CN" altLang="en-US" dirty="0" smtClean="0"/>
              <a:t>（</a:t>
            </a:r>
            <a:r>
              <a:rPr lang="en-US" altLang="zh-CN" dirty="0" smtClean="0"/>
              <a:t>11</a:t>
            </a:r>
            <a:r>
              <a:rPr lang="zh-CN" altLang="en-US" dirty="0" smtClean="0"/>
              <a:t>）再次</a:t>
            </a:r>
            <a:r>
              <a:rPr lang="zh-CN" altLang="en-US" dirty="0"/>
              <a:t>假设使用</a:t>
            </a:r>
            <a:r>
              <a:rPr lang="en-US" altLang="zh-CN" dirty="0"/>
              <a:t>TCP Tahoe,</a:t>
            </a:r>
            <a:r>
              <a:rPr lang="zh-CN" altLang="en-US" dirty="0"/>
              <a:t>在第</a:t>
            </a:r>
            <a:r>
              <a:rPr lang="en-US" altLang="zh-CN" dirty="0"/>
              <a:t>22</a:t>
            </a:r>
            <a:r>
              <a:rPr lang="zh-CN" altLang="en-US" dirty="0"/>
              <a:t>个传输轮回有一个超时事件。从第</a:t>
            </a:r>
            <a:r>
              <a:rPr lang="en-US" altLang="zh-CN" dirty="0"/>
              <a:t>17</a:t>
            </a:r>
            <a:r>
              <a:rPr lang="zh-CN" altLang="en-US" dirty="0"/>
              <a:t>个传输轮回到第</a:t>
            </a:r>
            <a:r>
              <a:rPr lang="en-US" altLang="zh-CN" dirty="0"/>
              <a:t>22</a:t>
            </a:r>
            <a:r>
              <a:rPr lang="zh-CN" altLang="en-US" dirty="0"/>
              <a:t>个传 输轮回（包括这两个传输轮回），一共发送了多少分组？</a:t>
            </a:r>
          </a:p>
          <a:p>
            <a:pPr algn="just">
              <a:spcAft>
                <a:spcPts val="0"/>
              </a:spcAft>
            </a:pPr>
            <a:endParaRPr lang="en-US" altLang="zh-CN" dirty="0">
              <a:latin typeface="+mn-ea"/>
            </a:endParaRPr>
          </a:p>
        </p:txBody>
      </p:sp>
      <p:pic>
        <p:nvPicPr>
          <p:cNvPr id="2" name="图片 1"/>
          <p:cNvPicPr>
            <a:picLocks noChangeAspect="1"/>
          </p:cNvPicPr>
          <p:nvPr/>
        </p:nvPicPr>
        <p:blipFill>
          <a:blip r:embed="rId3"/>
          <a:stretch>
            <a:fillRect/>
          </a:stretch>
        </p:blipFill>
        <p:spPr>
          <a:xfrm>
            <a:off x="7015947" y="886416"/>
            <a:ext cx="4871252" cy="3491724"/>
          </a:xfrm>
          <a:prstGeom prst="rect">
            <a:avLst/>
          </a:prstGeom>
        </p:spPr>
      </p:pic>
      <p:sp>
        <p:nvSpPr>
          <p:cNvPr id="3" name="矩形 2"/>
          <p:cNvSpPr/>
          <p:nvPr/>
        </p:nvSpPr>
        <p:spPr>
          <a:xfrm>
            <a:off x="61229" y="5364340"/>
            <a:ext cx="2629592" cy="400110"/>
          </a:xfrm>
          <a:prstGeom prst="rect">
            <a:avLst/>
          </a:prstGeom>
        </p:spPr>
        <p:txBody>
          <a:bodyPr wrap="square">
            <a:spAutoFit/>
          </a:bodyPr>
          <a:lstStyle/>
          <a:p>
            <a:r>
              <a:rPr lang="zh-CN" altLang="en-US" sz="2000" dirty="0" smtClean="0">
                <a:solidFill>
                  <a:srgbClr val="FF0000"/>
                </a:solidFill>
                <a:latin typeface="Times New Roman" panose="02020603050405020304" pitchFamily="18" charset="0"/>
                <a:cs typeface="Times New Roman" panose="02020603050405020304" pitchFamily="18" charset="0"/>
              </a:rPr>
              <a:t>（</a:t>
            </a:r>
            <a:r>
              <a:rPr lang="en-US" altLang="zh-CN" sz="2000" dirty="0" smtClean="0">
                <a:solidFill>
                  <a:srgbClr val="FF0000"/>
                </a:solidFill>
                <a:latin typeface="Times New Roman" panose="02020603050405020304" pitchFamily="18" charset="0"/>
                <a:cs typeface="Times New Roman" panose="02020603050405020304" pitchFamily="18" charset="0"/>
              </a:rPr>
              <a:t>1</a:t>
            </a:r>
            <a:r>
              <a:rPr lang="zh-CN" altLang="en-US" sz="2000" dirty="0" smtClean="0">
                <a:solidFill>
                  <a:srgbClr val="FF0000"/>
                </a:solidFill>
                <a:latin typeface="Times New Roman" panose="02020603050405020304" pitchFamily="18" charset="0"/>
                <a:cs typeface="Times New Roman" panose="02020603050405020304" pitchFamily="18" charset="0"/>
              </a:rPr>
              <a:t>）</a:t>
            </a:r>
            <a:r>
              <a:rPr lang="en-US" altLang="zh-CN" sz="2000" dirty="0" smtClean="0">
                <a:solidFill>
                  <a:srgbClr val="FF0000"/>
                </a:solidFill>
                <a:latin typeface="Times New Roman" panose="02020603050405020304" pitchFamily="18" charset="0"/>
                <a:cs typeface="Times New Roman" panose="02020603050405020304" pitchFamily="18" charset="0"/>
              </a:rPr>
              <a:t>[</a:t>
            </a:r>
            <a:r>
              <a:rPr lang="en-US" altLang="zh-CN" sz="2000" dirty="0">
                <a:solidFill>
                  <a:srgbClr val="FF0000"/>
                </a:solidFill>
                <a:latin typeface="Times New Roman" panose="02020603050405020304" pitchFamily="18" charset="0"/>
                <a:cs typeface="Times New Roman" panose="02020603050405020304" pitchFamily="18" charset="0"/>
              </a:rPr>
              <a:t>1,6] and [23,26] </a:t>
            </a:r>
          </a:p>
        </p:txBody>
      </p:sp>
      <p:sp>
        <p:nvSpPr>
          <p:cNvPr id="6" name="矩形 5"/>
          <p:cNvSpPr/>
          <p:nvPr/>
        </p:nvSpPr>
        <p:spPr>
          <a:xfrm>
            <a:off x="2607696" y="5364340"/>
            <a:ext cx="2862087" cy="400110"/>
          </a:xfrm>
          <a:prstGeom prst="rect">
            <a:avLst/>
          </a:prstGeom>
        </p:spPr>
        <p:txBody>
          <a:bodyPr wrap="square">
            <a:spAutoFit/>
          </a:bodyPr>
          <a:lstStyle/>
          <a:p>
            <a:r>
              <a:rPr lang="zh-CN" altLang="en-US" sz="2000" dirty="0" smtClean="0">
                <a:solidFill>
                  <a:srgbClr val="FF0000"/>
                </a:solidFill>
                <a:latin typeface="Times New Roman" panose="02020603050405020304" pitchFamily="18" charset="0"/>
                <a:cs typeface="Times New Roman" panose="02020603050405020304" pitchFamily="18" charset="0"/>
              </a:rPr>
              <a:t>（</a:t>
            </a:r>
            <a:r>
              <a:rPr lang="en-US" altLang="zh-CN" sz="2000" dirty="0">
                <a:solidFill>
                  <a:srgbClr val="FF0000"/>
                </a:solidFill>
                <a:latin typeface="Times New Roman" panose="02020603050405020304" pitchFamily="18" charset="0"/>
                <a:cs typeface="Times New Roman" panose="02020603050405020304" pitchFamily="18" charset="0"/>
              </a:rPr>
              <a:t>2</a:t>
            </a:r>
            <a:r>
              <a:rPr lang="zh-CN" altLang="en-US" sz="2000" dirty="0" smtClean="0">
                <a:solidFill>
                  <a:srgbClr val="FF0000"/>
                </a:solidFill>
                <a:latin typeface="Times New Roman" panose="02020603050405020304" pitchFamily="18" charset="0"/>
                <a:cs typeface="Times New Roman" panose="02020603050405020304" pitchFamily="18" charset="0"/>
              </a:rPr>
              <a:t>）</a:t>
            </a:r>
            <a:r>
              <a:rPr lang="en-US" altLang="zh-CN" sz="2000" dirty="0" smtClean="0">
                <a:solidFill>
                  <a:srgbClr val="FF0000"/>
                </a:solidFill>
                <a:latin typeface="Times New Roman" panose="02020603050405020304" pitchFamily="18" charset="0"/>
                <a:cs typeface="Times New Roman" panose="02020603050405020304" pitchFamily="18" charset="0"/>
              </a:rPr>
              <a:t>[</a:t>
            </a:r>
            <a:r>
              <a:rPr lang="en-US" altLang="zh-CN" sz="2000" dirty="0">
                <a:solidFill>
                  <a:srgbClr val="FF0000"/>
                </a:solidFill>
                <a:latin typeface="Times New Roman" panose="02020603050405020304" pitchFamily="18" charset="0"/>
                <a:cs typeface="Times New Roman" panose="02020603050405020304" pitchFamily="18" charset="0"/>
              </a:rPr>
              <a:t>6,16] and [17,22</a:t>
            </a:r>
            <a:r>
              <a:rPr lang="en-US" altLang="zh-CN" sz="2000" dirty="0" smtClean="0">
                <a:solidFill>
                  <a:srgbClr val="FF0000"/>
                </a:solidFill>
                <a:latin typeface="Times New Roman" panose="02020603050405020304" pitchFamily="18" charset="0"/>
                <a:cs typeface="Times New Roman" panose="02020603050405020304" pitchFamily="18" charset="0"/>
              </a:rPr>
              <a:t>]</a:t>
            </a:r>
            <a:endParaRPr lang="en-US" altLang="zh-CN" sz="2000" dirty="0">
              <a:solidFill>
                <a:srgbClr val="FF0000"/>
              </a:solidFill>
              <a:latin typeface="Times New Roman" panose="02020603050405020304" pitchFamily="18" charset="0"/>
              <a:cs typeface="Times New Roman" panose="02020603050405020304" pitchFamily="18" charset="0"/>
            </a:endParaRPr>
          </a:p>
        </p:txBody>
      </p:sp>
      <p:sp>
        <p:nvSpPr>
          <p:cNvPr id="7" name="矩形 6"/>
          <p:cNvSpPr/>
          <p:nvPr/>
        </p:nvSpPr>
        <p:spPr>
          <a:xfrm>
            <a:off x="5336783" y="5364340"/>
            <a:ext cx="2061557" cy="400110"/>
          </a:xfrm>
          <a:prstGeom prst="rect">
            <a:avLst/>
          </a:prstGeom>
        </p:spPr>
        <p:txBody>
          <a:bodyPr wrap="square">
            <a:spAutoFit/>
          </a:bodyPr>
          <a:lstStyle/>
          <a:p>
            <a:r>
              <a:rPr lang="zh-CN" altLang="en-US" sz="2000" dirty="0" smtClean="0">
                <a:solidFill>
                  <a:srgbClr val="FF0000"/>
                </a:solidFill>
                <a:latin typeface="Times New Roman" panose="02020603050405020304" pitchFamily="18" charset="0"/>
                <a:cs typeface="Times New Roman" panose="02020603050405020304" pitchFamily="18" charset="0"/>
              </a:rPr>
              <a:t>（</a:t>
            </a:r>
            <a:r>
              <a:rPr lang="en-US" altLang="zh-CN" sz="2000" dirty="0" smtClean="0">
                <a:solidFill>
                  <a:srgbClr val="FF0000"/>
                </a:solidFill>
                <a:latin typeface="Times New Roman" panose="02020603050405020304" pitchFamily="18" charset="0"/>
                <a:cs typeface="Times New Roman" panose="02020603050405020304" pitchFamily="18" charset="0"/>
              </a:rPr>
              <a:t>3</a:t>
            </a:r>
            <a:r>
              <a:rPr lang="zh-CN" altLang="en-US" sz="2000" dirty="0" smtClean="0">
                <a:solidFill>
                  <a:srgbClr val="FF0000"/>
                </a:solidFill>
                <a:latin typeface="Times New Roman" panose="02020603050405020304" pitchFamily="18" charset="0"/>
                <a:cs typeface="Times New Roman" panose="02020603050405020304" pitchFamily="18" charset="0"/>
              </a:rPr>
              <a:t>）重复</a:t>
            </a:r>
            <a:r>
              <a:rPr lang="en-US" altLang="zh-CN" sz="2000" dirty="0" smtClean="0">
                <a:solidFill>
                  <a:srgbClr val="FF0000"/>
                </a:solidFill>
                <a:latin typeface="Times New Roman" panose="02020603050405020304" pitchFamily="18" charset="0"/>
                <a:cs typeface="Times New Roman" panose="02020603050405020304" pitchFamily="18" charset="0"/>
              </a:rPr>
              <a:t>ACK</a:t>
            </a:r>
            <a:endParaRPr lang="en-US" altLang="zh-CN" sz="2000" dirty="0">
              <a:solidFill>
                <a:srgbClr val="FF0000"/>
              </a:solidFill>
              <a:latin typeface="Times New Roman" panose="02020603050405020304" pitchFamily="18" charset="0"/>
              <a:cs typeface="Times New Roman" panose="02020603050405020304" pitchFamily="18" charset="0"/>
            </a:endParaRPr>
          </a:p>
        </p:txBody>
      </p:sp>
      <p:sp>
        <p:nvSpPr>
          <p:cNvPr id="8" name="矩形 7"/>
          <p:cNvSpPr/>
          <p:nvPr/>
        </p:nvSpPr>
        <p:spPr>
          <a:xfrm>
            <a:off x="7331839" y="5364340"/>
            <a:ext cx="1379913" cy="400110"/>
          </a:xfrm>
          <a:prstGeom prst="rect">
            <a:avLst/>
          </a:prstGeom>
        </p:spPr>
        <p:txBody>
          <a:bodyPr wrap="square">
            <a:spAutoFit/>
          </a:bodyPr>
          <a:lstStyle/>
          <a:p>
            <a:r>
              <a:rPr lang="zh-CN" altLang="en-US" sz="2000" dirty="0" smtClean="0">
                <a:solidFill>
                  <a:srgbClr val="FF0000"/>
                </a:solidFill>
                <a:latin typeface="Times New Roman" panose="02020603050405020304" pitchFamily="18" charset="0"/>
                <a:cs typeface="Times New Roman" panose="02020603050405020304" pitchFamily="18" charset="0"/>
              </a:rPr>
              <a:t>（</a:t>
            </a:r>
            <a:r>
              <a:rPr lang="en-US" altLang="zh-CN" sz="2000" dirty="0">
                <a:solidFill>
                  <a:srgbClr val="FF0000"/>
                </a:solidFill>
                <a:latin typeface="Times New Roman" panose="02020603050405020304" pitchFamily="18" charset="0"/>
                <a:cs typeface="Times New Roman" panose="02020603050405020304" pitchFamily="18" charset="0"/>
              </a:rPr>
              <a:t>4</a:t>
            </a:r>
            <a:r>
              <a:rPr lang="zh-CN" altLang="en-US" sz="2000" dirty="0" smtClean="0">
                <a:solidFill>
                  <a:srgbClr val="FF0000"/>
                </a:solidFill>
                <a:latin typeface="Times New Roman" panose="02020603050405020304" pitchFamily="18" charset="0"/>
                <a:cs typeface="Times New Roman" panose="02020603050405020304" pitchFamily="18" charset="0"/>
              </a:rPr>
              <a:t>）超时</a:t>
            </a:r>
            <a:endParaRPr lang="en-US" altLang="zh-CN" sz="2000" dirty="0">
              <a:solidFill>
                <a:srgbClr val="FF0000"/>
              </a:solidFill>
              <a:latin typeface="Times New Roman" panose="02020603050405020304" pitchFamily="18" charset="0"/>
              <a:cs typeface="Times New Roman" panose="02020603050405020304" pitchFamily="18" charset="0"/>
            </a:endParaRPr>
          </a:p>
        </p:txBody>
      </p:sp>
      <p:sp>
        <p:nvSpPr>
          <p:cNvPr id="10" name="矩形 9"/>
          <p:cNvSpPr/>
          <p:nvPr/>
        </p:nvSpPr>
        <p:spPr>
          <a:xfrm>
            <a:off x="8761628" y="5364340"/>
            <a:ext cx="1177636" cy="400110"/>
          </a:xfrm>
          <a:prstGeom prst="rect">
            <a:avLst/>
          </a:prstGeom>
        </p:spPr>
        <p:txBody>
          <a:bodyPr wrap="square">
            <a:spAutoFit/>
          </a:bodyPr>
          <a:lstStyle/>
          <a:p>
            <a:r>
              <a:rPr lang="zh-CN" altLang="en-US" sz="2000" dirty="0" smtClean="0">
                <a:solidFill>
                  <a:srgbClr val="FF0000"/>
                </a:solidFill>
                <a:latin typeface="Times New Roman" panose="02020603050405020304" pitchFamily="18" charset="0"/>
                <a:cs typeface="Times New Roman" panose="02020603050405020304" pitchFamily="18" charset="0"/>
              </a:rPr>
              <a:t>（</a:t>
            </a:r>
            <a:r>
              <a:rPr lang="en-US" altLang="zh-CN" sz="2000" dirty="0" smtClean="0">
                <a:solidFill>
                  <a:srgbClr val="FF0000"/>
                </a:solidFill>
                <a:latin typeface="Times New Roman" panose="02020603050405020304" pitchFamily="18" charset="0"/>
                <a:cs typeface="Times New Roman" panose="02020603050405020304" pitchFamily="18" charset="0"/>
              </a:rPr>
              <a:t>5</a:t>
            </a:r>
            <a:r>
              <a:rPr lang="zh-CN" altLang="en-US" sz="2000" dirty="0" smtClean="0">
                <a:solidFill>
                  <a:srgbClr val="FF0000"/>
                </a:solidFill>
                <a:latin typeface="Times New Roman" panose="02020603050405020304" pitchFamily="18" charset="0"/>
                <a:cs typeface="Times New Roman" panose="02020603050405020304" pitchFamily="18" charset="0"/>
              </a:rPr>
              <a:t>）</a:t>
            </a:r>
            <a:r>
              <a:rPr lang="en-US" altLang="zh-CN" sz="2000" dirty="0" smtClean="0">
                <a:solidFill>
                  <a:srgbClr val="FF0000"/>
                </a:solidFill>
                <a:latin typeface="Times New Roman" panose="02020603050405020304" pitchFamily="18" charset="0"/>
                <a:cs typeface="Times New Roman" panose="02020603050405020304" pitchFamily="18" charset="0"/>
              </a:rPr>
              <a:t>32</a:t>
            </a:r>
            <a:endParaRPr lang="en-US" altLang="zh-CN" sz="2000" dirty="0">
              <a:solidFill>
                <a:srgbClr val="FF0000"/>
              </a:solidFill>
              <a:latin typeface="Times New Roman" panose="02020603050405020304" pitchFamily="18" charset="0"/>
              <a:cs typeface="Times New Roman" panose="02020603050405020304" pitchFamily="18" charset="0"/>
            </a:endParaRPr>
          </a:p>
        </p:txBody>
      </p:sp>
      <p:sp>
        <p:nvSpPr>
          <p:cNvPr id="11" name="矩形 10"/>
          <p:cNvSpPr/>
          <p:nvPr/>
        </p:nvSpPr>
        <p:spPr>
          <a:xfrm>
            <a:off x="-38522" y="5916656"/>
            <a:ext cx="4587181" cy="400110"/>
          </a:xfrm>
          <a:prstGeom prst="rect">
            <a:avLst/>
          </a:prstGeom>
        </p:spPr>
        <p:txBody>
          <a:bodyPr wrap="square">
            <a:spAutoFit/>
          </a:bodyPr>
          <a:lstStyle/>
          <a:p>
            <a:r>
              <a:rPr lang="zh-CN" altLang="en-US" sz="2000" dirty="0" smtClean="0">
                <a:solidFill>
                  <a:srgbClr val="FF0000"/>
                </a:solidFill>
                <a:latin typeface="Times New Roman" panose="02020603050405020304" pitchFamily="18" charset="0"/>
                <a:cs typeface="Times New Roman" panose="02020603050405020304" pitchFamily="18" charset="0"/>
              </a:rPr>
              <a:t>（</a:t>
            </a:r>
            <a:r>
              <a:rPr lang="en-US" altLang="zh-CN" sz="2000" dirty="0">
                <a:solidFill>
                  <a:srgbClr val="FF0000"/>
                </a:solidFill>
                <a:latin typeface="Times New Roman" panose="02020603050405020304" pitchFamily="18" charset="0"/>
                <a:cs typeface="Times New Roman" panose="02020603050405020304" pitchFamily="18" charset="0"/>
              </a:rPr>
              <a:t>6</a:t>
            </a:r>
            <a:r>
              <a:rPr lang="zh-CN" altLang="en-US" sz="2000" dirty="0" smtClean="0">
                <a:solidFill>
                  <a:srgbClr val="FF0000"/>
                </a:solidFill>
                <a:latin typeface="Times New Roman" panose="02020603050405020304" pitchFamily="18" charset="0"/>
                <a:cs typeface="Times New Roman" panose="02020603050405020304" pitchFamily="18" charset="0"/>
              </a:rPr>
              <a:t>）</a:t>
            </a:r>
            <a:r>
              <a:rPr lang="en-US" altLang="zh-CN" sz="2000" dirty="0" smtClean="0">
                <a:solidFill>
                  <a:srgbClr val="FF0000"/>
                </a:solidFill>
                <a:latin typeface="Times New Roman" panose="02020603050405020304" pitchFamily="18" charset="0"/>
                <a:cs typeface="Times New Roman" panose="02020603050405020304" pitchFamily="18" charset="0"/>
              </a:rPr>
              <a:t>21</a:t>
            </a:r>
            <a:r>
              <a:rPr lang="zh-CN" altLang="en-US" sz="2000" dirty="0" smtClean="0">
                <a:solidFill>
                  <a:srgbClr val="FF0000"/>
                </a:solidFill>
                <a:latin typeface="Times New Roman" panose="02020603050405020304" pitchFamily="18" charset="0"/>
                <a:cs typeface="Times New Roman" panose="02020603050405020304" pitchFamily="18" charset="0"/>
              </a:rPr>
              <a:t>（在</a:t>
            </a:r>
            <a:r>
              <a:rPr lang="en-US" altLang="zh-CN" sz="2000" dirty="0" smtClean="0">
                <a:solidFill>
                  <a:srgbClr val="FF0000"/>
                </a:solidFill>
                <a:latin typeface="Times New Roman" panose="02020603050405020304" pitchFamily="18" charset="0"/>
                <a:cs typeface="Times New Roman" panose="02020603050405020304" pitchFamily="18" charset="0"/>
              </a:rPr>
              <a:t>16</a:t>
            </a:r>
            <a:r>
              <a:rPr lang="zh-CN" altLang="en-US" sz="2000" dirty="0" smtClean="0">
                <a:solidFill>
                  <a:srgbClr val="FF0000"/>
                </a:solidFill>
                <a:latin typeface="Times New Roman" panose="02020603050405020304" pitchFamily="18" charset="0"/>
                <a:cs typeface="Times New Roman" panose="02020603050405020304" pitchFamily="18" charset="0"/>
              </a:rPr>
              <a:t>轮回，</a:t>
            </a:r>
            <a:r>
              <a:rPr lang="en-US" altLang="zh-CN" sz="2000" dirty="0">
                <a:solidFill>
                  <a:srgbClr val="FF0000"/>
                </a:solidFill>
                <a:latin typeface="+mn-ea"/>
                <a:cs typeface="+mn-ea"/>
                <a:sym typeface="+mn-lt"/>
              </a:rPr>
              <a:t> </a:t>
            </a:r>
            <a:r>
              <a:rPr lang="en-US" altLang="zh-CN" sz="2000" dirty="0" err="1">
                <a:solidFill>
                  <a:srgbClr val="FF0000"/>
                </a:solidFill>
                <a:latin typeface="+mn-ea"/>
                <a:cs typeface="+mn-ea"/>
                <a:sym typeface="+mn-lt"/>
              </a:rPr>
              <a:t>CongWin</a:t>
            </a:r>
            <a:r>
              <a:rPr lang="en-US" altLang="zh-CN" sz="2000" dirty="0">
                <a:solidFill>
                  <a:srgbClr val="FF0000"/>
                </a:solidFill>
                <a:latin typeface="+mn-ea"/>
                <a:cs typeface="+mn-ea"/>
                <a:sym typeface="+mn-lt"/>
              </a:rPr>
              <a:t> = </a:t>
            </a:r>
            <a:r>
              <a:rPr lang="en-US" altLang="zh-CN" sz="2000" dirty="0" smtClean="0">
                <a:solidFill>
                  <a:srgbClr val="FF0000"/>
                </a:solidFill>
                <a:latin typeface="+mn-ea"/>
                <a:cs typeface="+mn-ea"/>
                <a:sym typeface="+mn-lt"/>
              </a:rPr>
              <a:t>42</a:t>
            </a:r>
            <a:r>
              <a:rPr lang="zh-CN" altLang="en-US" sz="2000" dirty="0" smtClean="0">
                <a:solidFill>
                  <a:srgbClr val="FF0000"/>
                </a:solidFill>
                <a:latin typeface="Times New Roman" panose="02020603050405020304" pitchFamily="18" charset="0"/>
                <a:cs typeface="Times New Roman" panose="02020603050405020304" pitchFamily="18" charset="0"/>
              </a:rPr>
              <a:t>）</a:t>
            </a:r>
            <a:endParaRPr lang="en-US" altLang="zh-CN" sz="2000" dirty="0">
              <a:solidFill>
                <a:srgbClr val="FF0000"/>
              </a:solidFill>
              <a:latin typeface="Times New Roman" panose="02020603050405020304" pitchFamily="18" charset="0"/>
              <a:cs typeface="Times New Roman" panose="02020603050405020304" pitchFamily="18" charset="0"/>
            </a:endParaRPr>
          </a:p>
        </p:txBody>
      </p:sp>
      <p:sp>
        <p:nvSpPr>
          <p:cNvPr id="12" name="矩形 11"/>
          <p:cNvSpPr/>
          <p:nvPr/>
        </p:nvSpPr>
        <p:spPr>
          <a:xfrm>
            <a:off x="4648410" y="5916656"/>
            <a:ext cx="4682570" cy="400110"/>
          </a:xfrm>
          <a:prstGeom prst="rect">
            <a:avLst/>
          </a:prstGeom>
        </p:spPr>
        <p:txBody>
          <a:bodyPr wrap="square">
            <a:spAutoFit/>
          </a:bodyPr>
          <a:lstStyle/>
          <a:p>
            <a:r>
              <a:rPr lang="zh-CN" altLang="en-US" sz="2000" dirty="0" smtClean="0">
                <a:solidFill>
                  <a:srgbClr val="FF0000"/>
                </a:solidFill>
                <a:latin typeface="Times New Roman" panose="02020603050405020304" pitchFamily="18" charset="0"/>
                <a:cs typeface="Times New Roman" panose="02020603050405020304" pitchFamily="18" charset="0"/>
              </a:rPr>
              <a:t>（</a:t>
            </a:r>
            <a:r>
              <a:rPr lang="en-US" altLang="zh-CN" sz="2000" dirty="0" smtClean="0">
                <a:solidFill>
                  <a:srgbClr val="FF0000"/>
                </a:solidFill>
                <a:latin typeface="Times New Roman" panose="02020603050405020304" pitchFamily="18" charset="0"/>
                <a:cs typeface="Times New Roman" panose="02020603050405020304" pitchFamily="18" charset="0"/>
              </a:rPr>
              <a:t>7</a:t>
            </a:r>
            <a:r>
              <a:rPr lang="zh-CN" altLang="en-US" sz="2000" dirty="0" smtClean="0">
                <a:solidFill>
                  <a:srgbClr val="FF0000"/>
                </a:solidFill>
                <a:latin typeface="Times New Roman" panose="02020603050405020304" pitchFamily="18" charset="0"/>
                <a:cs typeface="Times New Roman" panose="02020603050405020304" pitchFamily="18" charset="0"/>
              </a:rPr>
              <a:t>）</a:t>
            </a:r>
            <a:r>
              <a:rPr lang="en-US" altLang="zh-CN" sz="2000" dirty="0" smtClean="0">
                <a:solidFill>
                  <a:srgbClr val="FF0000"/>
                </a:solidFill>
                <a:latin typeface="Times New Roman" panose="02020603050405020304" pitchFamily="18" charset="0"/>
                <a:cs typeface="Times New Roman" panose="02020603050405020304" pitchFamily="18" charset="0"/>
              </a:rPr>
              <a:t>14</a:t>
            </a:r>
            <a:r>
              <a:rPr lang="zh-CN" altLang="en-US" sz="2000" dirty="0" smtClean="0">
                <a:solidFill>
                  <a:srgbClr val="FF0000"/>
                </a:solidFill>
                <a:latin typeface="Times New Roman" panose="02020603050405020304" pitchFamily="18" charset="0"/>
                <a:cs typeface="Times New Roman" panose="02020603050405020304" pitchFamily="18" charset="0"/>
              </a:rPr>
              <a:t>（在</a:t>
            </a:r>
            <a:r>
              <a:rPr lang="en-US" altLang="zh-CN" sz="2000" dirty="0" smtClean="0">
                <a:solidFill>
                  <a:srgbClr val="FF0000"/>
                </a:solidFill>
                <a:latin typeface="Times New Roman" panose="02020603050405020304" pitchFamily="18" charset="0"/>
                <a:cs typeface="Times New Roman" panose="02020603050405020304" pitchFamily="18" charset="0"/>
              </a:rPr>
              <a:t>22</a:t>
            </a:r>
            <a:r>
              <a:rPr lang="zh-CN" altLang="en-US" sz="2000" dirty="0" smtClean="0">
                <a:solidFill>
                  <a:srgbClr val="FF0000"/>
                </a:solidFill>
                <a:latin typeface="Times New Roman" panose="02020603050405020304" pitchFamily="18" charset="0"/>
                <a:cs typeface="Times New Roman" panose="02020603050405020304" pitchFamily="18" charset="0"/>
              </a:rPr>
              <a:t>轮回，</a:t>
            </a:r>
            <a:r>
              <a:rPr lang="en-US" altLang="zh-CN" sz="2000" dirty="0">
                <a:solidFill>
                  <a:srgbClr val="FF0000"/>
                </a:solidFill>
                <a:latin typeface="+mn-ea"/>
                <a:cs typeface="+mn-ea"/>
                <a:sym typeface="+mn-lt"/>
              </a:rPr>
              <a:t> </a:t>
            </a:r>
            <a:r>
              <a:rPr lang="en-US" altLang="zh-CN" sz="2000" dirty="0" err="1">
                <a:solidFill>
                  <a:srgbClr val="FF0000"/>
                </a:solidFill>
                <a:latin typeface="+mn-ea"/>
                <a:cs typeface="+mn-ea"/>
                <a:sym typeface="+mn-lt"/>
              </a:rPr>
              <a:t>CongWin</a:t>
            </a:r>
            <a:r>
              <a:rPr lang="en-US" altLang="zh-CN" sz="2000" dirty="0">
                <a:solidFill>
                  <a:srgbClr val="FF0000"/>
                </a:solidFill>
                <a:latin typeface="+mn-ea"/>
                <a:cs typeface="+mn-ea"/>
                <a:sym typeface="+mn-lt"/>
              </a:rPr>
              <a:t> = </a:t>
            </a:r>
            <a:r>
              <a:rPr lang="en-US" altLang="zh-CN" sz="2000" dirty="0" smtClean="0">
                <a:solidFill>
                  <a:srgbClr val="FF0000"/>
                </a:solidFill>
                <a:latin typeface="+mn-ea"/>
                <a:cs typeface="+mn-ea"/>
                <a:sym typeface="+mn-lt"/>
              </a:rPr>
              <a:t>29</a:t>
            </a:r>
            <a:r>
              <a:rPr lang="zh-CN" altLang="en-US" sz="2000" dirty="0" smtClean="0">
                <a:solidFill>
                  <a:srgbClr val="FF0000"/>
                </a:solidFill>
                <a:latin typeface="Times New Roman" panose="02020603050405020304" pitchFamily="18" charset="0"/>
                <a:cs typeface="Times New Roman" panose="02020603050405020304" pitchFamily="18" charset="0"/>
              </a:rPr>
              <a:t>）</a:t>
            </a:r>
            <a:endParaRPr lang="en-US" altLang="zh-CN" sz="2000" dirty="0">
              <a:solidFill>
                <a:srgbClr val="FF0000"/>
              </a:solidFill>
              <a:latin typeface="Times New Roman" panose="02020603050405020304" pitchFamily="18" charset="0"/>
              <a:cs typeface="Times New Roman" panose="02020603050405020304" pitchFamily="18" charset="0"/>
            </a:endParaRPr>
          </a:p>
        </p:txBody>
      </p:sp>
      <p:sp>
        <p:nvSpPr>
          <p:cNvPr id="13" name="矩形 12"/>
          <p:cNvSpPr/>
          <p:nvPr/>
        </p:nvSpPr>
        <p:spPr>
          <a:xfrm>
            <a:off x="9584228" y="5916656"/>
            <a:ext cx="2137749" cy="400110"/>
          </a:xfrm>
          <a:prstGeom prst="rect">
            <a:avLst/>
          </a:prstGeom>
        </p:spPr>
        <p:txBody>
          <a:bodyPr wrap="square">
            <a:spAutoFit/>
          </a:bodyPr>
          <a:lstStyle/>
          <a:p>
            <a:r>
              <a:rPr lang="zh-CN" altLang="en-US" sz="2000" dirty="0" smtClean="0">
                <a:solidFill>
                  <a:srgbClr val="FF0000"/>
                </a:solidFill>
                <a:latin typeface="Times New Roman" panose="02020603050405020304" pitchFamily="18" charset="0"/>
                <a:cs typeface="Times New Roman" panose="02020603050405020304" pitchFamily="18" charset="0"/>
              </a:rPr>
              <a:t>（</a:t>
            </a:r>
            <a:r>
              <a:rPr lang="en-US" altLang="zh-CN" sz="2000" dirty="0" smtClean="0">
                <a:solidFill>
                  <a:srgbClr val="FF0000"/>
                </a:solidFill>
                <a:latin typeface="Times New Roman" panose="02020603050405020304" pitchFamily="18" charset="0"/>
                <a:cs typeface="Times New Roman" panose="02020603050405020304" pitchFamily="18" charset="0"/>
              </a:rPr>
              <a:t>8</a:t>
            </a:r>
            <a:r>
              <a:rPr lang="zh-CN" altLang="en-US" sz="2000" dirty="0" smtClean="0">
                <a:solidFill>
                  <a:srgbClr val="FF0000"/>
                </a:solidFill>
                <a:latin typeface="Times New Roman" panose="02020603050405020304" pitchFamily="18" charset="0"/>
                <a:cs typeface="Times New Roman" panose="02020603050405020304" pitchFamily="18" charset="0"/>
              </a:rPr>
              <a:t>）</a:t>
            </a:r>
            <a:r>
              <a:rPr lang="en-US" altLang="zh-CN" sz="2000" dirty="0" smtClean="0">
                <a:solidFill>
                  <a:srgbClr val="FF0000"/>
                </a:solidFill>
                <a:latin typeface="Times New Roman" panose="02020603050405020304" pitchFamily="18" charset="0"/>
                <a:cs typeface="Times New Roman" panose="02020603050405020304" pitchFamily="18" charset="0"/>
              </a:rPr>
              <a:t>7</a:t>
            </a:r>
            <a:r>
              <a:rPr lang="zh-CN" altLang="en-US" sz="2000" dirty="0" smtClean="0">
                <a:solidFill>
                  <a:srgbClr val="FF0000"/>
                </a:solidFill>
                <a:latin typeface="Times New Roman" panose="02020603050405020304" pitchFamily="18" charset="0"/>
                <a:cs typeface="Times New Roman" panose="02020603050405020304" pitchFamily="18" charset="0"/>
              </a:rPr>
              <a:t>（</a:t>
            </a:r>
            <a:r>
              <a:rPr lang="en-US" altLang="zh-CN" sz="2000" dirty="0" smtClean="0">
                <a:solidFill>
                  <a:srgbClr val="FF0000"/>
                </a:solidFill>
                <a:latin typeface="Times New Roman" panose="02020603050405020304" pitchFamily="18" charset="0"/>
                <a:cs typeface="Times New Roman" panose="02020603050405020304" pitchFamily="18" charset="0"/>
              </a:rPr>
              <a:t>64-96</a:t>
            </a:r>
            <a:r>
              <a:rPr lang="zh-CN" altLang="en-US" sz="2000" dirty="0" smtClean="0">
                <a:solidFill>
                  <a:srgbClr val="FF0000"/>
                </a:solidFill>
                <a:latin typeface="Times New Roman" panose="02020603050405020304" pitchFamily="18" charset="0"/>
                <a:cs typeface="Times New Roman" panose="02020603050405020304" pitchFamily="18" charset="0"/>
              </a:rPr>
              <a:t>）</a:t>
            </a:r>
            <a:endParaRPr lang="en-US" altLang="zh-CN" sz="2000" dirty="0">
              <a:solidFill>
                <a:srgbClr val="FF0000"/>
              </a:solidFill>
              <a:latin typeface="Times New Roman" panose="02020603050405020304" pitchFamily="18" charset="0"/>
              <a:cs typeface="Times New Roman" panose="02020603050405020304" pitchFamily="18" charset="0"/>
            </a:endParaRPr>
          </a:p>
        </p:txBody>
      </p:sp>
      <p:sp>
        <p:nvSpPr>
          <p:cNvPr id="14" name="矩形 13"/>
          <p:cNvSpPr/>
          <p:nvPr/>
        </p:nvSpPr>
        <p:spPr>
          <a:xfrm>
            <a:off x="-36009" y="6409589"/>
            <a:ext cx="4442387" cy="369332"/>
          </a:xfrm>
          <a:prstGeom prst="rect">
            <a:avLst/>
          </a:prstGeom>
        </p:spPr>
        <p:txBody>
          <a:bodyPr wrap="square">
            <a:spAutoFit/>
          </a:bodyPr>
          <a:lstStyle/>
          <a:p>
            <a:r>
              <a:rPr lang="zh-CN" altLang="en-US" dirty="0" smtClean="0">
                <a:solidFill>
                  <a:srgbClr val="FF0000"/>
                </a:solidFill>
                <a:latin typeface="+mn-ea"/>
                <a:cs typeface="Times New Roman" panose="02020603050405020304" pitchFamily="18" charset="0"/>
              </a:rPr>
              <a:t>（</a:t>
            </a:r>
            <a:r>
              <a:rPr lang="en-US" altLang="zh-CN" dirty="0">
                <a:solidFill>
                  <a:srgbClr val="FF0000"/>
                </a:solidFill>
                <a:latin typeface="+mn-ea"/>
                <a:cs typeface="Times New Roman" panose="02020603050405020304" pitchFamily="18" charset="0"/>
              </a:rPr>
              <a:t>9</a:t>
            </a:r>
            <a:r>
              <a:rPr lang="zh-CN" altLang="en-US" dirty="0" smtClean="0">
                <a:solidFill>
                  <a:srgbClr val="FF0000"/>
                </a:solidFill>
                <a:latin typeface="+mn-ea"/>
                <a:cs typeface="Times New Roman" panose="02020603050405020304" pitchFamily="18" charset="0"/>
              </a:rPr>
              <a:t>）</a:t>
            </a:r>
            <a:r>
              <a:rPr lang="en-US" altLang="zh-CN" dirty="0">
                <a:solidFill>
                  <a:srgbClr val="FF0000"/>
                </a:solidFill>
                <a:latin typeface="+mn-ea"/>
              </a:rPr>
              <a:t> </a:t>
            </a:r>
            <a:r>
              <a:rPr lang="en-US" altLang="zh-CN" dirty="0" smtClean="0">
                <a:solidFill>
                  <a:srgbClr val="FF0000"/>
                </a:solidFill>
                <a:latin typeface="+mn-ea"/>
              </a:rPr>
              <a:t>threshold=4</a:t>
            </a:r>
            <a:r>
              <a:rPr lang="zh-CN" altLang="en-US" dirty="0" smtClean="0">
                <a:solidFill>
                  <a:srgbClr val="FF0000"/>
                </a:solidFill>
                <a:latin typeface="+mn-ea"/>
              </a:rPr>
              <a:t>，</a:t>
            </a:r>
            <a:r>
              <a:rPr lang="en-US" altLang="zh-CN" dirty="0">
                <a:solidFill>
                  <a:srgbClr val="FF0000"/>
                </a:solidFill>
                <a:latin typeface="+mn-ea"/>
                <a:cs typeface="+mn-ea"/>
                <a:sym typeface="+mn-lt"/>
              </a:rPr>
              <a:t> </a:t>
            </a:r>
            <a:r>
              <a:rPr lang="en-US" altLang="zh-CN" dirty="0" err="1">
                <a:solidFill>
                  <a:srgbClr val="FF0000"/>
                </a:solidFill>
                <a:latin typeface="+mn-ea"/>
                <a:cs typeface="+mn-ea"/>
                <a:sym typeface="+mn-lt"/>
              </a:rPr>
              <a:t>CongWin</a:t>
            </a:r>
            <a:r>
              <a:rPr lang="en-US" altLang="zh-CN" dirty="0">
                <a:solidFill>
                  <a:srgbClr val="FF0000"/>
                </a:solidFill>
                <a:latin typeface="+mn-ea"/>
                <a:cs typeface="+mn-ea"/>
                <a:sym typeface="+mn-lt"/>
              </a:rPr>
              <a:t> </a:t>
            </a:r>
            <a:r>
              <a:rPr lang="en-US" altLang="zh-CN" dirty="0" smtClean="0">
                <a:solidFill>
                  <a:srgbClr val="FF0000"/>
                </a:solidFill>
                <a:latin typeface="+mn-ea"/>
                <a:cs typeface="+mn-ea"/>
                <a:sym typeface="+mn-lt"/>
              </a:rPr>
              <a:t>= 7</a:t>
            </a:r>
            <a:endParaRPr lang="en-US" altLang="zh-CN" dirty="0">
              <a:solidFill>
                <a:srgbClr val="FF0000"/>
              </a:solidFill>
              <a:latin typeface="+mn-ea"/>
              <a:cs typeface="Times New Roman" panose="02020603050405020304" pitchFamily="18" charset="0"/>
            </a:endParaRPr>
          </a:p>
        </p:txBody>
      </p:sp>
      <p:sp>
        <p:nvSpPr>
          <p:cNvPr id="15" name="矩形 14"/>
          <p:cNvSpPr/>
          <p:nvPr/>
        </p:nvSpPr>
        <p:spPr>
          <a:xfrm>
            <a:off x="9041180" y="6409589"/>
            <a:ext cx="2995650" cy="369332"/>
          </a:xfrm>
          <a:prstGeom prst="rect">
            <a:avLst/>
          </a:prstGeom>
        </p:spPr>
        <p:txBody>
          <a:bodyPr wrap="square">
            <a:spAutoFit/>
          </a:bodyPr>
          <a:lstStyle/>
          <a:p>
            <a:r>
              <a:rPr lang="zh-CN" altLang="en-US" dirty="0" smtClean="0">
                <a:solidFill>
                  <a:srgbClr val="FF0000"/>
                </a:solidFill>
                <a:latin typeface="Times New Roman" panose="02020603050405020304" pitchFamily="18" charset="0"/>
                <a:cs typeface="Times New Roman" panose="02020603050405020304" pitchFamily="18" charset="0"/>
              </a:rPr>
              <a:t>（</a:t>
            </a:r>
            <a:r>
              <a:rPr lang="en-US" altLang="zh-CN" dirty="0" smtClean="0">
                <a:solidFill>
                  <a:srgbClr val="FF0000"/>
                </a:solidFill>
                <a:latin typeface="Times New Roman" panose="02020603050405020304" pitchFamily="18" charset="0"/>
                <a:cs typeface="Times New Roman" panose="02020603050405020304" pitchFamily="18" charset="0"/>
              </a:rPr>
              <a:t>11</a:t>
            </a:r>
            <a:r>
              <a:rPr lang="zh-CN" altLang="en-US" dirty="0" smtClean="0">
                <a:solidFill>
                  <a:srgbClr val="FF0000"/>
                </a:solidFill>
                <a:latin typeface="Times New Roman" panose="02020603050405020304" pitchFamily="18" charset="0"/>
                <a:cs typeface="Times New Roman" panose="02020603050405020304" pitchFamily="18" charset="0"/>
              </a:rPr>
              <a:t>）</a:t>
            </a:r>
            <a:r>
              <a:rPr lang="en-US" altLang="zh-CN" dirty="0" smtClean="0">
                <a:solidFill>
                  <a:srgbClr val="FF0000"/>
                </a:solidFill>
                <a:latin typeface="Times New Roman" panose="02020603050405020304" pitchFamily="18" charset="0"/>
                <a:cs typeface="Times New Roman" panose="02020603050405020304" pitchFamily="18" charset="0"/>
              </a:rPr>
              <a:t>52=1+2+4+8+16+21</a:t>
            </a:r>
            <a:endParaRPr lang="en-US" altLang="zh-CN" dirty="0">
              <a:solidFill>
                <a:srgbClr val="FF0000"/>
              </a:solidFill>
              <a:latin typeface="Times New Roman" panose="02020603050405020304" pitchFamily="18" charset="0"/>
              <a:cs typeface="Times New Roman" panose="02020603050405020304" pitchFamily="18" charset="0"/>
            </a:endParaRPr>
          </a:p>
        </p:txBody>
      </p:sp>
      <p:sp>
        <p:nvSpPr>
          <p:cNvPr id="16" name="矩形 15"/>
          <p:cNvSpPr/>
          <p:nvPr/>
        </p:nvSpPr>
        <p:spPr>
          <a:xfrm>
            <a:off x="3922374" y="6409589"/>
            <a:ext cx="5661854" cy="369332"/>
          </a:xfrm>
          <a:prstGeom prst="rect">
            <a:avLst/>
          </a:prstGeom>
        </p:spPr>
        <p:txBody>
          <a:bodyPr wrap="square">
            <a:spAutoFit/>
          </a:bodyPr>
          <a:lstStyle/>
          <a:p>
            <a:r>
              <a:rPr lang="zh-CN" altLang="en-US" dirty="0" smtClean="0">
                <a:solidFill>
                  <a:srgbClr val="FF0000"/>
                </a:solidFill>
                <a:latin typeface="Times New Roman" panose="02020603050405020304" pitchFamily="18" charset="0"/>
                <a:cs typeface="Times New Roman" panose="02020603050405020304" pitchFamily="18" charset="0"/>
              </a:rPr>
              <a:t>（</a:t>
            </a:r>
            <a:r>
              <a:rPr lang="en-US" altLang="zh-CN" dirty="0" smtClean="0">
                <a:solidFill>
                  <a:srgbClr val="FF0000"/>
                </a:solidFill>
                <a:latin typeface="Times New Roman" panose="02020603050405020304" pitchFamily="18" charset="0"/>
                <a:cs typeface="Times New Roman" panose="02020603050405020304" pitchFamily="18" charset="0"/>
              </a:rPr>
              <a:t>10</a:t>
            </a:r>
            <a:r>
              <a:rPr lang="zh-CN" altLang="en-US" dirty="0" smtClean="0">
                <a:solidFill>
                  <a:srgbClr val="FF0000"/>
                </a:solidFill>
                <a:latin typeface="Times New Roman" panose="02020603050405020304" pitchFamily="18" charset="0"/>
                <a:cs typeface="Times New Roman" panose="02020603050405020304" pitchFamily="18" charset="0"/>
              </a:rPr>
              <a:t>）</a:t>
            </a:r>
            <a:r>
              <a:rPr lang="en-US" altLang="zh-CN" dirty="0" smtClean="0">
                <a:solidFill>
                  <a:srgbClr val="FF0000"/>
                </a:solidFill>
              </a:rPr>
              <a:t>threshold=21</a:t>
            </a:r>
            <a:r>
              <a:rPr lang="zh-CN" altLang="en-US" dirty="0" smtClean="0">
                <a:solidFill>
                  <a:srgbClr val="FF0000"/>
                </a:solidFill>
              </a:rPr>
              <a:t>，</a:t>
            </a:r>
            <a:r>
              <a:rPr lang="en-US" altLang="zh-CN" dirty="0">
                <a:solidFill>
                  <a:srgbClr val="FF0000"/>
                </a:solidFill>
                <a:latin typeface="+mn-ea"/>
                <a:cs typeface="+mn-ea"/>
                <a:sym typeface="+mn-lt"/>
              </a:rPr>
              <a:t> </a:t>
            </a:r>
            <a:r>
              <a:rPr lang="en-US" altLang="zh-CN" dirty="0" err="1">
                <a:solidFill>
                  <a:srgbClr val="FF0000"/>
                </a:solidFill>
                <a:latin typeface="+mn-ea"/>
                <a:cs typeface="+mn-ea"/>
                <a:sym typeface="+mn-lt"/>
              </a:rPr>
              <a:t>CongWin</a:t>
            </a:r>
            <a:r>
              <a:rPr lang="en-US" altLang="zh-CN" dirty="0">
                <a:solidFill>
                  <a:srgbClr val="FF0000"/>
                </a:solidFill>
                <a:latin typeface="+mn-ea"/>
                <a:cs typeface="+mn-ea"/>
                <a:sym typeface="+mn-lt"/>
              </a:rPr>
              <a:t> </a:t>
            </a:r>
            <a:r>
              <a:rPr lang="en-US" altLang="zh-CN" dirty="0" smtClean="0">
                <a:solidFill>
                  <a:srgbClr val="FF0000"/>
                </a:solidFill>
                <a:latin typeface="+mn-ea"/>
                <a:cs typeface="+mn-ea"/>
                <a:sym typeface="+mn-lt"/>
              </a:rPr>
              <a:t>=4</a:t>
            </a:r>
            <a:r>
              <a:rPr lang="zh-CN" altLang="en-US" dirty="0" smtClean="0">
                <a:solidFill>
                  <a:srgbClr val="FF0000"/>
                </a:solidFill>
                <a:latin typeface="Times New Roman" panose="02020603050405020304" pitchFamily="18" charset="0"/>
                <a:cs typeface="Times New Roman" panose="02020603050405020304" pitchFamily="18" charset="0"/>
              </a:rPr>
              <a:t>（拥塞避免）</a:t>
            </a:r>
            <a:endParaRPr lang="en-US" altLang="zh-CN"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073720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ppt_x"/>
                                          </p:val>
                                        </p:tav>
                                        <p:tav tm="100000">
                                          <p:val>
                                            <p:strVal val="#ppt_x"/>
                                          </p:val>
                                        </p:tav>
                                      </p:tavLst>
                                    </p:anim>
                                    <p:anim calcmode="lin" valueType="num">
                                      <p:cBhvr additive="base">
                                        <p:cTn id="5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ppt_x"/>
                                          </p:val>
                                        </p:tav>
                                        <p:tav tm="100000">
                                          <p:val>
                                            <p:strVal val="#ppt_x"/>
                                          </p:val>
                                        </p:tav>
                                      </p:tavLst>
                                    </p:anim>
                                    <p:anim calcmode="lin" valueType="num">
                                      <p:cBhvr additive="base">
                                        <p:cTn id="5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6"/>
                                        </p:tgtEl>
                                        <p:attrNameLst>
                                          <p:attrName>style.visibility</p:attrName>
                                        </p:attrNameLst>
                                      </p:cBhvr>
                                      <p:to>
                                        <p:strVal val="visible"/>
                                      </p:to>
                                    </p:set>
                                    <p:anim calcmode="lin" valueType="num">
                                      <p:cBhvr additive="base">
                                        <p:cTn id="61" dur="500" fill="hold"/>
                                        <p:tgtEl>
                                          <p:spTgt spid="16"/>
                                        </p:tgtEl>
                                        <p:attrNameLst>
                                          <p:attrName>ppt_x</p:attrName>
                                        </p:attrNameLst>
                                      </p:cBhvr>
                                      <p:tavLst>
                                        <p:tav tm="0">
                                          <p:val>
                                            <p:strVal val="#ppt_x"/>
                                          </p:val>
                                        </p:tav>
                                        <p:tav tm="100000">
                                          <p:val>
                                            <p:strVal val="#ppt_x"/>
                                          </p:val>
                                        </p:tav>
                                      </p:tavLst>
                                    </p:anim>
                                    <p:anim calcmode="lin" valueType="num">
                                      <p:cBhvr additive="base">
                                        <p:cTn id="6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additive="base">
                                        <p:cTn id="67" dur="500" fill="hold"/>
                                        <p:tgtEl>
                                          <p:spTgt spid="15"/>
                                        </p:tgtEl>
                                        <p:attrNameLst>
                                          <p:attrName>ppt_x</p:attrName>
                                        </p:attrNameLst>
                                      </p:cBhvr>
                                      <p:tavLst>
                                        <p:tav tm="0">
                                          <p:val>
                                            <p:strVal val="#ppt_x"/>
                                          </p:val>
                                        </p:tav>
                                        <p:tav tm="100000">
                                          <p:val>
                                            <p:strVal val="#ppt_x"/>
                                          </p:val>
                                        </p:tav>
                                      </p:tavLst>
                                    </p:anim>
                                    <p:anim calcmode="lin" valueType="num">
                                      <p:cBhvr additive="base">
                                        <p:cTn id="6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8" grpId="0"/>
      <p:bldP spid="10" grpId="0"/>
      <p:bldP spid="11" grpId="0"/>
      <p:bldP spid="12" grpId="0"/>
      <p:bldP spid="13" grpId="0"/>
      <p:bldP spid="14" grpId="0"/>
      <p:bldP spid="15"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2" name="矩形 1"/>
          <p:cNvSpPr/>
          <p:nvPr/>
        </p:nvSpPr>
        <p:spPr>
          <a:xfrm>
            <a:off x="428679" y="555120"/>
            <a:ext cx="11763321" cy="1569660"/>
          </a:xfrm>
          <a:prstGeom prst="rect">
            <a:avLst/>
          </a:prstGeom>
        </p:spPr>
        <p:txBody>
          <a:bodyPr wrap="square">
            <a:spAutoFit/>
          </a:bodyPr>
          <a:lstStyle/>
          <a:p>
            <a:r>
              <a:rPr lang="en-US" altLang="zh-CN" sz="2400" dirty="0" smtClean="0">
                <a:latin typeface="+mn-ea"/>
              </a:rPr>
              <a:t>P33.</a:t>
            </a:r>
            <a:r>
              <a:rPr lang="zh-CN" altLang="en-US" sz="2400" dirty="0" smtClean="0">
                <a:latin typeface="+mn-ea"/>
              </a:rPr>
              <a:t>考虑</a:t>
            </a:r>
            <a:r>
              <a:rPr lang="zh-CN" altLang="en-US" sz="2400" dirty="0">
                <a:latin typeface="+mn-ea"/>
              </a:rPr>
              <a:t>从主机</a:t>
            </a:r>
            <a:r>
              <a:rPr lang="en-US" altLang="zh-CN" sz="2400" dirty="0">
                <a:latin typeface="+mn-ea"/>
              </a:rPr>
              <a:t>A</a:t>
            </a:r>
            <a:r>
              <a:rPr lang="zh-CN" altLang="en-US" sz="2400" dirty="0">
                <a:latin typeface="+mn-ea"/>
              </a:rPr>
              <a:t>到主机</a:t>
            </a:r>
            <a:r>
              <a:rPr lang="en-US" altLang="zh-CN" sz="2400" dirty="0">
                <a:latin typeface="+mn-ea"/>
              </a:rPr>
              <a:t>B</a:t>
            </a:r>
            <a:r>
              <a:rPr lang="zh-CN" altLang="en-US" sz="2400" dirty="0">
                <a:latin typeface="+mn-ea"/>
              </a:rPr>
              <a:t>发送一个</a:t>
            </a:r>
            <a:r>
              <a:rPr lang="en-US" altLang="zh-CN" sz="2400" dirty="0">
                <a:latin typeface="+mn-ea"/>
              </a:rPr>
              <a:t>F</a:t>
            </a:r>
            <a:r>
              <a:rPr lang="zh-CN" altLang="en-US" sz="2400" dirty="0">
                <a:latin typeface="+mn-ea"/>
              </a:rPr>
              <a:t>比特的大文件。</a:t>
            </a:r>
            <a:r>
              <a:rPr lang="en-US" altLang="zh-CN" sz="2400" dirty="0">
                <a:latin typeface="+mn-ea"/>
              </a:rPr>
              <a:t>A</a:t>
            </a:r>
            <a:r>
              <a:rPr lang="zh-CN" altLang="en-US" sz="2400" dirty="0">
                <a:latin typeface="+mn-ea"/>
              </a:rPr>
              <a:t>和</a:t>
            </a:r>
            <a:r>
              <a:rPr lang="en-US" altLang="zh-CN" sz="2400" dirty="0">
                <a:latin typeface="+mn-ea"/>
              </a:rPr>
              <a:t>B</a:t>
            </a:r>
            <a:r>
              <a:rPr lang="zh-CN" altLang="en-US" sz="2400" dirty="0">
                <a:latin typeface="+mn-ea"/>
              </a:rPr>
              <a:t>之间有三段链路（和两台交换机），并且 该链路不拥塞（即没有排队时延）。主机</a:t>
            </a:r>
            <a:r>
              <a:rPr lang="en-US" altLang="zh-CN" sz="2400" dirty="0">
                <a:latin typeface="+mn-ea"/>
              </a:rPr>
              <a:t>A</a:t>
            </a:r>
            <a:r>
              <a:rPr lang="zh-CN" altLang="en-US" sz="2400" dirty="0">
                <a:latin typeface="+mn-ea"/>
              </a:rPr>
              <a:t>将该文件分为每个为</a:t>
            </a:r>
            <a:r>
              <a:rPr lang="en-US" altLang="zh-CN" sz="2400" dirty="0">
                <a:latin typeface="+mn-ea"/>
              </a:rPr>
              <a:t>S</a:t>
            </a:r>
            <a:r>
              <a:rPr lang="zh-CN" altLang="en-US" sz="2400" dirty="0">
                <a:latin typeface="+mn-ea"/>
              </a:rPr>
              <a:t>比特的报文段，并为每个报文段 增加一个</a:t>
            </a:r>
            <a:r>
              <a:rPr lang="en-US" altLang="zh-CN" sz="2400" dirty="0">
                <a:latin typeface="+mn-ea"/>
              </a:rPr>
              <a:t>80</a:t>
            </a:r>
            <a:r>
              <a:rPr lang="zh-CN" altLang="en-US" sz="2400" dirty="0">
                <a:latin typeface="+mn-ea"/>
              </a:rPr>
              <a:t>比特的首部，</a:t>
            </a:r>
            <a:r>
              <a:rPr lang="zh-CN" altLang="en-US" sz="2400" dirty="0" smtClean="0">
                <a:latin typeface="+mn-ea"/>
              </a:rPr>
              <a:t>形成</a:t>
            </a:r>
            <a:r>
              <a:rPr lang="en-US" altLang="zh-CN" sz="2400" dirty="0" smtClean="0">
                <a:latin typeface="+mn-ea"/>
              </a:rPr>
              <a:t>L= </a:t>
            </a:r>
            <a:r>
              <a:rPr lang="en-US" altLang="zh-CN" sz="2400" dirty="0">
                <a:latin typeface="+mn-ea"/>
              </a:rPr>
              <a:t>80+5</a:t>
            </a:r>
            <a:r>
              <a:rPr lang="zh-CN" altLang="en-US" sz="2400" dirty="0">
                <a:latin typeface="+mn-ea"/>
              </a:rPr>
              <a:t>比特的分组。每条链路的传输速率为</a:t>
            </a:r>
            <a:r>
              <a:rPr lang="en-US" altLang="zh-CN" sz="2400" dirty="0">
                <a:latin typeface="+mn-ea"/>
              </a:rPr>
              <a:t>Kbps</a:t>
            </a:r>
            <a:r>
              <a:rPr lang="zh-CN" altLang="en-US" sz="2400" dirty="0">
                <a:latin typeface="+mn-ea"/>
              </a:rPr>
              <a:t>。求出从</a:t>
            </a:r>
            <a:r>
              <a:rPr lang="en-US" altLang="zh-CN" sz="2400" dirty="0">
                <a:latin typeface="+mn-ea"/>
              </a:rPr>
              <a:t>A</a:t>
            </a:r>
            <a:r>
              <a:rPr lang="zh-CN" altLang="en-US" sz="2400" dirty="0">
                <a:latin typeface="+mn-ea"/>
              </a:rPr>
              <a:t>到</a:t>
            </a:r>
            <a:r>
              <a:rPr lang="en-US" altLang="zh-CN" sz="2400" dirty="0">
                <a:latin typeface="+mn-ea"/>
              </a:rPr>
              <a:t>B </a:t>
            </a:r>
            <a:r>
              <a:rPr lang="zh-CN" altLang="en-US" sz="2400" dirty="0">
                <a:latin typeface="+mn-ea"/>
              </a:rPr>
              <a:t>移动该文件时延最小的值</a:t>
            </a:r>
            <a:r>
              <a:rPr lang="en-US" altLang="zh-CN" sz="2400" dirty="0">
                <a:latin typeface="+mn-ea"/>
              </a:rPr>
              <a:t>S</a:t>
            </a:r>
            <a:r>
              <a:rPr lang="zh-CN" altLang="en-US" sz="2400" dirty="0">
                <a:latin typeface="+mn-ea"/>
              </a:rPr>
              <a:t>。忽略传播时延。</a:t>
            </a:r>
          </a:p>
        </p:txBody>
      </p:sp>
      <p:sp>
        <p:nvSpPr>
          <p:cNvPr id="7"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学习目的</a:t>
            </a:r>
          </a:p>
        </p:txBody>
      </p:sp>
      <p:pic>
        <p:nvPicPr>
          <p:cNvPr id="4" name="图片 3"/>
          <p:cNvPicPr>
            <a:picLocks noChangeAspect="1"/>
          </p:cNvPicPr>
          <p:nvPr/>
        </p:nvPicPr>
        <p:blipFill>
          <a:blip r:embed="rId3"/>
          <a:stretch>
            <a:fillRect/>
          </a:stretch>
        </p:blipFill>
        <p:spPr>
          <a:xfrm>
            <a:off x="1967431" y="2686656"/>
            <a:ext cx="7858125" cy="1019175"/>
          </a:xfrm>
          <a:prstGeom prst="rect">
            <a:avLst/>
          </a:prstGeom>
        </p:spPr>
      </p:pic>
      <p:sp>
        <p:nvSpPr>
          <p:cNvPr id="6" name="矩形 5"/>
          <p:cNvSpPr/>
          <p:nvPr/>
        </p:nvSpPr>
        <p:spPr>
          <a:xfrm>
            <a:off x="3513599" y="4805557"/>
            <a:ext cx="5453938" cy="1200329"/>
          </a:xfrm>
          <a:prstGeom prst="rect">
            <a:avLst/>
          </a:prstGeom>
        </p:spPr>
        <p:txBody>
          <a:bodyPr wrap="square">
            <a:spAutoFit/>
          </a:bodyPr>
          <a:lstStyle/>
          <a:p>
            <a:r>
              <a:rPr lang="zh-CN" altLang="en-US" sz="2400" b="1" dirty="0">
                <a:solidFill>
                  <a:srgbClr val="FF0000"/>
                </a:solidFill>
                <a:latin typeface="宋体" panose="02010600030101010101" pitchFamily="2" charset="-122"/>
                <a:ea typeface="宋体" panose="02010600030101010101" pitchFamily="2" charset="-122"/>
              </a:rPr>
              <a:t>时延</a:t>
            </a:r>
            <a:r>
              <a:rPr lang="en-US" altLang="zh-CN" sz="2400" b="1" dirty="0" smtClean="0">
                <a:solidFill>
                  <a:srgbClr val="FF0000"/>
                </a:solidFill>
                <a:latin typeface="宋体" panose="02010600030101010101" pitchFamily="2" charset="-122"/>
                <a:ea typeface="宋体" panose="02010600030101010101" pitchFamily="2" charset="-122"/>
              </a:rPr>
              <a:t>t=(2+F/S)(80+S)/R</a:t>
            </a:r>
          </a:p>
          <a:p>
            <a:endParaRPr lang="en-US" altLang="zh-CN" sz="2400" b="1" dirty="0">
              <a:solidFill>
                <a:srgbClr val="FF0000"/>
              </a:solidFill>
              <a:latin typeface="宋体" panose="02010600030101010101" pitchFamily="2" charset="-122"/>
              <a:ea typeface="宋体" panose="02010600030101010101" pitchFamily="2" charset="-122"/>
            </a:endParaRPr>
          </a:p>
          <a:p>
            <a:r>
              <a:rPr lang="zh-CN" altLang="en-US" sz="2400" b="1" dirty="0" smtClean="0">
                <a:solidFill>
                  <a:srgbClr val="FF0000"/>
                </a:solidFill>
                <a:latin typeface="宋体" panose="02010600030101010101" pitchFamily="2" charset="-122"/>
                <a:ea typeface="宋体" panose="02010600030101010101" pitchFamily="2" charset="-122"/>
              </a:rPr>
              <a:t>对</a:t>
            </a:r>
            <a:r>
              <a:rPr lang="en-US" altLang="zh-CN" sz="2400" b="1" dirty="0" smtClean="0">
                <a:solidFill>
                  <a:srgbClr val="FF0000"/>
                </a:solidFill>
                <a:latin typeface="宋体" panose="02010600030101010101" pitchFamily="2" charset="-122"/>
                <a:ea typeface="宋体" panose="02010600030101010101" pitchFamily="2" charset="-122"/>
              </a:rPr>
              <a:t>t</a:t>
            </a:r>
            <a:r>
              <a:rPr lang="zh-CN" altLang="en-US" sz="2400" b="1" dirty="0" smtClean="0">
                <a:solidFill>
                  <a:srgbClr val="FF0000"/>
                </a:solidFill>
                <a:latin typeface="宋体" panose="02010600030101010101" pitchFamily="2" charset="-122"/>
                <a:ea typeface="宋体" panose="02010600030101010101" pitchFamily="2" charset="-122"/>
              </a:rPr>
              <a:t>求导</a:t>
            </a:r>
            <a:r>
              <a:rPr lang="en-US" altLang="zh-CN" sz="2400" b="1" dirty="0" smtClean="0">
                <a:solidFill>
                  <a:srgbClr val="FF0000"/>
                </a:solidFill>
                <a:latin typeface="宋体" panose="02010600030101010101" pitchFamily="2" charset="-122"/>
                <a:ea typeface="宋体" panose="02010600030101010101" pitchFamily="2" charset="-122"/>
              </a:rPr>
              <a:t>=0</a:t>
            </a:r>
            <a:r>
              <a:rPr lang="zh-CN" altLang="en-US" sz="2400" b="1" dirty="0" smtClean="0">
                <a:solidFill>
                  <a:srgbClr val="FF0000"/>
                </a:solidFill>
                <a:latin typeface="宋体" panose="02010600030101010101" pitchFamily="2" charset="-122"/>
                <a:ea typeface="宋体" panose="02010600030101010101" pitchFamily="2" charset="-122"/>
              </a:rPr>
              <a:t>，求出</a:t>
            </a:r>
            <a:r>
              <a:rPr lang="en-US" altLang="zh-CN" sz="2400" b="1" dirty="0" smtClean="0">
                <a:solidFill>
                  <a:srgbClr val="FF0000"/>
                </a:solidFill>
                <a:latin typeface="宋体" panose="02010600030101010101" pitchFamily="2" charset="-122"/>
                <a:ea typeface="宋体" panose="02010600030101010101" pitchFamily="2" charset="-122"/>
              </a:rPr>
              <a:t>S</a:t>
            </a:r>
            <a:endParaRPr lang="zh-CN" altLang="en-US" sz="2400" b="1" dirty="0">
              <a:solidFill>
                <a:srgbClr val="FF0000"/>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7388464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2"/>
          <p:cNvSpPr>
            <a:spLocks noGrp="1" noChangeArrowheads="1"/>
          </p:cNvSpPr>
          <p:nvPr>
            <p:ph type="title" idx="4294967295"/>
          </p:nvPr>
        </p:nvSpPr>
        <p:spPr>
          <a:xfrm>
            <a:off x="0" y="577256"/>
            <a:ext cx="12192000" cy="1143000"/>
          </a:xfrm>
          <a:prstGeom prst="rect">
            <a:avLst/>
          </a:prstGeom>
        </p:spPr>
        <p:txBody>
          <a:bodyPr/>
          <a:lstStyle/>
          <a:p>
            <a:pPr algn="ctr">
              <a:defRPr/>
            </a:pPr>
            <a:r>
              <a:rPr lang="zh-CN" altLang="en-US" dirty="0" smtClean="0">
                <a:cs typeface="+mj-cs"/>
              </a:rPr>
              <a:t>主要</a:t>
            </a:r>
            <a:r>
              <a:rPr lang="zh-CN" altLang="en-US" dirty="0">
                <a:cs typeface="+mj-cs"/>
              </a:rPr>
              <a:t>的网络层功能</a:t>
            </a:r>
            <a:endParaRPr lang="en-US" dirty="0">
              <a:cs typeface="+mj-cs"/>
            </a:endParaRPr>
          </a:p>
        </p:txBody>
      </p:sp>
      <p:sp>
        <p:nvSpPr>
          <p:cNvPr id="5126" name="Rectangle 3"/>
          <p:cNvSpPr>
            <a:spLocks noGrp="1" noChangeArrowheads="1"/>
          </p:cNvSpPr>
          <p:nvPr>
            <p:ph type="body" idx="4294967295"/>
          </p:nvPr>
        </p:nvSpPr>
        <p:spPr>
          <a:xfrm>
            <a:off x="96520" y="1426817"/>
            <a:ext cx="11998960" cy="2151270"/>
          </a:xfrm>
          <a:prstGeom prst="rect">
            <a:avLst/>
          </a:prstGeom>
        </p:spPr>
        <p:txBody>
          <a:bodyPr/>
          <a:lstStyle/>
          <a:p>
            <a:pPr>
              <a:lnSpc>
                <a:spcPct val="120000"/>
              </a:lnSpc>
              <a:spcBef>
                <a:spcPts val="600"/>
              </a:spcBef>
            </a:pPr>
            <a:r>
              <a:rPr lang="zh-CN" altLang="en-US" sz="2400" b="1" dirty="0">
                <a:solidFill>
                  <a:srgbClr val="000099"/>
                </a:solidFill>
                <a:latin typeface="+mn-ea"/>
              </a:rPr>
              <a:t>转发</a:t>
            </a:r>
            <a:r>
              <a:rPr lang="en-US" altLang="zh-CN" sz="2400" b="1" dirty="0">
                <a:solidFill>
                  <a:srgbClr val="000099"/>
                </a:solidFill>
                <a:latin typeface="+mn-ea"/>
              </a:rPr>
              <a:t>(forwarding):</a:t>
            </a:r>
            <a:r>
              <a:rPr lang="en-US" altLang="zh-CN" sz="2400" b="1" dirty="0">
                <a:latin typeface="+mn-ea"/>
              </a:rPr>
              <a:t> </a:t>
            </a:r>
            <a:r>
              <a:rPr lang="zh-CN" altLang="en-US" sz="2400" dirty="0">
                <a:latin typeface="+mn-ea"/>
              </a:rPr>
              <a:t>将分组从路由器的输入端口转移到正确的路由器输出端口</a:t>
            </a:r>
            <a:endParaRPr lang="en-US" altLang="zh-CN" sz="2400" dirty="0">
              <a:latin typeface="+mn-ea"/>
            </a:endParaRPr>
          </a:p>
          <a:p>
            <a:pPr algn="just">
              <a:lnSpc>
                <a:spcPct val="120000"/>
              </a:lnSpc>
              <a:spcBef>
                <a:spcPts val="600"/>
              </a:spcBef>
            </a:pPr>
            <a:r>
              <a:rPr lang="zh-CN" altLang="en-US" sz="2400" b="1" dirty="0">
                <a:solidFill>
                  <a:srgbClr val="000099"/>
                </a:solidFill>
                <a:latin typeface="+mn-ea"/>
              </a:rPr>
              <a:t>路由</a:t>
            </a:r>
            <a:r>
              <a:rPr lang="en-US" altLang="zh-CN" sz="2400" b="1" dirty="0">
                <a:solidFill>
                  <a:srgbClr val="000099"/>
                </a:solidFill>
                <a:latin typeface="+mn-ea"/>
              </a:rPr>
              <a:t>(routing):</a:t>
            </a:r>
            <a:r>
              <a:rPr lang="en-US" altLang="zh-CN" sz="2400" b="1" dirty="0">
                <a:latin typeface="+mn-ea"/>
              </a:rPr>
              <a:t> </a:t>
            </a:r>
            <a:r>
              <a:rPr lang="zh-CN" altLang="en-US" sz="2400" dirty="0">
                <a:latin typeface="+mn-ea"/>
              </a:rPr>
              <a:t>确定分组从发送方传输到接收方</a:t>
            </a:r>
            <a:r>
              <a:rPr lang="en-US" altLang="zh-CN" sz="2400" dirty="0">
                <a:latin typeface="+mn-ea"/>
              </a:rPr>
              <a:t>(</a:t>
            </a:r>
            <a:r>
              <a:rPr lang="zh-CN" altLang="en-US" sz="2400" dirty="0">
                <a:latin typeface="+mn-ea"/>
              </a:rPr>
              <a:t>目的主机</a:t>
            </a:r>
            <a:r>
              <a:rPr lang="en-US" altLang="zh-CN" sz="2400" dirty="0">
                <a:latin typeface="+mn-ea"/>
              </a:rPr>
              <a:t>)</a:t>
            </a:r>
            <a:r>
              <a:rPr lang="zh-CN" altLang="en-US" sz="2400" dirty="0">
                <a:latin typeface="+mn-ea"/>
              </a:rPr>
              <a:t>所经过的路径</a:t>
            </a:r>
            <a:r>
              <a:rPr lang="en-US" altLang="zh-CN" sz="2400" dirty="0">
                <a:latin typeface="+mn-ea"/>
              </a:rPr>
              <a:t>(</a:t>
            </a:r>
            <a:r>
              <a:rPr lang="zh-CN" altLang="en-US" sz="2400" dirty="0">
                <a:latin typeface="+mn-ea"/>
              </a:rPr>
              <a:t>或路由</a:t>
            </a:r>
            <a:r>
              <a:rPr lang="en-US" altLang="zh-CN" sz="2400" dirty="0" smtClean="0">
                <a:latin typeface="+mn-ea"/>
              </a:rPr>
              <a:t>)</a:t>
            </a:r>
          </a:p>
          <a:p>
            <a:pPr algn="just">
              <a:lnSpc>
                <a:spcPct val="120000"/>
              </a:lnSpc>
              <a:spcBef>
                <a:spcPts val="600"/>
              </a:spcBef>
            </a:pPr>
            <a:endParaRPr lang="en-US" altLang="zh-CN" sz="2400" b="1" dirty="0" smtClean="0">
              <a:solidFill>
                <a:srgbClr val="000099"/>
              </a:solidFill>
              <a:latin typeface="+mn-ea"/>
            </a:endParaRPr>
          </a:p>
          <a:p>
            <a:pPr algn="just">
              <a:lnSpc>
                <a:spcPct val="120000"/>
              </a:lnSpc>
              <a:spcBef>
                <a:spcPts val="600"/>
              </a:spcBef>
            </a:pPr>
            <a:r>
              <a:rPr lang="zh-CN" altLang="en-US" sz="2400" b="1" dirty="0" smtClean="0">
                <a:solidFill>
                  <a:srgbClr val="000099"/>
                </a:solidFill>
                <a:latin typeface="+mn-ea"/>
              </a:rPr>
              <a:t>连</a:t>
            </a:r>
            <a:r>
              <a:rPr lang="zh-CN" altLang="en-US" sz="2400" b="1" dirty="0">
                <a:solidFill>
                  <a:srgbClr val="000099"/>
                </a:solidFill>
                <a:latin typeface="+mn-ea"/>
              </a:rPr>
              <a:t>接建立</a:t>
            </a:r>
            <a:r>
              <a:rPr lang="en-US" altLang="zh-CN" sz="2400" b="1" dirty="0" smtClean="0">
                <a:solidFill>
                  <a:srgbClr val="000099"/>
                </a:solidFill>
                <a:latin typeface="+mn-ea"/>
              </a:rPr>
              <a:t>:</a:t>
            </a:r>
            <a:r>
              <a:rPr lang="zh-CN" altLang="en-US" sz="2400" dirty="0">
                <a:latin typeface="+mn-ea"/>
              </a:rPr>
              <a:t>指网络层数据分组开始传输前，在所选择的从源到目的地</a:t>
            </a:r>
            <a:r>
              <a:rPr lang="zh-CN" altLang="en-US" sz="2400" dirty="0">
                <a:solidFill>
                  <a:srgbClr val="FF3300"/>
                </a:solidFill>
                <a:latin typeface="+mn-ea"/>
              </a:rPr>
              <a:t>路径上的各路由器之间相互握手</a:t>
            </a:r>
            <a:r>
              <a:rPr lang="zh-CN" altLang="en-US" sz="2400" dirty="0">
                <a:latin typeface="+mn-ea"/>
              </a:rPr>
              <a:t>，建立连接状态</a:t>
            </a:r>
            <a:r>
              <a:rPr lang="zh-CN" altLang="en-US" sz="2400" dirty="0" smtClean="0">
                <a:latin typeface="+mn-ea"/>
              </a:rPr>
              <a:t>。</a:t>
            </a:r>
            <a:endParaRPr lang="en-US" altLang="zh-CN" sz="2400" dirty="0" smtClean="0">
              <a:latin typeface="+mn-ea"/>
            </a:endParaRPr>
          </a:p>
          <a:p>
            <a:pPr algn="just">
              <a:lnSpc>
                <a:spcPct val="120000"/>
              </a:lnSpc>
              <a:spcBef>
                <a:spcPts val="600"/>
              </a:spcBef>
            </a:pPr>
            <a:endParaRPr lang="en-US" altLang="zh-CN" sz="2400" b="1" dirty="0">
              <a:solidFill>
                <a:srgbClr val="000099"/>
              </a:solidFill>
              <a:latin typeface="+mn-ea"/>
            </a:endParaRPr>
          </a:p>
          <a:p>
            <a:pPr algn="just">
              <a:lnSpc>
                <a:spcPct val="120000"/>
              </a:lnSpc>
              <a:spcBef>
                <a:spcPts val="600"/>
              </a:spcBef>
            </a:pPr>
            <a:r>
              <a:rPr lang="zh-CN" altLang="en-US" sz="2400" b="1" dirty="0" smtClean="0">
                <a:solidFill>
                  <a:srgbClr val="000099"/>
                </a:solidFill>
                <a:latin typeface="+mn-ea"/>
              </a:rPr>
              <a:t>传输层的连接和网络层连接区别？</a:t>
            </a:r>
            <a:endParaRPr lang="en-US" altLang="zh-CN" sz="2400" b="1" dirty="0" smtClean="0">
              <a:solidFill>
                <a:srgbClr val="000099"/>
              </a:solidFill>
              <a:latin typeface="+mn-ea"/>
            </a:endParaRPr>
          </a:p>
          <a:p>
            <a:pPr algn="just">
              <a:lnSpc>
                <a:spcPct val="120000"/>
              </a:lnSpc>
              <a:spcBef>
                <a:spcPts val="600"/>
              </a:spcBef>
            </a:pPr>
            <a:endParaRPr lang="en-US" altLang="zh-CN" sz="2400" b="1" dirty="0">
              <a:solidFill>
                <a:srgbClr val="000099"/>
              </a:solidFill>
              <a:latin typeface="+mn-ea"/>
            </a:endParaRPr>
          </a:p>
        </p:txBody>
      </p:sp>
    </p:spTree>
    <p:extLst>
      <p:ext uri="{BB962C8B-B14F-4D97-AF65-F5344CB8AC3E}">
        <p14:creationId xmlns:p14="http://schemas.microsoft.com/office/powerpoint/2010/main" val="200532960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Grp="1" noChangeArrowheads="1"/>
          </p:cNvSpPr>
          <p:nvPr>
            <p:ph type="title" idx="4294967295"/>
          </p:nvPr>
        </p:nvSpPr>
        <p:spPr>
          <a:xfrm>
            <a:off x="0" y="749460"/>
            <a:ext cx="12192000" cy="1143000"/>
          </a:xfrm>
          <a:prstGeom prst="rect">
            <a:avLst/>
          </a:prstGeom>
        </p:spPr>
        <p:txBody>
          <a:bodyPr/>
          <a:lstStyle/>
          <a:p>
            <a:pPr algn="ctr">
              <a:defRPr/>
            </a:pPr>
            <a:r>
              <a:rPr lang="zh-CN" altLang="en-US" dirty="0"/>
              <a:t>网络层的服务模型</a:t>
            </a:r>
            <a:endParaRPr lang="en-US" dirty="0">
              <a:cs typeface="+mj-cs"/>
            </a:endParaRPr>
          </a:p>
        </p:txBody>
      </p:sp>
      <p:sp>
        <p:nvSpPr>
          <p:cNvPr id="2" name="矩形 1"/>
          <p:cNvSpPr/>
          <p:nvPr/>
        </p:nvSpPr>
        <p:spPr>
          <a:xfrm>
            <a:off x="749369" y="2485382"/>
            <a:ext cx="11217344" cy="830997"/>
          </a:xfrm>
          <a:prstGeom prst="rect">
            <a:avLst/>
          </a:prstGeom>
        </p:spPr>
        <p:txBody>
          <a:bodyPr wrap="square">
            <a:spAutoFit/>
          </a:bodyPr>
          <a:lstStyle/>
          <a:p>
            <a:pPr marL="342900" indent="-342900">
              <a:buFont typeface="Arial" panose="020B0604020202020204" pitchFamily="34" charset="0"/>
              <a:buChar char="•"/>
            </a:pPr>
            <a:r>
              <a:rPr lang="zh-CN" altLang="en-US" sz="2400" b="1" dirty="0" smtClean="0"/>
              <a:t>面向连接的网络层服务模型（虚电路网络）</a:t>
            </a:r>
            <a:endParaRPr lang="en-US" altLang="zh-CN" sz="2400" b="1" dirty="0"/>
          </a:p>
          <a:p>
            <a:pPr marL="800100" lvl="1" indent="-342900">
              <a:lnSpc>
                <a:spcPct val="120000"/>
              </a:lnSpc>
              <a:buFont typeface="Arial" panose="020B0604020202020204" pitchFamily="34" charset="0"/>
              <a:buChar char="•"/>
            </a:pPr>
            <a:r>
              <a:rPr lang="zh-CN" altLang="en-US" sz="2000" dirty="0">
                <a:solidFill>
                  <a:srgbClr val="FF0000"/>
                </a:solidFill>
                <a:latin typeface="+mn-ea"/>
              </a:rPr>
              <a:t>确保</a:t>
            </a:r>
            <a:r>
              <a:rPr lang="zh-CN" altLang="en-US" sz="2000" dirty="0" smtClean="0">
                <a:solidFill>
                  <a:srgbClr val="FF0000"/>
                </a:solidFill>
                <a:latin typeface="+mn-ea"/>
              </a:rPr>
              <a:t>交付、具有</a:t>
            </a:r>
            <a:r>
              <a:rPr lang="zh-CN" altLang="en-US" sz="2000" dirty="0">
                <a:solidFill>
                  <a:srgbClr val="FF0000"/>
                </a:solidFill>
                <a:latin typeface="+mn-ea"/>
              </a:rPr>
              <a:t>时延上界的确保</a:t>
            </a:r>
            <a:r>
              <a:rPr lang="zh-CN" altLang="en-US" sz="2000" dirty="0" smtClean="0">
                <a:solidFill>
                  <a:srgbClr val="FF0000"/>
                </a:solidFill>
                <a:latin typeface="+mn-ea"/>
              </a:rPr>
              <a:t>交付、有序</a:t>
            </a:r>
            <a:r>
              <a:rPr lang="zh-CN" altLang="en-US" sz="2000" dirty="0">
                <a:solidFill>
                  <a:srgbClr val="FF0000"/>
                </a:solidFill>
                <a:latin typeface="+mn-ea"/>
              </a:rPr>
              <a:t>分组</a:t>
            </a:r>
            <a:r>
              <a:rPr lang="zh-CN" altLang="en-US" sz="2000" dirty="0" smtClean="0">
                <a:solidFill>
                  <a:srgbClr val="FF0000"/>
                </a:solidFill>
                <a:latin typeface="+mn-ea"/>
              </a:rPr>
              <a:t>交付、确保</a:t>
            </a:r>
            <a:r>
              <a:rPr lang="zh-CN" altLang="en-US" sz="2000" dirty="0">
                <a:solidFill>
                  <a:srgbClr val="FF0000"/>
                </a:solidFill>
                <a:latin typeface="+mn-ea"/>
              </a:rPr>
              <a:t>最小</a:t>
            </a:r>
            <a:r>
              <a:rPr lang="zh-CN" altLang="en-US" sz="2000" dirty="0" smtClean="0">
                <a:solidFill>
                  <a:srgbClr val="FF0000"/>
                </a:solidFill>
                <a:latin typeface="+mn-ea"/>
              </a:rPr>
              <a:t>带宽、确保</a:t>
            </a:r>
            <a:r>
              <a:rPr lang="zh-CN" altLang="en-US" sz="2000" dirty="0">
                <a:solidFill>
                  <a:srgbClr val="FF0000"/>
                </a:solidFill>
                <a:latin typeface="+mn-ea"/>
              </a:rPr>
              <a:t>最大时延</a:t>
            </a:r>
            <a:r>
              <a:rPr lang="zh-CN" altLang="en-US" sz="2000" dirty="0" smtClean="0">
                <a:solidFill>
                  <a:srgbClr val="FF0000"/>
                </a:solidFill>
                <a:latin typeface="+mn-ea"/>
              </a:rPr>
              <a:t>抖动</a:t>
            </a:r>
            <a:endParaRPr lang="zh-CN" altLang="en-US" sz="2000" dirty="0">
              <a:latin typeface="+mn-ea"/>
            </a:endParaRPr>
          </a:p>
        </p:txBody>
      </p:sp>
      <p:sp>
        <p:nvSpPr>
          <p:cNvPr id="10" name="矩形 9"/>
          <p:cNvSpPr/>
          <p:nvPr/>
        </p:nvSpPr>
        <p:spPr>
          <a:xfrm>
            <a:off x="769969" y="3316379"/>
            <a:ext cx="11614188" cy="904863"/>
          </a:xfrm>
          <a:prstGeom prst="rect">
            <a:avLst/>
          </a:prstGeom>
        </p:spPr>
        <p:txBody>
          <a:bodyPr wrap="square">
            <a:spAutoFit/>
          </a:bodyPr>
          <a:lstStyle/>
          <a:p>
            <a:pPr marL="342900" indent="-342900">
              <a:lnSpc>
                <a:spcPct val="120000"/>
              </a:lnSpc>
              <a:buFont typeface="Arial" panose="020B0604020202020204" pitchFamily="34" charset="0"/>
              <a:buChar char="•"/>
            </a:pPr>
            <a:r>
              <a:rPr lang="zh-CN" altLang="en-US" sz="2400" b="1" dirty="0" smtClean="0"/>
              <a:t>无连接的网络层服务（数据报网络）</a:t>
            </a:r>
            <a:endParaRPr lang="en-US" altLang="zh-CN" sz="2400" b="1" dirty="0"/>
          </a:p>
          <a:p>
            <a:pPr marL="800100" lvl="1" indent="-342900" algn="just">
              <a:lnSpc>
                <a:spcPct val="120000"/>
              </a:lnSpc>
              <a:buFont typeface="Arial" panose="020B0604020202020204" pitchFamily="34" charset="0"/>
              <a:buChar char="•"/>
            </a:pPr>
            <a:r>
              <a:rPr lang="zh-CN" altLang="en-US" sz="2000" dirty="0"/>
              <a:t>单一</a:t>
            </a:r>
            <a:r>
              <a:rPr lang="zh-CN" altLang="en-US" sz="2000" dirty="0" smtClean="0"/>
              <a:t>服务、不保证时延、按序和分组可靠交付</a:t>
            </a:r>
            <a:endParaRPr lang="en-US" altLang="zh-CN" sz="2000" dirty="0" smtClean="0"/>
          </a:p>
        </p:txBody>
      </p:sp>
      <p:sp>
        <p:nvSpPr>
          <p:cNvPr id="6" name="矩形 5"/>
          <p:cNvSpPr/>
          <p:nvPr/>
        </p:nvSpPr>
        <p:spPr>
          <a:xfrm>
            <a:off x="769969" y="4599806"/>
            <a:ext cx="8135492" cy="535531"/>
          </a:xfrm>
          <a:prstGeom prst="rect">
            <a:avLst/>
          </a:prstGeom>
        </p:spPr>
        <p:txBody>
          <a:bodyPr wrap="square">
            <a:spAutoFit/>
          </a:bodyPr>
          <a:lstStyle/>
          <a:p>
            <a:pPr marL="342900" indent="-342900">
              <a:lnSpc>
                <a:spcPct val="120000"/>
              </a:lnSpc>
              <a:buFont typeface="Arial" panose="020B0604020202020204" pitchFamily="34" charset="0"/>
              <a:buChar char="•"/>
            </a:pPr>
            <a:r>
              <a:rPr lang="zh-CN" altLang="en-US" sz="2400" dirty="0" smtClean="0"/>
              <a:t>虚电路网络和电路交换网路的区别？</a:t>
            </a:r>
            <a:endParaRPr lang="en-US" altLang="zh-CN" sz="2400" dirty="0" smtClean="0"/>
          </a:p>
        </p:txBody>
      </p:sp>
    </p:spTree>
    <p:extLst>
      <p:ext uri="{BB962C8B-B14F-4D97-AF65-F5344CB8AC3E}">
        <p14:creationId xmlns:p14="http://schemas.microsoft.com/office/powerpoint/2010/main" val="2548337236"/>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idx="4294967295"/>
          </p:nvPr>
        </p:nvSpPr>
        <p:spPr>
          <a:xfrm>
            <a:off x="0" y="714737"/>
            <a:ext cx="12192000" cy="1143000"/>
          </a:xfrm>
          <a:prstGeom prst="rect">
            <a:avLst/>
          </a:prstGeom>
        </p:spPr>
        <p:txBody>
          <a:bodyPr/>
          <a:lstStyle/>
          <a:p>
            <a:pPr algn="ctr"/>
            <a:r>
              <a:rPr lang="zh-CN" altLang="en-US" dirty="0"/>
              <a:t>数据报网络的特点</a:t>
            </a:r>
          </a:p>
        </p:txBody>
      </p:sp>
      <p:sp>
        <p:nvSpPr>
          <p:cNvPr id="1029123" name="Rectangle 3"/>
          <p:cNvSpPr>
            <a:spLocks noGrp="1" noChangeArrowheads="1"/>
          </p:cNvSpPr>
          <p:nvPr>
            <p:ph type="body" idx="4294967295"/>
          </p:nvPr>
        </p:nvSpPr>
        <p:spPr>
          <a:xfrm>
            <a:off x="1027415" y="1757992"/>
            <a:ext cx="10356351" cy="4914900"/>
          </a:xfrm>
          <a:prstGeom prst="rect">
            <a:avLst/>
          </a:prstGeom>
        </p:spPr>
        <p:txBody>
          <a:bodyPr/>
          <a:lstStyle/>
          <a:p>
            <a:pPr eaLnBrk="1">
              <a:lnSpc>
                <a:spcPct val="115000"/>
              </a:lnSpc>
              <a:buFont typeface="ZapfDingbats" pitchFamily="82" charset="2"/>
              <a:buNone/>
            </a:pPr>
            <a:r>
              <a:rPr lang="zh-CN" altLang="en-US" sz="2400" dirty="0">
                <a:latin typeface="+mn-ea"/>
              </a:rPr>
              <a:t>由互连计算机的需求发展而来。与电话网相反。</a:t>
            </a:r>
          </a:p>
          <a:p>
            <a:pPr eaLnBrk="1">
              <a:lnSpc>
                <a:spcPct val="115000"/>
              </a:lnSpc>
              <a:buFont typeface="Wingdings" pitchFamily="2" charset="2"/>
              <a:buChar char="ü"/>
            </a:pPr>
            <a:r>
              <a:rPr lang="zh-CN" altLang="en-US" sz="2400" dirty="0">
                <a:solidFill>
                  <a:srgbClr val="FF3300"/>
                </a:solidFill>
                <a:latin typeface="+mn-ea"/>
              </a:rPr>
              <a:t>网络层服务模型简单</a:t>
            </a:r>
            <a:r>
              <a:rPr lang="zh-CN" altLang="en-US" sz="2400" dirty="0">
                <a:latin typeface="+mn-ea"/>
              </a:rPr>
              <a:t>。</a:t>
            </a:r>
          </a:p>
          <a:p>
            <a:pPr eaLnBrk="1">
              <a:lnSpc>
                <a:spcPct val="115000"/>
              </a:lnSpc>
              <a:buFont typeface="Wingdings" pitchFamily="2" charset="2"/>
              <a:buChar char="ü"/>
            </a:pPr>
            <a:r>
              <a:rPr lang="zh-CN" altLang="en-US" sz="2400" dirty="0">
                <a:solidFill>
                  <a:srgbClr val="FF3300"/>
                </a:solidFill>
                <a:latin typeface="+mn-ea"/>
              </a:rPr>
              <a:t>端系统功能复杂</a:t>
            </a:r>
            <a:r>
              <a:rPr lang="zh-CN" altLang="en-US" sz="2400" dirty="0">
                <a:latin typeface="+mn-ea"/>
              </a:rPr>
              <a:t>：高层实现许多功能，如按序传送、可靠数据传输、拥塞控制与</a:t>
            </a:r>
            <a:r>
              <a:rPr lang="en-US" altLang="zh-CN" sz="2400" dirty="0">
                <a:latin typeface="+mn-ea"/>
              </a:rPr>
              <a:t>DNS</a:t>
            </a:r>
            <a:r>
              <a:rPr lang="zh-CN" altLang="en-US" sz="2400" dirty="0">
                <a:latin typeface="+mn-ea"/>
              </a:rPr>
              <a:t>名字解析等；</a:t>
            </a:r>
            <a:endParaRPr lang="en-US" altLang="zh-CN" sz="2400" dirty="0">
              <a:latin typeface="+mn-ea"/>
            </a:endParaRPr>
          </a:p>
          <a:p>
            <a:pPr eaLnBrk="1">
              <a:lnSpc>
                <a:spcPct val="115000"/>
              </a:lnSpc>
              <a:buFont typeface="Wingdings" pitchFamily="2" charset="2"/>
              <a:buChar char="ü"/>
            </a:pPr>
            <a:r>
              <a:rPr lang="zh-CN" altLang="en-US" sz="2400" dirty="0">
                <a:solidFill>
                  <a:srgbClr val="FF6600"/>
                </a:solidFill>
                <a:latin typeface="+mn-ea"/>
              </a:rPr>
              <a:t>带来的结果</a:t>
            </a:r>
            <a:endParaRPr lang="en-US" altLang="zh-CN" sz="2400" dirty="0">
              <a:solidFill>
                <a:srgbClr val="FF6600"/>
              </a:solidFill>
              <a:latin typeface="+mn-ea"/>
            </a:endParaRPr>
          </a:p>
          <a:p>
            <a:pPr lvl="1">
              <a:lnSpc>
                <a:spcPct val="115000"/>
              </a:lnSpc>
            </a:pPr>
            <a:r>
              <a:rPr lang="zh-CN" altLang="en-US" dirty="0">
                <a:latin typeface="+mn-ea"/>
              </a:rPr>
              <a:t>因特网服务模型提供的服务保证最少（可能没有！），对网络层的需求最小，使得</a:t>
            </a:r>
            <a:r>
              <a:rPr lang="zh-CN" altLang="en-US" dirty="0">
                <a:solidFill>
                  <a:srgbClr val="FF3300"/>
                </a:solidFill>
                <a:latin typeface="+mn-ea"/>
              </a:rPr>
              <a:t>互连使用各种不同链路层技术的网络变得更加容易</a:t>
            </a:r>
            <a:r>
              <a:rPr lang="zh-CN" altLang="en-US" dirty="0">
                <a:latin typeface="+mn-ea"/>
              </a:rPr>
              <a:t>。</a:t>
            </a:r>
          </a:p>
          <a:p>
            <a:pPr eaLnBrk="1">
              <a:lnSpc>
                <a:spcPct val="115000"/>
              </a:lnSpc>
              <a:buFont typeface="Wingdings" pitchFamily="2" charset="2"/>
              <a:buChar char="ü"/>
            </a:pPr>
            <a:r>
              <a:rPr lang="zh-CN" altLang="en-US" sz="2400" dirty="0">
                <a:latin typeface="+mn-ea"/>
              </a:rPr>
              <a:t>许多应用都在位于网络边缘的主机（服务器）上实现。</a:t>
            </a:r>
          </a:p>
        </p:txBody>
      </p:sp>
    </p:spTree>
    <p:extLst>
      <p:ext uri="{BB962C8B-B14F-4D97-AF65-F5344CB8AC3E}">
        <p14:creationId xmlns:p14="http://schemas.microsoft.com/office/powerpoint/2010/main" val="1745337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9123">
                                            <p:txEl>
                                              <p:pRg st="4" end="4"/>
                                            </p:txEl>
                                          </p:spTgt>
                                        </p:tgtEl>
                                        <p:attrNameLst>
                                          <p:attrName>style.visibility</p:attrName>
                                        </p:attrNameLst>
                                      </p:cBhvr>
                                      <p:to>
                                        <p:strVal val="visible"/>
                                      </p:to>
                                    </p:set>
                                    <p:animEffect transition="in" filter="blinds(horizontal)">
                                      <p:cBhvr>
                                        <p:cTn id="7" dur="500"/>
                                        <p:tgtEl>
                                          <p:spTgt spid="1029123">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029123">
                                            <p:txEl>
                                              <p:pRg st="5" end="5"/>
                                            </p:txEl>
                                          </p:spTgt>
                                        </p:tgtEl>
                                        <p:attrNameLst>
                                          <p:attrName>style.visibility</p:attrName>
                                        </p:attrNameLst>
                                      </p:cBhvr>
                                      <p:to>
                                        <p:strVal val="visible"/>
                                      </p:to>
                                    </p:set>
                                    <p:animEffect transition="in" filter="blinds(horizontal)">
                                      <p:cBhvr>
                                        <p:cTn id="10" dur="500"/>
                                        <p:tgtEl>
                                          <p:spTgt spid="102912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idx="4294967295"/>
          </p:nvPr>
        </p:nvSpPr>
        <p:spPr>
          <a:xfrm>
            <a:off x="0" y="413795"/>
            <a:ext cx="6565187" cy="1143000"/>
          </a:xfrm>
          <a:prstGeom prst="rect">
            <a:avLst/>
          </a:prstGeom>
        </p:spPr>
        <p:txBody>
          <a:bodyPr/>
          <a:lstStyle/>
          <a:p>
            <a:pPr algn="ctr"/>
            <a:r>
              <a:rPr lang="zh-CN" altLang="en-US" dirty="0"/>
              <a:t>路由器查表方法</a:t>
            </a:r>
          </a:p>
        </p:txBody>
      </p:sp>
      <p:sp>
        <p:nvSpPr>
          <p:cNvPr id="1026051" name="Rectangle 3"/>
          <p:cNvSpPr>
            <a:spLocks noGrp="1" noChangeArrowheads="1"/>
          </p:cNvSpPr>
          <p:nvPr>
            <p:ph type="body" idx="4294967295"/>
          </p:nvPr>
        </p:nvSpPr>
        <p:spPr>
          <a:xfrm>
            <a:off x="688360" y="1295400"/>
            <a:ext cx="10363200" cy="4953000"/>
          </a:xfrm>
          <a:prstGeom prst="rect">
            <a:avLst/>
          </a:prstGeom>
        </p:spPr>
        <p:txBody>
          <a:bodyPr/>
          <a:lstStyle/>
          <a:p>
            <a:pPr eaLnBrk="1">
              <a:lnSpc>
                <a:spcPct val="110000"/>
              </a:lnSpc>
              <a:buFont typeface="ZapfDingbats" pitchFamily="82" charset="2"/>
              <a:buNone/>
            </a:pPr>
            <a:r>
              <a:rPr lang="zh-CN" altLang="en-US" sz="2400" dirty="0">
                <a:latin typeface="+mn-ea"/>
              </a:rPr>
              <a:t>用</a:t>
            </a:r>
            <a:r>
              <a:rPr lang="zh-CN" altLang="en-US" sz="2400" dirty="0">
                <a:solidFill>
                  <a:srgbClr val="FF0000"/>
                </a:solidFill>
                <a:latin typeface="+mn-ea"/>
              </a:rPr>
              <a:t>目的地址前缀</a:t>
            </a:r>
            <a:r>
              <a:rPr lang="zh-CN" altLang="en-US" sz="2400" dirty="0">
                <a:latin typeface="+mn-ea"/>
              </a:rPr>
              <a:t>与</a:t>
            </a:r>
            <a:r>
              <a:rPr lang="zh-CN" altLang="en-US" sz="2400" dirty="0">
                <a:solidFill>
                  <a:srgbClr val="FF0000"/>
                </a:solidFill>
                <a:latin typeface="+mn-ea"/>
              </a:rPr>
              <a:t>转发表的前缀</a:t>
            </a:r>
            <a:r>
              <a:rPr lang="zh-CN" altLang="en-US" sz="2400" dirty="0">
                <a:latin typeface="+mn-ea"/>
              </a:rPr>
              <a:t>匹配：</a:t>
            </a:r>
          </a:p>
          <a:p>
            <a:pPr eaLnBrk="1">
              <a:lnSpc>
                <a:spcPct val="110000"/>
              </a:lnSpc>
              <a:buFont typeface="Wingdings" pitchFamily="2" charset="2"/>
              <a:buChar char="ü"/>
            </a:pPr>
            <a:r>
              <a:rPr lang="zh-CN" altLang="en-US" sz="2400" dirty="0">
                <a:solidFill>
                  <a:srgbClr val="FF0000"/>
                </a:solidFill>
                <a:latin typeface="+mn-ea"/>
              </a:rPr>
              <a:t>存在匹配</a:t>
            </a:r>
            <a:r>
              <a:rPr lang="zh-CN" altLang="en-US" sz="2400" dirty="0">
                <a:latin typeface="+mn-ea"/>
              </a:rPr>
              <a:t>：向对应链路转发。</a:t>
            </a:r>
          </a:p>
          <a:p>
            <a:pPr eaLnBrk="1">
              <a:lnSpc>
                <a:spcPct val="110000"/>
              </a:lnSpc>
              <a:buFont typeface="Wingdings" pitchFamily="2" charset="2"/>
              <a:buNone/>
            </a:pPr>
            <a:r>
              <a:rPr lang="zh-CN" altLang="en-US" sz="2400" dirty="0">
                <a:latin typeface="+mn-ea"/>
              </a:rPr>
              <a:t>          如，目的地址</a:t>
            </a:r>
          </a:p>
          <a:p>
            <a:pPr eaLnBrk="1">
              <a:lnSpc>
                <a:spcPct val="110000"/>
              </a:lnSpc>
              <a:buFont typeface="ZapfDingbats" pitchFamily="82" charset="2"/>
              <a:buNone/>
            </a:pPr>
            <a:r>
              <a:rPr lang="en-US" altLang="zh-CN" sz="2400" dirty="0">
                <a:latin typeface="+mn-ea"/>
              </a:rPr>
              <a:t>          11001000  00010111  00010110  10100001  </a:t>
            </a:r>
            <a:r>
              <a:rPr lang="en-US" altLang="zh-CN" sz="2400" dirty="0">
                <a:latin typeface="+mn-ea"/>
                <a:sym typeface="Wingdings" pitchFamily="2" charset="2"/>
              </a:rPr>
              <a:t></a:t>
            </a:r>
            <a:r>
              <a:rPr lang="en-US" altLang="zh-CN" sz="2400" dirty="0">
                <a:latin typeface="+mn-ea"/>
              </a:rPr>
              <a:t> </a:t>
            </a:r>
          </a:p>
          <a:p>
            <a:pPr eaLnBrk="1">
              <a:lnSpc>
                <a:spcPct val="110000"/>
              </a:lnSpc>
              <a:buFont typeface="Wingdings" pitchFamily="2" charset="2"/>
              <a:buChar char="ü"/>
            </a:pPr>
            <a:r>
              <a:rPr lang="zh-CN" altLang="en-US" sz="2400" dirty="0">
                <a:solidFill>
                  <a:srgbClr val="FF0000"/>
                </a:solidFill>
                <a:latin typeface="+mn-ea"/>
              </a:rPr>
              <a:t>不存在匹配</a:t>
            </a:r>
            <a:r>
              <a:rPr lang="zh-CN" altLang="en-US" sz="2400" dirty="0">
                <a:latin typeface="+mn-ea"/>
              </a:rPr>
              <a:t>：选择“其他”项对应的链路转发。</a:t>
            </a:r>
          </a:p>
          <a:p>
            <a:pPr eaLnBrk="1">
              <a:lnSpc>
                <a:spcPct val="110000"/>
              </a:lnSpc>
              <a:buFont typeface="Wingdings" pitchFamily="2" charset="2"/>
              <a:buChar char="ü"/>
            </a:pPr>
            <a:r>
              <a:rPr lang="zh-CN" altLang="en-US" sz="2400" dirty="0">
                <a:solidFill>
                  <a:srgbClr val="FF0000"/>
                </a:solidFill>
                <a:latin typeface="+mn-ea"/>
              </a:rPr>
              <a:t>存在多个匹配</a:t>
            </a:r>
            <a:r>
              <a:rPr lang="zh-CN" altLang="en-US" sz="2400" dirty="0">
                <a:latin typeface="+mn-ea"/>
              </a:rPr>
              <a:t>：使用最长前缀匹配规则，即向与最长前缀匹配的链路接口转发分组。</a:t>
            </a:r>
          </a:p>
          <a:p>
            <a:pPr eaLnBrk="1">
              <a:lnSpc>
                <a:spcPct val="110000"/>
              </a:lnSpc>
              <a:buFont typeface="ZapfDingbats" pitchFamily="82" charset="2"/>
              <a:buNone/>
            </a:pPr>
            <a:r>
              <a:rPr lang="zh-CN" altLang="en-US" sz="2400" dirty="0">
                <a:latin typeface="+mn-ea"/>
              </a:rPr>
              <a:t>          如，目的地址 </a:t>
            </a:r>
          </a:p>
          <a:p>
            <a:pPr eaLnBrk="1">
              <a:lnSpc>
                <a:spcPct val="110000"/>
              </a:lnSpc>
              <a:buFont typeface="ZapfDingbats" pitchFamily="82" charset="2"/>
              <a:buNone/>
            </a:pPr>
            <a:r>
              <a:rPr lang="en-US" altLang="zh-CN" sz="2400" dirty="0">
                <a:latin typeface="+mn-ea"/>
              </a:rPr>
              <a:t>         11001000  00010111  00011000  10101010  </a:t>
            </a:r>
            <a:r>
              <a:rPr lang="en-US" altLang="zh-CN" sz="2400" dirty="0">
                <a:latin typeface="+mn-ea"/>
                <a:sym typeface="Wingdings" pitchFamily="2" charset="2"/>
              </a:rPr>
              <a:t></a:t>
            </a:r>
            <a:r>
              <a:rPr lang="en-US" altLang="zh-CN" sz="2400" dirty="0">
                <a:latin typeface="+mn-ea"/>
              </a:rPr>
              <a:t> </a:t>
            </a:r>
            <a:endParaRPr lang="zh-CN" altLang="en-US" sz="2400" dirty="0">
              <a:latin typeface="+mn-ea"/>
            </a:endParaRPr>
          </a:p>
        </p:txBody>
      </p:sp>
      <p:sp>
        <p:nvSpPr>
          <p:cNvPr id="44037" name="Text Box 4"/>
          <p:cNvSpPr txBox="1">
            <a:spLocks noChangeArrowheads="1"/>
          </p:cNvSpPr>
          <p:nvPr/>
        </p:nvSpPr>
        <p:spPr bwMode="auto">
          <a:xfrm>
            <a:off x="9764627" y="1041401"/>
            <a:ext cx="84666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50000"/>
              </a:spcBef>
              <a:buClrTx/>
              <a:buSzTx/>
              <a:buFontTx/>
              <a:buNone/>
            </a:pPr>
            <a:endParaRPr lang="zh-CN" altLang="en-US" sz="1800" b="1">
              <a:solidFill>
                <a:prstClr val="black"/>
              </a:solidFill>
              <a:latin typeface="Comic Sans MS" pitchFamily="66" charset="0"/>
            </a:endParaRPr>
          </a:p>
        </p:txBody>
      </p:sp>
      <p:sp>
        <p:nvSpPr>
          <p:cNvPr id="1026053" name="Text Box 5"/>
          <p:cNvSpPr txBox="1">
            <a:spLocks noChangeArrowheads="1"/>
          </p:cNvSpPr>
          <p:nvPr/>
        </p:nvSpPr>
        <p:spPr bwMode="auto">
          <a:xfrm>
            <a:off x="10526627" y="2730500"/>
            <a:ext cx="8466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eaLnBrk="1">
              <a:buClr>
                <a:srgbClr val="ED7D31"/>
              </a:buClr>
              <a:buFont typeface="ZapfDingbats" pitchFamily="82" charset="2"/>
              <a:buNone/>
            </a:pPr>
            <a:r>
              <a:rPr lang="en-US" altLang="zh-CN" sz="2400" b="1">
                <a:solidFill>
                  <a:srgbClr val="FF0000"/>
                </a:solidFill>
                <a:ea typeface="华文中宋" pitchFamily="2" charset="-122"/>
              </a:rPr>
              <a:t>0#</a:t>
            </a:r>
            <a:endParaRPr lang="zh-CN" altLang="en-US" sz="2400" b="1">
              <a:solidFill>
                <a:srgbClr val="FF0000"/>
              </a:solidFill>
              <a:ea typeface="华文中宋" pitchFamily="2" charset="-122"/>
            </a:endParaRPr>
          </a:p>
        </p:txBody>
      </p:sp>
      <p:sp>
        <p:nvSpPr>
          <p:cNvPr id="1026054" name="Text Box 6"/>
          <p:cNvSpPr txBox="1">
            <a:spLocks noChangeArrowheads="1"/>
          </p:cNvSpPr>
          <p:nvPr/>
        </p:nvSpPr>
        <p:spPr bwMode="auto">
          <a:xfrm>
            <a:off x="10526627" y="5245100"/>
            <a:ext cx="8466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eaLnBrk="1">
              <a:buClr>
                <a:srgbClr val="ED7D31"/>
              </a:buClr>
              <a:buFont typeface="ZapfDingbats" pitchFamily="82" charset="2"/>
              <a:buNone/>
            </a:pPr>
            <a:r>
              <a:rPr lang="en-US" altLang="zh-CN" sz="2400" b="1" dirty="0">
                <a:solidFill>
                  <a:srgbClr val="FF0000"/>
                </a:solidFill>
                <a:ea typeface="华文中宋" pitchFamily="2" charset="-122"/>
              </a:rPr>
              <a:t>1#</a:t>
            </a:r>
            <a:endParaRPr lang="zh-CN" altLang="en-US" sz="2400" b="1" dirty="0">
              <a:solidFill>
                <a:srgbClr val="FF0000"/>
              </a:solidFill>
              <a:ea typeface="华文中宋" pitchFamily="2" charset="-122"/>
            </a:endParaRPr>
          </a:p>
        </p:txBody>
      </p:sp>
      <p:sp>
        <p:nvSpPr>
          <p:cNvPr id="1026056" name="AutoShape 8"/>
          <p:cNvSpPr>
            <a:spLocks noChangeArrowheads="1"/>
          </p:cNvSpPr>
          <p:nvPr/>
        </p:nvSpPr>
        <p:spPr bwMode="auto">
          <a:xfrm>
            <a:off x="6383867" y="278607"/>
            <a:ext cx="5563838" cy="1892300"/>
          </a:xfrm>
          <a:prstGeom prst="wedgeRoundRectCallout">
            <a:avLst>
              <a:gd name="adj1" fmla="val -48245"/>
              <a:gd name="adj2" fmla="val 41444"/>
              <a:gd name="adj3" fmla="val 16667"/>
            </a:avLst>
          </a:prstGeom>
          <a:solidFill>
            <a:srgbClr val="FFFF00"/>
          </a:solidFill>
          <a:ln w="9525">
            <a:solidFill>
              <a:schemeClr val="tx1"/>
            </a:solidFill>
            <a:miter lim="800000"/>
            <a:headEnd/>
            <a:tailEnd/>
          </a:ln>
          <a:effectLst/>
        </p:spPr>
        <p:txBody>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lvl="0" eaLnBrk="1" hangingPunct="1">
              <a:spcBef>
                <a:spcPct val="0"/>
              </a:spcBef>
              <a:buClrTx/>
              <a:buSzTx/>
              <a:buNone/>
            </a:pPr>
            <a:r>
              <a:rPr lang="zh-CN" altLang="en-US" sz="1800" b="1" u="sng">
                <a:solidFill>
                  <a:srgbClr val="CC3399"/>
                </a:solidFill>
                <a:latin typeface="Arial"/>
                <a:ea typeface="华文中宋" pitchFamily="2" charset="-122"/>
              </a:rPr>
              <a:t>前缀匹配                                                   链路接口</a:t>
            </a:r>
          </a:p>
          <a:p>
            <a:pPr lvl="0" eaLnBrk="1" hangingPunct="1">
              <a:spcBef>
                <a:spcPct val="0"/>
              </a:spcBef>
              <a:buClrTx/>
              <a:buSzTx/>
              <a:buNone/>
            </a:pPr>
            <a:r>
              <a:rPr lang="en-US" altLang="zh-CN" sz="1800" b="1">
                <a:solidFill>
                  <a:prstClr val="black"/>
                </a:solidFill>
                <a:latin typeface="Arial"/>
                <a:ea typeface="华文中宋" pitchFamily="2" charset="-122"/>
              </a:rPr>
              <a:t>11001000 00010111 00010                               0 </a:t>
            </a:r>
          </a:p>
          <a:p>
            <a:pPr lvl="0" eaLnBrk="1" hangingPunct="1">
              <a:spcBef>
                <a:spcPct val="0"/>
              </a:spcBef>
              <a:buClrTx/>
              <a:buSzTx/>
              <a:buNone/>
            </a:pPr>
            <a:r>
              <a:rPr lang="en-US" altLang="zh-CN" sz="1800" b="1">
                <a:solidFill>
                  <a:prstClr val="black"/>
                </a:solidFill>
                <a:latin typeface="Arial"/>
                <a:ea typeface="华文中宋" pitchFamily="2" charset="-122"/>
              </a:rPr>
              <a:t>11001000 00010111 00011000                         1</a:t>
            </a:r>
          </a:p>
          <a:p>
            <a:pPr lvl="0" eaLnBrk="1" hangingPunct="1">
              <a:spcBef>
                <a:spcPct val="0"/>
              </a:spcBef>
              <a:buClrTx/>
              <a:buSzTx/>
              <a:buNone/>
            </a:pPr>
            <a:r>
              <a:rPr lang="en-US" altLang="zh-CN" sz="1800" b="1">
                <a:solidFill>
                  <a:prstClr val="black"/>
                </a:solidFill>
                <a:latin typeface="Arial"/>
                <a:ea typeface="华文中宋" pitchFamily="2" charset="-122"/>
              </a:rPr>
              <a:t>11001000 00010111 00011                               2</a:t>
            </a:r>
          </a:p>
          <a:p>
            <a:pPr lvl="0" eaLnBrk="1" hangingPunct="1">
              <a:spcBef>
                <a:spcPct val="0"/>
              </a:spcBef>
              <a:buClrTx/>
              <a:buSzTx/>
              <a:buNone/>
            </a:pPr>
            <a:r>
              <a:rPr lang="en-US" altLang="zh-CN" sz="1800" b="1">
                <a:solidFill>
                  <a:prstClr val="black"/>
                </a:solidFill>
                <a:latin typeface="Arial"/>
                <a:ea typeface="华文中宋" pitchFamily="2" charset="-122"/>
              </a:rPr>
              <a:t>                           </a:t>
            </a:r>
            <a:r>
              <a:rPr lang="zh-CN" altLang="en-US" sz="1800" b="1">
                <a:solidFill>
                  <a:prstClr val="black"/>
                </a:solidFill>
                <a:latin typeface="Arial"/>
                <a:ea typeface="华文中宋" pitchFamily="2" charset="-122"/>
              </a:rPr>
              <a:t>其他                                       </a:t>
            </a:r>
            <a:r>
              <a:rPr lang="en-US" altLang="zh-CN" sz="1800" b="1">
                <a:solidFill>
                  <a:prstClr val="black"/>
                </a:solidFill>
                <a:latin typeface="Arial"/>
                <a:ea typeface="华文中宋" pitchFamily="2" charset="-122"/>
              </a:rPr>
              <a:t>3</a:t>
            </a:r>
          </a:p>
          <a:p>
            <a:pPr lvl="0" eaLnBrk="1" hangingPunct="1">
              <a:spcBef>
                <a:spcPct val="0"/>
              </a:spcBef>
              <a:buClrTx/>
              <a:buSzTx/>
              <a:buNone/>
            </a:pPr>
            <a:endParaRPr lang="zh-CN" altLang="en-US" sz="1800" dirty="0">
              <a:solidFill>
                <a:prstClr val="black"/>
              </a:solidFill>
              <a:latin typeface="Arial"/>
              <a:ea typeface="华文中宋" pitchFamily="2" charset="-122"/>
            </a:endParaRPr>
          </a:p>
        </p:txBody>
      </p:sp>
      <p:sp>
        <p:nvSpPr>
          <p:cNvPr id="1026057" name="Line 9"/>
          <p:cNvSpPr>
            <a:spLocks noChangeShapeType="1"/>
          </p:cNvSpPr>
          <p:nvPr/>
        </p:nvSpPr>
        <p:spPr bwMode="auto">
          <a:xfrm>
            <a:off x="1676402" y="3362928"/>
            <a:ext cx="4094477"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1026058" name="Line 10"/>
          <p:cNvSpPr>
            <a:spLocks noChangeShapeType="1"/>
          </p:cNvSpPr>
          <p:nvPr/>
        </p:nvSpPr>
        <p:spPr bwMode="auto">
          <a:xfrm flipV="1">
            <a:off x="1573080" y="5861828"/>
            <a:ext cx="4106360" cy="1270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1026059" name="Line 11"/>
          <p:cNvSpPr>
            <a:spLocks noChangeShapeType="1"/>
          </p:cNvSpPr>
          <p:nvPr/>
        </p:nvSpPr>
        <p:spPr bwMode="auto">
          <a:xfrm>
            <a:off x="1573078" y="6075163"/>
            <a:ext cx="4685482"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Tree>
    <p:extLst>
      <p:ext uri="{BB962C8B-B14F-4D97-AF65-F5344CB8AC3E}">
        <p14:creationId xmlns:p14="http://schemas.microsoft.com/office/powerpoint/2010/main" val="24421373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26051">
                                            <p:txEl>
                                              <p:pRg st="1" end="1"/>
                                            </p:txEl>
                                          </p:spTgt>
                                        </p:tgtEl>
                                        <p:attrNameLst>
                                          <p:attrName>style.visibility</p:attrName>
                                        </p:attrNameLst>
                                      </p:cBhvr>
                                      <p:to>
                                        <p:strVal val="visible"/>
                                      </p:to>
                                    </p:set>
                                    <p:animEffect transition="in" filter="blinds(horizontal)">
                                      <p:cBhvr>
                                        <p:cTn id="7" dur="500"/>
                                        <p:tgtEl>
                                          <p:spTgt spid="1026051">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026051">
                                            <p:txEl>
                                              <p:pRg st="2" end="2"/>
                                            </p:txEl>
                                          </p:spTgt>
                                        </p:tgtEl>
                                        <p:attrNameLst>
                                          <p:attrName>style.visibility</p:attrName>
                                        </p:attrNameLst>
                                      </p:cBhvr>
                                      <p:to>
                                        <p:strVal val="visible"/>
                                      </p:to>
                                    </p:set>
                                    <p:animEffect transition="in" filter="blinds(horizontal)">
                                      <p:cBhvr>
                                        <p:cTn id="10" dur="500"/>
                                        <p:tgtEl>
                                          <p:spTgt spid="1026051">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026051">
                                            <p:txEl>
                                              <p:pRg st="3" end="3"/>
                                            </p:txEl>
                                          </p:spTgt>
                                        </p:tgtEl>
                                        <p:attrNameLst>
                                          <p:attrName>style.visibility</p:attrName>
                                        </p:attrNameLst>
                                      </p:cBhvr>
                                      <p:to>
                                        <p:strVal val="visible"/>
                                      </p:to>
                                    </p:set>
                                    <p:animEffect transition="in" filter="blinds(horizontal)">
                                      <p:cBhvr>
                                        <p:cTn id="13" dur="500"/>
                                        <p:tgtEl>
                                          <p:spTgt spid="1026051">
                                            <p:txEl>
                                              <p:pRg st="3" end="3"/>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026056"/>
                                        </p:tgtEl>
                                        <p:attrNameLst>
                                          <p:attrName>style.visibility</p:attrName>
                                        </p:attrNameLst>
                                      </p:cBhvr>
                                      <p:to>
                                        <p:strVal val="visible"/>
                                      </p:to>
                                    </p:set>
                                    <p:animEffect transition="in" filter="dissolve">
                                      <p:cBhvr>
                                        <p:cTn id="18" dur="500"/>
                                        <p:tgtEl>
                                          <p:spTgt spid="102605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026057"/>
                                        </p:tgtEl>
                                        <p:attrNameLst>
                                          <p:attrName>style.visibility</p:attrName>
                                        </p:attrNameLst>
                                      </p:cBhvr>
                                      <p:to>
                                        <p:strVal val="visible"/>
                                      </p:to>
                                    </p:set>
                                    <p:animEffect transition="in" filter="wipe(down)">
                                      <p:cBhvr>
                                        <p:cTn id="23" dur="500"/>
                                        <p:tgtEl>
                                          <p:spTgt spid="1026057"/>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026053"/>
                                        </p:tgtEl>
                                        <p:attrNameLst>
                                          <p:attrName>style.visibility</p:attrName>
                                        </p:attrNameLst>
                                      </p:cBhvr>
                                      <p:to>
                                        <p:strVal val="visible"/>
                                      </p:to>
                                    </p:set>
                                    <p:animEffect transition="in" filter="dissolve">
                                      <p:cBhvr>
                                        <p:cTn id="28" dur="500"/>
                                        <p:tgtEl>
                                          <p:spTgt spid="1026053"/>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nodeType="clickEffect">
                                  <p:stCondLst>
                                    <p:cond delay="0"/>
                                  </p:stCondLst>
                                  <p:childTnLst>
                                    <p:set>
                                      <p:cBhvr>
                                        <p:cTn id="32" dur="1" fill="hold">
                                          <p:stCondLst>
                                            <p:cond delay="0"/>
                                          </p:stCondLst>
                                        </p:cTn>
                                        <p:tgtEl>
                                          <p:spTgt spid="1026051">
                                            <p:txEl>
                                              <p:pRg st="4" end="4"/>
                                            </p:txEl>
                                          </p:spTgt>
                                        </p:tgtEl>
                                        <p:attrNameLst>
                                          <p:attrName>style.visibility</p:attrName>
                                        </p:attrNameLst>
                                      </p:cBhvr>
                                      <p:to>
                                        <p:strVal val="visible"/>
                                      </p:to>
                                    </p:set>
                                    <p:animEffect transition="in" filter="blinds(horizontal)">
                                      <p:cBhvr>
                                        <p:cTn id="33" dur="500"/>
                                        <p:tgtEl>
                                          <p:spTgt spid="1026051">
                                            <p:txEl>
                                              <p:pRg st="4" end="4"/>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nodeType="clickEffect">
                                  <p:stCondLst>
                                    <p:cond delay="0"/>
                                  </p:stCondLst>
                                  <p:childTnLst>
                                    <p:set>
                                      <p:cBhvr>
                                        <p:cTn id="37" dur="1" fill="hold">
                                          <p:stCondLst>
                                            <p:cond delay="0"/>
                                          </p:stCondLst>
                                        </p:cTn>
                                        <p:tgtEl>
                                          <p:spTgt spid="1026051">
                                            <p:txEl>
                                              <p:pRg st="5" end="5"/>
                                            </p:txEl>
                                          </p:spTgt>
                                        </p:tgtEl>
                                        <p:attrNameLst>
                                          <p:attrName>style.visibility</p:attrName>
                                        </p:attrNameLst>
                                      </p:cBhvr>
                                      <p:to>
                                        <p:strVal val="visible"/>
                                      </p:to>
                                    </p:set>
                                    <p:animEffect transition="in" filter="blinds(horizontal)">
                                      <p:cBhvr>
                                        <p:cTn id="38" dur="500"/>
                                        <p:tgtEl>
                                          <p:spTgt spid="1026051">
                                            <p:txEl>
                                              <p:pRg st="5" end="5"/>
                                            </p:txEl>
                                          </p:spTgt>
                                        </p:tgtEl>
                                      </p:cBhvr>
                                    </p:animEffect>
                                  </p:childTnLst>
                                </p:cTn>
                              </p:par>
                              <p:par>
                                <p:cTn id="39" presetID="3" presetClass="entr" presetSubtype="10" fill="hold" nodeType="withEffect">
                                  <p:stCondLst>
                                    <p:cond delay="0"/>
                                  </p:stCondLst>
                                  <p:childTnLst>
                                    <p:set>
                                      <p:cBhvr>
                                        <p:cTn id="40" dur="1" fill="hold">
                                          <p:stCondLst>
                                            <p:cond delay="0"/>
                                          </p:stCondLst>
                                        </p:cTn>
                                        <p:tgtEl>
                                          <p:spTgt spid="1026051">
                                            <p:txEl>
                                              <p:pRg st="6" end="6"/>
                                            </p:txEl>
                                          </p:spTgt>
                                        </p:tgtEl>
                                        <p:attrNameLst>
                                          <p:attrName>style.visibility</p:attrName>
                                        </p:attrNameLst>
                                      </p:cBhvr>
                                      <p:to>
                                        <p:strVal val="visible"/>
                                      </p:to>
                                    </p:set>
                                    <p:animEffect transition="in" filter="blinds(horizontal)">
                                      <p:cBhvr>
                                        <p:cTn id="41" dur="500"/>
                                        <p:tgtEl>
                                          <p:spTgt spid="1026051">
                                            <p:txEl>
                                              <p:pRg st="6" end="6"/>
                                            </p:txEl>
                                          </p:spTgt>
                                        </p:tgtEl>
                                      </p:cBhvr>
                                    </p:animEffect>
                                  </p:childTnLst>
                                </p:cTn>
                              </p:par>
                              <p:par>
                                <p:cTn id="42" presetID="3" presetClass="entr" presetSubtype="10" fill="hold" nodeType="withEffect">
                                  <p:stCondLst>
                                    <p:cond delay="0"/>
                                  </p:stCondLst>
                                  <p:childTnLst>
                                    <p:set>
                                      <p:cBhvr>
                                        <p:cTn id="43" dur="1" fill="hold">
                                          <p:stCondLst>
                                            <p:cond delay="0"/>
                                          </p:stCondLst>
                                        </p:cTn>
                                        <p:tgtEl>
                                          <p:spTgt spid="1026051">
                                            <p:txEl>
                                              <p:pRg st="7" end="7"/>
                                            </p:txEl>
                                          </p:spTgt>
                                        </p:tgtEl>
                                        <p:attrNameLst>
                                          <p:attrName>style.visibility</p:attrName>
                                        </p:attrNameLst>
                                      </p:cBhvr>
                                      <p:to>
                                        <p:strVal val="visible"/>
                                      </p:to>
                                    </p:set>
                                    <p:animEffect transition="in" filter="blinds(horizontal)">
                                      <p:cBhvr>
                                        <p:cTn id="44" dur="500"/>
                                        <p:tgtEl>
                                          <p:spTgt spid="1026051">
                                            <p:txEl>
                                              <p:pRg st="7" end="7"/>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1026058"/>
                                        </p:tgtEl>
                                        <p:attrNameLst>
                                          <p:attrName>style.visibility</p:attrName>
                                        </p:attrNameLst>
                                      </p:cBhvr>
                                      <p:to>
                                        <p:strVal val="visible"/>
                                      </p:to>
                                    </p:set>
                                    <p:animEffect transition="in" filter="wipe(down)">
                                      <p:cBhvr>
                                        <p:cTn id="49" dur="500"/>
                                        <p:tgtEl>
                                          <p:spTgt spid="1026058"/>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1026059"/>
                                        </p:tgtEl>
                                        <p:attrNameLst>
                                          <p:attrName>style.visibility</p:attrName>
                                        </p:attrNameLst>
                                      </p:cBhvr>
                                      <p:to>
                                        <p:strVal val="visible"/>
                                      </p:to>
                                    </p:set>
                                    <p:animEffect transition="in" filter="wipe(down)">
                                      <p:cBhvr>
                                        <p:cTn id="54" dur="500"/>
                                        <p:tgtEl>
                                          <p:spTgt spid="1026059"/>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1026054"/>
                                        </p:tgtEl>
                                        <p:attrNameLst>
                                          <p:attrName>style.visibility</p:attrName>
                                        </p:attrNameLst>
                                      </p:cBhvr>
                                      <p:to>
                                        <p:strVal val="visible"/>
                                      </p:to>
                                    </p:set>
                                    <p:animEffect transition="in" filter="dissolve">
                                      <p:cBhvr>
                                        <p:cTn id="59" dur="500"/>
                                        <p:tgtEl>
                                          <p:spTgt spid="1026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053" grpId="0"/>
      <p:bldP spid="1026054" grpId="0"/>
      <p:bldP spid="1026056" grpId="0" animBg="1"/>
      <p:bldP spid="1026057" grpId="0" animBg="1"/>
      <p:bldP spid="1026058" grpId="0" animBg="1"/>
      <p:bldP spid="1026059"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ChangeArrowheads="1"/>
          </p:cNvSpPr>
          <p:nvPr>
            <p:ph type="title" idx="4294967295"/>
          </p:nvPr>
        </p:nvSpPr>
        <p:spPr>
          <a:xfrm>
            <a:off x="0" y="541117"/>
            <a:ext cx="12192000" cy="1143000"/>
          </a:xfrm>
          <a:prstGeom prst="rect">
            <a:avLst/>
          </a:prstGeom>
        </p:spPr>
        <p:txBody>
          <a:bodyPr/>
          <a:lstStyle/>
          <a:p>
            <a:pPr algn="ctr"/>
            <a:r>
              <a:rPr lang="zh-CN" altLang="en-US" dirty="0"/>
              <a:t>说明</a:t>
            </a:r>
            <a:endParaRPr lang="zh-CN" altLang="en-US" b="1" dirty="0"/>
          </a:p>
        </p:txBody>
      </p:sp>
      <p:sp>
        <p:nvSpPr>
          <p:cNvPr id="45060" name="Rectangle 3"/>
          <p:cNvSpPr>
            <a:spLocks noGrp="1" noChangeArrowheads="1"/>
          </p:cNvSpPr>
          <p:nvPr>
            <p:ph type="body" idx="4294967295"/>
          </p:nvPr>
        </p:nvSpPr>
        <p:spPr>
          <a:xfrm>
            <a:off x="976046" y="1703332"/>
            <a:ext cx="10363200" cy="4648200"/>
          </a:xfrm>
          <a:prstGeom prst="rect">
            <a:avLst/>
          </a:prstGeom>
        </p:spPr>
        <p:txBody>
          <a:bodyPr/>
          <a:lstStyle/>
          <a:p>
            <a:pPr eaLnBrk="1">
              <a:lnSpc>
                <a:spcPct val="115000"/>
              </a:lnSpc>
            </a:pPr>
            <a:r>
              <a:rPr lang="zh-CN" altLang="en-US" dirty="0">
                <a:latin typeface="+mn-ea"/>
              </a:rPr>
              <a:t>路由器转发表只维持转发状态信息；</a:t>
            </a:r>
          </a:p>
          <a:p>
            <a:pPr eaLnBrk="1">
              <a:lnSpc>
                <a:spcPct val="115000"/>
              </a:lnSpc>
            </a:pPr>
            <a:r>
              <a:rPr lang="zh-CN" altLang="en-US" dirty="0">
                <a:latin typeface="+mn-ea"/>
              </a:rPr>
              <a:t>转发表由选路算法修改（</a:t>
            </a:r>
            <a:r>
              <a:rPr lang="en-US" altLang="zh-CN" dirty="0">
                <a:latin typeface="+mn-ea"/>
              </a:rPr>
              <a:t>1</a:t>
            </a:r>
            <a:r>
              <a:rPr lang="zh-CN" altLang="en-US" dirty="0">
                <a:latin typeface="+mn-ea"/>
              </a:rPr>
              <a:t>～</a:t>
            </a:r>
            <a:r>
              <a:rPr lang="en-US" altLang="zh-CN" dirty="0">
                <a:latin typeface="+mn-ea"/>
              </a:rPr>
              <a:t>5</a:t>
            </a:r>
            <a:r>
              <a:rPr lang="zh-CN" altLang="en-US" dirty="0">
                <a:latin typeface="+mn-ea"/>
              </a:rPr>
              <a:t>分钟更新）</a:t>
            </a:r>
            <a:r>
              <a:rPr lang="zh-CN" altLang="en-US" dirty="0" smtClean="0">
                <a:latin typeface="+mn-ea"/>
              </a:rPr>
              <a:t>；</a:t>
            </a:r>
            <a:endParaRPr lang="zh-CN" altLang="en-US" dirty="0">
              <a:latin typeface="+mn-ea"/>
            </a:endParaRPr>
          </a:p>
          <a:p>
            <a:pPr eaLnBrk="1">
              <a:lnSpc>
                <a:spcPct val="115000"/>
              </a:lnSpc>
            </a:pPr>
            <a:r>
              <a:rPr lang="zh-CN" altLang="en-US" dirty="0">
                <a:latin typeface="+mn-ea"/>
              </a:rPr>
              <a:t>一个端系统发送给另一个端系统的</a:t>
            </a:r>
            <a:r>
              <a:rPr lang="zh-CN" altLang="en-US" dirty="0">
                <a:solidFill>
                  <a:srgbClr val="FF3300"/>
                </a:solidFill>
                <a:latin typeface="+mn-ea"/>
              </a:rPr>
              <a:t>一批分组可能在网络中选择不同的路径，到达的顺序可能不一致。</a:t>
            </a:r>
          </a:p>
        </p:txBody>
      </p:sp>
    </p:spTree>
    <p:extLst>
      <p:ext uri="{BB962C8B-B14F-4D97-AF65-F5344CB8AC3E}">
        <p14:creationId xmlns:p14="http://schemas.microsoft.com/office/powerpoint/2010/main" val="201671593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Grp="1" noChangeArrowheads="1"/>
          </p:cNvSpPr>
          <p:nvPr>
            <p:ph type="title" idx="4294967295"/>
          </p:nvPr>
        </p:nvSpPr>
        <p:spPr>
          <a:xfrm>
            <a:off x="0" y="208051"/>
            <a:ext cx="12092683" cy="1143000"/>
          </a:xfrm>
          <a:prstGeom prst="rect">
            <a:avLst/>
          </a:prstGeom>
        </p:spPr>
        <p:txBody>
          <a:bodyPr/>
          <a:lstStyle/>
          <a:p>
            <a:pPr algn="ctr"/>
            <a:r>
              <a:rPr lang="zh-CN" altLang="en-US" u="none" dirty="0"/>
              <a:t>路由器的整体结构</a:t>
            </a:r>
          </a:p>
        </p:txBody>
      </p:sp>
      <p:sp>
        <p:nvSpPr>
          <p:cNvPr id="1031171" name="Rectangle 3"/>
          <p:cNvSpPr>
            <a:spLocks noGrp="1" noChangeArrowheads="1"/>
          </p:cNvSpPr>
          <p:nvPr>
            <p:ph type="body" idx="4294967295"/>
          </p:nvPr>
        </p:nvSpPr>
        <p:spPr>
          <a:xfrm>
            <a:off x="406400" y="1123950"/>
            <a:ext cx="10363200" cy="1778000"/>
          </a:xfrm>
          <a:prstGeom prst="rect">
            <a:avLst/>
          </a:prstGeom>
        </p:spPr>
        <p:txBody>
          <a:bodyPr/>
          <a:lstStyle/>
          <a:p>
            <a:pPr eaLnBrk="1"/>
            <a:r>
              <a:rPr lang="zh-CN" altLang="en-US" dirty="0">
                <a:solidFill>
                  <a:srgbClr val="FF6600"/>
                </a:solidFill>
                <a:latin typeface="+mn-ea"/>
              </a:rPr>
              <a:t>路由器的两个核心功能：</a:t>
            </a:r>
            <a:endParaRPr lang="zh-CN" altLang="en-US" u="sng" dirty="0">
              <a:solidFill>
                <a:srgbClr val="FF6600"/>
              </a:solidFill>
              <a:latin typeface="+mn-ea"/>
            </a:endParaRPr>
          </a:p>
          <a:p>
            <a:pPr lvl="1"/>
            <a:r>
              <a:rPr lang="zh-CN" altLang="en-US" dirty="0"/>
              <a:t>运行路由算法</a:t>
            </a:r>
            <a:r>
              <a:rPr lang="en-US" altLang="zh-CN" dirty="0"/>
              <a:t>/</a:t>
            </a:r>
            <a:r>
              <a:rPr lang="zh-CN" altLang="en-US" dirty="0"/>
              <a:t>协议</a:t>
            </a:r>
            <a:r>
              <a:rPr lang="en-US" altLang="zh-CN" dirty="0"/>
              <a:t>(OSPF, RIP, BGP)</a:t>
            </a:r>
            <a:endParaRPr lang="en-US" altLang="zh-CN" dirty="0">
              <a:latin typeface="+mn-ea"/>
            </a:endParaRPr>
          </a:p>
          <a:p>
            <a:pPr lvl="1"/>
            <a:r>
              <a:rPr lang="zh-CN" altLang="en-US" dirty="0">
                <a:latin typeface="+mn-ea"/>
              </a:rPr>
              <a:t>将分组从路由器的输入链路传送到正确的输出链路。</a:t>
            </a:r>
            <a:endParaRPr lang="zh-CN" altLang="en-US" i="1" dirty="0">
              <a:latin typeface="+mn-ea"/>
            </a:endParaRPr>
          </a:p>
          <a:p>
            <a:pPr eaLnBrk="1"/>
            <a:r>
              <a:rPr lang="zh-CN" altLang="en-US" dirty="0">
                <a:solidFill>
                  <a:srgbClr val="FF6600"/>
                </a:solidFill>
                <a:latin typeface="+mn-ea"/>
              </a:rPr>
              <a:t>路由器的体系结构：</a:t>
            </a:r>
          </a:p>
        </p:txBody>
      </p:sp>
      <p:pic>
        <p:nvPicPr>
          <p:cNvPr id="1031172" name="Picture 4" descr="461 swtch componen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3388" y="3149447"/>
            <a:ext cx="6448212" cy="318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173" name="AutoShape 5"/>
          <p:cNvSpPr>
            <a:spLocks noChangeArrowheads="1"/>
          </p:cNvSpPr>
          <p:nvPr/>
        </p:nvSpPr>
        <p:spPr bwMode="auto">
          <a:xfrm>
            <a:off x="511387" y="3243744"/>
            <a:ext cx="1845733" cy="495300"/>
          </a:xfrm>
          <a:prstGeom prst="wedgeRoundRectCallout">
            <a:avLst>
              <a:gd name="adj1" fmla="val 71423"/>
              <a:gd name="adj2" fmla="val -22947"/>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lvl="0" algn="ctr" eaLnBrk="1" hangingPunct="1">
              <a:spcBef>
                <a:spcPct val="0"/>
              </a:spcBef>
              <a:buClrTx/>
              <a:buSzTx/>
              <a:buNone/>
            </a:pPr>
            <a:r>
              <a:rPr lang="zh-CN" altLang="en-US" sz="1800" b="1">
                <a:solidFill>
                  <a:prstClr val="black"/>
                </a:solidFill>
                <a:latin typeface="Comic Sans MS" pitchFamily="66" charset="0"/>
                <a:ea typeface="Microsoft YaHei"/>
              </a:rPr>
              <a:t>输入端口</a:t>
            </a:r>
            <a:endParaRPr lang="en-US" altLang="zh-CN" sz="1800" b="1">
              <a:solidFill>
                <a:prstClr val="black"/>
              </a:solidFill>
              <a:latin typeface="Comic Sans MS" pitchFamily="66" charset="0"/>
              <a:ea typeface="Microsoft YaHei"/>
            </a:endParaRPr>
          </a:p>
        </p:txBody>
      </p:sp>
      <p:sp>
        <p:nvSpPr>
          <p:cNvPr id="1031174" name="AutoShape 6"/>
          <p:cNvSpPr>
            <a:spLocks noChangeArrowheads="1"/>
          </p:cNvSpPr>
          <p:nvPr/>
        </p:nvSpPr>
        <p:spPr bwMode="auto">
          <a:xfrm>
            <a:off x="6827522" y="6084734"/>
            <a:ext cx="2201333" cy="495300"/>
          </a:xfrm>
          <a:prstGeom prst="wedgeRoundRectCallout">
            <a:avLst>
              <a:gd name="adj1" fmla="val -74655"/>
              <a:gd name="adj2" fmla="val 128"/>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lvl="0" algn="ctr" eaLnBrk="1" hangingPunct="1">
              <a:spcBef>
                <a:spcPct val="0"/>
              </a:spcBef>
              <a:buClrTx/>
              <a:buSzTx/>
              <a:buNone/>
            </a:pPr>
            <a:r>
              <a:rPr lang="zh-CN" altLang="en-US" sz="1800" b="1">
                <a:solidFill>
                  <a:prstClr val="black"/>
                </a:solidFill>
                <a:latin typeface="Comic Sans MS" pitchFamily="66" charset="0"/>
                <a:ea typeface="Microsoft YaHei"/>
              </a:rPr>
              <a:t>选路处理器</a:t>
            </a:r>
            <a:endParaRPr lang="en-US" altLang="zh-CN" sz="1800" b="1" dirty="0">
              <a:solidFill>
                <a:prstClr val="black"/>
              </a:solidFill>
              <a:latin typeface="Comic Sans MS" pitchFamily="66" charset="0"/>
              <a:ea typeface="Microsoft YaHei"/>
            </a:endParaRPr>
          </a:p>
        </p:txBody>
      </p:sp>
      <p:sp>
        <p:nvSpPr>
          <p:cNvPr id="1031175" name="AutoShape 7"/>
          <p:cNvSpPr>
            <a:spLocks noChangeArrowheads="1"/>
          </p:cNvSpPr>
          <p:nvPr/>
        </p:nvSpPr>
        <p:spPr bwMode="auto">
          <a:xfrm>
            <a:off x="5252720" y="2607474"/>
            <a:ext cx="1845733" cy="495300"/>
          </a:xfrm>
          <a:prstGeom prst="wedgeRoundRectCallout">
            <a:avLst>
              <a:gd name="adj1" fmla="val -19954"/>
              <a:gd name="adj2" fmla="val 275000"/>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lvl="0" algn="ctr" eaLnBrk="1" hangingPunct="1">
              <a:spcBef>
                <a:spcPct val="0"/>
              </a:spcBef>
              <a:buClrTx/>
              <a:buSzTx/>
              <a:buNone/>
            </a:pPr>
            <a:r>
              <a:rPr lang="zh-CN" altLang="en-US" sz="1800" b="1">
                <a:solidFill>
                  <a:prstClr val="black"/>
                </a:solidFill>
                <a:latin typeface="Comic Sans MS" pitchFamily="66" charset="0"/>
                <a:ea typeface="Microsoft YaHei"/>
              </a:rPr>
              <a:t>交换结构</a:t>
            </a:r>
            <a:endParaRPr lang="en-US" altLang="zh-CN" sz="1800" b="1">
              <a:solidFill>
                <a:prstClr val="black"/>
              </a:solidFill>
              <a:latin typeface="Comic Sans MS" pitchFamily="66" charset="0"/>
              <a:ea typeface="Microsoft YaHei"/>
            </a:endParaRPr>
          </a:p>
        </p:txBody>
      </p:sp>
      <p:sp>
        <p:nvSpPr>
          <p:cNvPr id="1031176" name="AutoShape 8"/>
          <p:cNvSpPr>
            <a:spLocks noChangeArrowheads="1"/>
          </p:cNvSpPr>
          <p:nvPr/>
        </p:nvSpPr>
        <p:spPr bwMode="auto">
          <a:xfrm>
            <a:off x="8669867" y="2890602"/>
            <a:ext cx="1845733" cy="495300"/>
          </a:xfrm>
          <a:prstGeom prst="wedgeRoundRectCallout">
            <a:avLst>
              <a:gd name="adj1" fmla="val -61057"/>
              <a:gd name="adj2" fmla="val 61153"/>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lvl="0" algn="ctr" eaLnBrk="1" hangingPunct="1">
              <a:spcBef>
                <a:spcPct val="0"/>
              </a:spcBef>
              <a:buClrTx/>
              <a:buSzTx/>
              <a:buNone/>
            </a:pPr>
            <a:r>
              <a:rPr lang="zh-CN" altLang="en-US" sz="1800" b="1">
                <a:solidFill>
                  <a:prstClr val="black"/>
                </a:solidFill>
                <a:latin typeface="Comic Sans MS" pitchFamily="66" charset="0"/>
                <a:ea typeface="Microsoft YaHei"/>
              </a:rPr>
              <a:t>输出端口</a:t>
            </a:r>
            <a:endParaRPr lang="en-US" altLang="zh-CN" sz="1800" b="1" dirty="0">
              <a:solidFill>
                <a:prstClr val="black"/>
              </a:solidFill>
              <a:latin typeface="Comic Sans MS" pitchFamily="66" charset="0"/>
              <a:ea typeface="Microsoft YaHei"/>
            </a:endParaRPr>
          </a:p>
        </p:txBody>
      </p:sp>
      <p:sp>
        <p:nvSpPr>
          <p:cNvPr id="1031177" name="Text Box 9"/>
          <p:cNvSpPr txBox="1">
            <a:spLocks noChangeArrowheads="1"/>
          </p:cNvSpPr>
          <p:nvPr/>
        </p:nvSpPr>
        <p:spPr bwMode="auto">
          <a:xfrm>
            <a:off x="2712720" y="5576652"/>
            <a:ext cx="2092960" cy="495300"/>
          </a:xfrm>
          <a:prstGeom prst="rect">
            <a:avLst/>
          </a:prstGeom>
          <a:noFill/>
          <a:ln>
            <a:noFill/>
          </a:ln>
        </p:spPr>
        <p:txBody>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spcBef>
                <a:spcPct val="0"/>
              </a:spcBef>
              <a:buClrTx/>
              <a:buSzTx/>
              <a:buFontTx/>
              <a:buNone/>
            </a:pPr>
            <a:r>
              <a:rPr lang="zh-CN" altLang="en-US" sz="1400" b="1" dirty="0">
                <a:solidFill>
                  <a:srgbClr val="FF0000"/>
                </a:solidFill>
              </a:rPr>
              <a:t>物理层   数据         查找</a:t>
            </a:r>
          </a:p>
          <a:p>
            <a:pPr algn="just">
              <a:spcBef>
                <a:spcPct val="0"/>
              </a:spcBef>
              <a:buClrTx/>
              <a:buSzTx/>
              <a:buFontTx/>
              <a:buNone/>
            </a:pPr>
            <a:r>
              <a:rPr lang="zh-CN" altLang="en-US" sz="1400" b="1" dirty="0">
                <a:solidFill>
                  <a:srgbClr val="FF0000"/>
                </a:solidFill>
              </a:rPr>
              <a:t>               链路层     转发</a:t>
            </a:r>
            <a:r>
              <a:rPr lang="zh-CN" altLang="en-US" sz="1400" dirty="0">
                <a:solidFill>
                  <a:srgbClr val="FF0000"/>
                </a:solidFill>
              </a:rPr>
              <a:t>  </a:t>
            </a:r>
            <a:endParaRPr lang="zh-CN" altLang="en-US" sz="1400" b="1" dirty="0">
              <a:solidFill>
                <a:srgbClr val="FF0000"/>
              </a:solidFill>
              <a:latin typeface="Comic Sans MS" pitchFamily="66" charset="0"/>
            </a:endParaRPr>
          </a:p>
        </p:txBody>
      </p:sp>
      <p:sp>
        <p:nvSpPr>
          <p:cNvPr id="1031178" name="Text Box 10"/>
          <p:cNvSpPr txBox="1">
            <a:spLocks noChangeArrowheads="1"/>
          </p:cNvSpPr>
          <p:nvPr/>
        </p:nvSpPr>
        <p:spPr bwMode="auto">
          <a:xfrm>
            <a:off x="6827522" y="5581896"/>
            <a:ext cx="2025226" cy="49530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spcBef>
                <a:spcPct val="0"/>
              </a:spcBef>
              <a:buClrTx/>
              <a:buSzTx/>
              <a:buFontTx/>
              <a:buNone/>
            </a:pPr>
            <a:r>
              <a:rPr lang="zh-CN" altLang="en-US" sz="1400" b="1" dirty="0">
                <a:solidFill>
                  <a:srgbClr val="FF0000"/>
                </a:solidFill>
              </a:rPr>
              <a:t>排队     数据       物理层</a:t>
            </a:r>
          </a:p>
          <a:p>
            <a:pPr algn="just">
              <a:spcBef>
                <a:spcPct val="0"/>
              </a:spcBef>
              <a:buClrTx/>
              <a:buSzTx/>
              <a:buFontTx/>
              <a:buNone/>
            </a:pPr>
            <a:r>
              <a:rPr lang="zh-CN" altLang="en-US" sz="1400" b="1" dirty="0">
                <a:solidFill>
                  <a:srgbClr val="FF0000"/>
                </a:solidFill>
              </a:rPr>
              <a:t>缓存     链路层</a:t>
            </a:r>
            <a:r>
              <a:rPr lang="zh-CN" altLang="en-US" sz="1000" b="1" dirty="0">
                <a:solidFill>
                  <a:srgbClr val="FF0000"/>
                </a:solidFill>
              </a:rPr>
              <a:t>       </a:t>
            </a:r>
            <a:endParaRPr lang="zh-CN" altLang="en-US" sz="1800" b="1" dirty="0">
              <a:solidFill>
                <a:srgbClr val="FF0000"/>
              </a:solidFill>
              <a:latin typeface="Comic Sans MS" pitchFamily="66" charset="0"/>
            </a:endParaRPr>
          </a:p>
        </p:txBody>
      </p:sp>
    </p:spTree>
    <p:extLst>
      <p:ext uri="{BB962C8B-B14F-4D97-AF65-F5344CB8AC3E}">
        <p14:creationId xmlns:p14="http://schemas.microsoft.com/office/powerpoint/2010/main" val="42738433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31171">
                                            <p:txEl>
                                              <p:pRg st="3" end="3"/>
                                            </p:txEl>
                                          </p:spTgt>
                                        </p:tgtEl>
                                        <p:attrNameLst>
                                          <p:attrName>style.visibility</p:attrName>
                                        </p:attrNameLst>
                                      </p:cBhvr>
                                      <p:to>
                                        <p:strVal val="visible"/>
                                      </p:to>
                                    </p:set>
                                    <p:animEffect transition="in" filter="blinds(horizontal)">
                                      <p:cBhvr>
                                        <p:cTn id="7" dur="500"/>
                                        <p:tgtEl>
                                          <p:spTgt spid="1031171">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031172"/>
                                        </p:tgtEl>
                                        <p:attrNameLst>
                                          <p:attrName>style.visibility</p:attrName>
                                        </p:attrNameLst>
                                      </p:cBhvr>
                                      <p:to>
                                        <p:strVal val="visible"/>
                                      </p:to>
                                    </p:set>
                                    <p:animEffect transition="in" filter="dissolve">
                                      <p:cBhvr>
                                        <p:cTn id="12" dur="500"/>
                                        <p:tgtEl>
                                          <p:spTgt spid="103117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31173"/>
                                        </p:tgtEl>
                                        <p:attrNameLst>
                                          <p:attrName>style.visibility</p:attrName>
                                        </p:attrNameLst>
                                      </p:cBhvr>
                                      <p:to>
                                        <p:strVal val="visible"/>
                                      </p:to>
                                    </p:set>
                                    <p:animEffect transition="in" filter="dissolve">
                                      <p:cBhvr>
                                        <p:cTn id="17" dur="500"/>
                                        <p:tgtEl>
                                          <p:spTgt spid="103117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31175"/>
                                        </p:tgtEl>
                                        <p:attrNameLst>
                                          <p:attrName>style.visibility</p:attrName>
                                        </p:attrNameLst>
                                      </p:cBhvr>
                                      <p:to>
                                        <p:strVal val="visible"/>
                                      </p:to>
                                    </p:set>
                                    <p:animEffect transition="in" filter="dissolve">
                                      <p:cBhvr>
                                        <p:cTn id="22" dur="500"/>
                                        <p:tgtEl>
                                          <p:spTgt spid="103117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031176"/>
                                        </p:tgtEl>
                                        <p:attrNameLst>
                                          <p:attrName>style.visibility</p:attrName>
                                        </p:attrNameLst>
                                      </p:cBhvr>
                                      <p:to>
                                        <p:strVal val="visible"/>
                                      </p:to>
                                    </p:set>
                                    <p:animEffect transition="in" filter="dissolve">
                                      <p:cBhvr>
                                        <p:cTn id="27" dur="500"/>
                                        <p:tgtEl>
                                          <p:spTgt spid="103117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031174"/>
                                        </p:tgtEl>
                                        <p:attrNameLst>
                                          <p:attrName>style.visibility</p:attrName>
                                        </p:attrNameLst>
                                      </p:cBhvr>
                                      <p:to>
                                        <p:strVal val="visible"/>
                                      </p:to>
                                    </p:set>
                                    <p:animEffect transition="in" filter="dissolve">
                                      <p:cBhvr>
                                        <p:cTn id="32" dur="500"/>
                                        <p:tgtEl>
                                          <p:spTgt spid="103117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031177"/>
                                        </p:tgtEl>
                                        <p:attrNameLst>
                                          <p:attrName>style.visibility</p:attrName>
                                        </p:attrNameLst>
                                      </p:cBhvr>
                                      <p:to>
                                        <p:strVal val="visible"/>
                                      </p:to>
                                    </p:set>
                                    <p:animEffect transition="in" filter="dissolve">
                                      <p:cBhvr>
                                        <p:cTn id="37" dur="500"/>
                                        <p:tgtEl>
                                          <p:spTgt spid="103117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031178"/>
                                        </p:tgtEl>
                                        <p:attrNameLst>
                                          <p:attrName>style.visibility</p:attrName>
                                        </p:attrNameLst>
                                      </p:cBhvr>
                                      <p:to>
                                        <p:strVal val="visible"/>
                                      </p:to>
                                    </p:set>
                                    <p:animEffect transition="in" filter="dissolve">
                                      <p:cBhvr>
                                        <p:cTn id="42" dur="500"/>
                                        <p:tgtEl>
                                          <p:spTgt spid="1031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1173" grpId="0" animBg="1"/>
      <p:bldP spid="1031174" grpId="0" animBg="1"/>
      <p:bldP spid="1031175" grpId="0" animBg="1"/>
      <p:bldP spid="1031176" grpId="0" animBg="1"/>
      <p:bldP spid="1031177" grpId="0"/>
      <p:bldP spid="1031178"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idx="4294967295"/>
          </p:nvPr>
        </p:nvSpPr>
        <p:spPr>
          <a:xfrm>
            <a:off x="0" y="367498"/>
            <a:ext cx="12192000" cy="1143000"/>
          </a:xfrm>
          <a:prstGeom prst="rect">
            <a:avLst/>
          </a:prstGeom>
        </p:spPr>
        <p:txBody>
          <a:bodyPr/>
          <a:lstStyle/>
          <a:p>
            <a:pPr algn="ctr"/>
            <a:r>
              <a:rPr lang="zh-CN" altLang="en-US" dirty="0"/>
              <a:t>输入端口功能</a:t>
            </a:r>
          </a:p>
        </p:txBody>
      </p:sp>
      <p:sp>
        <p:nvSpPr>
          <p:cNvPr id="45060" name="Rectangle 3"/>
          <p:cNvSpPr>
            <a:spLocks noGrp="1" noChangeArrowheads="1"/>
          </p:cNvSpPr>
          <p:nvPr>
            <p:ph type="body" idx="4294967295"/>
          </p:nvPr>
        </p:nvSpPr>
        <p:spPr>
          <a:xfrm>
            <a:off x="838884" y="1065080"/>
            <a:ext cx="10721279" cy="3225800"/>
          </a:xfrm>
          <a:prstGeom prst="rect">
            <a:avLst/>
          </a:prstGeom>
        </p:spPr>
        <p:txBody>
          <a:bodyPr/>
          <a:lstStyle/>
          <a:p>
            <a:pPr marL="0" indent="0" eaLnBrk="1">
              <a:lnSpc>
                <a:spcPct val="110000"/>
              </a:lnSpc>
              <a:buNone/>
              <a:defRPr/>
            </a:pPr>
            <a:r>
              <a:rPr lang="zh-CN" altLang="en-US" sz="2400" dirty="0">
                <a:latin typeface="+mn-ea"/>
              </a:rPr>
              <a:t>第一个</a:t>
            </a:r>
            <a:r>
              <a:rPr lang="zh-CN" altLang="en-US" sz="2400" dirty="0">
                <a:solidFill>
                  <a:srgbClr val="FF0000"/>
                </a:solidFill>
                <a:latin typeface="+mn-ea"/>
              </a:rPr>
              <a:t>线路端接</a:t>
            </a:r>
            <a:r>
              <a:rPr lang="zh-CN" altLang="en-US" sz="2400" dirty="0">
                <a:latin typeface="+mn-ea"/>
              </a:rPr>
              <a:t>模块：将一条</a:t>
            </a:r>
            <a:r>
              <a:rPr lang="zh-CN" altLang="en-US" sz="2400" dirty="0">
                <a:solidFill>
                  <a:srgbClr val="FF0000"/>
                </a:solidFill>
                <a:latin typeface="+mn-ea"/>
              </a:rPr>
              <a:t>物理链路端接到路由器</a:t>
            </a:r>
            <a:r>
              <a:rPr lang="zh-CN" altLang="en-US" sz="2400" dirty="0">
                <a:latin typeface="+mn-ea"/>
              </a:rPr>
              <a:t>的物理层；</a:t>
            </a:r>
          </a:p>
          <a:p>
            <a:pPr marL="0" indent="0" eaLnBrk="1">
              <a:lnSpc>
                <a:spcPct val="110000"/>
              </a:lnSpc>
              <a:buNone/>
              <a:defRPr/>
            </a:pPr>
            <a:r>
              <a:rPr lang="zh-CN" altLang="en-US" sz="2400" dirty="0">
                <a:latin typeface="+mn-ea"/>
              </a:rPr>
              <a:t>第二个</a:t>
            </a:r>
            <a:r>
              <a:rPr lang="zh-CN" altLang="en-US" sz="2400" dirty="0">
                <a:solidFill>
                  <a:srgbClr val="FF0000"/>
                </a:solidFill>
                <a:latin typeface="+mn-ea"/>
              </a:rPr>
              <a:t>数据链路处理</a:t>
            </a:r>
            <a:r>
              <a:rPr lang="zh-CN" altLang="en-US" sz="2400" dirty="0">
                <a:latin typeface="+mn-ea"/>
              </a:rPr>
              <a:t>模块：实现路由器的</a:t>
            </a:r>
            <a:r>
              <a:rPr lang="zh-CN" altLang="en-US" sz="2400" dirty="0">
                <a:solidFill>
                  <a:srgbClr val="FF0000"/>
                </a:solidFill>
                <a:latin typeface="+mn-ea"/>
              </a:rPr>
              <a:t>数据链路层功能</a:t>
            </a:r>
            <a:r>
              <a:rPr lang="zh-CN" altLang="en-US" sz="2400" dirty="0">
                <a:latin typeface="+mn-ea"/>
              </a:rPr>
              <a:t>；</a:t>
            </a:r>
          </a:p>
          <a:p>
            <a:pPr marL="0" indent="0" eaLnBrk="1">
              <a:lnSpc>
                <a:spcPct val="110000"/>
              </a:lnSpc>
              <a:buNone/>
              <a:defRPr/>
            </a:pPr>
            <a:r>
              <a:rPr lang="zh-CN" altLang="en-US" sz="2400" dirty="0">
                <a:latin typeface="+mn-ea"/>
              </a:rPr>
              <a:t>第三个</a:t>
            </a:r>
            <a:r>
              <a:rPr lang="zh-CN" altLang="en-US" sz="2400" dirty="0">
                <a:solidFill>
                  <a:srgbClr val="FF0000"/>
                </a:solidFill>
                <a:latin typeface="+mn-ea"/>
              </a:rPr>
              <a:t>查找与转发</a:t>
            </a:r>
            <a:r>
              <a:rPr lang="zh-CN" altLang="en-US" sz="2400" dirty="0">
                <a:latin typeface="+mn-ea"/>
              </a:rPr>
              <a:t>模块：实现</a:t>
            </a:r>
            <a:r>
              <a:rPr lang="zh-CN" altLang="en-US" sz="2400" dirty="0">
                <a:solidFill>
                  <a:srgbClr val="FF0000"/>
                </a:solidFill>
                <a:latin typeface="+mn-ea"/>
              </a:rPr>
              <a:t>查找与转发功能</a:t>
            </a:r>
            <a:r>
              <a:rPr lang="zh-CN" altLang="en-US" sz="2400" dirty="0">
                <a:latin typeface="+mn-ea"/>
              </a:rPr>
              <a:t>，以便分组通过路由器交换结构转发到适当的输出端口；</a:t>
            </a:r>
          </a:p>
        </p:txBody>
      </p:sp>
      <p:sp>
        <p:nvSpPr>
          <p:cNvPr id="7" name="Rectangle 12"/>
          <p:cNvSpPr>
            <a:spLocks noChangeArrowheads="1"/>
          </p:cNvSpPr>
          <p:nvPr/>
        </p:nvSpPr>
        <p:spPr bwMode="auto">
          <a:xfrm>
            <a:off x="2158808" y="2966905"/>
            <a:ext cx="6091767" cy="1836737"/>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0" hangingPunct="0">
              <a:defRPr/>
            </a:pPr>
            <a:endParaRPr lang="zh-CN" altLang="zh-CN" sz="1800">
              <a:solidFill>
                <a:prstClr val="black"/>
              </a:solidFill>
            </a:endParaRPr>
          </a:p>
        </p:txBody>
      </p:sp>
      <p:sp>
        <p:nvSpPr>
          <p:cNvPr id="8" name="Rectangle 13"/>
          <p:cNvSpPr>
            <a:spLocks noChangeArrowheads="1"/>
          </p:cNvSpPr>
          <p:nvPr/>
        </p:nvSpPr>
        <p:spPr bwMode="auto">
          <a:xfrm>
            <a:off x="2366242" y="3481255"/>
            <a:ext cx="1890183" cy="828675"/>
          </a:xfrm>
          <a:prstGeom prst="rect">
            <a:avLst/>
          </a:prstGeom>
          <a:solidFill>
            <a:schemeClr val="bg1"/>
          </a:solidFill>
          <a:ln w="28575">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r>
              <a:rPr lang="en-US" dirty="0">
                <a:solidFill>
                  <a:prstClr val="black"/>
                </a:solidFill>
                <a:ea typeface="ＭＳ Ｐゴシック" charset="0"/>
              </a:rPr>
              <a:t>line</a:t>
            </a:r>
          </a:p>
          <a:p>
            <a:pPr algn="ctr" eaLnBrk="0" hangingPunct="0">
              <a:defRPr/>
            </a:pPr>
            <a:r>
              <a:rPr lang="en-US" dirty="0">
                <a:solidFill>
                  <a:prstClr val="black"/>
                </a:solidFill>
                <a:ea typeface="ＭＳ Ｐゴシック" charset="0"/>
              </a:rPr>
              <a:t>termination</a:t>
            </a:r>
          </a:p>
        </p:txBody>
      </p:sp>
      <p:sp>
        <p:nvSpPr>
          <p:cNvPr id="9" name="Rectangle 14"/>
          <p:cNvSpPr>
            <a:spLocks noChangeArrowheads="1"/>
          </p:cNvSpPr>
          <p:nvPr/>
        </p:nvSpPr>
        <p:spPr bwMode="auto">
          <a:xfrm>
            <a:off x="4531591" y="3152641"/>
            <a:ext cx="1536700" cy="1409700"/>
          </a:xfrm>
          <a:prstGeom prst="rect">
            <a:avLst/>
          </a:prstGeom>
          <a:solidFill>
            <a:schemeClr val="bg1"/>
          </a:solidFill>
          <a:ln w="2857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0" hangingPunct="0">
              <a:defRPr/>
            </a:pPr>
            <a:endParaRPr lang="zh-CN" altLang="zh-CN" sz="1800">
              <a:solidFill>
                <a:prstClr val="black"/>
              </a:solidFill>
            </a:endParaRPr>
          </a:p>
        </p:txBody>
      </p:sp>
      <p:sp>
        <p:nvSpPr>
          <p:cNvPr id="10" name="Rectangle 15"/>
          <p:cNvSpPr>
            <a:spLocks noChangeArrowheads="1"/>
          </p:cNvSpPr>
          <p:nvPr/>
        </p:nvSpPr>
        <p:spPr bwMode="auto">
          <a:xfrm>
            <a:off x="6332875" y="3103429"/>
            <a:ext cx="1663700" cy="1504950"/>
          </a:xfrm>
          <a:prstGeom prst="rect">
            <a:avLst/>
          </a:prstGeom>
          <a:solidFill>
            <a:schemeClr val="bg1"/>
          </a:solidFill>
          <a:ln w="2857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0" hangingPunct="0">
              <a:defRPr/>
            </a:pPr>
            <a:endParaRPr lang="zh-CN" altLang="zh-CN" sz="1800">
              <a:solidFill>
                <a:prstClr val="black"/>
              </a:solidFill>
            </a:endParaRPr>
          </a:p>
        </p:txBody>
      </p:sp>
      <p:sp>
        <p:nvSpPr>
          <p:cNvPr id="11" name="Line 16"/>
          <p:cNvSpPr>
            <a:spLocks noChangeShapeType="1"/>
          </p:cNvSpPr>
          <p:nvPr/>
        </p:nvSpPr>
        <p:spPr bwMode="auto">
          <a:xfrm>
            <a:off x="1790508" y="3892416"/>
            <a:ext cx="565149"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sp>
        <p:nvSpPr>
          <p:cNvPr id="12" name="Line 30"/>
          <p:cNvSpPr>
            <a:spLocks noChangeShapeType="1"/>
          </p:cNvSpPr>
          <p:nvPr/>
        </p:nvSpPr>
        <p:spPr bwMode="auto">
          <a:xfrm>
            <a:off x="4281824" y="3871780"/>
            <a:ext cx="254000" cy="158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sp>
        <p:nvSpPr>
          <p:cNvPr id="13" name="Line 31"/>
          <p:cNvSpPr>
            <a:spLocks noChangeShapeType="1"/>
          </p:cNvSpPr>
          <p:nvPr/>
        </p:nvSpPr>
        <p:spPr bwMode="auto">
          <a:xfrm>
            <a:off x="6072524" y="3828916"/>
            <a:ext cx="254000" cy="158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sp>
        <p:nvSpPr>
          <p:cNvPr id="14" name="Line 32"/>
          <p:cNvSpPr>
            <a:spLocks noChangeShapeType="1"/>
          </p:cNvSpPr>
          <p:nvPr/>
        </p:nvSpPr>
        <p:spPr bwMode="auto">
          <a:xfrm flipV="1">
            <a:off x="7926724" y="3870191"/>
            <a:ext cx="982133" cy="158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sp>
        <p:nvSpPr>
          <p:cNvPr id="15" name="Rectangle 33"/>
          <p:cNvSpPr>
            <a:spLocks noChangeArrowheads="1"/>
          </p:cNvSpPr>
          <p:nvPr/>
        </p:nvSpPr>
        <p:spPr bwMode="auto">
          <a:xfrm>
            <a:off x="4576042" y="3462205"/>
            <a:ext cx="1407583" cy="828675"/>
          </a:xfrm>
          <a:prstGeom prst="rect">
            <a:avLst/>
          </a:prstGeom>
          <a:solidFill>
            <a:schemeClr val="bg1"/>
          </a:solidFill>
          <a:ln>
            <a:noFill/>
          </a:ln>
          <a:effectLst/>
          <a:extLst>
            <a:ext uri="{91240B29-F687-4F45-9708-019B960494DF}">
              <a14:hiddenLine xmlns:a14="http://schemas.microsoft.com/office/drawing/2010/main" w="28575">
                <a:solidFill>
                  <a:srgbClr val="0066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lnSpc>
                <a:spcPct val="90000"/>
              </a:lnSpc>
              <a:defRPr/>
            </a:pPr>
            <a:r>
              <a:rPr lang="en-US">
                <a:solidFill>
                  <a:prstClr val="black"/>
                </a:solidFill>
                <a:ea typeface="ＭＳ Ｐゴシック" charset="0"/>
              </a:rPr>
              <a:t>link </a:t>
            </a:r>
          </a:p>
          <a:p>
            <a:pPr algn="ctr" eaLnBrk="0" hangingPunct="0">
              <a:lnSpc>
                <a:spcPct val="90000"/>
              </a:lnSpc>
              <a:defRPr/>
            </a:pPr>
            <a:r>
              <a:rPr lang="en-US">
                <a:solidFill>
                  <a:prstClr val="black"/>
                </a:solidFill>
                <a:ea typeface="ＭＳ Ｐゴシック" charset="0"/>
              </a:rPr>
              <a:t>layer </a:t>
            </a:r>
          </a:p>
          <a:p>
            <a:pPr algn="ctr" eaLnBrk="0" hangingPunct="0">
              <a:lnSpc>
                <a:spcPct val="90000"/>
              </a:lnSpc>
              <a:defRPr/>
            </a:pPr>
            <a:r>
              <a:rPr lang="en-US">
                <a:solidFill>
                  <a:prstClr val="black"/>
                </a:solidFill>
                <a:ea typeface="ＭＳ Ｐゴシック" charset="0"/>
              </a:rPr>
              <a:t>protocol</a:t>
            </a:r>
          </a:p>
          <a:p>
            <a:pPr algn="ctr" eaLnBrk="0" hangingPunct="0">
              <a:lnSpc>
                <a:spcPct val="90000"/>
              </a:lnSpc>
              <a:defRPr/>
            </a:pPr>
            <a:r>
              <a:rPr lang="en-US">
                <a:solidFill>
                  <a:prstClr val="black"/>
                </a:solidFill>
                <a:ea typeface="ＭＳ Ｐゴシック" charset="0"/>
              </a:rPr>
              <a:t>(receive)</a:t>
            </a:r>
          </a:p>
        </p:txBody>
      </p:sp>
      <p:sp>
        <p:nvSpPr>
          <p:cNvPr id="16" name="Text Box 35"/>
          <p:cNvSpPr txBox="1">
            <a:spLocks noChangeArrowheads="1"/>
          </p:cNvSpPr>
          <p:nvPr/>
        </p:nvSpPr>
        <p:spPr bwMode="auto">
          <a:xfrm>
            <a:off x="6578232" y="3116129"/>
            <a:ext cx="1261884"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0" hangingPunct="0">
              <a:defRPr/>
            </a:pPr>
            <a:r>
              <a:rPr lang="en-US" altLang="zh-CN" sz="1800" dirty="0">
                <a:solidFill>
                  <a:prstClr val="black"/>
                </a:solidFill>
              </a:rPr>
              <a:t>lookup,</a:t>
            </a:r>
          </a:p>
          <a:p>
            <a:pPr algn="ctr" eaLnBrk="0" hangingPunct="0">
              <a:defRPr/>
            </a:pPr>
            <a:r>
              <a:rPr lang="en-US" altLang="zh-CN" sz="1800" dirty="0">
                <a:solidFill>
                  <a:prstClr val="black"/>
                </a:solidFill>
              </a:rPr>
              <a:t>forwarding</a:t>
            </a:r>
          </a:p>
          <a:p>
            <a:pPr algn="ctr" eaLnBrk="0" hangingPunct="0">
              <a:defRPr/>
            </a:pPr>
            <a:endParaRPr lang="en-US" altLang="zh-CN" sz="1800" dirty="0">
              <a:solidFill>
                <a:prstClr val="black"/>
              </a:solidFill>
            </a:endParaRPr>
          </a:p>
          <a:p>
            <a:pPr algn="ctr" eaLnBrk="0" hangingPunct="0">
              <a:defRPr/>
            </a:pPr>
            <a:endParaRPr lang="en-US" altLang="zh-CN" sz="1800" dirty="0">
              <a:solidFill>
                <a:prstClr val="black"/>
              </a:solidFill>
            </a:endParaRPr>
          </a:p>
          <a:p>
            <a:pPr algn="ctr" eaLnBrk="0" hangingPunct="0">
              <a:defRPr/>
            </a:pPr>
            <a:r>
              <a:rPr lang="en-US" altLang="zh-CN" sz="1800" dirty="0">
                <a:solidFill>
                  <a:prstClr val="black"/>
                </a:solidFill>
              </a:rPr>
              <a:t>queueing</a:t>
            </a:r>
          </a:p>
        </p:txBody>
      </p:sp>
      <p:sp>
        <p:nvSpPr>
          <p:cNvPr id="17" name="Line 45"/>
          <p:cNvSpPr>
            <a:spLocks noChangeShapeType="1"/>
          </p:cNvSpPr>
          <p:nvPr/>
        </p:nvSpPr>
        <p:spPr bwMode="auto">
          <a:xfrm>
            <a:off x="8908857" y="2801804"/>
            <a:ext cx="0" cy="19669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sp>
        <p:nvSpPr>
          <p:cNvPr id="18" name="Rectangle 46"/>
          <p:cNvSpPr>
            <a:spLocks noChangeArrowheads="1"/>
          </p:cNvSpPr>
          <p:nvPr/>
        </p:nvSpPr>
        <p:spPr bwMode="auto">
          <a:xfrm>
            <a:off x="9016808" y="3479667"/>
            <a:ext cx="1407583" cy="828675"/>
          </a:xfrm>
          <a:prstGeom prst="rect">
            <a:avLst/>
          </a:prstGeom>
          <a:solidFill>
            <a:schemeClr val="bg1"/>
          </a:solidFill>
          <a:ln>
            <a:noFill/>
          </a:ln>
          <a:effectLst/>
          <a:extLst>
            <a:ext uri="{91240B29-F687-4F45-9708-019B960494DF}">
              <a14:hiddenLine xmlns:a14="http://schemas.microsoft.com/office/drawing/2010/main" w="28575">
                <a:solidFill>
                  <a:srgbClr val="0066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lnSpc>
                <a:spcPct val="90000"/>
              </a:lnSpc>
              <a:defRPr/>
            </a:pPr>
            <a:r>
              <a:rPr lang="en-US" dirty="0">
                <a:solidFill>
                  <a:prstClr val="black"/>
                </a:solidFill>
                <a:ea typeface="ＭＳ Ｐゴシック" charset="0"/>
              </a:rPr>
              <a:t>switch</a:t>
            </a:r>
          </a:p>
          <a:p>
            <a:pPr algn="ctr" eaLnBrk="0" hangingPunct="0">
              <a:lnSpc>
                <a:spcPct val="90000"/>
              </a:lnSpc>
              <a:defRPr/>
            </a:pPr>
            <a:r>
              <a:rPr lang="en-US" dirty="0">
                <a:solidFill>
                  <a:prstClr val="black"/>
                </a:solidFill>
                <a:ea typeface="ＭＳ Ｐゴシック" charset="0"/>
              </a:rPr>
              <a:t>fabric</a:t>
            </a:r>
          </a:p>
        </p:txBody>
      </p:sp>
      <p:grpSp>
        <p:nvGrpSpPr>
          <p:cNvPr id="51218" name="Group 56"/>
          <p:cNvGrpSpPr>
            <a:grpSpLocks/>
          </p:cNvGrpSpPr>
          <p:nvPr/>
        </p:nvGrpSpPr>
        <p:grpSpPr bwMode="auto">
          <a:xfrm>
            <a:off x="6502209" y="3722554"/>
            <a:ext cx="1325033" cy="468312"/>
            <a:chOff x="310" y="3526"/>
            <a:chExt cx="1040" cy="457"/>
          </a:xfrm>
        </p:grpSpPr>
        <p:sp>
          <p:nvSpPr>
            <p:cNvPr id="20" name="Rectangle 47"/>
            <p:cNvSpPr>
              <a:spLocks noChangeArrowheads="1"/>
            </p:cNvSpPr>
            <p:nvPr/>
          </p:nvSpPr>
          <p:spPr bwMode="auto">
            <a:xfrm>
              <a:off x="310" y="3526"/>
              <a:ext cx="1040" cy="457"/>
            </a:xfrm>
            <a:prstGeom prst="rect">
              <a:avLst/>
            </a:prstGeom>
            <a:solidFill>
              <a:srgbClr val="FF0000"/>
            </a:solidFill>
            <a:ln w="38100">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0" hangingPunct="0">
                <a:defRPr/>
              </a:pPr>
              <a:endParaRPr lang="zh-CN" altLang="zh-CN" sz="1800">
                <a:solidFill>
                  <a:prstClr val="black"/>
                </a:solidFill>
              </a:endParaRPr>
            </a:p>
          </p:txBody>
        </p:sp>
        <p:sp>
          <p:nvSpPr>
            <p:cNvPr id="21" name="Line 48"/>
            <p:cNvSpPr>
              <a:spLocks noChangeShapeType="1"/>
            </p:cNvSpPr>
            <p:nvPr/>
          </p:nvSpPr>
          <p:spPr bwMode="auto">
            <a:xfrm>
              <a:off x="446" y="3535"/>
              <a:ext cx="2" cy="437"/>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sp>
          <p:nvSpPr>
            <p:cNvPr id="22" name="Line 49"/>
            <p:cNvSpPr>
              <a:spLocks noChangeShapeType="1"/>
            </p:cNvSpPr>
            <p:nvPr/>
          </p:nvSpPr>
          <p:spPr bwMode="auto">
            <a:xfrm>
              <a:off x="558" y="3538"/>
              <a:ext cx="2" cy="435"/>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sp>
          <p:nvSpPr>
            <p:cNvPr id="23" name="Line 50"/>
            <p:cNvSpPr>
              <a:spLocks noChangeShapeType="1"/>
            </p:cNvSpPr>
            <p:nvPr/>
          </p:nvSpPr>
          <p:spPr bwMode="auto">
            <a:xfrm>
              <a:off x="671" y="3534"/>
              <a:ext cx="2" cy="437"/>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sp>
          <p:nvSpPr>
            <p:cNvPr id="24" name="Line 51"/>
            <p:cNvSpPr>
              <a:spLocks noChangeShapeType="1"/>
            </p:cNvSpPr>
            <p:nvPr/>
          </p:nvSpPr>
          <p:spPr bwMode="auto">
            <a:xfrm>
              <a:off x="782" y="3535"/>
              <a:ext cx="2" cy="437"/>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sp>
          <p:nvSpPr>
            <p:cNvPr id="25" name="Line 52"/>
            <p:cNvSpPr>
              <a:spLocks noChangeShapeType="1"/>
            </p:cNvSpPr>
            <p:nvPr/>
          </p:nvSpPr>
          <p:spPr bwMode="auto">
            <a:xfrm>
              <a:off x="895" y="3534"/>
              <a:ext cx="2" cy="437"/>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sp>
          <p:nvSpPr>
            <p:cNvPr id="26" name="Line 53"/>
            <p:cNvSpPr>
              <a:spLocks noChangeShapeType="1"/>
            </p:cNvSpPr>
            <p:nvPr/>
          </p:nvSpPr>
          <p:spPr bwMode="auto">
            <a:xfrm>
              <a:off x="1006" y="3534"/>
              <a:ext cx="2" cy="437"/>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sp>
          <p:nvSpPr>
            <p:cNvPr id="27" name="Line 54"/>
            <p:cNvSpPr>
              <a:spLocks noChangeShapeType="1"/>
            </p:cNvSpPr>
            <p:nvPr/>
          </p:nvSpPr>
          <p:spPr bwMode="auto">
            <a:xfrm>
              <a:off x="1121" y="3535"/>
              <a:ext cx="2" cy="437"/>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sp>
          <p:nvSpPr>
            <p:cNvPr id="28" name="Line 55"/>
            <p:cNvSpPr>
              <a:spLocks noChangeShapeType="1"/>
            </p:cNvSpPr>
            <p:nvPr/>
          </p:nvSpPr>
          <p:spPr bwMode="auto">
            <a:xfrm>
              <a:off x="1229" y="3538"/>
              <a:ext cx="2" cy="435"/>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prstClr val="black"/>
                </a:solidFill>
                <a:ea typeface="ＭＳ Ｐゴシック" charset="0"/>
              </a:endParaRPr>
            </a:p>
          </p:txBody>
        </p:sp>
      </p:grpSp>
      <p:sp>
        <p:nvSpPr>
          <p:cNvPr id="31" name="Line 58"/>
          <p:cNvSpPr>
            <a:spLocks noChangeShapeType="1"/>
          </p:cNvSpPr>
          <p:nvPr/>
        </p:nvSpPr>
        <p:spPr bwMode="auto">
          <a:xfrm flipV="1">
            <a:off x="2832330" y="4278178"/>
            <a:ext cx="446087" cy="490538"/>
          </a:xfrm>
          <a:prstGeom prst="line">
            <a:avLst/>
          </a:prstGeom>
          <a:noFill/>
          <a:ln w="1905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32" name="Text Box 5"/>
          <p:cNvSpPr txBox="1">
            <a:spLocks noChangeArrowheads="1"/>
          </p:cNvSpPr>
          <p:nvPr/>
        </p:nvSpPr>
        <p:spPr bwMode="auto">
          <a:xfrm>
            <a:off x="1254880" y="4785862"/>
            <a:ext cx="1800493" cy="6771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r>
              <a:rPr lang="zh-CN" altLang="en-US" sz="2000" dirty="0">
                <a:solidFill>
                  <a:srgbClr val="000099"/>
                </a:solidFill>
                <a:latin typeface="Microsoft YaHei"/>
                <a:ea typeface="Microsoft YaHei"/>
              </a:rPr>
              <a:t>物理层</a:t>
            </a:r>
            <a:r>
              <a:rPr lang="en-US" altLang="zh-CN" sz="2000" dirty="0">
                <a:solidFill>
                  <a:srgbClr val="000099"/>
                </a:solidFill>
                <a:latin typeface="Microsoft YaHei"/>
                <a:ea typeface="Microsoft YaHei"/>
              </a:rPr>
              <a:t>:</a:t>
            </a:r>
          </a:p>
          <a:p>
            <a:pPr algn="r"/>
            <a:r>
              <a:rPr lang="zh-CN" altLang="en-US" sz="1800" dirty="0">
                <a:solidFill>
                  <a:prstClr val="black"/>
                </a:solidFill>
                <a:latin typeface="Microsoft YaHei"/>
                <a:ea typeface="Microsoft YaHei"/>
              </a:rPr>
              <a:t>比特等级的接收</a:t>
            </a:r>
            <a:endParaRPr lang="en-US" altLang="zh-CN" sz="1800" dirty="0">
              <a:solidFill>
                <a:prstClr val="black"/>
              </a:solidFill>
              <a:latin typeface="Microsoft YaHei"/>
              <a:ea typeface="Microsoft YaHei"/>
            </a:endParaRPr>
          </a:p>
        </p:txBody>
      </p:sp>
      <p:sp>
        <p:nvSpPr>
          <p:cNvPr id="33" name="Text Box 6"/>
          <p:cNvSpPr txBox="1">
            <a:spLocks noChangeArrowheads="1"/>
          </p:cNvSpPr>
          <p:nvPr/>
        </p:nvSpPr>
        <p:spPr bwMode="auto">
          <a:xfrm>
            <a:off x="3055373" y="5039743"/>
            <a:ext cx="1869389" cy="6771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r>
              <a:rPr lang="zh-CN" altLang="en-US" sz="2000" dirty="0">
                <a:solidFill>
                  <a:srgbClr val="000099"/>
                </a:solidFill>
                <a:latin typeface="Microsoft YaHei"/>
                <a:ea typeface="Microsoft YaHei"/>
              </a:rPr>
              <a:t>数据链路层</a:t>
            </a:r>
            <a:r>
              <a:rPr lang="en-US" altLang="zh-CN" sz="2000" dirty="0">
                <a:solidFill>
                  <a:srgbClr val="000099"/>
                </a:solidFill>
                <a:latin typeface="Microsoft YaHei"/>
                <a:ea typeface="Microsoft YaHei"/>
              </a:rPr>
              <a:t>:</a:t>
            </a:r>
          </a:p>
          <a:p>
            <a:pPr algn="r"/>
            <a:r>
              <a:rPr lang="zh-CN" altLang="en-US" sz="1800" dirty="0">
                <a:solidFill>
                  <a:prstClr val="black"/>
                </a:solidFill>
                <a:latin typeface="Microsoft YaHei"/>
                <a:ea typeface="Microsoft YaHei"/>
              </a:rPr>
              <a:t>解封装进行分析</a:t>
            </a:r>
            <a:endParaRPr lang="en-US" altLang="zh-CN" sz="1800" dirty="0">
              <a:solidFill>
                <a:prstClr val="black"/>
              </a:solidFill>
              <a:latin typeface="Microsoft YaHei"/>
              <a:ea typeface="Microsoft YaHei"/>
            </a:endParaRPr>
          </a:p>
        </p:txBody>
      </p:sp>
      <p:sp>
        <p:nvSpPr>
          <p:cNvPr id="34" name="Line 59"/>
          <p:cNvSpPr>
            <a:spLocks noChangeShapeType="1"/>
          </p:cNvSpPr>
          <p:nvPr/>
        </p:nvSpPr>
        <p:spPr bwMode="auto">
          <a:xfrm flipV="1">
            <a:off x="4701719" y="4464552"/>
            <a:ext cx="682888" cy="580071"/>
          </a:xfrm>
          <a:prstGeom prst="line">
            <a:avLst/>
          </a:prstGeom>
          <a:noFill/>
          <a:ln w="1905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35" name="Rectangle 4"/>
          <p:cNvSpPr txBox="1">
            <a:spLocks noChangeArrowheads="1"/>
          </p:cNvSpPr>
          <p:nvPr/>
        </p:nvSpPr>
        <p:spPr>
          <a:xfrm>
            <a:off x="5860606" y="5013390"/>
            <a:ext cx="1729297" cy="5220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zh-CN" altLang="en-US" sz="2000" i="1" dirty="0">
                <a:solidFill>
                  <a:srgbClr val="000099"/>
                </a:solidFill>
                <a:latin typeface="Microsoft YaHei"/>
              </a:rPr>
              <a:t>分布式</a:t>
            </a:r>
            <a:r>
              <a:rPr lang="zh-CN" altLang="en-US" sz="2000" i="1" dirty="0" smtClean="0">
                <a:solidFill>
                  <a:srgbClr val="000099"/>
                </a:solidFill>
                <a:latin typeface="Microsoft YaHei"/>
              </a:rPr>
              <a:t>交换</a:t>
            </a:r>
            <a:endParaRPr lang="en-US" altLang="zh-CN" sz="2000" dirty="0">
              <a:solidFill>
                <a:srgbClr val="000099"/>
              </a:solidFill>
              <a:latin typeface="Microsoft YaHei"/>
            </a:endParaRPr>
          </a:p>
        </p:txBody>
      </p:sp>
      <p:sp>
        <p:nvSpPr>
          <p:cNvPr id="36" name="Line 60"/>
          <p:cNvSpPr>
            <a:spLocks noChangeShapeType="1"/>
          </p:cNvSpPr>
          <p:nvPr/>
        </p:nvSpPr>
        <p:spPr bwMode="auto">
          <a:xfrm flipV="1">
            <a:off x="6675483" y="4551386"/>
            <a:ext cx="478658" cy="395287"/>
          </a:xfrm>
          <a:prstGeom prst="line">
            <a:avLst/>
          </a:prstGeom>
          <a:noFill/>
          <a:ln w="1905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Tree>
    <p:extLst>
      <p:ext uri="{BB962C8B-B14F-4D97-AF65-F5344CB8AC3E}">
        <p14:creationId xmlns:p14="http://schemas.microsoft.com/office/powerpoint/2010/main" val="417704112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p:cNvSpPr>
            <a:spLocks noGrp="1" noChangeArrowheads="1"/>
          </p:cNvSpPr>
          <p:nvPr>
            <p:ph type="title" idx="4294967295"/>
          </p:nvPr>
        </p:nvSpPr>
        <p:spPr>
          <a:xfrm>
            <a:off x="0" y="737887"/>
            <a:ext cx="12192000" cy="1143000"/>
          </a:xfrm>
          <a:prstGeom prst="rect">
            <a:avLst/>
          </a:prstGeom>
        </p:spPr>
        <p:txBody>
          <a:bodyPr/>
          <a:lstStyle/>
          <a:p>
            <a:pPr algn="ctr"/>
            <a:r>
              <a:rPr lang="zh-CN" altLang="en-US" dirty="0">
                <a:latin typeface="+mj-ea"/>
              </a:rPr>
              <a:t>输入端口</a:t>
            </a:r>
            <a:r>
              <a:rPr lang="en-US" altLang="zh-CN" dirty="0">
                <a:latin typeface="+mj-ea"/>
              </a:rPr>
              <a:t>——</a:t>
            </a:r>
            <a:r>
              <a:rPr lang="zh-CN" altLang="en-US" dirty="0">
                <a:latin typeface="+mj-ea"/>
              </a:rPr>
              <a:t>查找</a:t>
            </a:r>
            <a:r>
              <a:rPr lang="en-US" altLang="zh-CN" dirty="0">
                <a:latin typeface="+mj-ea"/>
              </a:rPr>
              <a:t>/</a:t>
            </a:r>
            <a:r>
              <a:rPr lang="zh-CN" altLang="en-US" dirty="0">
                <a:latin typeface="+mj-ea"/>
              </a:rPr>
              <a:t>转发模块</a:t>
            </a:r>
          </a:p>
        </p:txBody>
      </p:sp>
      <p:sp>
        <p:nvSpPr>
          <p:cNvPr id="1037315" name="Rectangle 3"/>
          <p:cNvSpPr>
            <a:spLocks noGrp="1" noChangeArrowheads="1"/>
          </p:cNvSpPr>
          <p:nvPr>
            <p:ph type="body" idx="4294967295"/>
          </p:nvPr>
        </p:nvSpPr>
        <p:spPr>
          <a:xfrm>
            <a:off x="1068513" y="1842358"/>
            <a:ext cx="10363200" cy="4648200"/>
          </a:xfrm>
          <a:prstGeom prst="rect">
            <a:avLst/>
          </a:prstGeom>
        </p:spPr>
        <p:txBody>
          <a:bodyPr/>
          <a:lstStyle/>
          <a:p>
            <a:pPr eaLnBrk="1">
              <a:lnSpc>
                <a:spcPct val="120000"/>
              </a:lnSpc>
              <a:buFont typeface="ZapfDingbats" pitchFamily="82" charset="2"/>
              <a:buNone/>
            </a:pPr>
            <a:r>
              <a:rPr lang="zh-CN" altLang="en-US" sz="2400" dirty="0">
                <a:latin typeface="+mn-ea"/>
              </a:rPr>
              <a:t>   确定</a:t>
            </a:r>
            <a:r>
              <a:rPr lang="zh-CN" altLang="en-US" sz="2400" dirty="0">
                <a:solidFill>
                  <a:srgbClr val="FF0000"/>
                </a:solidFill>
                <a:latin typeface="+mn-ea"/>
              </a:rPr>
              <a:t>将一个到达的分组通过交换结构转发给哪个输出端口</a:t>
            </a:r>
            <a:r>
              <a:rPr lang="zh-CN" altLang="en-US" sz="2400" dirty="0">
                <a:latin typeface="+mn-ea"/>
              </a:rPr>
              <a:t>。 通过查找</a:t>
            </a:r>
            <a:r>
              <a:rPr lang="zh-CN" altLang="en-US" sz="2400" dirty="0">
                <a:solidFill>
                  <a:srgbClr val="FF3300"/>
                </a:solidFill>
                <a:latin typeface="+mn-ea"/>
              </a:rPr>
              <a:t>转发表</a:t>
            </a:r>
            <a:r>
              <a:rPr lang="zh-CN" altLang="en-US" sz="2400" dirty="0">
                <a:latin typeface="+mn-ea"/>
              </a:rPr>
              <a:t>实现，这里的转发表是存储在输入端口的内存中。</a:t>
            </a:r>
          </a:p>
          <a:p>
            <a:pPr>
              <a:lnSpc>
                <a:spcPct val="120000"/>
              </a:lnSpc>
            </a:pPr>
            <a:r>
              <a:rPr lang="zh-CN" altLang="en-US" sz="2400" dirty="0">
                <a:solidFill>
                  <a:srgbClr val="CC3399"/>
                </a:solidFill>
                <a:latin typeface="+mn-ea"/>
              </a:rPr>
              <a:t>分布式交换：</a:t>
            </a:r>
          </a:p>
          <a:p>
            <a:pPr lvl="1" eaLnBrk="1">
              <a:lnSpc>
                <a:spcPct val="120000"/>
              </a:lnSpc>
              <a:buFont typeface="Wingdings" pitchFamily="2" charset="2"/>
              <a:buChar char="ü"/>
            </a:pPr>
            <a:r>
              <a:rPr lang="zh-CN" altLang="en-US" dirty="0">
                <a:latin typeface="+mn-ea"/>
              </a:rPr>
              <a:t>选路处理器计算转发表，给</a:t>
            </a:r>
            <a:r>
              <a:rPr lang="zh-CN" altLang="en-US" dirty="0">
                <a:solidFill>
                  <a:srgbClr val="FF3300"/>
                </a:solidFill>
                <a:latin typeface="+mn-ea"/>
              </a:rPr>
              <a:t>每个输入端口存放一份转发表拷贝</a:t>
            </a:r>
            <a:r>
              <a:rPr lang="zh-CN" altLang="en-US" dirty="0">
                <a:latin typeface="+mn-ea"/>
              </a:rPr>
              <a:t>。</a:t>
            </a:r>
          </a:p>
          <a:p>
            <a:pPr lvl="1" eaLnBrk="1">
              <a:lnSpc>
                <a:spcPct val="120000"/>
              </a:lnSpc>
              <a:buFont typeface="Wingdings" pitchFamily="2" charset="2"/>
              <a:buChar char="ü"/>
            </a:pPr>
            <a:r>
              <a:rPr lang="zh-CN" altLang="en-US" dirty="0">
                <a:solidFill>
                  <a:srgbClr val="FF3300"/>
                </a:solidFill>
                <a:latin typeface="+mn-ea"/>
              </a:rPr>
              <a:t>在每个输入端口本地做出交换决策</a:t>
            </a:r>
            <a:r>
              <a:rPr lang="zh-CN" altLang="en-US" dirty="0">
                <a:latin typeface="+mn-ea"/>
              </a:rPr>
              <a:t>，无须激活中央选路处理器。</a:t>
            </a:r>
          </a:p>
          <a:p>
            <a:pPr lvl="1" eaLnBrk="1">
              <a:lnSpc>
                <a:spcPct val="120000"/>
              </a:lnSpc>
              <a:buFont typeface="Wingdings" pitchFamily="2" charset="2"/>
              <a:buChar char="ü"/>
            </a:pPr>
            <a:r>
              <a:rPr lang="zh-CN" altLang="en-US" dirty="0">
                <a:latin typeface="+mn-ea"/>
              </a:rPr>
              <a:t>可避免在路由器中某个</a:t>
            </a:r>
            <a:r>
              <a:rPr lang="zh-CN" altLang="en-US" dirty="0">
                <a:solidFill>
                  <a:srgbClr val="FF3300"/>
                </a:solidFill>
                <a:latin typeface="+mn-ea"/>
              </a:rPr>
              <a:t>单点产生</a:t>
            </a:r>
            <a:r>
              <a:rPr lang="zh-CN" altLang="en-US" dirty="0">
                <a:latin typeface="+mn-ea"/>
              </a:rPr>
              <a:t>转发处理瓶颈。</a:t>
            </a:r>
            <a:endParaRPr lang="en-US" altLang="zh-CN" dirty="0">
              <a:latin typeface="+mn-ea"/>
            </a:endParaRPr>
          </a:p>
          <a:p>
            <a:pPr lvl="1" eaLnBrk="1">
              <a:lnSpc>
                <a:spcPct val="120000"/>
              </a:lnSpc>
              <a:buFont typeface="Wingdings" pitchFamily="2" charset="2"/>
              <a:buChar char="ü"/>
            </a:pPr>
            <a:r>
              <a:rPr lang="zh-CN" altLang="en-US" dirty="0">
                <a:latin typeface="+mn-ea"/>
              </a:rPr>
              <a:t>目的：以线速完成输入端口的处理</a:t>
            </a:r>
            <a:endParaRPr lang="en-US" altLang="zh-CN" dirty="0">
              <a:latin typeface="+mn-ea"/>
            </a:endParaRPr>
          </a:p>
          <a:p>
            <a:pPr lvl="1" eaLnBrk="1">
              <a:lnSpc>
                <a:spcPct val="120000"/>
              </a:lnSpc>
              <a:buFont typeface="Wingdings" pitchFamily="2" charset="2"/>
              <a:buChar char="ü"/>
            </a:pPr>
            <a:r>
              <a:rPr lang="zh-CN" altLang="en-US" dirty="0">
                <a:latin typeface="+mn-ea"/>
              </a:rPr>
              <a:t>排队：如果数据报到达输入端口的速度快于输入端口将数据报转发到交换结构的速度，就会发生排队</a:t>
            </a:r>
            <a:endParaRPr lang="en-US" altLang="zh-CN" dirty="0">
              <a:latin typeface="+mn-ea"/>
            </a:endParaRPr>
          </a:p>
        </p:txBody>
      </p:sp>
    </p:spTree>
    <p:extLst>
      <p:ext uri="{BB962C8B-B14F-4D97-AF65-F5344CB8AC3E}">
        <p14:creationId xmlns:p14="http://schemas.microsoft.com/office/powerpoint/2010/main" val="27017683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37315">
                                            <p:txEl>
                                              <p:pRg st="1" end="1"/>
                                            </p:txEl>
                                          </p:spTgt>
                                        </p:tgtEl>
                                        <p:attrNameLst>
                                          <p:attrName>style.visibility</p:attrName>
                                        </p:attrNameLst>
                                      </p:cBhvr>
                                      <p:to>
                                        <p:strVal val="visible"/>
                                      </p:to>
                                    </p:set>
                                    <p:animEffect transition="in" filter="blinds(horizontal)">
                                      <p:cBhvr>
                                        <p:cTn id="7" dur="500"/>
                                        <p:tgtEl>
                                          <p:spTgt spid="1037315">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037315">
                                            <p:txEl>
                                              <p:pRg st="2" end="2"/>
                                            </p:txEl>
                                          </p:spTgt>
                                        </p:tgtEl>
                                        <p:attrNameLst>
                                          <p:attrName>style.visibility</p:attrName>
                                        </p:attrNameLst>
                                      </p:cBhvr>
                                      <p:to>
                                        <p:strVal val="visible"/>
                                      </p:to>
                                    </p:set>
                                    <p:animEffect transition="in" filter="blinds(horizontal)">
                                      <p:cBhvr>
                                        <p:cTn id="10" dur="500"/>
                                        <p:tgtEl>
                                          <p:spTgt spid="1037315">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037315">
                                            <p:txEl>
                                              <p:pRg st="3" end="3"/>
                                            </p:txEl>
                                          </p:spTgt>
                                        </p:tgtEl>
                                        <p:attrNameLst>
                                          <p:attrName>style.visibility</p:attrName>
                                        </p:attrNameLst>
                                      </p:cBhvr>
                                      <p:to>
                                        <p:strVal val="visible"/>
                                      </p:to>
                                    </p:set>
                                    <p:animEffect transition="in" filter="blinds(horizontal)">
                                      <p:cBhvr>
                                        <p:cTn id="13" dur="500"/>
                                        <p:tgtEl>
                                          <p:spTgt spid="1037315">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037315">
                                            <p:txEl>
                                              <p:pRg st="4" end="4"/>
                                            </p:txEl>
                                          </p:spTgt>
                                        </p:tgtEl>
                                        <p:attrNameLst>
                                          <p:attrName>style.visibility</p:attrName>
                                        </p:attrNameLst>
                                      </p:cBhvr>
                                      <p:to>
                                        <p:strVal val="visible"/>
                                      </p:to>
                                    </p:set>
                                    <p:animEffect transition="in" filter="blinds(horizontal)">
                                      <p:cBhvr>
                                        <p:cTn id="16" dur="500"/>
                                        <p:tgtEl>
                                          <p:spTgt spid="1037315">
                                            <p:txEl>
                                              <p:pRg st="4" end="4"/>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1037315">
                                            <p:txEl>
                                              <p:pRg st="5" end="5"/>
                                            </p:txEl>
                                          </p:spTgt>
                                        </p:tgtEl>
                                        <p:attrNameLst>
                                          <p:attrName>style.visibility</p:attrName>
                                        </p:attrNameLst>
                                      </p:cBhvr>
                                      <p:to>
                                        <p:strVal val="visible"/>
                                      </p:to>
                                    </p:set>
                                    <p:animEffect transition="in" filter="blinds(horizontal)">
                                      <p:cBhvr>
                                        <p:cTn id="19" dur="500"/>
                                        <p:tgtEl>
                                          <p:spTgt spid="1037315">
                                            <p:txEl>
                                              <p:pRg st="5" end="5"/>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037315">
                                            <p:txEl>
                                              <p:pRg st="6" end="6"/>
                                            </p:txEl>
                                          </p:spTgt>
                                        </p:tgtEl>
                                        <p:attrNameLst>
                                          <p:attrName>style.visibility</p:attrName>
                                        </p:attrNameLst>
                                      </p:cBhvr>
                                      <p:to>
                                        <p:strVal val="visible"/>
                                      </p:to>
                                    </p:set>
                                    <p:animEffect transition="in" filter="blinds(horizontal)">
                                      <p:cBhvr>
                                        <p:cTn id="22" dur="500"/>
                                        <p:tgtEl>
                                          <p:spTgt spid="10373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p:cNvSpPr>
            <a:spLocks noGrp="1" noChangeArrowheads="1"/>
          </p:cNvSpPr>
          <p:nvPr>
            <p:ph type="title" idx="4294967295"/>
          </p:nvPr>
        </p:nvSpPr>
        <p:spPr>
          <a:xfrm>
            <a:off x="0" y="618040"/>
            <a:ext cx="12192000" cy="685800"/>
          </a:xfrm>
          <a:prstGeom prst="rect">
            <a:avLst/>
          </a:prstGeom>
        </p:spPr>
        <p:txBody>
          <a:bodyPr/>
          <a:lstStyle/>
          <a:p>
            <a:pPr algn="ctr"/>
            <a:r>
              <a:rPr lang="zh-CN" altLang="en-US" dirty="0">
                <a:latin typeface="+mj-ea"/>
              </a:rPr>
              <a:t>交换结构</a:t>
            </a:r>
            <a:endParaRPr lang="en-US" altLang="zh-CN" dirty="0">
              <a:latin typeface="+mj-ea"/>
            </a:endParaRPr>
          </a:p>
        </p:txBody>
      </p:sp>
      <p:sp>
        <p:nvSpPr>
          <p:cNvPr id="24582" name="Rectangle 4"/>
          <p:cNvSpPr>
            <a:spLocks noGrp="1" noChangeArrowheads="1"/>
          </p:cNvSpPr>
          <p:nvPr>
            <p:ph type="body" idx="4294967295"/>
          </p:nvPr>
        </p:nvSpPr>
        <p:spPr>
          <a:xfrm>
            <a:off x="621035" y="2047867"/>
            <a:ext cx="10363200" cy="4648200"/>
          </a:xfrm>
          <a:prstGeom prst="rect">
            <a:avLst/>
          </a:prstGeom>
        </p:spPr>
        <p:txBody>
          <a:bodyPr/>
          <a:lstStyle/>
          <a:p>
            <a:pPr>
              <a:defRPr/>
            </a:pPr>
            <a:r>
              <a:rPr lang="zh-CN" altLang="en-US" dirty="0">
                <a:latin typeface="+mn-ea"/>
              </a:rPr>
              <a:t>将分组从输入端口缓存交换（转发）到恰当的输出端口缓存中</a:t>
            </a:r>
            <a:endParaRPr lang="en-US" altLang="zh-CN" dirty="0">
              <a:latin typeface="+mn-ea"/>
            </a:endParaRPr>
          </a:p>
          <a:p>
            <a:pPr>
              <a:defRPr/>
            </a:pPr>
            <a:r>
              <a:rPr lang="zh-CN" altLang="en-US" dirty="0">
                <a:latin typeface="+mn-ea"/>
              </a:rPr>
              <a:t>三种类型的交换结构</a:t>
            </a:r>
            <a:endParaRPr lang="en-US" altLang="zh-CN" dirty="0">
              <a:latin typeface="+mn-ea"/>
            </a:endParaRPr>
          </a:p>
        </p:txBody>
      </p:sp>
      <p:grpSp>
        <p:nvGrpSpPr>
          <p:cNvPr id="39942" name="Group 30"/>
          <p:cNvGrpSpPr>
            <a:grpSpLocks/>
          </p:cNvGrpSpPr>
          <p:nvPr/>
        </p:nvGrpSpPr>
        <p:grpSpPr bwMode="auto">
          <a:xfrm>
            <a:off x="1083200" y="3820054"/>
            <a:ext cx="1187451" cy="215900"/>
            <a:chOff x="876" y="2800"/>
            <a:chExt cx="642" cy="175"/>
          </a:xfrm>
        </p:grpSpPr>
        <p:sp>
          <p:nvSpPr>
            <p:cNvPr id="24711" name="Rectangle 7"/>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712" name="Rectangle 8"/>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713" name="Rectangle 9"/>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714" name="Rectangle 10"/>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715" name="Line 11"/>
            <p:cNvSpPr>
              <a:spLocks noChangeShapeType="1"/>
            </p:cNvSpPr>
            <p:nvPr/>
          </p:nvSpPr>
          <p:spPr bwMode="auto">
            <a:xfrm flipV="1">
              <a:off x="876" y="2882"/>
              <a:ext cx="642" cy="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grpSp>
        <p:nvGrpSpPr>
          <p:cNvPr id="39943" name="Group 45"/>
          <p:cNvGrpSpPr>
            <a:grpSpLocks/>
          </p:cNvGrpSpPr>
          <p:nvPr/>
        </p:nvGrpSpPr>
        <p:grpSpPr bwMode="auto">
          <a:xfrm>
            <a:off x="1051452" y="4215342"/>
            <a:ext cx="1187449" cy="215900"/>
            <a:chOff x="876" y="2800"/>
            <a:chExt cx="642" cy="175"/>
          </a:xfrm>
        </p:grpSpPr>
        <p:sp>
          <p:nvSpPr>
            <p:cNvPr id="24706" name="Rectangle 46"/>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707" name="Rectangle 47"/>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708" name="Rectangle 48"/>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709" name="Rectangle 49"/>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710" name="Line 50"/>
            <p:cNvSpPr>
              <a:spLocks noChangeShapeType="1"/>
            </p:cNvSpPr>
            <p:nvPr/>
          </p:nvSpPr>
          <p:spPr bwMode="auto">
            <a:xfrm flipV="1">
              <a:off x="876" y="2882"/>
              <a:ext cx="642" cy="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grpSp>
        <p:nvGrpSpPr>
          <p:cNvPr id="39944" name="Group 51"/>
          <p:cNvGrpSpPr>
            <a:grpSpLocks/>
          </p:cNvGrpSpPr>
          <p:nvPr/>
        </p:nvGrpSpPr>
        <p:grpSpPr bwMode="auto">
          <a:xfrm>
            <a:off x="1045100" y="4642379"/>
            <a:ext cx="1187451" cy="215900"/>
            <a:chOff x="876" y="2800"/>
            <a:chExt cx="642" cy="175"/>
          </a:xfrm>
        </p:grpSpPr>
        <p:sp>
          <p:nvSpPr>
            <p:cNvPr id="24701" name="Rectangle 52"/>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702" name="Rectangle 53"/>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703" name="Rectangle 54"/>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704" name="Rectangle 55"/>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705" name="Line 56"/>
            <p:cNvSpPr>
              <a:spLocks noChangeShapeType="1"/>
            </p:cNvSpPr>
            <p:nvPr/>
          </p:nvSpPr>
          <p:spPr bwMode="auto">
            <a:xfrm flipV="1">
              <a:off x="876" y="2882"/>
              <a:ext cx="642" cy="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sp>
        <p:nvSpPr>
          <p:cNvPr id="24586" name="Rectangle 57"/>
          <p:cNvSpPr>
            <a:spLocks noChangeArrowheads="1"/>
          </p:cNvSpPr>
          <p:nvPr/>
        </p:nvSpPr>
        <p:spPr bwMode="auto">
          <a:xfrm>
            <a:off x="2228317" y="3737504"/>
            <a:ext cx="939800" cy="1176338"/>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grpSp>
        <p:nvGrpSpPr>
          <p:cNvPr id="39946" name="Group 64"/>
          <p:cNvGrpSpPr>
            <a:grpSpLocks/>
          </p:cNvGrpSpPr>
          <p:nvPr/>
        </p:nvGrpSpPr>
        <p:grpSpPr bwMode="auto">
          <a:xfrm>
            <a:off x="3174467" y="3818467"/>
            <a:ext cx="1187451" cy="215900"/>
            <a:chOff x="455" y="3463"/>
            <a:chExt cx="561" cy="136"/>
          </a:xfrm>
        </p:grpSpPr>
        <p:sp>
          <p:nvSpPr>
            <p:cNvPr id="24696" name="Rectangle 59"/>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97" name="Rectangle 60"/>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98" name="Rectangle 61"/>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99" name="Rectangle 62"/>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700" name="Line 63"/>
            <p:cNvSpPr>
              <a:spLocks noChangeShapeType="1"/>
            </p:cNvSpPr>
            <p:nvPr/>
          </p:nvSpPr>
          <p:spPr bwMode="auto">
            <a:xfrm flipV="1">
              <a:off x="455" y="3527"/>
              <a:ext cx="561" cy="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grpSp>
        <p:nvGrpSpPr>
          <p:cNvPr id="39947" name="Group 65"/>
          <p:cNvGrpSpPr>
            <a:grpSpLocks/>
          </p:cNvGrpSpPr>
          <p:nvPr/>
        </p:nvGrpSpPr>
        <p:grpSpPr bwMode="auto">
          <a:xfrm>
            <a:off x="3180818" y="4210579"/>
            <a:ext cx="1187449" cy="215900"/>
            <a:chOff x="455" y="3463"/>
            <a:chExt cx="561" cy="136"/>
          </a:xfrm>
        </p:grpSpPr>
        <p:sp>
          <p:nvSpPr>
            <p:cNvPr id="24691" name="Rectangle 66"/>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92" name="Rectangle 67"/>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93" name="Rectangle 68"/>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94" name="Rectangle 69"/>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95" name="Line 70"/>
            <p:cNvSpPr>
              <a:spLocks noChangeShapeType="1"/>
            </p:cNvSpPr>
            <p:nvPr/>
          </p:nvSpPr>
          <p:spPr bwMode="auto">
            <a:xfrm flipV="1">
              <a:off x="455" y="3527"/>
              <a:ext cx="561" cy="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grpSp>
        <p:nvGrpSpPr>
          <p:cNvPr id="39948" name="Group 71"/>
          <p:cNvGrpSpPr>
            <a:grpSpLocks/>
          </p:cNvGrpSpPr>
          <p:nvPr/>
        </p:nvGrpSpPr>
        <p:grpSpPr bwMode="auto">
          <a:xfrm>
            <a:off x="3174467" y="4637617"/>
            <a:ext cx="1187451" cy="215900"/>
            <a:chOff x="455" y="3463"/>
            <a:chExt cx="561" cy="136"/>
          </a:xfrm>
        </p:grpSpPr>
        <p:sp>
          <p:nvSpPr>
            <p:cNvPr id="24686" name="Rectangle 72"/>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87" name="Rectangle 73"/>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88" name="Rectangle 74"/>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89" name="Rectangle 75"/>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90" name="Line 76"/>
            <p:cNvSpPr>
              <a:spLocks noChangeShapeType="1"/>
            </p:cNvSpPr>
            <p:nvPr/>
          </p:nvSpPr>
          <p:spPr bwMode="auto">
            <a:xfrm flipV="1">
              <a:off x="455" y="3527"/>
              <a:ext cx="561" cy="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sp>
        <p:nvSpPr>
          <p:cNvPr id="24590" name="Text Box 78"/>
          <p:cNvSpPr txBox="1">
            <a:spLocks noChangeArrowheads="1"/>
          </p:cNvSpPr>
          <p:nvPr/>
        </p:nvSpPr>
        <p:spPr bwMode="auto">
          <a:xfrm>
            <a:off x="2375051" y="5123392"/>
            <a:ext cx="8002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zh-CN" altLang="en-US" sz="2400" dirty="0">
                <a:solidFill>
                  <a:prstClr val="black"/>
                </a:solidFill>
                <a:latin typeface="Microsoft YaHei"/>
                <a:ea typeface="Microsoft YaHei"/>
              </a:rPr>
              <a:t>内存</a:t>
            </a:r>
            <a:endParaRPr lang="en-US" sz="2400" dirty="0">
              <a:solidFill>
                <a:prstClr val="black"/>
              </a:solidFill>
              <a:latin typeface="Microsoft YaHei"/>
              <a:ea typeface="Microsoft YaHei"/>
            </a:endParaRPr>
          </a:p>
        </p:txBody>
      </p:sp>
      <p:sp>
        <p:nvSpPr>
          <p:cNvPr id="24591" name="Text Box 79"/>
          <p:cNvSpPr txBox="1">
            <a:spLocks noChangeArrowheads="1"/>
          </p:cNvSpPr>
          <p:nvPr/>
        </p:nvSpPr>
        <p:spPr bwMode="auto">
          <a:xfrm>
            <a:off x="2282878" y="4320911"/>
            <a:ext cx="83067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400" dirty="0">
                <a:solidFill>
                  <a:prstClr val="black"/>
                </a:solidFill>
              </a:rPr>
              <a:t>memory</a:t>
            </a:r>
          </a:p>
        </p:txBody>
      </p:sp>
      <p:grpSp>
        <p:nvGrpSpPr>
          <p:cNvPr id="39951" name="Group 80"/>
          <p:cNvGrpSpPr>
            <a:grpSpLocks/>
          </p:cNvGrpSpPr>
          <p:nvPr/>
        </p:nvGrpSpPr>
        <p:grpSpPr bwMode="auto">
          <a:xfrm>
            <a:off x="4956700" y="3804179"/>
            <a:ext cx="1187451" cy="215900"/>
            <a:chOff x="876" y="2800"/>
            <a:chExt cx="642" cy="175"/>
          </a:xfrm>
        </p:grpSpPr>
        <p:sp>
          <p:nvSpPr>
            <p:cNvPr id="24681" name="Rectangle 81"/>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82" name="Rectangle 82"/>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83" name="Rectangle 83"/>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84" name="Rectangle 84"/>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85" name="Line 85"/>
            <p:cNvSpPr>
              <a:spLocks noChangeShapeType="1"/>
            </p:cNvSpPr>
            <p:nvPr/>
          </p:nvSpPr>
          <p:spPr bwMode="auto">
            <a:xfrm flipV="1">
              <a:off x="876" y="2882"/>
              <a:ext cx="642" cy="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grpSp>
        <p:nvGrpSpPr>
          <p:cNvPr id="39952" name="Group 86"/>
          <p:cNvGrpSpPr>
            <a:grpSpLocks/>
          </p:cNvGrpSpPr>
          <p:nvPr/>
        </p:nvGrpSpPr>
        <p:grpSpPr bwMode="auto">
          <a:xfrm>
            <a:off x="4954585" y="4199467"/>
            <a:ext cx="1187449" cy="215900"/>
            <a:chOff x="876" y="2800"/>
            <a:chExt cx="642" cy="175"/>
          </a:xfrm>
        </p:grpSpPr>
        <p:sp>
          <p:nvSpPr>
            <p:cNvPr id="24676" name="Rectangle 87"/>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77" name="Rectangle 88"/>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78" name="Rectangle 89"/>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79" name="Rectangle 90"/>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80" name="Line 91"/>
            <p:cNvSpPr>
              <a:spLocks noChangeShapeType="1"/>
            </p:cNvSpPr>
            <p:nvPr/>
          </p:nvSpPr>
          <p:spPr bwMode="auto">
            <a:xfrm flipV="1">
              <a:off x="876" y="2882"/>
              <a:ext cx="642" cy="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grpSp>
        <p:nvGrpSpPr>
          <p:cNvPr id="39953" name="Group 92"/>
          <p:cNvGrpSpPr>
            <a:grpSpLocks/>
          </p:cNvGrpSpPr>
          <p:nvPr/>
        </p:nvGrpSpPr>
        <p:grpSpPr bwMode="auto">
          <a:xfrm>
            <a:off x="4948233" y="4626504"/>
            <a:ext cx="1187451" cy="215900"/>
            <a:chOff x="876" y="2800"/>
            <a:chExt cx="642" cy="175"/>
          </a:xfrm>
        </p:grpSpPr>
        <p:sp>
          <p:nvSpPr>
            <p:cNvPr id="24671" name="Rectangle 93"/>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72" name="Rectangle 94"/>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73" name="Rectangle 95"/>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74" name="Rectangle 96"/>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75" name="Line 97"/>
            <p:cNvSpPr>
              <a:spLocks noChangeShapeType="1"/>
            </p:cNvSpPr>
            <p:nvPr/>
          </p:nvSpPr>
          <p:spPr bwMode="auto">
            <a:xfrm flipV="1">
              <a:off x="876" y="2882"/>
              <a:ext cx="642" cy="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sp>
        <p:nvSpPr>
          <p:cNvPr id="24595" name="Line 98"/>
          <p:cNvSpPr>
            <a:spLocks noChangeShapeType="1"/>
          </p:cNvSpPr>
          <p:nvPr/>
        </p:nvSpPr>
        <p:spPr bwMode="auto">
          <a:xfrm>
            <a:off x="6158967" y="3807354"/>
            <a:ext cx="0" cy="1003300"/>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nvGrpSpPr>
          <p:cNvPr id="39955" name="Group 99"/>
          <p:cNvGrpSpPr>
            <a:grpSpLocks/>
          </p:cNvGrpSpPr>
          <p:nvPr/>
        </p:nvGrpSpPr>
        <p:grpSpPr bwMode="auto">
          <a:xfrm>
            <a:off x="6230933" y="3791479"/>
            <a:ext cx="1187451" cy="215900"/>
            <a:chOff x="455" y="3463"/>
            <a:chExt cx="561" cy="136"/>
          </a:xfrm>
        </p:grpSpPr>
        <p:sp>
          <p:nvSpPr>
            <p:cNvPr id="24666" name="Rectangle 100"/>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67" name="Rectangle 101"/>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68" name="Rectangle 102"/>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69" name="Rectangle 103"/>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70" name="Line 104"/>
            <p:cNvSpPr>
              <a:spLocks noChangeShapeType="1"/>
            </p:cNvSpPr>
            <p:nvPr/>
          </p:nvSpPr>
          <p:spPr bwMode="auto">
            <a:xfrm flipV="1">
              <a:off x="455" y="3527"/>
              <a:ext cx="561" cy="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grpSp>
        <p:nvGrpSpPr>
          <p:cNvPr id="39956" name="Group 105"/>
          <p:cNvGrpSpPr>
            <a:grpSpLocks/>
          </p:cNvGrpSpPr>
          <p:nvPr/>
        </p:nvGrpSpPr>
        <p:grpSpPr bwMode="auto">
          <a:xfrm>
            <a:off x="6237285" y="4183592"/>
            <a:ext cx="1187449" cy="215900"/>
            <a:chOff x="455" y="3463"/>
            <a:chExt cx="561" cy="136"/>
          </a:xfrm>
        </p:grpSpPr>
        <p:sp>
          <p:nvSpPr>
            <p:cNvPr id="24661" name="Rectangle 106"/>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62" name="Rectangle 107"/>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63" name="Rectangle 108"/>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64" name="Rectangle 109"/>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65" name="Line 110"/>
            <p:cNvSpPr>
              <a:spLocks noChangeShapeType="1"/>
            </p:cNvSpPr>
            <p:nvPr/>
          </p:nvSpPr>
          <p:spPr bwMode="auto">
            <a:xfrm flipV="1">
              <a:off x="455" y="3527"/>
              <a:ext cx="561" cy="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grpSp>
        <p:nvGrpSpPr>
          <p:cNvPr id="39957" name="Group 111"/>
          <p:cNvGrpSpPr>
            <a:grpSpLocks/>
          </p:cNvGrpSpPr>
          <p:nvPr/>
        </p:nvGrpSpPr>
        <p:grpSpPr bwMode="auto">
          <a:xfrm>
            <a:off x="6230933" y="4610629"/>
            <a:ext cx="1187451" cy="215900"/>
            <a:chOff x="455" y="3463"/>
            <a:chExt cx="561" cy="136"/>
          </a:xfrm>
        </p:grpSpPr>
        <p:sp>
          <p:nvSpPr>
            <p:cNvPr id="24656" name="Rectangle 112"/>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57" name="Rectangle 113"/>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58" name="Rectangle 114"/>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59" name="Rectangle 115"/>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60" name="Line 116"/>
            <p:cNvSpPr>
              <a:spLocks noChangeShapeType="1"/>
            </p:cNvSpPr>
            <p:nvPr/>
          </p:nvSpPr>
          <p:spPr bwMode="auto">
            <a:xfrm flipV="1">
              <a:off x="455" y="3527"/>
              <a:ext cx="561" cy="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sp>
        <p:nvSpPr>
          <p:cNvPr id="24599" name="Text Box 117"/>
          <p:cNvSpPr txBox="1">
            <a:spLocks noChangeArrowheads="1"/>
          </p:cNvSpPr>
          <p:nvPr/>
        </p:nvSpPr>
        <p:spPr bwMode="auto">
          <a:xfrm>
            <a:off x="5807600" y="5120217"/>
            <a:ext cx="8002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zh-CN" altLang="en-US" sz="2400" dirty="0">
                <a:solidFill>
                  <a:prstClr val="black"/>
                </a:solidFill>
                <a:latin typeface="Microsoft YaHei"/>
                <a:ea typeface="Microsoft YaHei"/>
              </a:rPr>
              <a:t>总线</a:t>
            </a:r>
            <a:endParaRPr lang="en-US" sz="2400" dirty="0">
              <a:solidFill>
                <a:prstClr val="black"/>
              </a:solidFill>
              <a:latin typeface="Microsoft YaHei"/>
              <a:ea typeface="Microsoft YaHei"/>
            </a:endParaRPr>
          </a:p>
        </p:txBody>
      </p:sp>
      <p:grpSp>
        <p:nvGrpSpPr>
          <p:cNvPr id="39959" name="Group 118"/>
          <p:cNvGrpSpPr>
            <a:grpSpLocks/>
          </p:cNvGrpSpPr>
          <p:nvPr/>
        </p:nvGrpSpPr>
        <p:grpSpPr bwMode="auto">
          <a:xfrm>
            <a:off x="8214252" y="3770842"/>
            <a:ext cx="1187449" cy="215900"/>
            <a:chOff x="876" y="2800"/>
            <a:chExt cx="642" cy="175"/>
          </a:xfrm>
        </p:grpSpPr>
        <p:sp>
          <p:nvSpPr>
            <p:cNvPr id="24651" name="Rectangle 119"/>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52" name="Rectangle 120"/>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53" name="Rectangle 121"/>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54" name="Rectangle 122"/>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55" name="Line 123"/>
            <p:cNvSpPr>
              <a:spLocks noChangeShapeType="1"/>
            </p:cNvSpPr>
            <p:nvPr/>
          </p:nvSpPr>
          <p:spPr bwMode="auto">
            <a:xfrm flipV="1">
              <a:off x="876" y="2882"/>
              <a:ext cx="642" cy="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grpSp>
        <p:nvGrpSpPr>
          <p:cNvPr id="39960" name="Group 124"/>
          <p:cNvGrpSpPr>
            <a:grpSpLocks/>
          </p:cNvGrpSpPr>
          <p:nvPr/>
        </p:nvGrpSpPr>
        <p:grpSpPr bwMode="auto">
          <a:xfrm>
            <a:off x="8182500" y="4166129"/>
            <a:ext cx="1187451" cy="215900"/>
            <a:chOff x="876" y="2800"/>
            <a:chExt cx="642" cy="175"/>
          </a:xfrm>
        </p:grpSpPr>
        <p:sp>
          <p:nvSpPr>
            <p:cNvPr id="24646" name="Rectangle 125"/>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47" name="Rectangle 126"/>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48" name="Rectangle 127"/>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49" name="Rectangle 128"/>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50" name="Line 129"/>
            <p:cNvSpPr>
              <a:spLocks noChangeShapeType="1"/>
            </p:cNvSpPr>
            <p:nvPr/>
          </p:nvSpPr>
          <p:spPr bwMode="auto">
            <a:xfrm flipV="1">
              <a:off x="876" y="2882"/>
              <a:ext cx="642" cy="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grpSp>
        <p:nvGrpSpPr>
          <p:cNvPr id="39961" name="Group 130"/>
          <p:cNvGrpSpPr>
            <a:grpSpLocks/>
          </p:cNvGrpSpPr>
          <p:nvPr/>
        </p:nvGrpSpPr>
        <p:grpSpPr bwMode="auto">
          <a:xfrm>
            <a:off x="8176152" y="4593167"/>
            <a:ext cx="1187449" cy="215900"/>
            <a:chOff x="876" y="2800"/>
            <a:chExt cx="642" cy="175"/>
          </a:xfrm>
        </p:grpSpPr>
        <p:sp>
          <p:nvSpPr>
            <p:cNvPr id="24641" name="Rectangle 131"/>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42" name="Rectangle 132"/>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43" name="Rectangle 133"/>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44" name="Rectangle 134"/>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45" name="Line 135"/>
            <p:cNvSpPr>
              <a:spLocks noChangeShapeType="1"/>
            </p:cNvSpPr>
            <p:nvPr/>
          </p:nvSpPr>
          <p:spPr bwMode="auto">
            <a:xfrm flipV="1">
              <a:off x="876" y="2882"/>
              <a:ext cx="642" cy="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grpSp>
        <p:nvGrpSpPr>
          <p:cNvPr id="39962" name="Group 154"/>
          <p:cNvGrpSpPr>
            <a:grpSpLocks/>
          </p:cNvGrpSpPr>
          <p:nvPr/>
        </p:nvGrpSpPr>
        <p:grpSpPr bwMode="auto">
          <a:xfrm rot="5400000">
            <a:off x="9819748" y="4614343"/>
            <a:ext cx="895351" cy="1380066"/>
            <a:chOff x="2952" y="2778"/>
            <a:chExt cx="564" cy="652"/>
          </a:xfrm>
        </p:grpSpPr>
        <p:grpSp>
          <p:nvGrpSpPr>
            <p:cNvPr id="39982" name="Group 136"/>
            <p:cNvGrpSpPr>
              <a:grpSpLocks/>
            </p:cNvGrpSpPr>
            <p:nvPr/>
          </p:nvGrpSpPr>
          <p:grpSpPr bwMode="auto">
            <a:xfrm>
              <a:off x="2952" y="2778"/>
              <a:ext cx="561" cy="136"/>
              <a:chOff x="453" y="3465"/>
              <a:chExt cx="561" cy="136"/>
            </a:xfrm>
          </p:grpSpPr>
          <p:sp>
            <p:nvSpPr>
              <p:cNvPr id="24636" name="Rectangle 137"/>
              <p:cNvSpPr>
                <a:spLocks noChangeArrowheads="1"/>
              </p:cNvSpPr>
              <p:nvPr/>
            </p:nvSpPr>
            <p:spPr bwMode="auto">
              <a:xfrm>
                <a:off x="496" y="3465"/>
                <a:ext cx="424" cy="136"/>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37" name="Rectangle 138"/>
              <p:cNvSpPr>
                <a:spLocks noChangeArrowheads="1"/>
              </p:cNvSpPr>
              <p:nvPr/>
            </p:nvSpPr>
            <p:spPr bwMode="auto">
              <a:xfrm>
                <a:off x="768" y="3504"/>
                <a:ext cx="132" cy="61"/>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38" name="Rectangle 139"/>
              <p:cNvSpPr>
                <a:spLocks noChangeArrowheads="1"/>
              </p:cNvSpPr>
              <p:nvPr/>
            </p:nvSpPr>
            <p:spPr bwMode="auto">
              <a:xfrm>
                <a:off x="642" y="3479"/>
                <a:ext cx="108" cy="10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39" name="Rectangle 140"/>
              <p:cNvSpPr>
                <a:spLocks noChangeArrowheads="1"/>
              </p:cNvSpPr>
              <p:nvPr/>
            </p:nvSpPr>
            <p:spPr bwMode="auto">
              <a:xfrm>
                <a:off x="515" y="3484"/>
                <a:ext cx="108" cy="10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40" name="Line 141"/>
              <p:cNvSpPr>
                <a:spLocks noChangeShapeType="1"/>
              </p:cNvSpPr>
              <p:nvPr/>
            </p:nvSpPr>
            <p:spPr bwMode="auto">
              <a:xfrm flipV="1">
                <a:off x="453" y="3529"/>
                <a:ext cx="561" cy="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grpSp>
          <p:nvGrpSpPr>
            <p:cNvPr id="39983" name="Group 142"/>
            <p:cNvGrpSpPr>
              <a:grpSpLocks/>
            </p:cNvGrpSpPr>
            <p:nvPr/>
          </p:nvGrpSpPr>
          <p:grpSpPr bwMode="auto">
            <a:xfrm>
              <a:off x="2955" y="3025"/>
              <a:ext cx="561" cy="136"/>
              <a:chOff x="453" y="3465"/>
              <a:chExt cx="561" cy="136"/>
            </a:xfrm>
          </p:grpSpPr>
          <p:sp>
            <p:nvSpPr>
              <p:cNvPr id="24631" name="Rectangle 143"/>
              <p:cNvSpPr>
                <a:spLocks noChangeArrowheads="1"/>
              </p:cNvSpPr>
              <p:nvPr/>
            </p:nvSpPr>
            <p:spPr bwMode="auto">
              <a:xfrm>
                <a:off x="496" y="3465"/>
                <a:ext cx="424" cy="136"/>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32" name="Rectangle 144"/>
              <p:cNvSpPr>
                <a:spLocks noChangeArrowheads="1"/>
              </p:cNvSpPr>
              <p:nvPr/>
            </p:nvSpPr>
            <p:spPr bwMode="auto">
              <a:xfrm>
                <a:off x="768" y="3504"/>
                <a:ext cx="132" cy="61"/>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33" name="Rectangle 145"/>
              <p:cNvSpPr>
                <a:spLocks noChangeArrowheads="1"/>
              </p:cNvSpPr>
              <p:nvPr/>
            </p:nvSpPr>
            <p:spPr bwMode="auto">
              <a:xfrm>
                <a:off x="642" y="3479"/>
                <a:ext cx="108" cy="10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34" name="Rectangle 146"/>
              <p:cNvSpPr>
                <a:spLocks noChangeArrowheads="1"/>
              </p:cNvSpPr>
              <p:nvPr/>
            </p:nvSpPr>
            <p:spPr bwMode="auto">
              <a:xfrm>
                <a:off x="515" y="3484"/>
                <a:ext cx="108" cy="10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35" name="Line 147"/>
              <p:cNvSpPr>
                <a:spLocks noChangeShapeType="1"/>
              </p:cNvSpPr>
              <p:nvPr/>
            </p:nvSpPr>
            <p:spPr bwMode="auto">
              <a:xfrm flipV="1">
                <a:off x="453" y="3529"/>
                <a:ext cx="561" cy="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grpSp>
          <p:nvGrpSpPr>
            <p:cNvPr id="39984" name="Group 148"/>
            <p:cNvGrpSpPr>
              <a:grpSpLocks/>
            </p:cNvGrpSpPr>
            <p:nvPr/>
          </p:nvGrpSpPr>
          <p:grpSpPr bwMode="auto">
            <a:xfrm>
              <a:off x="2952" y="3294"/>
              <a:ext cx="561" cy="136"/>
              <a:chOff x="453" y="3465"/>
              <a:chExt cx="561" cy="136"/>
            </a:xfrm>
          </p:grpSpPr>
          <p:sp>
            <p:nvSpPr>
              <p:cNvPr id="24626" name="Rectangle 149"/>
              <p:cNvSpPr>
                <a:spLocks noChangeArrowheads="1"/>
              </p:cNvSpPr>
              <p:nvPr/>
            </p:nvSpPr>
            <p:spPr bwMode="auto">
              <a:xfrm>
                <a:off x="496" y="3465"/>
                <a:ext cx="424" cy="136"/>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27" name="Rectangle 150"/>
              <p:cNvSpPr>
                <a:spLocks noChangeArrowheads="1"/>
              </p:cNvSpPr>
              <p:nvPr/>
            </p:nvSpPr>
            <p:spPr bwMode="auto">
              <a:xfrm>
                <a:off x="768" y="3504"/>
                <a:ext cx="132" cy="61"/>
              </a:xfrm>
              <a:prstGeom prst="rect">
                <a:avLst/>
              </a:prstGeom>
              <a:solidFill>
                <a:schemeClr val="bg1"/>
              </a:solidFill>
              <a:ln w="19050">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28" name="Rectangle 151"/>
              <p:cNvSpPr>
                <a:spLocks noChangeArrowheads="1"/>
              </p:cNvSpPr>
              <p:nvPr/>
            </p:nvSpPr>
            <p:spPr bwMode="auto">
              <a:xfrm>
                <a:off x="642" y="3479"/>
                <a:ext cx="108" cy="104"/>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29" name="Rectangle 152"/>
              <p:cNvSpPr>
                <a:spLocks noChangeArrowheads="1"/>
              </p:cNvSpPr>
              <p:nvPr/>
            </p:nvSpPr>
            <p:spPr bwMode="auto">
              <a:xfrm>
                <a:off x="515" y="3484"/>
                <a:ext cx="108" cy="105"/>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30" name="Line 153"/>
              <p:cNvSpPr>
                <a:spLocks noChangeShapeType="1"/>
              </p:cNvSpPr>
              <p:nvPr/>
            </p:nvSpPr>
            <p:spPr bwMode="auto">
              <a:xfrm flipV="1">
                <a:off x="453" y="3529"/>
                <a:ext cx="561" cy="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grpSp>
      <p:sp>
        <p:nvSpPr>
          <p:cNvPr id="24604" name="Line 155"/>
          <p:cNvSpPr>
            <a:spLocks noChangeShapeType="1"/>
          </p:cNvSpPr>
          <p:nvPr/>
        </p:nvSpPr>
        <p:spPr bwMode="auto">
          <a:xfrm>
            <a:off x="9401701" y="3877204"/>
            <a:ext cx="1418167"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4605" name="Line 156"/>
          <p:cNvSpPr>
            <a:spLocks noChangeShapeType="1"/>
          </p:cNvSpPr>
          <p:nvPr/>
        </p:nvSpPr>
        <p:spPr bwMode="auto">
          <a:xfrm flipV="1">
            <a:off x="9350900" y="4264555"/>
            <a:ext cx="1481667" cy="3175"/>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4606" name="Line 157"/>
          <p:cNvSpPr>
            <a:spLocks noChangeShapeType="1"/>
          </p:cNvSpPr>
          <p:nvPr/>
        </p:nvSpPr>
        <p:spPr bwMode="auto">
          <a:xfrm>
            <a:off x="9350901" y="4696354"/>
            <a:ext cx="1468967"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4607" name="Line 158"/>
          <p:cNvSpPr>
            <a:spLocks noChangeShapeType="1"/>
          </p:cNvSpPr>
          <p:nvPr/>
        </p:nvSpPr>
        <p:spPr bwMode="auto">
          <a:xfrm flipV="1">
            <a:off x="9727667" y="3877204"/>
            <a:ext cx="0" cy="9779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4608" name="Line 159"/>
          <p:cNvSpPr>
            <a:spLocks noChangeShapeType="1"/>
          </p:cNvSpPr>
          <p:nvPr/>
        </p:nvSpPr>
        <p:spPr bwMode="auto">
          <a:xfrm flipV="1">
            <a:off x="10290700" y="3877204"/>
            <a:ext cx="0" cy="9779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4609" name="Line 160"/>
          <p:cNvSpPr>
            <a:spLocks noChangeShapeType="1"/>
          </p:cNvSpPr>
          <p:nvPr/>
        </p:nvSpPr>
        <p:spPr bwMode="auto">
          <a:xfrm flipV="1">
            <a:off x="10819867" y="3867679"/>
            <a:ext cx="0" cy="9779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4610" name="Oval 161"/>
          <p:cNvSpPr>
            <a:spLocks noChangeArrowheads="1"/>
          </p:cNvSpPr>
          <p:nvPr/>
        </p:nvSpPr>
        <p:spPr bwMode="auto">
          <a:xfrm>
            <a:off x="9672634" y="3839104"/>
            <a:ext cx="118533" cy="88900"/>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11" name="Oval 162"/>
          <p:cNvSpPr>
            <a:spLocks noChangeArrowheads="1"/>
          </p:cNvSpPr>
          <p:nvPr/>
        </p:nvSpPr>
        <p:spPr bwMode="auto">
          <a:xfrm>
            <a:off x="9672634" y="4223279"/>
            <a:ext cx="118533" cy="88900"/>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12" name="Oval 163"/>
          <p:cNvSpPr>
            <a:spLocks noChangeArrowheads="1"/>
          </p:cNvSpPr>
          <p:nvPr/>
        </p:nvSpPr>
        <p:spPr bwMode="auto">
          <a:xfrm>
            <a:off x="9664167" y="4648729"/>
            <a:ext cx="118533" cy="88900"/>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13" name="Oval 164"/>
          <p:cNvSpPr>
            <a:spLocks noChangeArrowheads="1"/>
          </p:cNvSpPr>
          <p:nvPr/>
        </p:nvSpPr>
        <p:spPr bwMode="auto">
          <a:xfrm>
            <a:off x="10239900" y="3839104"/>
            <a:ext cx="118533" cy="88900"/>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14" name="Oval 165"/>
          <p:cNvSpPr>
            <a:spLocks noChangeArrowheads="1"/>
          </p:cNvSpPr>
          <p:nvPr/>
        </p:nvSpPr>
        <p:spPr bwMode="auto">
          <a:xfrm>
            <a:off x="10239900" y="4223279"/>
            <a:ext cx="118533" cy="88900"/>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15" name="Oval 166"/>
          <p:cNvSpPr>
            <a:spLocks noChangeArrowheads="1"/>
          </p:cNvSpPr>
          <p:nvPr/>
        </p:nvSpPr>
        <p:spPr bwMode="auto">
          <a:xfrm>
            <a:off x="10231434" y="4648729"/>
            <a:ext cx="118533" cy="88900"/>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16" name="Oval 167"/>
          <p:cNvSpPr>
            <a:spLocks noChangeArrowheads="1"/>
          </p:cNvSpPr>
          <p:nvPr/>
        </p:nvSpPr>
        <p:spPr bwMode="auto">
          <a:xfrm>
            <a:off x="10760600" y="3839104"/>
            <a:ext cx="118533" cy="88900"/>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17" name="Oval 168"/>
          <p:cNvSpPr>
            <a:spLocks noChangeArrowheads="1"/>
          </p:cNvSpPr>
          <p:nvPr/>
        </p:nvSpPr>
        <p:spPr bwMode="auto">
          <a:xfrm>
            <a:off x="10760600" y="4223279"/>
            <a:ext cx="118533" cy="88900"/>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18" name="Oval 169"/>
          <p:cNvSpPr>
            <a:spLocks noChangeArrowheads="1"/>
          </p:cNvSpPr>
          <p:nvPr/>
        </p:nvSpPr>
        <p:spPr bwMode="auto">
          <a:xfrm>
            <a:off x="10752134" y="4648729"/>
            <a:ext cx="118533" cy="88900"/>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4619" name="Text Box 170"/>
          <p:cNvSpPr txBox="1">
            <a:spLocks noChangeArrowheads="1"/>
          </p:cNvSpPr>
          <p:nvPr/>
        </p:nvSpPr>
        <p:spPr bwMode="auto">
          <a:xfrm>
            <a:off x="7958134" y="5126567"/>
            <a:ext cx="141186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defRPr/>
            </a:pPr>
            <a:r>
              <a:rPr lang="zh-CN" altLang="en-US" sz="2400" dirty="0">
                <a:solidFill>
                  <a:prstClr val="black"/>
                </a:solidFill>
                <a:latin typeface="Microsoft YaHei"/>
                <a:ea typeface="Microsoft YaHei"/>
              </a:rPr>
              <a:t>纵横式</a:t>
            </a:r>
            <a:endParaRPr lang="en-US" altLang="zh-CN" sz="2400" dirty="0">
              <a:solidFill>
                <a:prstClr val="black"/>
              </a:solidFill>
              <a:latin typeface="Microsoft YaHei"/>
              <a:ea typeface="Microsoft YaHei"/>
            </a:endParaRPr>
          </a:p>
          <a:p>
            <a:pPr algn="ctr">
              <a:defRPr/>
            </a:pPr>
            <a:r>
              <a:rPr lang="en-US" sz="2400" dirty="0">
                <a:solidFill>
                  <a:prstClr val="black"/>
                </a:solidFill>
                <a:latin typeface="Microsoft YaHei"/>
                <a:ea typeface="Microsoft YaHei"/>
              </a:rPr>
              <a:t>crossbar</a:t>
            </a:r>
          </a:p>
        </p:txBody>
      </p:sp>
      <p:sp>
        <p:nvSpPr>
          <p:cNvPr id="39979" name="Freeform 171"/>
          <p:cNvSpPr>
            <a:spLocks/>
          </p:cNvSpPr>
          <p:nvPr/>
        </p:nvSpPr>
        <p:spPr bwMode="auto">
          <a:xfrm>
            <a:off x="880001" y="3862917"/>
            <a:ext cx="3731684" cy="412750"/>
          </a:xfrm>
          <a:custGeom>
            <a:avLst/>
            <a:gdLst>
              <a:gd name="T0" fmla="*/ 0 w 1763"/>
              <a:gd name="T1" fmla="*/ 0 h 260"/>
              <a:gd name="T2" fmla="*/ 2147483647 w 1763"/>
              <a:gd name="T3" fmla="*/ 0 h 260"/>
              <a:gd name="T4" fmla="*/ 2147483647 w 1763"/>
              <a:gd name="T5" fmla="*/ 2147483647 h 260"/>
              <a:gd name="T6" fmla="*/ 2147483647 w 1763"/>
              <a:gd name="T7" fmla="*/ 2147483647 h 2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63" h="260">
                <a:moveTo>
                  <a:pt x="0" y="0"/>
                </a:moveTo>
                <a:lnTo>
                  <a:pt x="689" y="0"/>
                </a:lnTo>
                <a:lnTo>
                  <a:pt x="1054" y="260"/>
                </a:lnTo>
                <a:lnTo>
                  <a:pt x="1763" y="260"/>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39980" name="Freeform 172"/>
          <p:cNvSpPr>
            <a:spLocks/>
          </p:cNvSpPr>
          <p:nvPr/>
        </p:nvSpPr>
        <p:spPr bwMode="auto">
          <a:xfrm>
            <a:off x="4948233" y="3832754"/>
            <a:ext cx="2675467" cy="400050"/>
          </a:xfrm>
          <a:custGeom>
            <a:avLst/>
            <a:gdLst>
              <a:gd name="T0" fmla="*/ 0 w 1264"/>
              <a:gd name="T1" fmla="*/ 2147483647 h 252"/>
              <a:gd name="T2" fmla="*/ 2147483647 w 1264"/>
              <a:gd name="T3" fmla="*/ 0 h 252"/>
              <a:gd name="T4" fmla="*/ 2147483647 w 1264"/>
              <a:gd name="T5" fmla="*/ 2147483647 h 252"/>
              <a:gd name="T6" fmla="*/ 2147483647 w 1264"/>
              <a:gd name="T7" fmla="*/ 2147483647 h 2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64" h="252">
                <a:moveTo>
                  <a:pt x="0" y="2"/>
                </a:moveTo>
                <a:lnTo>
                  <a:pt x="622" y="0"/>
                </a:lnTo>
                <a:lnTo>
                  <a:pt x="616" y="246"/>
                </a:lnTo>
                <a:lnTo>
                  <a:pt x="1264" y="252"/>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39981" name="Freeform 173"/>
          <p:cNvSpPr>
            <a:spLocks/>
          </p:cNvSpPr>
          <p:nvPr/>
        </p:nvSpPr>
        <p:spPr bwMode="auto">
          <a:xfrm>
            <a:off x="8144400" y="3823229"/>
            <a:ext cx="2057400" cy="2014538"/>
          </a:xfrm>
          <a:custGeom>
            <a:avLst/>
            <a:gdLst>
              <a:gd name="T0" fmla="*/ 0 w 972"/>
              <a:gd name="T1" fmla="*/ 2147483647 h 1266"/>
              <a:gd name="T2" fmla="*/ 2147483647 w 972"/>
              <a:gd name="T3" fmla="*/ 0 h 1266"/>
              <a:gd name="T4" fmla="*/ 2147483647 w 972"/>
              <a:gd name="T5" fmla="*/ 2147483647 h 1266"/>
              <a:gd name="T6" fmla="*/ 0 60000 65536"/>
              <a:gd name="T7" fmla="*/ 0 60000 65536"/>
              <a:gd name="T8" fmla="*/ 0 60000 65536"/>
            </a:gdLst>
            <a:ahLst/>
            <a:cxnLst>
              <a:cxn ang="T6">
                <a:pos x="T0" y="T1"/>
              </a:cxn>
              <a:cxn ang="T7">
                <a:pos x="T2" y="T3"/>
              </a:cxn>
              <a:cxn ang="T8">
                <a:pos x="T4" y="T5"/>
              </a:cxn>
            </a:cxnLst>
            <a:rect l="0" t="0" r="r" b="b"/>
            <a:pathLst>
              <a:path w="972" h="1266">
                <a:moveTo>
                  <a:pt x="0" y="3"/>
                </a:moveTo>
                <a:lnTo>
                  <a:pt x="969" y="0"/>
                </a:lnTo>
                <a:lnTo>
                  <a:pt x="972" y="1266"/>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Tree>
    <p:extLst>
      <p:ext uri="{BB962C8B-B14F-4D97-AF65-F5344CB8AC3E}">
        <p14:creationId xmlns:p14="http://schemas.microsoft.com/office/powerpoint/2010/main" val="398063349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2"/>
          <p:cNvSpPr>
            <a:spLocks noGrp="1" noChangeArrowheads="1"/>
          </p:cNvSpPr>
          <p:nvPr>
            <p:ph type="title" idx="4294967295"/>
          </p:nvPr>
        </p:nvSpPr>
        <p:spPr>
          <a:xfrm>
            <a:off x="-1" y="668438"/>
            <a:ext cx="12061861" cy="1143000"/>
          </a:xfrm>
          <a:prstGeom prst="rect">
            <a:avLst/>
          </a:prstGeom>
        </p:spPr>
        <p:txBody>
          <a:bodyPr/>
          <a:lstStyle/>
          <a:p>
            <a:pPr algn="ctr"/>
            <a:r>
              <a:rPr lang="zh-CN" altLang="en-US" dirty="0">
                <a:latin typeface="+mn-ea"/>
                <a:ea typeface="+mn-ea"/>
              </a:rPr>
              <a:t>输出端口</a:t>
            </a:r>
          </a:p>
        </p:txBody>
      </p:sp>
      <p:sp>
        <p:nvSpPr>
          <p:cNvPr id="62468" name="Rectangle 3"/>
          <p:cNvSpPr>
            <a:spLocks noGrp="1" noChangeArrowheads="1"/>
          </p:cNvSpPr>
          <p:nvPr>
            <p:ph type="body" idx="4294967295"/>
          </p:nvPr>
        </p:nvSpPr>
        <p:spPr>
          <a:xfrm>
            <a:off x="823384" y="1735239"/>
            <a:ext cx="10363200" cy="2501900"/>
          </a:xfrm>
          <a:prstGeom prst="rect">
            <a:avLst/>
          </a:prstGeom>
        </p:spPr>
        <p:txBody>
          <a:bodyPr/>
          <a:lstStyle/>
          <a:p>
            <a:pPr>
              <a:lnSpc>
                <a:spcPct val="110000"/>
              </a:lnSpc>
              <a:spcBef>
                <a:spcPct val="15000"/>
              </a:spcBef>
            </a:pPr>
            <a:r>
              <a:rPr lang="zh-CN" altLang="en-US" sz="2400" dirty="0">
                <a:latin typeface="+mn-ea"/>
              </a:rPr>
              <a:t>取出存放在输出端口内存中的分组，并将其传输到输出链路上。</a:t>
            </a:r>
          </a:p>
          <a:p>
            <a:pPr>
              <a:lnSpc>
                <a:spcPct val="110000"/>
              </a:lnSpc>
              <a:spcBef>
                <a:spcPct val="15000"/>
              </a:spcBef>
            </a:pPr>
            <a:r>
              <a:rPr lang="zh-CN" altLang="en-US" sz="2400" dirty="0">
                <a:latin typeface="+mn-ea"/>
              </a:rPr>
              <a:t>当交换结构将分组交付给</a:t>
            </a:r>
            <a:r>
              <a:rPr lang="zh-CN" altLang="en-US" sz="2400" dirty="0">
                <a:solidFill>
                  <a:srgbClr val="FF0000"/>
                </a:solidFill>
                <a:latin typeface="+mn-ea"/>
              </a:rPr>
              <a:t>输出端口的速率超过输出链路速率</a:t>
            </a:r>
            <a:r>
              <a:rPr lang="zh-CN" altLang="en-US" sz="2400" dirty="0">
                <a:latin typeface="+mn-ea"/>
              </a:rPr>
              <a:t>，就需要排队与缓存管理功能。当输出端口的缓冲区溢出时，就会出现延时和丢包。</a:t>
            </a:r>
          </a:p>
        </p:txBody>
      </p:sp>
      <p:sp>
        <p:nvSpPr>
          <p:cNvPr id="14" name="Rectangle 5"/>
          <p:cNvSpPr>
            <a:spLocks noChangeArrowheads="1"/>
          </p:cNvSpPr>
          <p:nvPr/>
        </p:nvSpPr>
        <p:spPr bwMode="auto">
          <a:xfrm>
            <a:off x="3964518" y="3741838"/>
            <a:ext cx="6091767" cy="1836738"/>
          </a:xfrm>
          <a:prstGeom prst="rect">
            <a:avLst/>
          </a:prstGeom>
          <a:solidFill>
            <a:schemeClr val="bg1"/>
          </a:solidFill>
          <a:ln w="19050">
            <a:solidFill>
              <a:srgbClr val="5F5F5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0" hangingPunct="0">
              <a:defRPr/>
            </a:pPr>
            <a:endParaRPr lang="zh-CN" altLang="zh-CN" sz="1800">
              <a:solidFill>
                <a:srgbClr val="000000"/>
              </a:solidFill>
              <a:latin typeface="+mn-ea"/>
              <a:ea typeface="+mn-ea"/>
            </a:endParaRPr>
          </a:p>
        </p:txBody>
      </p:sp>
      <p:sp>
        <p:nvSpPr>
          <p:cNvPr id="15" name="Rectangle 6"/>
          <p:cNvSpPr>
            <a:spLocks noChangeArrowheads="1"/>
          </p:cNvSpPr>
          <p:nvPr/>
        </p:nvSpPr>
        <p:spPr bwMode="auto">
          <a:xfrm>
            <a:off x="7861300" y="4200627"/>
            <a:ext cx="1890184" cy="828675"/>
          </a:xfrm>
          <a:prstGeom prst="rect">
            <a:avLst/>
          </a:prstGeom>
          <a:solidFill>
            <a:schemeClr val="bg1"/>
          </a:solidFill>
          <a:ln w="28575">
            <a:solidFill>
              <a:srgbClr val="00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r>
              <a:rPr lang="en-US">
                <a:solidFill>
                  <a:srgbClr val="000000"/>
                </a:solidFill>
                <a:latin typeface="+mn-ea"/>
              </a:rPr>
              <a:t>line</a:t>
            </a:r>
          </a:p>
          <a:p>
            <a:pPr algn="ctr" eaLnBrk="0" hangingPunct="0">
              <a:defRPr/>
            </a:pPr>
            <a:r>
              <a:rPr lang="en-US">
                <a:solidFill>
                  <a:srgbClr val="000000"/>
                </a:solidFill>
                <a:latin typeface="+mn-ea"/>
              </a:rPr>
              <a:t>termination</a:t>
            </a:r>
          </a:p>
        </p:txBody>
      </p:sp>
      <p:sp>
        <p:nvSpPr>
          <p:cNvPr id="16" name="Rectangle 7"/>
          <p:cNvSpPr>
            <a:spLocks noChangeArrowheads="1"/>
          </p:cNvSpPr>
          <p:nvPr/>
        </p:nvSpPr>
        <p:spPr bwMode="auto">
          <a:xfrm>
            <a:off x="6115051" y="3927576"/>
            <a:ext cx="1536700" cy="1409700"/>
          </a:xfrm>
          <a:prstGeom prst="rect">
            <a:avLst/>
          </a:prstGeom>
          <a:solidFill>
            <a:schemeClr val="bg1"/>
          </a:solidFill>
          <a:ln w="28575">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0" hangingPunct="0">
              <a:defRPr/>
            </a:pPr>
            <a:endParaRPr lang="zh-CN" altLang="zh-CN" sz="1800">
              <a:solidFill>
                <a:srgbClr val="000000"/>
              </a:solidFill>
              <a:latin typeface="+mn-ea"/>
              <a:ea typeface="+mn-ea"/>
            </a:endParaRPr>
          </a:p>
        </p:txBody>
      </p:sp>
      <p:sp>
        <p:nvSpPr>
          <p:cNvPr id="17" name="Line 10"/>
          <p:cNvSpPr>
            <a:spLocks noChangeShapeType="1"/>
          </p:cNvSpPr>
          <p:nvPr/>
        </p:nvSpPr>
        <p:spPr bwMode="auto">
          <a:xfrm>
            <a:off x="5877984" y="4646713"/>
            <a:ext cx="254000" cy="158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srgbClr val="000000"/>
              </a:solidFill>
              <a:latin typeface="+mn-ea"/>
            </a:endParaRPr>
          </a:p>
        </p:txBody>
      </p:sp>
      <p:sp>
        <p:nvSpPr>
          <p:cNvPr id="18" name="Line 11"/>
          <p:cNvSpPr>
            <a:spLocks noChangeShapeType="1"/>
          </p:cNvSpPr>
          <p:nvPr/>
        </p:nvSpPr>
        <p:spPr bwMode="auto">
          <a:xfrm>
            <a:off x="7655984" y="4603852"/>
            <a:ext cx="254000" cy="158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srgbClr val="000000"/>
              </a:solidFill>
              <a:latin typeface="+mn-ea"/>
            </a:endParaRPr>
          </a:p>
        </p:txBody>
      </p:sp>
      <p:sp>
        <p:nvSpPr>
          <p:cNvPr id="19" name="Line 12"/>
          <p:cNvSpPr>
            <a:spLocks noChangeShapeType="1"/>
          </p:cNvSpPr>
          <p:nvPr/>
        </p:nvSpPr>
        <p:spPr bwMode="auto">
          <a:xfrm flipV="1">
            <a:off x="9732434" y="4645127"/>
            <a:ext cx="982133" cy="158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srgbClr val="000000"/>
              </a:solidFill>
              <a:latin typeface="+mn-ea"/>
            </a:endParaRPr>
          </a:p>
        </p:txBody>
      </p:sp>
      <p:sp>
        <p:nvSpPr>
          <p:cNvPr id="20" name="Rectangle 13"/>
          <p:cNvSpPr>
            <a:spLocks noChangeArrowheads="1"/>
          </p:cNvSpPr>
          <p:nvPr/>
        </p:nvSpPr>
        <p:spPr bwMode="auto">
          <a:xfrm>
            <a:off x="6159500" y="4237139"/>
            <a:ext cx="1407584" cy="828675"/>
          </a:xfrm>
          <a:prstGeom prst="rect">
            <a:avLst/>
          </a:prstGeom>
          <a:solidFill>
            <a:schemeClr val="bg1"/>
          </a:solidFill>
          <a:ln>
            <a:noFill/>
          </a:ln>
          <a:effectLst/>
          <a:extLst>
            <a:ext uri="{91240B29-F687-4F45-9708-019B960494DF}">
              <a14:hiddenLine xmlns:a14="http://schemas.microsoft.com/office/drawing/2010/main" w="28575">
                <a:solidFill>
                  <a:srgbClr val="0066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lnSpc>
                <a:spcPct val="90000"/>
              </a:lnSpc>
              <a:defRPr/>
            </a:pPr>
            <a:r>
              <a:rPr lang="en-US">
                <a:solidFill>
                  <a:srgbClr val="000000"/>
                </a:solidFill>
                <a:latin typeface="+mn-ea"/>
              </a:rPr>
              <a:t>link </a:t>
            </a:r>
          </a:p>
          <a:p>
            <a:pPr algn="ctr" eaLnBrk="0" hangingPunct="0">
              <a:lnSpc>
                <a:spcPct val="90000"/>
              </a:lnSpc>
              <a:defRPr/>
            </a:pPr>
            <a:r>
              <a:rPr lang="en-US">
                <a:solidFill>
                  <a:srgbClr val="000000"/>
                </a:solidFill>
                <a:latin typeface="+mn-ea"/>
              </a:rPr>
              <a:t>layer </a:t>
            </a:r>
          </a:p>
          <a:p>
            <a:pPr algn="ctr" eaLnBrk="0" hangingPunct="0">
              <a:lnSpc>
                <a:spcPct val="90000"/>
              </a:lnSpc>
              <a:defRPr/>
            </a:pPr>
            <a:r>
              <a:rPr lang="en-US">
                <a:solidFill>
                  <a:srgbClr val="000000"/>
                </a:solidFill>
                <a:latin typeface="+mn-ea"/>
              </a:rPr>
              <a:t>protocol</a:t>
            </a:r>
          </a:p>
          <a:p>
            <a:pPr algn="ctr" eaLnBrk="0" hangingPunct="0">
              <a:lnSpc>
                <a:spcPct val="90000"/>
              </a:lnSpc>
              <a:defRPr/>
            </a:pPr>
            <a:r>
              <a:rPr lang="en-US">
                <a:solidFill>
                  <a:srgbClr val="000000"/>
                </a:solidFill>
                <a:latin typeface="+mn-ea"/>
              </a:rPr>
              <a:t>(send)</a:t>
            </a:r>
          </a:p>
        </p:txBody>
      </p:sp>
      <p:sp>
        <p:nvSpPr>
          <p:cNvPr id="21" name="Rectangle 16"/>
          <p:cNvSpPr>
            <a:spLocks noChangeArrowheads="1"/>
          </p:cNvSpPr>
          <p:nvPr/>
        </p:nvSpPr>
        <p:spPr bwMode="auto">
          <a:xfrm>
            <a:off x="1885951" y="4030764"/>
            <a:ext cx="1407583" cy="828675"/>
          </a:xfrm>
          <a:prstGeom prst="rect">
            <a:avLst/>
          </a:prstGeom>
          <a:solidFill>
            <a:schemeClr val="bg1"/>
          </a:solidFill>
          <a:ln>
            <a:noFill/>
          </a:ln>
          <a:effectLst/>
          <a:extLst>
            <a:ext uri="{91240B29-F687-4F45-9708-019B960494DF}">
              <a14:hiddenLine xmlns:a14="http://schemas.microsoft.com/office/drawing/2010/main" w="28575">
                <a:solidFill>
                  <a:srgbClr val="0066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lnSpc>
                <a:spcPct val="90000"/>
              </a:lnSpc>
              <a:defRPr/>
            </a:pPr>
            <a:r>
              <a:rPr lang="en-US">
                <a:solidFill>
                  <a:srgbClr val="000000"/>
                </a:solidFill>
                <a:latin typeface="+mn-ea"/>
              </a:rPr>
              <a:t>switch</a:t>
            </a:r>
          </a:p>
          <a:p>
            <a:pPr algn="ctr" eaLnBrk="0" hangingPunct="0">
              <a:lnSpc>
                <a:spcPct val="90000"/>
              </a:lnSpc>
              <a:defRPr/>
            </a:pPr>
            <a:r>
              <a:rPr lang="en-US">
                <a:solidFill>
                  <a:srgbClr val="000000"/>
                </a:solidFill>
                <a:latin typeface="+mn-ea"/>
              </a:rPr>
              <a:t>fabric</a:t>
            </a:r>
          </a:p>
        </p:txBody>
      </p:sp>
      <p:grpSp>
        <p:nvGrpSpPr>
          <p:cNvPr id="62477" name="Group 28"/>
          <p:cNvGrpSpPr>
            <a:grpSpLocks/>
          </p:cNvGrpSpPr>
          <p:nvPr/>
        </p:nvGrpSpPr>
        <p:grpSpPr bwMode="auto">
          <a:xfrm>
            <a:off x="4167718" y="3878363"/>
            <a:ext cx="1663700" cy="1504950"/>
            <a:chOff x="3180" y="909"/>
            <a:chExt cx="786" cy="948"/>
          </a:xfrm>
        </p:grpSpPr>
        <p:sp>
          <p:nvSpPr>
            <p:cNvPr id="23" name="Rectangle 8"/>
            <p:cNvSpPr>
              <a:spLocks noChangeArrowheads="1"/>
            </p:cNvSpPr>
            <p:nvPr/>
          </p:nvSpPr>
          <p:spPr bwMode="auto">
            <a:xfrm>
              <a:off x="3180" y="909"/>
              <a:ext cx="786" cy="948"/>
            </a:xfrm>
            <a:prstGeom prst="rect">
              <a:avLst/>
            </a:prstGeom>
            <a:solidFill>
              <a:schemeClr val="bg1"/>
            </a:solidFill>
            <a:ln w="2857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0" hangingPunct="0">
                <a:defRPr/>
              </a:pPr>
              <a:endParaRPr lang="zh-CN" altLang="zh-CN" sz="1800">
                <a:solidFill>
                  <a:srgbClr val="000000"/>
                </a:solidFill>
                <a:latin typeface="+mn-ea"/>
                <a:ea typeface="+mn-ea"/>
              </a:endParaRPr>
            </a:p>
          </p:txBody>
        </p:sp>
        <p:sp>
          <p:nvSpPr>
            <p:cNvPr id="24" name="Text Box 14"/>
            <p:cNvSpPr txBox="1">
              <a:spLocks noChangeArrowheads="1"/>
            </p:cNvSpPr>
            <p:nvPr/>
          </p:nvSpPr>
          <p:spPr bwMode="auto">
            <a:xfrm>
              <a:off x="3297" y="917"/>
              <a:ext cx="593" cy="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0" hangingPunct="0">
                <a:defRPr/>
              </a:pPr>
              <a:r>
                <a:rPr lang="en-US" altLang="zh-CN" sz="1800">
                  <a:solidFill>
                    <a:srgbClr val="000000"/>
                  </a:solidFill>
                  <a:latin typeface="+mn-ea"/>
                  <a:ea typeface="+mn-ea"/>
                </a:rPr>
                <a:t>datagram</a:t>
              </a:r>
            </a:p>
            <a:p>
              <a:pPr algn="ctr" eaLnBrk="0" hangingPunct="0">
                <a:defRPr/>
              </a:pPr>
              <a:r>
                <a:rPr lang="en-US" altLang="zh-CN" sz="1800">
                  <a:solidFill>
                    <a:srgbClr val="000000"/>
                  </a:solidFill>
                  <a:latin typeface="+mn-ea"/>
                  <a:ea typeface="+mn-ea"/>
                </a:rPr>
                <a:t>buffer</a:t>
              </a:r>
            </a:p>
            <a:p>
              <a:pPr algn="ctr" eaLnBrk="0" hangingPunct="0">
                <a:defRPr/>
              </a:pPr>
              <a:endParaRPr lang="en-US" altLang="zh-CN" sz="1800">
                <a:solidFill>
                  <a:srgbClr val="000000"/>
                </a:solidFill>
                <a:latin typeface="+mn-ea"/>
                <a:ea typeface="+mn-ea"/>
              </a:endParaRPr>
            </a:p>
            <a:p>
              <a:pPr algn="ctr" eaLnBrk="0" hangingPunct="0">
                <a:defRPr/>
              </a:pPr>
              <a:endParaRPr lang="en-US" altLang="zh-CN" sz="1800">
                <a:solidFill>
                  <a:srgbClr val="000000"/>
                </a:solidFill>
                <a:latin typeface="+mn-ea"/>
                <a:ea typeface="+mn-ea"/>
              </a:endParaRPr>
            </a:p>
            <a:p>
              <a:pPr algn="ctr" eaLnBrk="0" hangingPunct="0">
                <a:defRPr/>
              </a:pPr>
              <a:r>
                <a:rPr lang="en-US" altLang="zh-CN" sz="1800">
                  <a:solidFill>
                    <a:srgbClr val="000000"/>
                  </a:solidFill>
                  <a:latin typeface="+mn-ea"/>
                  <a:ea typeface="+mn-ea"/>
                </a:rPr>
                <a:t>queueing</a:t>
              </a:r>
            </a:p>
          </p:txBody>
        </p:sp>
        <p:grpSp>
          <p:nvGrpSpPr>
            <p:cNvPr id="62483" name="Group 17"/>
            <p:cNvGrpSpPr>
              <a:grpSpLocks/>
            </p:cNvGrpSpPr>
            <p:nvPr/>
          </p:nvGrpSpPr>
          <p:grpSpPr bwMode="auto">
            <a:xfrm>
              <a:off x="3260" y="1299"/>
              <a:ext cx="626" cy="295"/>
              <a:chOff x="310" y="3526"/>
              <a:chExt cx="1040" cy="457"/>
            </a:xfrm>
          </p:grpSpPr>
          <p:sp>
            <p:nvSpPr>
              <p:cNvPr id="26" name="Rectangle 18"/>
              <p:cNvSpPr>
                <a:spLocks noChangeArrowheads="1"/>
              </p:cNvSpPr>
              <p:nvPr/>
            </p:nvSpPr>
            <p:spPr bwMode="auto">
              <a:xfrm>
                <a:off x="310" y="3526"/>
                <a:ext cx="1040" cy="457"/>
              </a:xfrm>
              <a:prstGeom prst="rect">
                <a:avLst/>
              </a:prstGeom>
              <a:solidFill>
                <a:srgbClr val="FF0000"/>
              </a:solidFill>
              <a:ln w="38100">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0" hangingPunct="0">
                  <a:defRPr/>
                </a:pPr>
                <a:endParaRPr lang="zh-CN" altLang="zh-CN" sz="1800">
                  <a:solidFill>
                    <a:srgbClr val="000000"/>
                  </a:solidFill>
                  <a:latin typeface="+mn-ea"/>
                  <a:ea typeface="+mn-ea"/>
                </a:endParaRPr>
              </a:p>
            </p:txBody>
          </p:sp>
          <p:sp>
            <p:nvSpPr>
              <p:cNvPr id="27" name="Line 19"/>
              <p:cNvSpPr>
                <a:spLocks noChangeShapeType="1"/>
              </p:cNvSpPr>
              <p:nvPr/>
            </p:nvSpPr>
            <p:spPr bwMode="auto">
              <a:xfrm>
                <a:off x="446" y="3535"/>
                <a:ext cx="2" cy="437"/>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srgbClr val="000000"/>
                  </a:solidFill>
                  <a:latin typeface="+mn-ea"/>
                </a:endParaRPr>
              </a:p>
            </p:txBody>
          </p:sp>
          <p:sp>
            <p:nvSpPr>
              <p:cNvPr id="28" name="Line 20"/>
              <p:cNvSpPr>
                <a:spLocks noChangeShapeType="1"/>
              </p:cNvSpPr>
              <p:nvPr/>
            </p:nvSpPr>
            <p:spPr bwMode="auto">
              <a:xfrm>
                <a:off x="558" y="3538"/>
                <a:ext cx="2" cy="435"/>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srgbClr val="000000"/>
                  </a:solidFill>
                  <a:latin typeface="+mn-ea"/>
                </a:endParaRPr>
              </a:p>
            </p:txBody>
          </p:sp>
          <p:sp>
            <p:nvSpPr>
              <p:cNvPr id="29" name="Line 21"/>
              <p:cNvSpPr>
                <a:spLocks noChangeShapeType="1"/>
              </p:cNvSpPr>
              <p:nvPr/>
            </p:nvSpPr>
            <p:spPr bwMode="auto">
              <a:xfrm>
                <a:off x="671" y="3534"/>
                <a:ext cx="2" cy="437"/>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srgbClr val="000000"/>
                  </a:solidFill>
                  <a:latin typeface="+mn-ea"/>
                </a:endParaRPr>
              </a:p>
            </p:txBody>
          </p:sp>
          <p:sp>
            <p:nvSpPr>
              <p:cNvPr id="30" name="Line 22"/>
              <p:cNvSpPr>
                <a:spLocks noChangeShapeType="1"/>
              </p:cNvSpPr>
              <p:nvPr/>
            </p:nvSpPr>
            <p:spPr bwMode="auto">
              <a:xfrm>
                <a:off x="782" y="3535"/>
                <a:ext cx="2" cy="437"/>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srgbClr val="000000"/>
                  </a:solidFill>
                  <a:latin typeface="+mn-ea"/>
                </a:endParaRPr>
              </a:p>
            </p:txBody>
          </p:sp>
          <p:sp>
            <p:nvSpPr>
              <p:cNvPr id="31" name="Line 23"/>
              <p:cNvSpPr>
                <a:spLocks noChangeShapeType="1"/>
              </p:cNvSpPr>
              <p:nvPr/>
            </p:nvSpPr>
            <p:spPr bwMode="auto">
              <a:xfrm>
                <a:off x="895" y="3534"/>
                <a:ext cx="2" cy="437"/>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srgbClr val="000000"/>
                  </a:solidFill>
                  <a:latin typeface="+mn-ea"/>
                </a:endParaRPr>
              </a:p>
            </p:txBody>
          </p:sp>
          <p:sp>
            <p:nvSpPr>
              <p:cNvPr id="32" name="Line 24"/>
              <p:cNvSpPr>
                <a:spLocks noChangeShapeType="1"/>
              </p:cNvSpPr>
              <p:nvPr/>
            </p:nvSpPr>
            <p:spPr bwMode="auto">
              <a:xfrm>
                <a:off x="1006" y="3534"/>
                <a:ext cx="2" cy="437"/>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srgbClr val="000000"/>
                  </a:solidFill>
                  <a:latin typeface="+mn-ea"/>
                </a:endParaRPr>
              </a:p>
            </p:txBody>
          </p:sp>
          <p:sp>
            <p:nvSpPr>
              <p:cNvPr id="33" name="Line 25"/>
              <p:cNvSpPr>
                <a:spLocks noChangeShapeType="1"/>
              </p:cNvSpPr>
              <p:nvPr/>
            </p:nvSpPr>
            <p:spPr bwMode="auto">
              <a:xfrm>
                <a:off x="1121" y="3535"/>
                <a:ext cx="2" cy="437"/>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srgbClr val="000000"/>
                  </a:solidFill>
                  <a:latin typeface="+mn-ea"/>
                </a:endParaRPr>
              </a:p>
            </p:txBody>
          </p:sp>
          <p:sp>
            <p:nvSpPr>
              <p:cNvPr id="34" name="Line 26"/>
              <p:cNvSpPr>
                <a:spLocks noChangeShapeType="1"/>
              </p:cNvSpPr>
              <p:nvPr/>
            </p:nvSpPr>
            <p:spPr bwMode="auto">
              <a:xfrm>
                <a:off x="1229" y="3538"/>
                <a:ext cx="2" cy="435"/>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srgbClr val="000000"/>
                  </a:solidFill>
                  <a:latin typeface="+mn-ea"/>
                </a:endParaRPr>
              </a:p>
            </p:txBody>
          </p:sp>
        </p:grpSp>
      </p:grpSp>
      <p:sp>
        <p:nvSpPr>
          <p:cNvPr id="35" name="Line 27"/>
          <p:cNvSpPr>
            <a:spLocks noChangeShapeType="1"/>
          </p:cNvSpPr>
          <p:nvPr/>
        </p:nvSpPr>
        <p:spPr bwMode="auto">
          <a:xfrm>
            <a:off x="3115734" y="3606901"/>
            <a:ext cx="14817" cy="219551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srgbClr val="000000"/>
              </a:solidFill>
              <a:latin typeface="+mn-ea"/>
            </a:endParaRPr>
          </a:p>
        </p:txBody>
      </p:sp>
      <p:sp>
        <p:nvSpPr>
          <p:cNvPr id="36" name="Line 9"/>
          <p:cNvSpPr>
            <a:spLocks noChangeShapeType="1"/>
          </p:cNvSpPr>
          <p:nvPr/>
        </p:nvSpPr>
        <p:spPr bwMode="auto">
          <a:xfrm flipV="1">
            <a:off x="3105151" y="4689576"/>
            <a:ext cx="123401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srgbClr val="000000"/>
              </a:solidFill>
              <a:latin typeface="+mn-ea"/>
            </a:endParaRPr>
          </a:p>
        </p:txBody>
      </p:sp>
    </p:spTree>
    <p:extLst>
      <p:ext uri="{BB962C8B-B14F-4D97-AF65-F5344CB8AC3E}">
        <p14:creationId xmlns:p14="http://schemas.microsoft.com/office/powerpoint/2010/main" val="3510895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学习目的</a:t>
            </a:r>
          </a:p>
        </p:txBody>
      </p:sp>
      <p:sp>
        <p:nvSpPr>
          <p:cNvPr id="4" name="矩形 3"/>
          <p:cNvSpPr/>
          <p:nvPr/>
        </p:nvSpPr>
        <p:spPr>
          <a:xfrm>
            <a:off x="0" y="679809"/>
            <a:ext cx="12079705" cy="2000548"/>
          </a:xfrm>
          <a:prstGeom prst="rect">
            <a:avLst/>
          </a:prstGeom>
        </p:spPr>
        <p:txBody>
          <a:bodyPr wrap="square">
            <a:spAutoFit/>
          </a:bodyPr>
          <a:lstStyle/>
          <a:p>
            <a:r>
              <a:rPr lang="en-US" altLang="zh-CN" sz="2400" b="1" dirty="0" smtClean="0">
                <a:latin typeface="+mn-ea"/>
              </a:rPr>
              <a:t>1</a:t>
            </a:r>
            <a:r>
              <a:rPr lang="zh-CN" altLang="en-US" sz="2400" b="1" dirty="0" smtClean="0">
                <a:latin typeface="+mn-ea"/>
              </a:rPr>
              <a:t>、协议分层</a:t>
            </a:r>
            <a:endParaRPr lang="en-US" altLang="zh-CN" sz="2400" b="1" dirty="0" smtClean="0">
              <a:latin typeface="+mn-ea"/>
            </a:endParaRPr>
          </a:p>
          <a:p>
            <a:r>
              <a:rPr lang="zh-CN" altLang="en-US" sz="2000" dirty="0" smtClean="0">
                <a:latin typeface="+mn-ea"/>
              </a:rPr>
              <a:t>（</a:t>
            </a:r>
            <a:r>
              <a:rPr lang="en-US" altLang="zh-CN" sz="2000" dirty="0" smtClean="0">
                <a:latin typeface="+mn-ea"/>
              </a:rPr>
              <a:t>1</a:t>
            </a:r>
            <a:r>
              <a:rPr lang="zh-CN" altLang="en-US" sz="2000" dirty="0" smtClean="0">
                <a:latin typeface="+mn-ea"/>
              </a:rPr>
              <a:t>）计算机网络体系结构</a:t>
            </a:r>
            <a:r>
              <a:rPr lang="zh-CN" altLang="zh-CN" sz="2000" dirty="0" smtClean="0">
                <a:latin typeface="+mn-ea"/>
              </a:rPr>
              <a:t>分为</a:t>
            </a:r>
            <a:r>
              <a:rPr lang="zh-CN" altLang="zh-CN" sz="2000" dirty="0">
                <a:latin typeface="+mn-ea"/>
              </a:rPr>
              <a:t>很多层，每层完成一个特定功能，层和层之间相互协作，底层为上一层提供服务，上层使用底层提供的</a:t>
            </a:r>
            <a:r>
              <a:rPr lang="zh-CN" altLang="zh-CN" sz="2000" dirty="0" smtClean="0">
                <a:latin typeface="+mn-ea"/>
              </a:rPr>
              <a:t>服务</a:t>
            </a:r>
            <a:r>
              <a:rPr lang="zh-CN" altLang="en-US" sz="2000" dirty="0" smtClean="0">
                <a:latin typeface="+mn-ea"/>
              </a:rPr>
              <a:t>（</a:t>
            </a:r>
            <a:r>
              <a:rPr lang="zh-CN" altLang="en-US" sz="2000" dirty="0">
                <a:latin typeface="+mn-ea"/>
              </a:rPr>
              <a:t>服务模型</a:t>
            </a:r>
            <a:r>
              <a:rPr lang="zh-CN" altLang="en-US" sz="2000" dirty="0" smtClean="0">
                <a:latin typeface="+mn-ea"/>
              </a:rPr>
              <a:t>）</a:t>
            </a:r>
            <a:r>
              <a:rPr lang="zh-CN" altLang="zh-CN" sz="2000" dirty="0" smtClean="0">
                <a:latin typeface="+mn-ea"/>
              </a:rPr>
              <a:t>，</a:t>
            </a:r>
            <a:r>
              <a:rPr lang="zh-CN" altLang="zh-CN" sz="2000" dirty="0">
                <a:latin typeface="+mn-ea"/>
              </a:rPr>
              <a:t>实现本层的功能，再为上一层提供服务。 </a:t>
            </a:r>
            <a:endParaRPr lang="en-US" altLang="zh-CN" sz="2000" dirty="0" smtClean="0">
              <a:latin typeface="+mn-ea"/>
            </a:endParaRPr>
          </a:p>
          <a:p>
            <a:r>
              <a:rPr lang="zh-CN" altLang="en-US" sz="2000" dirty="0">
                <a:latin typeface="+mn-ea"/>
              </a:rPr>
              <a:t>（</a:t>
            </a:r>
            <a:r>
              <a:rPr lang="en-US" altLang="zh-CN" sz="2000" dirty="0">
                <a:latin typeface="+mn-ea"/>
              </a:rPr>
              <a:t>2</a:t>
            </a:r>
            <a:r>
              <a:rPr lang="zh-CN" altLang="en-US" sz="2000" dirty="0" smtClean="0">
                <a:latin typeface="+mn-ea"/>
              </a:rPr>
              <a:t>）网络设计者以分层的方式组织协议，以及实现这些协议的网络软硬件。</a:t>
            </a:r>
            <a:endParaRPr lang="en-US" altLang="zh-CN" sz="2000" dirty="0" smtClean="0">
              <a:latin typeface="+mn-ea"/>
            </a:endParaRPr>
          </a:p>
          <a:p>
            <a:r>
              <a:rPr lang="zh-CN" altLang="en-US" sz="2000" dirty="0">
                <a:latin typeface="+mn-ea"/>
              </a:rPr>
              <a:t>（</a:t>
            </a:r>
            <a:r>
              <a:rPr lang="en-US" altLang="zh-CN" sz="2000" dirty="0">
                <a:latin typeface="+mn-ea"/>
              </a:rPr>
              <a:t>3</a:t>
            </a:r>
            <a:r>
              <a:rPr lang="zh-CN" altLang="en-US" sz="2000" dirty="0">
                <a:latin typeface="+mn-ea"/>
              </a:rPr>
              <a:t>）一个协议层能够用软件、硬件或者两者结合实现</a:t>
            </a:r>
            <a:endParaRPr lang="en-US" altLang="zh-CN" sz="2000" dirty="0">
              <a:latin typeface="+mn-ea"/>
            </a:endParaRPr>
          </a:p>
          <a:p>
            <a:r>
              <a:rPr lang="zh-CN" altLang="en-US" sz="2000" dirty="0" smtClean="0">
                <a:latin typeface="+mn-ea"/>
              </a:rPr>
              <a:t>（</a:t>
            </a:r>
            <a:r>
              <a:rPr lang="en-US" altLang="zh-CN" sz="2000" dirty="0" smtClean="0">
                <a:latin typeface="+mn-ea"/>
              </a:rPr>
              <a:t>4</a:t>
            </a:r>
            <a:r>
              <a:rPr lang="zh-CN" altLang="en-US" sz="2000" dirty="0" smtClean="0">
                <a:latin typeface="+mn-ea"/>
              </a:rPr>
              <a:t>）各层的所有协议称为协议栈，如因特网</a:t>
            </a:r>
            <a:r>
              <a:rPr lang="en-US" altLang="zh-CN" sz="2000" dirty="0" smtClean="0">
                <a:latin typeface="+mn-ea"/>
              </a:rPr>
              <a:t>TCP/IP</a:t>
            </a:r>
            <a:r>
              <a:rPr lang="zh-CN" altLang="en-US" sz="2000" dirty="0" smtClean="0">
                <a:latin typeface="+mn-ea"/>
              </a:rPr>
              <a:t>协议栈</a:t>
            </a:r>
            <a:endParaRPr lang="en-US" altLang="zh-CN" sz="2000" dirty="0" smtClean="0">
              <a:latin typeface="+mn-ea"/>
            </a:endParaRPr>
          </a:p>
        </p:txBody>
      </p:sp>
      <p:sp>
        <p:nvSpPr>
          <p:cNvPr id="6" name="矩形 5"/>
          <p:cNvSpPr/>
          <p:nvPr/>
        </p:nvSpPr>
        <p:spPr>
          <a:xfrm>
            <a:off x="11098283" y="521435"/>
            <a:ext cx="822661" cy="369332"/>
          </a:xfrm>
          <a:prstGeom prst="rect">
            <a:avLst/>
          </a:prstGeom>
        </p:spPr>
        <p:txBody>
          <a:bodyPr wrap="none">
            <a:spAutoFit/>
          </a:bodyPr>
          <a:lstStyle/>
          <a:p>
            <a:r>
              <a:rPr lang="en-US" altLang="zh-CN" dirty="0" smtClean="0">
                <a:latin typeface="+mn-ea"/>
              </a:rPr>
              <a:t>03/16</a:t>
            </a:r>
            <a:endParaRPr lang="zh-CN" altLang="en-US" dirty="0"/>
          </a:p>
        </p:txBody>
      </p:sp>
      <p:graphicFrame>
        <p:nvGraphicFramePr>
          <p:cNvPr id="7" name="Group 16">
            <a:extLst>
              <a:ext uri="{FF2B5EF4-FFF2-40B4-BE49-F238E27FC236}">
                <a16:creationId xmlns:a16="http://schemas.microsoft.com/office/drawing/2014/main" id="{B7810336-45D7-4761-B21C-836AB34833D8}"/>
              </a:ext>
            </a:extLst>
          </p:cNvPr>
          <p:cNvGraphicFramePr>
            <a:graphicFrameLocks noGrp="1"/>
          </p:cNvGraphicFramePr>
          <p:nvPr>
            <p:extLst>
              <p:ext uri="{D42A27DB-BD31-4B8C-83A1-F6EECF244321}">
                <p14:modId xmlns:p14="http://schemas.microsoft.com/office/powerpoint/2010/main" val="3737534917"/>
              </p:ext>
            </p:extLst>
          </p:nvPr>
        </p:nvGraphicFramePr>
        <p:xfrm>
          <a:off x="8651926" y="2766427"/>
          <a:ext cx="3023870" cy="3883027"/>
        </p:xfrm>
        <a:graphic>
          <a:graphicData uri="http://schemas.openxmlformats.org/drawingml/2006/table">
            <a:tbl>
              <a:tblPr/>
              <a:tblGrid>
                <a:gridCol w="3023870">
                  <a:extLst>
                    <a:ext uri="{9D8B030D-6E8A-4147-A177-3AD203B41FA5}">
                      <a16:colId xmlns:a16="http://schemas.microsoft.com/office/drawing/2014/main" val="20000"/>
                    </a:ext>
                  </a:extLst>
                </a:gridCol>
              </a:tblGrid>
              <a:tr h="858838">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0" i="0" u="none" strike="noStrike" kern="1200" cap="none" normalizeH="0" baseline="0" dirty="0">
                          <a:ln>
                            <a:noFill/>
                          </a:ln>
                          <a:solidFill>
                            <a:schemeClr val="tx1"/>
                          </a:solidFill>
                          <a:effectLst/>
                          <a:latin typeface="+mn-ea"/>
                          <a:ea typeface="+mn-ea"/>
                          <a:cs typeface="+mn-cs"/>
                        </a:rPr>
                        <a:t>应用层</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36625">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0" i="0" u="none" strike="noStrike" kern="1200" cap="none" normalizeH="0" baseline="0" dirty="0">
                          <a:ln>
                            <a:noFill/>
                          </a:ln>
                          <a:solidFill>
                            <a:schemeClr val="tx1"/>
                          </a:solidFill>
                          <a:effectLst/>
                          <a:latin typeface="+mn-ea"/>
                          <a:ea typeface="+mn-ea"/>
                          <a:cs typeface="+mn-cs"/>
                        </a:rPr>
                        <a:t>运输层</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935038">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0" i="0" u="none" strike="noStrike" kern="1200" cap="none" normalizeH="0" baseline="0" dirty="0">
                          <a:ln>
                            <a:noFill/>
                          </a:ln>
                          <a:solidFill>
                            <a:schemeClr val="tx1"/>
                          </a:solidFill>
                          <a:effectLst/>
                          <a:latin typeface="+mn-ea"/>
                          <a:ea typeface="+mn-ea"/>
                          <a:cs typeface="+mn-cs"/>
                        </a:rPr>
                        <a:t>网络层</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576263">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0" i="0" u="none" strike="noStrike" kern="1200" cap="none" normalizeH="0" baseline="0" dirty="0">
                          <a:ln>
                            <a:noFill/>
                          </a:ln>
                          <a:solidFill>
                            <a:schemeClr val="tx1"/>
                          </a:solidFill>
                          <a:effectLst/>
                          <a:latin typeface="+mn-ea"/>
                          <a:ea typeface="+mn-ea"/>
                          <a:cs typeface="+mn-cs"/>
                        </a:rPr>
                        <a:t>数据链路层</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576263">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0" lang="zh-CN" altLang="en-US" sz="2800" b="0" i="0" u="none" strike="noStrike" kern="1200" cap="none" normalizeH="0" baseline="0" dirty="0">
                          <a:ln>
                            <a:noFill/>
                          </a:ln>
                          <a:solidFill>
                            <a:schemeClr val="tx1"/>
                          </a:solidFill>
                          <a:effectLst/>
                          <a:latin typeface="+mn-ea"/>
                          <a:ea typeface="+mn-ea"/>
                          <a:cs typeface="+mn-cs"/>
                        </a:rPr>
                        <a:t>物理层</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2" name="矩形 1"/>
          <p:cNvSpPr/>
          <p:nvPr/>
        </p:nvSpPr>
        <p:spPr>
          <a:xfrm>
            <a:off x="128337" y="2805046"/>
            <a:ext cx="7668126" cy="2308324"/>
          </a:xfrm>
          <a:prstGeom prst="rect">
            <a:avLst/>
          </a:prstGeom>
        </p:spPr>
        <p:txBody>
          <a:bodyPr wrap="square">
            <a:spAutoFit/>
          </a:bodyPr>
          <a:lstStyle/>
          <a:p>
            <a:r>
              <a:rPr lang="en-US" altLang="zh-CN" sz="2400" b="1" dirty="0" smtClean="0">
                <a:latin typeface="+mn-ea"/>
              </a:rPr>
              <a:t>2</a:t>
            </a:r>
            <a:r>
              <a:rPr lang="zh-CN" altLang="en-US" sz="2400" b="1" dirty="0">
                <a:latin typeface="+mn-ea"/>
              </a:rPr>
              <a:t>、协议和服务的的区分</a:t>
            </a:r>
            <a:endParaRPr lang="en-US" altLang="zh-CN" sz="2400" b="1" dirty="0">
              <a:latin typeface="+mn-ea"/>
            </a:endParaRPr>
          </a:p>
          <a:p>
            <a:r>
              <a:rPr lang="zh-CN" altLang="en-US" sz="2000" dirty="0">
                <a:latin typeface="+mn-ea"/>
              </a:rPr>
              <a:t>（</a:t>
            </a:r>
            <a:r>
              <a:rPr lang="en-US" altLang="zh-CN" sz="2000" dirty="0">
                <a:latin typeface="+mn-ea"/>
              </a:rPr>
              <a:t>1</a:t>
            </a:r>
            <a:r>
              <a:rPr lang="zh-CN" altLang="en-US" sz="2000" dirty="0">
                <a:latin typeface="+mn-ea"/>
              </a:rPr>
              <a:t>）协议的实现保证了能够向上一层提供服务。本层的服务用户只能看见服务，而无法看见下面的协议。下 面的协议对上面的服务用户是透明的。</a:t>
            </a:r>
            <a:endParaRPr lang="en-US" altLang="zh-CN" sz="2000" dirty="0">
              <a:latin typeface="+mn-ea"/>
            </a:endParaRPr>
          </a:p>
          <a:p>
            <a:r>
              <a:rPr lang="zh-CN" altLang="en-US" sz="2000" dirty="0">
                <a:latin typeface="+mn-ea"/>
              </a:rPr>
              <a:t>（</a:t>
            </a:r>
            <a:r>
              <a:rPr lang="en-US" altLang="zh-CN" sz="2000" dirty="0">
                <a:latin typeface="+mn-ea"/>
              </a:rPr>
              <a:t>2</a:t>
            </a:r>
            <a:r>
              <a:rPr lang="zh-CN" altLang="en-US" sz="2000" dirty="0">
                <a:latin typeface="+mn-ea"/>
              </a:rPr>
              <a:t>）协议是“水平的”，即协议是控制两个对等实体进行通信的规则。但服务是“垂直的”，即服务是由下层 通过层间接口向上层提供的。</a:t>
            </a:r>
            <a:endParaRPr lang="en-US" altLang="zh-CN" sz="2000" dirty="0">
              <a:latin typeface="+mn-ea"/>
            </a:endParaRPr>
          </a:p>
        </p:txBody>
      </p:sp>
    </p:spTree>
    <p:extLst>
      <p:ext uri="{BB962C8B-B14F-4D97-AF65-F5344CB8AC3E}">
        <p14:creationId xmlns:p14="http://schemas.microsoft.com/office/powerpoint/2010/main" val="326614124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Rectangle 2"/>
          <p:cNvSpPr>
            <a:spLocks noGrp="1" noChangeArrowheads="1"/>
          </p:cNvSpPr>
          <p:nvPr>
            <p:ph type="title" idx="4294967295"/>
          </p:nvPr>
        </p:nvSpPr>
        <p:spPr>
          <a:xfrm>
            <a:off x="0" y="740859"/>
            <a:ext cx="12192000" cy="730250"/>
          </a:xfrm>
          <a:prstGeom prst="rect">
            <a:avLst/>
          </a:prstGeom>
        </p:spPr>
        <p:txBody>
          <a:bodyPr/>
          <a:lstStyle/>
          <a:p>
            <a:pPr algn="ctr"/>
            <a:r>
              <a:rPr lang="zh-CN" altLang="en-US" dirty="0" smtClean="0">
                <a:latin typeface="+mn-ea"/>
                <a:ea typeface="+mn-ea"/>
              </a:rPr>
              <a:t>输出</a:t>
            </a:r>
            <a:r>
              <a:rPr lang="en-US" altLang="zh-CN" dirty="0" smtClean="0">
                <a:latin typeface="+mn-ea"/>
                <a:ea typeface="+mn-ea"/>
              </a:rPr>
              <a:t>/</a:t>
            </a:r>
            <a:r>
              <a:rPr lang="zh-CN" altLang="en-US" dirty="0" smtClean="0">
                <a:latin typeface="+mn-ea"/>
                <a:ea typeface="+mn-ea"/>
              </a:rPr>
              <a:t>输入端口</a:t>
            </a:r>
            <a:r>
              <a:rPr lang="zh-CN" altLang="en-US" dirty="0">
                <a:latin typeface="+mn-ea"/>
                <a:ea typeface="+mn-ea"/>
              </a:rPr>
              <a:t>排队</a:t>
            </a:r>
            <a:endParaRPr lang="en-US" altLang="zh-CN" dirty="0">
              <a:latin typeface="+mn-ea"/>
              <a:ea typeface="+mn-ea"/>
            </a:endParaRPr>
          </a:p>
        </p:txBody>
      </p:sp>
      <p:sp>
        <p:nvSpPr>
          <p:cNvPr id="29702" name="Rectangle 3"/>
          <p:cNvSpPr>
            <a:spLocks noGrp="1" noChangeArrowheads="1"/>
          </p:cNvSpPr>
          <p:nvPr>
            <p:ph type="body" idx="4294967295"/>
          </p:nvPr>
        </p:nvSpPr>
        <p:spPr>
          <a:xfrm>
            <a:off x="1178985" y="4570257"/>
            <a:ext cx="10363200" cy="1190625"/>
          </a:xfrm>
          <a:prstGeom prst="rect">
            <a:avLst/>
          </a:prstGeom>
        </p:spPr>
        <p:txBody>
          <a:bodyPr/>
          <a:lstStyle/>
          <a:p>
            <a:r>
              <a:rPr lang="zh-CN" altLang="en-US" sz="2400" dirty="0">
                <a:latin typeface="+mn-ea"/>
              </a:rPr>
              <a:t>当经过交换结构到达的速度超过了输出端口的处理线速就会发生排队</a:t>
            </a:r>
            <a:endParaRPr lang="en-US" altLang="zh-CN" sz="2400" dirty="0">
              <a:latin typeface="+mn-ea"/>
            </a:endParaRPr>
          </a:p>
          <a:p>
            <a:r>
              <a:rPr lang="zh-CN" altLang="en-US" sz="2400" dirty="0">
                <a:solidFill>
                  <a:srgbClr val="CC0000"/>
                </a:solidFill>
                <a:latin typeface="+mn-ea"/>
              </a:rPr>
              <a:t>当输出端口的缓冲区溢出时就会发生丢包！</a:t>
            </a:r>
            <a:endParaRPr lang="en-US" altLang="zh-CN" sz="2400" dirty="0">
              <a:solidFill>
                <a:srgbClr val="CC0000"/>
              </a:solidFill>
              <a:latin typeface="+mn-ea"/>
            </a:endParaRPr>
          </a:p>
        </p:txBody>
      </p:sp>
      <p:grpSp>
        <p:nvGrpSpPr>
          <p:cNvPr id="45062" name="Group 78"/>
          <p:cNvGrpSpPr>
            <a:grpSpLocks/>
          </p:cNvGrpSpPr>
          <p:nvPr/>
        </p:nvGrpSpPr>
        <p:grpSpPr bwMode="auto">
          <a:xfrm>
            <a:off x="1178985" y="1664164"/>
            <a:ext cx="9882716" cy="2870200"/>
            <a:chOff x="550" y="931"/>
            <a:chExt cx="4669" cy="1808"/>
          </a:xfrm>
        </p:grpSpPr>
        <p:grpSp>
          <p:nvGrpSpPr>
            <p:cNvPr id="45063" name="Group 29"/>
            <p:cNvGrpSpPr>
              <a:grpSpLocks/>
            </p:cNvGrpSpPr>
            <p:nvPr/>
          </p:nvGrpSpPr>
          <p:grpSpPr bwMode="auto">
            <a:xfrm>
              <a:off x="699" y="948"/>
              <a:ext cx="2099" cy="1356"/>
              <a:chOff x="523" y="976"/>
              <a:chExt cx="2099" cy="1356"/>
            </a:xfrm>
          </p:grpSpPr>
          <p:sp>
            <p:nvSpPr>
              <p:cNvPr id="29750" name="Rectangle 6"/>
              <p:cNvSpPr>
                <a:spLocks noChangeArrowheads="1"/>
              </p:cNvSpPr>
              <p:nvPr/>
            </p:nvSpPr>
            <p:spPr bwMode="auto">
              <a:xfrm>
                <a:off x="1208" y="976"/>
                <a:ext cx="745" cy="135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grpSp>
            <p:nvGrpSpPr>
              <p:cNvPr id="45110" name="Group 10"/>
              <p:cNvGrpSpPr>
                <a:grpSpLocks/>
              </p:cNvGrpSpPr>
              <p:nvPr/>
            </p:nvGrpSpPr>
            <p:grpSpPr bwMode="auto">
              <a:xfrm>
                <a:off x="804" y="997"/>
                <a:ext cx="249" cy="1295"/>
                <a:chOff x="748" y="997"/>
                <a:chExt cx="249" cy="1295"/>
              </a:xfrm>
            </p:grpSpPr>
            <p:sp>
              <p:nvSpPr>
                <p:cNvPr id="29770" name="Rectangle 7"/>
                <p:cNvSpPr>
                  <a:spLocks noChangeArrowheads="1"/>
                </p:cNvSpPr>
                <p:nvPr/>
              </p:nvSpPr>
              <p:spPr bwMode="auto">
                <a:xfrm>
                  <a:off x="759" y="997"/>
                  <a:ext cx="238" cy="35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9771" name="Rectangle 8"/>
                <p:cNvSpPr>
                  <a:spLocks noChangeArrowheads="1"/>
                </p:cNvSpPr>
                <p:nvPr/>
              </p:nvSpPr>
              <p:spPr bwMode="auto">
                <a:xfrm>
                  <a:off x="750" y="1472"/>
                  <a:ext cx="238" cy="35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9772" name="Rectangle 9"/>
                <p:cNvSpPr>
                  <a:spLocks noChangeArrowheads="1"/>
                </p:cNvSpPr>
                <p:nvPr/>
              </p:nvSpPr>
              <p:spPr bwMode="auto">
                <a:xfrm>
                  <a:off x="748" y="1940"/>
                  <a:ext cx="238" cy="35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grpSp>
          <p:grpSp>
            <p:nvGrpSpPr>
              <p:cNvPr id="45111" name="Group 11"/>
              <p:cNvGrpSpPr>
                <a:grpSpLocks/>
              </p:cNvGrpSpPr>
              <p:nvPr/>
            </p:nvGrpSpPr>
            <p:grpSpPr bwMode="auto">
              <a:xfrm>
                <a:off x="2109" y="1002"/>
                <a:ext cx="249" cy="1295"/>
                <a:chOff x="748" y="997"/>
                <a:chExt cx="249" cy="1295"/>
              </a:xfrm>
            </p:grpSpPr>
            <p:sp>
              <p:nvSpPr>
                <p:cNvPr id="29767" name="Rectangle 12"/>
                <p:cNvSpPr>
                  <a:spLocks noChangeArrowheads="1"/>
                </p:cNvSpPr>
                <p:nvPr/>
              </p:nvSpPr>
              <p:spPr bwMode="auto">
                <a:xfrm>
                  <a:off x="759" y="997"/>
                  <a:ext cx="238" cy="352"/>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9768" name="Rectangle 13"/>
                <p:cNvSpPr>
                  <a:spLocks noChangeArrowheads="1"/>
                </p:cNvSpPr>
                <p:nvPr/>
              </p:nvSpPr>
              <p:spPr bwMode="auto">
                <a:xfrm>
                  <a:off x="750" y="1472"/>
                  <a:ext cx="238" cy="352"/>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9769" name="Rectangle 14"/>
                <p:cNvSpPr>
                  <a:spLocks noChangeArrowheads="1"/>
                </p:cNvSpPr>
                <p:nvPr/>
              </p:nvSpPr>
              <p:spPr bwMode="auto">
                <a:xfrm>
                  <a:off x="748" y="1940"/>
                  <a:ext cx="238" cy="352"/>
                </a:xfrm>
                <a:prstGeom prst="rect">
                  <a:avLst/>
                </a:prstGeom>
                <a:solidFill>
                  <a:schemeClr val="bg1"/>
                </a:solidFill>
                <a:ln w="19050">
                  <a:solidFill>
                    <a:srgbClr val="008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grpSp>
          <p:sp>
            <p:nvSpPr>
              <p:cNvPr id="29753" name="Line 15"/>
              <p:cNvSpPr>
                <a:spLocks noChangeShapeType="1"/>
              </p:cNvSpPr>
              <p:nvPr/>
            </p:nvSpPr>
            <p:spPr bwMode="auto">
              <a:xfrm>
                <a:off x="1946" y="1180"/>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9754" name="Line 16"/>
              <p:cNvSpPr>
                <a:spLocks noChangeShapeType="1"/>
              </p:cNvSpPr>
              <p:nvPr/>
            </p:nvSpPr>
            <p:spPr bwMode="auto">
              <a:xfrm>
                <a:off x="1940" y="1645"/>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9755" name="Line 17"/>
              <p:cNvSpPr>
                <a:spLocks noChangeShapeType="1"/>
              </p:cNvSpPr>
              <p:nvPr/>
            </p:nvSpPr>
            <p:spPr bwMode="auto">
              <a:xfrm>
                <a:off x="1940" y="2119"/>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9756" name="Line 18"/>
              <p:cNvSpPr>
                <a:spLocks noChangeShapeType="1"/>
              </p:cNvSpPr>
              <p:nvPr/>
            </p:nvSpPr>
            <p:spPr bwMode="auto">
              <a:xfrm>
                <a:off x="1044" y="1164"/>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9757" name="Line 19"/>
              <p:cNvSpPr>
                <a:spLocks noChangeShapeType="1"/>
              </p:cNvSpPr>
              <p:nvPr/>
            </p:nvSpPr>
            <p:spPr bwMode="auto">
              <a:xfrm>
                <a:off x="1038" y="1629"/>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9758" name="Line 20"/>
              <p:cNvSpPr>
                <a:spLocks noChangeShapeType="1"/>
              </p:cNvSpPr>
              <p:nvPr/>
            </p:nvSpPr>
            <p:spPr bwMode="auto">
              <a:xfrm>
                <a:off x="1038" y="2103"/>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nvGrpSpPr>
              <p:cNvPr id="45118" name="Group 24"/>
              <p:cNvGrpSpPr>
                <a:grpSpLocks/>
              </p:cNvGrpSpPr>
              <p:nvPr/>
            </p:nvGrpSpPr>
            <p:grpSpPr bwMode="auto">
              <a:xfrm>
                <a:off x="523" y="1169"/>
                <a:ext cx="288" cy="939"/>
                <a:chOff x="-60" y="1148"/>
                <a:chExt cx="168" cy="939"/>
              </a:xfrm>
            </p:grpSpPr>
            <p:sp>
              <p:nvSpPr>
                <p:cNvPr id="29764" name="Line 21"/>
                <p:cNvSpPr>
                  <a:spLocks noChangeShapeType="1"/>
                </p:cNvSpPr>
                <p:nvPr/>
              </p:nvSpPr>
              <p:spPr bwMode="auto">
                <a:xfrm>
                  <a:off x="-54" y="1148"/>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9765" name="Line 22"/>
                <p:cNvSpPr>
                  <a:spLocks noChangeShapeType="1"/>
                </p:cNvSpPr>
                <p:nvPr/>
              </p:nvSpPr>
              <p:spPr bwMode="auto">
                <a:xfrm>
                  <a:off x="-60" y="1613"/>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9766" name="Line 23"/>
                <p:cNvSpPr>
                  <a:spLocks noChangeShapeType="1"/>
                </p:cNvSpPr>
                <p:nvPr/>
              </p:nvSpPr>
              <p:spPr bwMode="auto">
                <a:xfrm>
                  <a:off x="-60" y="2087"/>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grpSp>
            <p:nvGrpSpPr>
              <p:cNvPr id="45119" name="Group 25"/>
              <p:cNvGrpSpPr>
                <a:grpSpLocks/>
              </p:cNvGrpSpPr>
              <p:nvPr/>
            </p:nvGrpSpPr>
            <p:grpSpPr bwMode="auto">
              <a:xfrm>
                <a:off x="2334" y="1173"/>
                <a:ext cx="288" cy="939"/>
                <a:chOff x="-60" y="1148"/>
                <a:chExt cx="168" cy="939"/>
              </a:xfrm>
            </p:grpSpPr>
            <p:sp>
              <p:nvSpPr>
                <p:cNvPr id="29761" name="Line 26"/>
                <p:cNvSpPr>
                  <a:spLocks noChangeShapeType="1"/>
                </p:cNvSpPr>
                <p:nvPr/>
              </p:nvSpPr>
              <p:spPr bwMode="auto">
                <a:xfrm>
                  <a:off x="-54" y="1148"/>
                  <a:ext cx="162"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9762" name="Line 27"/>
                <p:cNvSpPr>
                  <a:spLocks noChangeShapeType="1"/>
                </p:cNvSpPr>
                <p:nvPr/>
              </p:nvSpPr>
              <p:spPr bwMode="auto">
                <a:xfrm>
                  <a:off x="-60" y="1613"/>
                  <a:ext cx="162"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9763" name="Line 28"/>
                <p:cNvSpPr>
                  <a:spLocks noChangeShapeType="1"/>
                </p:cNvSpPr>
                <p:nvPr/>
              </p:nvSpPr>
              <p:spPr bwMode="auto">
                <a:xfrm>
                  <a:off x="-60" y="2087"/>
                  <a:ext cx="162"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grpSp>
        <p:grpSp>
          <p:nvGrpSpPr>
            <p:cNvPr id="45064" name="Group 30"/>
            <p:cNvGrpSpPr>
              <a:grpSpLocks/>
            </p:cNvGrpSpPr>
            <p:nvPr/>
          </p:nvGrpSpPr>
          <p:grpSpPr bwMode="auto">
            <a:xfrm>
              <a:off x="3120" y="931"/>
              <a:ext cx="2099" cy="1356"/>
              <a:chOff x="523" y="976"/>
              <a:chExt cx="2099" cy="1356"/>
            </a:xfrm>
          </p:grpSpPr>
          <p:sp>
            <p:nvSpPr>
              <p:cNvPr id="29727" name="Rectangle 31"/>
              <p:cNvSpPr>
                <a:spLocks noChangeArrowheads="1"/>
              </p:cNvSpPr>
              <p:nvPr/>
            </p:nvSpPr>
            <p:spPr bwMode="auto">
              <a:xfrm>
                <a:off x="1208" y="976"/>
                <a:ext cx="745" cy="135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grpSp>
            <p:nvGrpSpPr>
              <p:cNvPr id="45087" name="Group 32"/>
              <p:cNvGrpSpPr>
                <a:grpSpLocks/>
              </p:cNvGrpSpPr>
              <p:nvPr/>
            </p:nvGrpSpPr>
            <p:grpSpPr bwMode="auto">
              <a:xfrm>
                <a:off x="804" y="997"/>
                <a:ext cx="249" cy="1295"/>
                <a:chOff x="748" y="997"/>
                <a:chExt cx="249" cy="1295"/>
              </a:xfrm>
            </p:grpSpPr>
            <p:sp>
              <p:nvSpPr>
                <p:cNvPr id="29747" name="Rectangle 33"/>
                <p:cNvSpPr>
                  <a:spLocks noChangeArrowheads="1"/>
                </p:cNvSpPr>
                <p:nvPr/>
              </p:nvSpPr>
              <p:spPr bwMode="auto">
                <a:xfrm>
                  <a:off x="759" y="997"/>
                  <a:ext cx="238" cy="35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9748" name="Rectangle 34"/>
                <p:cNvSpPr>
                  <a:spLocks noChangeArrowheads="1"/>
                </p:cNvSpPr>
                <p:nvPr/>
              </p:nvSpPr>
              <p:spPr bwMode="auto">
                <a:xfrm>
                  <a:off x="750" y="1472"/>
                  <a:ext cx="238" cy="35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9749" name="Rectangle 35"/>
                <p:cNvSpPr>
                  <a:spLocks noChangeArrowheads="1"/>
                </p:cNvSpPr>
                <p:nvPr/>
              </p:nvSpPr>
              <p:spPr bwMode="auto">
                <a:xfrm>
                  <a:off x="748" y="1940"/>
                  <a:ext cx="238" cy="35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grpSp>
          <p:grpSp>
            <p:nvGrpSpPr>
              <p:cNvPr id="45088" name="Group 36"/>
              <p:cNvGrpSpPr>
                <a:grpSpLocks/>
              </p:cNvGrpSpPr>
              <p:nvPr/>
            </p:nvGrpSpPr>
            <p:grpSpPr bwMode="auto">
              <a:xfrm>
                <a:off x="2109" y="1002"/>
                <a:ext cx="249" cy="1295"/>
                <a:chOff x="748" y="997"/>
                <a:chExt cx="249" cy="1295"/>
              </a:xfrm>
            </p:grpSpPr>
            <p:sp>
              <p:nvSpPr>
                <p:cNvPr id="29744" name="Rectangle 37"/>
                <p:cNvSpPr>
                  <a:spLocks noChangeArrowheads="1"/>
                </p:cNvSpPr>
                <p:nvPr/>
              </p:nvSpPr>
              <p:spPr bwMode="auto">
                <a:xfrm>
                  <a:off x="759" y="997"/>
                  <a:ext cx="238" cy="352"/>
                </a:xfrm>
                <a:prstGeom prst="rect">
                  <a:avLst/>
                </a:prstGeom>
                <a:solidFill>
                  <a:schemeClr val="bg1"/>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9745" name="Rectangle 38"/>
                <p:cNvSpPr>
                  <a:spLocks noChangeArrowheads="1"/>
                </p:cNvSpPr>
                <p:nvPr/>
              </p:nvSpPr>
              <p:spPr bwMode="auto">
                <a:xfrm>
                  <a:off x="750" y="1472"/>
                  <a:ext cx="238" cy="352"/>
                </a:xfrm>
                <a:prstGeom prst="rect">
                  <a:avLst/>
                </a:prstGeom>
                <a:solidFill>
                  <a:schemeClr val="bg1"/>
                </a:solidFill>
                <a:ln w="1905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endParaRPr lang="zh-CN" altLang="zh-CN" sz="1800">
                    <a:solidFill>
                      <a:prstClr val="black"/>
                    </a:solidFill>
                  </a:endParaRPr>
                </a:p>
              </p:txBody>
            </p:sp>
            <p:sp>
              <p:nvSpPr>
                <p:cNvPr id="29746" name="Rectangle 39"/>
                <p:cNvSpPr>
                  <a:spLocks noChangeArrowheads="1"/>
                </p:cNvSpPr>
                <p:nvPr/>
              </p:nvSpPr>
              <p:spPr bwMode="auto">
                <a:xfrm>
                  <a:off x="748" y="1940"/>
                  <a:ext cx="238" cy="352"/>
                </a:xfrm>
                <a:prstGeom prst="rect">
                  <a:avLst/>
                </a:prstGeom>
                <a:solidFill>
                  <a:schemeClr val="bg1"/>
                </a:solidFill>
                <a:ln w="19050">
                  <a:solidFill>
                    <a:srgbClr val="008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grpSp>
          <p:sp>
            <p:nvSpPr>
              <p:cNvPr id="29730" name="Line 40"/>
              <p:cNvSpPr>
                <a:spLocks noChangeShapeType="1"/>
              </p:cNvSpPr>
              <p:nvPr/>
            </p:nvSpPr>
            <p:spPr bwMode="auto">
              <a:xfrm>
                <a:off x="1946" y="1180"/>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9731" name="Line 41"/>
              <p:cNvSpPr>
                <a:spLocks noChangeShapeType="1"/>
              </p:cNvSpPr>
              <p:nvPr/>
            </p:nvSpPr>
            <p:spPr bwMode="auto">
              <a:xfrm>
                <a:off x="1940" y="1645"/>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9732" name="Line 42"/>
              <p:cNvSpPr>
                <a:spLocks noChangeShapeType="1"/>
              </p:cNvSpPr>
              <p:nvPr/>
            </p:nvSpPr>
            <p:spPr bwMode="auto">
              <a:xfrm>
                <a:off x="1940" y="2119"/>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9733" name="Line 43"/>
              <p:cNvSpPr>
                <a:spLocks noChangeShapeType="1"/>
              </p:cNvSpPr>
              <p:nvPr/>
            </p:nvSpPr>
            <p:spPr bwMode="auto">
              <a:xfrm>
                <a:off x="1044" y="1164"/>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9734" name="Line 44"/>
              <p:cNvSpPr>
                <a:spLocks noChangeShapeType="1"/>
              </p:cNvSpPr>
              <p:nvPr/>
            </p:nvSpPr>
            <p:spPr bwMode="auto">
              <a:xfrm>
                <a:off x="1038" y="1629"/>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9735" name="Line 45"/>
              <p:cNvSpPr>
                <a:spLocks noChangeShapeType="1"/>
              </p:cNvSpPr>
              <p:nvPr/>
            </p:nvSpPr>
            <p:spPr bwMode="auto">
              <a:xfrm>
                <a:off x="1038" y="2103"/>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nvGrpSpPr>
              <p:cNvPr id="45095" name="Group 46"/>
              <p:cNvGrpSpPr>
                <a:grpSpLocks/>
              </p:cNvGrpSpPr>
              <p:nvPr/>
            </p:nvGrpSpPr>
            <p:grpSpPr bwMode="auto">
              <a:xfrm>
                <a:off x="523" y="1169"/>
                <a:ext cx="288" cy="939"/>
                <a:chOff x="-60" y="1148"/>
                <a:chExt cx="168" cy="939"/>
              </a:xfrm>
            </p:grpSpPr>
            <p:sp>
              <p:nvSpPr>
                <p:cNvPr id="29741" name="Line 47"/>
                <p:cNvSpPr>
                  <a:spLocks noChangeShapeType="1"/>
                </p:cNvSpPr>
                <p:nvPr/>
              </p:nvSpPr>
              <p:spPr bwMode="auto">
                <a:xfrm>
                  <a:off x="-54" y="1148"/>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9742" name="Line 48"/>
                <p:cNvSpPr>
                  <a:spLocks noChangeShapeType="1"/>
                </p:cNvSpPr>
                <p:nvPr/>
              </p:nvSpPr>
              <p:spPr bwMode="auto">
                <a:xfrm>
                  <a:off x="-60" y="1613"/>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9743" name="Line 49"/>
                <p:cNvSpPr>
                  <a:spLocks noChangeShapeType="1"/>
                </p:cNvSpPr>
                <p:nvPr/>
              </p:nvSpPr>
              <p:spPr bwMode="auto">
                <a:xfrm>
                  <a:off x="-60" y="2087"/>
                  <a:ext cx="1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grpSp>
            <p:nvGrpSpPr>
              <p:cNvPr id="45096" name="Group 50"/>
              <p:cNvGrpSpPr>
                <a:grpSpLocks/>
              </p:cNvGrpSpPr>
              <p:nvPr/>
            </p:nvGrpSpPr>
            <p:grpSpPr bwMode="auto">
              <a:xfrm>
                <a:off x="2334" y="1173"/>
                <a:ext cx="288" cy="939"/>
                <a:chOff x="-60" y="1148"/>
                <a:chExt cx="168" cy="939"/>
              </a:xfrm>
            </p:grpSpPr>
            <p:sp>
              <p:nvSpPr>
                <p:cNvPr id="29738" name="Line 51"/>
                <p:cNvSpPr>
                  <a:spLocks noChangeShapeType="1"/>
                </p:cNvSpPr>
                <p:nvPr/>
              </p:nvSpPr>
              <p:spPr bwMode="auto">
                <a:xfrm>
                  <a:off x="-54" y="1148"/>
                  <a:ext cx="162"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9739" name="Line 52"/>
                <p:cNvSpPr>
                  <a:spLocks noChangeShapeType="1"/>
                </p:cNvSpPr>
                <p:nvPr/>
              </p:nvSpPr>
              <p:spPr bwMode="auto">
                <a:xfrm>
                  <a:off x="-60" y="1613"/>
                  <a:ext cx="162"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9740" name="Line 53"/>
                <p:cNvSpPr>
                  <a:spLocks noChangeShapeType="1"/>
                </p:cNvSpPr>
                <p:nvPr/>
              </p:nvSpPr>
              <p:spPr bwMode="auto">
                <a:xfrm>
                  <a:off x="-60" y="2087"/>
                  <a:ext cx="162"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grpSp>
        </p:grpSp>
        <p:sp>
          <p:nvSpPr>
            <p:cNvPr id="29706" name="Rectangle 54"/>
            <p:cNvSpPr>
              <a:spLocks noChangeArrowheads="1"/>
            </p:cNvSpPr>
            <p:nvPr/>
          </p:nvSpPr>
          <p:spPr bwMode="auto">
            <a:xfrm>
              <a:off x="1012" y="1012"/>
              <a:ext cx="175" cy="98"/>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9707" name="Rectangle 55"/>
            <p:cNvSpPr>
              <a:spLocks noChangeArrowheads="1"/>
            </p:cNvSpPr>
            <p:nvPr/>
          </p:nvSpPr>
          <p:spPr bwMode="auto">
            <a:xfrm>
              <a:off x="1003" y="1494"/>
              <a:ext cx="175" cy="98"/>
            </a:xfrm>
            <a:prstGeom prst="rect">
              <a:avLst/>
            </a:prstGeom>
            <a:solidFill>
              <a:srgbClr val="00009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9708" name="Rectangle 56"/>
            <p:cNvSpPr>
              <a:spLocks noChangeArrowheads="1"/>
            </p:cNvSpPr>
            <p:nvPr/>
          </p:nvSpPr>
          <p:spPr bwMode="auto">
            <a:xfrm>
              <a:off x="994" y="1969"/>
              <a:ext cx="175" cy="98"/>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9709" name="Rectangle 57"/>
            <p:cNvSpPr>
              <a:spLocks noChangeArrowheads="1"/>
            </p:cNvSpPr>
            <p:nvPr/>
          </p:nvSpPr>
          <p:spPr bwMode="auto">
            <a:xfrm>
              <a:off x="764" y="1017"/>
              <a:ext cx="175" cy="9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9710" name="Rectangle 58"/>
            <p:cNvSpPr>
              <a:spLocks noChangeArrowheads="1"/>
            </p:cNvSpPr>
            <p:nvPr/>
          </p:nvSpPr>
          <p:spPr bwMode="auto">
            <a:xfrm>
              <a:off x="760" y="1953"/>
              <a:ext cx="175" cy="98"/>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9711" name="Line 60"/>
            <p:cNvSpPr>
              <a:spLocks noChangeShapeType="1"/>
            </p:cNvSpPr>
            <p:nvPr/>
          </p:nvSpPr>
          <p:spPr bwMode="auto">
            <a:xfrm>
              <a:off x="1215" y="1054"/>
              <a:ext cx="1026" cy="1"/>
            </a:xfrm>
            <a:prstGeom prst="line">
              <a:avLst/>
            </a:prstGeom>
            <a:noFill/>
            <a:ln w="28575">
              <a:solidFill>
                <a:srgbClr val="FF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45071" name="Freeform 62"/>
            <p:cNvSpPr>
              <a:spLocks/>
            </p:cNvSpPr>
            <p:nvPr/>
          </p:nvSpPr>
          <p:spPr bwMode="auto">
            <a:xfrm>
              <a:off x="1246" y="1285"/>
              <a:ext cx="967" cy="735"/>
            </a:xfrm>
            <a:custGeom>
              <a:avLst/>
              <a:gdLst>
                <a:gd name="T0" fmla="*/ 0 w 967"/>
                <a:gd name="T1" fmla="*/ 733 h 735"/>
                <a:gd name="T2" fmla="*/ 522 w 967"/>
                <a:gd name="T3" fmla="*/ 735 h 735"/>
                <a:gd name="T4" fmla="*/ 967 w 967"/>
                <a:gd name="T5" fmla="*/ 0 h 735"/>
                <a:gd name="T6" fmla="*/ 0 60000 65536"/>
                <a:gd name="T7" fmla="*/ 0 60000 65536"/>
                <a:gd name="T8" fmla="*/ 0 60000 65536"/>
              </a:gdLst>
              <a:ahLst/>
              <a:cxnLst>
                <a:cxn ang="T6">
                  <a:pos x="T0" y="T1"/>
                </a:cxn>
                <a:cxn ang="T7">
                  <a:pos x="T2" y="T3"/>
                </a:cxn>
                <a:cxn ang="T8">
                  <a:pos x="T4" y="T5"/>
                </a:cxn>
              </a:cxnLst>
              <a:rect l="0" t="0" r="r" b="b"/>
              <a:pathLst>
                <a:path w="967" h="735">
                  <a:moveTo>
                    <a:pt x="0" y="733"/>
                  </a:moveTo>
                  <a:lnTo>
                    <a:pt x="522" y="735"/>
                  </a:lnTo>
                  <a:lnTo>
                    <a:pt x="967" y="0"/>
                  </a:lnTo>
                </a:path>
              </a:pathLst>
            </a:custGeom>
            <a:noFill/>
            <a:ln w="28575" cap="flat" cmpd="sng">
              <a:solidFill>
                <a:srgbClr val="FF0000"/>
              </a:solidFill>
              <a:prstDash val="dash"/>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29713" name="Text Box 63"/>
            <p:cNvSpPr txBox="1">
              <a:spLocks noChangeArrowheads="1"/>
            </p:cNvSpPr>
            <p:nvPr/>
          </p:nvSpPr>
          <p:spPr bwMode="auto">
            <a:xfrm>
              <a:off x="933" y="2335"/>
              <a:ext cx="154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zh-CN" sz="1800" dirty="0">
                  <a:solidFill>
                    <a:prstClr val="black"/>
                  </a:solidFill>
                </a:rPr>
                <a:t>at </a:t>
              </a:r>
              <a:r>
                <a:rPr lang="en-US" altLang="zh-CN" sz="1800" i="1" dirty="0">
                  <a:solidFill>
                    <a:prstClr val="black"/>
                  </a:solidFill>
                </a:rPr>
                <a:t>t,</a:t>
              </a:r>
              <a:r>
                <a:rPr lang="en-US" altLang="zh-CN" sz="1800" dirty="0">
                  <a:solidFill>
                    <a:prstClr val="black"/>
                  </a:solidFill>
                </a:rPr>
                <a:t> packets more</a:t>
              </a:r>
            </a:p>
            <a:p>
              <a:pPr algn="ctr"/>
              <a:r>
                <a:rPr lang="en-US" altLang="zh-CN" sz="1800" dirty="0">
                  <a:solidFill>
                    <a:prstClr val="black"/>
                  </a:solidFill>
                </a:rPr>
                <a:t>from input to output</a:t>
              </a:r>
              <a:endParaRPr lang="en-US" altLang="zh-CN" sz="1800" i="1" dirty="0">
                <a:solidFill>
                  <a:prstClr val="black"/>
                </a:solidFill>
              </a:endParaRPr>
            </a:p>
          </p:txBody>
        </p:sp>
        <p:sp>
          <p:nvSpPr>
            <p:cNvPr id="29714" name="Text Box 64"/>
            <p:cNvSpPr txBox="1">
              <a:spLocks noChangeArrowheads="1"/>
            </p:cNvSpPr>
            <p:nvPr/>
          </p:nvSpPr>
          <p:spPr bwMode="auto">
            <a:xfrm>
              <a:off x="3354" y="2325"/>
              <a:ext cx="154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zh-CN" sz="1800">
                  <a:solidFill>
                    <a:prstClr val="black"/>
                  </a:solidFill>
                </a:rPr>
                <a:t>one packet time later</a:t>
              </a:r>
              <a:endParaRPr lang="en-US" altLang="zh-CN" sz="1800" i="1">
                <a:solidFill>
                  <a:prstClr val="black"/>
                </a:solidFill>
              </a:endParaRPr>
            </a:p>
          </p:txBody>
        </p:sp>
        <p:sp>
          <p:nvSpPr>
            <p:cNvPr id="29715" name="Text Box 66"/>
            <p:cNvSpPr txBox="1">
              <a:spLocks noChangeArrowheads="1"/>
            </p:cNvSpPr>
            <p:nvPr/>
          </p:nvSpPr>
          <p:spPr bwMode="auto">
            <a:xfrm>
              <a:off x="1488" y="1545"/>
              <a:ext cx="356"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a:solidFill>
                    <a:prstClr val="black"/>
                  </a:solidFill>
                </a:rPr>
                <a:t>switch</a:t>
              </a:r>
            </a:p>
            <a:p>
              <a:pPr>
                <a:defRPr/>
              </a:pPr>
              <a:r>
                <a:rPr lang="en-US" sz="1600">
                  <a:solidFill>
                    <a:prstClr val="black"/>
                  </a:solidFill>
                </a:rPr>
                <a:t>fabric</a:t>
              </a:r>
            </a:p>
          </p:txBody>
        </p:sp>
        <p:sp>
          <p:nvSpPr>
            <p:cNvPr id="29716" name="Text Box 67"/>
            <p:cNvSpPr txBox="1">
              <a:spLocks noChangeArrowheads="1"/>
            </p:cNvSpPr>
            <p:nvPr/>
          </p:nvSpPr>
          <p:spPr bwMode="auto">
            <a:xfrm>
              <a:off x="3895" y="1479"/>
              <a:ext cx="356"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defRPr/>
              </a:pPr>
              <a:r>
                <a:rPr lang="en-US" sz="1600">
                  <a:solidFill>
                    <a:prstClr val="black"/>
                  </a:solidFill>
                </a:rPr>
                <a:t>switch</a:t>
              </a:r>
            </a:p>
            <a:p>
              <a:pPr>
                <a:defRPr/>
              </a:pPr>
              <a:r>
                <a:rPr lang="en-US" sz="1600">
                  <a:solidFill>
                    <a:prstClr val="black"/>
                  </a:solidFill>
                </a:rPr>
                <a:t>fabric</a:t>
              </a:r>
            </a:p>
          </p:txBody>
        </p:sp>
        <p:sp>
          <p:nvSpPr>
            <p:cNvPr id="29717" name="Rectangle 68"/>
            <p:cNvSpPr>
              <a:spLocks noChangeArrowheads="1"/>
            </p:cNvSpPr>
            <p:nvPr/>
          </p:nvSpPr>
          <p:spPr bwMode="auto">
            <a:xfrm>
              <a:off x="4746" y="972"/>
              <a:ext cx="175" cy="98"/>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9718" name="Rectangle 69"/>
            <p:cNvSpPr>
              <a:spLocks noChangeArrowheads="1"/>
            </p:cNvSpPr>
            <p:nvPr/>
          </p:nvSpPr>
          <p:spPr bwMode="auto">
            <a:xfrm>
              <a:off x="4746" y="1497"/>
              <a:ext cx="175" cy="98"/>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9719" name="Rectangle 70"/>
            <p:cNvSpPr>
              <a:spLocks noChangeArrowheads="1"/>
            </p:cNvSpPr>
            <p:nvPr/>
          </p:nvSpPr>
          <p:spPr bwMode="auto">
            <a:xfrm>
              <a:off x="4743" y="1099"/>
              <a:ext cx="175" cy="98"/>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9720" name="Rectangle 71"/>
            <p:cNvSpPr>
              <a:spLocks noChangeArrowheads="1"/>
            </p:cNvSpPr>
            <p:nvPr/>
          </p:nvSpPr>
          <p:spPr bwMode="auto">
            <a:xfrm>
              <a:off x="3445" y="1001"/>
              <a:ext cx="175" cy="9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9721" name="Rectangle 72"/>
            <p:cNvSpPr>
              <a:spLocks noChangeArrowheads="1"/>
            </p:cNvSpPr>
            <p:nvPr/>
          </p:nvSpPr>
          <p:spPr bwMode="auto">
            <a:xfrm>
              <a:off x="3434" y="1965"/>
              <a:ext cx="175" cy="98"/>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45081" name="Freeform 73"/>
            <p:cNvSpPr>
              <a:spLocks/>
            </p:cNvSpPr>
            <p:nvPr/>
          </p:nvSpPr>
          <p:spPr bwMode="auto">
            <a:xfrm>
              <a:off x="3682" y="1261"/>
              <a:ext cx="967" cy="735"/>
            </a:xfrm>
            <a:custGeom>
              <a:avLst/>
              <a:gdLst>
                <a:gd name="T0" fmla="*/ 0 w 967"/>
                <a:gd name="T1" fmla="*/ 733 h 735"/>
                <a:gd name="T2" fmla="*/ 522 w 967"/>
                <a:gd name="T3" fmla="*/ 735 h 735"/>
                <a:gd name="T4" fmla="*/ 967 w 967"/>
                <a:gd name="T5" fmla="*/ 0 h 735"/>
                <a:gd name="T6" fmla="*/ 0 60000 65536"/>
                <a:gd name="T7" fmla="*/ 0 60000 65536"/>
                <a:gd name="T8" fmla="*/ 0 60000 65536"/>
              </a:gdLst>
              <a:ahLst/>
              <a:cxnLst>
                <a:cxn ang="T6">
                  <a:pos x="T0" y="T1"/>
                </a:cxn>
                <a:cxn ang="T7">
                  <a:pos x="T2" y="T3"/>
                </a:cxn>
                <a:cxn ang="T8">
                  <a:pos x="T4" y="T5"/>
                </a:cxn>
              </a:cxnLst>
              <a:rect l="0" t="0" r="r" b="b"/>
              <a:pathLst>
                <a:path w="967" h="735">
                  <a:moveTo>
                    <a:pt x="0" y="733"/>
                  </a:moveTo>
                  <a:lnTo>
                    <a:pt x="522" y="735"/>
                  </a:lnTo>
                  <a:lnTo>
                    <a:pt x="967" y="0"/>
                  </a:lnTo>
                </a:path>
              </a:pathLst>
            </a:custGeom>
            <a:noFill/>
            <a:ln w="28575" cap="flat" cmpd="sng">
              <a:solidFill>
                <a:srgbClr val="FF0000"/>
              </a:solidFill>
              <a:prstDash val="dash"/>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5082" name="Freeform 74"/>
            <p:cNvSpPr>
              <a:spLocks/>
            </p:cNvSpPr>
            <p:nvPr/>
          </p:nvSpPr>
          <p:spPr bwMode="auto">
            <a:xfrm>
              <a:off x="3669" y="1051"/>
              <a:ext cx="988" cy="951"/>
            </a:xfrm>
            <a:custGeom>
              <a:avLst/>
              <a:gdLst>
                <a:gd name="T0" fmla="*/ 0 w 1002"/>
                <a:gd name="T1" fmla="*/ 63 h 480"/>
                <a:gd name="T2" fmla="*/ 487 w 1002"/>
                <a:gd name="T3" fmla="*/ 0 h 480"/>
                <a:gd name="T4" fmla="*/ 934 w 1002"/>
                <a:gd name="T5" fmla="*/ 14653 h 480"/>
                <a:gd name="T6" fmla="*/ 0 60000 65536"/>
                <a:gd name="T7" fmla="*/ 0 60000 65536"/>
                <a:gd name="T8" fmla="*/ 0 60000 65536"/>
              </a:gdLst>
              <a:ahLst/>
              <a:cxnLst>
                <a:cxn ang="T6">
                  <a:pos x="T0" y="T1"/>
                </a:cxn>
                <a:cxn ang="T7">
                  <a:pos x="T2" y="T3"/>
                </a:cxn>
                <a:cxn ang="T8">
                  <a:pos x="T4" y="T5"/>
                </a:cxn>
              </a:cxnLst>
              <a:rect l="0" t="0" r="r" b="b"/>
              <a:pathLst>
                <a:path w="1002" h="480">
                  <a:moveTo>
                    <a:pt x="0" y="2"/>
                  </a:moveTo>
                  <a:lnTo>
                    <a:pt x="522" y="0"/>
                  </a:lnTo>
                  <a:lnTo>
                    <a:pt x="1002" y="480"/>
                  </a:lnTo>
                </a:path>
              </a:pathLst>
            </a:custGeom>
            <a:noFill/>
            <a:ln w="28575" cap="flat" cmpd="sng">
              <a:solidFill>
                <a:srgbClr val="008000"/>
              </a:solidFill>
              <a:prstDash val="dash"/>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29724" name="Line 75"/>
            <p:cNvSpPr>
              <a:spLocks noChangeShapeType="1"/>
            </p:cNvSpPr>
            <p:nvPr/>
          </p:nvSpPr>
          <p:spPr bwMode="auto">
            <a:xfrm>
              <a:off x="1208" y="1545"/>
              <a:ext cx="1012" cy="14"/>
            </a:xfrm>
            <a:prstGeom prst="line">
              <a:avLst/>
            </a:prstGeom>
            <a:noFill/>
            <a:ln w="28575">
              <a:solidFill>
                <a:schemeClr val="accent2"/>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ea typeface="ＭＳ Ｐゴシック" charset="0"/>
              </a:endParaRPr>
            </a:p>
          </p:txBody>
        </p:sp>
        <p:sp>
          <p:nvSpPr>
            <p:cNvPr id="29725" name="Rectangle 76"/>
            <p:cNvSpPr>
              <a:spLocks noChangeArrowheads="1"/>
            </p:cNvSpPr>
            <p:nvPr/>
          </p:nvSpPr>
          <p:spPr bwMode="auto">
            <a:xfrm>
              <a:off x="550" y="1010"/>
              <a:ext cx="175" cy="98"/>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sp>
          <p:nvSpPr>
            <p:cNvPr id="29726" name="Rectangle 77"/>
            <p:cNvSpPr>
              <a:spLocks noChangeArrowheads="1"/>
            </p:cNvSpPr>
            <p:nvPr/>
          </p:nvSpPr>
          <p:spPr bwMode="auto">
            <a:xfrm>
              <a:off x="3194" y="997"/>
              <a:ext cx="175" cy="98"/>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zh-CN" altLang="zh-CN" sz="1800">
                <a:solidFill>
                  <a:prstClr val="black"/>
                </a:solidFill>
              </a:endParaRPr>
            </a:p>
          </p:txBody>
        </p:sp>
      </p:grpSp>
      <p:sp>
        <p:nvSpPr>
          <p:cNvPr id="74" name="Rectangle 3"/>
          <p:cNvSpPr txBox="1">
            <a:spLocks noChangeArrowheads="1"/>
          </p:cNvSpPr>
          <p:nvPr/>
        </p:nvSpPr>
        <p:spPr>
          <a:xfrm>
            <a:off x="1216479" y="5511646"/>
            <a:ext cx="10708640" cy="13463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smtClean="0">
                <a:latin typeface="+mn-ea"/>
              </a:rPr>
              <a:t>当交换结构的速度慢于输入端口的速度，就会在输入端口的缓冲区发生排队</a:t>
            </a:r>
            <a:endParaRPr lang="en-US" altLang="zh-CN" sz="2400" dirty="0" smtClean="0">
              <a:latin typeface="+mn-ea"/>
            </a:endParaRPr>
          </a:p>
          <a:p>
            <a:pPr lvl="1"/>
            <a:r>
              <a:rPr lang="zh-CN" altLang="en-US" dirty="0" smtClean="0">
                <a:solidFill>
                  <a:srgbClr val="FF0000"/>
                </a:solidFill>
                <a:latin typeface="+mn-ea"/>
              </a:rPr>
              <a:t>导致排队延时和由于输入缓冲区溢出导致的丢包！</a:t>
            </a:r>
            <a:endParaRPr lang="en-US" altLang="zh-CN" dirty="0" smtClean="0">
              <a:solidFill>
                <a:srgbClr val="FF0000"/>
              </a:solidFill>
              <a:latin typeface="+mn-ea"/>
            </a:endParaRPr>
          </a:p>
          <a:p>
            <a:r>
              <a:rPr lang="zh-CN" altLang="en-US" sz="2400" dirty="0" smtClean="0">
                <a:solidFill>
                  <a:srgbClr val="CC0000"/>
                </a:solidFill>
                <a:latin typeface="+mn-ea"/>
              </a:rPr>
              <a:t>线头阻塞（</a:t>
            </a:r>
            <a:r>
              <a:rPr lang="en-US" altLang="zh-CN" sz="2400" dirty="0" smtClean="0">
                <a:solidFill>
                  <a:srgbClr val="CC0000"/>
                </a:solidFill>
                <a:latin typeface="+mn-ea"/>
              </a:rPr>
              <a:t>Head-of-the-Line (HOL) blocking</a:t>
            </a:r>
            <a:r>
              <a:rPr lang="zh-CN" altLang="en-US" sz="2400" dirty="0" smtClean="0">
                <a:solidFill>
                  <a:srgbClr val="CC0000"/>
                </a:solidFill>
                <a:latin typeface="+mn-ea"/>
              </a:rPr>
              <a:t>）</a:t>
            </a:r>
            <a:endParaRPr lang="en-US" altLang="zh-CN" sz="2400" dirty="0">
              <a:solidFill>
                <a:srgbClr val="CC0000"/>
              </a:solidFill>
              <a:latin typeface="+mn-ea"/>
            </a:endParaRPr>
          </a:p>
        </p:txBody>
      </p:sp>
    </p:spTree>
    <p:extLst>
      <p:ext uri="{BB962C8B-B14F-4D97-AF65-F5344CB8AC3E}">
        <p14:creationId xmlns:p14="http://schemas.microsoft.com/office/powerpoint/2010/main" val="129778460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2"/>
          <p:cNvSpPr>
            <a:spLocks noGrp="1" noChangeArrowheads="1"/>
          </p:cNvSpPr>
          <p:nvPr>
            <p:ph type="title" idx="4294967295"/>
          </p:nvPr>
        </p:nvSpPr>
        <p:spPr>
          <a:xfrm>
            <a:off x="0" y="514048"/>
            <a:ext cx="12192000" cy="781050"/>
          </a:xfrm>
          <a:prstGeom prst="rect">
            <a:avLst/>
          </a:prstGeom>
        </p:spPr>
        <p:txBody>
          <a:bodyPr/>
          <a:lstStyle/>
          <a:p>
            <a:pPr algn="ctr"/>
            <a:r>
              <a:rPr lang="en-US" altLang="zh-CN" sz="3600" dirty="0">
                <a:latin typeface="+mn-ea"/>
                <a:ea typeface="+mn-ea"/>
              </a:rPr>
              <a:t>IP </a:t>
            </a:r>
            <a:r>
              <a:rPr lang="zh-CN" altLang="en-US" sz="3600" dirty="0">
                <a:latin typeface="+mn-ea"/>
                <a:ea typeface="+mn-ea"/>
              </a:rPr>
              <a:t>数据报格式（</a:t>
            </a:r>
            <a:r>
              <a:rPr lang="en-US" altLang="zh-CN" sz="3600" dirty="0">
                <a:latin typeface="+mn-ea"/>
                <a:ea typeface="+mn-ea"/>
              </a:rPr>
              <a:t>IPv4</a:t>
            </a:r>
            <a:r>
              <a:rPr lang="zh-CN" altLang="en-US" sz="3600" dirty="0">
                <a:latin typeface="+mn-ea"/>
                <a:ea typeface="+mn-ea"/>
              </a:rPr>
              <a:t>）</a:t>
            </a:r>
            <a:endParaRPr lang="zh-CN" altLang="en-US" dirty="0">
              <a:latin typeface="+mn-ea"/>
              <a:ea typeface="+mn-ea"/>
            </a:endParaRPr>
          </a:p>
        </p:txBody>
      </p:sp>
      <p:sp>
        <p:nvSpPr>
          <p:cNvPr id="71684" name="Rectangle 3"/>
          <p:cNvSpPr>
            <a:spLocks noChangeArrowheads="1"/>
          </p:cNvSpPr>
          <p:nvPr/>
        </p:nvSpPr>
        <p:spPr bwMode="auto">
          <a:xfrm>
            <a:off x="4199467" y="1759919"/>
            <a:ext cx="5268384" cy="4302951"/>
          </a:xfrm>
          <a:prstGeom prst="rect">
            <a:avLst/>
          </a:prstGeom>
          <a:solidFill>
            <a:schemeClr val="accent2"/>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srgbClr val="000000"/>
              </a:solidFill>
              <a:latin typeface="+mn-ea"/>
              <a:ea typeface="+mn-ea"/>
            </a:endParaRPr>
          </a:p>
        </p:txBody>
      </p:sp>
      <p:sp>
        <p:nvSpPr>
          <p:cNvPr id="71685" name="Rectangle 4"/>
          <p:cNvSpPr>
            <a:spLocks noChangeArrowheads="1"/>
          </p:cNvSpPr>
          <p:nvPr/>
        </p:nvSpPr>
        <p:spPr bwMode="auto">
          <a:xfrm>
            <a:off x="4072467" y="1866281"/>
            <a:ext cx="5268384" cy="4196589"/>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srgbClr val="000000"/>
              </a:solidFill>
              <a:latin typeface="+mn-ea"/>
              <a:ea typeface="+mn-ea"/>
            </a:endParaRPr>
          </a:p>
        </p:txBody>
      </p:sp>
      <p:sp>
        <p:nvSpPr>
          <p:cNvPr id="71686" name="Text Box 5"/>
          <p:cNvSpPr txBox="1">
            <a:spLocks noChangeArrowheads="1"/>
          </p:cNvSpPr>
          <p:nvPr/>
        </p:nvSpPr>
        <p:spPr bwMode="auto">
          <a:xfrm>
            <a:off x="4084808" y="1931369"/>
            <a:ext cx="53412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srgbClr val="000000"/>
                </a:solidFill>
                <a:latin typeface="+mn-ea"/>
                <a:ea typeface="+mn-ea"/>
              </a:rPr>
              <a:t>ver</a:t>
            </a:r>
            <a:endParaRPr lang="en-US" altLang="zh-CN" sz="2400">
              <a:solidFill>
                <a:srgbClr val="000000"/>
              </a:solidFill>
              <a:latin typeface="+mn-ea"/>
              <a:ea typeface="+mn-ea"/>
            </a:endParaRPr>
          </a:p>
        </p:txBody>
      </p:sp>
      <p:sp>
        <p:nvSpPr>
          <p:cNvPr id="71687" name="Text Box 6"/>
          <p:cNvSpPr txBox="1">
            <a:spLocks noChangeArrowheads="1"/>
          </p:cNvSpPr>
          <p:nvPr/>
        </p:nvSpPr>
        <p:spPr bwMode="auto">
          <a:xfrm>
            <a:off x="7116525" y="1941550"/>
            <a:ext cx="1338828"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None/>
            </a:pPr>
            <a:r>
              <a:rPr lang="zh-CN" altLang="en-US" sz="1800" dirty="0">
                <a:solidFill>
                  <a:srgbClr val="000000"/>
                </a:solidFill>
                <a:latin typeface="+mn-ea"/>
                <a:ea typeface="+mn-ea"/>
              </a:rPr>
              <a:t>数据报</a:t>
            </a:r>
            <a:r>
              <a:rPr lang="zh-CN" altLang="en-US" sz="1800" dirty="0" smtClean="0">
                <a:solidFill>
                  <a:srgbClr val="000000"/>
                </a:solidFill>
                <a:latin typeface="+mn-ea"/>
                <a:ea typeface="+mn-ea"/>
              </a:rPr>
              <a:t>长度</a:t>
            </a:r>
            <a:endParaRPr lang="zh-CN" altLang="en-US" sz="1800" dirty="0">
              <a:solidFill>
                <a:srgbClr val="000000"/>
              </a:solidFill>
              <a:latin typeface="+mn-ea"/>
              <a:ea typeface="+mn-ea"/>
            </a:endParaRPr>
          </a:p>
        </p:txBody>
      </p:sp>
      <p:sp>
        <p:nvSpPr>
          <p:cNvPr id="71688" name="Line 7"/>
          <p:cNvSpPr>
            <a:spLocks noChangeShapeType="1"/>
          </p:cNvSpPr>
          <p:nvPr/>
        </p:nvSpPr>
        <p:spPr bwMode="auto">
          <a:xfrm>
            <a:off x="4089401" y="2383806"/>
            <a:ext cx="5262033" cy="47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689" name="Line 8"/>
          <p:cNvSpPr>
            <a:spLocks noChangeShapeType="1"/>
          </p:cNvSpPr>
          <p:nvPr/>
        </p:nvSpPr>
        <p:spPr bwMode="auto">
          <a:xfrm flipH="1" flipV="1">
            <a:off x="6675967" y="1875806"/>
            <a:ext cx="0" cy="50641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690" name="Text Box 9"/>
          <p:cNvSpPr txBox="1">
            <a:spLocks noChangeArrowheads="1"/>
          </p:cNvSpPr>
          <p:nvPr/>
        </p:nvSpPr>
        <p:spPr bwMode="auto">
          <a:xfrm>
            <a:off x="6159212" y="1350344"/>
            <a:ext cx="957313"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srgbClr val="000000"/>
                </a:solidFill>
                <a:latin typeface="+mn-ea"/>
                <a:ea typeface="+mn-ea"/>
              </a:rPr>
              <a:t>32 bits</a:t>
            </a:r>
            <a:endParaRPr lang="en-US" altLang="zh-CN" sz="2400">
              <a:solidFill>
                <a:srgbClr val="000000"/>
              </a:solidFill>
              <a:latin typeface="+mn-ea"/>
              <a:ea typeface="+mn-ea"/>
            </a:endParaRPr>
          </a:p>
        </p:txBody>
      </p:sp>
      <p:sp>
        <p:nvSpPr>
          <p:cNvPr id="71691" name="Line 10"/>
          <p:cNvSpPr>
            <a:spLocks noChangeShapeType="1"/>
          </p:cNvSpPr>
          <p:nvPr/>
        </p:nvSpPr>
        <p:spPr bwMode="auto">
          <a:xfrm>
            <a:off x="7399867" y="1591644"/>
            <a:ext cx="1902884" cy="4763"/>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692" name="Line 11"/>
          <p:cNvSpPr>
            <a:spLocks noChangeShapeType="1"/>
          </p:cNvSpPr>
          <p:nvPr/>
        </p:nvSpPr>
        <p:spPr bwMode="auto">
          <a:xfrm rot="10800000">
            <a:off x="4055533" y="1602756"/>
            <a:ext cx="1788584"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693" name="Text Box 12"/>
          <p:cNvSpPr txBox="1">
            <a:spLocks noChangeArrowheads="1"/>
          </p:cNvSpPr>
          <p:nvPr/>
        </p:nvSpPr>
        <p:spPr bwMode="auto">
          <a:xfrm>
            <a:off x="4972156" y="4799982"/>
            <a:ext cx="3720890"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zh-CN" altLang="en-US" sz="2000">
                <a:solidFill>
                  <a:srgbClr val="000000"/>
                </a:solidFill>
                <a:latin typeface="+mn-ea"/>
                <a:ea typeface="+mn-ea"/>
              </a:rPr>
              <a:t>数据</a:t>
            </a:r>
          </a:p>
          <a:p>
            <a:pPr algn="ctr">
              <a:spcBef>
                <a:spcPct val="0"/>
              </a:spcBef>
              <a:buClrTx/>
              <a:buSzTx/>
              <a:buFontTx/>
              <a:buNone/>
            </a:pPr>
            <a:r>
              <a:rPr lang="en-US" altLang="zh-CN" sz="2000">
                <a:solidFill>
                  <a:srgbClr val="000000"/>
                </a:solidFill>
                <a:latin typeface="+mn-ea"/>
                <a:ea typeface="+mn-ea"/>
              </a:rPr>
              <a:t>(</a:t>
            </a:r>
            <a:r>
              <a:rPr lang="zh-CN" altLang="en-US" sz="2000">
                <a:solidFill>
                  <a:srgbClr val="000000"/>
                </a:solidFill>
                <a:latin typeface="+mn-ea"/>
                <a:ea typeface="+mn-ea"/>
              </a:rPr>
              <a:t>变长</a:t>
            </a:r>
            <a:r>
              <a:rPr lang="en-US" altLang="zh-CN" sz="2000">
                <a:solidFill>
                  <a:srgbClr val="000000"/>
                </a:solidFill>
                <a:latin typeface="+mn-ea"/>
                <a:ea typeface="+mn-ea"/>
              </a:rPr>
              <a:t>,</a:t>
            </a:r>
            <a:r>
              <a:rPr lang="zh-CN" altLang="en-US" sz="2000">
                <a:solidFill>
                  <a:srgbClr val="000000"/>
                </a:solidFill>
                <a:latin typeface="+mn-ea"/>
                <a:ea typeface="+mn-ea"/>
              </a:rPr>
              <a:t>通常是一个</a:t>
            </a:r>
            <a:r>
              <a:rPr lang="en-US" altLang="zh-CN" sz="2000">
                <a:solidFill>
                  <a:srgbClr val="000000"/>
                </a:solidFill>
                <a:latin typeface="+mn-ea"/>
                <a:ea typeface="+mn-ea"/>
              </a:rPr>
              <a:t>TCP</a:t>
            </a:r>
            <a:r>
              <a:rPr lang="zh-CN" altLang="en-US" sz="2000">
                <a:solidFill>
                  <a:srgbClr val="000000"/>
                </a:solidFill>
                <a:latin typeface="+mn-ea"/>
                <a:ea typeface="+mn-ea"/>
              </a:rPr>
              <a:t>或</a:t>
            </a:r>
            <a:r>
              <a:rPr lang="en-US" altLang="zh-CN" sz="2000">
                <a:solidFill>
                  <a:srgbClr val="000000"/>
                </a:solidFill>
                <a:latin typeface="+mn-ea"/>
                <a:ea typeface="+mn-ea"/>
              </a:rPr>
              <a:t>UDP</a:t>
            </a:r>
            <a:r>
              <a:rPr lang="zh-CN" altLang="en-US" sz="2000">
                <a:solidFill>
                  <a:srgbClr val="000000"/>
                </a:solidFill>
                <a:latin typeface="+mn-ea"/>
                <a:ea typeface="+mn-ea"/>
              </a:rPr>
              <a:t>段</a:t>
            </a:r>
            <a:r>
              <a:rPr lang="en-US" altLang="zh-CN" sz="2000">
                <a:solidFill>
                  <a:srgbClr val="000000"/>
                </a:solidFill>
                <a:latin typeface="+mn-ea"/>
                <a:ea typeface="+mn-ea"/>
              </a:rPr>
              <a:t>)</a:t>
            </a:r>
            <a:endParaRPr lang="en-US" altLang="zh-CN" sz="2400">
              <a:solidFill>
                <a:srgbClr val="000000"/>
              </a:solidFill>
              <a:latin typeface="+mn-ea"/>
              <a:ea typeface="+mn-ea"/>
            </a:endParaRPr>
          </a:p>
        </p:txBody>
      </p:sp>
      <p:sp>
        <p:nvSpPr>
          <p:cNvPr id="71694" name="Text Box 13"/>
          <p:cNvSpPr txBox="1">
            <a:spLocks noChangeArrowheads="1"/>
          </p:cNvSpPr>
          <p:nvPr/>
        </p:nvSpPr>
        <p:spPr bwMode="auto">
          <a:xfrm>
            <a:off x="3964517" y="2477469"/>
            <a:ext cx="287020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srgbClr val="000000"/>
                </a:solidFill>
                <a:latin typeface="+mn-ea"/>
                <a:ea typeface="+mn-ea"/>
              </a:rPr>
              <a:t>16-bit</a:t>
            </a:r>
            <a:r>
              <a:rPr lang="zh-CN" altLang="en-US" sz="1800">
                <a:solidFill>
                  <a:srgbClr val="000000"/>
                </a:solidFill>
                <a:latin typeface="+mn-ea"/>
                <a:ea typeface="+mn-ea"/>
              </a:rPr>
              <a:t>标识符</a:t>
            </a:r>
            <a:endParaRPr lang="zh-CN" altLang="en-US" sz="2000">
              <a:solidFill>
                <a:srgbClr val="000000"/>
              </a:solidFill>
              <a:latin typeface="+mn-ea"/>
              <a:ea typeface="+mn-ea"/>
            </a:endParaRPr>
          </a:p>
        </p:txBody>
      </p:sp>
      <p:sp>
        <p:nvSpPr>
          <p:cNvPr id="71695" name="Line 14"/>
          <p:cNvSpPr>
            <a:spLocks noChangeShapeType="1"/>
          </p:cNvSpPr>
          <p:nvPr/>
        </p:nvSpPr>
        <p:spPr bwMode="auto">
          <a:xfrm flipV="1">
            <a:off x="4080933" y="3882406"/>
            <a:ext cx="526838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696" name="Line 15"/>
          <p:cNvSpPr>
            <a:spLocks noChangeShapeType="1"/>
          </p:cNvSpPr>
          <p:nvPr/>
        </p:nvSpPr>
        <p:spPr bwMode="auto">
          <a:xfrm flipV="1">
            <a:off x="4080933" y="4358656"/>
            <a:ext cx="526838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697" name="Text Box 16"/>
          <p:cNvSpPr txBox="1">
            <a:spLocks noChangeArrowheads="1"/>
          </p:cNvSpPr>
          <p:nvPr/>
        </p:nvSpPr>
        <p:spPr bwMode="auto">
          <a:xfrm>
            <a:off x="7358270" y="2979119"/>
            <a:ext cx="1346844"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zh-CN" altLang="en-US" sz="1800" b="1">
                <a:solidFill>
                  <a:srgbClr val="FF0000"/>
                </a:solidFill>
                <a:latin typeface="+mn-ea"/>
                <a:ea typeface="+mn-ea"/>
              </a:rPr>
              <a:t>首部检查和</a:t>
            </a:r>
          </a:p>
        </p:txBody>
      </p:sp>
      <p:sp>
        <p:nvSpPr>
          <p:cNvPr id="71698" name="Text Box 17"/>
          <p:cNvSpPr txBox="1">
            <a:spLocks noChangeArrowheads="1"/>
          </p:cNvSpPr>
          <p:nvPr/>
        </p:nvSpPr>
        <p:spPr bwMode="auto">
          <a:xfrm>
            <a:off x="4513419" y="2958481"/>
            <a:ext cx="64633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zh-CN" altLang="en-US" sz="1800">
                <a:solidFill>
                  <a:srgbClr val="000000"/>
                </a:solidFill>
                <a:latin typeface="+mn-ea"/>
                <a:ea typeface="+mn-ea"/>
              </a:rPr>
              <a:t>寿命</a:t>
            </a:r>
          </a:p>
        </p:txBody>
      </p:sp>
      <p:sp>
        <p:nvSpPr>
          <p:cNvPr id="71699" name="Text Box 18"/>
          <p:cNvSpPr txBox="1">
            <a:spLocks noChangeArrowheads="1"/>
          </p:cNvSpPr>
          <p:nvPr/>
        </p:nvSpPr>
        <p:spPr bwMode="auto">
          <a:xfrm>
            <a:off x="5758337" y="3496644"/>
            <a:ext cx="1784463"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srgbClr val="FF0000"/>
                </a:solidFill>
                <a:latin typeface="+mn-ea"/>
                <a:ea typeface="+mn-ea"/>
              </a:rPr>
              <a:t>32 bit</a:t>
            </a:r>
            <a:r>
              <a:rPr lang="zh-CN" altLang="en-US" sz="1800">
                <a:solidFill>
                  <a:srgbClr val="FF0000"/>
                </a:solidFill>
                <a:latin typeface="+mn-ea"/>
                <a:ea typeface="+mn-ea"/>
              </a:rPr>
              <a:t>源</a:t>
            </a:r>
            <a:r>
              <a:rPr lang="en-US" altLang="zh-CN" sz="1800">
                <a:solidFill>
                  <a:srgbClr val="FF0000"/>
                </a:solidFill>
                <a:latin typeface="+mn-ea"/>
                <a:ea typeface="+mn-ea"/>
              </a:rPr>
              <a:t>IP</a:t>
            </a:r>
            <a:r>
              <a:rPr lang="zh-CN" altLang="en-US" sz="1800">
                <a:solidFill>
                  <a:srgbClr val="FF0000"/>
                </a:solidFill>
                <a:latin typeface="+mn-ea"/>
                <a:ea typeface="+mn-ea"/>
              </a:rPr>
              <a:t>地址</a:t>
            </a:r>
            <a:endParaRPr lang="en-US" altLang="zh-CN" sz="2400">
              <a:solidFill>
                <a:srgbClr val="FF0000"/>
              </a:solidFill>
              <a:latin typeface="+mn-ea"/>
              <a:ea typeface="+mn-ea"/>
            </a:endParaRPr>
          </a:p>
        </p:txBody>
      </p:sp>
      <p:sp>
        <p:nvSpPr>
          <p:cNvPr id="71705" name="Text Box 24"/>
          <p:cNvSpPr txBox="1">
            <a:spLocks noChangeArrowheads="1"/>
          </p:cNvSpPr>
          <p:nvPr/>
        </p:nvSpPr>
        <p:spPr bwMode="auto">
          <a:xfrm>
            <a:off x="2470320" y="2881607"/>
            <a:ext cx="1446230"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zh-CN" altLang="en-US" sz="1800" dirty="0" smtClean="0">
                <a:solidFill>
                  <a:srgbClr val="000000"/>
                </a:solidFill>
                <a:latin typeface="+mn-ea"/>
                <a:ea typeface="+mn-ea"/>
              </a:rPr>
              <a:t>固定首部</a:t>
            </a:r>
            <a:endParaRPr lang="en-US" altLang="zh-CN" sz="1800" dirty="0" smtClean="0">
              <a:solidFill>
                <a:srgbClr val="000000"/>
              </a:solidFill>
              <a:latin typeface="+mn-ea"/>
              <a:ea typeface="+mn-ea"/>
            </a:endParaRPr>
          </a:p>
          <a:p>
            <a:pPr algn="ctr">
              <a:spcBef>
                <a:spcPct val="0"/>
              </a:spcBef>
              <a:buClrTx/>
              <a:buSzTx/>
              <a:buFontTx/>
              <a:buNone/>
            </a:pPr>
            <a:r>
              <a:rPr lang="zh-CN" altLang="en-US" sz="1800" dirty="0" smtClean="0">
                <a:solidFill>
                  <a:srgbClr val="000000"/>
                </a:solidFill>
                <a:latin typeface="+mn-ea"/>
                <a:ea typeface="+mn-ea"/>
              </a:rPr>
              <a:t>（</a:t>
            </a:r>
            <a:r>
              <a:rPr lang="en-US" altLang="zh-CN" sz="1800" dirty="0">
                <a:solidFill>
                  <a:srgbClr val="000000"/>
                </a:solidFill>
                <a:latin typeface="+mn-ea"/>
              </a:rPr>
              <a:t> 20</a:t>
            </a:r>
            <a:r>
              <a:rPr lang="zh-CN" altLang="en-US" sz="1800" dirty="0">
                <a:solidFill>
                  <a:srgbClr val="000000"/>
                </a:solidFill>
                <a:latin typeface="+mn-ea"/>
              </a:rPr>
              <a:t>字节</a:t>
            </a:r>
            <a:r>
              <a:rPr lang="zh-CN" altLang="en-US" sz="1800" dirty="0" smtClean="0">
                <a:solidFill>
                  <a:srgbClr val="000000"/>
                </a:solidFill>
                <a:latin typeface="+mn-ea"/>
                <a:ea typeface="+mn-ea"/>
              </a:rPr>
              <a:t>）</a:t>
            </a:r>
            <a:endParaRPr lang="en-US" altLang="zh-CN" sz="1800" dirty="0">
              <a:solidFill>
                <a:srgbClr val="000000"/>
              </a:solidFill>
              <a:latin typeface="+mn-ea"/>
              <a:ea typeface="+mn-ea"/>
            </a:endParaRPr>
          </a:p>
        </p:txBody>
      </p:sp>
      <p:sp>
        <p:nvSpPr>
          <p:cNvPr id="71711" name="Text Box 30"/>
          <p:cNvSpPr txBox="1">
            <a:spLocks noChangeArrowheads="1"/>
          </p:cNvSpPr>
          <p:nvPr/>
        </p:nvSpPr>
        <p:spPr bwMode="auto">
          <a:xfrm>
            <a:off x="4763185" y="1807543"/>
            <a:ext cx="646331"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zh-CN" altLang="en-US" sz="1800" dirty="0">
                <a:solidFill>
                  <a:srgbClr val="FF0000"/>
                </a:solidFill>
                <a:latin typeface="+mn-ea"/>
                <a:ea typeface="+mn-ea"/>
              </a:rPr>
              <a:t>首部</a:t>
            </a:r>
          </a:p>
          <a:p>
            <a:pPr algn="ctr">
              <a:spcBef>
                <a:spcPct val="0"/>
              </a:spcBef>
              <a:buClrTx/>
              <a:buSzTx/>
              <a:buFontTx/>
              <a:buNone/>
            </a:pPr>
            <a:r>
              <a:rPr lang="zh-CN" altLang="en-US" sz="1800" dirty="0">
                <a:solidFill>
                  <a:srgbClr val="FF0000"/>
                </a:solidFill>
                <a:latin typeface="+mn-ea"/>
                <a:ea typeface="+mn-ea"/>
              </a:rPr>
              <a:t>长度</a:t>
            </a:r>
            <a:endParaRPr lang="zh-CN" altLang="en-US" sz="2400" dirty="0">
              <a:solidFill>
                <a:srgbClr val="FF0000"/>
              </a:solidFill>
              <a:latin typeface="+mn-ea"/>
              <a:ea typeface="+mn-ea"/>
            </a:endParaRPr>
          </a:p>
        </p:txBody>
      </p:sp>
      <p:sp>
        <p:nvSpPr>
          <p:cNvPr id="71712" name="Text Box 31"/>
          <p:cNvSpPr txBox="1">
            <a:spLocks noChangeArrowheads="1"/>
          </p:cNvSpPr>
          <p:nvPr/>
        </p:nvSpPr>
        <p:spPr bwMode="auto">
          <a:xfrm>
            <a:off x="5764368" y="1798018"/>
            <a:ext cx="646331"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zh-CN" altLang="en-US" sz="1800" dirty="0">
                <a:solidFill>
                  <a:srgbClr val="000000"/>
                </a:solidFill>
                <a:latin typeface="+mn-ea"/>
                <a:ea typeface="+mn-ea"/>
              </a:rPr>
              <a:t>服务</a:t>
            </a:r>
          </a:p>
          <a:p>
            <a:pPr algn="ctr">
              <a:spcBef>
                <a:spcPct val="0"/>
              </a:spcBef>
              <a:buClrTx/>
              <a:buSzTx/>
              <a:buFontTx/>
              <a:buNone/>
            </a:pPr>
            <a:r>
              <a:rPr lang="zh-CN" altLang="en-US" sz="1800" dirty="0">
                <a:solidFill>
                  <a:srgbClr val="000000"/>
                </a:solidFill>
                <a:latin typeface="+mn-ea"/>
                <a:ea typeface="+mn-ea"/>
              </a:rPr>
              <a:t>类型</a:t>
            </a:r>
            <a:endParaRPr lang="zh-CN" altLang="en-US" sz="2400" dirty="0">
              <a:solidFill>
                <a:srgbClr val="000000"/>
              </a:solidFill>
              <a:latin typeface="+mn-ea"/>
              <a:ea typeface="+mn-ea"/>
            </a:endParaRPr>
          </a:p>
        </p:txBody>
      </p:sp>
      <p:sp>
        <p:nvSpPr>
          <p:cNvPr id="71713" name="Line 32"/>
          <p:cNvSpPr>
            <a:spLocks noChangeShapeType="1"/>
          </p:cNvSpPr>
          <p:nvPr/>
        </p:nvSpPr>
        <p:spPr bwMode="auto">
          <a:xfrm flipH="1" flipV="1">
            <a:off x="5482167" y="1871044"/>
            <a:ext cx="0" cy="50641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714" name="Line 33"/>
          <p:cNvSpPr>
            <a:spLocks noChangeShapeType="1"/>
          </p:cNvSpPr>
          <p:nvPr/>
        </p:nvSpPr>
        <p:spPr bwMode="auto">
          <a:xfrm flipH="1" flipV="1">
            <a:off x="4663017" y="1880569"/>
            <a:ext cx="0" cy="50641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717" name="Line 36"/>
          <p:cNvSpPr>
            <a:spLocks noChangeShapeType="1"/>
          </p:cNvSpPr>
          <p:nvPr/>
        </p:nvSpPr>
        <p:spPr bwMode="auto">
          <a:xfrm flipH="1" flipV="1">
            <a:off x="6675967" y="2390156"/>
            <a:ext cx="0" cy="50641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718" name="Text Box 37"/>
          <p:cNvSpPr txBox="1">
            <a:spLocks noChangeArrowheads="1"/>
          </p:cNvSpPr>
          <p:nvPr/>
        </p:nvSpPr>
        <p:spPr bwMode="auto">
          <a:xfrm>
            <a:off x="6479118" y="2467944"/>
            <a:ext cx="102870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zh-CN" altLang="en-US" sz="1800">
                <a:solidFill>
                  <a:srgbClr val="000000"/>
                </a:solidFill>
                <a:latin typeface="+mn-ea"/>
                <a:ea typeface="+mn-ea"/>
              </a:rPr>
              <a:t>标志</a:t>
            </a:r>
            <a:endParaRPr lang="zh-CN" altLang="en-US" sz="2000">
              <a:solidFill>
                <a:srgbClr val="000000"/>
              </a:solidFill>
              <a:latin typeface="+mn-ea"/>
              <a:ea typeface="+mn-ea"/>
            </a:endParaRPr>
          </a:p>
        </p:txBody>
      </p:sp>
      <p:sp>
        <p:nvSpPr>
          <p:cNvPr id="71719" name="Line 38"/>
          <p:cNvSpPr>
            <a:spLocks noChangeShapeType="1"/>
          </p:cNvSpPr>
          <p:nvPr/>
        </p:nvSpPr>
        <p:spPr bwMode="auto">
          <a:xfrm flipH="1" flipV="1">
            <a:off x="7298267" y="2380631"/>
            <a:ext cx="0" cy="50641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720" name="Text Box 39"/>
          <p:cNvSpPr txBox="1">
            <a:spLocks noChangeArrowheads="1"/>
          </p:cNvSpPr>
          <p:nvPr/>
        </p:nvSpPr>
        <p:spPr bwMode="auto">
          <a:xfrm>
            <a:off x="7355417" y="2473494"/>
            <a:ext cx="190500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zh-CN" altLang="en-US" sz="1800" dirty="0">
                <a:solidFill>
                  <a:srgbClr val="000000"/>
                </a:solidFill>
                <a:latin typeface="+mn-ea"/>
                <a:ea typeface="+mn-ea"/>
              </a:rPr>
              <a:t>片</a:t>
            </a:r>
            <a:r>
              <a:rPr lang="zh-CN" altLang="en-US" sz="1800" dirty="0" smtClean="0">
                <a:solidFill>
                  <a:srgbClr val="000000"/>
                </a:solidFill>
                <a:latin typeface="+mn-ea"/>
                <a:ea typeface="+mn-ea"/>
              </a:rPr>
              <a:t>偏移</a:t>
            </a:r>
            <a:endParaRPr lang="zh-CN" altLang="en-US" sz="2000" dirty="0">
              <a:solidFill>
                <a:srgbClr val="000000"/>
              </a:solidFill>
              <a:latin typeface="+mn-ea"/>
              <a:ea typeface="+mn-ea"/>
            </a:endParaRPr>
          </a:p>
        </p:txBody>
      </p:sp>
      <p:sp>
        <p:nvSpPr>
          <p:cNvPr id="71723" name="Line 42"/>
          <p:cNvSpPr>
            <a:spLocks noChangeShapeType="1"/>
          </p:cNvSpPr>
          <p:nvPr/>
        </p:nvSpPr>
        <p:spPr bwMode="auto">
          <a:xfrm flipV="1">
            <a:off x="4080933" y="2891806"/>
            <a:ext cx="526838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724" name="Line 43"/>
          <p:cNvSpPr>
            <a:spLocks noChangeShapeType="1"/>
          </p:cNvSpPr>
          <p:nvPr/>
        </p:nvSpPr>
        <p:spPr bwMode="auto">
          <a:xfrm flipH="1" flipV="1">
            <a:off x="6675967" y="2894981"/>
            <a:ext cx="0" cy="50641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725" name="Line 44"/>
          <p:cNvSpPr>
            <a:spLocks noChangeShapeType="1"/>
          </p:cNvSpPr>
          <p:nvPr/>
        </p:nvSpPr>
        <p:spPr bwMode="auto">
          <a:xfrm flipV="1">
            <a:off x="4055533" y="3406156"/>
            <a:ext cx="526838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726" name="Text Box 45"/>
          <p:cNvSpPr txBox="1">
            <a:spLocks noChangeArrowheads="1"/>
          </p:cNvSpPr>
          <p:nvPr/>
        </p:nvSpPr>
        <p:spPr bwMode="auto">
          <a:xfrm>
            <a:off x="5486969" y="2929906"/>
            <a:ext cx="1107996"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zh-CN" altLang="en-US" sz="1800" dirty="0">
                <a:solidFill>
                  <a:srgbClr val="000000"/>
                </a:solidFill>
                <a:latin typeface="+mn-ea"/>
              </a:rPr>
              <a:t>上层协议</a:t>
            </a:r>
          </a:p>
        </p:txBody>
      </p:sp>
      <p:sp>
        <p:nvSpPr>
          <p:cNvPr id="71727" name="Line 46"/>
          <p:cNvSpPr>
            <a:spLocks noChangeShapeType="1"/>
          </p:cNvSpPr>
          <p:nvPr/>
        </p:nvSpPr>
        <p:spPr bwMode="auto">
          <a:xfrm flipH="1" flipV="1">
            <a:off x="5405967" y="2904506"/>
            <a:ext cx="0" cy="50641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729" name="Text Box 48"/>
          <p:cNvSpPr txBox="1">
            <a:spLocks noChangeArrowheads="1"/>
          </p:cNvSpPr>
          <p:nvPr/>
        </p:nvSpPr>
        <p:spPr bwMode="auto">
          <a:xfrm>
            <a:off x="5706421" y="3934794"/>
            <a:ext cx="201529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srgbClr val="FF0000"/>
                </a:solidFill>
                <a:latin typeface="+mn-ea"/>
                <a:ea typeface="+mn-ea"/>
              </a:rPr>
              <a:t>32 bit</a:t>
            </a:r>
            <a:r>
              <a:rPr lang="zh-CN" altLang="en-US" sz="1800">
                <a:solidFill>
                  <a:srgbClr val="FF0000"/>
                </a:solidFill>
                <a:latin typeface="+mn-ea"/>
                <a:ea typeface="+mn-ea"/>
              </a:rPr>
              <a:t>目的</a:t>
            </a:r>
            <a:r>
              <a:rPr lang="en-US" altLang="zh-CN" sz="1800">
                <a:solidFill>
                  <a:srgbClr val="FF0000"/>
                </a:solidFill>
                <a:latin typeface="+mn-ea"/>
                <a:ea typeface="+mn-ea"/>
              </a:rPr>
              <a:t>IP</a:t>
            </a:r>
            <a:r>
              <a:rPr lang="zh-CN" altLang="en-US" sz="1800">
                <a:solidFill>
                  <a:srgbClr val="FF0000"/>
                </a:solidFill>
                <a:latin typeface="+mn-ea"/>
                <a:ea typeface="+mn-ea"/>
              </a:rPr>
              <a:t>地址</a:t>
            </a:r>
            <a:endParaRPr lang="zh-CN" altLang="en-US" sz="2400">
              <a:solidFill>
                <a:srgbClr val="FF0000"/>
              </a:solidFill>
              <a:latin typeface="+mn-ea"/>
              <a:ea typeface="+mn-ea"/>
            </a:endParaRPr>
          </a:p>
        </p:txBody>
      </p:sp>
      <p:sp>
        <p:nvSpPr>
          <p:cNvPr id="71730" name="Line 49"/>
          <p:cNvSpPr>
            <a:spLocks noChangeShapeType="1"/>
          </p:cNvSpPr>
          <p:nvPr/>
        </p:nvSpPr>
        <p:spPr bwMode="auto">
          <a:xfrm flipV="1">
            <a:off x="4080933" y="4806331"/>
            <a:ext cx="526838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731" name="Text Box 50"/>
          <p:cNvSpPr txBox="1">
            <a:spLocks noChangeArrowheads="1"/>
          </p:cNvSpPr>
          <p:nvPr/>
        </p:nvSpPr>
        <p:spPr bwMode="auto">
          <a:xfrm>
            <a:off x="5640421" y="4401519"/>
            <a:ext cx="203934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zh-CN" altLang="en-US" sz="1800">
                <a:solidFill>
                  <a:srgbClr val="000000"/>
                </a:solidFill>
                <a:latin typeface="+mn-ea"/>
                <a:ea typeface="+mn-ea"/>
              </a:rPr>
              <a:t>选项 </a:t>
            </a:r>
            <a:r>
              <a:rPr lang="en-US" altLang="zh-CN" sz="1800">
                <a:solidFill>
                  <a:srgbClr val="000000"/>
                </a:solidFill>
                <a:latin typeface="+mn-ea"/>
                <a:ea typeface="+mn-ea"/>
              </a:rPr>
              <a:t>(</a:t>
            </a:r>
            <a:r>
              <a:rPr lang="zh-CN" altLang="en-US" sz="1800">
                <a:solidFill>
                  <a:srgbClr val="000000"/>
                </a:solidFill>
                <a:latin typeface="+mn-ea"/>
                <a:ea typeface="+mn-ea"/>
              </a:rPr>
              <a:t>如果有的话</a:t>
            </a:r>
            <a:r>
              <a:rPr lang="en-US" altLang="zh-CN" sz="1800">
                <a:solidFill>
                  <a:srgbClr val="000000"/>
                </a:solidFill>
                <a:latin typeface="+mn-ea"/>
                <a:ea typeface="+mn-ea"/>
              </a:rPr>
              <a:t>)</a:t>
            </a:r>
            <a:endParaRPr lang="en-US" altLang="zh-CN" sz="2400">
              <a:solidFill>
                <a:srgbClr val="000000"/>
              </a:solidFill>
              <a:latin typeface="+mn-ea"/>
              <a:ea typeface="+mn-ea"/>
            </a:endParaRPr>
          </a:p>
        </p:txBody>
      </p:sp>
      <p:sp>
        <p:nvSpPr>
          <p:cNvPr id="71734" name="AutoShape 54"/>
          <p:cNvSpPr>
            <a:spLocks/>
          </p:cNvSpPr>
          <p:nvPr/>
        </p:nvSpPr>
        <p:spPr bwMode="auto">
          <a:xfrm>
            <a:off x="9526207" y="1956768"/>
            <a:ext cx="118533" cy="2895600"/>
          </a:xfrm>
          <a:prstGeom prst="rightBrace">
            <a:avLst>
              <a:gd name="adj1" fmla="val 271429"/>
              <a:gd name="adj2" fmla="val 50000"/>
            </a:avLst>
          </a:prstGeom>
          <a:noFill/>
          <a:ln w="3810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srgbClr val="000000"/>
              </a:solidFill>
              <a:latin typeface="+mn-ea"/>
              <a:ea typeface="+mn-ea"/>
            </a:endParaRPr>
          </a:p>
        </p:txBody>
      </p:sp>
      <p:sp>
        <p:nvSpPr>
          <p:cNvPr id="58" name="Text Box 24"/>
          <p:cNvSpPr txBox="1">
            <a:spLocks noChangeArrowheads="1"/>
          </p:cNvSpPr>
          <p:nvPr/>
        </p:nvSpPr>
        <p:spPr bwMode="auto">
          <a:xfrm>
            <a:off x="9822216" y="3153103"/>
            <a:ext cx="788634"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buNone/>
            </a:pPr>
            <a:r>
              <a:rPr lang="zh-CN" altLang="en-US" sz="2000" dirty="0" smtClean="0">
                <a:latin typeface="+mn-ea"/>
                <a:ea typeface="+mn-ea"/>
              </a:rPr>
              <a:t>首 </a:t>
            </a:r>
            <a:r>
              <a:rPr lang="zh-CN" altLang="en-US" sz="2000" dirty="0">
                <a:latin typeface="+mn-ea"/>
                <a:ea typeface="+mn-ea"/>
              </a:rPr>
              <a:t>部 </a:t>
            </a:r>
            <a:endParaRPr lang="en-US" altLang="zh-CN" sz="2000" dirty="0">
              <a:solidFill>
                <a:srgbClr val="000000"/>
              </a:solidFill>
              <a:latin typeface="+mn-ea"/>
              <a:ea typeface="+mn-ea"/>
            </a:endParaRPr>
          </a:p>
        </p:txBody>
      </p:sp>
      <p:sp>
        <p:nvSpPr>
          <p:cNvPr id="59" name="AutoShape 54"/>
          <p:cNvSpPr>
            <a:spLocks/>
          </p:cNvSpPr>
          <p:nvPr/>
        </p:nvSpPr>
        <p:spPr bwMode="auto">
          <a:xfrm flipH="1">
            <a:off x="3845982" y="1974231"/>
            <a:ext cx="129115" cy="2384425"/>
          </a:xfrm>
          <a:prstGeom prst="rightBrace">
            <a:avLst>
              <a:gd name="adj1" fmla="val 271429"/>
              <a:gd name="adj2" fmla="val 50000"/>
            </a:avLst>
          </a:prstGeom>
          <a:noFill/>
          <a:ln w="3810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srgbClr val="000000"/>
              </a:solidFill>
              <a:latin typeface="+mn-ea"/>
              <a:ea typeface="+mn-ea"/>
            </a:endParaRPr>
          </a:p>
        </p:txBody>
      </p:sp>
      <p:sp>
        <p:nvSpPr>
          <p:cNvPr id="60" name="Rectangle 54"/>
          <p:cNvSpPr>
            <a:spLocks noChangeArrowheads="1"/>
          </p:cNvSpPr>
          <p:nvPr/>
        </p:nvSpPr>
        <p:spPr bwMode="auto">
          <a:xfrm>
            <a:off x="351365" y="4311172"/>
            <a:ext cx="3494617" cy="1606550"/>
          </a:xfrm>
          <a:prstGeom prst="rect">
            <a:avLst/>
          </a:prstGeom>
          <a:noFill/>
          <a:ln w="9525">
            <a:solidFill>
              <a:srgbClr val="CC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gn="ctr" eaLnBrk="0" hangingPunct="0">
              <a:lnSpc>
                <a:spcPct val="85000"/>
              </a:lnSpc>
              <a:spcBef>
                <a:spcPct val="20000"/>
              </a:spcBef>
              <a:buClr>
                <a:srgbClr val="000099"/>
              </a:buClr>
              <a:buSzPct val="65000"/>
              <a:buFont typeface="Wingdings" charset="0"/>
              <a:buNone/>
              <a:defRPr/>
            </a:pPr>
            <a:r>
              <a:rPr lang="en-US" sz="2000" i="1" dirty="0">
                <a:solidFill>
                  <a:srgbClr val="CC0000"/>
                </a:solidFill>
                <a:latin typeface="+mn-ea"/>
              </a:rPr>
              <a:t>how much overhead?</a:t>
            </a:r>
          </a:p>
          <a:p>
            <a:pPr algn="just" eaLnBrk="0" hangingPunct="0">
              <a:lnSpc>
                <a:spcPct val="85000"/>
              </a:lnSpc>
              <a:spcBef>
                <a:spcPct val="20000"/>
              </a:spcBef>
              <a:buClr>
                <a:srgbClr val="000099"/>
              </a:buClr>
              <a:buSzPct val="65000"/>
              <a:defRPr/>
            </a:pPr>
            <a:r>
              <a:rPr lang="en-US" sz="2000" dirty="0">
                <a:solidFill>
                  <a:srgbClr val="000000"/>
                </a:solidFill>
                <a:latin typeface="+mn-ea"/>
              </a:rPr>
              <a:t>20 bytes of TCP</a:t>
            </a:r>
          </a:p>
          <a:p>
            <a:pPr algn="just" eaLnBrk="0" hangingPunct="0">
              <a:lnSpc>
                <a:spcPct val="85000"/>
              </a:lnSpc>
              <a:spcBef>
                <a:spcPct val="20000"/>
              </a:spcBef>
              <a:buClr>
                <a:srgbClr val="000099"/>
              </a:buClr>
              <a:buSzPct val="65000"/>
              <a:defRPr/>
            </a:pPr>
            <a:r>
              <a:rPr lang="en-US" sz="2000" dirty="0">
                <a:solidFill>
                  <a:srgbClr val="000000"/>
                </a:solidFill>
                <a:latin typeface="+mn-ea"/>
              </a:rPr>
              <a:t>20 bytes of IP</a:t>
            </a:r>
          </a:p>
          <a:p>
            <a:pPr algn="just" eaLnBrk="0" hangingPunct="0">
              <a:lnSpc>
                <a:spcPct val="85000"/>
              </a:lnSpc>
              <a:spcBef>
                <a:spcPct val="20000"/>
              </a:spcBef>
              <a:buClr>
                <a:srgbClr val="000099"/>
              </a:buClr>
              <a:buSzPct val="65000"/>
              <a:defRPr/>
            </a:pPr>
            <a:r>
              <a:rPr lang="en-US" sz="2000" dirty="0">
                <a:solidFill>
                  <a:srgbClr val="000000"/>
                </a:solidFill>
                <a:latin typeface="+mn-ea"/>
              </a:rPr>
              <a:t>= 40 bytes + app layer overhead</a:t>
            </a:r>
          </a:p>
        </p:txBody>
      </p:sp>
      <p:sp>
        <p:nvSpPr>
          <p:cNvPr id="40" name="矩形 39"/>
          <p:cNvSpPr/>
          <p:nvPr/>
        </p:nvSpPr>
        <p:spPr>
          <a:xfrm>
            <a:off x="4199467" y="6207761"/>
            <a:ext cx="4801314" cy="400110"/>
          </a:xfrm>
          <a:prstGeom prst="rect">
            <a:avLst/>
          </a:prstGeom>
        </p:spPr>
        <p:txBody>
          <a:bodyPr wrap="none">
            <a:spAutoFit/>
          </a:bodyPr>
          <a:lstStyle/>
          <a:p>
            <a:r>
              <a:rPr lang="zh-CN" altLang="en-US" sz="2000" dirty="0" smtClean="0">
                <a:solidFill>
                  <a:srgbClr val="FF0000"/>
                </a:solidFill>
              </a:rPr>
              <a:t>为什么运输层和网络层都执行差错检测？</a:t>
            </a:r>
            <a:endParaRPr lang="zh-CN" altLang="en-US" sz="2000" dirty="0">
              <a:solidFill>
                <a:srgbClr val="FF0000"/>
              </a:solidFill>
            </a:endParaRPr>
          </a:p>
        </p:txBody>
      </p:sp>
    </p:spTree>
    <p:extLst>
      <p:ext uri="{BB962C8B-B14F-4D97-AF65-F5344CB8AC3E}">
        <p14:creationId xmlns:p14="http://schemas.microsoft.com/office/powerpoint/2010/main" val="191017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dissolve">
                                      <p:cBhvr>
                                        <p:cTn id="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学习目的</a:t>
            </a:r>
          </a:p>
        </p:txBody>
      </p:sp>
      <p:sp>
        <p:nvSpPr>
          <p:cNvPr id="17" name="矩形 16"/>
          <p:cNvSpPr/>
          <p:nvPr/>
        </p:nvSpPr>
        <p:spPr>
          <a:xfrm>
            <a:off x="187425" y="705834"/>
            <a:ext cx="12004575" cy="5170646"/>
          </a:xfrm>
          <a:prstGeom prst="rect">
            <a:avLst/>
          </a:prstGeom>
        </p:spPr>
        <p:txBody>
          <a:bodyPr wrap="square">
            <a:spAutoFit/>
          </a:bodyPr>
          <a:lstStyle/>
          <a:p>
            <a:pPr algn="just">
              <a:lnSpc>
                <a:spcPct val="150000"/>
              </a:lnSpc>
              <a:spcAft>
                <a:spcPts val="0"/>
              </a:spcAft>
            </a:pPr>
            <a:r>
              <a:rPr lang="en-US" altLang="zh-CN" sz="2000" kern="100" dirty="0" smtClean="0">
                <a:latin typeface="+mn-ea"/>
              </a:rPr>
              <a:t>1.</a:t>
            </a:r>
            <a:r>
              <a:rPr lang="zh-CN" altLang="zh-CN" sz="2000" kern="100" dirty="0" smtClean="0">
                <a:latin typeface="+mn-ea"/>
              </a:rPr>
              <a:t>在</a:t>
            </a:r>
            <a:r>
              <a:rPr lang="zh-CN" altLang="zh-CN" sz="2000" kern="100" dirty="0">
                <a:latin typeface="+mn-ea"/>
              </a:rPr>
              <a:t>英特网中，</a:t>
            </a:r>
            <a:r>
              <a:rPr lang="en-US" altLang="zh-CN" sz="2000" kern="100" dirty="0">
                <a:latin typeface="+mn-ea"/>
              </a:rPr>
              <a:t>IP</a:t>
            </a:r>
            <a:r>
              <a:rPr lang="zh-CN" altLang="zh-CN" sz="2000" kern="100" dirty="0">
                <a:latin typeface="+mn-ea"/>
              </a:rPr>
              <a:t>数据报的传输需要经由源主机和中途路由器到达目的主机，下面说法正确的是（</a:t>
            </a:r>
            <a:r>
              <a:rPr lang="en-US" altLang="zh-CN" sz="2000" kern="100" dirty="0">
                <a:latin typeface="+mn-ea"/>
              </a:rPr>
              <a:t>  </a:t>
            </a:r>
            <a:r>
              <a:rPr lang="en-US" altLang="zh-CN" sz="2000" kern="100" dirty="0" smtClean="0">
                <a:solidFill>
                  <a:srgbClr val="FF0000"/>
                </a:solidFill>
                <a:latin typeface="+mn-ea"/>
              </a:rPr>
              <a:t>    </a:t>
            </a:r>
            <a:r>
              <a:rPr lang="en-US" altLang="zh-CN" sz="2000" kern="100" dirty="0" smtClean="0">
                <a:latin typeface="+mn-ea"/>
              </a:rPr>
              <a:t>  </a:t>
            </a:r>
            <a:r>
              <a:rPr lang="zh-CN" altLang="zh-CN" sz="2000" kern="100" dirty="0">
                <a:latin typeface="+mn-ea"/>
              </a:rPr>
              <a:t>）。</a:t>
            </a:r>
          </a:p>
          <a:p>
            <a:pPr algn="just">
              <a:lnSpc>
                <a:spcPct val="150000"/>
              </a:lnSpc>
              <a:spcAft>
                <a:spcPts val="0"/>
              </a:spcAft>
            </a:pPr>
            <a:r>
              <a:rPr lang="en-US" altLang="zh-CN" sz="2000" kern="100" dirty="0">
                <a:latin typeface="+mn-ea"/>
              </a:rPr>
              <a:t>A</a:t>
            </a:r>
            <a:r>
              <a:rPr lang="zh-CN" altLang="zh-CN" sz="2000" kern="100" dirty="0">
                <a:latin typeface="+mn-ea"/>
              </a:rPr>
              <a:t>、源主机和中途路由器都知道</a:t>
            </a:r>
            <a:r>
              <a:rPr lang="en-US" altLang="zh-CN" sz="2000" kern="100" dirty="0">
                <a:latin typeface="+mn-ea"/>
              </a:rPr>
              <a:t>IP</a:t>
            </a:r>
            <a:r>
              <a:rPr lang="zh-CN" altLang="zh-CN" sz="2000" kern="100" dirty="0">
                <a:latin typeface="+mn-ea"/>
              </a:rPr>
              <a:t>数据报到达目的主机需要经过的完整路径。</a:t>
            </a:r>
          </a:p>
          <a:p>
            <a:pPr algn="just">
              <a:lnSpc>
                <a:spcPct val="150000"/>
              </a:lnSpc>
              <a:spcAft>
                <a:spcPts val="0"/>
              </a:spcAft>
            </a:pPr>
            <a:r>
              <a:rPr lang="en-US" altLang="zh-CN" sz="2000" kern="100" dirty="0">
                <a:latin typeface="+mn-ea"/>
              </a:rPr>
              <a:t>B</a:t>
            </a:r>
            <a:r>
              <a:rPr lang="zh-CN" altLang="zh-CN" sz="2000" kern="100" dirty="0">
                <a:latin typeface="+mn-ea"/>
              </a:rPr>
              <a:t>、源主机知道</a:t>
            </a:r>
            <a:r>
              <a:rPr lang="en-US" altLang="zh-CN" sz="2000" kern="100" dirty="0">
                <a:latin typeface="+mn-ea"/>
              </a:rPr>
              <a:t>IP</a:t>
            </a:r>
            <a:r>
              <a:rPr lang="zh-CN" altLang="zh-CN" sz="2000" kern="100" dirty="0">
                <a:latin typeface="+mn-ea"/>
              </a:rPr>
              <a:t>数据报到达目的主机需要经过的完整路径，而中途路由器不知道。</a:t>
            </a:r>
          </a:p>
          <a:p>
            <a:pPr algn="just">
              <a:lnSpc>
                <a:spcPct val="150000"/>
              </a:lnSpc>
              <a:spcAft>
                <a:spcPts val="0"/>
              </a:spcAft>
            </a:pPr>
            <a:r>
              <a:rPr lang="en-US" altLang="zh-CN" sz="2000" kern="100" dirty="0">
                <a:latin typeface="+mn-ea"/>
              </a:rPr>
              <a:t>C</a:t>
            </a:r>
            <a:r>
              <a:rPr lang="zh-CN" altLang="zh-CN" sz="2000" kern="100" dirty="0">
                <a:latin typeface="+mn-ea"/>
              </a:rPr>
              <a:t>、源主机不知道</a:t>
            </a:r>
            <a:r>
              <a:rPr lang="en-US" altLang="zh-CN" sz="2000" kern="100" dirty="0">
                <a:latin typeface="+mn-ea"/>
              </a:rPr>
              <a:t>IP</a:t>
            </a:r>
            <a:r>
              <a:rPr lang="zh-CN" altLang="zh-CN" sz="2000" kern="100" dirty="0">
                <a:latin typeface="+mn-ea"/>
              </a:rPr>
              <a:t>数据报到达目的主机需要经过的完整路径，而中途路由器知道。</a:t>
            </a:r>
          </a:p>
          <a:p>
            <a:pPr algn="just">
              <a:lnSpc>
                <a:spcPct val="150000"/>
              </a:lnSpc>
              <a:spcAft>
                <a:spcPts val="0"/>
              </a:spcAft>
            </a:pPr>
            <a:r>
              <a:rPr lang="en-US" altLang="zh-CN" sz="2000" kern="100" dirty="0">
                <a:latin typeface="+mn-ea"/>
              </a:rPr>
              <a:t>D</a:t>
            </a:r>
            <a:r>
              <a:rPr lang="zh-CN" altLang="zh-CN" sz="2000" kern="100" dirty="0">
                <a:latin typeface="+mn-ea"/>
              </a:rPr>
              <a:t>、源主机和中途路由器都不知道</a:t>
            </a:r>
            <a:r>
              <a:rPr lang="en-US" altLang="zh-CN" sz="2000" kern="100" dirty="0">
                <a:latin typeface="+mn-ea"/>
              </a:rPr>
              <a:t>IP</a:t>
            </a:r>
            <a:r>
              <a:rPr lang="zh-CN" altLang="zh-CN" sz="2000" kern="100" dirty="0">
                <a:latin typeface="+mn-ea"/>
              </a:rPr>
              <a:t>数据报到达目的主机需要经过的完整路径</a:t>
            </a:r>
            <a:r>
              <a:rPr lang="zh-CN" altLang="zh-CN" sz="2000" kern="100" dirty="0" smtClean="0">
                <a:latin typeface="+mn-ea"/>
              </a:rPr>
              <a:t>。</a:t>
            </a:r>
            <a:endParaRPr lang="en-US" altLang="zh-CN" sz="2000" kern="100" dirty="0" smtClean="0">
              <a:latin typeface="+mn-ea"/>
            </a:endParaRPr>
          </a:p>
          <a:p>
            <a:pPr algn="just">
              <a:spcAft>
                <a:spcPts val="0"/>
              </a:spcAft>
            </a:pPr>
            <a:r>
              <a:rPr lang="en-US" altLang="zh-CN" sz="2000" kern="100" dirty="0" smtClean="0">
                <a:latin typeface="+mn-ea"/>
              </a:rPr>
              <a:t>2.</a:t>
            </a:r>
            <a:r>
              <a:rPr lang="zh-CN" altLang="zh-CN" sz="2000" kern="100" dirty="0" smtClean="0">
                <a:latin typeface="+mn-ea"/>
              </a:rPr>
              <a:t>采用</a:t>
            </a:r>
            <a:r>
              <a:rPr lang="zh-CN" altLang="zh-CN" sz="2000" kern="100" dirty="0">
                <a:latin typeface="+mn-ea"/>
              </a:rPr>
              <a:t>（</a:t>
            </a:r>
            <a:r>
              <a:rPr lang="en-US" altLang="zh-CN" sz="2000" kern="100" dirty="0">
                <a:latin typeface="+mn-ea"/>
              </a:rPr>
              <a:t>  </a:t>
            </a:r>
            <a:r>
              <a:rPr lang="en-US" altLang="zh-CN" sz="2000" kern="100" dirty="0">
                <a:solidFill>
                  <a:srgbClr val="FF0000"/>
                </a:solidFill>
                <a:latin typeface="+mn-ea"/>
              </a:rPr>
              <a:t>     </a:t>
            </a:r>
            <a:r>
              <a:rPr lang="en-US" altLang="zh-CN" sz="2000" kern="100" dirty="0">
                <a:latin typeface="+mn-ea"/>
              </a:rPr>
              <a:t>  </a:t>
            </a:r>
            <a:r>
              <a:rPr lang="zh-CN" altLang="zh-CN" sz="2000" kern="100" dirty="0">
                <a:latin typeface="+mn-ea"/>
              </a:rPr>
              <a:t>）的交换结构可以并行发送多个分组。</a:t>
            </a:r>
          </a:p>
          <a:p>
            <a:pPr algn="just">
              <a:spcAft>
                <a:spcPts val="0"/>
              </a:spcAft>
            </a:pPr>
            <a:r>
              <a:rPr lang="en-US" altLang="zh-CN" sz="2000" kern="100" dirty="0">
                <a:latin typeface="+mn-ea"/>
              </a:rPr>
              <a:t>A</a:t>
            </a:r>
            <a:r>
              <a:rPr lang="zh-CN" altLang="zh-CN" sz="2000" kern="100" dirty="0">
                <a:latin typeface="+mn-ea"/>
              </a:rPr>
              <a:t>、经内存交换</a:t>
            </a:r>
            <a:r>
              <a:rPr lang="en-US" altLang="zh-CN" sz="2000" kern="100" dirty="0">
                <a:latin typeface="+mn-ea"/>
              </a:rPr>
              <a:t>        B</a:t>
            </a:r>
            <a:r>
              <a:rPr lang="zh-CN" altLang="zh-CN" sz="2000" kern="100" dirty="0">
                <a:latin typeface="+mn-ea"/>
              </a:rPr>
              <a:t>、经总线交换</a:t>
            </a:r>
            <a:r>
              <a:rPr lang="en-US" altLang="zh-CN" sz="2000" kern="100" dirty="0">
                <a:latin typeface="+mn-ea"/>
              </a:rPr>
              <a:t>     C</a:t>
            </a:r>
            <a:r>
              <a:rPr lang="zh-CN" altLang="zh-CN" sz="2000" kern="100" dirty="0">
                <a:latin typeface="+mn-ea"/>
              </a:rPr>
              <a:t>、经互联网络交换</a:t>
            </a:r>
            <a:r>
              <a:rPr lang="en-US" altLang="zh-CN" sz="2000" kern="100" dirty="0">
                <a:latin typeface="+mn-ea"/>
              </a:rPr>
              <a:t>    D</a:t>
            </a:r>
            <a:r>
              <a:rPr lang="zh-CN" altLang="zh-CN" sz="2000" kern="100" dirty="0">
                <a:latin typeface="+mn-ea"/>
              </a:rPr>
              <a:t>、以上都</a:t>
            </a:r>
            <a:r>
              <a:rPr lang="zh-CN" altLang="zh-CN" sz="2000" kern="100" dirty="0" smtClean="0">
                <a:latin typeface="+mn-ea"/>
              </a:rPr>
              <a:t>可以</a:t>
            </a:r>
            <a:r>
              <a:rPr lang="en-US" altLang="zh-CN" sz="2000" kern="100" dirty="0">
                <a:latin typeface="+mn-ea"/>
              </a:rPr>
              <a:t> </a:t>
            </a:r>
            <a:endParaRPr lang="zh-CN" altLang="zh-CN" sz="2000" kern="100" dirty="0">
              <a:latin typeface="+mn-ea"/>
            </a:endParaRPr>
          </a:p>
          <a:p>
            <a:pPr algn="just">
              <a:spcAft>
                <a:spcPts val="0"/>
              </a:spcAft>
            </a:pPr>
            <a:r>
              <a:rPr lang="en-US" altLang="zh-CN" sz="2000" kern="100" dirty="0" smtClean="0">
                <a:latin typeface="+mn-ea"/>
              </a:rPr>
              <a:t>3.</a:t>
            </a:r>
            <a:r>
              <a:rPr lang="zh-CN" altLang="zh-CN" sz="2000" kern="100" dirty="0" smtClean="0">
                <a:latin typeface="+mn-ea"/>
              </a:rPr>
              <a:t>在</a:t>
            </a:r>
            <a:r>
              <a:rPr lang="zh-CN" altLang="zh-CN" sz="2000" kern="100" dirty="0">
                <a:latin typeface="+mn-ea"/>
              </a:rPr>
              <a:t>一个高性能的路由器中，转发表的影子副本保存在（</a:t>
            </a:r>
            <a:r>
              <a:rPr lang="en-US" altLang="zh-CN" sz="2000" kern="100" dirty="0">
                <a:latin typeface="+mn-ea"/>
              </a:rPr>
              <a:t>   </a:t>
            </a:r>
            <a:r>
              <a:rPr lang="en-US" altLang="zh-CN" sz="2000" kern="100" dirty="0">
                <a:solidFill>
                  <a:srgbClr val="FF0000"/>
                </a:solidFill>
                <a:latin typeface="+mn-ea"/>
              </a:rPr>
              <a:t>   </a:t>
            </a:r>
            <a:r>
              <a:rPr lang="en-US" altLang="zh-CN" sz="2000" kern="100" dirty="0">
                <a:latin typeface="+mn-ea"/>
              </a:rPr>
              <a:t>   </a:t>
            </a:r>
            <a:r>
              <a:rPr lang="zh-CN" altLang="zh-CN" sz="2000" kern="100" dirty="0">
                <a:latin typeface="+mn-ea"/>
              </a:rPr>
              <a:t>）中，以避免集中式处理的瓶颈。</a:t>
            </a:r>
          </a:p>
          <a:p>
            <a:pPr algn="just">
              <a:spcAft>
                <a:spcPts val="0"/>
              </a:spcAft>
            </a:pPr>
            <a:r>
              <a:rPr lang="en-US" altLang="zh-CN" sz="2000" kern="100" dirty="0">
                <a:latin typeface="+mn-ea"/>
              </a:rPr>
              <a:t>A</a:t>
            </a:r>
            <a:r>
              <a:rPr lang="zh-CN" altLang="zh-CN" sz="2000" kern="100" dirty="0">
                <a:latin typeface="+mn-ea"/>
              </a:rPr>
              <a:t>、输入端口</a:t>
            </a:r>
            <a:r>
              <a:rPr lang="en-US" altLang="zh-CN" sz="2000" kern="100" dirty="0">
                <a:latin typeface="+mn-ea"/>
              </a:rPr>
              <a:t>     B</a:t>
            </a:r>
            <a:r>
              <a:rPr lang="zh-CN" altLang="zh-CN" sz="2000" kern="100" dirty="0">
                <a:latin typeface="+mn-ea"/>
              </a:rPr>
              <a:t>、输出端口</a:t>
            </a:r>
            <a:r>
              <a:rPr lang="en-US" altLang="zh-CN" sz="2000" kern="100" dirty="0">
                <a:latin typeface="+mn-ea"/>
              </a:rPr>
              <a:t>     C</a:t>
            </a:r>
            <a:r>
              <a:rPr lang="zh-CN" altLang="zh-CN" sz="2000" kern="100" dirty="0">
                <a:latin typeface="+mn-ea"/>
              </a:rPr>
              <a:t>、交换结构</a:t>
            </a:r>
            <a:r>
              <a:rPr lang="en-US" altLang="zh-CN" sz="2000" kern="100" dirty="0">
                <a:latin typeface="+mn-ea"/>
              </a:rPr>
              <a:t>     D</a:t>
            </a:r>
            <a:r>
              <a:rPr lang="zh-CN" altLang="zh-CN" sz="2000" kern="100" dirty="0">
                <a:latin typeface="+mn-ea"/>
              </a:rPr>
              <a:t>、以上都有</a:t>
            </a:r>
          </a:p>
          <a:p>
            <a:pPr algn="just">
              <a:spcAft>
                <a:spcPts val="0"/>
              </a:spcAft>
            </a:pPr>
            <a:r>
              <a:rPr lang="en-US" altLang="zh-CN" sz="2000" kern="100" dirty="0" smtClean="0">
                <a:latin typeface="+mn-ea"/>
              </a:rPr>
              <a:t>4.</a:t>
            </a:r>
            <a:r>
              <a:rPr lang="zh-CN" altLang="zh-CN" sz="2000" kern="100" dirty="0" smtClean="0">
                <a:latin typeface="+mn-ea"/>
              </a:rPr>
              <a:t>假设一个路由器有</a:t>
            </a:r>
            <a:r>
              <a:rPr lang="en-US" altLang="zh-CN" sz="2000" kern="100" dirty="0" smtClean="0">
                <a:latin typeface="+mn-ea"/>
              </a:rPr>
              <a:t>N</a:t>
            </a:r>
            <a:r>
              <a:rPr lang="zh-CN" altLang="zh-CN" sz="2000" kern="100" dirty="0" smtClean="0">
                <a:latin typeface="+mn-ea"/>
              </a:rPr>
              <a:t>个有同样线路速度的输入端口和</a:t>
            </a:r>
            <a:r>
              <a:rPr lang="en-US" altLang="zh-CN" sz="2000" kern="100" dirty="0" smtClean="0">
                <a:latin typeface="+mn-ea"/>
              </a:rPr>
              <a:t>N</a:t>
            </a:r>
            <a:r>
              <a:rPr lang="zh-CN" altLang="zh-CN" sz="2000" kern="100" dirty="0" smtClean="0">
                <a:latin typeface="+mn-ea"/>
              </a:rPr>
              <a:t>个有同样线路速度的输出端口，并且，输出端口的线路速度至少是输入端口的线路速度的</a:t>
            </a:r>
            <a:r>
              <a:rPr lang="en-US" altLang="zh-CN" sz="2000" kern="100" dirty="0" smtClean="0">
                <a:latin typeface="+mn-ea"/>
              </a:rPr>
              <a:t>N</a:t>
            </a:r>
            <a:r>
              <a:rPr lang="zh-CN" altLang="zh-CN" sz="2000" kern="100" dirty="0" smtClean="0">
                <a:latin typeface="+mn-ea"/>
              </a:rPr>
              <a:t>倍。同时假定交换结构的速率至少是输入的线路速度的</a:t>
            </a:r>
            <a:r>
              <a:rPr lang="en-US" altLang="zh-CN" sz="2000" kern="100" dirty="0" smtClean="0">
                <a:latin typeface="+mn-ea"/>
              </a:rPr>
              <a:t>N</a:t>
            </a:r>
            <a:r>
              <a:rPr lang="zh-CN" altLang="zh-CN" sz="2000" kern="100" dirty="0" smtClean="0">
                <a:latin typeface="+mn-ea"/>
              </a:rPr>
              <a:t>倍，则（</a:t>
            </a:r>
            <a:r>
              <a:rPr lang="en-US" altLang="zh-CN" sz="2000" kern="100" dirty="0" smtClean="0">
                <a:latin typeface="+mn-ea"/>
              </a:rPr>
              <a:t>    </a:t>
            </a:r>
            <a:r>
              <a:rPr lang="en-US" altLang="zh-CN" sz="2000" kern="100" dirty="0" smtClean="0">
                <a:solidFill>
                  <a:srgbClr val="FF0000"/>
                </a:solidFill>
                <a:latin typeface="+mn-ea"/>
              </a:rPr>
              <a:t> </a:t>
            </a:r>
            <a:r>
              <a:rPr lang="en-US" altLang="zh-CN" sz="2000" kern="100" dirty="0" smtClean="0">
                <a:latin typeface="+mn-ea"/>
              </a:rPr>
              <a:t>     </a:t>
            </a:r>
            <a:r>
              <a:rPr lang="zh-CN" altLang="zh-CN" sz="2000" kern="100" dirty="0" smtClean="0">
                <a:latin typeface="+mn-ea"/>
              </a:rPr>
              <a:t>）。</a:t>
            </a:r>
          </a:p>
          <a:p>
            <a:pPr algn="just">
              <a:spcAft>
                <a:spcPts val="0"/>
              </a:spcAft>
            </a:pPr>
            <a:r>
              <a:rPr lang="en-US" altLang="zh-CN" sz="2000" kern="100" dirty="0" smtClean="0">
                <a:latin typeface="+mn-ea"/>
              </a:rPr>
              <a:t>A</a:t>
            </a:r>
            <a:r>
              <a:rPr lang="zh-CN" altLang="zh-CN" sz="2000" kern="100" dirty="0" smtClean="0">
                <a:latin typeface="+mn-ea"/>
              </a:rPr>
              <a:t>、在路由器中不会有排队时延</a:t>
            </a:r>
            <a:r>
              <a:rPr lang="en-US" altLang="zh-CN" sz="2000" kern="100" dirty="0" smtClean="0">
                <a:latin typeface="+mn-ea"/>
              </a:rPr>
              <a:t>         B</a:t>
            </a:r>
            <a:r>
              <a:rPr lang="zh-CN" altLang="zh-CN" sz="2000" kern="100" dirty="0" smtClean="0">
                <a:latin typeface="+mn-ea"/>
              </a:rPr>
              <a:t>、排队会发生在交换结构</a:t>
            </a:r>
          </a:p>
          <a:p>
            <a:pPr algn="just">
              <a:spcAft>
                <a:spcPts val="0"/>
              </a:spcAft>
            </a:pPr>
            <a:r>
              <a:rPr lang="en-US" altLang="zh-CN" sz="2000" kern="100" dirty="0" smtClean="0">
                <a:latin typeface="+mn-ea"/>
              </a:rPr>
              <a:t>C</a:t>
            </a:r>
            <a:r>
              <a:rPr lang="zh-CN" altLang="zh-CN" sz="2000" kern="100" dirty="0">
                <a:latin typeface="+mn-ea"/>
              </a:rPr>
              <a:t>、排队会发生在输入端口</a:t>
            </a:r>
            <a:r>
              <a:rPr lang="en-US" altLang="zh-CN" sz="2000" kern="100" dirty="0">
                <a:latin typeface="+mn-ea"/>
              </a:rPr>
              <a:t>            </a:t>
            </a:r>
            <a:r>
              <a:rPr lang="en-US" altLang="zh-CN" sz="2000" kern="100" dirty="0" smtClean="0">
                <a:latin typeface="+mn-ea"/>
              </a:rPr>
              <a:t>    </a:t>
            </a:r>
            <a:r>
              <a:rPr lang="en-US" altLang="zh-CN" sz="2000" kern="100" dirty="0">
                <a:latin typeface="+mn-ea"/>
              </a:rPr>
              <a:t>D</a:t>
            </a:r>
            <a:r>
              <a:rPr lang="zh-CN" altLang="zh-CN" sz="2000" kern="100" dirty="0">
                <a:latin typeface="+mn-ea"/>
              </a:rPr>
              <a:t>、排队会发生在输出</a:t>
            </a:r>
            <a:r>
              <a:rPr lang="zh-CN" altLang="zh-CN" sz="2000" kern="100" dirty="0" smtClean="0">
                <a:latin typeface="+mn-ea"/>
              </a:rPr>
              <a:t>端口</a:t>
            </a:r>
            <a:endParaRPr lang="zh-CN" altLang="zh-CN" sz="2000" kern="100" dirty="0">
              <a:effectLst/>
              <a:latin typeface="+mn-ea"/>
            </a:endParaRPr>
          </a:p>
        </p:txBody>
      </p:sp>
    </p:spTree>
    <p:extLst>
      <p:ext uri="{BB962C8B-B14F-4D97-AF65-F5344CB8AC3E}">
        <p14:creationId xmlns:p14="http://schemas.microsoft.com/office/powerpoint/2010/main" val="270053803"/>
      </p:ext>
    </p:extLst>
  </p:cSld>
  <p:clrMapOvr>
    <a:masterClrMapping/>
  </p:clrMapOvr>
  <p:transition spd="slow">
    <p:wipe/>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学习目的</a:t>
            </a:r>
          </a:p>
        </p:txBody>
      </p:sp>
      <p:sp>
        <p:nvSpPr>
          <p:cNvPr id="3" name="矩形 2"/>
          <p:cNvSpPr/>
          <p:nvPr/>
        </p:nvSpPr>
        <p:spPr>
          <a:xfrm>
            <a:off x="173173" y="700268"/>
            <a:ext cx="12018827" cy="4708981"/>
          </a:xfrm>
          <a:prstGeom prst="rect">
            <a:avLst/>
          </a:prstGeom>
        </p:spPr>
        <p:txBody>
          <a:bodyPr wrap="square">
            <a:spAutoFit/>
          </a:bodyPr>
          <a:lstStyle/>
          <a:p>
            <a:pPr algn="just"/>
            <a:r>
              <a:rPr lang="en-US" altLang="zh-CN" sz="2000" dirty="0" smtClean="0">
                <a:latin typeface="+mn-ea"/>
              </a:rPr>
              <a:t>5.</a:t>
            </a:r>
            <a:r>
              <a:rPr lang="zh-CN" altLang="zh-CN" sz="2000" kern="100" dirty="0" smtClean="0">
                <a:latin typeface="+mn-ea"/>
              </a:rPr>
              <a:t>路由器</a:t>
            </a:r>
            <a:r>
              <a:rPr lang="zh-CN" altLang="zh-CN" sz="2000" kern="100" dirty="0">
                <a:latin typeface="+mn-ea"/>
              </a:rPr>
              <a:t>中发现</a:t>
            </a:r>
            <a:r>
              <a:rPr lang="en-US" altLang="zh-CN" sz="2000" kern="100" dirty="0">
                <a:latin typeface="+mn-ea"/>
              </a:rPr>
              <a:t>TTL</a:t>
            </a:r>
            <a:r>
              <a:rPr lang="zh-CN" altLang="zh-CN" sz="2000" kern="100" dirty="0">
                <a:latin typeface="+mn-ea"/>
              </a:rPr>
              <a:t>值为</a:t>
            </a:r>
            <a:r>
              <a:rPr lang="en-US" altLang="zh-CN" sz="2000" kern="100" dirty="0">
                <a:latin typeface="+mn-ea"/>
              </a:rPr>
              <a:t>0</a:t>
            </a:r>
            <a:r>
              <a:rPr lang="zh-CN" altLang="zh-CN" sz="2000" kern="100" dirty="0">
                <a:latin typeface="+mn-ea"/>
              </a:rPr>
              <a:t>的分组，将进行的处理是（</a:t>
            </a:r>
            <a:r>
              <a:rPr lang="en-US" altLang="zh-CN" sz="2000" kern="100" dirty="0">
                <a:latin typeface="+mn-ea"/>
              </a:rPr>
              <a:t>  </a:t>
            </a:r>
            <a:r>
              <a:rPr lang="en-US" altLang="zh-CN" sz="2000" kern="100" dirty="0" smtClean="0">
                <a:solidFill>
                  <a:srgbClr val="FF0000"/>
                </a:solidFill>
                <a:latin typeface="+mn-ea"/>
              </a:rPr>
              <a:t> </a:t>
            </a:r>
            <a:r>
              <a:rPr lang="en-US" altLang="zh-CN" sz="2000" kern="100" dirty="0" smtClean="0">
                <a:latin typeface="+mn-ea"/>
              </a:rPr>
              <a:t> </a:t>
            </a:r>
            <a:r>
              <a:rPr lang="zh-CN" altLang="zh-CN" sz="2000" kern="100" dirty="0">
                <a:latin typeface="+mn-ea"/>
              </a:rPr>
              <a:t>）。</a:t>
            </a:r>
          </a:p>
          <a:p>
            <a:pPr algn="just">
              <a:spcAft>
                <a:spcPts val="0"/>
              </a:spcAft>
            </a:pPr>
            <a:r>
              <a:rPr lang="en-US" altLang="zh-CN" sz="2000" kern="100" dirty="0">
                <a:latin typeface="+mn-ea"/>
              </a:rPr>
              <a:t>A</a:t>
            </a:r>
            <a:r>
              <a:rPr lang="zh-CN" altLang="zh-CN" sz="2000" kern="100" dirty="0">
                <a:latin typeface="+mn-ea"/>
              </a:rPr>
              <a:t>、返回发送方</a:t>
            </a:r>
            <a:r>
              <a:rPr lang="en-US" altLang="zh-CN" sz="2000" kern="100" dirty="0">
                <a:latin typeface="+mn-ea"/>
              </a:rPr>
              <a:t>   B</a:t>
            </a:r>
            <a:r>
              <a:rPr lang="zh-CN" altLang="zh-CN" sz="2000" kern="100" dirty="0">
                <a:latin typeface="+mn-ea"/>
              </a:rPr>
              <a:t>、继续转发</a:t>
            </a:r>
            <a:r>
              <a:rPr lang="en-US" altLang="zh-CN" sz="2000" kern="100" dirty="0">
                <a:latin typeface="+mn-ea"/>
              </a:rPr>
              <a:t>   C</a:t>
            </a:r>
            <a:r>
              <a:rPr lang="zh-CN" altLang="zh-CN" sz="2000" kern="100" dirty="0">
                <a:latin typeface="+mn-ea"/>
              </a:rPr>
              <a:t>、本地提交</a:t>
            </a:r>
            <a:r>
              <a:rPr lang="en-US" altLang="zh-CN" sz="2000" kern="100" dirty="0">
                <a:latin typeface="+mn-ea"/>
              </a:rPr>
              <a:t>  D</a:t>
            </a:r>
            <a:r>
              <a:rPr lang="zh-CN" altLang="zh-CN" sz="2000" kern="100" dirty="0">
                <a:latin typeface="+mn-ea"/>
              </a:rPr>
              <a:t>、</a:t>
            </a:r>
            <a:r>
              <a:rPr lang="zh-CN" altLang="zh-CN" sz="2000" kern="100" dirty="0" smtClean="0">
                <a:latin typeface="+mn-ea"/>
              </a:rPr>
              <a:t>丢弃</a:t>
            </a:r>
            <a:r>
              <a:rPr lang="en-US" altLang="zh-CN" sz="2000" kern="100" dirty="0">
                <a:latin typeface="+mn-ea"/>
              </a:rPr>
              <a:t> </a:t>
            </a:r>
            <a:endParaRPr lang="zh-CN" altLang="zh-CN" sz="2000" kern="100" dirty="0">
              <a:latin typeface="+mn-ea"/>
            </a:endParaRPr>
          </a:p>
          <a:p>
            <a:pPr algn="just">
              <a:spcAft>
                <a:spcPts val="0"/>
              </a:spcAft>
            </a:pPr>
            <a:r>
              <a:rPr lang="en-US" altLang="zh-CN" sz="2000" dirty="0" smtClean="0">
                <a:latin typeface="+mn-ea"/>
              </a:rPr>
              <a:t>6.</a:t>
            </a:r>
            <a:r>
              <a:rPr lang="zh-CN" altLang="zh-CN" sz="2000" kern="100" dirty="0" smtClean="0">
                <a:latin typeface="+mn-ea"/>
              </a:rPr>
              <a:t>假定</a:t>
            </a:r>
            <a:r>
              <a:rPr lang="zh-CN" altLang="zh-CN" sz="2000" kern="100" dirty="0">
                <a:latin typeface="+mn-ea"/>
              </a:rPr>
              <a:t>主机</a:t>
            </a:r>
            <a:r>
              <a:rPr lang="en-US" altLang="zh-CN" sz="2000" kern="100" dirty="0">
                <a:latin typeface="+mn-ea"/>
              </a:rPr>
              <a:t>A</a:t>
            </a:r>
            <a:r>
              <a:rPr lang="zh-CN" altLang="zh-CN" sz="2000" kern="100" dirty="0">
                <a:latin typeface="+mn-ea"/>
              </a:rPr>
              <a:t>向主机</a:t>
            </a:r>
            <a:r>
              <a:rPr lang="en-US" altLang="zh-CN" sz="2000" kern="100" dirty="0">
                <a:latin typeface="+mn-ea"/>
              </a:rPr>
              <a:t>B</a:t>
            </a:r>
            <a:r>
              <a:rPr lang="zh-CN" altLang="zh-CN" sz="2000" kern="100" dirty="0">
                <a:latin typeface="+mn-ea"/>
              </a:rPr>
              <a:t>发送一个封装在</a:t>
            </a:r>
            <a:r>
              <a:rPr lang="en-US" altLang="zh-CN" sz="2000" kern="100" dirty="0">
                <a:latin typeface="+mn-ea"/>
              </a:rPr>
              <a:t>IP</a:t>
            </a:r>
            <a:r>
              <a:rPr lang="zh-CN" altLang="zh-CN" sz="2000" kern="100" dirty="0">
                <a:latin typeface="+mn-ea"/>
              </a:rPr>
              <a:t>数据报中的</a:t>
            </a:r>
            <a:r>
              <a:rPr lang="en-US" altLang="zh-CN" sz="2000" kern="100" dirty="0">
                <a:latin typeface="+mn-ea"/>
              </a:rPr>
              <a:t>TCP</a:t>
            </a:r>
            <a:r>
              <a:rPr lang="zh-CN" altLang="zh-CN" sz="2000" kern="100" dirty="0">
                <a:latin typeface="+mn-ea"/>
              </a:rPr>
              <a:t>报文段，当主机</a:t>
            </a:r>
            <a:r>
              <a:rPr lang="en-US" altLang="zh-CN" sz="2000" kern="100" dirty="0">
                <a:latin typeface="+mn-ea"/>
              </a:rPr>
              <a:t>B</a:t>
            </a:r>
            <a:r>
              <a:rPr lang="zh-CN" altLang="zh-CN" sz="2000" kern="100" dirty="0">
                <a:latin typeface="+mn-ea"/>
              </a:rPr>
              <a:t>接收到该数据报后，它的网络层将通过（</a:t>
            </a:r>
            <a:r>
              <a:rPr lang="en-US" altLang="zh-CN" sz="2000" kern="100" dirty="0">
                <a:latin typeface="+mn-ea"/>
              </a:rPr>
              <a:t>  </a:t>
            </a:r>
            <a:r>
              <a:rPr lang="en-US" altLang="zh-CN" sz="2000" kern="100" dirty="0" smtClean="0">
                <a:solidFill>
                  <a:srgbClr val="FF0000"/>
                </a:solidFill>
                <a:latin typeface="+mn-ea"/>
              </a:rPr>
              <a:t> </a:t>
            </a:r>
            <a:r>
              <a:rPr lang="en-US" altLang="zh-CN" sz="2000" kern="100" dirty="0" smtClean="0">
                <a:latin typeface="+mn-ea"/>
              </a:rPr>
              <a:t>  </a:t>
            </a:r>
            <a:r>
              <a:rPr lang="zh-CN" altLang="zh-CN" sz="2000" kern="100" dirty="0">
                <a:latin typeface="+mn-ea"/>
              </a:rPr>
              <a:t>）字段的信息，知道它应该将封装在该</a:t>
            </a:r>
            <a:r>
              <a:rPr lang="en-US" altLang="zh-CN" sz="2000" kern="100" dirty="0">
                <a:latin typeface="+mn-ea"/>
              </a:rPr>
              <a:t>IP</a:t>
            </a:r>
            <a:r>
              <a:rPr lang="zh-CN" altLang="zh-CN" sz="2000" kern="100" dirty="0">
                <a:latin typeface="+mn-ea"/>
              </a:rPr>
              <a:t>数据报中的报文段递交给运算层的</a:t>
            </a:r>
            <a:r>
              <a:rPr lang="en-US" altLang="zh-CN" sz="2000" kern="100" dirty="0">
                <a:latin typeface="+mn-ea"/>
              </a:rPr>
              <a:t>TCP</a:t>
            </a:r>
            <a:r>
              <a:rPr lang="zh-CN" altLang="zh-CN" sz="2000" kern="100" dirty="0">
                <a:latin typeface="+mn-ea"/>
              </a:rPr>
              <a:t>协议，而不是</a:t>
            </a:r>
            <a:r>
              <a:rPr lang="en-US" altLang="zh-CN" sz="2000" kern="100" dirty="0">
                <a:latin typeface="+mn-ea"/>
              </a:rPr>
              <a:t>UDP</a:t>
            </a:r>
            <a:r>
              <a:rPr lang="zh-CN" altLang="zh-CN" sz="2000" kern="100" dirty="0">
                <a:latin typeface="+mn-ea"/>
              </a:rPr>
              <a:t>协议的。</a:t>
            </a:r>
          </a:p>
          <a:p>
            <a:pPr algn="just">
              <a:spcAft>
                <a:spcPts val="0"/>
              </a:spcAft>
            </a:pPr>
            <a:r>
              <a:rPr lang="en-US" altLang="zh-CN" sz="2000" kern="100" dirty="0">
                <a:latin typeface="+mn-ea"/>
              </a:rPr>
              <a:t>A</a:t>
            </a:r>
            <a:r>
              <a:rPr lang="zh-CN" altLang="zh-CN" sz="2000" kern="100" dirty="0">
                <a:latin typeface="+mn-ea"/>
              </a:rPr>
              <a:t>、端口号</a:t>
            </a:r>
            <a:r>
              <a:rPr lang="en-US" altLang="zh-CN" sz="2000" kern="100" dirty="0">
                <a:latin typeface="+mn-ea"/>
              </a:rPr>
              <a:t>    B</a:t>
            </a:r>
            <a:r>
              <a:rPr lang="zh-CN" altLang="zh-CN" sz="2000" kern="100" dirty="0">
                <a:latin typeface="+mn-ea"/>
              </a:rPr>
              <a:t>、服务类型</a:t>
            </a:r>
            <a:r>
              <a:rPr lang="en-US" altLang="zh-CN" sz="2000" kern="100" dirty="0">
                <a:latin typeface="+mn-ea"/>
              </a:rPr>
              <a:t>    C</a:t>
            </a:r>
            <a:r>
              <a:rPr lang="zh-CN" altLang="zh-CN" sz="2000" kern="100" dirty="0">
                <a:latin typeface="+mn-ea"/>
              </a:rPr>
              <a:t>、区分服务</a:t>
            </a:r>
            <a:r>
              <a:rPr lang="en-US" altLang="zh-CN" sz="2000" kern="100" dirty="0">
                <a:latin typeface="+mn-ea"/>
              </a:rPr>
              <a:t>     D</a:t>
            </a:r>
            <a:r>
              <a:rPr lang="zh-CN" altLang="zh-CN" sz="2000" kern="100" dirty="0" smtClean="0">
                <a:latin typeface="+mn-ea"/>
              </a:rPr>
              <a:t>、</a:t>
            </a:r>
            <a:r>
              <a:rPr lang="zh-CN" altLang="en-US" sz="2000" kern="100" dirty="0" smtClean="0">
                <a:latin typeface="+mn-ea"/>
              </a:rPr>
              <a:t>上层</a:t>
            </a:r>
            <a:r>
              <a:rPr lang="zh-CN" altLang="zh-CN" sz="2000" kern="100" dirty="0" smtClean="0">
                <a:latin typeface="+mn-ea"/>
              </a:rPr>
              <a:t>协议</a:t>
            </a:r>
            <a:endParaRPr lang="en-US" altLang="zh-CN" sz="2000" kern="100" dirty="0" smtClean="0">
              <a:latin typeface="+mn-ea"/>
            </a:endParaRPr>
          </a:p>
          <a:p>
            <a:pPr algn="just">
              <a:spcAft>
                <a:spcPts val="0"/>
              </a:spcAft>
            </a:pPr>
            <a:r>
              <a:rPr lang="en-US" altLang="zh-CN" sz="2000" kern="100" dirty="0" smtClean="0">
                <a:latin typeface="+mn-ea"/>
              </a:rPr>
              <a:t>7.IP</a:t>
            </a:r>
            <a:r>
              <a:rPr lang="zh-CN" altLang="zh-CN" sz="2000" kern="100" dirty="0">
                <a:latin typeface="+mn-ea"/>
              </a:rPr>
              <a:t>数据报中的检验和字段检验的范围是（</a:t>
            </a:r>
            <a:r>
              <a:rPr lang="en-US" altLang="zh-CN" sz="2000" kern="100" dirty="0">
                <a:latin typeface="+mn-ea"/>
              </a:rPr>
              <a:t>  </a:t>
            </a:r>
            <a:r>
              <a:rPr lang="en-US" altLang="zh-CN" sz="2000" kern="100" dirty="0">
                <a:solidFill>
                  <a:srgbClr val="FF0000"/>
                </a:solidFill>
                <a:latin typeface="+mn-ea"/>
              </a:rPr>
              <a:t> </a:t>
            </a:r>
            <a:r>
              <a:rPr lang="en-US" altLang="zh-CN" sz="2000" kern="100" dirty="0">
                <a:latin typeface="+mn-ea"/>
              </a:rPr>
              <a:t>  </a:t>
            </a:r>
            <a:r>
              <a:rPr lang="zh-CN" altLang="zh-CN" sz="2000" kern="100" dirty="0">
                <a:latin typeface="+mn-ea"/>
              </a:rPr>
              <a:t>）</a:t>
            </a:r>
          </a:p>
          <a:p>
            <a:pPr algn="just">
              <a:spcAft>
                <a:spcPts val="0"/>
              </a:spcAft>
            </a:pPr>
            <a:r>
              <a:rPr lang="en-US" altLang="zh-CN" sz="2000" kern="100" dirty="0">
                <a:latin typeface="+mn-ea"/>
              </a:rPr>
              <a:t>A</a:t>
            </a:r>
            <a:r>
              <a:rPr lang="zh-CN" altLang="zh-CN" sz="2000" kern="100" dirty="0">
                <a:latin typeface="+mn-ea"/>
              </a:rPr>
              <a:t>、整个</a:t>
            </a:r>
            <a:r>
              <a:rPr lang="en-US" altLang="zh-CN" sz="2000" kern="100" dirty="0">
                <a:latin typeface="+mn-ea"/>
              </a:rPr>
              <a:t>IP</a:t>
            </a:r>
            <a:r>
              <a:rPr lang="zh-CN" altLang="zh-CN" sz="2000" kern="100" dirty="0">
                <a:latin typeface="+mn-ea"/>
              </a:rPr>
              <a:t>数据报</a:t>
            </a:r>
            <a:r>
              <a:rPr lang="en-US" altLang="zh-CN" sz="2000" kern="100" dirty="0">
                <a:latin typeface="+mn-ea"/>
              </a:rPr>
              <a:t>      </a:t>
            </a:r>
            <a:r>
              <a:rPr lang="en-US" altLang="zh-CN" sz="2000" kern="100" dirty="0" smtClean="0">
                <a:latin typeface="+mn-ea"/>
              </a:rPr>
              <a:t>  B</a:t>
            </a:r>
            <a:r>
              <a:rPr lang="zh-CN" altLang="zh-CN" sz="2000" kern="100" dirty="0">
                <a:latin typeface="+mn-ea"/>
              </a:rPr>
              <a:t>、仅检查数据报首部 </a:t>
            </a:r>
            <a:r>
              <a:rPr lang="en-US" altLang="zh-CN" sz="2000" kern="100" dirty="0">
                <a:latin typeface="+mn-ea"/>
              </a:rPr>
              <a:t>  </a:t>
            </a:r>
            <a:endParaRPr lang="zh-CN" altLang="zh-CN" sz="2000" kern="100" dirty="0">
              <a:latin typeface="+mn-ea"/>
            </a:endParaRPr>
          </a:p>
          <a:p>
            <a:pPr algn="just">
              <a:spcAft>
                <a:spcPts val="0"/>
              </a:spcAft>
            </a:pPr>
            <a:r>
              <a:rPr lang="en-US" altLang="zh-CN" sz="2000" kern="100" dirty="0">
                <a:latin typeface="+mn-ea"/>
              </a:rPr>
              <a:t>C</a:t>
            </a:r>
            <a:r>
              <a:rPr lang="zh-CN" altLang="zh-CN" sz="2000" kern="100" dirty="0">
                <a:latin typeface="+mn-ea"/>
              </a:rPr>
              <a:t>、仅检查数据部分</a:t>
            </a:r>
            <a:r>
              <a:rPr lang="en-US" altLang="zh-CN" sz="2000" kern="100" dirty="0">
                <a:latin typeface="+mn-ea"/>
              </a:rPr>
              <a:t>     D</a:t>
            </a:r>
            <a:r>
              <a:rPr lang="zh-CN" altLang="zh-CN" sz="2000" kern="100" dirty="0">
                <a:latin typeface="+mn-ea"/>
              </a:rPr>
              <a:t>、根据网络情况的不同而不同</a:t>
            </a:r>
          </a:p>
          <a:p>
            <a:pPr algn="just">
              <a:spcAft>
                <a:spcPts val="0"/>
              </a:spcAft>
            </a:pPr>
            <a:r>
              <a:rPr lang="en-US" altLang="zh-CN" sz="2000" kern="100" dirty="0" smtClean="0">
                <a:latin typeface="+mn-ea"/>
              </a:rPr>
              <a:t>8.</a:t>
            </a:r>
            <a:r>
              <a:rPr lang="zh-CN" altLang="zh-CN" sz="2000" kern="100" dirty="0" smtClean="0">
                <a:latin typeface="+mn-ea"/>
              </a:rPr>
              <a:t>一个</a:t>
            </a:r>
            <a:r>
              <a:rPr lang="en-US" altLang="zh-CN" sz="2000" kern="100" dirty="0" smtClean="0">
                <a:latin typeface="+mn-ea"/>
              </a:rPr>
              <a:t>UDP</a:t>
            </a:r>
            <a:r>
              <a:rPr lang="zh-CN" altLang="zh-CN" sz="2000" kern="100" dirty="0" smtClean="0">
                <a:latin typeface="+mn-ea"/>
              </a:rPr>
              <a:t>数据报的数据部分长度为</a:t>
            </a:r>
            <a:r>
              <a:rPr lang="en-US" altLang="zh-CN" sz="2000" kern="100" dirty="0" smtClean="0">
                <a:latin typeface="+mn-ea"/>
              </a:rPr>
              <a:t>8192</a:t>
            </a:r>
            <a:r>
              <a:rPr lang="zh-CN" altLang="zh-CN" sz="2000" kern="100" dirty="0" smtClean="0">
                <a:latin typeface="+mn-ea"/>
              </a:rPr>
              <a:t>字节，那么通过</a:t>
            </a:r>
            <a:r>
              <a:rPr lang="en-US" altLang="zh-CN" sz="2000" kern="100" dirty="0" smtClean="0">
                <a:latin typeface="+mn-ea"/>
              </a:rPr>
              <a:t>MTU</a:t>
            </a:r>
            <a:r>
              <a:rPr lang="zh-CN" altLang="zh-CN" sz="2000" kern="100" dirty="0" smtClean="0">
                <a:latin typeface="+mn-ea"/>
              </a:rPr>
              <a:t>为</a:t>
            </a:r>
            <a:r>
              <a:rPr lang="en-US" altLang="zh-CN" sz="2000" kern="100" dirty="0" smtClean="0">
                <a:latin typeface="+mn-ea"/>
              </a:rPr>
              <a:t>1500</a:t>
            </a:r>
            <a:r>
              <a:rPr lang="zh-CN" altLang="zh-CN" sz="2000" kern="100" dirty="0" smtClean="0">
                <a:latin typeface="+mn-ea"/>
              </a:rPr>
              <a:t>字节的链路来传输该</a:t>
            </a:r>
            <a:r>
              <a:rPr lang="en-US" altLang="zh-CN" sz="2000" kern="100" dirty="0" smtClean="0">
                <a:latin typeface="+mn-ea"/>
              </a:rPr>
              <a:t>UDP</a:t>
            </a:r>
            <a:r>
              <a:rPr lang="zh-CN" altLang="zh-CN" sz="2000" kern="100" dirty="0" smtClean="0">
                <a:latin typeface="+mn-ea"/>
              </a:rPr>
              <a:t>数据报时，最后一个分片的数据长度是（</a:t>
            </a:r>
            <a:r>
              <a:rPr lang="en-US" altLang="zh-CN" sz="2000" kern="100" dirty="0" smtClean="0">
                <a:latin typeface="+mn-ea"/>
              </a:rPr>
              <a:t>  </a:t>
            </a:r>
            <a:r>
              <a:rPr lang="en-US" altLang="zh-CN" sz="2000" kern="100" dirty="0" smtClean="0">
                <a:solidFill>
                  <a:srgbClr val="FF0000"/>
                </a:solidFill>
                <a:latin typeface="+mn-ea"/>
              </a:rPr>
              <a:t> </a:t>
            </a:r>
            <a:r>
              <a:rPr lang="en-US" altLang="zh-CN" sz="2000" kern="100" dirty="0" smtClean="0">
                <a:latin typeface="+mn-ea"/>
              </a:rPr>
              <a:t>  </a:t>
            </a:r>
            <a:r>
              <a:rPr lang="zh-CN" altLang="zh-CN" sz="2000" kern="100" dirty="0" smtClean="0">
                <a:latin typeface="+mn-ea"/>
              </a:rPr>
              <a:t>）。</a:t>
            </a:r>
            <a:endParaRPr lang="zh-CN" altLang="zh-CN" sz="2000" kern="100" dirty="0">
              <a:latin typeface="+mn-ea"/>
            </a:endParaRPr>
          </a:p>
          <a:p>
            <a:pPr algn="just">
              <a:spcAft>
                <a:spcPts val="0"/>
              </a:spcAft>
            </a:pPr>
            <a:r>
              <a:rPr lang="en-US" altLang="zh-CN" sz="2000" kern="100" dirty="0">
                <a:latin typeface="+mn-ea"/>
              </a:rPr>
              <a:t>A</a:t>
            </a:r>
            <a:r>
              <a:rPr lang="zh-CN" altLang="zh-CN" sz="2000" kern="100" dirty="0">
                <a:latin typeface="+mn-ea"/>
              </a:rPr>
              <a:t>、</a:t>
            </a:r>
            <a:r>
              <a:rPr lang="en-US" altLang="zh-CN" sz="2000" kern="100" dirty="0" smtClean="0">
                <a:latin typeface="+mn-ea"/>
              </a:rPr>
              <a:t>1500   </a:t>
            </a:r>
            <a:r>
              <a:rPr lang="en-US" altLang="zh-CN" sz="2000" kern="100" dirty="0">
                <a:latin typeface="+mn-ea"/>
              </a:rPr>
              <a:t>B</a:t>
            </a:r>
            <a:r>
              <a:rPr lang="zh-CN" altLang="zh-CN" sz="2000" kern="100" dirty="0">
                <a:latin typeface="+mn-ea"/>
              </a:rPr>
              <a:t>、</a:t>
            </a:r>
            <a:r>
              <a:rPr lang="en-US" altLang="zh-CN" sz="2000" kern="100" dirty="0">
                <a:latin typeface="+mn-ea"/>
              </a:rPr>
              <a:t>1480   C</a:t>
            </a:r>
            <a:r>
              <a:rPr lang="zh-CN" altLang="zh-CN" sz="2000" kern="100" dirty="0">
                <a:latin typeface="+mn-ea"/>
              </a:rPr>
              <a:t>、</a:t>
            </a:r>
            <a:r>
              <a:rPr lang="en-US" altLang="zh-CN" sz="2000" kern="100" dirty="0">
                <a:latin typeface="+mn-ea"/>
              </a:rPr>
              <a:t>800  D</a:t>
            </a:r>
            <a:r>
              <a:rPr lang="zh-CN" altLang="zh-CN" sz="2000" kern="100" dirty="0">
                <a:latin typeface="+mn-ea"/>
              </a:rPr>
              <a:t>、</a:t>
            </a:r>
            <a:r>
              <a:rPr lang="en-US" altLang="zh-CN" sz="2000" kern="100" dirty="0">
                <a:latin typeface="+mn-ea"/>
              </a:rPr>
              <a:t>600</a:t>
            </a:r>
            <a:endParaRPr lang="zh-CN" altLang="zh-CN" sz="2000" kern="100" dirty="0">
              <a:latin typeface="+mn-ea"/>
            </a:endParaRPr>
          </a:p>
          <a:p>
            <a:pPr algn="just">
              <a:spcAft>
                <a:spcPts val="0"/>
              </a:spcAft>
            </a:pPr>
            <a:r>
              <a:rPr lang="en-US" altLang="zh-CN" sz="2000" kern="100" dirty="0" smtClean="0">
                <a:latin typeface="+mn-ea"/>
              </a:rPr>
              <a:t>9.</a:t>
            </a:r>
            <a:r>
              <a:rPr lang="zh-CN" altLang="zh-CN" sz="2000" kern="100" dirty="0" smtClean="0">
                <a:latin typeface="+mn-ea"/>
              </a:rPr>
              <a:t>假定</a:t>
            </a:r>
            <a:r>
              <a:rPr lang="zh-CN" altLang="zh-CN" sz="2000" kern="100" dirty="0">
                <a:latin typeface="+mn-ea"/>
              </a:rPr>
              <a:t>一个应用程序每秒中产生</a:t>
            </a:r>
            <a:r>
              <a:rPr lang="en-US" altLang="zh-CN" sz="2000" kern="100" dirty="0">
                <a:latin typeface="+mn-ea"/>
              </a:rPr>
              <a:t>160</a:t>
            </a:r>
            <a:r>
              <a:rPr lang="zh-CN" altLang="zh-CN" sz="2000" kern="100" dirty="0">
                <a:latin typeface="+mn-ea"/>
              </a:rPr>
              <a:t>字节的数据块，每个数据块封装入一个</a:t>
            </a:r>
            <a:r>
              <a:rPr lang="en-US" altLang="zh-CN" sz="2000" kern="100" dirty="0">
                <a:latin typeface="+mn-ea"/>
              </a:rPr>
              <a:t>TCP</a:t>
            </a:r>
            <a:r>
              <a:rPr lang="zh-CN" altLang="zh-CN" sz="2000" kern="100" dirty="0">
                <a:latin typeface="+mn-ea"/>
              </a:rPr>
              <a:t>报文段，然后再封装入</a:t>
            </a:r>
            <a:r>
              <a:rPr lang="en-US" altLang="zh-CN" sz="2000" kern="100" dirty="0">
                <a:latin typeface="+mn-ea"/>
              </a:rPr>
              <a:t>IP</a:t>
            </a:r>
            <a:r>
              <a:rPr lang="zh-CN" altLang="zh-CN" sz="2000" kern="100" dirty="0">
                <a:latin typeface="+mn-ea"/>
              </a:rPr>
              <a:t>数据报中。每个数据报中应用层数据的比例是（</a:t>
            </a:r>
            <a:r>
              <a:rPr lang="en-US" altLang="zh-CN" sz="2000" kern="100" dirty="0">
                <a:latin typeface="+mn-ea"/>
              </a:rPr>
              <a:t>  </a:t>
            </a:r>
            <a:r>
              <a:rPr lang="en-US" altLang="zh-CN" sz="2000" kern="100" dirty="0">
                <a:solidFill>
                  <a:srgbClr val="FF0000"/>
                </a:solidFill>
                <a:latin typeface="+mn-ea"/>
              </a:rPr>
              <a:t>  </a:t>
            </a:r>
            <a:r>
              <a:rPr lang="en-US" altLang="zh-CN" sz="2000" kern="100" dirty="0">
                <a:latin typeface="+mn-ea"/>
              </a:rPr>
              <a:t>  </a:t>
            </a:r>
            <a:r>
              <a:rPr lang="zh-CN" altLang="zh-CN" sz="2000" kern="100" dirty="0">
                <a:latin typeface="+mn-ea"/>
              </a:rPr>
              <a:t>）？ </a:t>
            </a:r>
          </a:p>
          <a:p>
            <a:pPr algn="just">
              <a:spcAft>
                <a:spcPts val="0"/>
              </a:spcAft>
            </a:pPr>
            <a:r>
              <a:rPr lang="en-US" altLang="zh-CN" sz="2000" kern="100" dirty="0">
                <a:latin typeface="+mn-ea"/>
              </a:rPr>
              <a:t>  A.20%     B.40%   C. 60%    D.80</a:t>
            </a:r>
            <a:r>
              <a:rPr lang="en-US" altLang="zh-CN" sz="2000" kern="100" dirty="0" smtClean="0">
                <a:latin typeface="+mn-ea"/>
              </a:rPr>
              <a:t>%</a:t>
            </a:r>
            <a:endParaRPr lang="zh-CN" altLang="zh-CN" sz="2000" kern="100" dirty="0">
              <a:effectLst/>
              <a:latin typeface="+mn-ea"/>
            </a:endParaRPr>
          </a:p>
        </p:txBody>
      </p:sp>
    </p:spTree>
    <p:extLst>
      <p:ext uri="{BB962C8B-B14F-4D97-AF65-F5344CB8AC3E}">
        <p14:creationId xmlns:p14="http://schemas.microsoft.com/office/powerpoint/2010/main" val="3331913929"/>
      </p:ext>
    </p:extLst>
  </p:cSld>
  <p:clrMapOvr>
    <a:masterClrMapping/>
  </p:clrMapOvr>
  <p:transition spd="slow">
    <p:wipe/>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idx="4294967295"/>
          </p:nvPr>
        </p:nvSpPr>
        <p:spPr>
          <a:xfrm>
            <a:off x="0" y="552691"/>
            <a:ext cx="12192000" cy="1143000"/>
          </a:xfrm>
          <a:prstGeom prst="rect">
            <a:avLst/>
          </a:prstGeom>
        </p:spPr>
        <p:txBody>
          <a:bodyPr/>
          <a:lstStyle/>
          <a:p>
            <a:pPr algn="ctr"/>
            <a:r>
              <a:rPr lang="en-US" altLang="zh-CN" dirty="0"/>
              <a:t>IP</a:t>
            </a:r>
            <a:r>
              <a:rPr lang="zh-CN" altLang="en-US" dirty="0"/>
              <a:t>数据报分片和重组</a:t>
            </a:r>
          </a:p>
        </p:txBody>
      </p:sp>
      <p:sp>
        <p:nvSpPr>
          <p:cNvPr id="7" name="Rectangle 3"/>
          <p:cNvSpPr txBox="1">
            <a:spLocks noChangeArrowheads="1"/>
          </p:cNvSpPr>
          <p:nvPr/>
        </p:nvSpPr>
        <p:spPr bwMode="auto">
          <a:xfrm>
            <a:off x="287866" y="1382470"/>
            <a:ext cx="5185109" cy="5107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a:lnSpc>
                <a:spcPct val="125000"/>
              </a:lnSpc>
              <a:spcBef>
                <a:spcPts val="600"/>
              </a:spcBef>
              <a:buClr>
                <a:srgbClr val="3333CC"/>
              </a:buClr>
              <a:defRPr/>
            </a:pPr>
            <a:r>
              <a:rPr lang="zh-CN" altLang="en-US" sz="2400" kern="0" dirty="0">
                <a:solidFill>
                  <a:srgbClr val="000000"/>
                </a:solidFill>
              </a:rPr>
              <a:t>每个数据链路有自己的</a:t>
            </a:r>
            <a:r>
              <a:rPr lang="en-US" altLang="zh-CN" sz="2400" kern="0" dirty="0" smtClean="0">
                <a:solidFill>
                  <a:srgbClr val="000000"/>
                </a:solidFill>
              </a:rPr>
              <a:t>MTU</a:t>
            </a:r>
            <a:r>
              <a:rPr lang="zh-CN" altLang="en-US" sz="2400" kern="0" dirty="0" smtClean="0">
                <a:solidFill>
                  <a:srgbClr val="000000"/>
                </a:solidFill>
              </a:rPr>
              <a:t>，</a:t>
            </a:r>
            <a:r>
              <a:rPr lang="zh-CN" altLang="en-US" sz="2400" kern="0" dirty="0">
                <a:solidFill>
                  <a:srgbClr val="000000"/>
                </a:solidFill>
              </a:rPr>
              <a:t>链路类型不同，</a:t>
            </a:r>
            <a:r>
              <a:rPr lang="en-US" altLang="zh-CN" sz="2400" kern="0" dirty="0">
                <a:solidFill>
                  <a:srgbClr val="000000"/>
                </a:solidFill>
              </a:rPr>
              <a:t>MTU</a:t>
            </a:r>
            <a:r>
              <a:rPr lang="zh-CN" altLang="en-US" sz="2400" kern="0" dirty="0">
                <a:solidFill>
                  <a:srgbClr val="000000"/>
                </a:solidFill>
              </a:rPr>
              <a:t>的值也不同，这里</a:t>
            </a:r>
            <a:r>
              <a:rPr lang="en-US" altLang="zh-CN" sz="2400" kern="0" dirty="0">
                <a:solidFill>
                  <a:srgbClr val="000000"/>
                </a:solidFill>
              </a:rPr>
              <a:t>MTU</a:t>
            </a:r>
            <a:r>
              <a:rPr lang="zh-CN" altLang="en-US" sz="2400" kern="0" dirty="0">
                <a:solidFill>
                  <a:srgbClr val="000000"/>
                </a:solidFill>
              </a:rPr>
              <a:t>指的是数据链路帧的数据区的最大字节数</a:t>
            </a:r>
            <a:endParaRPr lang="en-US" altLang="zh-CN" sz="2400" kern="0" dirty="0">
              <a:solidFill>
                <a:srgbClr val="000000"/>
              </a:solidFill>
            </a:endParaRPr>
          </a:p>
          <a:p>
            <a:pPr>
              <a:lnSpc>
                <a:spcPct val="125000"/>
              </a:lnSpc>
              <a:spcBef>
                <a:spcPts val="600"/>
              </a:spcBef>
              <a:buClr>
                <a:srgbClr val="3333CC"/>
              </a:buClr>
              <a:defRPr/>
            </a:pPr>
            <a:r>
              <a:rPr lang="zh-CN" altLang="en-US" sz="2400" kern="0" dirty="0">
                <a:solidFill>
                  <a:srgbClr val="000000"/>
                </a:solidFill>
              </a:rPr>
              <a:t>在因特网中，一个大的分组可能在路由器中被分割为几个分片，在最终的目的主机上，将这些分片重新组装成一个大的分组</a:t>
            </a:r>
            <a:endParaRPr lang="en-US" altLang="zh-CN" sz="2400" kern="0" dirty="0">
              <a:solidFill>
                <a:srgbClr val="000000"/>
              </a:solidFill>
            </a:endParaRPr>
          </a:p>
          <a:p>
            <a:pPr>
              <a:lnSpc>
                <a:spcPct val="125000"/>
              </a:lnSpc>
              <a:spcBef>
                <a:spcPts val="600"/>
              </a:spcBef>
              <a:buClr>
                <a:srgbClr val="3333CC"/>
              </a:buClr>
              <a:defRPr/>
            </a:pPr>
            <a:r>
              <a:rPr lang="zh-CN" altLang="en-US" sz="2400" kern="0" dirty="0">
                <a:solidFill>
                  <a:srgbClr val="000000"/>
                </a:solidFill>
              </a:rPr>
              <a:t>为了进一步识别出这些分组，需要对分片进行标识</a:t>
            </a:r>
            <a:endParaRPr lang="en-US" altLang="zh-CN" sz="2400" kern="0" dirty="0">
              <a:solidFill>
                <a:srgbClr val="000000"/>
              </a:solidFill>
            </a:endParaRPr>
          </a:p>
        </p:txBody>
      </p:sp>
      <p:grpSp>
        <p:nvGrpSpPr>
          <p:cNvPr id="2" name="组合 1"/>
          <p:cNvGrpSpPr/>
          <p:nvPr/>
        </p:nvGrpSpPr>
        <p:grpSpPr>
          <a:xfrm>
            <a:off x="5329688" y="1640010"/>
            <a:ext cx="6576776" cy="4389436"/>
            <a:chOff x="5329688" y="1640010"/>
            <a:chExt cx="6576776" cy="4389436"/>
          </a:xfrm>
        </p:grpSpPr>
        <p:sp>
          <p:nvSpPr>
            <p:cNvPr id="72709" name="Freeform 4"/>
            <p:cNvSpPr>
              <a:spLocks/>
            </p:cNvSpPr>
            <p:nvPr/>
          </p:nvSpPr>
          <p:spPr bwMode="auto">
            <a:xfrm>
              <a:off x="6326638" y="1640010"/>
              <a:ext cx="3249084" cy="2255837"/>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72710" name="Freeform 5"/>
            <p:cNvSpPr>
              <a:spLocks/>
            </p:cNvSpPr>
            <p:nvPr/>
          </p:nvSpPr>
          <p:spPr bwMode="auto">
            <a:xfrm>
              <a:off x="6326638" y="4041896"/>
              <a:ext cx="2635251" cy="1987550"/>
            </a:xfrm>
            <a:custGeom>
              <a:avLst/>
              <a:gdLst>
                <a:gd name="T0" fmla="*/ 2147483647 w 873"/>
                <a:gd name="T1" fmla="*/ 2147483647 h 940"/>
                <a:gd name="T2" fmla="*/ 2147483647 w 873"/>
                <a:gd name="T3" fmla="*/ 2147483647 h 940"/>
                <a:gd name="T4" fmla="*/ 2147483647 w 873"/>
                <a:gd name="T5" fmla="*/ 2147483647 h 940"/>
                <a:gd name="T6" fmla="*/ 2147483647 w 873"/>
                <a:gd name="T7" fmla="*/ 2147483647 h 940"/>
                <a:gd name="T8" fmla="*/ 2147483647 w 873"/>
                <a:gd name="T9" fmla="*/ 2147483647 h 940"/>
                <a:gd name="T10" fmla="*/ 2147483647 w 873"/>
                <a:gd name="T11" fmla="*/ 2147483647 h 940"/>
                <a:gd name="T12" fmla="*/ 2147483647 w 873"/>
                <a:gd name="T13" fmla="*/ 2147483647 h 940"/>
                <a:gd name="T14" fmla="*/ 2147483647 w 873"/>
                <a:gd name="T15" fmla="*/ 2147483647 h 940"/>
                <a:gd name="T16" fmla="*/ 2147483647 w 873"/>
                <a:gd name="T17" fmla="*/ 2147483647 h 940"/>
                <a:gd name="T18" fmla="*/ 2147483647 w 873"/>
                <a:gd name="T19" fmla="*/ 2147483647 h 940"/>
                <a:gd name="T20" fmla="*/ 2147483647 w 873"/>
                <a:gd name="T21" fmla="*/ 2147483647 h 9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73" h="940">
                  <a:moveTo>
                    <a:pt x="2" y="405"/>
                  </a:moveTo>
                  <a:cubicBezTo>
                    <a:pt x="17" y="290"/>
                    <a:pt x="138" y="129"/>
                    <a:pt x="230" y="65"/>
                  </a:cubicBezTo>
                  <a:cubicBezTo>
                    <a:pt x="322" y="1"/>
                    <a:pt x="460" y="0"/>
                    <a:pt x="555" y="22"/>
                  </a:cubicBezTo>
                  <a:cubicBezTo>
                    <a:pt x="650" y="44"/>
                    <a:pt x="748" y="143"/>
                    <a:pt x="800" y="197"/>
                  </a:cubicBezTo>
                  <a:cubicBezTo>
                    <a:pt x="852" y="251"/>
                    <a:pt x="859" y="292"/>
                    <a:pt x="866" y="347"/>
                  </a:cubicBezTo>
                  <a:cubicBezTo>
                    <a:pt x="873" y="402"/>
                    <a:pt x="855" y="457"/>
                    <a:pt x="842" y="527"/>
                  </a:cubicBezTo>
                  <a:cubicBezTo>
                    <a:pt x="829" y="597"/>
                    <a:pt x="827" y="714"/>
                    <a:pt x="788" y="767"/>
                  </a:cubicBezTo>
                  <a:cubicBezTo>
                    <a:pt x="749" y="820"/>
                    <a:pt x="670" y="819"/>
                    <a:pt x="608" y="845"/>
                  </a:cubicBezTo>
                  <a:cubicBezTo>
                    <a:pt x="546" y="871"/>
                    <a:pt x="496" y="940"/>
                    <a:pt x="418" y="925"/>
                  </a:cubicBezTo>
                  <a:cubicBezTo>
                    <a:pt x="340" y="910"/>
                    <a:pt x="208" y="840"/>
                    <a:pt x="139" y="754"/>
                  </a:cubicBezTo>
                  <a:cubicBezTo>
                    <a:pt x="69" y="667"/>
                    <a:pt x="0" y="546"/>
                    <a:pt x="2" y="405"/>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0" name="Line 16"/>
            <p:cNvSpPr>
              <a:spLocks noChangeShapeType="1"/>
            </p:cNvSpPr>
            <p:nvPr/>
          </p:nvSpPr>
          <p:spPr bwMode="auto">
            <a:xfrm flipV="1">
              <a:off x="6424005" y="2595685"/>
              <a:ext cx="169333" cy="31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11" name="Line 17"/>
            <p:cNvSpPr>
              <a:spLocks noChangeShapeType="1"/>
            </p:cNvSpPr>
            <p:nvPr/>
          </p:nvSpPr>
          <p:spPr bwMode="auto">
            <a:xfrm>
              <a:off x="7192355" y="1920996"/>
              <a:ext cx="878416" cy="279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12" name="Line 18"/>
            <p:cNvSpPr>
              <a:spLocks noChangeShapeType="1"/>
            </p:cNvSpPr>
            <p:nvPr/>
          </p:nvSpPr>
          <p:spPr bwMode="auto">
            <a:xfrm>
              <a:off x="8320538" y="2257547"/>
              <a:ext cx="262467" cy="6699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13" name="Line 19"/>
            <p:cNvSpPr>
              <a:spLocks noChangeShapeType="1"/>
            </p:cNvSpPr>
            <p:nvPr/>
          </p:nvSpPr>
          <p:spPr bwMode="auto">
            <a:xfrm>
              <a:off x="6857922" y="2033709"/>
              <a:ext cx="2116" cy="5826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14" name="Line 20"/>
            <p:cNvSpPr>
              <a:spLocks noChangeShapeType="1"/>
            </p:cNvSpPr>
            <p:nvPr/>
          </p:nvSpPr>
          <p:spPr bwMode="auto">
            <a:xfrm>
              <a:off x="7171188" y="2687760"/>
              <a:ext cx="1295400" cy="4016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15" name="Line 21"/>
            <p:cNvSpPr>
              <a:spLocks noChangeShapeType="1"/>
            </p:cNvSpPr>
            <p:nvPr/>
          </p:nvSpPr>
          <p:spPr bwMode="auto">
            <a:xfrm flipH="1" flipV="1">
              <a:off x="8868755" y="3217985"/>
              <a:ext cx="635000" cy="6873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16" name="Line 22"/>
            <p:cNvSpPr>
              <a:spLocks noChangeShapeType="1"/>
            </p:cNvSpPr>
            <p:nvPr/>
          </p:nvSpPr>
          <p:spPr bwMode="auto">
            <a:xfrm flipH="1">
              <a:off x="7202938" y="2225797"/>
              <a:ext cx="1011767" cy="5175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17" name="Line 23"/>
            <p:cNvSpPr>
              <a:spLocks noChangeShapeType="1"/>
            </p:cNvSpPr>
            <p:nvPr/>
          </p:nvSpPr>
          <p:spPr bwMode="auto">
            <a:xfrm flipH="1">
              <a:off x="7215638" y="1665409"/>
              <a:ext cx="635000" cy="3429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18" name="Line 24"/>
            <p:cNvSpPr>
              <a:spLocks noChangeShapeType="1"/>
            </p:cNvSpPr>
            <p:nvPr/>
          </p:nvSpPr>
          <p:spPr bwMode="auto">
            <a:xfrm flipH="1">
              <a:off x="8172371" y="1841621"/>
              <a:ext cx="364067" cy="2365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19" name="Line 119"/>
            <p:cNvSpPr>
              <a:spLocks noChangeShapeType="1"/>
            </p:cNvSpPr>
            <p:nvPr/>
          </p:nvSpPr>
          <p:spPr bwMode="auto">
            <a:xfrm flipH="1">
              <a:off x="8811604" y="4218110"/>
              <a:ext cx="848784" cy="8778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grpSp>
          <p:nvGrpSpPr>
            <p:cNvPr id="20" name="Group 199"/>
            <p:cNvGrpSpPr>
              <a:grpSpLocks/>
            </p:cNvGrpSpPr>
            <p:nvPr/>
          </p:nvGrpSpPr>
          <p:grpSpPr bwMode="auto">
            <a:xfrm>
              <a:off x="6864270" y="2967160"/>
              <a:ext cx="1634066" cy="403225"/>
              <a:chOff x="3150" y="1862"/>
              <a:chExt cx="772" cy="254"/>
            </a:xfrm>
          </p:grpSpPr>
          <p:grpSp>
            <p:nvGrpSpPr>
              <p:cNvPr id="72833" name="Group 120"/>
              <p:cNvGrpSpPr>
                <a:grpSpLocks/>
              </p:cNvGrpSpPr>
              <p:nvPr/>
            </p:nvGrpSpPr>
            <p:grpSpPr bwMode="auto">
              <a:xfrm rot="1433392">
                <a:off x="3150" y="1862"/>
                <a:ext cx="650" cy="108"/>
                <a:chOff x="4710" y="1742"/>
                <a:chExt cx="650" cy="108"/>
              </a:xfrm>
            </p:grpSpPr>
            <p:sp>
              <p:nvSpPr>
                <p:cNvPr id="23" name="Rectangle 121"/>
                <p:cNvSpPr>
                  <a:spLocks noChangeArrowheads="1"/>
                </p:cNvSpPr>
                <p:nvPr/>
              </p:nvSpPr>
              <p:spPr bwMode="auto">
                <a:xfrm>
                  <a:off x="4712" y="1742"/>
                  <a:ext cx="648" cy="108"/>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24" name="Rectangle 122"/>
                <p:cNvSpPr>
                  <a:spLocks noChangeArrowheads="1"/>
                </p:cNvSpPr>
                <p:nvPr/>
              </p:nvSpPr>
              <p:spPr bwMode="auto">
                <a:xfrm>
                  <a:off x="4710" y="1742"/>
                  <a:ext cx="534" cy="108"/>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grpSp>
          <p:sp>
            <p:nvSpPr>
              <p:cNvPr id="22" name="Line 132"/>
              <p:cNvSpPr>
                <a:spLocks noChangeShapeType="1"/>
              </p:cNvSpPr>
              <p:nvPr/>
            </p:nvSpPr>
            <p:spPr bwMode="auto">
              <a:xfrm>
                <a:off x="3784" y="2060"/>
                <a:ext cx="138" cy="5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grpSp>
        <p:sp>
          <p:nvSpPr>
            <p:cNvPr id="25" name="Text Box 136"/>
            <p:cNvSpPr txBox="1">
              <a:spLocks noChangeArrowheads="1"/>
            </p:cNvSpPr>
            <p:nvPr/>
          </p:nvSpPr>
          <p:spPr bwMode="auto">
            <a:xfrm>
              <a:off x="9416680" y="2252784"/>
              <a:ext cx="2489784"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r>
                <a:rPr lang="en-US" altLang="zh-CN" sz="1600" i="1" dirty="0">
                  <a:solidFill>
                    <a:srgbClr val="CC0000"/>
                  </a:solidFill>
                  <a:latin typeface="Arial" pitchFamily="34" charset="0"/>
                  <a:ea typeface="ＭＳ Ｐゴシック" pitchFamily="34" charset="-128"/>
                </a:rPr>
                <a:t>fragmentation:</a:t>
              </a:r>
              <a:r>
                <a:rPr lang="en-US" altLang="zh-CN" sz="1600" dirty="0">
                  <a:solidFill>
                    <a:srgbClr val="000000"/>
                  </a:solidFill>
                  <a:latin typeface="Arial" pitchFamily="34" charset="0"/>
                  <a:ea typeface="ＭＳ Ｐゴシック" pitchFamily="34" charset="-128"/>
                </a:rPr>
                <a:t> </a:t>
              </a:r>
            </a:p>
            <a:p>
              <a:pPr algn="ctr" eaLnBrk="0" hangingPunct="0">
                <a:spcBef>
                  <a:spcPct val="0"/>
                </a:spcBef>
                <a:buClrTx/>
                <a:buSzTx/>
                <a:buFontTx/>
                <a:buNone/>
                <a:defRPr/>
              </a:pPr>
              <a:r>
                <a:rPr lang="en-US" altLang="zh-CN" sz="1600" b="1" i="1" dirty="0">
                  <a:solidFill>
                    <a:srgbClr val="000099"/>
                  </a:solidFill>
                  <a:latin typeface="Arial" pitchFamily="34" charset="0"/>
                  <a:ea typeface="ＭＳ Ｐゴシック" pitchFamily="34" charset="-128"/>
                </a:rPr>
                <a:t>in:</a:t>
              </a:r>
              <a:r>
                <a:rPr lang="en-US" altLang="zh-CN" sz="1600" dirty="0">
                  <a:solidFill>
                    <a:srgbClr val="000000"/>
                  </a:solidFill>
                  <a:latin typeface="Arial" pitchFamily="34" charset="0"/>
                  <a:ea typeface="ＭＳ Ｐゴシック" pitchFamily="34" charset="-128"/>
                </a:rPr>
                <a:t> one large datagram</a:t>
              </a:r>
            </a:p>
            <a:p>
              <a:pPr algn="ctr" eaLnBrk="0" hangingPunct="0">
                <a:spcBef>
                  <a:spcPct val="0"/>
                </a:spcBef>
                <a:buClrTx/>
                <a:buSzTx/>
                <a:buFontTx/>
                <a:buNone/>
                <a:defRPr/>
              </a:pPr>
              <a:r>
                <a:rPr lang="en-US" altLang="zh-CN" sz="1600" b="1" i="1" dirty="0">
                  <a:solidFill>
                    <a:srgbClr val="000099"/>
                  </a:solidFill>
                  <a:latin typeface="Arial" pitchFamily="34" charset="0"/>
                  <a:ea typeface="ＭＳ Ｐゴシック" pitchFamily="34" charset="-128"/>
                </a:rPr>
                <a:t>out:</a:t>
              </a:r>
              <a:r>
                <a:rPr lang="en-US" altLang="zh-CN" sz="1600" dirty="0">
                  <a:solidFill>
                    <a:srgbClr val="000000"/>
                  </a:solidFill>
                  <a:latin typeface="Arial" pitchFamily="34" charset="0"/>
                  <a:ea typeface="ＭＳ Ｐゴシック" pitchFamily="34" charset="-128"/>
                </a:rPr>
                <a:t> 3 smaller datagrams</a:t>
              </a:r>
              <a:endParaRPr lang="en-US" altLang="zh-CN" sz="1800" dirty="0">
                <a:solidFill>
                  <a:srgbClr val="000000"/>
                </a:solidFill>
                <a:latin typeface="Arial" pitchFamily="34" charset="0"/>
                <a:ea typeface="ＭＳ Ｐゴシック" pitchFamily="34" charset="-128"/>
              </a:endParaRPr>
            </a:p>
          </p:txBody>
        </p:sp>
        <p:sp>
          <p:nvSpPr>
            <p:cNvPr id="26" name="Line 118"/>
            <p:cNvSpPr>
              <a:spLocks noChangeShapeType="1"/>
            </p:cNvSpPr>
            <p:nvPr/>
          </p:nvSpPr>
          <p:spPr bwMode="auto">
            <a:xfrm>
              <a:off x="7509856" y="5189660"/>
              <a:ext cx="383116" cy="31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grpSp>
          <p:nvGrpSpPr>
            <p:cNvPr id="27" name="Group 220"/>
            <p:cNvGrpSpPr>
              <a:grpSpLocks/>
            </p:cNvGrpSpPr>
            <p:nvPr/>
          </p:nvGrpSpPr>
          <p:grpSpPr bwMode="auto">
            <a:xfrm>
              <a:off x="7406136" y="4364159"/>
              <a:ext cx="922866" cy="558800"/>
              <a:chOff x="3406" y="2742"/>
              <a:chExt cx="436" cy="352"/>
            </a:xfrm>
          </p:grpSpPr>
          <p:grpSp>
            <p:nvGrpSpPr>
              <p:cNvPr id="72821" name="Group 137"/>
              <p:cNvGrpSpPr>
                <a:grpSpLocks/>
              </p:cNvGrpSpPr>
              <p:nvPr/>
            </p:nvGrpSpPr>
            <p:grpSpPr bwMode="auto">
              <a:xfrm rot="-10773343">
                <a:off x="3566" y="2742"/>
                <a:ext cx="272" cy="108"/>
                <a:chOff x="5088" y="1860"/>
                <a:chExt cx="272" cy="108"/>
              </a:xfrm>
            </p:grpSpPr>
            <p:sp>
              <p:nvSpPr>
                <p:cNvPr id="38" name="Rectangle 138"/>
                <p:cNvSpPr>
                  <a:spLocks noChangeArrowheads="1"/>
                </p:cNvSpPr>
                <p:nvPr/>
              </p:nvSpPr>
              <p:spPr bwMode="auto">
                <a:xfrm>
                  <a:off x="5216" y="1860"/>
                  <a:ext cx="144" cy="108"/>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39" name="Rectangle 139"/>
                <p:cNvSpPr>
                  <a:spLocks noChangeArrowheads="1"/>
                </p:cNvSpPr>
                <p:nvPr/>
              </p:nvSpPr>
              <p:spPr bwMode="auto">
                <a:xfrm>
                  <a:off x="5088" y="1860"/>
                  <a:ext cx="166" cy="108"/>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grpSp>
          <p:grpSp>
            <p:nvGrpSpPr>
              <p:cNvPr id="72822" name="Group 140"/>
              <p:cNvGrpSpPr>
                <a:grpSpLocks/>
              </p:cNvGrpSpPr>
              <p:nvPr/>
            </p:nvGrpSpPr>
            <p:grpSpPr bwMode="auto">
              <a:xfrm rot="-10773343">
                <a:off x="3568" y="2864"/>
                <a:ext cx="272" cy="108"/>
                <a:chOff x="5088" y="1860"/>
                <a:chExt cx="272" cy="108"/>
              </a:xfrm>
            </p:grpSpPr>
            <p:sp>
              <p:nvSpPr>
                <p:cNvPr id="36" name="Rectangle 141"/>
                <p:cNvSpPr>
                  <a:spLocks noChangeArrowheads="1"/>
                </p:cNvSpPr>
                <p:nvPr/>
              </p:nvSpPr>
              <p:spPr bwMode="auto">
                <a:xfrm>
                  <a:off x="5216" y="1860"/>
                  <a:ext cx="144" cy="108"/>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37" name="Rectangle 142"/>
                <p:cNvSpPr>
                  <a:spLocks noChangeArrowheads="1"/>
                </p:cNvSpPr>
                <p:nvPr/>
              </p:nvSpPr>
              <p:spPr bwMode="auto">
                <a:xfrm>
                  <a:off x="5088" y="1860"/>
                  <a:ext cx="166" cy="108"/>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grpSp>
          <p:grpSp>
            <p:nvGrpSpPr>
              <p:cNvPr id="72823" name="Group 143"/>
              <p:cNvGrpSpPr>
                <a:grpSpLocks/>
              </p:cNvGrpSpPr>
              <p:nvPr/>
            </p:nvGrpSpPr>
            <p:grpSpPr bwMode="auto">
              <a:xfrm rot="-10773343">
                <a:off x="3570" y="2986"/>
                <a:ext cx="272" cy="108"/>
                <a:chOff x="5088" y="1860"/>
                <a:chExt cx="272" cy="108"/>
              </a:xfrm>
            </p:grpSpPr>
            <p:sp>
              <p:nvSpPr>
                <p:cNvPr id="34" name="Rectangle 144"/>
                <p:cNvSpPr>
                  <a:spLocks noChangeArrowheads="1"/>
                </p:cNvSpPr>
                <p:nvPr/>
              </p:nvSpPr>
              <p:spPr bwMode="auto">
                <a:xfrm>
                  <a:off x="5216" y="1860"/>
                  <a:ext cx="144" cy="108"/>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35" name="Rectangle 145"/>
                <p:cNvSpPr>
                  <a:spLocks noChangeArrowheads="1"/>
                </p:cNvSpPr>
                <p:nvPr/>
              </p:nvSpPr>
              <p:spPr bwMode="auto">
                <a:xfrm>
                  <a:off x="5088" y="1860"/>
                  <a:ext cx="166" cy="108"/>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grpSp>
          <p:sp>
            <p:nvSpPr>
              <p:cNvPr id="31" name="Line 146"/>
              <p:cNvSpPr>
                <a:spLocks noChangeShapeType="1"/>
              </p:cNvSpPr>
              <p:nvPr/>
            </p:nvSpPr>
            <p:spPr bwMode="auto">
              <a:xfrm rot="9691848">
                <a:off x="3412" y="2778"/>
                <a:ext cx="138" cy="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32" name="Line 147"/>
              <p:cNvSpPr>
                <a:spLocks noChangeShapeType="1"/>
              </p:cNvSpPr>
              <p:nvPr/>
            </p:nvSpPr>
            <p:spPr bwMode="auto">
              <a:xfrm rot="9691848">
                <a:off x="3406" y="2888"/>
                <a:ext cx="138" cy="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33" name="Line 148"/>
              <p:cNvSpPr>
                <a:spLocks noChangeShapeType="1"/>
              </p:cNvSpPr>
              <p:nvPr/>
            </p:nvSpPr>
            <p:spPr bwMode="auto">
              <a:xfrm rot="9691848">
                <a:off x="3408" y="3018"/>
                <a:ext cx="138" cy="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grpSp>
        <p:grpSp>
          <p:nvGrpSpPr>
            <p:cNvPr id="40" name="Group 233"/>
            <p:cNvGrpSpPr>
              <a:grpSpLocks/>
            </p:cNvGrpSpPr>
            <p:nvPr/>
          </p:nvGrpSpPr>
          <p:grpSpPr bwMode="auto">
            <a:xfrm>
              <a:off x="5913888" y="3883150"/>
              <a:ext cx="1706032" cy="492126"/>
              <a:chOff x="2701" y="2439"/>
              <a:chExt cx="806" cy="310"/>
            </a:xfrm>
          </p:grpSpPr>
          <p:grpSp>
            <p:nvGrpSpPr>
              <p:cNvPr id="72815" name="Group 232"/>
              <p:cNvGrpSpPr>
                <a:grpSpLocks/>
              </p:cNvGrpSpPr>
              <p:nvPr/>
            </p:nvGrpSpPr>
            <p:grpSpPr bwMode="auto">
              <a:xfrm>
                <a:off x="2701" y="2630"/>
                <a:ext cx="806" cy="119"/>
                <a:chOff x="2540" y="2630"/>
                <a:chExt cx="806" cy="119"/>
              </a:xfrm>
            </p:grpSpPr>
            <p:grpSp>
              <p:nvGrpSpPr>
                <p:cNvPr id="72817" name="Group 149"/>
                <p:cNvGrpSpPr>
                  <a:grpSpLocks/>
                </p:cNvGrpSpPr>
                <p:nvPr/>
              </p:nvGrpSpPr>
              <p:grpSpPr bwMode="auto">
                <a:xfrm rot="10793026">
                  <a:off x="2697" y="2630"/>
                  <a:ext cx="649" cy="119"/>
                  <a:chOff x="4712" y="1742"/>
                  <a:chExt cx="648" cy="118"/>
                </a:xfrm>
              </p:grpSpPr>
              <p:sp>
                <p:nvSpPr>
                  <p:cNvPr id="45" name="Rectangle 150"/>
                  <p:cNvSpPr>
                    <a:spLocks noChangeArrowheads="1"/>
                  </p:cNvSpPr>
                  <p:nvPr/>
                </p:nvSpPr>
                <p:spPr bwMode="auto">
                  <a:xfrm>
                    <a:off x="4712" y="1742"/>
                    <a:ext cx="648" cy="108"/>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46" name="Rectangle 151"/>
                  <p:cNvSpPr>
                    <a:spLocks noChangeArrowheads="1"/>
                  </p:cNvSpPr>
                  <p:nvPr/>
                </p:nvSpPr>
                <p:spPr bwMode="auto">
                  <a:xfrm>
                    <a:off x="4722" y="1752"/>
                    <a:ext cx="534" cy="108"/>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grpSp>
            <p:sp>
              <p:nvSpPr>
                <p:cNvPr id="44" name="Line 152"/>
                <p:cNvSpPr>
                  <a:spLocks noChangeShapeType="1"/>
                </p:cNvSpPr>
                <p:nvPr/>
              </p:nvSpPr>
              <p:spPr bwMode="auto">
                <a:xfrm rot="9691848">
                  <a:off x="2540" y="2666"/>
                  <a:ext cx="138" cy="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grpSp>
          <p:sp>
            <p:nvSpPr>
              <p:cNvPr id="42" name="Text Box 153"/>
              <p:cNvSpPr txBox="1">
                <a:spLocks noChangeArrowheads="1"/>
              </p:cNvSpPr>
              <p:nvPr/>
            </p:nvSpPr>
            <p:spPr bwMode="auto">
              <a:xfrm>
                <a:off x="2904" y="2439"/>
                <a:ext cx="583"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r>
                  <a:rPr lang="en-US" altLang="zh-CN" sz="1600" i="1">
                    <a:solidFill>
                      <a:srgbClr val="CC0000"/>
                    </a:solidFill>
                    <a:latin typeface="Arial" pitchFamily="34" charset="0"/>
                    <a:ea typeface="ＭＳ Ｐゴシック" pitchFamily="34" charset="-128"/>
                  </a:rPr>
                  <a:t>reassembly</a:t>
                </a:r>
                <a:endParaRPr lang="en-US" altLang="zh-CN" sz="1800" i="1">
                  <a:solidFill>
                    <a:srgbClr val="CC0000"/>
                  </a:solidFill>
                  <a:latin typeface="Arial" pitchFamily="34" charset="0"/>
                  <a:ea typeface="ＭＳ Ｐゴシック" pitchFamily="34" charset="-128"/>
                </a:endParaRPr>
              </a:p>
            </p:txBody>
          </p:sp>
        </p:grpSp>
        <p:grpSp>
          <p:nvGrpSpPr>
            <p:cNvPr id="72726" name="Group 162"/>
            <p:cNvGrpSpPr>
              <a:grpSpLocks/>
            </p:cNvGrpSpPr>
            <p:nvPr/>
          </p:nvGrpSpPr>
          <p:grpSpPr bwMode="auto">
            <a:xfrm>
              <a:off x="5329688" y="1719384"/>
              <a:ext cx="1117600" cy="1720850"/>
              <a:chOff x="2345" y="1140"/>
              <a:chExt cx="528" cy="1084"/>
            </a:xfrm>
          </p:grpSpPr>
          <p:sp>
            <p:nvSpPr>
              <p:cNvPr id="48" name="Line 8"/>
              <p:cNvSpPr>
                <a:spLocks noChangeShapeType="1"/>
              </p:cNvSpPr>
              <p:nvPr/>
            </p:nvSpPr>
            <p:spPr bwMode="auto">
              <a:xfrm flipV="1">
                <a:off x="2811" y="1459"/>
                <a:ext cx="62" cy="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49" name="Line 10"/>
              <p:cNvSpPr>
                <a:spLocks noChangeShapeType="1"/>
              </p:cNvSpPr>
              <p:nvPr/>
            </p:nvSpPr>
            <p:spPr bwMode="auto">
              <a:xfrm flipV="1">
                <a:off x="2811" y="1967"/>
                <a:ext cx="62" cy="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50" name="Line 15"/>
              <p:cNvSpPr>
                <a:spLocks noChangeShapeType="1"/>
              </p:cNvSpPr>
              <p:nvPr/>
            </p:nvSpPr>
            <p:spPr bwMode="auto">
              <a:xfrm>
                <a:off x="2868" y="1456"/>
                <a:ext cx="0" cy="51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grpSp>
            <p:nvGrpSpPr>
              <p:cNvPr id="72808" name="Group 155"/>
              <p:cNvGrpSpPr>
                <a:grpSpLocks/>
              </p:cNvGrpSpPr>
              <p:nvPr/>
            </p:nvGrpSpPr>
            <p:grpSpPr bwMode="auto">
              <a:xfrm>
                <a:off x="2345" y="1140"/>
                <a:ext cx="503" cy="444"/>
                <a:chOff x="-44" y="1473"/>
                <a:chExt cx="981" cy="1105"/>
              </a:xfrm>
            </p:grpSpPr>
            <p:pic>
              <p:nvPicPr>
                <p:cNvPr id="72813" name="Picture 15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814" name="Freeform 157"/>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52" name="Text Box 158"/>
              <p:cNvSpPr txBox="1">
                <a:spLocks noChangeArrowheads="1"/>
              </p:cNvSpPr>
              <p:nvPr/>
            </p:nvSpPr>
            <p:spPr bwMode="auto">
              <a:xfrm rot="5400000">
                <a:off x="2525" y="1549"/>
                <a:ext cx="343"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r>
                  <a:rPr lang="en-US" altLang="zh-CN">
                    <a:solidFill>
                      <a:srgbClr val="000000"/>
                    </a:solidFill>
                    <a:latin typeface="Arial" pitchFamily="34" charset="0"/>
                    <a:ea typeface="ＭＳ Ｐゴシック" pitchFamily="34" charset="-128"/>
                  </a:rPr>
                  <a:t>…</a:t>
                </a:r>
              </a:p>
            </p:txBody>
          </p:sp>
          <p:grpSp>
            <p:nvGrpSpPr>
              <p:cNvPr id="72810" name="Group 159"/>
              <p:cNvGrpSpPr>
                <a:grpSpLocks/>
              </p:cNvGrpSpPr>
              <p:nvPr/>
            </p:nvGrpSpPr>
            <p:grpSpPr bwMode="auto">
              <a:xfrm>
                <a:off x="2357" y="1780"/>
                <a:ext cx="503" cy="444"/>
                <a:chOff x="-44" y="1473"/>
                <a:chExt cx="981" cy="1105"/>
              </a:xfrm>
            </p:grpSpPr>
            <p:pic>
              <p:nvPicPr>
                <p:cNvPr id="72811" name="Picture 16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812" name="Freeform 161"/>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nvGrpSpPr>
            <p:cNvPr id="72727" name="Group 163"/>
            <p:cNvGrpSpPr>
              <a:grpSpLocks/>
            </p:cNvGrpSpPr>
            <p:nvPr/>
          </p:nvGrpSpPr>
          <p:grpSpPr bwMode="auto">
            <a:xfrm>
              <a:off x="8157555" y="2906834"/>
              <a:ext cx="931333" cy="355600"/>
              <a:chOff x="4396" y="1245"/>
              <a:chExt cx="672" cy="248"/>
            </a:xfrm>
          </p:grpSpPr>
          <p:sp>
            <p:nvSpPr>
              <p:cNvPr id="72797"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srgbClr val="000000"/>
                  </a:solidFill>
                  <a:ea typeface="ＭＳ Ｐゴシック" pitchFamily="34" charset="-128"/>
                  <a:cs typeface="Arial" pitchFamily="34" charset="0"/>
                </a:endParaRPr>
              </a:p>
            </p:txBody>
          </p:sp>
          <p:sp>
            <p:nvSpPr>
              <p:cNvPr id="72798"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srgbClr val="000000"/>
                  </a:solidFill>
                  <a:ea typeface="ＭＳ Ｐゴシック" pitchFamily="34" charset="-128"/>
                  <a:cs typeface="Arial" pitchFamily="34" charset="0"/>
                </a:endParaRPr>
              </a:p>
            </p:txBody>
          </p:sp>
          <p:sp>
            <p:nvSpPr>
              <p:cNvPr id="72799"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srgbClr val="000000"/>
                  </a:solidFill>
                  <a:ea typeface="ＭＳ Ｐゴシック" pitchFamily="34" charset="-128"/>
                  <a:cs typeface="Arial" pitchFamily="34" charset="0"/>
                </a:endParaRPr>
              </a:p>
            </p:txBody>
          </p:sp>
          <p:grpSp>
            <p:nvGrpSpPr>
              <p:cNvPr id="72800" name="Group 167"/>
              <p:cNvGrpSpPr>
                <a:grpSpLocks/>
              </p:cNvGrpSpPr>
              <p:nvPr/>
            </p:nvGrpSpPr>
            <p:grpSpPr bwMode="auto">
              <a:xfrm>
                <a:off x="4530" y="1287"/>
                <a:ext cx="377" cy="75"/>
                <a:chOff x="2468" y="1332"/>
                <a:chExt cx="310" cy="60"/>
              </a:xfrm>
            </p:grpSpPr>
            <p:sp>
              <p:nvSpPr>
                <p:cNvPr id="72803"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2804"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63" name="Line 170"/>
              <p:cNvSpPr>
                <a:spLocks noChangeShapeType="1"/>
              </p:cNvSpPr>
              <p:nvPr/>
            </p:nvSpPr>
            <p:spPr bwMode="auto">
              <a:xfrm>
                <a:off x="4399" y="1321"/>
                <a:ext cx="0" cy="109"/>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hangingPunct="0">
                  <a:defRPr/>
                </a:pPr>
                <a:endParaRPr lang="en-US">
                  <a:solidFill>
                    <a:srgbClr val="000000"/>
                  </a:solidFill>
                  <a:ea typeface="ＭＳ Ｐゴシック" charset="0"/>
                </a:endParaRPr>
              </a:p>
            </p:txBody>
          </p:sp>
          <p:sp>
            <p:nvSpPr>
              <p:cNvPr id="64" name="Line 171"/>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hangingPunct="0">
                  <a:defRPr/>
                </a:pPr>
                <a:endParaRPr lang="en-US">
                  <a:solidFill>
                    <a:srgbClr val="000000"/>
                  </a:solidFill>
                  <a:ea typeface="ＭＳ Ｐゴシック" charset="0"/>
                </a:endParaRPr>
              </a:p>
            </p:txBody>
          </p:sp>
        </p:grpSp>
        <p:grpSp>
          <p:nvGrpSpPr>
            <p:cNvPr id="72728" name="Group 172"/>
            <p:cNvGrpSpPr>
              <a:grpSpLocks/>
            </p:cNvGrpSpPr>
            <p:nvPr/>
          </p:nvGrpSpPr>
          <p:grpSpPr bwMode="auto">
            <a:xfrm>
              <a:off x="6540422" y="1801934"/>
              <a:ext cx="931333" cy="355600"/>
              <a:chOff x="4396" y="1245"/>
              <a:chExt cx="672" cy="248"/>
            </a:xfrm>
          </p:grpSpPr>
          <p:sp>
            <p:nvSpPr>
              <p:cNvPr id="72789"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srgbClr val="000000"/>
                  </a:solidFill>
                  <a:ea typeface="ＭＳ Ｐゴシック" pitchFamily="34" charset="-128"/>
                  <a:cs typeface="Arial" pitchFamily="34" charset="0"/>
                </a:endParaRPr>
              </a:p>
            </p:txBody>
          </p:sp>
          <p:sp>
            <p:nvSpPr>
              <p:cNvPr id="72790"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srgbClr val="000000"/>
                  </a:solidFill>
                  <a:ea typeface="ＭＳ Ｐゴシック" pitchFamily="34" charset="-128"/>
                  <a:cs typeface="Arial" pitchFamily="34" charset="0"/>
                </a:endParaRPr>
              </a:p>
            </p:txBody>
          </p:sp>
          <p:sp>
            <p:nvSpPr>
              <p:cNvPr id="72791"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srgbClr val="000000"/>
                  </a:solidFill>
                  <a:ea typeface="ＭＳ Ｐゴシック" pitchFamily="34" charset="-128"/>
                  <a:cs typeface="Arial" pitchFamily="34" charset="0"/>
                </a:endParaRPr>
              </a:p>
            </p:txBody>
          </p:sp>
          <p:grpSp>
            <p:nvGrpSpPr>
              <p:cNvPr id="72792" name="Group 176"/>
              <p:cNvGrpSpPr>
                <a:grpSpLocks/>
              </p:cNvGrpSpPr>
              <p:nvPr/>
            </p:nvGrpSpPr>
            <p:grpSpPr bwMode="auto">
              <a:xfrm>
                <a:off x="4530" y="1287"/>
                <a:ext cx="377" cy="75"/>
                <a:chOff x="2468" y="1332"/>
                <a:chExt cx="310" cy="60"/>
              </a:xfrm>
            </p:grpSpPr>
            <p:sp>
              <p:nvSpPr>
                <p:cNvPr id="72795" name="Freeform 17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2796" name="Freeform 17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72" name="Line 179"/>
              <p:cNvSpPr>
                <a:spLocks noChangeShapeType="1"/>
              </p:cNvSpPr>
              <p:nvPr/>
            </p:nvSpPr>
            <p:spPr bwMode="auto">
              <a:xfrm>
                <a:off x="4399" y="1321"/>
                <a:ext cx="0" cy="109"/>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hangingPunct="0">
                  <a:defRPr/>
                </a:pPr>
                <a:endParaRPr lang="en-US">
                  <a:solidFill>
                    <a:srgbClr val="000000"/>
                  </a:solidFill>
                  <a:ea typeface="ＭＳ Ｐゴシック" charset="0"/>
                </a:endParaRPr>
              </a:p>
            </p:txBody>
          </p:sp>
          <p:sp>
            <p:nvSpPr>
              <p:cNvPr id="73" name="Line 180"/>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hangingPunct="0">
                  <a:defRPr/>
                </a:pPr>
                <a:endParaRPr lang="en-US">
                  <a:solidFill>
                    <a:srgbClr val="000000"/>
                  </a:solidFill>
                  <a:ea typeface="ＭＳ Ｐゴシック" charset="0"/>
                </a:endParaRPr>
              </a:p>
            </p:txBody>
          </p:sp>
        </p:grpSp>
        <p:grpSp>
          <p:nvGrpSpPr>
            <p:cNvPr id="72729" name="Group 181"/>
            <p:cNvGrpSpPr>
              <a:grpSpLocks/>
            </p:cNvGrpSpPr>
            <p:nvPr/>
          </p:nvGrpSpPr>
          <p:grpSpPr bwMode="auto">
            <a:xfrm>
              <a:off x="6548889" y="2436934"/>
              <a:ext cx="931333" cy="355600"/>
              <a:chOff x="4396" y="1245"/>
              <a:chExt cx="672" cy="248"/>
            </a:xfrm>
          </p:grpSpPr>
          <p:sp>
            <p:nvSpPr>
              <p:cNvPr id="72781"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srgbClr val="000000"/>
                  </a:solidFill>
                  <a:ea typeface="ＭＳ Ｐゴシック" pitchFamily="34" charset="-128"/>
                  <a:cs typeface="Arial" pitchFamily="34" charset="0"/>
                </a:endParaRPr>
              </a:p>
            </p:txBody>
          </p:sp>
          <p:sp>
            <p:nvSpPr>
              <p:cNvPr id="72782"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srgbClr val="000000"/>
                  </a:solidFill>
                  <a:ea typeface="ＭＳ Ｐゴシック" pitchFamily="34" charset="-128"/>
                  <a:cs typeface="Arial" pitchFamily="34" charset="0"/>
                </a:endParaRPr>
              </a:p>
            </p:txBody>
          </p:sp>
          <p:sp>
            <p:nvSpPr>
              <p:cNvPr id="72783"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srgbClr val="000000"/>
                  </a:solidFill>
                  <a:ea typeface="ＭＳ Ｐゴシック" pitchFamily="34" charset="-128"/>
                  <a:cs typeface="Arial" pitchFamily="34" charset="0"/>
                </a:endParaRPr>
              </a:p>
            </p:txBody>
          </p:sp>
          <p:grpSp>
            <p:nvGrpSpPr>
              <p:cNvPr id="72784" name="Group 185"/>
              <p:cNvGrpSpPr>
                <a:grpSpLocks/>
              </p:cNvGrpSpPr>
              <p:nvPr/>
            </p:nvGrpSpPr>
            <p:grpSpPr bwMode="auto">
              <a:xfrm>
                <a:off x="4530" y="1287"/>
                <a:ext cx="377" cy="75"/>
                <a:chOff x="2468" y="1332"/>
                <a:chExt cx="310" cy="60"/>
              </a:xfrm>
            </p:grpSpPr>
            <p:sp>
              <p:nvSpPr>
                <p:cNvPr id="72787" name="Freeform 18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2788" name="Freeform 18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81" name="Line 188"/>
              <p:cNvSpPr>
                <a:spLocks noChangeShapeType="1"/>
              </p:cNvSpPr>
              <p:nvPr/>
            </p:nvSpPr>
            <p:spPr bwMode="auto">
              <a:xfrm>
                <a:off x="4399" y="1321"/>
                <a:ext cx="0" cy="109"/>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hangingPunct="0">
                  <a:defRPr/>
                </a:pPr>
                <a:endParaRPr lang="en-US">
                  <a:solidFill>
                    <a:srgbClr val="000000"/>
                  </a:solidFill>
                  <a:ea typeface="ＭＳ Ｐゴシック" charset="0"/>
                </a:endParaRPr>
              </a:p>
            </p:txBody>
          </p:sp>
          <p:sp>
            <p:nvSpPr>
              <p:cNvPr id="82" name="Line 189"/>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hangingPunct="0">
                  <a:defRPr/>
                </a:pPr>
                <a:endParaRPr lang="en-US">
                  <a:solidFill>
                    <a:srgbClr val="000000"/>
                  </a:solidFill>
                  <a:ea typeface="ＭＳ Ｐゴシック" charset="0"/>
                </a:endParaRPr>
              </a:p>
            </p:txBody>
          </p:sp>
        </p:grpSp>
        <p:grpSp>
          <p:nvGrpSpPr>
            <p:cNvPr id="72730" name="Group 190"/>
            <p:cNvGrpSpPr>
              <a:grpSpLocks/>
            </p:cNvGrpSpPr>
            <p:nvPr/>
          </p:nvGrpSpPr>
          <p:grpSpPr bwMode="auto">
            <a:xfrm>
              <a:off x="7658022" y="2011484"/>
              <a:ext cx="931333" cy="355600"/>
              <a:chOff x="4396" y="1245"/>
              <a:chExt cx="672" cy="248"/>
            </a:xfrm>
          </p:grpSpPr>
          <p:sp>
            <p:nvSpPr>
              <p:cNvPr id="72773"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srgbClr val="000000"/>
                  </a:solidFill>
                  <a:ea typeface="ＭＳ Ｐゴシック" pitchFamily="34" charset="-128"/>
                  <a:cs typeface="Arial" pitchFamily="34" charset="0"/>
                </a:endParaRPr>
              </a:p>
            </p:txBody>
          </p:sp>
          <p:sp>
            <p:nvSpPr>
              <p:cNvPr id="72774"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srgbClr val="000000"/>
                  </a:solidFill>
                  <a:ea typeface="ＭＳ Ｐゴシック" pitchFamily="34" charset="-128"/>
                  <a:cs typeface="Arial" pitchFamily="34" charset="0"/>
                </a:endParaRPr>
              </a:p>
            </p:txBody>
          </p:sp>
          <p:sp>
            <p:nvSpPr>
              <p:cNvPr id="72775"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srgbClr val="000000"/>
                  </a:solidFill>
                  <a:ea typeface="ＭＳ Ｐゴシック" pitchFamily="34" charset="-128"/>
                  <a:cs typeface="Arial" pitchFamily="34" charset="0"/>
                </a:endParaRPr>
              </a:p>
            </p:txBody>
          </p:sp>
          <p:grpSp>
            <p:nvGrpSpPr>
              <p:cNvPr id="72776" name="Group 194"/>
              <p:cNvGrpSpPr>
                <a:grpSpLocks/>
              </p:cNvGrpSpPr>
              <p:nvPr/>
            </p:nvGrpSpPr>
            <p:grpSpPr bwMode="auto">
              <a:xfrm>
                <a:off x="4530" y="1287"/>
                <a:ext cx="377" cy="75"/>
                <a:chOff x="2468" y="1332"/>
                <a:chExt cx="310" cy="60"/>
              </a:xfrm>
            </p:grpSpPr>
            <p:sp>
              <p:nvSpPr>
                <p:cNvPr id="72779" name="Freeform 19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2780" name="Freeform 19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90" name="Line 197"/>
              <p:cNvSpPr>
                <a:spLocks noChangeShapeType="1"/>
              </p:cNvSpPr>
              <p:nvPr/>
            </p:nvSpPr>
            <p:spPr bwMode="auto">
              <a:xfrm>
                <a:off x="4399" y="1321"/>
                <a:ext cx="0" cy="109"/>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hangingPunct="0">
                  <a:defRPr/>
                </a:pPr>
                <a:endParaRPr lang="en-US">
                  <a:solidFill>
                    <a:srgbClr val="000000"/>
                  </a:solidFill>
                  <a:ea typeface="ＭＳ Ｐゴシック" charset="0"/>
                </a:endParaRPr>
              </a:p>
            </p:txBody>
          </p:sp>
          <p:sp>
            <p:nvSpPr>
              <p:cNvPr id="91" name="Line 198"/>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hangingPunct="0">
                  <a:defRPr/>
                </a:pPr>
                <a:endParaRPr lang="en-US">
                  <a:solidFill>
                    <a:srgbClr val="000000"/>
                  </a:solidFill>
                  <a:ea typeface="ＭＳ Ｐゴシック" charset="0"/>
                </a:endParaRPr>
              </a:p>
            </p:txBody>
          </p:sp>
        </p:grpSp>
        <p:grpSp>
          <p:nvGrpSpPr>
            <p:cNvPr id="94" name="Group 200"/>
            <p:cNvGrpSpPr>
              <a:grpSpLocks/>
            </p:cNvGrpSpPr>
            <p:nvPr/>
          </p:nvGrpSpPr>
          <p:grpSpPr bwMode="auto">
            <a:xfrm>
              <a:off x="8754454" y="3116382"/>
              <a:ext cx="1382182" cy="800100"/>
              <a:chOff x="4043" y="1956"/>
              <a:chExt cx="653" cy="504"/>
            </a:xfrm>
          </p:grpSpPr>
          <p:grpSp>
            <p:nvGrpSpPr>
              <p:cNvPr id="72761" name="Group 123"/>
              <p:cNvGrpSpPr>
                <a:grpSpLocks/>
              </p:cNvGrpSpPr>
              <p:nvPr/>
            </p:nvGrpSpPr>
            <p:grpSpPr bwMode="auto">
              <a:xfrm rot="3346875">
                <a:off x="3958" y="2041"/>
                <a:ext cx="279" cy="109"/>
                <a:chOff x="5078" y="1860"/>
                <a:chExt cx="279" cy="109"/>
              </a:xfrm>
            </p:grpSpPr>
            <p:sp>
              <p:nvSpPr>
                <p:cNvPr id="105" name="Rectangle 124"/>
                <p:cNvSpPr>
                  <a:spLocks noChangeArrowheads="1"/>
                </p:cNvSpPr>
                <p:nvPr/>
              </p:nvSpPr>
              <p:spPr bwMode="auto">
                <a:xfrm>
                  <a:off x="5213" y="1861"/>
                  <a:ext cx="144" cy="108"/>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106" name="Rectangle 125"/>
                <p:cNvSpPr>
                  <a:spLocks noChangeArrowheads="1"/>
                </p:cNvSpPr>
                <p:nvPr/>
              </p:nvSpPr>
              <p:spPr bwMode="auto">
                <a:xfrm>
                  <a:off x="5078" y="1860"/>
                  <a:ext cx="167" cy="108"/>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grpSp>
          <p:grpSp>
            <p:nvGrpSpPr>
              <p:cNvPr id="72762" name="Group 126"/>
              <p:cNvGrpSpPr>
                <a:grpSpLocks/>
              </p:cNvGrpSpPr>
              <p:nvPr/>
            </p:nvGrpSpPr>
            <p:grpSpPr bwMode="auto">
              <a:xfrm rot="3215306">
                <a:off x="4155" y="2105"/>
                <a:ext cx="283" cy="108"/>
                <a:chOff x="5074" y="1860"/>
                <a:chExt cx="283" cy="108"/>
              </a:xfrm>
            </p:grpSpPr>
            <p:sp>
              <p:nvSpPr>
                <p:cNvPr id="103" name="Rectangle 127"/>
                <p:cNvSpPr>
                  <a:spLocks noChangeArrowheads="1"/>
                </p:cNvSpPr>
                <p:nvPr/>
              </p:nvSpPr>
              <p:spPr bwMode="auto">
                <a:xfrm>
                  <a:off x="5213" y="1860"/>
                  <a:ext cx="144" cy="108"/>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104" name="Rectangle 128"/>
                <p:cNvSpPr>
                  <a:spLocks noChangeArrowheads="1"/>
                </p:cNvSpPr>
                <p:nvPr/>
              </p:nvSpPr>
              <p:spPr bwMode="auto">
                <a:xfrm>
                  <a:off x="5074" y="1860"/>
                  <a:ext cx="167" cy="108"/>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grpSp>
          <p:grpSp>
            <p:nvGrpSpPr>
              <p:cNvPr id="72763" name="Group 129"/>
              <p:cNvGrpSpPr>
                <a:grpSpLocks/>
              </p:cNvGrpSpPr>
              <p:nvPr/>
            </p:nvGrpSpPr>
            <p:grpSpPr bwMode="auto">
              <a:xfrm rot="3051000">
                <a:off x="4381" y="2182"/>
                <a:ext cx="278" cy="108"/>
                <a:chOff x="5078" y="1860"/>
                <a:chExt cx="278" cy="108"/>
              </a:xfrm>
            </p:grpSpPr>
            <p:sp>
              <p:nvSpPr>
                <p:cNvPr id="101" name="Rectangle 130"/>
                <p:cNvSpPr>
                  <a:spLocks noChangeArrowheads="1"/>
                </p:cNvSpPr>
                <p:nvPr/>
              </p:nvSpPr>
              <p:spPr bwMode="auto">
                <a:xfrm>
                  <a:off x="5212" y="1860"/>
                  <a:ext cx="144" cy="108"/>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102" name="Rectangle 131"/>
                <p:cNvSpPr>
                  <a:spLocks noChangeArrowheads="1"/>
                </p:cNvSpPr>
                <p:nvPr/>
              </p:nvSpPr>
              <p:spPr bwMode="auto">
                <a:xfrm>
                  <a:off x="5078" y="1860"/>
                  <a:ext cx="167" cy="108"/>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grpSp>
          <p:sp>
            <p:nvSpPr>
              <p:cNvPr id="98" name="Line 133"/>
              <p:cNvSpPr>
                <a:spLocks noChangeShapeType="1"/>
              </p:cNvSpPr>
              <p:nvPr/>
            </p:nvSpPr>
            <p:spPr bwMode="auto">
              <a:xfrm>
                <a:off x="4184" y="2216"/>
                <a:ext cx="84" cy="1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99" name="Line 134"/>
              <p:cNvSpPr>
                <a:spLocks noChangeShapeType="1"/>
              </p:cNvSpPr>
              <p:nvPr/>
            </p:nvSpPr>
            <p:spPr bwMode="auto">
              <a:xfrm>
                <a:off x="4388" y="2278"/>
                <a:ext cx="82" cy="1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100" name="Line 135"/>
              <p:cNvSpPr>
                <a:spLocks noChangeShapeType="1"/>
              </p:cNvSpPr>
              <p:nvPr/>
            </p:nvSpPr>
            <p:spPr bwMode="auto">
              <a:xfrm>
                <a:off x="4620" y="2350"/>
                <a:ext cx="76" cy="11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grpSp>
        <p:grpSp>
          <p:nvGrpSpPr>
            <p:cNvPr id="72732" name="Group 201"/>
            <p:cNvGrpSpPr>
              <a:grpSpLocks/>
            </p:cNvGrpSpPr>
            <p:nvPr/>
          </p:nvGrpSpPr>
          <p:grpSpPr bwMode="auto">
            <a:xfrm>
              <a:off x="9122755" y="3897434"/>
              <a:ext cx="931333" cy="355600"/>
              <a:chOff x="4396" y="1245"/>
              <a:chExt cx="672" cy="248"/>
            </a:xfrm>
          </p:grpSpPr>
          <p:sp>
            <p:nvSpPr>
              <p:cNvPr id="72753"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srgbClr val="000000"/>
                  </a:solidFill>
                  <a:ea typeface="ＭＳ Ｐゴシック" pitchFamily="34" charset="-128"/>
                  <a:cs typeface="Arial" pitchFamily="34" charset="0"/>
                </a:endParaRPr>
              </a:p>
            </p:txBody>
          </p:sp>
          <p:sp>
            <p:nvSpPr>
              <p:cNvPr id="72754"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srgbClr val="000000"/>
                  </a:solidFill>
                  <a:ea typeface="ＭＳ Ｐゴシック" pitchFamily="34" charset="-128"/>
                  <a:cs typeface="Arial" pitchFamily="34" charset="0"/>
                </a:endParaRPr>
              </a:p>
            </p:txBody>
          </p:sp>
          <p:sp>
            <p:nvSpPr>
              <p:cNvPr id="72755"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srgbClr val="000000"/>
                  </a:solidFill>
                  <a:ea typeface="ＭＳ Ｐゴシック" pitchFamily="34" charset="-128"/>
                  <a:cs typeface="Arial" pitchFamily="34" charset="0"/>
                </a:endParaRPr>
              </a:p>
            </p:txBody>
          </p:sp>
          <p:grpSp>
            <p:nvGrpSpPr>
              <p:cNvPr id="72756" name="Group 205"/>
              <p:cNvGrpSpPr>
                <a:grpSpLocks/>
              </p:cNvGrpSpPr>
              <p:nvPr/>
            </p:nvGrpSpPr>
            <p:grpSpPr bwMode="auto">
              <a:xfrm>
                <a:off x="4530" y="1287"/>
                <a:ext cx="377" cy="75"/>
                <a:chOff x="2468" y="1332"/>
                <a:chExt cx="310" cy="60"/>
              </a:xfrm>
            </p:grpSpPr>
            <p:sp>
              <p:nvSpPr>
                <p:cNvPr id="72759" name="Freeform 2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2760" name="Freeform 2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112" name="Line 208"/>
              <p:cNvSpPr>
                <a:spLocks noChangeShapeType="1"/>
              </p:cNvSpPr>
              <p:nvPr/>
            </p:nvSpPr>
            <p:spPr bwMode="auto">
              <a:xfrm>
                <a:off x="4399" y="1321"/>
                <a:ext cx="0" cy="109"/>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hangingPunct="0">
                  <a:defRPr/>
                </a:pPr>
                <a:endParaRPr lang="en-US">
                  <a:solidFill>
                    <a:srgbClr val="000000"/>
                  </a:solidFill>
                  <a:ea typeface="ＭＳ Ｐゴシック" charset="0"/>
                </a:endParaRPr>
              </a:p>
            </p:txBody>
          </p:sp>
          <p:sp>
            <p:nvSpPr>
              <p:cNvPr id="113" name="Line 209"/>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hangingPunct="0">
                  <a:defRPr/>
                </a:pPr>
                <a:endParaRPr lang="en-US">
                  <a:solidFill>
                    <a:srgbClr val="000000"/>
                  </a:solidFill>
                  <a:ea typeface="ＭＳ Ｐゴシック" charset="0"/>
                </a:endParaRPr>
              </a:p>
            </p:txBody>
          </p:sp>
        </p:grpSp>
        <p:grpSp>
          <p:nvGrpSpPr>
            <p:cNvPr id="72733" name="Group 210"/>
            <p:cNvGrpSpPr>
              <a:grpSpLocks/>
            </p:cNvGrpSpPr>
            <p:nvPr/>
          </p:nvGrpSpPr>
          <p:grpSpPr bwMode="auto">
            <a:xfrm>
              <a:off x="7918371" y="4965821"/>
              <a:ext cx="931333" cy="355600"/>
              <a:chOff x="4396" y="1245"/>
              <a:chExt cx="672" cy="248"/>
            </a:xfrm>
          </p:grpSpPr>
          <p:sp>
            <p:nvSpPr>
              <p:cNvPr id="72745"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srgbClr val="000000"/>
                  </a:solidFill>
                  <a:ea typeface="ＭＳ Ｐゴシック" pitchFamily="34" charset="-128"/>
                  <a:cs typeface="Arial" pitchFamily="34" charset="0"/>
                </a:endParaRPr>
              </a:p>
            </p:txBody>
          </p:sp>
          <p:sp>
            <p:nvSpPr>
              <p:cNvPr id="72746"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srgbClr val="000000"/>
                  </a:solidFill>
                  <a:ea typeface="ＭＳ Ｐゴシック" pitchFamily="34" charset="-128"/>
                  <a:cs typeface="Arial" pitchFamily="34" charset="0"/>
                </a:endParaRPr>
              </a:p>
            </p:txBody>
          </p:sp>
          <p:sp>
            <p:nvSpPr>
              <p:cNvPr id="72747"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srgbClr val="000000"/>
                  </a:solidFill>
                  <a:ea typeface="ＭＳ Ｐゴシック" pitchFamily="34" charset="-128"/>
                  <a:cs typeface="Arial" pitchFamily="34" charset="0"/>
                </a:endParaRPr>
              </a:p>
            </p:txBody>
          </p:sp>
          <p:grpSp>
            <p:nvGrpSpPr>
              <p:cNvPr id="72748" name="Group 214"/>
              <p:cNvGrpSpPr>
                <a:grpSpLocks/>
              </p:cNvGrpSpPr>
              <p:nvPr/>
            </p:nvGrpSpPr>
            <p:grpSpPr bwMode="auto">
              <a:xfrm>
                <a:off x="4530" y="1287"/>
                <a:ext cx="377" cy="75"/>
                <a:chOff x="2468" y="1332"/>
                <a:chExt cx="310" cy="60"/>
              </a:xfrm>
            </p:grpSpPr>
            <p:sp>
              <p:nvSpPr>
                <p:cNvPr id="72751" name="Freeform 2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2752" name="Freeform 2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cmpd="sng">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121" name="Line 217"/>
              <p:cNvSpPr>
                <a:spLocks noChangeShapeType="1"/>
              </p:cNvSpPr>
              <p:nvPr/>
            </p:nvSpPr>
            <p:spPr bwMode="auto">
              <a:xfrm>
                <a:off x="4399" y="1321"/>
                <a:ext cx="0" cy="109"/>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hangingPunct="0">
                  <a:defRPr/>
                </a:pPr>
                <a:endParaRPr lang="en-US">
                  <a:solidFill>
                    <a:srgbClr val="000000"/>
                  </a:solidFill>
                  <a:ea typeface="ＭＳ Ｐゴシック" charset="0"/>
                </a:endParaRPr>
              </a:p>
            </p:txBody>
          </p:sp>
          <p:sp>
            <p:nvSpPr>
              <p:cNvPr id="122" name="Line 218"/>
              <p:cNvSpPr>
                <a:spLocks noChangeShapeType="1"/>
              </p:cNvSpPr>
              <p:nvPr/>
            </p:nvSpPr>
            <p:spPr bwMode="auto">
              <a:xfrm>
                <a:off x="5063" y="1326"/>
                <a:ext cx="0" cy="10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hangingPunct="0">
                  <a:defRPr/>
                </a:pPr>
                <a:endParaRPr lang="en-US">
                  <a:solidFill>
                    <a:srgbClr val="000000"/>
                  </a:solidFill>
                  <a:ea typeface="ＭＳ Ｐゴシック" charset="0"/>
                </a:endParaRPr>
              </a:p>
            </p:txBody>
          </p:sp>
        </p:grpSp>
        <p:grpSp>
          <p:nvGrpSpPr>
            <p:cNvPr id="72734" name="Group 221"/>
            <p:cNvGrpSpPr>
              <a:grpSpLocks/>
            </p:cNvGrpSpPr>
            <p:nvPr/>
          </p:nvGrpSpPr>
          <p:grpSpPr bwMode="auto">
            <a:xfrm>
              <a:off x="6534071" y="4411785"/>
              <a:ext cx="984251" cy="1385887"/>
              <a:chOff x="2345" y="1140"/>
              <a:chExt cx="528" cy="1084"/>
            </a:xfrm>
          </p:grpSpPr>
          <p:sp>
            <p:nvSpPr>
              <p:cNvPr id="126" name="Line 222"/>
              <p:cNvSpPr>
                <a:spLocks noChangeShapeType="1"/>
              </p:cNvSpPr>
              <p:nvPr/>
            </p:nvSpPr>
            <p:spPr bwMode="auto">
              <a:xfrm flipV="1">
                <a:off x="2811" y="1459"/>
                <a:ext cx="62" cy="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127" name="Line 223"/>
              <p:cNvSpPr>
                <a:spLocks noChangeShapeType="1"/>
              </p:cNvSpPr>
              <p:nvPr/>
            </p:nvSpPr>
            <p:spPr bwMode="auto">
              <a:xfrm flipV="1">
                <a:off x="2811" y="1967"/>
                <a:ext cx="62" cy="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128" name="Line 224"/>
              <p:cNvSpPr>
                <a:spLocks noChangeShapeType="1"/>
              </p:cNvSpPr>
              <p:nvPr/>
            </p:nvSpPr>
            <p:spPr bwMode="auto">
              <a:xfrm>
                <a:off x="2868" y="1455"/>
                <a:ext cx="0" cy="50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grpSp>
            <p:nvGrpSpPr>
              <p:cNvPr id="72738" name="Group 225"/>
              <p:cNvGrpSpPr>
                <a:grpSpLocks/>
              </p:cNvGrpSpPr>
              <p:nvPr/>
            </p:nvGrpSpPr>
            <p:grpSpPr bwMode="auto">
              <a:xfrm>
                <a:off x="2345" y="1140"/>
                <a:ext cx="503" cy="444"/>
                <a:chOff x="-44" y="1473"/>
                <a:chExt cx="981" cy="1105"/>
              </a:xfrm>
            </p:grpSpPr>
            <p:pic>
              <p:nvPicPr>
                <p:cNvPr id="72743" name="Picture 22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44" name="Freeform 227"/>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30" name="Text Box 228"/>
              <p:cNvSpPr txBox="1">
                <a:spLocks noChangeArrowheads="1"/>
              </p:cNvSpPr>
              <p:nvPr/>
            </p:nvSpPr>
            <p:spPr bwMode="auto">
              <a:xfrm rot="5400000">
                <a:off x="2461" y="1574"/>
                <a:ext cx="424"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r>
                  <a:rPr lang="en-US" altLang="zh-CN">
                    <a:solidFill>
                      <a:srgbClr val="000000"/>
                    </a:solidFill>
                    <a:latin typeface="Arial" pitchFamily="34" charset="0"/>
                    <a:ea typeface="ＭＳ Ｐゴシック" pitchFamily="34" charset="-128"/>
                  </a:rPr>
                  <a:t>…</a:t>
                </a:r>
              </a:p>
            </p:txBody>
          </p:sp>
          <p:grpSp>
            <p:nvGrpSpPr>
              <p:cNvPr id="72740" name="Group 229"/>
              <p:cNvGrpSpPr>
                <a:grpSpLocks/>
              </p:cNvGrpSpPr>
              <p:nvPr/>
            </p:nvGrpSpPr>
            <p:grpSpPr bwMode="auto">
              <a:xfrm>
                <a:off x="2357" y="1780"/>
                <a:ext cx="503" cy="444"/>
                <a:chOff x="-44" y="1473"/>
                <a:chExt cx="981" cy="1105"/>
              </a:xfrm>
            </p:grpSpPr>
            <p:pic>
              <p:nvPicPr>
                <p:cNvPr id="72741" name="Picture 23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42" name="Freeform 231"/>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spTree>
    <p:extLst>
      <p:ext uri="{BB962C8B-B14F-4D97-AF65-F5344CB8AC3E}">
        <p14:creationId xmlns:p14="http://schemas.microsoft.com/office/powerpoint/2010/main" val="2492128334"/>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2"/>
          <p:cNvSpPr>
            <a:spLocks noGrp="1" noChangeArrowheads="1"/>
          </p:cNvSpPr>
          <p:nvPr>
            <p:ph type="title" idx="4294967295"/>
          </p:nvPr>
        </p:nvSpPr>
        <p:spPr>
          <a:xfrm>
            <a:off x="0" y="514048"/>
            <a:ext cx="12192000" cy="781050"/>
          </a:xfrm>
          <a:prstGeom prst="rect">
            <a:avLst/>
          </a:prstGeom>
        </p:spPr>
        <p:txBody>
          <a:bodyPr/>
          <a:lstStyle/>
          <a:p>
            <a:pPr algn="ctr"/>
            <a:r>
              <a:rPr lang="en-US" altLang="zh-CN" sz="3600" dirty="0">
                <a:latin typeface="+mn-ea"/>
                <a:ea typeface="+mn-ea"/>
              </a:rPr>
              <a:t>IP </a:t>
            </a:r>
            <a:r>
              <a:rPr lang="zh-CN" altLang="en-US" sz="3600" dirty="0">
                <a:latin typeface="+mn-ea"/>
                <a:ea typeface="+mn-ea"/>
              </a:rPr>
              <a:t>数据报格式（</a:t>
            </a:r>
            <a:r>
              <a:rPr lang="en-US" altLang="zh-CN" sz="3600" dirty="0">
                <a:latin typeface="+mn-ea"/>
                <a:ea typeface="+mn-ea"/>
              </a:rPr>
              <a:t>IPv4</a:t>
            </a:r>
            <a:r>
              <a:rPr lang="zh-CN" altLang="en-US" sz="3600" dirty="0">
                <a:latin typeface="+mn-ea"/>
                <a:ea typeface="+mn-ea"/>
              </a:rPr>
              <a:t>）</a:t>
            </a:r>
            <a:endParaRPr lang="zh-CN" altLang="en-US" dirty="0">
              <a:latin typeface="+mn-ea"/>
              <a:ea typeface="+mn-ea"/>
            </a:endParaRPr>
          </a:p>
        </p:txBody>
      </p:sp>
      <p:sp>
        <p:nvSpPr>
          <p:cNvPr id="71684" name="Rectangle 3"/>
          <p:cNvSpPr>
            <a:spLocks noChangeArrowheads="1"/>
          </p:cNvSpPr>
          <p:nvPr/>
        </p:nvSpPr>
        <p:spPr bwMode="auto">
          <a:xfrm>
            <a:off x="983298" y="1476133"/>
            <a:ext cx="5268384" cy="4824413"/>
          </a:xfrm>
          <a:prstGeom prst="rect">
            <a:avLst/>
          </a:prstGeom>
          <a:solidFill>
            <a:schemeClr val="accent2"/>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srgbClr val="000000"/>
              </a:solidFill>
              <a:latin typeface="+mn-ea"/>
              <a:ea typeface="+mn-ea"/>
            </a:endParaRPr>
          </a:p>
        </p:txBody>
      </p:sp>
      <p:sp>
        <p:nvSpPr>
          <p:cNvPr id="71685" name="Rectangle 4"/>
          <p:cNvSpPr>
            <a:spLocks noChangeArrowheads="1"/>
          </p:cNvSpPr>
          <p:nvPr/>
        </p:nvSpPr>
        <p:spPr bwMode="auto">
          <a:xfrm>
            <a:off x="856298" y="1582495"/>
            <a:ext cx="5268384" cy="4805362"/>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srgbClr val="000000"/>
              </a:solidFill>
              <a:latin typeface="+mn-ea"/>
              <a:ea typeface="+mn-ea"/>
            </a:endParaRPr>
          </a:p>
        </p:txBody>
      </p:sp>
      <p:sp>
        <p:nvSpPr>
          <p:cNvPr id="71686" name="Text Box 5"/>
          <p:cNvSpPr txBox="1">
            <a:spLocks noChangeArrowheads="1"/>
          </p:cNvSpPr>
          <p:nvPr/>
        </p:nvSpPr>
        <p:spPr bwMode="auto">
          <a:xfrm>
            <a:off x="868639" y="1647583"/>
            <a:ext cx="53412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srgbClr val="000000"/>
                </a:solidFill>
                <a:latin typeface="+mn-ea"/>
                <a:ea typeface="+mn-ea"/>
              </a:rPr>
              <a:t>ver</a:t>
            </a:r>
            <a:endParaRPr lang="en-US" altLang="zh-CN" sz="2400">
              <a:solidFill>
                <a:srgbClr val="000000"/>
              </a:solidFill>
              <a:latin typeface="+mn-ea"/>
              <a:ea typeface="+mn-ea"/>
            </a:endParaRPr>
          </a:p>
        </p:txBody>
      </p:sp>
      <p:sp>
        <p:nvSpPr>
          <p:cNvPr id="71687" name="Text Box 6"/>
          <p:cNvSpPr txBox="1">
            <a:spLocks noChangeArrowheads="1"/>
          </p:cNvSpPr>
          <p:nvPr/>
        </p:nvSpPr>
        <p:spPr bwMode="auto">
          <a:xfrm>
            <a:off x="4003235" y="1690445"/>
            <a:ext cx="1338828"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zh-CN" altLang="en-US" sz="1800" dirty="0">
                <a:solidFill>
                  <a:srgbClr val="000000"/>
                </a:solidFill>
                <a:latin typeface="+mn-ea"/>
              </a:rPr>
              <a:t>数据报长度</a:t>
            </a:r>
          </a:p>
        </p:txBody>
      </p:sp>
      <p:sp>
        <p:nvSpPr>
          <p:cNvPr id="71688" name="Line 7"/>
          <p:cNvSpPr>
            <a:spLocks noChangeShapeType="1"/>
          </p:cNvSpPr>
          <p:nvPr/>
        </p:nvSpPr>
        <p:spPr bwMode="auto">
          <a:xfrm>
            <a:off x="873232" y="2100020"/>
            <a:ext cx="5262033" cy="47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689" name="Line 8"/>
          <p:cNvSpPr>
            <a:spLocks noChangeShapeType="1"/>
          </p:cNvSpPr>
          <p:nvPr/>
        </p:nvSpPr>
        <p:spPr bwMode="auto">
          <a:xfrm flipH="1" flipV="1">
            <a:off x="3459798" y="1592020"/>
            <a:ext cx="0" cy="50641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690" name="Text Box 9"/>
          <p:cNvSpPr txBox="1">
            <a:spLocks noChangeArrowheads="1"/>
          </p:cNvSpPr>
          <p:nvPr/>
        </p:nvSpPr>
        <p:spPr bwMode="auto">
          <a:xfrm>
            <a:off x="2943043" y="1066558"/>
            <a:ext cx="957313"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srgbClr val="000000"/>
                </a:solidFill>
                <a:latin typeface="+mn-ea"/>
                <a:ea typeface="+mn-ea"/>
              </a:rPr>
              <a:t>32 bits</a:t>
            </a:r>
            <a:endParaRPr lang="en-US" altLang="zh-CN" sz="2400">
              <a:solidFill>
                <a:srgbClr val="000000"/>
              </a:solidFill>
              <a:latin typeface="+mn-ea"/>
              <a:ea typeface="+mn-ea"/>
            </a:endParaRPr>
          </a:p>
        </p:txBody>
      </p:sp>
      <p:sp>
        <p:nvSpPr>
          <p:cNvPr id="71691" name="Line 10"/>
          <p:cNvSpPr>
            <a:spLocks noChangeShapeType="1"/>
          </p:cNvSpPr>
          <p:nvPr/>
        </p:nvSpPr>
        <p:spPr bwMode="auto">
          <a:xfrm>
            <a:off x="4183698" y="1307858"/>
            <a:ext cx="1902884" cy="4763"/>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692" name="Line 11"/>
          <p:cNvSpPr>
            <a:spLocks noChangeShapeType="1"/>
          </p:cNvSpPr>
          <p:nvPr/>
        </p:nvSpPr>
        <p:spPr bwMode="auto">
          <a:xfrm rot="10800000">
            <a:off x="839364" y="1318970"/>
            <a:ext cx="1788584"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693" name="Text Box 12"/>
          <p:cNvSpPr txBox="1">
            <a:spLocks noChangeArrowheads="1"/>
          </p:cNvSpPr>
          <p:nvPr/>
        </p:nvSpPr>
        <p:spPr bwMode="auto">
          <a:xfrm>
            <a:off x="1755987" y="4516196"/>
            <a:ext cx="3720890"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zh-CN" altLang="en-US" sz="2000">
                <a:solidFill>
                  <a:srgbClr val="000000"/>
                </a:solidFill>
                <a:latin typeface="+mn-ea"/>
                <a:ea typeface="+mn-ea"/>
              </a:rPr>
              <a:t>数据</a:t>
            </a:r>
          </a:p>
          <a:p>
            <a:pPr algn="ctr">
              <a:spcBef>
                <a:spcPct val="0"/>
              </a:spcBef>
              <a:buClrTx/>
              <a:buSzTx/>
              <a:buFontTx/>
              <a:buNone/>
            </a:pPr>
            <a:r>
              <a:rPr lang="en-US" altLang="zh-CN" sz="2000">
                <a:solidFill>
                  <a:srgbClr val="000000"/>
                </a:solidFill>
                <a:latin typeface="+mn-ea"/>
                <a:ea typeface="+mn-ea"/>
              </a:rPr>
              <a:t>(</a:t>
            </a:r>
            <a:r>
              <a:rPr lang="zh-CN" altLang="en-US" sz="2000">
                <a:solidFill>
                  <a:srgbClr val="000000"/>
                </a:solidFill>
                <a:latin typeface="+mn-ea"/>
                <a:ea typeface="+mn-ea"/>
              </a:rPr>
              <a:t>变长</a:t>
            </a:r>
            <a:r>
              <a:rPr lang="en-US" altLang="zh-CN" sz="2000">
                <a:solidFill>
                  <a:srgbClr val="000000"/>
                </a:solidFill>
                <a:latin typeface="+mn-ea"/>
                <a:ea typeface="+mn-ea"/>
              </a:rPr>
              <a:t>,</a:t>
            </a:r>
            <a:r>
              <a:rPr lang="zh-CN" altLang="en-US" sz="2000">
                <a:solidFill>
                  <a:srgbClr val="000000"/>
                </a:solidFill>
                <a:latin typeface="+mn-ea"/>
                <a:ea typeface="+mn-ea"/>
              </a:rPr>
              <a:t>通常是一个</a:t>
            </a:r>
            <a:r>
              <a:rPr lang="en-US" altLang="zh-CN" sz="2000">
                <a:solidFill>
                  <a:srgbClr val="000000"/>
                </a:solidFill>
                <a:latin typeface="+mn-ea"/>
                <a:ea typeface="+mn-ea"/>
              </a:rPr>
              <a:t>TCP</a:t>
            </a:r>
            <a:r>
              <a:rPr lang="zh-CN" altLang="en-US" sz="2000">
                <a:solidFill>
                  <a:srgbClr val="000000"/>
                </a:solidFill>
                <a:latin typeface="+mn-ea"/>
                <a:ea typeface="+mn-ea"/>
              </a:rPr>
              <a:t>或</a:t>
            </a:r>
            <a:r>
              <a:rPr lang="en-US" altLang="zh-CN" sz="2000">
                <a:solidFill>
                  <a:srgbClr val="000000"/>
                </a:solidFill>
                <a:latin typeface="+mn-ea"/>
                <a:ea typeface="+mn-ea"/>
              </a:rPr>
              <a:t>UDP</a:t>
            </a:r>
            <a:r>
              <a:rPr lang="zh-CN" altLang="en-US" sz="2000">
                <a:solidFill>
                  <a:srgbClr val="000000"/>
                </a:solidFill>
                <a:latin typeface="+mn-ea"/>
                <a:ea typeface="+mn-ea"/>
              </a:rPr>
              <a:t>段</a:t>
            </a:r>
            <a:r>
              <a:rPr lang="en-US" altLang="zh-CN" sz="2000">
                <a:solidFill>
                  <a:srgbClr val="000000"/>
                </a:solidFill>
                <a:latin typeface="+mn-ea"/>
                <a:ea typeface="+mn-ea"/>
              </a:rPr>
              <a:t>)</a:t>
            </a:r>
            <a:endParaRPr lang="en-US" altLang="zh-CN" sz="2400">
              <a:solidFill>
                <a:srgbClr val="000000"/>
              </a:solidFill>
              <a:latin typeface="+mn-ea"/>
              <a:ea typeface="+mn-ea"/>
            </a:endParaRPr>
          </a:p>
        </p:txBody>
      </p:sp>
      <p:sp>
        <p:nvSpPr>
          <p:cNvPr id="71694" name="Text Box 13"/>
          <p:cNvSpPr txBox="1">
            <a:spLocks noChangeArrowheads="1"/>
          </p:cNvSpPr>
          <p:nvPr/>
        </p:nvSpPr>
        <p:spPr bwMode="auto">
          <a:xfrm>
            <a:off x="748348" y="2193683"/>
            <a:ext cx="287020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srgbClr val="000000"/>
                </a:solidFill>
                <a:latin typeface="+mn-ea"/>
                <a:ea typeface="+mn-ea"/>
              </a:rPr>
              <a:t>16-bit</a:t>
            </a:r>
            <a:r>
              <a:rPr lang="zh-CN" altLang="en-US" sz="1800">
                <a:solidFill>
                  <a:srgbClr val="000000"/>
                </a:solidFill>
                <a:latin typeface="+mn-ea"/>
                <a:ea typeface="+mn-ea"/>
              </a:rPr>
              <a:t>标识符</a:t>
            </a:r>
            <a:endParaRPr lang="zh-CN" altLang="en-US" sz="2000">
              <a:solidFill>
                <a:srgbClr val="000000"/>
              </a:solidFill>
              <a:latin typeface="+mn-ea"/>
              <a:ea typeface="+mn-ea"/>
            </a:endParaRPr>
          </a:p>
        </p:txBody>
      </p:sp>
      <p:sp>
        <p:nvSpPr>
          <p:cNvPr id="71695" name="Line 14"/>
          <p:cNvSpPr>
            <a:spLocks noChangeShapeType="1"/>
          </p:cNvSpPr>
          <p:nvPr/>
        </p:nvSpPr>
        <p:spPr bwMode="auto">
          <a:xfrm flipV="1">
            <a:off x="864764" y="3598620"/>
            <a:ext cx="526838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696" name="Line 15"/>
          <p:cNvSpPr>
            <a:spLocks noChangeShapeType="1"/>
          </p:cNvSpPr>
          <p:nvPr/>
        </p:nvSpPr>
        <p:spPr bwMode="auto">
          <a:xfrm flipV="1">
            <a:off x="864764" y="4074870"/>
            <a:ext cx="526838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697" name="Text Box 16"/>
          <p:cNvSpPr txBox="1">
            <a:spLocks noChangeArrowheads="1"/>
          </p:cNvSpPr>
          <p:nvPr/>
        </p:nvSpPr>
        <p:spPr bwMode="auto">
          <a:xfrm>
            <a:off x="4142101" y="2695333"/>
            <a:ext cx="1346844"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zh-CN" altLang="en-US" sz="1800" b="1">
                <a:solidFill>
                  <a:srgbClr val="FF0000"/>
                </a:solidFill>
                <a:latin typeface="+mn-ea"/>
                <a:ea typeface="+mn-ea"/>
              </a:rPr>
              <a:t>首部检查和</a:t>
            </a:r>
          </a:p>
        </p:txBody>
      </p:sp>
      <p:sp>
        <p:nvSpPr>
          <p:cNvPr id="71698" name="Text Box 17"/>
          <p:cNvSpPr txBox="1">
            <a:spLocks noChangeArrowheads="1"/>
          </p:cNvSpPr>
          <p:nvPr/>
        </p:nvSpPr>
        <p:spPr bwMode="auto">
          <a:xfrm>
            <a:off x="1297250" y="2674695"/>
            <a:ext cx="64633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zh-CN" altLang="en-US" sz="1800">
                <a:solidFill>
                  <a:srgbClr val="000000"/>
                </a:solidFill>
                <a:latin typeface="+mn-ea"/>
                <a:ea typeface="+mn-ea"/>
              </a:rPr>
              <a:t>寿命</a:t>
            </a:r>
          </a:p>
        </p:txBody>
      </p:sp>
      <p:sp>
        <p:nvSpPr>
          <p:cNvPr id="71699" name="Text Box 18"/>
          <p:cNvSpPr txBox="1">
            <a:spLocks noChangeArrowheads="1"/>
          </p:cNvSpPr>
          <p:nvPr/>
        </p:nvSpPr>
        <p:spPr bwMode="auto">
          <a:xfrm>
            <a:off x="2542168" y="3212858"/>
            <a:ext cx="1784463"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srgbClr val="FF0000"/>
                </a:solidFill>
                <a:latin typeface="+mn-ea"/>
                <a:ea typeface="+mn-ea"/>
              </a:rPr>
              <a:t>32 bit</a:t>
            </a:r>
            <a:r>
              <a:rPr lang="zh-CN" altLang="en-US" sz="1800">
                <a:solidFill>
                  <a:srgbClr val="FF0000"/>
                </a:solidFill>
                <a:latin typeface="+mn-ea"/>
                <a:ea typeface="+mn-ea"/>
              </a:rPr>
              <a:t>源</a:t>
            </a:r>
            <a:r>
              <a:rPr lang="en-US" altLang="zh-CN" sz="1800">
                <a:solidFill>
                  <a:srgbClr val="FF0000"/>
                </a:solidFill>
                <a:latin typeface="+mn-ea"/>
                <a:ea typeface="+mn-ea"/>
              </a:rPr>
              <a:t>IP</a:t>
            </a:r>
            <a:r>
              <a:rPr lang="zh-CN" altLang="en-US" sz="1800">
                <a:solidFill>
                  <a:srgbClr val="FF0000"/>
                </a:solidFill>
                <a:latin typeface="+mn-ea"/>
                <a:ea typeface="+mn-ea"/>
              </a:rPr>
              <a:t>地址</a:t>
            </a:r>
            <a:endParaRPr lang="en-US" altLang="zh-CN" sz="2400">
              <a:solidFill>
                <a:srgbClr val="FF0000"/>
              </a:solidFill>
              <a:latin typeface="+mn-ea"/>
              <a:ea typeface="+mn-ea"/>
            </a:endParaRPr>
          </a:p>
        </p:txBody>
      </p:sp>
      <p:sp>
        <p:nvSpPr>
          <p:cNvPr id="71711" name="Text Box 30"/>
          <p:cNvSpPr txBox="1">
            <a:spLocks noChangeArrowheads="1"/>
          </p:cNvSpPr>
          <p:nvPr/>
        </p:nvSpPr>
        <p:spPr bwMode="auto">
          <a:xfrm>
            <a:off x="1547016" y="1523757"/>
            <a:ext cx="646331"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zh-CN" altLang="en-US" sz="1800">
                <a:solidFill>
                  <a:srgbClr val="000000"/>
                </a:solidFill>
                <a:latin typeface="+mn-ea"/>
                <a:ea typeface="+mn-ea"/>
              </a:rPr>
              <a:t>首部</a:t>
            </a:r>
          </a:p>
          <a:p>
            <a:pPr algn="ctr">
              <a:spcBef>
                <a:spcPct val="0"/>
              </a:spcBef>
              <a:buClrTx/>
              <a:buSzTx/>
              <a:buFontTx/>
              <a:buNone/>
            </a:pPr>
            <a:r>
              <a:rPr lang="zh-CN" altLang="en-US" sz="1800">
                <a:solidFill>
                  <a:srgbClr val="000000"/>
                </a:solidFill>
                <a:latin typeface="+mn-ea"/>
                <a:ea typeface="+mn-ea"/>
              </a:rPr>
              <a:t>长度</a:t>
            </a:r>
            <a:endParaRPr lang="zh-CN" altLang="en-US" sz="2400">
              <a:solidFill>
                <a:srgbClr val="000000"/>
              </a:solidFill>
              <a:latin typeface="+mn-ea"/>
              <a:ea typeface="+mn-ea"/>
            </a:endParaRPr>
          </a:p>
        </p:txBody>
      </p:sp>
      <p:sp>
        <p:nvSpPr>
          <p:cNvPr id="71712" name="Text Box 31"/>
          <p:cNvSpPr txBox="1">
            <a:spLocks noChangeArrowheads="1"/>
          </p:cNvSpPr>
          <p:nvPr/>
        </p:nvSpPr>
        <p:spPr bwMode="auto">
          <a:xfrm>
            <a:off x="2548199" y="1514232"/>
            <a:ext cx="646331"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zh-CN" altLang="en-US" sz="1800">
                <a:solidFill>
                  <a:srgbClr val="000000"/>
                </a:solidFill>
                <a:latin typeface="+mn-ea"/>
                <a:ea typeface="+mn-ea"/>
              </a:rPr>
              <a:t>服务</a:t>
            </a:r>
          </a:p>
          <a:p>
            <a:pPr algn="ctr">
              <a:spcBef>
                <a:spcPct val="0"/>
              </a:spcBef>
              <a:buClrTx/>
              <a:buSzTx/>
              <a:buFontTx/>
              <a:buNone/>
            </a:pPr>
            <a:r>
              <a:rPr lang="zh-CN" altLang="en-US" sz="1800">
                <a:solidFill>
                  <a:srgbClr val="000000"/>
                </a:solidFill>
                <a:latin typeface="+mn-ea"/>
                <a:ea typeface="+mn-ea"/>
              </a:rPr>
              <a:t>类型</a:t>
            </a:r>
            <a:endParaRPr lang="zh-CN" altLang="en-US" sz="2400">
              <a:solidFill>
                <a:srgbClr val="000000"/>
              </a:solidFill>
              <a:latin typeface="+mn-ea"/>
              <a:ea typeface="+mn-ea"/>
            </a:endParaRPr>
          </a:p>
        </p:txBody>
      </p:sp>
      <p:sp>
        <p:nvSpPr>
          <p:cNvPr id="71713" name="Line 32"/>
          <p:cNvSpPr>
            <a:spLocks noChangeShapeType="1"/>
          </p:cNvSpPr>
          <p:nvPr/>
        </p:nvSpPr>
        <p:spPr bwMode="auto">
          <a:xfrm flipH="1" flipV="1">
            <a:off x="2265998" y="1587258"/>
            <a:ext cx="0" cy="50641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714" name="Line 33"/>
          <p:cNvSpPr>
            <a:spLocks noChangeShapeType="1"/>
          </p:cNvSpPr>
          <p:nvPr/>
        </p:nvSpPr>
        <p:spPr bwMode="auto">
          <a:xfrm flipH="1" flipV="1">
            <a:off x="1446848" y="1596783"/>
            <a:ext cx="0" cy="50641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717" name="Line 36"/>
          <p:cNvSpPr>
            <a:spLocks noChangeShapeType="1"/>
          </p:cNvSpPr>
          <p:nvPr/>
        </p:nvSpPr>
        <p:spPr bwMode="auto">
          <a:xfrm flipH="1" flipV="1">
            <a:off x="3459798" y="2106370"/>
            <a:ext cx="0" cy="50641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718" name="Text Box 37"/>
          <p:cNvSpPr txBox="1">
            <a:spLocks noChangeArrowheads="1"/>
          </p:cNvSpPr>
          <p:nvPr/>
        </p:nvSpPr>
        <p:spPr bwMode="auto">
          <a:xfrm>
            <a:off x="3262949" y="2184158"/>
            <a:ext cx="102870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zh-CN" altLang="en-US" sz="1800">
                <a:solidFill>
                  <a:srgbClr val="000000"/>
                </a:solidFill>
                <a:latin typeface="+mn-ea"/>
                <a:ea typeface="+mn-ea"/>
              </a:rPr>
              <a:t>标志</a:t>
            </a:r>
            <a:endParaRPr lang="zh-CN" altLang="en-US" sz="2000">
              <a:solidFill>
                <a:srgbClr val="000000"/>
              </a:solidFill>
              <a:latin typeface="+mn-ea"/>
              <a:ea typeface="+mn-ea"/>
            </a:endParaRPr>
          </a:p>
        </p:txBody>
      </p:sp>
      <p:sp>
        <p:nvSpPr>
          <p:cNvPr id="71719" name="Line 38"/>
          <p:cNvSpPr>
            <a:spLocks noChangeShapeType="1"/>
          </p:cNvSpPr>
          <p:nvPr/>
        </p:nvSpPr>
        <p:spPr bwMode="auto">
          <a:xfrm flipH="1" flipV="1">
            <a:off x="4082098" y="2096845"/>
            <a:ext cx="0" cy="50641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720" name="Text Box 39"/>
          <p:cNvSpPr txBox="1">
            <a:spLocks noChangeArrowheads="1"/>
          </p:cNvSpPr>
          <p:nvPr/>
        </p:nvSpPr>
        <p:spPr bwMode="auto">
          <a:xfrm>
            <a:off x="4139248" y="2189708"/>
            <a:ext cx="190500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zh-CN" altLang="en-US" sz="1800" dirty="0">
                <a:solidFill>
                  <a:srgbClr val="000000"/>
                </a:solidFill>
                <a:latin typeface="+mn-ea"/>
                <a:ea typeface="+mn-ea"/>
              </a:rPr>
              <a:t>片</a:t>
            </a:r>
            <a:r>
              <a:rPr lang="zh-CN" altLang="en-US" sz="1800" dirty="0" smtClean="0">
                <a:solidFill>
                  <a:srgbClr val="000000"/>
                </a:solidFill>
                <a:latin typeface="+mn-ea"/>
                <a:ea typeface="+mn-ea"/>
              </a:rPr>
              <a:t>偏移</a:t>
            </a:r>
            <a:endParaRPr lang="zh-CN" altLang="en-US" sz="2000" dirty="0">
              <a:solidFill>
                <a:srgbClr val="000000"/>
              </a:solidFill>
              <a:latin typeface="+mn-ea"/>
              <a:ea typeface="+mn-ea"/>
            </a:endParaRPr>
          </a:p>
        </p:txBody>
      </p:sp>
      <p:sp>
        <p:nvSpPr>
          <p:cNvPr id="71723" name="Line 42"/>
          <p:cNvSpPr>
            <a:spLocks noChangeShapeType="1"/>
          </p:cNvSpPr>
          <p:nvPr/>
        </p:nvSpPr>
        <p:spPr bwMode="auto">
          <a:xfrm flipV="1">
            <a:off x="864764" y="2608020"/>
            <a:ext cx="526838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724" name="Line 43"/>
          <p:cNvSpPr>
            <a:spLocks noChangeShapeType="1"/>
          </p:cNvSpPr>
          <p:nvPr/>
        </p:nvSpPr>
        <p:spPr bwMode="auto">
          <a:xfrm flipH="1" flipV="1">
            <a:off x="3459798" y="2611195"/>
            <a:ext cx="0" cy="50641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725" name="Line 44"/>
          <p:cNvSpPr>
            <a:spLocks noChangeShapeType="1"/>
          </p:cNvSpPr>
          <p:nvPr/>
        </p:nvSpPr>
        <p:spPr bwMode="auto">
          <a:xfrm flipV="1">
            <a:off x="839364" y="3122370"/>
            <a:ext cx="526838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726" name="Text Box 45"/>
          <p:cNvSpPr txBox="1">
            <a:spLocks noChangeArrowheads="1"/>
          </p:cNvSpPr>
          <p:nvPr/>
        </p:nvSpPr>
        <p:spPr bwMode="auto">
          <a:xfrm>
            <a:off x="2270800" y="2646120"/>
            <a:ext cx="1107996"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zh-CN" altLang="en-US" sz="1800" dirty="0">
                <a:solidFill>
                  <a:srgbClr val="000000"/>
                </a:solidFill>
                <a:latin typeface="+mn-ea"/>
              </a:rPr>
              <a:t>上层协议</a:t>
            </a:r>
          </a:p>
        </p:txBody>
      </p:sp>
      <p:sp>
        <p:nvSpPr>
          <p:cNvPr id="71727" name="Line 46"/>
          <p:cNvSpPr>
            <a:spLocks noChangeShapeType="1"/>
          </p:cNvSpPr>
          <p:nvPr/>
        </p:nvSpPr>
        <p:spPr bwMode="auto">
          <a:xfrm flipH="1" flipV="1">
            <a:off x="2189798" y="2620720"/>
            <a:ext cx="0" cy="50641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729" name="Text Box 48"/>
          <p:cNvSpPr txBox="1">
            <a:spLocks noChangeArrowheads="1"/>
          </p:cNvSpPr>
          <p:nvPr/>
        </p:nvSpPr>
        <p:spPr bwMode="auto">
          <a:xfrm>
            <a:off x="2490252" y="3651008"/>
            <a:ext cx="201529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srgbClr val="FF0000"/>
                </a:solidFill>
                <a:latin typeface="+mn-ea"/>
                <a:ea typeface="+mn-ea"/>
              </a:rPr>
              <a:t>32 bit</a:t>
            </a:r>
            <a:r>
              <a:rPr lang="zh-CN" altLang="en-US" sz="1800">
                <a:solidFill>
                  <a:srgbClr val="FF0000"/>
                </a:solidFill>
                <a:latin typeface="+mn-ea"/>
                <a:ea typeface="+mn-ea"/>
              </a:rPr>
              <a:t>目的</a:t>
            </a:r>
            <a:r>
              <a:rPr lang="en-US" altLang="zh-CN" sz="1800">
                <a:solidFill>
                  <a:srgbClr val="FF0000"/>
                </a:solidFill>
                <a:latin typeface="+mn-ea"/>
                <a:ea typeface="+mn-ea"/>
              </a:rPr>
              <a:t>IP</a:t>
            </a:r>
            <a:r>
              <a:rPr lang="zh-CN" altLang="en-US" sz="1800">
                <a:solidFill>
                  <a:srgbClr val="FF0000"/>
                </a:solidFill>
                <a:latin typeface="+mn-ea"/>
                <a:ea typeface="+mn-ea"/>
              </a:rPr>
              <a:t>地址</a:t>
            </a:r>
            <a:endParaRPr lang="zh-CN" altLang="en-US" sz="2400">
              <a:solidFill>
                <a:srgbClr val="FF0000"/>
              </a:solidFill>
              <a:latin typeface="+mn-ea"/>
              <a:ea typeface="+mn-ea"/>
            </a:endParaRPr>
          </a:p>
        </p:txBody>
      </p:sp>
      <p:sp>
        <p:nvSpPr>
          <p:cNvPr id="71730" name="Line 49"/>
          <p:cNvSpPr>
            <a:spLocks noChangeShapeType="1"/>
          </p:cNvSpPr>
          <p:nvPr/>
        </p:nvSpPr>
        <p:spPr bwMode="auto">
          <a:xfrm flipV="1">
            <a:off x="864764" y="4522545"/>
            <a:ext cx="526838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latin typeface="+mn-ea"/>
            </a:endParaRPr>
          </a:p>
        </p:txBody>
      </p:sp>
      <p:sp>
        <p:nvSpPr>
          <p:cNvPr id="71731" name="Text Box 50"/>
          <p:cNvSpPr txBox="1">
            <a:spLocks noChangeArrowheads="1"/>
          </p:cNvSpPr>
          <p:nvPr/>
        </p:nvSpPr>
        <p:spPr bwMode="auto">
          <a:xfrm>
            <a:off x="2424252" y="4117733"/>
            <a:ext cx="203934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zh-CN" altLang="en-US" sz="1800">
                <a:solidFill>
                  <a:srgbClr val="000000"/>
                </a:solidFill>
                <a:latin typeface="+mn-ea"/>
                <a:ea typeface="+mn-ea"/>
              </a:rPr>
              <a:t>选项 </a:t>
            </a:r>
            <a:r>
              <a:rPr lang="en-US" altLang="zh-CN" sz="1800">
                <a:solidFill>
                  <a:srgbClr val="000000"/>
                </a:solidFill>
                <a:latin typeface="+mn-ea"/>
                <a:ea typeface="+mn-ea"/>
              </a:rPr>
              <a:t>(</a:t>
            </a:r>
            <a:r>
              <a:rPr lang="zh-CN" altLang="en-US" sz="1800">
                <a:solidFill>
                  <a:srgbClr val="000000"/>
                </a:solidFill>
                <a:latin typeface="+mn-ea"/>
                <a:ea typeface="+mn-ea"/>
              </a:rPr>
              <a:t>如果有的话</a:t>
            </a:r>
            <a:r>
              <a:rPr lang="en-US" altLang="zh-CN" sz="1800">
                <a:solidFill>
                  <a:srgbClr val="000000"/>
                </a:solidFill>
                <a:latin typeface="+mn-ea"/>
                <a:ea typeface="+mn-ea"/>
              </a:rPr>
              <a:t>)</a:t>
            </a:r>
            <a:endParaRPr lang="en-US" altLang="zh-CN" sz="2400">
              <a:solidFill>
                <a:srgbClr val="000000"/>
              </a:solidFill>
              <a:latin typeface="+mn-ea"/>
              <a:ea typeface="+mn-ea"/>
            </a:endParaRPr>
          </a:p>
        </p:txBody>
      </p:sp>
      <p:sp>
        <p:nvSpPr>
          <p:cNvPr id="39" name="矩形 38"/>
          <p:cNvSpPr/>
          <p:nvPr/>
        </p:nvSpPr>
        <p:spPr>
          <a:xfrm>
            <a:off x="3483240" y="2130012"/>
            <a:ext cx="602263" cy="501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6667167" y="1353458"/>
            <a:ext cx="3470062" cy="1015663"/>
          </a:xfrm>
          <a:prstGeom prst="rect">
            <a:avLst/>
          </a:prstGeom>
        </p:spPr>
        <p:txBody>
          <a:bodyPr wrap="square">
            <a:spAutoFit/>
          </a:bodyPr>
          <a:lstStyle/>
          <a:p>
            <a:r>
              <a:rPr lang="zh-CN" altLang="en-US" sz="2000" dirty="0" smtClean="0">
                <a:latin typeface="+mn-ea"/>
              </a:rPr>
              <a:t>标志</a:t>
            </a:r>
            <a:r>
              <a:rPr lang="zh-CN" altLang="en-US" sz="2000" dirty="0">
                <a:latin typeface="+mn-ea"/>
              </a:rPr>
              <a:t>位字段占</a:t>
            </a:r>
            <a:r>
              <a:rPr lang="en-US" altLang="zh-CN" sz="2000" dirty="0">
                <a:latin typeface="+mn-ea"/>
              </a:rPr>
              <a:t>3</a:t>
            </a:r>
            <a:r>
              <a:rPr lang="zh-CN" altLang="en-US" sz="2000" dirty="0">
                <a:latin typeface="+mn-ea"/>
              </a:rPr>
              <a:t>位： </a:t>
            </a:r>
          </a:p>
          <a:p>
            <a:pPr marL="342900" indent="-342900">
              <a:buFont typeface="Wingdings" panose="05000000000000000000" pitchFamily="2" charset="2"/>
              <a:buChar char="l"/>
            </a:pPr>
            <a:r>
              <a:rPr lang="en-US" altLang="zh-CN" sz="2000" b="1" dirty="0" smtClean="0">
                <a:latin typeface="+mn-ea"/>
              </a:rPr>
              <a:t>DF </a:t>
            </a:r>
            <a:r>
              <a:rPr lang="en-US" altLang="zh-CN" sz="2000" dirty="0">
                <a:latin typeface="+mn-ea"/>
              </a:rPr>
              <a:t>(Don't Fragment) </a:t>
            </a:r>
          </a:p>
          <a:p>
            <a:pPr marL="342900" indent="-342900">
              <a:buFont typeface="Wingdings" panose="05000000000000000000" pitchFamily="2" charset="2"/>
              <a:buChar char="l"/>
            </a:pPr>
            <a:r>
              <a:rPr lang="en-US" altLang="zh-CN" sz="2000" b="1" dirty="0" smtClean="0">
                <a:latin typeface="+mn-ea"/>
              </a:rPr>
              <a:t>MF </a:t>
            </a:r>
            <a:r>
              <a:rPr lang="en-US" altLang="zh-CN" sz="2000" dirty="0">
                <a:latin typeface="+mn-ea"/>
              </a:rPr>
              <a:t>(More Fragment </a:t>
            </a:r>
          </a:p>
        </p:txBody>
      </p:sp>
      <p:sp>
        <p:nvSpPr>
          <p:cNvPr id="3" name="矩形 2"/>
          <p:cNvSpPr/>
          <p:nvPr/>
        </p:nvSpPr>
        <p:spPr>
          <a:xfrm>
            <a:off x="6667167" y="3259024"/>
            <a:ext cx="5524833" cy="646331"/>
          </a:xfrm>
          <a:prstGeom prst="rect">
            <a:avLst/>
          </a:prstGeom>
        </p:spPr>
        <p:txBody>
          <a:bodyPr wrap="square">
            <a:spAutoFit/>
          </a:bodyPr>
          <a:lstStyle/>
          <a:p>
            <a:r>
              <a:rPr lang="en-US" altLang="zh-CN" b="1" dirty="0" smtClean="0">
                <a:latin typeface="+mn-ea"/>
              </a:rPr>
              <a:t>DF </a:t>
            </a:r>
            <a:r>
              <a:rPr lang="en-US" altLang="zh-CN" dirty="0">
                <a:latin typeface="+mn-ea"/>
              </a:rPr>
              <a:t>=1</a:t>
            </a:r>
            <a:r>
              <a:rPr lang="zh-CN" altLang="en-US" dirty="0">
                <a:latin typeface="+mn-ea"/>
              </a:rPr>
              <a:t>：禁止分片； </a:t>
            </a:r>
            <a:r>
              <a:rPr lang="en-US" altLang="zh-CN" b="1" dirty="0">
                <a:latin typeface="+mn-ea"/>
              </a:rPr>
              <a:t>DF </a:t>
            </a:r>
            <a:r>
              <a:rPr lang="en-US" altLang="zh-CN" dirty="0">
                <a:latin typeface="+mn-ea"/>
              </a:rPr>
              <a:t>=0</a:t>
            </a:r>
            <a:r>
              <a:rPr lang="zh-CN" altLang="en-US" dirty="0">
                <a:latin typeface="+mn-ea"/>
              </a:rPr>
              <a:t>：允许分片 </a:t>
            </a:r>
          </a:p>
          <a:p>
            <a:r>
              <a:rPr lang="en-US" altLang="zh-CN" b="1" dirty="0" smtClean="0">
                <a:latin typeface="+mn-ea"/>
              </a:rPr>
              <a:t>MF </a:t>
            </a:r>
            <a:r>
              <a:rPr lang="en-US" altLang="zh-CN" dirty="0">
                <a:latin typeface="+mn-ea"/>
              </a:rPr>
              <a:t>=1</a:t>
            </a:r>
            <a:r>
              <a:rPr lang="zh-CN" altLang="en-US" dirty="0">
                <a:latin typeface="+mn-ea"/>
              </a:rPr>
              <a:t>：非最后一片； </a:t>
            </a:r>
            <a:r>
              <a:rPr lang="en-US" altLang="zh-CN" b="1" dirty="0">
                <a:latin typeface="+mn-ea"/>
              </a:rPr>
              <a:t>MF </a:t>
            </a:r>
            <a:r>
              <a:rPr lang="en-US" altLang="zh-CN" dirty="0">
                <a:latin typeface="+mn-ea"/>
              </a:rPr>
              <a:t>=0</a:t>
            </a:r>
            <a:r>
              <a:rPr lang="zh-CN" altLang="en-US" dirty="0">
                <a:latin typeface="+mn-ea"/>
              </a:rPr>
              <a:t>：最后一片</a:t>
            </a:r>
            <a:r>
              <a:rPr lang="en-US" altLang="zh-CN" dirty="0">
                <a:latin typeface="+mn-ea"/>
              </a:rPr>
              <a:t>(</a:t>
            </a:r>
            <a:r>
              <a:rPr lang="zh-CN" altLang="en-US" dirty="0">
                <a:latin typeface="+mn-ea"/>
              </a:rPr>
              <a:t>或未分片</a:t>
            </a:r>
            <a:r>
              <a:rPr lang="en-US" altLang="zh-CN" dirty="0">
                <a:latin typeface="+mn-ea"/>
              </a:rPr>
              <a:t>) </a:t>
            </a:r>
          </a:p>
        </p:txBody>
      </p:sp>
      <p:pic>
        <p:nvPicPr>
          <p:cNvPr id="4" name="图片 3"/>
          <p:cNvPicPr>
            <a:picLocks noChangeAspect="1"/>
          </p:cNvPicPr>
          <p:nvPr/>
        </p:nvPicPr>
        <p:blipFill>
          <a:blip r:embed="rId3"/>
          <a:stretch>
            <a:fillRect/>
          </a:stretch>
        </p:blipFill>
        <p:spPr>
          <a:xfrm>
            <a:off x="6724674" y="2568885"/>
            <a:ext cx="761905" cy="580952"/>
          </a:xfrm>
          <a:prstGeom prst="rect">
            <a:avLst/>
          </a:prstGeom>
        </p:spPr>
      </p:pic>
    </p:spTree>
    <p:extLst>
      <p:ext uri="{BB962C8B-B14F-4D97-AF65-F5344CB8AC3E}">
        <p14:creationId xmlns:p14="http://schemas.microsoft.com/office/powerpoint/2010/main" val="137481642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p:cNvSpPr>
          <p:nvPr>
            <p:ph type="title" idx="4294967295"/>
          </p:nvPr>
        </p:nvSpPr>
        <p:spPr>
          <a:xfrm>
            <a:off x="0" y="460095"/>
            <a:ext cx="12192000" cy="1143000"/>
          </a:xfrm>
          <a:prstGeom prst="rect">
            <a:avLst/>
          </a:prstGeom>
        </p:spPr>
        <p:txBody>
          <a:bodyPr/>
          <a:lstStyle/>
          <a:p>
            <a:pPr algn="ctr"/>
            <a:r>
              <a:rPr lang="zh-CN" altLang="en-US" dirty="0"/>
              <a:t>分片的例子</a:t>
            </a:r>
          </a:p>
        </p:txBody>
      </p:sp>
      <p:grpSp>
        <p:nvGrpSpPr>
          <p:cNvPr id="73732" name="Group 4"/>
          <p:cNvGrpSpPr>
            <a:grpSpLocks/>
          </p:cNvGrpSpPr>
          <p:nvPr/>
        </p:nvGrpSpPr>
        <p:grpSpPr bwMode="auto">
          <a:xfrm>
            <a:off x="4794251" y="1527176"/>
            <a:ext cx="5664200" cy="665163"/>
            <a:chOff x="3006" y="1205"/>
            <a:chExt cx="2676" cy="419"/>
          </a:xfrm>
        </p:grpSpPr>
        <p:sp>
          <p:nvSpPr>
            <p:cNvPr id="6" name="Rectangle 5"/>
            <p:cNvSpPr>
              <a:spLocks noChangeArrowheads="1"/>
            </p:cNvSpPr>
            <p:nvPr/>
          </p:nvSpPr>
          <p:spPr bwMode="auto">
            <a:xfrm>
              <a:off x="3048" y="1212"/>
              <a:ext cx="2634" cy="34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7" name="Rectangle 6"/>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8" name="Text Box 7"/>
            <p:cNvSpPr txBox="1">
              <a:spLocks noChangeArrowheads="1"/>
            </p:cNvSpPr>
            <p:nvPr/>
          </p:nvSpPr>
          <p:spPr bwMode="auto">
            <a:xfrm>
              <a:off x="3767" y="1205"/>
              <a:ext cx="205"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a:solidFill>
                    <a:srgbClr val="000000"/>
                  </a:solidFill>
                </a:rPr>
                <a:t>ID</a:t>
              </a:r>
            </a:p>
            <a:p>
              <a:pPr algn="ctr" eaLnBrk="0" hangingPunct="0">
                <a:defRPr/>
              </a:pPr>
              <a:r>
                <a:rPr lang="en-US">
                  <a:solidFill>
                    <a:srgbClr val="000000"/>
                  </a:solidFill>
                </a:rPr>
                <a:t>=x</a:t>
              </a:r>
            </a:p>
          </p:txBody>
        </p:sp>
        <p:sp>
          <p:nvSpPr>
            <p:cNvPr id="9" name="Text Box 8"/>
            <p:cNvSpPr txBox="1">
              <a:spLocks noChangeArrowheads="1"/>
            </p:cNvSpPr>
            <p:nvPr/>
          </p:nvSpPr>
          <p:spPr bwMode="auto">
            <a:xfrm>
              <a:off x="4706" y="1217"/>
              <a:ext cx="352"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a:solidFill>
                    <a:srgbClr val="000000"/>
                  </a:solidFill>
                </a:rPr>
                <a:t>offset</a:t>
              </a:r>
            </a:p>
            <a:p>
              <a:pPr algn="ctr" eaLnBrk="0" hangingPunct="0">
                <a:defRPr/>
              </a:pPr>
              <a:r>
                <a:rPr lang="en-US">
                  <a:solidFill>
                    <a:srgbClr val="000000"/>
                  </a:solidFill>
                </a:rPr>
                <a:t>=0</a:t>
              </a:r>
            </a:p>
          </p:txBody>
        </p:sp>
        <p:sp>
          <p:nvSpPr>
            <p:cNvPr id="10" name="Text Box 9"/>
            <p:cNvSpPr txBox="1">
              <a:spLocks noChangeArrowheads="1"/>
            </p:cNvSpPr>
            <p:nvPr/>
          </p:nvSpPr>
          <p:spPr bwMode="auto">
            <a:xfrm>
              <a:off x="4090" y="1217"/>
              <a:ext cx="451"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a:solidFill>
                    <a:srgbClr val="000000"/>
                  </a:solidFill>
                </a:rPr>
                <a:t>fragflag</a:t>
              </a:r>
            </a:p>
            <a:p>
              <a:pPr algn="ctr" eaLnBrk="0" hangingPunct="0">
                <a:defRPr/>
              </a:pPr>
              <a:r>
                <a:rPr lang="en-US">
                  <a:solidFill>
                    <a:srgbClr val="000000"/>
                  </a:solidFill>
                </a:rPr>
                <a:t>=0</a:t>
              </a:r>
            </a:p>
          </p:txBody>
        </p:sp>
        <p:sp>
          <p:nvSpPr>
            <p:cNvPr id="11" name="Text Box 10"/>
            <p:cNvSpPr txBox="1">
              <a:spLocks noChangeArrowheads="1"/>
            </p:cNvSpPr>
            <p:nvPr/>
          </p:nvSpPr>
          <p:spPr bwMode="auto">
            <a:xfrm>
              <a:off x="3293" y="1205"/>
              <a:ext cx="393"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a:solidFill>
                    <a:srgbClr val="000000"/>
                  </a:solidFill>
                </a:rPr>
                <a:t>length</a:t>
              </a:r>
            </a:p>
            <a:p>
              <a:pPr algn="ctr" eaLnBrk="0" hangingPunct="0">
                <a:defRPr/>
              </a:pPr>
              <a:r>
                <a:rPr lang="en-US">
                  <a:solidFill>
                    <a:srgbClr val="000000"/>
                  </a:solidFill>
                </a:rPr>
                <a:t>=4000</a:t>
              </a:r>
            </a:p>
          </p:txBody>
        </p:sp>
        <p:sp>
          <p:nvSpPr>
            <p:cNvPr id="12" name="Line 11"/>
            <p:cNvSpPr>
              <a:spLocks noChangeShapeType="1"/>
            </p:cNvSpPr>
            <p:nvPr/>
          </p:nvSpPr>
          <p:spPr bwMode="auto">
            <a:xfrm>
              <a:off x="3246"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13" name="Line 12"/>
            <p:cNvSpPr>
              <a:spLocks noChangeShapeType="1"/>
            </p:cNvSpPr>
            <p:nvPr/>
          </p:nvSpPr>
          <p:spPr bwMode="auto">
            <a:xfrm>
              <a:off x="3750"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14" name="Line 13"/>
            <p:cNvSpPr>
              <a:spLocks noChangeShapeType="1"/>
            </p:cNvSpPr>
            <p:nvPr/>
          </p:nvSpPr>
          <p:spPr bwMode="auto">
            <a:xfrm>
              <a:off x="4020" y="1254"/>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15" name="Line 14"/>
            <p:cNvSpPr>
              <a:spLocks noChangeShapeType="1"/>
            </p:cNvSpPr>
            <p:nvPr/>
          </p:nvSpPr>
          <p:spPr bwMode="auto">
            <a:xfrm>
              <a:off x="4638"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16" name="Line 15"/>
            <p:cNvSpPr>
              <a:spLocks noChangeShapeType="1"/>
            </p:cNvSpPr>
            <p:nvPr/>
          </p:nvSpPr>
          <p:spPr bwMode="auto">
            <a:xfrm>
              <a:off x="5112"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17" name="Rectangle 16"/>
            <p:cNvSpPr>
              <a:spLocks noChangeArrowheads="1"/>
            </p:cNvSpPr>
            <p:nvPr/>
          </p:nvSpPr>
          <p:spPr bwMode="auto">
            <a:xfrm>
              <a:off x="5232" y="1212"/>
              <a:ext cx="138" cy="37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grpSp>
      <p:grpSp>
        <p:nvGrpSpPr>
          <p:cNvPr id="18" name="Group 70"/>
          <p:cNvGrpSpPr>
            <a:grpSpLocks/>
          </p:cNvGrpSpPr>
          <p:nvPr/>
        </p:nvGrpSpPr>
        <p:grpSpPr bwMode="auto">
          <a:xfrm>
            <a:off x="4946650" y="2290764"/>
            <a:ext cx="6248400" cy="3282949"/>
            <a:chOff x="2337" y="1443"/>
            <a:chExt cx="2952" cy="2068"/>
          </a:xfrm>
        </p:grpSpPr>
        <p:grpSp>
          <p:nvGrpSpPr>
            <p:cNvPr id="73739" name="Group 17"/>
            <p:cNvGrpSpPr>
              <a:grpSpLocks/>
            </p:cNvGrpSpPr>
            <p:nvPr/>
          </p:nvGrpSpPr>
          <p:grpSpPr bwMode="auto">
            <a:xfrm>
              <a:off x="2613" y="2066"/>
              <a:ext cx="2676" cy="419"/>
              <a:chOff x="3006" y="1205"/>
              <a:chExt cx="2676" cy="419"/>
            </a:xfrm>
          </p:grpSpPr>
          <p:sp>
            <p:nvSpPr>
              <p:cNvPr id="50" name="Rectangle 18"/>
              <p:cNvSpPr>
                <a:spLocks noChangeArrowheads="1"/>
              </p:cNvSpPr>
              <p:nvPr/>
            </p:nvSpPr>
            <p:spPr bwMode="auto">
              <a:xfrm>
                <a:off x="3048" y="1212"/>
                <a:ext cx="2634" cy="342"/>
              </a:xfrm>
              <a:prstGeom prst="rect">
                <a:avLst/>
              </a:prstGeom>
              <a:solidFill>
                <a:srgbClr val="00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51" name="Rectangle 19"/>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52" name="Text Box 20"/>
              <p:cNvSpPr txBox="1">
                <a:spLocks noChangeArrowheads="1"/>
              </p:cNvSpPr>
              <p:nvPr/>
            </p:nvSpPr>
            <p:spPr bwMode="auto">
              <a:xfrm>
                <a:off x="3767" y="1205"/>
                <a:ext cx="205"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a:solidFill>
                      <a:srgbClr val="000000"/>
                    </a:solidFill>
                  </a:rPr>
                  <a:t>ID</a:t>
                </a:r>
              </a:p>
              <a:p>
                <a:pPr algn="ctr" eaLnBrk="0" hangingPunct="0">
                  <a:defRPr/>
                </a:pPr>
                <a:r>
                  <a:rPr lang="en-US">
                    <a:solidFill>
                      <a:srgbClr val="000000"/>
                    </a:solidFill>
                  </a:rPr>
                  <a:t>=x</a:t>
                </a:r>
              </a:p>
            </p:txBody>
          </p:sp>
          <p:sp>
            <p:nvSpPr>
              <p:cNvPr id="53" name="Text Box 21"/>
              <p:cNvSpPr txBox="1">
                <a:spLocks noChangeArrowheads="1"/>
              </p:cNvSpPr>
              <p:nvPr/>
            </p:nvSpPr>
            <p:spPr bwMode="auto">
              <a:xfrm>
                <a:off x="4706" y="1217"/>
                <a:ext cx="352"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a:solidFill>
                      <a:srgbClr val="000000"/>
                    </a:solidFill>
                  </a:rPr>
                  <a:t>offset</a:t>
                </a:r>
              </a:p>
              <a:p>
                <a:pPr algn="ctr" eaLnBrk="0" hangingPunct="0">
                  <a:defRPr/>
                </a:pPr>
                <a:r>
                  <a:rPr lang="en-US">
                    <a:solidFill>
                      <a:srgbClr val="000000"/>
                    </a:solidFill>
                  </a:rPr>
                  <a:t>=0</a:t>
                </a:r>
              </a:p>
            </p:txBody>
          </p:sp>
          <p:sp>
            <p:nvSpPr>
              <p:cNvPr id="54" name="Text Box 22"/>
              <p:cNvSpPr txBox="1">
                <a:spLocks noChangeArrowheads="1"/>
              </p:cNvSpPr>
              <p:nvPr/>
            </p:nvSpPr>
            <p:spPr bwMode="auto">
              <a:xfrm>
                <a:off x="4090" y="1217"/>
                <a:ext cx="451"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a:solidFill>
                      <a:srgbClr val="000000"/>
                    </a:solidFill>
                  </a:rPr>
                  <a:t>fragflag</a:t>
                </a:r>
              </a:p>
              <a:p>
                <a:pPr algn="ctr" eaLnBrk="0" hangingPunct="0">
                  <a:defRPr/>
                </a:pPr>
                <a:r>
                  <a:rPr lang="en-US">
                    <a:solidFill>
                      <a:srgbClr val="000000"/>
                    </a:solidFill>
                  </a:rPr>
                  <a:t>=1</a:t>
                </a:r>
              </a:p>
            </p:txBody>
          </p:sp>
          <p:sp>
            <p:nvSpPr>
              <p:cNvPr id="55" name="Text Box 23"/>
              <p:cNvSpPr txBox="1">
                <a:spLocks noChangeArrowheads="1"/>
              </p:cNvSpPr>
              <p:nvPr/>
            </p:nvSpPr>
            <p:spPr bwMode="auto">
              <a:xfrm>
                <a:off x="3293" y="1205"/>
                <a:ext cx="393"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a:solidFill>
                      <a:srgbClr val="000000"/>
                    </a:solidFill>
                  </a:rPr>
                  <a:t>length</a:t>
                </a:r>
              </a:p>
              <a:p>
                <a:pPr algn="ctr" eaLnBrk="0" hangingPunct="0">
                  <a:defRPr/>
                </a:pPr>
                <a:r>
                  <a:rPr lang="en-US">
                    <a:solidFill>
                      <a:srgbClr val="000000"/>
                    </a:solidFill>
                  </a:rPr>
                  <a:t>=1500</a:t>
                </a:r>
              </a:p>
            </p:txBody>
          </p:sp>
          <p:sp>
            <p:nvSpPr>
              <p:cNvPr id="56" name="Line 24"/>
              <p:cNvSpPr>
                <a:spLocks noChangeShapeType="1"/>
              </p:cNvSpPr>
              <p:nvPr/>
            </p:nvSpPr>
            <p:spPr bwMode="auto">
              <a:xfrm>
                <a:off x="3246"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57" name="Line 25"/>
              <p:cNvSpPr>
                <a:spLocks noChangeShapeType="1"/>
              </p:cNvSpPr>
              <p:nvPr/>
            </p:nvSpPr>
            <p:spPr bwMode="auto">
              <a:xfrm>
                <a:off x="3750"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58" name="Line 26"/>
              <p:cNvSpPr>
                <a:spLocks noChangeShapeType="1"/>
              </p:cNvSpPr>
              <p:nvPr/>
            </p:nvSpPr>
            <p:spPr bwMode="auto">
              <a:xfrm>
                <a:off x="4020" y="1254"/>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59" name="Line 27"/>
              <p:cNvSpPr>
                <a:spLocks noChangeShapeType="1"/>
              </p:cNvSpPr>
              <p:nvPr/>
            </p:nvSpPr>
            <p:spPr bwMode="auto">
              <a:xfrm>
                <a:off x="4638"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60" name="Line 28"/>
              <p:cNvSpPr>
                <a:spLocks noChangeShapeType="1"/>
              </p:cNvSpPr>
              <p:nvPr/>
            </p:nvSpPr>
            <p:spPr bwMode="auto">
              <a:xfrm>
                <a:off x="5112"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61" name="Rectangle 29"/>
              <p:cNvSpPr>
                <a:spLocks noChangeArrowheads="1"/>
              </p:cNvSpPr>
              <p:nvPr/>
            </p:nvSpPr>
            <p:spPr bwMode="auto">
              <a:xfrm>
                <a:off x="5232" y="1212"/>
                <a:ext cx="138" cy="37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grpSp>
        <p:grpSp>
          <p:nvGrpSpPr>
            <p:cNvPr id="73740" name="Group 30"/>
            <p:cNvGrpSpPr>
              <a:grpSpLocks/>
            </p:cNvGrpSpPr>
            <p:nvPr/>
          </p:nvGrpSpPr>
          <p:grpSpPr bwMode="auto">
            <a:xfrm>
              <a:off x="2613" y="2570"/>
              <a:ext cx="2676" cy="419"/>
              <a:chOff x="3006" y="1205"/>
              <a:chExt cx="2676" cy="419"/>
            </a:xfrm>
          </p:grpSpPr>
          <p:sp>
            <p:nvSpPr>
              <p:cNvPr id="38" name="Rectangle 31"/>
              <p:cNvSpPr>
                <a:spLocks noChangeArrowheads="1"/>
              </p:cNvSpPr>
              <p:nvPr/>
            </p:nvSpPr>
            <p:spPr bwMode="auto">
              <a:xfrm>
                <a:off x="3048" y="1212"/>
                <a:ext cx="2634" cy="342"/>
              </a:xfrm>
              <a:prstGeom prst="rect">
                <a:avLst/>
              </a:prstGeom>
              <a:solidFill>
                <a:srgbClr val="00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39" name="Rectangle 32"/>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40" name="Text Box 33"/>
              <p:cNvSpPr txBox="1">
                <a:spLocks noChangeArrowheads="1"/>
              </p:cNvSpPr>
              <p:nvPr/>
            </p:nvSpPr>
            <p:spPr bwMode="auto">
              <a:xfrm>
                <a:off x="3767" y="1205"/>
                <a:ext cx="205"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a:solidFill>
                      <a:srgbClr val="000000"/>
                    </a:solidFill>
                  </a:rPr>
                  <a:t>ID</a:t>
                </a:r>
              </a:p>
              <a:p>
                <a:pPr algn="ctr" eaLnBrk="0" hangingPunct="0">
                  <a:defRPr/>
                </a:pPr>
                <a:r>
                  <a:rPr lang="en-US">
                    <a:solidFill>
                      <a:srgbClr val="000000"/>
                    </a:solidFill>
                  </a:rPr>
                  <a:t>=x</a:t>
                </a:r>
              </a:p>
            </p:txBody>
          </p:sp>
          <p:sp>
            <p:nvSpPr>
              <p:cNvPr id="41" name="Text Box 34"/>
              <p:cNvSpPr txBox="1">
                <a:spLocks noChangeArrowheads="1"/>
              </p:cNvSpPr>
              <p:nvPr/>
            </p:nvSpPr>
            <p:spPr bwMode="auto">
              <a:xfrm>
                <a:off x="4706" y="1217"/>
                <a:ext cx="352"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a:solidFill>
                      <a:srgbClr val="000000"/>
                    </a:solidFill>
                  </a:rPr>
                  <a:t>offset</a:t>
                </a:r>
              </a:p>
              <a:p>
                <a:pPr algn="ctr" eaLnBrk="0" hangingPunct="0">
                  <a:defRPr/>
                </a:pPr>
                <a:r>
                  <a:rPr lang="en-US">
                    <a:solidFill>
                      <a:srgbClr val="000000"/>
                    </a:solidFill>
                  </a:rPr>
                  <a:t>=185</a:t>
                </a:r>
              </a:p>
            </p:txBody>
          </p:sp>
          <p:sp>
            <p:nvSpPr>
              <p:cNvPr id="42" name="Text Box 35"/>
              <p:cNvSpPr txBox="1">
                <a:spLocks noChangeArrowheads="1"/>
              </p:cNvSpPr>
              <p:nvPr/>
            </p:nvSpPr>
            <p:spPr bwMode="auto">
              <a:xfrm>
                <a:off x="4090" y="1217"/>
                <a:ext cx="451"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a:solidFill>
                      <a:srgbClr val="000000"/>
                    </a:solidFill>
                  </a:rPr>
                  <a:t>fragflag</a:t>
                </a:r>
              </a:p>
              <a:p>
                <a:pPr algn="ctr" eaLnBrk="0" hangingPunct="0">
                  <a:defRPr/>
                </a:pPr>
                <a:r>
                  <a:rPr lang="en-US">
                    <a:solidFill>
                      <a:srgbClr val="000000"/>
                    </a:solidFill>
                  </a:rPr>
                  <a:t>=1</a:t>
                </a:r>
              </a:p>
            </p:txBody>
          </p:sp>
          <p:sp>
            <p:nvSpPr>
              <p:cNvPr id="43" name="Text Box 36"/>
              <p:cNvSpPr txBox="1">
                <a:spLocks noChangeArrowheads="1"/>
              </p:cNvSpPr>
              <p:nvPr/>
            </p:nvSpPr>
            <p:spPr bwMode="auto">
              <a:xfrm>
                <a:off x="3293" y="1205"/>
                <a:ext cx="393"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a:solidFill>
                      <a:srgbClr val="000000"/>
                    </a:solidFill>
                  </a:rPr>
                  <a:t>length</a:t>
                </a:r>
              </a:p>
              <a:p>
                <a:pPr algn="ctr" eaLnBrk="0" hangingPunct="0">
                  <a:defRPr/>
                </a:pPr>
                <a:r>
                  <a:rPr lang="en-US">
                    <a:solidFill>
                      <a:srgbClr val="000000"/>
                    </a:solidFill>
                  </a:rPr>
                  <a:t>=1500</a:t>
                </a:r>
              </a:p>
            </p:txBody>
          </p:sp>
          <p:sp>
            <p:nvSpPr>
              <p:cNvPr id="44" name="Line 37"/>
              <p:cNvSpPr>
                <a:spLocks noChangeShapeType="1"/>
              </p:cNvSpPr>
              <p:nvPr/>
            </p:nvSpPr>
            <p:spPr bwMode="auto">
              <a:xfrm>
                <a:off x="3246"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45" name="Line 38"/>
              <p:cNvSpPr>
                <a:spLocks noChangeShapeType="1"/>
              </p:cNvSpPr>
              <p:nvPr/>
            </p:nvSpPr>
            <p:spPr bwMode="auto">
              <a:xfrm>
                <a:off x="3750"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46" name="Line 39"/>
              <p:cNvSpPr>
                <a:spLocks noChangeShapeType="1"/>
              </p:cNvSpPr>
              <p:nvPr/>
            </p:nvSpPr>
            <p:spPr bwMode="auto">
              <a:xfrm>
                <a:off x="4020" y="1254"/>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47" name="Line 40"/>
              <p:cNvSpPr>
                <a:spLocks noChangeShapeType="1"/>
              </p:cNvSpPr>
              <p:nvPr/>
            </p:nvSpPr>
            <p:spPr bwMode="auto">
              <a:xfrm>
                <a:off x="4638"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48" name="Line 41"/>
              <p:cNvSpPr>
                <a:spLocks noChangeShapeType="1"/>
              </p:cNvSpPr>
              <p:nvPr/>
            </p:nvSpPr>
            <p:spPr bwMode="auto">
              <a:xfrm>
                <a:off x="5112"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49" name="Rectangle 42"/>
              <p:cNvSpPr>
                <a:spLocks noChangeArrowheads="1"/>
              </p:cNvSpPr>
              <p:nvPr/>
            </p:nvSpPr>
            <p:spPr bwMode="auto">
              <a:xfrm>
                <a:off x="5232" y="1212"/>
                <a:ext cx="138" cy="37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grpSp>
        <p:grpSp>
          <p:nvGrpSpPr>
            <p:cNvPr id="73741" name="Group 43"/>
            <p:cNvGrpSpPr>
              <a:grpSpLocks/>
            </p:cNvGrpSpPr>
            <p:nvPr/>
          </p:nvGrpSpPr>
          <p:grpSpPr bwMode="auto">
            <a:xfrm>
              <a:off x="2607" y="3092"/>
              <a:ext cx="2676" cy="419"/>
              <a:chOff x="3006" y="1205"/>
              <a:chExt cx="2676" cy="419"/>
            </a:xfrm>
          </p:grpSpPr>
          <p:sp>
            <p:nvSpPr>
              <p:cNvPr id="26" name="Rectangle 44"/>
              <p:cNvSpPr>
                <a:spLocks noChangeArrowheads="1"/>
              </p:cNvSpPr>
              <p:nvPr/>
            </p:nvSpPr>
            <p:spPr bwMode="auto">
              <a:xfrm>
                <a:off x="3048" y="1212"/>
                <a:ext cx="2634" cy="342"/>
              </a:xfrm>
              <a:prstGeom prst="rect">
                <a:avLst/>
              </a:prstGeom>
              <a:solidFill>
                <a:srgbClr val="00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27" name="Rectangle 45"/>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28" name="Text Box 46"/>
              <p:cNvSpPr txBox="1">
                <a:spLocks noChangeArrowheads="1"/>
              </p:cNvSpPr>
              <p:nvPr/>
            </p:nvSpPr>
            <p:spPr bwMode="auto">
              <a:xfrm>
                <a:off x="3767" y="1205"/>
                <a:ext cx="205"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a:solidFill>
                      <a:srgbClr val="000000"/>
                    </a:solidFill>
                  </a:rPr>
                  <a:t>ID</a:t>
                </a:r>
              </a:p>
              <a:p>
                <a:pPr algn="ctr" eaLnBrk="0" hangingPunct="0">
                  <a:defRPr/>
                </a:pPr>
                <a:r>
                  <a:rPr lang="en-US">
                    <a:solidFill>
                      <a:srgbClr val="000000"/>
                    </a:solidFill>
                  </a:rPr>
                  <a:t>=x</a:t>
                </a:r>
              </a:p>
            </p:txBody>
          </p:sp>
          <p:sp>
            <p:nvSpPr>
              <p:cNvPr id="29" name="Text Box 47"/>
              <p:cNvSpPr txBox="1">
                <a:spLocks noChangeArrowheads="1"/>
              </p:cNvSpPr>
              <p:nvPr/>
            </p:nvSpPr>
            <p:spPr bwMode="auto">
              <a:xfrm>
                <a:off x="4706" y="1217"/>
                <a:ext cx="352"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a:solidFill>
                      <a:srgbClr val="000000"/>
                    </a:solidFill>
                  </a:rPr>
                  <a:t>offset</a:t>
                </a:r>
              </a:p>
              <a:p>
                <a:pPr algn="ctr" eaLnBrk="0" hangingPunct="0">
                  <a:defRPr/>
                </a:pPr>
                <a:r>
                  <a:rPr lang="en-US">
                    <a:solidFill>
                      <a:srgbClr val="000000"/>
                    </a:solidFill>
                  </a:rPr>
                  <a:t>=370</a:t>
                </a:r>
              </a:p>
            </p:txBody>
          </p:sp>
          <p:sp>
            <p:nvSpPr>
              <p:cNvPr id="30" name="Text Box 48"/>
              <p:cNvSpPr txBox="1">
                <a:spLocks noChangeArrowheads="1"/>
              </p:cNvSpPr>
              <p:nvPr/>
            </p:nvSpPr>
            <p:spPr bwMode="auto">
              <a:xfrm>
                <a:off x="4090" y="1217"/>
                <a:ext cx="451"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a:solidFill>
                      <a:srgbClr val="000000"/>
                    </a:solidFill>
                  </a:rPr>
                  <a:t>fragflag</a:t>
                </a:r>
              </a:p>
              <a:p>
                <a:pPr algn="ctr" eaLnBrk="0" hangingPunct="0">
                  <a:defRPr/>
                </a:pPr>
                <a:r>
                  <a:rPr lang="en-US">
                    <a:solidFill>
                      <a:srgbClr val="000000"/>
                    </a:solidFill>
                  </a:rPr>
                  <a:t>=0</a:t>
                </a:r>
              </a:p>
            </p:txBody>
          </p:sp>
          <p:sp>
            <p:nvSpPr>
              <p:cNvPr id="31" name="Text Box 49"/>
              <p:cNvSpPr txBox="1">
                <a:spLocks noChangeArrowheads="1"/>
              </p:cNvSpPr>
              <p:nvPr/>
            </p:nvSpPr>
            <p:spPr bwMode="auto">
              <a:xfrm>
                <a:off x="3293" y="1205"/>
                <a:ext cx="393"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dirty="0">
                    <a:solidFill>
                      <a:srgbClr val="000000"/>
                    </a:solidFill>
                  </a:rPr>
                  <a:t>length</a:t>
                </a:r>
              </a:p>
              <a:p>
                <a:pPr algn="ctr" eaLnBrk="0" hangingPunct="0">
                  <a:defRPr/>
                </a:pPr>
                <a:r>
                  <a:rPr lang="en-US" dirty="0">
                    <a:solidFill>
                      <a:srgbClr val="000000"/>
                    </a:solidFill>
                  </a:rPr>
                  <a:t>=1040</a:t>
                </a:r>
              </a:p>
            </p:txBody>
          </p:sp>
          <p:sp>
            <p:nvSpPr>
              <p:cNvPr id="32" name="Line 50"/>
              <p:cNvSpPr>
                <a:spLocks noChangeShapeType="1"/>
              </p:cNvSpPr>
              <p:nvPr/>
            </p:nvSpPr>
            <p:spPr bwMode="auto">
              <a:xfrm>
                <a:off x="3246"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33" name="Line 51"/>
              <p:cNvSpPr>
                <a:spLocks noChangeShapeType="1"/>
              </p:cNvSpPr>
              <p:nvPr/>
            </p:nvSpPr>
            <p:spPr bwMode="auto">
              <a:xfrm>
                <a:off x="3750"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34" name="Line 52"/>
              <p:cNvSpPr>
                <a:spLocks noChangeShapeType="1"/>
              </p:cNvSpPr>
              <p:nvPr/>
            </p:nvSpPr>
            <p:spPr bwMode="auto">
              <a:xfrm>
                <a:off x="4020" y="1254"/>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35" name="Line 53"/>
              <p:cNvSpPr>
                <a:spLocks noChangeShapeType="1"/>
              </p:cNvSpPr>
              <p:nvPr/>
            </p:nvSpPr>
            <p:spPr bwMode="auto">
              <a:xfrm>
                <a:off x="4638"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36" name="Line 54"/>
              <p:cNvSpPr>
                <a:spLocks noChangeShapeType="1"/>
              </p:cNvSpPr>
              <p:nvPr/>
            </p:nvSpPr>
            <p:spPr bwMode="auto">
              <a:xfrm>
                <a:off x="5112" y="1242"/>
                <a:ext cx="0" cy="3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37" name="Rectangle 55"/>
              <p:cNvSpPr>
                <a:spLocks noChangeArrowheads="1"/>
              </p:cNvSpPr>
              <p:nvPr/>
            </p:nvSpPr>
            <p:spPr bwMode="auto">
              <a:xfrm>
                <a:off x="5232" y="1212"/>
                <a:ext cx="138" cy="37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grpSp>
        <p:sp>
          <p:nvSpPr>
            <p:cNvPr id="73742" name="Freeform 56"/>
            <p:cNvSpPr>
              <a:spLocks/>
            </p:cNvSpPr>
            <p:nvPr/>
          </p:nvSpPr>
          <p:spPr bwMode="auto">
            <a:xfrm>
              <a:off x="2337" y="1443"/>
              <a:ext cx="210" cy="1362"/>
            </a:xfrm>
            <a:custGeom>
              <a:avLst/>
              <a:gdLst>
                <a:gd name="T0" fmla="*/ 0 w 210"/>
                <a:gd name="T1" fmla="*/ 0 h 1362"/>
                <a:gd name="T2" fmla="*/ 0 w 210"/>
                <a:gd name="T3" fmla="*/ 1362 h 1362"/>
                <a:gd name="T4" fmla="*/ 210 w 210"/>
                <a:gd name="T5" fmla="*/ 858 h 1362"/>
                <a:gd name="T6" fmla="*/ 0 60000 65536"/>
                <a:gd name="T7" fmla="*/ 0 60000 65536"/>
                <a:gd name="T8" fmla="*/ 0 60000 65536"/>
              </a:gdLst>
              <a:ahLst/>
              <a:cxnLst>
                <a:cxn ang="T6">
                  <a:pos x="T0" y="T1"/>
                </a:cxn>
                <a:cxn ang="T7">
                  <a:pos x="T2" y="T3"/>
                </a:cxn>
                <a:cxn ang="T8">
                  <a:pos x="T4" y="T5"/>
                </a:cxn>
              </a:cxnLst>
              <a:rect l="0" t="0" r="r" b="b"/>
              <a:pathLst>
                <a:path w="210" h="1362">
                  <a:moveTo>
                    <a:pt x="0" y="0"/>
                  </a:moveTo>
                  <a:lnTo>
                    <a:pt x="0" y="1362"/>
                  </a:lnTo>
                  <a:lnTo>
                    <a:pt x="210" y="858"/>
                  </a:lnTo>
                </a:path>
              </a:pathLst>
            </a:custGeom>
            <a:noFill/>
            <a:ln w="19050" cap="flat" cmpd="sng">
              <a:solidFill>
                <a:srgbClr val="CC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23" name="Line 57"/>
            <p:cNvSpPr>
              <a:spLocks noChangeShapeType="1"/>
            </p:cNvSpPr>
            <p:nvPr/>
          </p:nvSpPr>
          <p:spPr bwMode="auto">
            <a:xfrm>
              <a:off x="2337" y="2787"/>
              <a:ext cx="228" cy="0"/>
            </a:xfrm>
            <a:prstGeom prst="line">
              <a:avLst/>
            </a:prstGeom>
            <a:noFill/>
            <a:ln w="190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24" name="Line 58"/>
            <p:cNvSpPr>
              <a:spLocks noChangeShapeType="1"/>
            </p:cNvSpPr>
            <p:nvPr/>
          </p:nvSpPr>
          <p:spPr bwMode="auto">
            <a:xfrm>
              <a:off x="2343" y="2793"/>
              <a:ext cx="210" cy="498"/>
            </a:xfrm>
            <a:prstGeom prst="line">
              <a:avLst/>
            </a:prstGeom>
            <a:noFill/>
            <a:ln w="190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n-US">
                <a:solidFill>
                  <a:srgbClr val="000000"/>
                </a:solidFill>
                <a:ea typeface="ＭＳ Ｐゴシック" charset="0"/>
              </a:endParaRPr>
            </a:p>
          </p:txBody>
        </p:sp>
        <p:sp>
          <p:nvSpPr>
            <p:cNvPr id="25" name="Text Box 59"/>
            <p:cNvSpPr txBox="1">
              <a:spLocks noChangeArrowheads="1"/>
            </p:cNvSpPr>
            <p:nvPr/>
          </p:nvSpPr>
          <p:spPr bwMode="auto">
            <a:xfrm>
              <a:off x="2369" y="1490"/>
              <a:ext cx="2559"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zh-CN" altLang="en-US" sz="2400" i="1" dirty="0">
                  <a:solidFill>
                    <a:srgbClr val="CC0000"/>
                  </a:solidFill>
                  <a:latin typeface="Microsoft YaHei"/>
                  <a:ea typeface="Microsoft YaHei"/>
                </a:rPr>
                <a:t>一个大的数据报分割为若干小的数据报</a:t>
              </a:r>
              <a:endParaRPr lang="en-US" sz="2400" i="1" dirty="0">
                <a:solidFill>
                  <a:srgbClr val="CC0000"/>
                </a:solidFill>
                <a:latin typeface="Microsoft YaHei"/>
                <a:ea typeface="Microsoft YaHei"/>
              </a:endParaRPr>
            </a:p>
          </p:txBody>
        </p:sp>
      </p:grpSp>
      <p:sp>
        <p:nvSpPr>
          <p:cNvPr id="62" name="Rectangle 60"/>
          <p:cNvSpPr>
            <a:spLocks noChangeArrowheads="1"/>
          </p:cNvSpPr>
          <p:nvPr/>
        </p:nvSpPr>
        <p:spPr bwMode="auto">
          <a:xfrm>
            <a:off x="442384" y="1801814"/>
            <a:ext cx="3774016" cy="1677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lnSpc>
                <a:spcPct val="85000"/>
              </a:lnSpc>
              <a:buClr>
                <a:srgbClr val="000099"/>
              </a:buClr>
              <a:buSzPct val="65000"/>
              <a:buFont typeface="Wingdings" pitchFamily="2" charset="2"/>
              <a:buNone/>
              <a:defRPr/>
            </a:pPr>
            <a:r>
              <a:rPr lang="en-US" altLang="zh-CN" i="1">
                <a:solidFill>
                  <a:srgbClr val="CC0000"/>
                </a:solidFill>
                <a:latin typeface="Gill Sans MT" pitchFamily="34" charset="0"/>
                <a:ea typeface="ＭＳ Ｐゴシック" pitchFamily="34" charset="-128"/>
              </a:rPr>
              <a:t>example:</a:t>
            </a:r>
          </a:p>
          <a:p>
            <a:pPr algn="ctr" eaLnBrk="0" hangingPunct="0">
              <a:lnSpc>
                <a:spcPct val="85000"/>
              </a:lnSpc>
              <a:buClr>
                <a:srgbClr val="000099"/>
              </a:buClr>
              <a:buSzPct val="65000"/>
              <a:buFont typeface="Wingdings" pitchFamily="2" charset="2"/>
              <a:buChar char="v"/>
              <a:defRPr/>
            </a:pPr>
            <a:r>
              <a:rPr lang="en-US" altLang="zh-CN" sz="2000">
                <a:solidFill>
                  <a:srgbClr val="000000"/>
                </a:solidFill>
                <a:latin typeface="Gill Sans MT" pitchFamily="34" charset="0"/>
                <a:ea typeface="ＭＳ Ｐゴシック" pitchFamily="34" charset="-128"/>
              </a:rPr>
              <a:t>4000 byte datagram</a:t>
            </a:r>
          </a:p>
          <a:p>
            <a:pPr algn="ctr" eaLnBrk="0" hangingPunct="0">
              <a:lnSpc>
                <a:spcPct val="85000"/>
              </a:lnSpc>
              <a:buClr>
                <a:srgbClr val="000099"/>
              </a:buClr>
              <a:buSzPct val="65000"/>
              <a:buFont typeface="Wingdings" pitchFamily="2" charset="2"/>
              <a:buChar char="v"/>
              <a:defRPr/>
            </a:pPr>
            <a:r>
              <a:rPr lang="en-US" altLang="zh-CN" sz="2000">
                <a:solidFill>
                  <a:srgbClr val="000000"/>
                </a:solidFill>
                <a:latin typeface="Gill Sans MT" pitchFamily="34" charset="0"/>
                <a:ea typeface="ＭＳ Ｐゴシック" pitchFamily="34" charset="-128"/>
              </a:rPr>
              <a:t>MTU = 1500 bytes</a:t>
            </a:r>
          </a:p>
          <a:p>
            <a:pPr algn="ctr" eaLnBrk="0" hangingPunct="0">
              <a:lnSpc>
                <a:spcPct val="85000"/>
              </a:lnSpc>
              <a:buClr>
                <a:srgbClr val="000099"/>
              </a:buClr>
              <a:buSzPct val="65000"/>
              <a:buFont typeface="Wingdings" pitchFamily="2" charset="2"/>
              <a:buChar char="v"/>
              <a:defRPr/>
            </a:pPr>
            <a:endParaRPr lang="en-US" altLang="zh-CN" sz="2000">
              <a:solidFill>
                <a:srgbClr val="000000"/>
              </a:solidFill>
              <a:latin typeface="Gill Sans MT" pitchFamily="34" charset="0"/>
              <a:ea typeface="ＭＳ Ｐゴシック" pitchFamily="34" charset="-128"/>
            </a:endParaRPr>
          </a:p>
        </p:txBody>
      </p:sp>
      <p:sp>
        <p:nvSpPr>
          <p:cNvPr id="63" name="Text Box 61"/>
          <p:cNvSpPr txBox="1">
            <a:spLocks noChangeArrowheads="1"/>
          </p:cNvSpPr>
          <p:nvPr/>
        </p:nvSpPr>
        <p:spPr bwMode="auto">
          <a:xfrm>
            <a:off x="1651206" y="3238500"/>
            <a:ext cx="162095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dirty="0">
                <a:solidFill>
                  <a:srgbClr val="000000"/>
                </a:solidFill>
              </a:rPr>
              <a:t>1480 bytes in </a:t>
            </a:r>
            <a:br>
              <a:rPr lang="en-US" dirty="0">
                <a:solidFill>
                  <a:srgbClr val="000000"/>
                </a:solidFill>
              </a:rPr>
            </a:br>
            <a:r>
              <a:rPr lang="en-US" dirty="0">
                <a:solidFill>
                  <a:srgbClr val="000000"/>
                </a:solidFill>
              </a:rPr>
              <a:t>data field</a:t>
            </a:r>
          </a:p>
        </p:txBody>
      </p:sp>
      <p:sp>
        <p:nvSpPr>
          <p:cNvPr id="64" name="Text Box 63"/>
          <p:cNvSpPr txBox="1">
            <a:spLocks noChangeArrowheads="1"/>
          </p:cNvSpPr>
          <p:nvPr/>
        </p:nvSpPr>
        <p:spPr bwMode="auto">
          <a:xfrm>
            <a:off x="2160313" y="4071938"/>
            <a:ext cx="9541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0" hangingPunct="0">
              <a:defRPr/>
            </a:pPr>
            <a:r>
              <a:rPr lang="en-US">
                <a:solidFill>
                  <a:srgbClr val="000000"/>
                </a:solidFill>
              </a:rPr>
              <a:t>offset =</a:t>
            </a:r>
          </a:p>
          <a:p>
            <a:pPr algn="ctr" eaLnBrk="0" hangingPunct="0">
              <a:defRPr/>
            </a:pPr>
            <a:r>
              <a:rPr lang="en-US">
                <a:solidFill>
                  <a:srgbClr val="000000"/>
                </a:solidFill>
              </a:rPr>
              <a:t>1480/8 </a:t>
            </a:r>
          </a:p>
        </p:txBody>
      </p:sp>
      <p:sp>
        <p:nvSpPr>
          <p:cNvPr id="65" name="Line 68"/>
          <p:cNvSpPr>
            <a:spLocks noChangeShapeType="1"/>
          </p:cNvSpPr>
          <p:nvPr/>
        </p:nvSpPr>
        <p:spPr bwMode="auto">
          <a:xfrm>
            <a:off x="2647951" y="3590925"/>
            <a:ext cx="34925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srgbClr val="000000"/>
              </a:solidFill>
              <a:ea typeface="ＭＳ Ｐゴシック" charset="0"/>
            </a:endParaRPr>
          </a:p>
        </p:txBody>
      </p:sp>
      <p:sp>
        <p:nvSpPr>
          <p:cNvPr id="66" name="Line 69"/>
          <p:cNvSpPr>
            <a:spLocks noChangeShapeType="1"/>
          </p:cNvSpPr>
          <p:nvPr/>
        </p:nvSpPr>
        <p:spPr bwMode="auto">
          <a:xfrm flipH="1">
            <a:off x="3092451" y="4394200"/>
            <a:ext cx="622934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hangingPunct="0">
              <a:defRPr/>
            </a:pPr>
            <a:endParaRPr lang="en-US">
              <a:solidFill>
                <a:srgbClr val="000000"/>
              </a:solidFill>
              <a:ea typeface="ＭＳ Ｐゴシック" charset="0"/>
            </a:endParaRPr>
          </a:p>
        </p:txBody>
      </p:sp>
      <p:sp>
        <p:nvSpPr>
          <p:cNvPr id="67" name="Rectangle 61"/>
          <p:cNvSpPr>
            <a:spLocks noChangeArrowheads="1"/>
          </p:cNvSpPr>
          <p:nvPr/>
        </p:nvSpPr>
        <p:spPr bwMode="auto">
          <a:xfrm>
            <a:off x="190500" y="5620013"/>
            <a:ext cx="8464550" cy="1200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dirty="0">
                <a:solidFill>
                  <a:schemeClr val="tx2"/>
                </a:solidFill>
                <a:latin typeface="+mn-ea"/>
                <a:ea typeface="+mn-ea"/>
              </a:rPr>
              <a:t>注：</a:t>
            </a:r>
            <a:r>
              <a:rPr lang="en-US" altLang="zh-CN" sz="1800" dirty="0" err="1">
                <a:solidFill>
                  <a:schemeClr val="tx2"/>
                </a:solidFill>
                <a:latin typeface="+mn-ea"/>
                <a:ea typeface="+mn-ea"/>
              </a:rPr>
              <a:t>fragflag</a:t>
            </a:r>
            <a:r>
              <a:rPr lang="zh-CN" altLang="en-US" sz="1800" dirty="0">
                <a:solidFill>
                  <a:schemeClr val="tx2"/>
                </a:solidFill>
                <a:latin typeface="+mn-ea"/>
                <a:ea typeface="+mn-ea"/>
              </a:rPr>
              <a:t>字段包含</a:t>
            </a:r>
            <a:r>
              <a:rPr lang="en-US" altLang="zh-CN" sz="1800" dirty="0">
                <a:solidFill>
                  <a:schemeClr val="tx2"/>
                </a:solidFill>
                <a:latin typeface="+mn-ea"/>
                <a:ea typeface="+mn-ea"/>
              </a:rPr>
              <a:t>3</a:t>
            </a:r>
            <a:r>
              <a:rPr lang="zh-CN" altLang="en-US" sz="1800" dirty="0">
                <a:solidFill>
                  <a:schemeClr val="tx2"/>
                </a:solidFill>
                <a:latin typeface="+mn-ea"/>
                <a:ea typeface="+mn-ea"/>
              </a:rPr>
              <a:t>位二进制</a:t>
            </a:r>
            <a:r>
              <a:rPr lang="en-US" altLang="zh-CN" sz="1800" dirty="0">
                <a:solidFill>
                  <a:schemeClr val="tx2"/>
                </a:solidFill>
                <a:latin typeface="+mn-ea"/>
                <a:ea typeface="+mn-ea"/>
              </a:rPr>
              <a:t>:Bit0  Bit1  Bit2</a:t>
            </a:r>
            <a:r>
              <a:rPr lang="zh-CN" altLang="en-US" sz="1800" dirty="0">
                <a:solidFill>
                  <a:schemeClr val="tx2"/>
                </a:solidFill>
                <a:latin typeface="+mn-ea"/>
                <a:ea typeface="+mn-ea"/>
              </a:rPr>
              <a:t>。</a:t>
            </a:r>
            <a:r>
              <a:rPr lang="en-US" altLang="zh-CN" sz="1800" dirty="0" err="1">
                <a:solidFill>
                  <a:schemeClr val="tx2"/>
                </a:solidFill>
                <a:latin typeface="+mn-ea"/>
                <a:ea typeface="+mn-ea"/>
              </a:rPr>
              <a:t>fragflag</a:t>
            </a:r>
            <a:r>
              <a:rPr lang="zh-CN" altLang="en-US" sz="1800" dirty="0">
                <a:solidFill>
                  <a:schemeClr val="tx2"/>
                </a:solidFill>
                <a:latin typeface="+mn-ea"/>
                <a:ea typeface="+mn-ea"/>
              </a:rPr>
              <a:t>指示的是</a:t>
            </a:r>
            <a:r>
              <a:rPr lang="en-US" altLang="zh-CN" sz="1800" dirty="0">
                <a:solidFill>
                  <a:schemeClr val="tx2"/>
                </a:solidFill>
                <a:latin typeface="+mn-ea"/>
                <a:ea typeface="+mn-ea"/>
              </a:rPr>
              <a:t>Bit 2</a:t>
            </a:r>
            <a:r>
              <a:rPr lang="zh-CN" altLang="en-US" sz="1800" dirty="0">
                <a:solidFill>
                  <a:schemeClr val="tx2"/>
                </a:solidFill>
                <a:latin typeface="+mn-ea"/>
                <a:ea typeface="+mn-ea"/>
              </a:rPr>
              <a:t>的设置。</a:t>
            </a:r>
          </a:p>
          <a:p>
            <a:pPr eaLnBrk="1" hangingPunct="1">
              <a:spcBef>
                <a:spcPct val="0"/>
              </a:spcBef>
              <a:buClrTx/>
              <a:buFontTx/>
              <a:buNone/>
            </a:pPr>
            <a:r>
              <a:rPr lang="en-US" altLang="zh-CN" sz="1800" dirty="0">
                <a:solidFill>
                  <a:schemeClr val="tx2"/>
                </a:solidFill>
                <a:latin typeface="+mn-ea"/>
                <a:ea typeface="+mn-ea"/>
              </a:rPr>
              <a:t>Bit 0: reserved, must be zero </a:t>
            </a:r>
          </a:p>
          <a:p>
            <a:pPr eaLnBrk="1" hangingPunct="1">
              <a:spcBef>
                <a:spcPct val="0"/>
              </a:spcBef>
              <a:buClrTx/>
              <a:buFontTx/>
              <a:buNone/>
            </a:pPr>
            <a:r>
              <a:rPr lang="en-US" altLang="zh-CN" sz="1800" dirty="0">
                <a:solidFill>
                  <a:schemeClr val="tx2"/>
                </a:solidFill>
                <a:latin typeface="+mn-ea"/>
                <a:ea typeface="+mn-ea"/>
              </a:rPr>
              <a:t>Bit 1: (DF)   0 = May Fragment, 1 = Don't Fragment. </a:t>
            </a:r>
          </a:p>
          <a:p>
            <a:pPr eaLnBrk="1" hangingPunct="1">
              <a:spcBef>
                <a:spcPct val="0"/>
              </a:spcBef>
              <a:buClrTx/>
              <a:buFontTx/>
              <a:buNone/>
            </a:pPr>
            <a:r>
              <a:rPr lang="en-US" altLang="zh-CN" sz="1800" dirty="0">
                <a:solidFill>
                  <a:schemeClr val="tx2"/>
                </a:solidFill>
                <a:latin typeface="+mn-ea"/>
                <a:ea typeface="+mn-ea"/>
              </a:rPr>
              <a:t>Bit 2: (MF)  0 = Last Fragment,  1 = More Fragments. </a:t>
            </a:r>
            <a:endParaRPr lang="zh-CN" altLang="en-US" sz="1800" dirty="0">
              <a:solidFill>
                <a:schemeClr val="tx2"/>
              </a:solidFill>
              <a:latin typeface="+mn-ea"/>
              <a:ea typeface="+mn-ea"/>
            </a:endParaRPr>
          </a:p>
        </p:txBody>
      </p:sp>
    </p:spTree>
    <p:extLst>
      <p:ext uri="{BB962C8B-B14F-4D97-AF65-F5344CB8AC3E}">
        <p14:creationId xmlns:p14="http://schemas.microsoft.com/office/powerpoint/2010/main" val="40205225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1000"/>
                                        <p:tgtEl>
                                          <p:spTgt spid="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dissolve">
                                      <p:cBhvr>
                                        <p:cTn id="12" dur="500"/>
                                        <p:tgtEl>
                                          <p:spTgt spid="63"/>
                                        </p:tgtEl>
                                      </p:cBhvr>
                                    </p:animEffect>
                                  </p:childTnLst>
                                </p:cTn>
                              </p:par>
                              <p:par>
                                <p:cTn id="13" presetID="9" presetClass="entr" presetSubtype="0" fill="hold" nodeType="with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dissolve">
                                      <p:cBhvr>
                                        <p:cTn id="15" dur="500"/>
                                        <p:tgtEl>
                                          <p:spTgt spid="6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64"/>
                                        </p:tgtEl>
                                        <p:attrNameLst>
                                          <p:attrName>style.visibility</p:attrName>
                                        </p:attrNameLst>
                                      </p:cBhvr>
                                      <p:to>
                                        <p:strVal val="visible"/>
                                      </p:to>
                                    </p:set>
                                    <p:animEffect transition="in" filter="dissolve">
                                      <p:cBhvr>
                                        <p:cTn id="20" dur="500"/>
                                        <p:tgtEl>
                                          <p:spTgt spid="64"/>
                                        </p:tgtEl>
                                      </p:cBhvr>
                                    </p:animEffect>
                                  </p:childTnLst>
                                </p:cTn>
                              </p:par>
                              <p:par>
                                <p:cTn id="21" presetID="9" presetClass="entr" presetSubtype="0" fill="hold" nodeType="with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dissolve">
                                      <p:cBhvr>
                                        <p:cTn id="23" dur="500"/>
                                        <p:tgtEl>
                                          <p:spTgt spid="66"/>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67"/>
                                        </p:tgtEl>
                                        <p:attrNameLst>
                                          <p:attrName>style.visibility</p:attrName>
                                        </p:attrNameLst>
                                      </p:cBhvr>
                                      <p:to>
                                        <p:strVal val="visible"/>
                                      </p:to>
                                    </p:set>
                                    <p:anim calcmode="lin" valueType="num">
                                      <p:cBhvr additive="base">
                                        <p:cTn id="28" dur="500" fill="hold"/>
                                        <p:tgtEl>
                                          <p:spTgt spid="67"/>
                                        </p:tgtEl>
                                        <p:attrNameLst>
                                          <p:attrName>ppt_x</p:attrName>
                                        </p:attrNameLst>
                                      </p:cBhvr>
                                      <p:tavLst>
                                        <p:tav tm="0">
                                          <p:val>
                                            <p:strVal val="#ppt_x"/>
                                          </p:val>
                                        </p:tav>
                                        <p:tav tm="100000">
                                          <p:val>
                                            <p:strVal val="#ppt_x"/>
                                          </p:val>
                                        </p:tav>
                                      </p:tavLst>
                                    </p:anim>
                                    <p:anim calcmode="lin" valueType="num">
                                      <p:cBhvr additive="base">
                                        <p:cTn id="29"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67"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idx="4294967295"/>
          </p:nvPr>
        </p:nvSpPr>
        <p:spPr>
          <a:xfrm>
            <a:off x="57875" y="506393"/>
            <a:ext cx="12026900" cy="1143000"/>
          </a:xfrm>
          <a:prstGeom prst="rect">
            <a:avLst/>
          </a:prstGeom>
        </p:spPr>
        <p:txBody>
          <a:bodyPr/>
          <a:lstStyle/>
          <a:p>
            <a:pPr algn="ctr"/>
            <a:r>
              <a:rPr lang="en-US" altLang="zh-CN" dirty="0">
                <a:latin typeface="+mj-ea"/>
              </a:rPr>
              <a:t>IP</a:t>
            </a:r>
            <a:r>
              <a:rPr lang="zh-CN" altLang="en-US" dirty="0">
                <a:latin typeface="+mj-ea"/>
              </a:rPr>
              <a:t>地址</a:t>
            </a:r>
          </a:p>
        </p:txBody>
      </p:sp>
      <p:sp>
        <p:nvSpPr>
          <p:cNvPr id="5" name="Rectangle 3"/>
          <p:cNvSpPr txBox="1">
            <a:spLocks noChangeArrowheads="1"/>
          </p:cNvSpPr>
          <p:nvPr/>
        </p:nvSpPr>
        <p:spPr bwMode="auto">
          <a:xfrm>
            <a:off x="312235" y="1262606"/>
            <a:ext cx="6399557"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a:buClr>
                <a:srgbClr val="3333CC"/>
              </a:buClr>
              <a:defRPr/>
            </a:pPr>
            <a:r>
              <a:rPr lang="en-US" altLang="zh-CN" kern="0" dirty="0">
                <a:solidFill>
                  <a:srgbClr val="3333CC"/>
                </a:solidFill>
                <a:latin typeface="+mn-ea"/>
              </a:rPr>
              <a:t>IP </a:t>
            </a:r>
            <a:r>
              <a:rPr lang="zh-CN" altLang="en-US" kern="0" dirty="0">
                <a:solidFill>
                  <a:srgbClr val="3333CC"/>
                </a:solidFill>
                <a:latin typeface="+mn-ea"/>
              </a:rPr>
              <a:t>地址</a:t>
            </a:r>
            <a:r>
              <a:rPr lang="en-US" altLang="zh-CN" kern="0" dirty="0">
                <a:solidFill>
                  <a:srgbClr val="3333CC"/>
                </a:solidFill>
                <a:latin typeface="+mn-ea"/>
              </a:rPr>
              <a:t>:</a:t>
            </a:r>
            <a:r>
              <a:rPr lang="en-US" altLang="zh-CN" kern="0" dirty="0">
                <a:solidFill>
                  <a:srgbClr val="000000"/>
                </a:solidFill>
                <a:latin typeface="+mn-ea"/>
              </a:rPr>
              <a:t> </a:t>
            </a:r>
            <a:r>
              <a:rPr lang="zh-CN" altLang="en-US" kern="0" dirty="0">
                <a:solidFill>
                  <a:srgbClr val="000000"/>
                </a:solidFill>
                <a:latin typeface="+mn-ea"/>
              </a:rPr>
              <a:t>分配给主机或路由器接口的标识符</a:t>
            </a:r>
          </a:p>
          <a:p>
            <a:pPr algn="just">
              <a:buClr>
                <a:srgbClr val="3333CC"/>
              </a:buClr>
              <a:defRPr/>
            </a:pPr>
            <a:r>
              <a:rPr lang="zh-CN" altLang="en-US" kern="0" dirty="0">
                <a:solidFill>
                  <a:srgbClr val="3333CC"/>
                </a:solidFill>
                <a:latin typeface="+mn-ea"/>
              </a:rPr>
              <a:t>接口</a:t>
            </a:r>
            <a:r>
              <a:rPr lang="en-US" altLang="zh-CN" kern="0" dirty="0">
                <a:solidFill>
                  <a:srgbClr val="3333CC"/>
                </a:solidFill>
                <a:latin typeface="+mn-ea"/>
              </a:rPr>
              <a:t>:</a:t>
            </a:r>
            <a:r>
              <a:rPr lang="en-US" altLang="zh-CN" kern="0" dirty="0">
                <a:solidFill>
                  <a:srgbClr val="000000"/>
                </a:solidFill>
                <a:latin typeface="+mn-ea"/>
              </a:rPr>
              <a:t> </a:t>
            </a:r>
            <a:r>
              <a:rPr lang="zh-CN" altLang="en-US" kern="0" dirty="0">
                <a:solidFill>
                  <a:srgbClr val="000000"/>
                </a:solidFill>
                <a:latin typeface="+mn-ea"/>
              </a:rPr>
              <a:t>主机</a:t>
            </a:r>
            <a:r>
              <a:rPr lang="en-US" altLang="zh-CN" kern="0" dirty="0">
                <a:solidFill>
                  <a:srgbClr val="000000"/>
                </a:solidFill>
                <a:latin typeface="+mn-ea"/>
              </a:rPr>
              <a:t>/</a:t>
            </a:r>
            <a:r>
              <a:rPr lang="zh-CN" altLang="en-US" kern="0" dirty="0">
                <a:solidFill>
                  <a:srgbClr val="000000"/>
                </a:solidFill>
                <a:latin typeface="+mn-ea"/>
              </a:rPr>
              <a:t>路由器与物理链路之间</a:t>
            </a:r>
            <a:r>
              <a:rPr lang="zh-CN" altLang="en-US" kern="0" dirty="0" smtClean="0">
                <a:solidFill>
                  <a:srgbClr val="000000"/>
                </a:solidFill>
                <a:latin typeface="+mn-ea"/>
              </a:rPr>
              <a:t>的边界</a:t>
            </a:r>
            <a:r>
              <a:rPr lang="en-US" altLang="zh-CN" kern="0" dirty="0" smtClean="0">
                <a:solidFill>
                  <a:srgbClr val="000000"/>
                </a:solidFill>
                <a:latin typeface="+mn-ea"/>
              </a:rPr>
              <a:t>/</a:t>
            </a:r>
            <a:r>
              <a:rPr lang="zh-CN" altLang="en-US" kern="0" dirty="0" smtClean="0">
                <a:solidFill>
                  <a:srgbClr val="000000"/>
                </a:solidFill>
                <a:latin typeface="+mn-ea"/>
              </a:rPr>
              <a:t>连接</a:t>
            </a:r>
            <a:endParaRPr lang="zh-CN" altLang="en-US" kern="0" dirty="0">
              <a:solidFill>
                <a:srgbClr val="000000"/>
              </a:solidFill>
              <a:latin typeface="+mn-ea"/>
            </a:endParaRPr>
          </a:p>
          <a:p>
            <a:pPr lvl="1">
              <a:buClr>
                <a:srgbClr val="3333CC"/>
              </a:buClr>
              <a:defRPr/>
            </a:pPr>
            <a:r>
              <a:rPr lang="zh-CN" altLang="en-US" kern="0" dirty="0">
                <a:solidFill>
                  <a:srgbClr val="000000"/>
                </a:solidFill>
                <a:latin typeface="+mn-ea"/>
              </a:rPr>
              <a:t>路由器有多个接口</a:t>
            </a:r>
          </a:p>
          <a:p>
            <a:pPr lvl="1">
              <a:buClr>
                <a:srgbClr val="3333CC"/>
              </a:buClr>
              <a:defRPr/>
            </a:pPr>
            <a:r>
              <a:rPr lang="zh-CN" altLang="en-US" kern="0" dirty="0">
                <a:solidFill>
                  <a:srgbClr val="000000"/>
                </a:solidFill>
                <a:latin typeface="+mn-ea"/>
              </a:rPr>
              <a:t>主机可以有多个</a:t>
            </a:r>
            <a:r>
              <a:rPr lang="zh-CN" altLang="en-US" kern="0" dirty="0" smtClean="0">
                <a:solidFill>
                  <a:srgbClr val="000000"/>
                </a:solidFill>
                <a:latin typeface="+mn-ea"/>
              </a:rPr>
              <a:t>接口</a:t>
            </a:r>
            <a:endParaRPr lang="zh-CN" altLang="en-US" kern="0" dirty="0">
              <a:solidFill>
                <a:srgbClr val="000000"/>
              </a:solidFill>
              <a:latin typeface="+mn-ea"/>
            </a:endParaRPr>
          </a:p>
          <a:p>
            <a:pPr lvl="1">
              <a:buClr>
                <a:srgbClr val="3333CC"/>
              </a:buClr>
              <a:defRPr/>
            </a:pPr>
            <a:r>
              <a:rPr lang="zh-CN" altLang="en-US" kern="0" dirty="0">
                <a:solidFill>
                  <a:srgbClr val="000000"/>
                </a:solidFill>
                <a:latin typeface="+mn-ea"/>
              </a:rPr>
              <a:t>每个接口有一个</a:t>
            </a:r>
            <a:r>
              <a:rPr lang="en-US" altLang="zh-CN" kern="0" dirty="0">
                <a:solidFill>
                  <a:srgbClr val="000000"/>
                </a:solidFill>
                <a:latin typeface="+mn-ea"/>
              </a:rPr>
              <a:t>IP</a:t>
            </a:r>
            <a:r>
              <a:rPr lang="zh-CN" altLang="en-US" kern="0" dirty="0">
                <a:solidFill>
                  <a:srgbClr val="000000"/>
                </a:solidFill>
                <a:latin typeface="+mn-ea"/>
              </a:rPr>
              <a:t>地址</a:t>
            </a:r>
            <a:endParaRPr lang="en-US" altLang="zh-CN" kern="0" dirty="0">
              <a:solidFill>
                <a:srgbClr val="000000"/>
              </a:solidFill>
              <a:latin typeface="+mn-ea"/>
            </a:endParaRPr>
          </a:p>
          <a:p>
            <a:pPr>
              <a:buClr>
                <a:srgbClr val="3333CC"/>
              </a:buClr>
              <a:defRPr/>
            </a:pPr>
            <a:r>
              <a:rPr lang="en-US" altLang="zh-CN" dirty="0"/>
              <a:t>IP</a:t>
            </a:r>
            <a:r>
              <a:rPr lang="zh-CN" altLang="en-US" dirty="0"/>
              <a:t>地址有两种：</a:t>
            </a:r>
            <a:r>
              <a:rPr lang="en-US" altLang="zh-CN" dirty="0"/>
              <a:t>IPV4</a:t>
            </a:r>
            <a:r>
              <a:rPr lang="zh-CN" altLang="en-US" dirty="0"/>
              <a:t>和</a:t>
            </a:r>
            <a:r>
              <a:rPr lang="en-US" altLang="zh-CN" dirty="0"/>
              <a:t>IPV6</a:t>
            </a:r>
          </a:p>
          <a:p>
            <a:pPr lvl="1">
              <a:buClr>
                <a:srgbClr val="3333CC"/>
              </a:buClr>
              <a:defRPr/>
            </a:pPr>
            <a:r>
              <a:rPr lang="en-US" altLang="zh-CN" sz="2600" kern="0" dirty="0">
                <a:solidFill>
                  <a:srgbClr val="FF0000"/>
                </a:solidFill>
                <a:latin typeface="+mn-ea"/>
              </a:rPr>
              <a:t>IPV4</a:t>
            </a:r>
            <a:r>
              <a:rPr lang="zh-CN" altLang="en-US" sz="2600" kern="0" dirty="0">
                <a:solidFill>
                  <a:srgbClr val="FF0000"/>
                </a:solidFill>
                <a:latin typeface="+mn-ea"/>
              </a:rPr>
              <a:t>：</a:t>
            </a:r>
            <a:r>
              <a:rPr lang="en-US" altLang="zh-CN" sz="2600" kern="0" dirty="0">
                <a:solidFill>
                  <a:srgbClr val="FF0000"/>
                </a:solidFill>
                <a:latin typeface="+mn-ea"/>
              </a:rPr>
              <a:t>32</a:t>
            </a:r>
            <a:r>
              <a:rPr lang="zh-CN" altLang="en-US" sz="2600" kern="0" dirty="0">
                <a:solidFill>
                  <a:srgbClr val="FF0000"/>
                </a:solidFill>
                <a:latin typeface="+mn-ea"/>
              </a:rPr>
              <a:t>个二进制位长（</a:t>
            </a:r>
            <a:r>
              <a:rPr lang="en-US" altLang="zh-CN" sz="2600" kern="0" dirty="0">
                <a:solidFill>
                  <a:srgbClr val="FF0000"/>
                </a:solidFill>
                <a:latin typeface="+mn-ea"/>
              </a:rPr>
              <a:t>4</a:t>
            </a:r>
            <a:r>
              <a:rPr lang="zh-CN" altLang="en-US" sz="2600" kern="0" dirty="0">
                <a:solidFill>
                  <a:srgbClr val="FF0000"/>
                </a:solidFill>
                <a:latin typeface="+mn-ea"/>
              </a:rPr>
              <a:t>字节），常用点分十进制表示；</a:t>
            </a:r>
            <a:endParaRPr lang="en-US" altLang="zh-CN" sz="2600" kern="0" dirty="0">
              <a:solidFill>
                <a:srgbClr val="FF0000"/>
              </a:solidFill>
              <a:latin typeface="+mn-ea"/>
            </a:endParaRPr>
          </a:p>
          <a:p>
            <a:pPr lvl="1">
              <a:buClr>
                <a:srgbClr val="3333CC"/>
              </a:buClr>
              <a:defRPr/>
            </a:pPr>
            <a:r>
              <a:rPr lang="en-US" altLang="zh-CN" sz="2600" kern="0" dirty="0">
                <a:solidFill>
                  <a:srgbClr val="FF0000"/>
                </a:solidFill>
                <a:latin typeface="+mn-ea"/>
              </a:rPr>
              <a:t>IPV6</a:t>
            </a:r>
            <a:r>
              <a:rPr lang="zh-CN" altLang="en-US" sz="2600" kern="0" dirty="0">
                <a:solidFill>
                  <a:srgbClr val="FF0000"/>
                </a:solidFill>
                <a:latin typeface="+mn-ea"/>
              </a:rPr>
              <a:t>：</a:t>
            </a:r>
            <a:r>
              <a:rPr lang="en-US" altLang="zh-CN" sz="2600" kern="0" dirty="0">
                <a:solidFill>
                  <a:srgbClr val="FF0000"/>
                </a:solidFill>
                <a:latin typeface="+mn-ea"/>
              </a:rPr>
              <a:t>128</a:t>
            </a:r>
            <a:r>
              <a:rPr lang="zh-CN" altLang="en-US" sz="2600" kern="0" dirty="0">
                <a:solidFill>
                  <a:srgbClr val="FF0000"/>
                </a:solidFill>
                <a:latin typeface="+mn-ea"/>
              </a:rPr>
              <a:t>个二进制位长（</a:t>
            </a:r>
            <a:r>
              <a:rPr lang="en-US" altLang="zh-CN" sz="2600" kern="0" dirty="0">
                <a:solidFill>
                  <a:srgbClr val="FF0000"/>
                </a:solidFill>
                <a:latin typeface="+mn-ea"/>
              </a:rPr>
              <a:t>16</a:t>
            </a:r>
            <a:r>
              <a:rPr lang="zh-CN" altLang="en-US" sz="2600" kern="0" dirty="0">
                <a:solidFill>
                  <a:srgbClr val="FF0000"/>
                </a:solidFill>
                <a:latin typeface="+mn-ea"/>
              </a:rPr>
              <a:t>字节）常用冒号分隔表示</a:t>
            </a:r>
          </a:p>
        </p:txBody>
      </p:sp>
      <p:grpSp>
        <p:nvGrpSpPr>
          <p:cNvPr id="2" name="组合 1"/>
          <p:cNvGrpSpPr/>
          <p:nvPr/>
        </p:nvGrpSpPr>
        <p:grpSpPr>
          <a:xfrm>
            <a:off x="6893130" y="2042731"/>
            <a:ext cx="5168495" cy="2941337"/>
            <a:chOff x="5814484" y="1684338"/>
            <a:chExt cx="5602816" cy="3490912"/>
          </a:xfrm>
        </p:grpSpPr>
        <p:graphicFrame>
          <p:nvGraphicFramePr>
            <p:cNvPr id="79877" name="Object 4"/>
            <p:cNvGraphicFramePr>
              <a:graphicFrameLocks/>
            </p:cNvGraphicFramePr>
            <p:nvPr>
              <p:extLst/>
            </p:nvPr>
          </p:nvGraphicFramePr>
          <p:xfrm>
            <a:off x="5814484" y="1684338"/>
            <a:ext cx="795867" cy="476250"/>
          </p:xfrm>
          <a:graphic>
            <a:graphicData uri="http://schemas.openxmlformats.org/presentationml/2006/ole">
              <mc:AlternateContent xmlns:mc="http://schemas.openxmlformats.org/markup-compatibility/2006">
                <mc:Choice xmlns:v="urn:schemas-microsoft-com:vml" Requires="v">
                  <p:oleObj spid="_x0000_s14861" name="Clip" r:id="rId4" imgW="596417" imgH="476184" progId="MS_ClipArt_Gallery.2">
                    <p:embed/>
                  </p:oleObj>
                </mc:Choice>
                <mc:Fallback>
                  <p:oleObj name="Clip" r:id="rId4" imgW="596417" imgH="476184" progId="MS_ClipArt_Gallery.2">
                    <p:embed/>
                    <p:pic>
                      <p:nvPicPr>
                        <p:cNvPr id="79877"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14484" y="1684338"/>
                          <a:ext cx="79586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9878" name="Line 5"/>
            <p:cNvSpPr>
              <a:spLocks noChangeShapeType="1"/>
            </p:cNvSpPr>
            <p:nvPr/>
          </p:nvSpPr>
          <p:spPr bwMode="auto">
            <a:xfrm>
              <a:off x="6561668" y="2057400"/>
              <a:ext cx="370417" cy="158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prstClr val="black"/>
                </a:solidFill>
              </a:endParaRPr>
            </a:p>
          </p:txBody>
        </p:sp>
        <p:sp>
          <p:nvSpPr>
            <p:cNvPr id="79879" name="Line 6"/>
            <p:cNvSpPr>
              <a:spLocks noChangeShapeType="1"/>
            </p:cNvSpPr>
            <p:nvPr/>
          </p:nvSpPr>
          <p:spPr bwMode="auto">
            <a:xfrm>
              <a:off x="6949017" y="2043114"/>
              <a:ext cx="0" cy="1290637"/>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prstClr val="black"/>
                </a:solidFill>
              </a:endParaRPr>
            </a:p>
          </p:txBody>
        </p:sp>
        <p:sp>
          <p:nvSpPr>
            <p:cNvPr id="79880" name="Line 7"/>
            <p:cNvSpPr>
              <a:spLocks noChangeShapeType="1"/>
            </p:cNvSpPr>
            <p:nvPr/>
          </p:nvSpPr>
          <p:spPr bwMode="auto">
            <a:xfrm flipV="1">
              <a:off x="6559551" y="2701926"/>
              <a:ext cx="370416" cy="317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prstClr val="black"/>
                </a:solidFill>
              </a:endParaRPr>
            </a:p>
          </p:txBody>
        </p:sp>
        <p:sp>
          <p:nvSpPr>
            <p:cNvPr id="79881" name="Line 8"/>
            <p:cNvSpPr>
              <a:spLocks noChangeShapeType="1"/>
            </p:cNvSpPr>
            <p:nvPr/>
          </p:nvSpPr>
          <p:spPr bwMode="auto">
            <a:xfrm>
              <a:off x="6574367" y="3328989"/>
              <a:ext cx="364067" cy="1587"/>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prstClr val="black"/>
                </a:solidFill>
              </a:endParaRPr>
            </a:p>
          </p:txBody>
        </p:sp>
        <p:graphicFrame>
          <p:nvGraphicFramePr>
            <p:cNvPr id="79882" name="Object 9"/>
            <p:cNvGraphicFramePr>
              <a:graphicFrameLocks/>
            </p:cNvGraphicFramePr>
            <p:nvPr>
              <p:extLst/>
            </p:nvPr>
          </p:nvGraphicFramePr>
          <p:xfrm>
            <a:off x="5814484" y="2351088"/>
            <a:ext cx="795867" cy="476250"/>
          </p:xfrm>
          <a:graphic>
            <a:graphicData uri="http://schemas.openxmlformats.org/presentationml/2006/ole">
              <mc:AlternateContent xmlns:mc="http://schemas.openxmlformats.org/markup-compatibility/2006">
                <mc:Choice xmlns:v="urn:schemas-microsoft-com:vml" Requires="v">
                  <p:oleObj spid="_x0000_s14862" name="Clip" r:id="rId6" imgW="596417" imgH="476184" progId="MS_ClipArt_Gallery.2">
                    <p:embed/>
                  </p:oleObj>
                </mc:Choice>
                <mc:Fallback>
                  <p:oleObj name="Clip" r:id="rId6" imgW="596417" imgH="476184" progId="MS_ClipArt_Gallery.2">
                    <p:embed/>
                    <p:pic>
                      <p:nvPicPr>
                        <p:cNvPr id="79882" name="Object 9"/>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14484" y="2351088"/>
                          <a:ext cx="79586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9883" name="Object 10"/>
            <p:cNvGraphicFramePr>
              <a:graphicFrameLocks/>
            </p:cNvGraphicFramePr>
            <p:nvPr>
              <p:extLst/>
            </p:nvPr>
          </p:nvGraphicFramePr>
          <p:xfrm>
            <a:off x="5814484" y="2960688"/>
            <a:ext cx="795867" cy="476250"/>
          </p:xfrm>
          <a:graphic>
            <a:graphicData uri="http://schemas.openxmlformats.org/presentationml/2006/ole">
              <mc:AlternateContent xmlns:mc="http://schemas.openxmlformats.org/markup-compatibility/2006">
                <mc:Choice xmlns:v="urn:schemas-microsoft-com:vml" Requires="v">
                  <p:oleObj spid="_x0000_s14863" name="Clip" r:id="rId8" imgW="596417" imgH="476184" progId="MS_ClipArt_Gallery.2">
                    <p:embed/>
                  </p:oleObj>
                </mc:Choice>
                <mc:Fallback>
                  <p:oleObj name="Clip" r:id="rId8" imgW="596417" imgH="476184" progId="MS_ClipArt_Gallery.2">
                    <p:embed/>
                    <p:pic>
                      <p:nvPicPr>
                        <p:cNvPr id="79883" name="Object 10"/>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14484" y="2960688"/>
                          <a:ext cx="79586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9884" name="Line 11"/>
            <p:cNvSpPr>
              <a:spLocks noChangeShapeType="1"/>
            </p:cNvSpPr>
            <p:nvPr/>
          </p:nvSpPr>
          <p:spPr bwMode="auto">
            <a:xfrm>
              <a:off x="6949017" y="2900363"/>
              <a:ext cx="1380067" cy="63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prstClr val="black"/>
                </a:solidFill>
              </a:endParaRPr>
            </a:p>
          </p:txBody>
        </p:sp>
        <p:grpSp>
          <p:nvGrpSpPr>
            <p:cNvPr id="79885" name="Group 25"/>
            <p:cNvGrpSpPr>
              <a:grpSpLocks/>
            </p:cNvGrpSpPr>
            <p:nvPr/>
          </p:nvGrpSpPr>
          <p:grpSpPr bwMode="auto">
            <a:xfrm>
              <a:off x="8206317" y="2865438"/>
              <a:ext cx="948267" cy="381000"/>
              <a:chOff x="3937" y="1541"/>
              <a:chExt cx="448" cy="240"/>
            </a:xfrm>
          </p:grpSpPr>
          <p:sp>
            <p:nvSpPr>
              <p:cNvPr id="79918" name="Oval 12"/>
              <p:cNvSpPr>
                <a:spLocks noChangeArrowheads="1"/>
              </p:cNvSpPr>
              <p:nvPr/>
            </p:nvSpPr>
            <p:spPr bwMode="auto">
              <a:xfrm>
                <a:off x="3941" y="1648"/>
                <a:ext cx="444" cy="13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000">
                  <a:solidFill>
                    <a:srgbClr val="000000"/>
                  </a:solidFill>
                  <a:latin typeface="Arial"/>
                </a:endParaRPr>
              </a:p>
            </p:txBody>
          </p:sp>
          <p:sp>
            <p:nvSpPr>
              <p:cNvPr id="79919" name="Line 13"/>
              <p:cNvSpPr>
                <a:spLocks noChangeShapeType="1"/>
              </p:cNvSpPr>
              <p:nvPr/>
            </p:nvSpPr>
            <p:spPr bwMode="auto">
              <a:xfrm>
                <a:off x="3941" y="1637"/>
                <a:ext cx="0" cy="8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prstClr val="black"/>
                  </a:solidFill>
                </a:endParaRPr>
              </a:p>
            </p:txBody>
          </p:sp>
          <p:sp>
            <p:nvSpPr>
              <p:cNvPr id="79920" name="Line 14"/>
              <p:cNvSpPr>
                <a:spLocks noChangeShapeType="1"/>
              </p:cNvSpPr>
              <p:nvPr/>
            </p:nvSpPr>
            <p:spPr bwMode="auto">
              <a:xfrm>
                <a:off x="4385" y="1637"/>
                <a:ext cx="0" cy="8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prstClr val="black"/>
                  </a:solidFill>
                </a:endParaRPr>
              </a:p>
            </p:txBody>
          </p:sp>
          <p:sp>
            <p:nvSpPr>
              <p:cNvPr id="79921" name="Rectangle 15"/>
              <p:cNvSpPr>
                <a:spLocks noChangeArrowheads="1"/>
              </p:cNvSpPr>
              <p:nvPr/>
            </p:nvSpPr>
            <p:spPr bwMode="auto">
              <a:xfrm>
                <a:off x="3941" y="1637"/>
                <a:ext cx="440" cy="81"/>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000">
                  <a:solidFill>
                    <a:srgbClr val="000000"/>
                  </a:solidFill>
                  <a:latin typeface="Arial"/>
                </a:endParaRPr>
              </a:p>
            </p:txBody>
          </p:sp>
          <p:sp>
            <p:nvSpPr>
              <p:cNvPr id="79922" name="Oval 16"/>
              <p:cNvSpPr>
                <a:spLocks noChangeArrowheads="1"/>
              </p:cNvSpPr>
              <p:nvPr/>
            </p:nvSpPr>
            <p:spPr bwMode="auto">
              <a:xfrm>
                <a:off x="3937" y="1541"/>
                <a:ext cx="444" cy="15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000">
                  <a:solidFill>
                    <a:srgbClr val="000000"/>
                  </a:solidFill>
                  <a:latin typeface="Arial"/>
                </a:endParaRPr>
              </a:p>
            </p:txBody>
          </p:sp>
          <p:grpSp>
            <p:nvGrpSpPr>
              <p:cNvPr id="79923" name="Group 20"/>
              <p:cNvGrpSpPr>
                <a:grpSpLocks/>
              </p:cNvGrpSpPr>
              <p:nvPr/>
            </p:nvGrpSpPr>
            <p:grpSpPr bwMode="auto">
              <a:xfrm>
                <a:off x="4043" y="1575"/>
                <a:ext cx="221" cy="91"/>
                <a:chOff x="4043" y="1575"/>
                <a:chExt cx="221" cy="91"/>
              </a:xfrm>
            </p:grpSpPr>
            <p:sp>
              <p:nvSpPr>
                <p:cNvPr id="79928" name="Line 17"/>
                <p:cNvSpPr>
                  <a:spLocks noChangeShapeType="1"/>
                </p:cNvSpPr>
                <p:nvPr/>
              </p:nvSpPr>
              <p:spPr bwMode="auto">
                <a:xfrm flipV="1">
                  <a:off x="4043" y="1575"/>
                  <a:ext cx="79" cy="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prstClr val="black"/>
                    </a:solidFill>
                  </a:endParaRPr>
                </a:p>
              </p:txBody>
            </p:sp>
            <p:sp>
              <p:nvSpPr>
                <p:cNvPr id="79929" name="Line 18"/>
                <p:cNvSpPr>
                  <a:spLocks noChangeShapeType="1"/>
                </p:cNvSpPr>
                <p:nvPr/>
              </p:nvSpPr>
              <p:spPr bwMode="auto">
                <a:xfrm>
                  <a:off x="4195" y="1666"/>
                  <a:ext cx="69"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prstClr val="black"/>
                    </a:solidFill>
                  </a:endParaRPr>
                </a:p>
              </p:txBody>
            </p:sp>
            <p:sp>
              <p:nvSpPr>
                <p:cNvPr id="79930" name="Line 19"/>
                <p:cNvSpPr>
                  <a:spLocks noChangeShapeType="1"/>
                </p:cNvSpPr>
                <p:nvPr/>
              </p:nvSpPr>
              <p:spPr bwMode="auto">
                <a:xfrm>
                  <a:off x="4116" y="1577"/>
                  <a:ext cx="82" cy="89"/>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prstClr val="black"/>
                    </a:solidFill>
                  </a:endParaRPr>
                </a:p>
              </p:txBody>
            </p:sp>
          </p:grpSp>
          <p:grpSp>
            <p:nvGrpSpPr>
              <p:cNvPr id="79924" name="Group 24"/>
              <p:cNvGrpSpPr>
                <a:grpSpLocks/>
              </p:cNvGrpSpPr>
              <p:nvPr/>
            </p:nvGrpSpPr>
            <p:grpSpPr bwMode="auto">
              <a:xfrm>
                <a:off x="4044" y="1574"/>
                <a:ext cx="219" cy="90"/>
                <a:chOff x="4044" y="1574"/>
                <a:chExt cx="219" cy="90"/>
              </a:xfrm>
            </p:grpSpPr>
            <p:sp>
              <p:nvSpPr>
                <p:cNvPr id="79925" name="Line 21"/>
                <p:cNvSpPr>
                  <a:spLocks noChangeShapeType="1"/>
                </p:cNvSpPr>
                <p:nvPr/>
              </p:nvSpPr>
              <p:spPr bwMode="auto">
                <a:xfrm>
                  <a:off x="4044" y="1662"/>
                  <a:ext cx="79" cy="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prstClr val="black"/>
                    </a:solidFill>
                  </a:endParaRPr>
                </a:p>
              </p:txBody>
            </p:sp>
            <p:sp>
              <p:nvSpPr>
                <p:cNvPr id="79926" name="Line 22"/>
                <p:cNvSpPr>
                  <a:spLocks noChangeShapeType="1"/>
                </p:cNvSpPr>
                <p:nvPr/>
              </p:nvSpPr>
              <p:spPr bwMode="auto">
                <a:xfrm>
                  <a:off x="4194" y="1574"/>
                  <a:ext cx="69"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prstClr val="black"/>
                    </a:solidFill>
                  </a:endParaRPr>
                </a:p>
              </p:txBody>
            </p:sp>
            <p:sp>
              <p:nvSpPr>
                <p:cNvPr id="79927" name="Line 23"/>
                <p:cNvSpPr>
                  <a:spLocks noChangeShapeType="1"/>
                </p:cNvSpPr>
                <p:nvPr/>
              </p:nvSpPr>
              <p:spPr bwMode="auto">
                <a:xfrm flipV="1">
                  <a:off x="4116" y="1574"/>
                  <a:ext cx="82" cy="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prstClr val="black"/>
                    </a:solidFill>
                  </a:endParaRPr>
                </a:p>
              </p:txBody>
            </p:sp>
          </p:grpSp>
        </p:grpSp>
        <p:sp>
          <p:nvSpPr>
            <p:cNvPr id="79886" name="Rectangle 26"/>
            <p:cNvSpPr>
              <a:spLocks noChangeArrowheads="1"/>
            </p:cNvSpPr>
            <p:nvPr/>
          </p:nvSpPr>
          <p:spPr bwMode="auto">
            <a:xfrm>
              <a:off x="6689746" y="1731963"/>
              <a:ext cx="1009608" cy="366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400" b="1" dirty="0">
                  <a:solidFill>
                    <a:srgbClr val="000000"/>
                  </a:solidFill>
                  <a:latin typeface="Arial"/>
                </a:rPr>
                <a:t>223.1.1.1</a:t>
              </a:r>
            </a:p>
          </p:txBody>
        </p:sp>
        <p:grpSp>
          <p:nvGrpSpPr>
            <p:cNvPr id="81935" name="Group 29"/>
            <p:cNvGrpSpPr>
              <a:grpSpLocks/>
            </p:cNvGrpSpPr>
            <p:nvPr/>
          </p:nvGrpSpPr>
          <p:grpSpPr bwMode="auto">
            <a:xfrm>
              <a:off x="6623052" y="2374903"/>
              <a:ext cx="1111250" cy="366713"/>
              <a:chOff x="3189" y="1232"/>
              <a:chExt cx="525" cy="231"/>
            </a:xfrm>
            <a:noFill/>
          </p:grpSpPr>
          <p:sp>
            <p:nvSpPr>
              <p:cNvPr id="81966" name="Rectangle 27"/>
              <p:cNvSpPr>
                <a:spLocks noChangeArrowheads="1"/>
              </p:cNvSpPr>
              <p:nvPr/>
            </p:nvSpPr>
            <p:spPr bwMode="auto">
              <a:xfrm>
                <a:off x="3189" y="1281"/>
                <a:ext cx="525" cy="11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en-US" sz="2000">
                  <a:solidFill>
                    <a:srgbClr val="000000"/>
                  </a:solidFill>
                  <a:latin typeface="Arial"/>
                </a:endParaRPr>
              </a:p>
            </p:txBody>
          </p:sp>
          <p:sp>
            <p:nvSpPr>
              <p:cNvPr id="81967" name="Rectangle 28"/>
              <p:cNvSpPr>
                <a:spLocks noChangeArrowheads="1"/>
              </p:cNvSpPr>
              <p:nvPr/>
            </p:nvSpPr>
            <p:spPr bwMode="auto">
              <a:xfrm>
                <a:off x="3221" y="1232"/>
                <a:ext cx="477" cy="231"/>
              </a:xfrm>
              <a:prstGeom prst="rect">
                <a:avLst/>
              </a:prstGeom>
              <a:no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r>
                  <a:rPr lang="en-US" altLang="zh-CN" sz="1400" b="1" dirty="0">
                    <a:solidFill>
                      <a:srgbClr val="000000"/>
                    </a:solidFill>
                    <a:latin typeface="Arial"/>
                  </a:rPr>
                  <a:t>223.1.1.2</a:t>
                </a:r>
              </a:p>
            </p:txBody>
          </p:sp>
        </p:grpSp>
        <p:sp>
          <p:nvSpPr>
            <p:cNvPr id="79888" name="Rectangle 30"/>
            <p:cNvSpPr>
              <a:spLocks noChangeArrowheads="1"/>
            </p:cNvSpPr>
            <p:nvPr/>
          </p:nvSpPr>
          <p:spPr bwMode="auto">
            <a:xfrm>
              <a:off x="6537346" y="3313113"/>
              <a:ext cx="1009608" cy="366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400" b="1">
                  <a:solidFill>
                    <a:srgbClr val="000000"/>
                  </a:solidFill>
                  <a:latin typeface="Arial"/>
                </a:rPr>
                <a:t>223.1.1.3</a:t>
              </a:r>
            </a:p>
          </p:txBody>
        </p:sp>
        <p:sp>
          <p:nvSpPr>
            <p:cNvPr id="79889" name="Rectangle 31"/>
            <p:cNvSpPr>
              <a:spLocks noChangeArrowheads="1"/>
            </p:cNvSpPr>
            <p:nvPr/>
          </p:nvSpPr>
          <p:spPr bwMode="auto">
            <a:xfrm>
              <a:off x="7591445" y="2641600"/>
              <a:ext cx="1009608" cy="366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400" b="1" dirty="0">
                  <a:solidFill>
                    <a:srgbClr val="000000"/>
                  </a:solidFill>
                  <a:latin typeface="Arial"/>
                </a:rPr>
                <a:t>223.1.1.4</a:t>
              </a:r>
            </a:p>
          </p:txBody>
        </p:sp>
        <p:sp>
          <p:nvSpPr>
            <p:cNvPr id="79890" name="Line 32"/>
            <p:cNvSpPr>
              <a:spLocks noChangeShapeType="1"/>
            </p:cNvSpPr>
            <p:nvPr/>
          </p:nvSpPr>
          <p:spPr bwMode="auto">
            <a:xfrm>
              <a:off x="9012767" y="2909889"/>
              <a:ext cx="1354667" cy="1587"/>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prstClr val="black"/>
                </a:solidFill>
              </a:endParaRPr>
            </a:p>
          </p:txBody>
        </p:sp>
        <p:sp>
          <p:nvSpPr>
            <p:cNvPr id="79891" name="Rectangle 33"/>
            <p:cNvSpPr>
              <a:spLocks noChangeArrowheads="1"/>
            </p:cNvSpPr>
            <p:nvPr/>
          </p:nvSpPr>
          <p:spPr bwMode="auto">
            <a:xfrm>
              <a:off x="9026546" y="2632076"/>
              <a:ext cx="1009608" cy="366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400" b="1">
                  <a:solidFill>
                    <a:srgbClr val="000000"/>
                  </a:solidFill>
                  <a:latin typeface="Arial"/>
                </a:rPr>
                <a:t>223.1.2.9</a:t>
              </a:r>
            </a:p>
          </p:txBody>
        </p:sp>
        <p:sp>
          <p:nvSpPr>
            <p:cNvPr id="79892" name="Line 34"/>
            <p:cNvSpPr>
              <a:spLocks noChangeShapeType="1"/>
            </p:cNvSpPr>
            <p:nvPr/>
          </p:nvSpPr>
          <p:spPr bwMode="auto">
            <a:xfrm>
              <a:off x="10378017" y="2214564"/>
              <a:ext cx="0" cy="1290637"/>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prstClr val="black"/>
                </a:solidFill>
              </a:endParaRPr>
            </a:p>
          </p:txBody>
        </p:sp>
        <p:graphicFrame>
          <p:nvGraphicFramePr>
            <p:cNvPr id="79893" name="Object 35"/>
            <p:cNvGraphicFramePr>
              <a:graphicFrameLocks/>
            </p:cNvGraphicFramePr>
            <p:nvPr>
              <p:extLst/>
            </p:nvPr>
          </p:nvGraphicFramePr>
          <p:xfrm>
            <a:off x="10615084" y="1922463"/>
            <a:ext cx="795867" cy="476250"/>
          </p:xfrm>
          <a:graphic>
            <a:graphicData uri="http://schemas.openxmlformats.org/presentationml/2006/ole">
              <mc:AlternateContent xmlns:mc="http://schemas.openxmlformats.org/markup-compatibility/2006">
                <mc:Choice xmlns:v="urn:schemas-microsoft-com:vml" Requires="v">
                  <p:oleObj spid="_x0000_s14864" name="Clip" r:id="rId10" imgW="596417" imgH="476184" progId="MS_ClipArt_Gallery.2">
                    <p:embed/>
                  </p:oleObj>
                </mc:Choice>
                <mc:Fallback>
                  <p:oleObj name="Clip" r:id="rId10" imgW="596417" imgH="476184" progId="MS_ClipArt_Gallery.2">
                    <p:embed/>
                    <p:pic>
                      <p:nvPicPr>
                        <p:cNvPr id="79893" name="Object 35"/>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615084" y="1922463"/>
                          <a:ext cx="79586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9894" name="Line 36"/>
            <p:cNvSpPr>
              <a:spLocks noChangeShapeType="1"/>
            </p:cNvSpPr>
            <p:nvPr/>
          </p:nvSpPr>
          <p:spPr bwMode="auto">
            <a:xfrm>
              <a:off x="10378017" y="2219325"/>
              <a:ext cx="313267" cy="63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prstClr val="black"/>
                </a:solidFill>
              </a:endParaRPr>
            </a:p>
          </p:txBody>
        </p:sp>
        <p:graphicFrame>
          <p:nvGraphicFramePr>
            <p:cNvPr id="79895" name="Object 37"/>
            <p:cNvGraphicFramePr>
              <a:graphicFrameLocks/>
            </p:cNvGraphicFramePr>
            <p:nvPr>
              <p:extLst/>
            </p:nvPr>
          </p:nvGraphicFramePr>
          <p:xfrm>
            <a:off x="10621433" y="3303588"/>
            <a:ext cx="795867" cy="476250"/>
          </p:xfrm>
          <a:graphic>
            <a:graphicData uri="http://schemas.openxmlformats.org/presentationml/2006/ole">
              <mc:AlternateContent xmlns:mc="http://schemas.openxmlformats.org/markup-compatibility/2006">
                <mc:Choice xmlns:v="urn:schemas-microsoft-com:vml" Requires="v">
                  <p:oleObj spid="_x0000_s14865" name="Clip" r:id="rId12" imgW="596417" imgH="476184" progId="MS_ClipArt_Gallery.2">
                    <p:embed/>
                  </p:oleObj>
                </mc:Choice>
                <mc:Fallback>
                  <p:oleObj name="Clip" r:id="rId12" imgW="596417" imgH="476184" progId="MS_ClipArt_Gallery.2">
                    <p:embed/>
                    <p:pic>
                      <p:nvPicPr>
                        <p:cNvPr id="79895" name="Object 37"/>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621433" y="3303588"/>
                          <a:ext cx="79586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9896" name="Line 38"/>
            <p:cNvSpPr>
              <a:spLocks noChangeShapeType="1"/>
            </p:cNvSpPr>
            <p:nvPr/>
          </p:nvSpPr>
          <p:spPr bwMode="auto">
            <a:xfrm>
              <a:off x="10378017" y="3490913"/>
              <a:ext cx="313267" cy="63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prstClr val="black"/>
                </a:solidFill>
              </a:endParaRPr>
            </a:p>
          </p:txBody>
        </p:sp>
        <p:grpSp>
          <p:nvGrpSpPr>
            <p:cNvPr id="79897" name="Group 41"/>
            <p:cNvGrpSpPr>
              <a:grpSpLocks/>
            </p:cNvGrpSpPr>
            <p:nvPr/>
          </p:nvGrpSpPr>
          <p:grpSpPr bwMode="auto">
            <a:xfrm>
              <a:off x="9575804" y="3151192"/>
              <a:ext cx="1130300" cy="366713"/>
              <a:chOff x="4584" y="1721"/>
              <a:chExt cx="534" cy="231"/>
            </a:xfrm>
          </p:grpSpPr>
          <p:sp>
            <p:nvSpPr>
              <p:cNvPr id="79916" name="Rectangle 39"/>
              <p:cNvSpPr>
                <a:spLocks noChangeArrowheads="1"/>
              </p:cNvSpPr>
              <p:nvPr/>
            </p:nvSpPr>
            <p:spPr bwMode="auto">
              <a:xfrm>
                <a:off x="4584" y="1776"/>
                <a:ext cx="534" cy="11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000">
                  <a:solidFill>
                    <a:srgbClr val="000000"/>
                  </a:solidFill>
                  <a:latin typeface="Arial"/>
                </a:endParaRPr>
              </a:p>
            </p:txBody>
          </p:sp>
          <p:sp>
            <p:nvSpPr>
              <p:cNvPr id="79917" name="Rectangle 40"/>
              <p:cNvSpPr>
                <a:spLocks noChangeArrowheads="1"/>
              </p:cNvSpPr>
              <p:nvPr/>
            </p:nvSpPr>
            <p:spPr bwMode="auto">
              <a:xfrm>
                <a:off x="4616" y="1721"/>
                <a:ext cx="4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400" b="1">
                    <a:solidFill>
                      <a:srgbClr val="000000"/>
                    </a:solidFill>
                    <a:latin typeface="Arial"/>
                  </a:rPr>
                  <a:t>223.1.2.2</a:t>
                </a:r>
              </a:p>
            </p:txBody>
          </p:sp>
        </p:grpSp>
        <p:grpSp>
          <p:nvGrpSpPr>
            <p:cNvPr id="79898" name="Group 44"/>
            <p:cNvGrpSpPr>
              <a:grpSpLocks/>
            </p:cNvGrpSpPr>
            <p:nvPr/>
          </p:nvGrpSpPr>
          <p:grpSpPr bwMode="auto">
            <a:xfrm>
              <a:off x="9525004" y="2179640"/>
              <a:ext cx="1130300" cy="366713"/>
              <a:chOff x="4560" y="1109"/>
              <a:chExt cx="534" cy="231"/>
            </a:xfrm>
          </p:grpSpPr>
          <p:sp>
            <p:nvSpPr>
              <p:cNvPr id="79914" name="Rectangle 42"/>
              <p:cNvSpPr>
                <a:spLocks noChangeArrowheads="1"/>
              </p:cNvSpPr>
              <p:nvPr/>
            </p:nvSpPr>
            <p:spPr bwMode="auto">
              <a:xfrm>
                <a:off x="4560" y="1164"/>
                <a:ext cx="534" cy="11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000">
                  <a:solidFill>
                    <a:srgbClr val="000000"/>
                  </a:solidFill>
                  <a:latin typeface="Arial"/>
                </a:endParaRPr>
              </a:p>
            </p:txBody>
          </p:sp>
          <p:sp>
            <p:nvSpPr>
              <p:cNvPr id="79915" name="Rectangle 43"/>
              <p:cNvSpPr>
                <a:spLocks noChangeArrowheads="1"/>
              </p:cNvSpPr>
              <p:nvPr/>
            </p:nvSpPr>
            <p:spPr bwMode="auto">
              <a:xfrm>
                <a:off x="4592" y="1109"/>
                <a:ext cx="4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400" b="1">
                    <a:solidFill>
                      <a:srgbClr val="000000"/>
                    </a:solidFill>
                    <a:latin typeface="Arial"/>
                  </a:rPr>
                  <a:t>223.1.2.1</a:t>
                </a:r>
              </a:p>
            </p:txBody>
          </p:sp>
        </p:grpSp>
        <p:sp>
          <p:nvSpPr>
            <p:cNvPr id="79899" name="Line 45"/>
            <p:cNvSpPr>
              <a:spLocks noChangeShapeType="1"/>
            </p:cNvSpPr>
            <p:nvPr/>
          </p:nvSpPr>
          <p:spPr bwMode="auto">
            <a:xfrm>
              <a:off x="8695267" y="3248025"/>
              <a:ext cx="0" cy="129063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prstClr val="black"/>
                </a:solidFill>
              </a:endParaRPr>
            </a:p>
          </p:txBody>
        </p:sp>
        <p:sp>
          <p:nvSpPr>
            <p:cNvPr id="79900" name="Line 46"/>
            <p:cNvSpPr>
              <a:spLocks noChangeShapeType="1"/>
            </p:cNvSpPr>
            <p:nvPr/>
          </p:nvSpPr>
          <p:spPr bwMode="auto">
            <a:xfrm flipH="1">
              <a:off x="7882467" y="4529138"/>
              <a:ext cx="1581151"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prstClr val="black"/>
                </a:solidFill>
              </a:endParaRPr>
            </a:p>
          </p:txBody>
        </p:sp>
        <p:sp>
          <p:nvSpPr>
            <p:cNvPr id="79901" name="Line 47"/>
            <p:cNvSpPr>
              <a:spLocks noChangeShapeType="1"/>
            </p:cNvSpPr>
            <p:nvPr/>
          </p:nvSpPr>
          <p:spPr bwMode="auto">
            <a:xfrm flipH="1" flipV="1">
              <a:off x="7878234" y="4521200"/>
              <a:ext cx="4233" cy="2413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prstClr val="black"/>
                </a:solidFill>
              </a:endParaRPr>
            </a:p>
          </p:txBody>
        </p:sp>
        <p:sp>
          <p:nvSpPr>
            <p:cNvPr id="79902" name="Line 48"/>
            <p:cNvSpPr>
              <a:spLocks noChangeShapeType="1"/>
            </p:cNvSpPr>
            <p:nvPr/>
          </p:nvSpPr>
          <p:spPr bwMode="auto">
            <a:xfrm flipH="1" flipV="1">
              <a:off x="9446685" y="4525963"/>
              <a:ext cx="4233" cy="2413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prstClr val="black"/>
                </a:solidFill>
              </a:endParaRPr>
            </a:p>
          </p:txBody>
        </p:sp>
        <p:graphicFrame>
          <p:nvGraphicFramePr>
            <p:cNvPr id="79903" name="Object 49"/>
            <p:cNvGraphicFramePr>
              <a:graphicFrameLocks/>
            </p:cNvGraphicFramePr>
            <p:nvPr>
              <p:extLst/>
            </p:nvPr>
          </p:nvGraphicFramePr>
          <p:xfrm>
            <a:off x="9160933" y="4684713"/>
            <a:ext cx="795867" cy="476250"/>
          </p:xfrm>
          <a:graphic>
            <a:graphicData uri="http://schemas.openxmlformats.org/presentationml/2006/ole">
              <mc:AlternateContent xmlns:mc="http://schemas.openxmlformats.org/markup-compatibility/2006">
                <mc:Choice xmlns:v="urn:schemas-microsoft-com:vml" Requires="v">
                  <p:oleObj spid="_x0000_s14866" name="Clip" r:id="rId14" imgW="596417" imgH="476184" progId="MS_ClipArt_Gallery.2">
                    <p:embed/>
                  </p:oleObj>
                </mc:Choice>
                <mc:Fallback>
                  <p:oleObj name="Clip" r:id="rId14" imgW="596417" imgH="476184" progId="MS_ClipArt_Gallery.2">
                    <p:embed/>
                    <p:pic>
                      <p:nvPicPr>
                        <p:cNvPr id="79903" name="Object 49"/>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160933" y="4684713"/>
                          <a:ext cx="79586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9904" name="Object 50"/>
            <p:cNvGraphicFramePr>
              <a:graphicFrameLocks/>
            </p:cNvGraphicFramePr>
            <p:nvPr>
              <p:extLst/>
            </p:nvPr>
          </p:nvGraphicFramePr>
          <p:xfrm>
            <a:off x="7484533" y="4699000"/>
            <a:ext cx="795867" cy="476250"/>
          </p:xfrm>
          <a:graphic>
            <a:graphicData uri="http://schemas.openxmlformats.org/presentationml/2006/ole">
              <mc:AlternateContent xmlns:mc="http://schemas.openxmlformats.org/markup-compatibility/2006">
                <mc:Choice xmlns:v="urn:schemas-microsoft-com:vml" Requires="v">
                  <p:oleObj spid="_x0000_s14867" name="Clip" r:id="rId16" imgW="596417" imgH="476184" progId="MS_ClipArt_Gallery.2">
                    <p:embed/>
                  </p:oleObj>
                </mc:Choice>
                <mc:Fallback>
                  <p:oleObj name="Clip" r:id="rId16" imgW="596417" imgH="476184" progId="MS_ClipArt_Gallery.2">
                    <p:embed/>
                    <p:pic>
                      <p:nvPicPr>
                        <p:cNvPr id="79904" name="Object 50"/>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484533" y="4699000"/>
                          <a:ext cx="79586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79905" name="Group 53"/>
            <p:cNvGrpSpPr>
              <a:grpSpLocks/>
            </p:cNvGrpSpPr>
            <p:nvPr/>
          </p:nvGrpSpPr>
          <p:grpSpPr bwMode="auto">
            <a:xfrm>
              <a:off x="9525004" y="4403730"/>
              <a:ext cx="1130300" cy="366713"/>
              <a:chOff x="4560" y="2510"/>
              <a:chExt cx="534" cy="231"/>
            </a:xfrm>
          </p:grpSpPr>
          <p:sp>
            <p:nvSpPr>
              <p:cNvPr id="79912" name="Rectangle 51"/>
              <p:cNvSpPr>
                <a:spLocks noChangeArrowheads="1"/>
              </p:cNvSpPr>
              <p:nvPr/>
            </p:nvSpPr>
            <p:spPr bwMode="auto">
              <a:xfrm>
                <a:off x="4560" y="2565"/>
                <a:ext cx="534" cy="11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000">
                  <a:solidFill>
                    <a:srgbClr val="000000"/>
                  </a:solidFill>
                  <a:latin typeface="Arial"/>
                </a:endParaRPr>
              </a:p>
            </p:txBody>
          </p:sp>
          <p:sp>
            <p:nvSpPr>
              <p:cNvPr id="79913" name="Rectangle 52"/>
              <p:cNvSpPr>
                <a:spLocks noChangeArrowheads="1"/>
              </p:cNvSpPr>
              <p:nvPr/>
            </p:nvSpPr>
            <p:spPr bwMode="auto">
              <a:xfrm>
                <a:off x="4592" y="2510"/>
                <a:ext cx="4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400" b="1">
                    <a:solidFill>
                      <a:srgbClr val="000000"/>
                    </a:solidFill>
                    <a:latin typeface="Arial"/>
                  </a:rPr>
                  <a:t>223.1.3.2</a:t>
                </a:r>
              </a:p>
            </p:txBody>
          </p:sp>
        </p:grpSp>
        <p:grpSp>
          <p:nvGrpSpPr>
            <p:cNvPr id="79906" name="Group 56"/>
            <p:cNvGrpSpPr>
              <a:grpSpLocks/>
            </p:cNvGrpSpPr>
            <p:nvPr/>
          </p:nvGrpSpPr>
          <p:grpSpPr bwMode="auto">
            <a:xfrm>
              <a:off x="6661152" y="4432305"/>
              <a:ext cx="1130300" cy="366713"/>
              <a:chOff x="3207" y="2528"/>
              <a:chExt cx="534" cy="231"/>
            </a:xfrm>
          </p:grpSpPr>
          <p:sp>
            <p:nvSpPr>
              <p:cNvPr id="79910" name="Rectangle 54"/>
              <p:cNvSpPr>
                <a:spLocks noChangeArrowheads="1"/>
              </p:cNvSpPr>
              <p:nvPr/>
            </p:nvSpPr>
            <p:spPr bwMode="auto">
              <a:xfrm>
                <a:off x="3207" y="2583"/>
                <a:ext cx="534" cy="11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000">
                  <a:solidFill>
                    <a:srgbClr val="000000"/>
                  </a:solidFill>
                  <a:latin typeface="Arial"/>
                </a:endParaRPr>
              </a:p>
            </p:txBody>
          </p:sp>
          <p:sp>
            <p:nvSpPr>
              <p:cNvPr id="79911" name="Rectangle 55"/>
              <p:cNvSpPr>
                <a:spLocks noChangeArrowheads="1"/>
              </p:cNvSpPr>
              <p:nvPr/>
            </p:nvSpPr>
            <p:spPr bwMode="auto">
              <a:xfrm>
                <a:off x="3239" y="2528"/>
                <a:ext cx="4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400" b="1">
                    <a:solidFill>
                      <a:srgbClr val="000000"/>
                    </a:solidFill>
                    <a:latin typeface="Arial"/>
                  </a:rPr>
                  <a:t>223.1.3.1</a:t>
                </a:r>
              </a:p>
            </p:txBody>
          </p:sp>
        </p:grpSp>
        <p:grpSp>
          <p:nvGrpSpPr>
            <p:cNvPr id="79907" name="Group 59"/>
            <p:cNvGrpSpPr>
              <a:grpSpLocks/>
            </p:cNvGrpSpPr>
            <p:nvPr/>
          </p:nvGrpSpPr>
          <p:grpSpPr bwMode="auto">
            <a:xfrm>
              <a:off x="7994653" y="3294067"/>
              <a:ext cx="1204384" cy="366713"/>
              <a:chOff x="3837" y="1811"/>
              <a:chExt cx="569" cy="231"/>
            </a:xfrm>
          </p:grpSpPr>
          <p:sp>
            <p:nvSpPr>
              <p:cNvPr id="79908" name="Rectangle 57"/>
              <p:cNvSpPr>
                <a:spLocks noChangeArrowheads="1"/>
              </p:cNvSpPr>
              <p:nvPr/>
            </p:nvSpPr>
            <p:spPr bwMode="auto">
              <a:xfrm>
                <a:off x="3837" y="1866"/>
                <a:ext cx="534" cy="11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000">
                  <a:solidFill>
                    <a:srgbClr val="000000"/>
                  </a:solidFill>
                  <a:latin typeface="Arial"/>
                </a:endParaRPr>
              </a:p>
            </p:txBody>
          </p:sp>
          <p:sp>
            <p:nvSpPr>
              <p:cNvPr id="79909" name="Rectangle 58"/>
              <p:cNvSpPr>
                <a:spLocks noChangeArrowheads="1"/>
              </p:cNvSpPr>
              <p:nvPr/>
            </p:nvSpPr>
            <p:spPr bwMode="auto">
              <a:xfrm>
                <a:off x="3878" y="1811"/>
                <a:ext cx="52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400" b="1">
                    <a:solidFill>
                      <a:srgbClr val="000000"/>
                    </a:solidFill>
                    <a:latin typeface="Arial"/>
                  </a:rPr>
                  <a:t>223.1.3.27</a:t>
                </a:r>
              </a:p>
            </p:txBody>
          </p:sp>
        </p:grpSp>
      </p:grpSp>
    </p:spTree>
    <p:extLst>
      <p:ext uri="{BB962C8B-B14F-4D97-AF65-F5344CB8AC3E}">
        <p14:creationId xmlns:p14="http://schemas.microsoft.com/office/powerpoint/2010/main" val="16554871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idx="4294967295"/>
          </p:nvPr>
        </p:nvSpPr>
        <p:spPr>
          <a:xfrm>
            <a:off x="46300" y="541118"/>
            <a:ext cx="12077700" cy="901700"/>
          </a:xfrm>
          <a:prstGeom prst="rect">
            <a:avLst/>
          </a:prstGeom>
        </p:spPr>
        <p:txBody>
          <a:bodyPr/>
          <a:lstStyle/>
          <a:p>
            <a:pPr algn="ctr"/>
            <a:r>
              <a:rPr lang="zh-CN" altLang="en-US" dirty="0">
                <a:latin typeface="+mj-ea"/>
              </a:rPr>
              <a:t>特殊</a:t>
            </a:r>
            <a:r>
              <a:rPr lang="en-US" altLang="zh-CN" dirty="0">
                <a:latin typeface="+mj-ea"/>
              </a:rPr>
              <a:t>IP</a:t>
            </a:r>
            <a:r>
              <a:rPr lang="zh-CN" altLang="en-US" dirty="0" smtClean="0">
                <a:latin typeface="+mj-ea"/>
              </a:rPr>
              <a:t>地址</a:t>
            </a:r>
            <a:r>
              <a:rPr lang="zh-CN" altLang="en-US" dirty="0">
                <a:latin typeface="+mj-ea"/>
              </a:rPr>
              <a:t>段</a:t>
            </a:r>
            <a:endParaRPr lang="zh-CN" altLang="en-US" dirty="0"/>
          </a:p>
        </p:txBody>
      </p:sp>
      <p:sp>
        <p:nvSpPr>
          <p:cNvPr id="3" name="内容占位符 2"/>
          <p:cNvSpPr>
            <a:spLocks noGrp="1"/>
          </p:cNvSpPr>
          <p:nvPr>
            <p:ph idx="4294967295"/>
          </p:nvPr>
        </p:nvSpPr>
        <p:spPr>
          <a:xfrm>
            <a:off x="833438" y="1371600"/>
            <a:ext cx="10545762" cy="4241800"/>
          </a:xfrm>
          <a:prstGeom prst="rect">
            <a:avLst/>
          </a:prstGeom>
        </p:spPr>
        <p:txBody>
          <a:bodyPr/>
          <a:lstStyle/>
          <a:p>
            <a:pPr algn="just">
              <a:lnSpc>
                <a:spcPct val="120000"/>
              </a:lnSpc>
              <a:buFont typeface="Wingdings" panose="05000000000000000000" pitchFamily="2" charset="2"/>
              <a:buChar char="l"/>
              <a:defRPr/>
            </a:pPr>
            <a:r>
              <a:rPr lang="zh-CN" altLang="en-US" sz="2400" dirty="0" smtClean="0">
                <a:latin typeface="+mn-ea"/>
              </a:rPr>
              <a:t>本地</a:t>
            </a:r>
            <a:r>
              <a:rPr lang="zh-CN" altLang="en-US" sz="2400" dirty="0">
                <a:latin typeface="+mn-ea"/>
              </a:rPr>
              <a:t>回环地址</a:t>
            </a:r>
            <a:endParaRPr lang="en-US" altLang="zh-CN" sz="2400" dirty="0">
              <a:latin typeface="+mn-ea"/>
            </a:endParaRPr>
          </a:p>
          <a:p>
            <a:pPr marL="0" indent="0" algn="ctr">
              <a:lnSpc>
                <a:spcPct val="120000"/>
              </a:lnSpc>
              <a:buNone/>
              <a:defRPr/>
            </a:pPr>
            <a:r>
              <a:rPr lang="en-US" altLang="zh-CN" sz="2400" dirty="0" smtClean="0">
                <a:solidFill>
                  <a:srgbClr val="FF0000"/>
                </a:solidFill>
                <a:latin typeface="+mn-ea"/>
              </a:rPr>
              <a:t>127.0.0.1-127.255.255.254 </a:t>
            </a:r>
            <a:endParaRPr lang="en-US" altLang="zh-CN" sz="2400" dirty="0">
              <a:solidFill>
                <a:srgbClr val="FF0000"/>
              </a:solidFill>
              <a:latin typeface="+mn-ea"/>
            </a:endParaRPr>
          </a:p>
          <a:p>
            <a:pPr marL="0" indent="0">
              <a:lnSpc>
                <a:spcPct val="120000"/>
              </a:lnSpc>
              <a:buNone/>
              <a:defRPr/>
            </a:pPr>
            <a:r>
              <a:rPr lang="zh-CN" altLang="en-US" sz="2400" dirty="0">
                <a:latin typeface="+mn-ea"/>
              </a:rPr>
              <a:t>这是预留的一组</a:t>
            </a:r>
            <a:r>
              <a:rPr lang="en-US" altLang="zh-CN" sz="2400" dirty="0">
                <a:latin typeface="+mn-ea"/>
              </a:rPr>
              <a:t>IP</a:t>
            </a:r>
            <a:r>
              <a:rPr lang="zh-CN" altLang="en-US" sz="2400" dirty="0">
                <a:latin typeface="+mn-ea"/>
              </a:rPr>
              <a:t>地址，主要是用来识别主机本身的地址。也叫做“</a:t>
            </a:r>
            <a:r>
              <a:rPr lang="en-US" altLang="zh-CN" sz="2400" dirty="0">
                <a:latin typeface="+mn-ea"/>
              </a:rPr>
              <a:t>localhost”</a:t>
            </a:r>
            <a:r>
              <a:rPr lang="zh-CN" altLang="en-US" sz="2400" dirty="0">
                <a:latin typeface="+mn-ea"/>
              </a:rPr>
              <a:t>，一般用来测试</a:t>
            </a:r>
            <a:r>
              <a:rPr lang="zh-CN" altLang="en-US" sz="2400" dirty="0" smtClean="0">
                <a:latin typeface="+mn-ea"/>
              </a:rPr>
              <a:t>。</a:t>
            </a:r>
            <a:endParaRPr lang="en-US" altLang="zh-CN" sz="2400" dirty="0" smtClean="0">
              <a:latin typeface="+mn-ea"/>
            </a:endParaRPr>
          </a:p>
          <a:p>
            <a:pPr algn="just">
              <a:lnSpc>
                <a:spcPct val="120000"/>
              </a:lnSpc>
              <a:buFont typeface="Wingdings" panose="05000000000000000000" pitchFamily="2" charset="2"/>
              <a:buChar char="l"/>
              <a:defRPr/>
            </a:pPr>
            <a:r>
              <a:rPr lang="zh-CN" altLang="en-US" sz="2400" dirty="0">
                <a:latin typeface="+mn-ea"/>
              </a:rPr>
              <a:t>私有地址（</a:t>
            </a:r>
            <a:r>
              <a:rPr lang="en-US" altLang="zh-CN" sz="2400" dirty="0">
                <a:latin typeface="+mn-ea"/>
              </a:rPr>
              <a:t>Private address</a:t>
            </a:r>
            <a:r>
              <a:rPr lang="zh-CN" altLang="en-US" sz="2400" dirty="0">
                <a:latin typeface="+mn-ea"/>
              </a:rPr>
              <a:t>）</a:t>
            </a:r>
            <a:endParaRPr lang="en-US" altLang="zh-CN" sz="2400" dirty="0">
              <a:latin typeface="+mn-ea"/>
            </a:endParaRPr>
          </a:p>
          <a:p>
            <a:pPr marL="0" indent="0" algn="ctr">
              <a:lnSpc>
                <a:spcPct val="120000"/>
              </a:lnSpc>
              <a:buNone/>
              <a:defRPr/>
            </a:pPr>
            <a:r>
              <a:rPr lang="en-US" altLang="zh-CN" sz="2400" dirty="0">
                <a:solidFill>
                  <a:srgbClr val="FF0000"/>
                </a:solidFill>
                <a:latin typeface="+mn-ea"/>
              </a:rPr>
              <a:t>10.x.x.x,  172.16.x.x-172.31.x.x,  192.168.x.x </a:t>
            </a:r>
            <a:r>
              <a:rPr lang="en-US" altLang="zh-CN" sz="2400" dirty="0">
                <a:latin typeface="+mn-ea"/>
              </a:rPr>
              <a:t> </a:t>
            </a:r>
            <a:endParaRPr lang="zh-CN" altLang="en-US" sz="2400" dirty="0">
              <a:latin typeface="+mn-ea"/>
            </a:endParaRPr>
          </a:p>
          <a:p>
            <a:pPr marL="0" indent="0" algn="just">
              <a:lnSpc>
                <a:spcPct val="120000"/>
              </a:lnSpc>
              <a:buFont typeface="ZapfDingbats" pitchFamily="82" charset="2"/>
              <a:buNone/>
              <a:defRPr/>
            </a:pPr>
            <a:r>
              <a:rPr lang="zh-CN" altLang="en-US" sz="2400" dirty="0">
                <a:latin typeface="+mn-ea"/>
              </a:rPr>
              <a:t>这三个地址段被称为私有</a:t>
            </a:r>
            <a:r>
              <a:rPr lang="en-US" altLang="zh-CN" sz="2400" dirty="0">
                <a:latin typeface="+mn-ea"/>
              </a:rPr>
              <a:t>IP</a:t>
            </a:r>
            <a:r>
              <a:rPr lang="zh-CN" altLang="en-US" sz="2400" dirty="0">
                <a:latin typeface="+mn-ea"/>
              </a:rPr>
              <a:t>地址段，也就是局域网所使用的地址段，在公网上不能被</a:t>
            </a:r>
            <a:r>
              <a:rPr lang="zh-CN" altLang="en-US" sz="2400" dirty="0" smtClean="0">
                <a:latin typeface="+mn-ea"/>
              </a:rPr>
              <a:t>路由</a:t>
            </a:r>
            <a:endParaRPr lang="en-US" altLang="zh-CN" sz="2400" dirty="0">
              <a:solidFill>
                <a:srgbClr val="FF0000"/>
              </a:solidFill>
              <a:latin typeface="+mn-ea"/>
            </a:endParaRPr>
          </a:p>
          <a:p>
            <a:pPr marL="0" indent="0" algn="just">
              <a:lnSpc>
                <a:spcPct val="120000"/>
              </a:lnSpc>
              <a:buFont typeface="ZapfDingbats" pitchFamily="82" charset="2"/>
              <a:buNone/>
              <a:defRPr/>
            </a:pPr>
            <a:endParaRPr lang="zh-CN" altLang="en-US" sz="2400" dirty="0">
              <a:latin typeface="+mn-ea"/>
            </a:endParaRPr>
          </a:p>
        </p:txBody>
      </p:sp>
    </p:spTree>
    <p:extLst>
      <p:ext uri="{BB962C8B-B14F-4D97-AF65-F5344CB8AC3E}">
        <p14:creationId xmlns:p14="http://schemas.microsoft.com/office/powerpoint/2010/main" val="127106843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p:cNvSpPr>
          <p:nvPr>
            <p:ph type="title" idx="4294967295"/>
          </p:nvPr>
        </p:nvSpPr>
        <p:spPr>
          <a:xfrm>
            <a:off x="0" y="587416"/>
            <a:ext cx="12001500" cy="1143000"/>
          </a:xfrm>
          <a:prstGeom prst="rect">
            <a:avLst/>
          </a:prstGeom>
        </p:spPr>
        <p:txBody>
          <a:bodyPr/>
          <a:lstStyle/>
          <a:p>
            <a:pPr algn="ctr"/>
            <a:r>
              <a:rPr lang="zh-CN" altLang="en-US" dirty="0">
                <a:latin typeface="+mj-ea"/>
              </a:rPr>
              <a:t>特殊</a:t>
            </a:r>
            <a:r>
              <a:rPr lang="en-US" altLang="zh-CN" dirty="0">
                <a:latin typeface="+mj-ea"/>
              </a:rPr>
              <a:t>IP</a:t>
            </a:r>
            <a:r>
              <a:rPr lang="zh-CN" altLang="en-US" dirty="0">
                <a:latin typeface="+mj-ea"/>
              </a:rPr>
              <a:t>地址</a:t>
            </a:r>
          </a:p>
        </p:txBody>
      </p:sp>
      <p:sp>
        <p:nvSpPr>
          <p:cNvPr id="3" name="内容占位符 2"/>
          <p:cNvSpPr>
            <a:spLocks noGrp="1"/>
          </p:cNvSpPr>
          <p:nvPr>
            <p:ph idx="4294967295"/>
          </p:nvPr>
        </p:nvSpPr>
        <p:spPr>
          <a:xfrm>
            <a:off x="697186" y="1158916"/>
            <a:ext cx="11126952" cy="4648200"/>
          </a:xfrm>
          <a:prstGeom prst="rect">
            <a:avLst/>
          </a:prstGeom>
        </p:spPr>
        <p:txBody>
          <a:bodyPr/>
          <a:lstStyle/>
          <a:p>
            <a:pPr algn="just">
              <a:lnSpc>
                <a:spcPct val="120000"/>
              </a:lnSpc>
              <a:buFont typeface="Wingdings" panose="05000000000000000000" pitchFamily="2" charset="2"/>
              <a:buChar char="l"/>
              <a:defRPr/>
            </a:pPr>
            <a:r>
              <a:rPr lang="en-US" altLang="zh-CN" sz="2400" dirty="0" smtClean="0">
                <a:solidFill>
                  <a:srgbClr val="FF0000"/>
                </a:solidFill>
                <a:latin typeface="+mn-ea"/>
              </a:rPr>
              <a:t>0.0.0.0</a:t>
            </a:r>
            <a:endParaRPr lang="zh-CN" altLang="en-US" sz="2400" dirty="0">
              <a:solidFill>
                <a:srgbClr val="FF0000"/>
              </a:solidFill>
              <a:latin typeface="+mn-ea"/>
            </a:endParaRPr>
          </a:p>
          <a:p>
            <a:pPr marL="0" indent="0">
              <a:lnSpc>
                <a:spcPct val="150000"/>
              </a:lnSpc>
              <a:buFont typeface="ZapfDingbats" pitchFamily="82" charset="2"/>
              <a:buNone/>
              <a:defRPr/>
            </a:pPr>
            <a:r>
              <a:rPr lang="zh-CN" altLang="en-US" sz="2400" dirty="0">
                <a:latin typeface="+mn-ea"/>
              </a:rPr>
              <a:t>这个地址严格上来说都不是真正意义上的</a:t>
            </a:r>
            <a:r>
              <a:rPr lang="en-US" altLang="zh-CN" sz="2400" dirty="0">
                <a:latin typeface="+mn-ea"/>
              </a:rPr>
              <a:t>IP</a:t>
            </a:r>
            <a:r>
              <a:rPr lang="zh-CN" altLang="en-US" sz="2400" dirty="0">
                <a:latin typeface="+mn-ea"/>
              </a:rPr>
              <a:t>地址。主要是用来标识不清楚的网络和主机的。系统遇到无法识别的网络或主机的时候会统一的归纳到这个地址</a:t>
            </a:r>
            <a:endParaRPr lang="en-US" altLang="zh-CN" sz="2400" dirty="0">
              <a:latin typeface="+mn-ea"/>
            </a:endParaRPr>
          </a:p>
          <a:p>
            <a:pPr>
              <a:lnSpc>
                <a:spcPct val="150000"/>
              </a:lnSpc>
              <a:buFont typeface="Wingdings" panose="05000000000000000000" pitchFamily="2" charset="2"/>
              <a:buChar char="l"/>
              <a:defRPr/>
            </a:pPr>
            <a:r>
              <a:rPr lang="en-US" altLang="zh-CN" sz="2400" dirty="0">
                <a:solidFill>
                  <a:srgbClr val="FF0000"/>
                </a:solidFill>
                <a:latin typeface="+mn-ea"/>
              </a:rPr>
              <a:t>  </a:t>
            </a:r>
            <a:r>
              <a:rPr lang="en-US" altLang="zh-CN" sz="2400" dirty="0" smtClean="0">
                <a:solidFill>
                  <a:srgbClr val="FF0000"/>
                </a:solidFill>
                <a:latin typeface="+mn-ea"/>
              </a:rPr>
              <a:t>255.255.255.255</a:t>
            </a:r>
            <a:endParaRPr lang="zh-CN" altLang="en-US" sz="2400" dirty="0">
              <a:solidFill>
                <a:srgbClr val="FF0000"/>
              </a:solidFill>
              <a:latin typeface="+mn-ea"/>
            </a:endParaRPr>
          </a:p>
          <a:p>
            <a:pPr marL="0" indent="0">
              <a:lnSpc>
                <a:spcPct val="150000"/>
              </a:lnSpc>
              <a:buFont typeface="ZapfDingbats" pitchFamily="82" charset="2"/>
              <a:buNone/>
              <a:defRPr/>
            </a:pPr>
            <a:r>
              <a:rPr lang="zh-CN" altLang="en-US" sz="2400" dirty="0">
                <a:latin typeface="+mn-ea"/>
              </a:rPr>
              <a:t>这个地址是受限的广播地址。主要指一个网段内的所有主机</a:t>
            </a:r>
          </a:p>
          <a:p>
            <a:pPr marL="0" indent="0">
              <a:lnSpc>
                <a:spcPct val="150000"/>
              </a:lnSpc>
              <a:buFont typeface="ZapfDingbats" pitchFamily="82" charset="2"/>
              <a:buNone/>
              <a:defRPr/>
            </a:pPr>
            <a:endParaRPr lang="en-US" altLang="zh-CN" sz="2400" dirty="0">
              <a:latin typeface="+mn-ea"/>
            </a:endParaRPr>
          </a:p>
          <a:p>
            <a:pPr marL="0" indent="0">
              <a:lnSpc>
                <a:spcPct val="150000"/>
              </a:lnSpc>
              <a:buFont typeface="ZapfDingbats" pitchFamily="82" charset="2"/>
              <a:buNone/>
              <a:defRPr/>
            </a:pPr>
            <a:endParaRPr lang="zh-CN" altLang="en-US" sz="2400" dirty="0">
              <a:latin typeface="+mn-ea"/>
            </a:endParaRPr>
          </a:p>
          <a:p>
            <a:pPr>
              <a:lnSpc>
                <a:spcPct val="150000"/>
              </a:lnSpc>
              <a:defRPr/>
            </a:pPr>
            <a:endParaRPr lang="zh-CN" altLang="en-US" sz="2400" dirty="0">
              <a:latin typeface="+mn-ea"/>
            </a:endParaRPr>
          </a:p>
        </p:txBody>
      </p:sp>
    </p:spTree>
    <p:extLst>
      <p:ext uri="{BB962C8B-B14F-4D97-AF65-F5344CB8AC3E}">
        <p14:creationId xmlns:p14="http://schemas.microsoft.com/office/powerpoint/2010/main" val="27092010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学习目的</a:t>
            </a:r>
          </a:p>
        </p:txBody>
      </p:sp>
      <p:sp>
        <p:nvSpPr>
          <p:cNvPr id="4" name="矩形 3"/>
          <p:cNvSpPr/>
          <p:nvPr/>
        </p:nvSpPr>
        <p:spPr>
          <a:xfrm>
            <a:off x="215651" y="706101"/>
            <a:ext cx="11293962" cy="4462760"/>
          </a:xfrm>
          <a:prstGeom prst="rect">
            <a:avLst/>
          </a:prstGeom>
        </p:spPr>
        <p:txBody>
          <a:bodyPr wrap="square">
            <a:spAutoFit/>
          </a:bodyPr>
          <a:lstStyle/>
          <a:p>
            <a:r>
              <a:rPr lang="en-US" altLang="zh-CN" sz="2400" b="1" dirty="0">
                <a:latin typeface="+mn-ea"/>
              </a:rPr>
              <a:t>3</a:t>
            </a:r>
            <a:r>
              <a:rPr lang="zh-CN" altLang="en-US" sz="2400" b="1" dirty="0" smtClean="0">
                <a:latin typeface="+mn-ea"/>
              </a:rPr>
              <a:t>、因特网分层模型</a:t>
            </a:r>
            <a:endParaRPr lang="en-US" altLang="zh-CN" sz="2400" b="1" dirty="0">
              <a:latin typeface="+mn-ea"/>
            </a:endParaRPr>
          </a:p>
          <a:p>
            <a:r>
              <a:rPr lang="zh-CN" altLang="en-US" sz="2000" dirty="0" smtClean="0">
                <a:latin typeface="+mn-ea"/>
              </a:rPr>
              <a:t>（</a:t>
            </a:r>
            <a:r>
              <a:rPr lang="en-US" altLang="zh-CN" sz="2000" dirty="0">
                <a:latin typeface="+mn-ea"/>
              </a:rPr>
              <a:t>1</a:t>
            </a:r>
            <a:r>
              <a:rPr lang="zh-CN" altLang="en-US" sz="2000" dirty="0">
                <a:latin typeface="+mn-ea"/>
              </a:rPr>
              <a:t>）应用层：网络应用程序和应用层协议（</a:t>
            </a:r>
            <a:r>
              <a:rPr lang="en-US" altLang="zh-CN" sz="2000" dirty="0">
                <a:latin typeface="+mn-ea"/>
              </a:rPr>
              <a:t>Web</a:t>
            </a:r>
            <a:r>
              <a:rPr lang="zh-CN" altLang="en-US" sz="2000" dirty="0">
                <a:latin typeface="+mn-ea"/>
              </a:rPr>
              <a:t>应用</a:t>
            </a:r>
            <a:r>
              <a:rPr lang="en-US" altLang="zh-CN" sz="2000" dirty="0">
                <a:latin typeface="+mn-ea"/>
              </a:rPr>
              <a:t>【HTTP】</a:t>
            </a:r>
            <a:r>
              <a:rPr lang="zh-CN" altLang="en-US" sz="2000" dirty="0">
                <a:latin typeface="+mn-ea"/>
              </a:rPr>
              <a:t>、电子邮件</a:t>
            </a:r>
            <a:r>
              <a:rPr lang="en-US" altLang="zh-CN" sz="2000" dirty="0">
                <a:latin typeface="+mn-ea"/>
              </a:rPr>
              <a:t>【SMTP】</a:t>
            </a:r>
            <a:r>
              <a:rPr lang="zh-CN" altLang="en-US" sz="2000" dirty="0">
                <a:latin typeface="+mn-ea"/>
              </a:rPr>
              <a:t>、文件传输</a:t>
            </a:r>
            <a:r>
              <a:rPr lang="en-US" altLang="zh-CN" sz="2000" dirty="0">
                <a:latin typeface="+mn-ea"/>
              </a:rPr>
              <a:t>【FTP】</a:t>
            </a:r>
            <a:r>
              <a:rPr lang="zh-CN" altLang="en-US" sz="2000" dirty="0">
                <a:latin typeface="+mn-ea"/>
              </a:rPr>
              <a:t>）；交换的分组（报文）</a:t>
            </a:r>
            <a:r>
              <a:rPr lang="zh-CN" altLang="en-US" sz="2000" dirty="0" smtClean="0">
                <a:latin typeface="+mn-ea"/>
              </a:rPr>
              <a:t>；</a:t>
            </a:r>
            <a:endParaRPr lang="en-US" altLang="zh-CN" sz="2000" dirty="0" smtClean="0">
              <a:latin typeface="+mn-ea"/>
            </a:endParaRPr>
          </a:p>
          <a:p>
            <a:endParaRPr lang="en-US" altLang="zh-CN" sz="2000" dirty="0" smtClean="0">
              <a:latin typeface="+mn-ea"/>
            </a:endParaRPr>
          </a:p>
          <a:p>
            <a:r>
              <a:rPr lang="zh-CN" altLang="en-US" sz="2000" dirty="0" smtClean="0">
                <a:latin typeface="+mn-ea"/>
              </a:rPr>
              <a:t>（</a:t>
            </a:r>
            <a:r>
              <a:rPr lang="en-US" altLang="zh-CN" sz="2000" dirty="0" smtClean="0">
                <a:latin typeface="+mn-ea"/>
              </a:rPr>
              <a:t>2</a:t>
            </a:r>
            <a:r>
              <a:rPr lang="zh-CN" altLang="en-US" sz="2000" dirty="0" smtClean="0">
                <a:latin typeface="+mn-ea"/>
              </a:rPr>
              <a:t>）</a:t>
            </a:r>
            <a:r>
              <a:rPr lang="zh-CN" altLang="en-US" sz="2000" dirty="0">
                <a:latin typeface="+mn-ea"/>
              </a:rPr>
              <a:t>运输层：应用程序端点之间传输应用层报文（</a:t>
            </a:r>
            <a:r>
              <a:rPr lang="en-US" altLang="zh-CN" sz="2000" dirty="0">
                <a:latin typeface="+mn-ea"/>
              </a:rPr>
              <a:t>TCP【</a:t>
            </a:r>
            <a:r>
              <a:rPr lang="zh-CN" altLang="en-US" sz="2000" dirty="0">
                <a:latin typeface="+mn-ea"/>
              </a:rPr>
              <a:t>面向连接、可靠传输、流量控制、拥塞控制</a:t>
            </a:r>
            <a:r>
              <a:rPr lang="en-US" altLang="zh-CN" sz="2000" dirty="0">
                <a:latin typeface="+mn-ea"/>
              </a:rPr>
              <a:t>】</a:t>
            </a:r>
            <a:r>
              <a:rPr lang="zh-CN" altLang="en-US" sz="2000" dirty="0">
                <a:latin typeface="+mn-ea"/>
              </a:rPr>
              <a:t>、</a:t>
            </a:r>
            <a:r>
              <a:rPr lang="en-US" altLang="zh-CN" sz="2000" dirty="0">
                <a:latin typeface="+mn-ea"/>
              </a:rPr>
              <a:t>UDP</a:t>
            </a:r>
            <a:r>
              <a:rPr lang="zh-CN" altLang="en-US" sz="2000" dirty="0">
                <a:latin typeface="+mn-ea"/>
              </a:rPr>
              <a:t>）；不提供时间保证；运输层的分组（报文段）</a:t>
            </a:r>
            <a:r>
              <a:rPr lang="zh-CN" altLang="en-US" sz="2000" dirty="0" smtClean="0">
                <a:latin typeface="+mn-ea"/>
              </a:rPr>
              <a:t>。</a:t>
            </a:r>
            <a:endParaRPr lang="en-US" altLang="zh-CN" sz="2000" dirty="0" smtClean="0">
              <a:latin typeface="+mn-ea"/>
            </a:endParaRPr>
          </a:p>
          <a:p>
            <a:endParaRPr lang="en-US" altLang="zh-CN" sz="2000" dirty="0">
              <a:latin typeface="+mn-ea"/>
            </a:endParaRPr>
          </a:p>
          <a:p>
            <a:r>
              <a:rPr lang="zh-CN" altLang="en-US" sz="2000" dirty="0" smtClean="0">
                <a:latin typeface="+mn-ea"/>
              </a:rPr>
              <a:t>（</a:t>
            </a:r>
            <a:r>
              <a:rPr lang="en-US" altLang="zh-CN" sz="2000" dirty="0" smtClean="0">
                <a:latin typeface="+mn-ea"/>
              </a:rPr>
              <a:t>3</a:t>
            </a:r>
            <a:r>
              <a:rPr lang="zh-CN" altLang="en-US" sz="2000" dirty="0" smtClean="0">
                <a:latin typeface="+mn-ea"/>
              </a:rPr>
              <a:t>）</a:t>
            </a:r>
            <a:r>
              <a:rPr lang="zh-CN" altLang="en-US" sz="2000" dirty="0">
                <a:latin typeface="+mn-ea"/>
              </a:rPr>
              <a:t>网络层：将网络层分组（数据报）从一台主机传输到另一台主机（网际协议</a:t>
            </a:r>
            <a:r>
              <a:rPr lang="en-US" altLang="zh-CN" sz="2000" dirty="0">
                <a:latin typeface="+mn-ea"/>
              </a:rPr>
              <a:t>IP</a:t>
            </a:r>
            <a:r>
              <a:rPr lang="zh-CN" altLang="en-US" sz="2000" dirty="0">
                <a:latin typeface="+mn-ea"/>
              </a:rPr>
              <a:t>、路由选择协议）</a:t>
            </a:r>
            <a:r>
              <a:rPr lang="zh-CN" altLang="en-US" sz="2000" dirty="0" smtClean="0">
                <a:latin typeface="+mn-ea"/>
              </a:rPr>
              <a:t>。</a:t>
            </a:r>
            <a:endParaRPr lang="en-US" altLang="zh-CN" sz="2000" dirty="0" smtClean="0">
              <a:latin typeface="+mn-ea"/>
            </a:endParaRPr>
          </a:p>
          <a:p>
            <a:endParaRPr lang="en-US" altLang="zh-CN" sz="2000" dirty="0">
              <a:latin typeface="+mn-ea"/>
            </a:endParaRPr>
          </a:p>
          <a:p>
            <a:r>
              <a:rPr lang="zh-CN" altLang="en-US" sz="2000" dirty="0" smtClean="0">
                <a:latin typeface="+mn-ea"/>
              </a:rPr>
              <a:t>（</a:t>
            </a:r>
            <a:r>
              <a:rPr lang="en-US" altLang="zh-CN" sz="2000" dirty="0" smtClean="0">
                <a:latin typeface="+mn-ea"/>
              </a:rPr>
              <a:t>4</a:t>
            </a:r>
            <a:r>
              <a:rPr lang="zh-CN" altLang="en-US" sz="2000" dirty="0" smtClean="0">
                <a:latin typeface="+mn-ea"/>
              </a:rPr>
              <a:t>）</a:t>
            </a:r>
            <a:r>
              <a:rPr lang="zh-CN" altLang="en-US" sz="2000" dirty="0">
                <a:latin typeface="+mn-ea"/>
              </a:rPr>
              <a:t>链路层：将分组（帧）从一个节点（主机或路由器）传输到另一个节点（</a:t>
            </a:r>
            <a:r>
              <a:rPr lang="zh-CN" altLang="en-US" sz="2000" dirty="0">
                <a:solidFill>
                  <a:srgbClr val="FF0000"/>
                </a:solidFill>
                <a:latin typeface="+mn-ea"/>
              </a:rPr>
              <a:t>可靠交付</a:t>
            </a:r>
            <a:r>
              <a:rPr lang="zh-CN" altLang="en-US" sz="2000" dirty="0">
                <a:latin typeface="+mn-ea"/>
              </a:rPr>
              <a:t>、不同链路</a:t>
            </a:r>
            <a:r>
              <a:rPr lang="en-US" altLang="zh-CN" sz="2000" dirty="0">
                <a:latin typeface="+mn-ea"/>
              </a:rPr>
              <a:t>【</a:t>
            </a:r>
            <a:r>
              <a:rPr lang="zh-CN" altLang="en-US" sz="2000" dirty="0">
                <a:latin typeface="+mn-ea"/>
              </a:rPr>
              <a:t>以太网、</a:t>
            </a:r>
            <a:r>
              <a:rPr lang="en-US" altLang="zh-CN" sz="2000" dirty="0">
                <a:latin typeface="+mn-ea"/>
              </a:rPr>
              <a:t>Wifi</a:t>
            </a:r>
            <a:r>
              <a:rPr lang="zh-CN" altLang="en-US" sz="2000" dirty="0">
                <a:latin typeface="+mn-ea"/>
              </a:rPr>
              <a:t>、电缆</a:t>
            </a:r>
            <a:r>
              <a:rPr lang="en-US" altLang="zh-CN" sz="2000" dirty="0">
                <a:latin typeface="+mn-ea"/>
              </a:rPr>
              <a:t>】</a:t>
            </a:r>
            <a:r>
              <a:rPr lang="zh-CN" altLang="en-US" sz="2000" dirty="0">
                <a:latin typeface="+mn-ea"/>
              </a:rPr>
              <a:t>有不同协议，广播链路和点对点链路）</a:t>
            </a:r>
            <a:r>
              <a:rPr lang="zh-CN" altLang="en-US" sz="2000" dirty="0" smtClean="0">
                <a:latin typeface="+mn-ea"/>
              </a:rPr>
              <a:t>。</a:t>
            </a:r>
            <a:endParaRPr lang="en-US" altLang="zh-CN" sz="2000" dirty="0" smtClean="0">
              <a:latin typeface="+mn-ea"/>
            </a:endParaRPr>
          </a:p>
          <a:p>
            <a:endParaRPr lang="en-US" altLang="zh-CN" sz="2000" dirty="0">
              <a:latin typeface="+mn-ea"/>
            </a:endParaRPr>
          </a:p>
          <a:p>
            <a:r>
              <a:rPr lang="zh-CN" altLang="en-US" sz="2000" dirty="0" smtClean="0">
                <a:latin typeface="+mn-ea"/>
              </a:rPr>
              <a:t>（</a:t>
            </a:r>
            <a:r>
              <a:rPr lang="en-US" altLang="zh-CN" sz="2000" dirty="0" smtClean="0">
                <a:latin typeface="+mn-ea"/>
              </a:rPr>
              <a:t>5</a:t>
            </a:r>
            <a:r>
              <a:rPr lang="zh-CN" altLang="en-US" sz="2000" dirty="0" smtClean="0">
                <a:latin typeface="+mn-ea"/>
              </a:rPr>
              <a:t>）</a:t>
            </a:r>
            <a:r>
              <a:rPr lang="zh-CN" altLang="en-US" sz="2000" dirty="0">
                <a:latin typeface="+mn-ea"/>
              </a:rPr>
              <a:t>物理层：将数据帧一个</a:t>
            </a:r>
            <a:r>
              <a:rPr lang="en-US" altLang="zh-CN" sz="2000" dirty="0">
                <a:latin typeface="+mn-ea"/>
              </a:rPr>
              <a:t>bit</a:t>
            </a:r>
            <a:r>
              <a:rPr lang="zh-CN" altLang="en-US" sz="2000" dirty="0">
                <a:latin typeface="+mn-ea"/>
              </a:rPr>
              <a:t>一个</a:t>
            </a:r>
            <a:r>
              <a:rPr lang="en-US" altLang="zh-CN" sz="2000" dirty="0">
                <a:latin typeface="+mn-ea"/>
              </a:rPr>
              <a:t>bit</a:t>
            </a:r>
            <a:r>
              <a:rPr lang="zh-CN" altLang="en-US" sz="2000" dirty="0">
                <a:latin typeface="+mn-ea"/>
              </a:rPr>
              <a:t>从一个节点移动到另一个节点（协议与传输媒体有关）</a:t>
            </a:r>
            <a:r>
              <a:rPr lang="zh-CN" altLang="en-US" sz="2000" dirty="0" smtClean="0">
                <a:latin typeface="+mn-ea"/>
              </a:rPr>
              <a:t>。</a:t>
            </a:r>
            <a:endParaRPr lang="zh-CN" altLang="en-US" sz="2000" dirty="0">
              <a:latin typeface="+mn-ea"/>
            </a:endParaRPr>
          </a:p>
        </p:txBody>
      </p:sp>
      <p:sp>
        <p:nvSpPr>
          <p:cNvPr id="6" name="矩形 5"/>
          <p:cNvSpPr/>
          <p:nvPr/>
        </p:nvSpPr>
        <p:spPr>
          <a:xfrm>
            <a:off x="11098283" y="521435"/>
            <a:ext cx="822661" cy="369332"/>
          </a:xfrm>
          <a:prstGeom prst="rect">
            <a:avLst/>
          </a:prstGeom>
        </p:spPr>
        <p:txBody>
          <a:bodyPr wrap="none">
            <a:spAutoFit/>
          </a:bodyPr>
          <a:lstStyle/>
          <a:p>
            <a:r>
              <a:rPr lang="en-US" altLang="zh-CN" dirty="0" smtClean="0">
                <a:latin typeface="+mn-ea"/>
              </a:rPr>
              <a:t>03/16</a:t>
            </a:r>
            <a:endParaRPr lang="zh-CN" altLang="en-US" dirty="0"/>
          </a:p>
        </p:txBody>
      </p:sp>
    </p:spTree>
    <p:extLst>
      <p:ext uri="{BB962C8B-B14F-4D97-AF65-F5344CB8AC3E}">
        <p14:creationId xmlns:p14="http://schemas.microsoft.com/office/powerpoint/2010/main" val="38279881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p:cNvSpPr>
          <p:nvPr>
            <p:ph type="title" idx="4294967295"/>
          </p:nvPr>
        </p:nvSpPr>
        <p:spPr>
          <a:xfrm>
            <a:off x="11575" y="598992"/>
            <a:ext cx="12120880" cy="720523"/>
          </a:xfrm>
          <a:prstGeom prst="rect">
            <a:avLst/>
          </a:prstGeom>
        </p:spPr>
        <p:txBody>
          <a:bodyPr/>
          <a:lstStyle/>
          <a:p>
            <a:pPr algn="ctr"/>
            <a:r>
              <a:rPr lang="en-US" altLang="zh-CN" sz="4000" dirty="0"/>
              <a:t>IP</a:t>
            </a:r>
            <a:r>
              <a:rPr lang="zh-CN" altLang="en-US" sz="4000" dirty="0"/>
              <a:t>地址结构</a:t>
            </a:r>
          </a:p>
        </p:txBody>
      </p:sp>
      <p:sp>
        <p:nvSpPr>
          <p:cNvPr id="75779" name="内容占位符 2"/>
          <p:cNvSpPr>
            <a:spLocks noGrp="1"/>
          </p:cNvSpPr>
          <p:nvPr>
            <p:ph idx="4294967295"/>
          </p:nvPr>
        </p:nvSpPr>
        <p:spPr>
          <a:xfrm>
            <a:off x="1300480" y="1571118"/>
            <a:ext cx="6165308" cy="1786231"/>
          </a:xfrm>
          <a:prstGeom prst="rect">
            <a:avLst/>
          </a:prstGeom>
        </p:spPr>
        <p:txBody>
          <a:bodyPr/>
          <a:lstStyle/>
          <a:p>
            <a:pPr>
              <a:lnSpc>
                <a:spcPct val="110000"/>
              </a:lnSpc>
              <a:buFont typeface="Wingdings" panose="05000000000000000000" pitchFamily="2" charset="2"/>
              <a:buChar char="l"/>
            </a:pPr>
            <a:r>
              <a:rPr lang="en-US" altLang="zh-CN" sz="2400" dirty="0" smtClean="0">
                <a:latin typeface="+mn-ea"/>
              </a:rPr>
              <a:t>IP</a:t>
            </a:r>
            <a:r>
              <a:rPr lang="zh-CN" altLang="en-US" sz="2400" dirty="0" smtClean="0">
                <a:latin typeface="+mn-ea"/>
              </a:rPr>
              <a:t>地址：</a:t>
            </a:r>
            <a:endParaRPr lang="zh-CN" altLang="en-US" sz="2400" i="1" dirty="0">
              <a:latin typeface="+mn-ea"/>
            </a:endParaRPr>
          </a:p>
          <a:p>
            <a:pPr>
              <a:lnSpc>
                <a:spcPct val="110000"/>
              </a:lnSpc>
              <a:buFont typeface="Wingdings" pitchFamily="2" charset="2"/>
              <a:buChar char="ü"/>
            </a:pPr>
            <a:r>
              <a:rPr lang="zh-CN" altLang="en-US" sz="2400" dirty="0">
                <a:solidFill>
                  <a:srgbClr val="FF0000"/>
                </a:solidFill>
                <a:latin typeface="+mn-ea"/>
              </a:rPr>
              <a:t> </a:t>
            </a:r>
            <a:r>
              <a:rPr lang="zh-CN" altLang="en-US" sz="2400" dirty="0">
                <a:solidFill>
                  <a:srgbClr val="CC3399"/>
                </a:solidFill>
                <a:latin typeface="+mn-ea"/>
              </a:rPr>
              <a:t>网络号：</a:t>
            </a:r>
            <a:r>
              <a:rPr lang="zh-CN" altLang="en-US" sz="2400" dirty="0">
                <a:latin typeface="+mn-ea"/>
              </a:rPr>
              <a:t>指明主机所在</a:t>
            </a:r>
            <a:r>
              <a:rPr lang="zh-CN" altLang="en-US" sz="2400" dirty="0">
                <a:solidFill>
                  <a:srgbClr val="FF0000"/>
                </a:solidFill>
                <a:latin typeface="+mn-ea"/>
              </a:rPr>
              <a:t>网络的编号</a:t>
            </a:r>
            <a:r>
              <a:rPr lang="zh-CN" altLang="en-US" sz="2400" dirty="0">
                <a:latin typeface="+mn-ea"/>
              </a:rPr>
              <a:t>。</a:t>
            </a:r>
          </a:p>
          <a:p>
            <a:pPr>
              <a:lnSpc>
                <a:spcPct val="110000"/>
              </a:lnSpc>
              <a:buFont typeface="Wingdings" pitchFamily="2" charset="2"/>
              <a:buChar char="ü"/>
            </a:pPr>
            <a:r>
              <a:rPr lang="zh-CN" altLang="en-US" sz="2400" dirty="0">
                <a:solidFill>
                  <a:srgbClr val="FF0000"/>
                </a:solidFill>
                <a:latin typeface="+mn-ea"/>
              </a:rPr>
              <a:t> </a:t>
            </a:r>
            <a:r>
              <a:rPr lang="zh-CN" altLang="en-US" sz="2400" dirty="0">
                <a:solidFill>
                  <a:srgbClr val="CC3399"/>
                </a:solidFill>
                <a:latin typeface="+mn-ea"/>
              </a:rPr>
              <a:t>主机号：</a:t>
            </a:r>
            <a:r>
              <a:rPr lang="zh-CN" altLang="en-US" sz="2400" dirty="0">
                <a:solidFill>
                  <a:srgbClr val="FF0000"/>
                </a:solidFill>
                <a:latin typeface="+mn-ea"/>
              </a:rPr>
              <a:t>主机</a:t>
            </a:r>
            <a:r>
              <a:rPr lang="zh-CN" altLang="en-US" sz="2400" dirty="0">
                <a:latin typeface="+mn-ea"/>
              </a:rPr>
              <a:t>在网络中的</a:t>
            </a:r>
            <a:r>
              <a:rPr lang="zh-CN" altLang="en-US" sz="2400" dirty="0">
                <a:solidFill>
                  <a:srgbClr val="FF0000"/>
                </a:solidFill>
                <a:latin typeface="+mn-ea"/>
              </a:rPr>
              <a:t>编号</a:t>
            </a:r>
            <a:r>
              <a:rPr lang="zh-CN" altLang="en-US" sz="2400" dirty="0">
                <a:latin typeface="+mn-ea"/>
              </a:rPr>
              <a:t>。</a:t>
            </a:r>
          </a:p>
          <a:p>
            <a:endParaRPr lang="zh-CN" altLang="en-US" sz="2400" dirty="0">
              <a:latin typeface="+mn-ea"/>
            </a:endParaRPr>
          </a:p>
        </p:txBody>
      </p:sp>
      <p:graphicFrame>
        <p:nvGraphicFramePr>
          <p:cNvPr id="6" name="Group 5"/>
          <p:cNvGraphicFramePr>
            <a:graphicFrameLocks noGrp="1"/>
          </p:cNvGraphicFramePr>
          <p:nvPr>
            <p:extLst/>
          </p:nvPr>
        </p:nvGraphicFramePr>
        <p:xfrm>
          <a:off x="1826765" y="3458488"/>
          <a:ext cx="4064000" cy="517548"/>
        </p:xfrm>
        <a:graphic>
          <a:graphicData uri="http://schemas.openxmlformats.org/drawingml/2006/table">
            <a:tbl>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410448">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zh-CN" altLang="en-US" sz="2800" b="1" i="0" u="none" strike="noStrike" cap="none" normalizeH="0" baseline="0" dirty="0">
                          <a:ln>
                            <a:noFill/>
                          </a:ln>
                          <a:solidFill>
                            <a:schemeClr val="bg1"/>
                          </a:solidFill>
                          <a:effectLst/>
                          <a:latin typeface="+mn-ea"/>
                          <a:ea typeface="+mn-ea"/>
                        </a:rPr>
                        <a:t>网络号</a:t>
                      </a:r>
                    </a:p>
                  </a:txBody>
                  <a:tcPr marT="45414" marB="454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zh-CN" altLang="en-US" sz="2800" b="1" i="0" u="none" strike="noStrike" cap="none" normalizeH="0" baseline="0" dirty="0">
                          <a:ln>
                            <a:noFill/>
                          </a:ln>
                          <a:solidFill>
                            <a:schemeClr val="bg1"/>
                          </a:solidFill>
                          <a:effectLst/>
                          <a:latin typeface="+mn-ea"/>
                          <a:ea typeface="+mn-ea"/>
                        </a:rPr>
                        <a:t>主机号</a:t>
                      </a:r>
                    </a:p>
                  </a:txBody>
                  <a:tcPr marT="45414" marB="454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bl>
          </a:graphicData>
        </a:graphic>
      </p:graphicFrame>
      <p:pic>
        <p:nvPicPr>
          <p:cNvPr id="2" name="图片 1"/>
          <p:cNvPicPr>
            <a:picLocks noChangeAspect="1"/>
          </p:cNvPicPr>
          <p:nvPr/>
        </p:nvPicPr>
        <p:blipFill>
          <a:blip r:embed="rId3"/>
          <a:stretch>
            <a:fillRect/>
          </a:stretch>
        </p:blipFill>
        <p:spPr>
          <a:xfrm>
            <a:off x="7465788" y="1590456"/>
            <a:ext cx="4666667" cy="4609524"/>
          </a:xfrm>
          <a:prstGeom prst="rect">
            <a:avLst/>
          </a:prstGeom>
        </p:spPr>
      </p:pic>
      <p:sp>
        <p:nvSpPr>
          <p:cNvPr id="3" name="矩形 2"/>
          <p:cNvSpPr/>
          <p:nvPr/>
        </p:nvSpPr>
        <p:spPr>
          <a:xfrm>
            <a:off x="1300480" y="4441293"/>
            <a:ext cx="6096000" cy="1569660"/>
          </a:xfrm>
          <a:prstGeom prst="rect">
            <a:avLst/>
          </a:prstGeom>
        </p:spPr>
        <p:txBody>
          <a:bodyPr>
            <a:spAutoFit/>
          </a:bodyPr>
          <a:lstStyle/>
          <a:p>
            <a:pPr marL="285750" indent="-285750">
              <a:buFont typeface="Wingdings" panose="05000000000000000000" pitchFamily="2" charset="2"/>
              <a:buChar char="l"/>
            </a:pPr>
            <a:r>
              <a:rPr lang="en-US" altLang="zh-CN" sz="2400" dirty="0">
                <a:latin typeface="+mn-ea"/>
              </a:rPr>
              <a:t>IP</a:t>
            </a:r>
            <a:r>
              <a:rPr lang="zh-CN" altLang="en-US" sz="2400" dirty="0">
                <a:latin typeface="+mn-ea"/>
              </a:rPr>
              <a:t>子</a:t>
            </a:r>
            <a:r>
              <a:rPr lang="zh-CN" altLang="en-US" sz="2400" dirty="0" smtClean="0">
                <a:latin typeface="+mn-ea"/>
              </a:rPr>
              <a:t>网（</a:t>
            </a:r>
            <a:r>
              <a:rPr lang="en-US" altLang="zh-CN" sz="2400" dirty="0" smtClean="0">
                <a:latin typeface="+mn-ea"/>
              </a:rPr>
              <a:t>subnet</a:t>
            </a:r>
            <a:r>
              <a:rPr lang="zh-CN" altLang="en-US" sz="2400" dirty="0" smtClean="0">
                <a:latin typeface="+mn-ea"/>
              </a:rPr>
              <a:t>）： </a:t>
            </a:r>
            <a:endParaRPr lang="en-US" altLang="zh-CN" sz="2400" dirty="0" smtClean="0">
              <a:latin typeface="+mn-ea"/>
            </a:endParaRPr>
          </a:p>
          <a:p>
            <a:pPr marL="285750" indent="-285750">
              <a:buFont typeface="Wingdings" panose="05000000000000000000" pitchFamily="2" charset="2"/>
              <a:buChar char="ü"/>
            </a:pPr>
            <a:r>
              <a:rPr lang="zh-CN" altLang="en-US" sz="2400" dirty="0" smtClean="0">
                <a:latin typeface="+mn-ea"/>
              </a:rPr>
              <a:t> </a:t>
            </a:r>
            <a:r>
              <a:rPr lang="en-US" altLang="zh-CN" sz="2400" dirty="0">
                <a:latin typeface="+mn-ea"/>
              </a:rPr>
              <a:t>IP</a:t>
            </a:r>
            <a:r>
              <a:rPr lang="zh-CN" altLang="en-US" sz="2400" dirty="0">
                <a:latin typeface="+mn-ea"/>
              </a:rPr>
              <a:t>地址具有相同网络号的</a:t>
            </a:r>
            <a:r>
              <a:rPr lang="zh-CN" altLang="en-US" sz="2400" dirty="0" smtClean="0">
                <a:latin typeface="+mn-ea"/>
              </a:rPr>
              <a:t>设备</a:t>
            </a:r>
            <a:r>
              <a:rPr lang="zh-CN" altLang="en-US" sz="2400" dirty="0">
                <a:latin typeface="+mn-ea"/>
              </a:rPr>
              <a:t>接口 </a:t>
            </a:r>
            <a:endParaRPr lang="en-US" altLang="zh-CN" sz="2400" dirty="0" smtClean="0">
              <a:latin typeface="+mn-ea"/>
            </a:endParaRPr>
          </a:p>
          <a:p>
            <a:pPr marL="285750" indent="-285750">
              <a:buFont typeface="Wingdings" panose="05000000000000000000" pitchFamily="2" charset="2"/>
              <a:buChar char="ü"/>
            </a:pPr>
            <a:r>
              <a:rPr lang="zh-CN" altLang="en-US" sz="2400" dirty="0" smtClean="0">
                <a:solidFill>
                  <a:srgbClr val="FF0000"/>
                </a:solidFill>
                <a:latin typeface="+mn-ea"/>
              </a:rPr>
              <a:t>不</a:t>
            </a:r>
            <a:r>
              <a:rPr lang="zh-CN" altLang="en-US" sz="2400" dirty="0">
                <a:solidFill>
                  <a:srgbClr val="FF0000"/>
                </a:solidFill>
                <a:latin typeface="+mn-ea"/>
              </a:rPr>
              <a:t>跨越路由器</a:t>
            </a:r>
            <a:r>
              <a:rPr lang="zh-CN" altLang="en-US" sz="2400" dirty="0">
                <a:latin typeface="+mn-ea"/>
              </a:rPr>
              <a:t>（第三及</a:t>
            </a:r>
            <a:r>
              <a:rPr lang="zh-CN" altLang="en-US" sz="2400" dirty="0" smtClean="0">
                <a:latin typeface="+mn-ea"/>
              </a:rPr>
              <a:t>以上</a:t>
            </a:r>
            <a:r>
              <a:rPr lang="zh-CN" altLang="en-US" sz="2400" dirty="0">
                <a:latin typeface="+mn-ea"/>
              </a:rPr>
              <a:t>层网络设备）可以</a:t>
            </a:r>
            <a:r>
              <a:rPr lang="zh-CN" altLang="en-US" sz="2400" dirty="0">
                <a:solidFill>
                  <a:srgbClr val="FF0000"/>
                </a:solidFill>
                <a:latin typeface="+mn-ea"/>
              </a:rPr>
              <a:t>彼</a:t>
            </a:r>
            <a:r>
              <a:rPr lang="zh-CN" altLang="en-US" sz="2400" dirty="0" smtClean="0">
                <a:solidFill>
                  <a:srgbClr val="FF0000"/>
                </a:solidFill>
                <a:latin typeface="+mn-ea"/>
              </a:rPr>
              <a:t>此物</a:t>
            </a:r>
            <a:r>
              <a:rPr lang="zh-CN" altLang="en-US" sz="2400" dirty="0">
                <a:solidFill>
                  <a:srgbClr val="FF0000"/>
                </a:solidFill>
                <a:latin typeface="+mn-ea"/>
              </a:rPr>
              <a:t>理联通</a:t>
            </a:r>
            <a:r>
              <a:rPr lang="zh-CN" altLang="en-US" sz="2400" dirty="0">
                <a:latin typeface="+mn-ea"/>
              </a:rPr>
              <a:t>的接口</a:t>
            </a:r>
          </a:p>
        </p:txBody>
      </p:sp>
    </p:spTree>
    <p:extLst>
      <p:ext uri="{BB962C8B-B14F-4D97-AF65-F5344CB8AC3E}">
        <p14:creationId xmlns:p14="http://schemas.microsoft.com/office/powerpoint/2010/main" val="95942842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bwMode="auto">
          <a:xfrm>
            <a:off x="2003840" y="646733"/>
            <a:ext cx="7726363" cy="1143000"/>
          </a:xfrm>
          <a:prstGeom prst="rect">
            <a:avLst/>
          </a:prstGeom>
        </p:spPr>
        <p:txBody>
          <a:bodyPr/>
          <a:lstStyle>
            <a:lvl1pPr algn="ctr">
              <a:lnSpc>
                <a:spcPct val="90000"/>
              </a:lnSpc>
              <a:spcBef>
                <a:spcPct val="0"/>
              </a:spcBef>
              <a:buNone/>
              <a:defRPr sz="4400">
                <a:latin typeface="+mj-lt"/>
                <a:ea typeface="+mj-ea"/>
                <a:cs typeface="+mj-cs"/>
              </a:defRPr>
            </a:lvl1pPr>
          </a:lstStyle>
          <a:p>
            <a:r>
              <a:rPr lang="zh-CN" altLang="en-US" sz="4000" dirty="0"/>
              <a:t>划分子网</a:t>
            </a:r>
          </a:p>
        </p:txBody>
      </p:sp>
      <p:sp>
        <p:nvSpPr>
          <p:cNvPr id="10" name="Rectangle 6"/>
          <p:cNvSpPr txBox="1">
            <a:spLocks noChangeArrowheads="1"/>
          </p:cNvSpPr>
          <p:nvPr/>
        </p:nvSpPr>
        <p:spPr bwMode="auto">
          <a:xfrm>
            <a:off x="634999" y="1501775"/>
            <a:ext cx="4930913" cy="4660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a:lnSpc>
                <a:spcPct val="120000"/>
              </a:lnSpc>
              <a:buClr>
                <a:srgbClr val="3333CC"/>
              </a:buClr>
              <a:defRPr/>
            </a:pPr>
            <a:r>
              <a:rPr lang="en-US" altLang="zh-CN" sz="2400" kern="0" dirty="0">
                <a:solidFill>
                  <a:srgbClr val="000000"/>
                </a:solidFill>
                <a:latin typeface="+mn-ea"/>
              </a:rPr>
              <a:t>IP </a:t>
            </a:r>
            <a:r>
              <a:rPr lang="zh-CN" altLang="en-US" sz="2400" kern="0" dirty="0">
                <a:solidFill>
                  <a:srgbClr val="000000"/>
                </a:solidFill>
                <a:latin typeface="+mn-ea"/>
              </a:rPr>
              <a:t>地址</a:t>
            </a:r>
            <a:r>
              <a:rPr lang="en-US" altLang="zh-CN" sz="2400" kern="0" dirty="0">
                <a:solidFill>
                  <a:srgbClr val="000000"/>
                </a:solidFill>
                <a:latin typeface="+mn-ea"/>
              </a:rPr>
              <a:t>: </a:t>
            </a:r>
          </a:p>
          <a:p>
            <a:pPr lvl="1">
              <a:lnSpc>
                <a:spcPct val="120000"/>
              </a:lnSpc>
              <a:buClr>
                <a:srgbClr val="3333CC"/>
              </a:buClr>
              <a:defRPr/>
            </a:pPr>
            <a:r>
              <a:rPr lang="zh-CN" altLang="en-US" kern="0" dirty="0">
                <a:solidFill>
                  <a:srgbClr val="000000"/>
                </a:solidFill>
                <a:latin typeface="+mn-ea"/>
              </a:rPr>
              <a:t>网络号 </a:t>
            </a:r>
            <a:r>
              <a:rPr lang="en-US" altLang="zh-CN" kern="0" dirty="0">
                <a:solidFill>
                  <a:srgbClr val="000000"/>
                </a:solidFill>
                <a:latin typeface="+mn-ea"/>
              </a:rPr>
              <a:t>(</a:t>
            </a:r>
            <a:r>
              <a:rPr lang="zh-CN" altLang="en-US" kern="0" dirty="0">
                <a:solidFill>
                  <a:srgbClr val="000000"/>
                </a:solidFill>
                <a:latin typeface="+mn-ea"/>
              </a:rPr>
              <a:t>高位 </a:t>
            </a:r>
            <a:r>
              <a:rPr lang="en-US" altLang="zh-CN" kern="0" dirty="0">
                <a:solidFill>
                  <a:srgbClr val="000000"/>
                </a:solidFill>
                <a:latin typeface="+mn-ea"/>
              </a:rPr>
              <a:t>bits)</a:t>
            </a:r>
          </a:p>
          <a:p>
            <a:pPr lvl="1">
              <a:lnSpc>
                <a:spcPct val="120000"/>
              </a:lnSpc>
              <a:buClr>
                <a:srgbClr val="3333CC"/>
              </a:buClr>
              <a:defRPr/>
            </a:pPr>
            <a:r>
              <a:rPr lang="zh-CN" altLang="en-US" kern="0" dirty="0">
                <a:solidFill>
                  <a:srgbClr val="000000"/>
                </a:solidFill>
                <a:latin typeface="+mn-ea"/>
              </a:rPr>
              <a:t>主机号 </a:t>
            </a:r>
            <a:r>
              <a:rPr lang="en-US" altLang="zh-CN" kern="0" dirty="0">
                <a:solidFill>
                  <a:srgbClr val="000000"/>
                </a:solidFill>
                <a:latin typeface="+mn-ea"/>
              </a:rPr>
              <a:t>(</a:t>
            </a:r>
            <a:r>
              <a:rPr lang="zh-CN" altLang="en-US" kern="0" dirty="0">
                <a:solidFill>
                  <a:srgbClr val="000000"/>
                </a:solidFill>
                <a:latin typeface="+mn-ea"/>
              </a:rPr>
              <a:t>低位 </a:t>
            </a:r>
            <a:r>
              <a:rPr lang="en-US" altLang="zh-CN" kern="0" dirty="0">
                <a:solidFill>
                  <a:srgbClr val="000000"/>
                </a:solidFill>
                <a:latin typeface="+mn-ea"/>
              </a:rPr>
              <a:t>bits) </a:t>
            </a:r>
          </a:p>
          <a:p>
            <a:pPr>
              <a:lnSpc>
                <a:spcPct val="120000"/>
              </a:lnSpc>
              <a:buClr>
                <a:srgbClr val="3333CC"/>
              </a:buClr>
              <a:defRPr/>
            </a:pPr>
            <a:r>
              <a:rPr lang="zh-CN" altLang="en-US" sz="2400" kern="0" dirty="0">
                <a:solidFill>
                  <a:srgbClr val="000000"/>
                </a:solidFill>
                <a:latin typeface="+mn-ea"/>
              </a:rPr>
              <a:t>网络号相同的</a:t>
            </a:r>
            <a:r>
              <a:rPr lang="en-US" altLang="zh-CN" sz="2400" kern="0" dirty="0">
                <a:solidFill>
                  <a:srgbClr val="000000"/>
                </a:solidFill>
                <a:latin typeface="+mn-ea"/>
              </a:rPr>
              <a:t>IP</a:t>
            </a:r>
            <a:r>
              <a:rPr lang="zh-CN" altLang="en-US" sz="2400" kern="0" dirty="0">
                <a:solidFill>
                  <a:srgbClr val="000000"/>
                </a:solidFill>
                <a:latin typeface="+mn-ea"/>
              </a:rPr>
              <a:t>地址属于同一个网络。而网络还可以划分为若干子网（</a:t>
            </a:r>
            <a:r>
              <a:rPr lang="en-US" altLang="zh-CN" sz="2400" kern="0" dirty="0">
                <a:solidFill>
                  <a:srgbClr val="000000"/>
                </a:solidFill>
                <a:latin typeface="+mn-ea"/>
              </a:rPr>
              <a:t>subnet</a:t>
            </a:r>
            <a:r>
              <a:rPr lang="zh-CN" altLang="en-US" sz="2400" kern="0" dirty="0">
                <a:solidFill>
                  <a:srgbClr val="000000"/>
                </a:solidFill>
                <a:latin typeface="+mn-ea"/>
              </a:rPr>
              <a:t>）。</a:t>
            </a:r>
          </a:p>
          <a:p>
            <a:pPr>
              <a:lnSpc>
                <a:spcPct val="120000"/>
              </a:lnSpc>
              <a:buClr>
                <a:srgbClr val="3333CC"/>
              </a:buClr>
              <a:defRPr/>
            </a:pPr>
            <a:r>
              <a:rPr lang="zh-CN" altLang="en-US" sz="2400" kern="0" dirty="0">
                <a:solidFill>
                  <a:srgbClr val="000000"/>
                </a:solidFill>
                <a:latin typeface="+mn-ea"/>
              </a:rPr>
              <a:t>划分子网的方法是</a:t>
            </a:r>
            <a:r>
              <a:rPr lang="zh-CN" altLang="en-US" sz="2400" kern="0" dirty="0">
                <a:solidFill>
                  <a:srgbClr val="FF0000"/>
                </a:solidFill>
                <a:latin typeface="+mn-ea"/>
              </a:rPr>
              <a:t>从主机号借用若干个比特作为子网号，剩下的主机位为主机号。</a:t>
            </a:r>
          </a:p>
          <a:p>
            <a:pPr lvl="1">
              <a:lnSpc>
                <a:spcPct val="120000"/>
              </a:lnSpc>
              <a:buClr>
                <a:srgbClr val="3333CC"/>
              </a:buClr>
              <a:defRPr/>
            </a:pPr>
            <a:endParaRPr lang="en-US" altLang="zh-CN" kern="0" dirty="0">
              <a:solidFill>
                <a:srgbClr val="000000"/>
              </a:solidFill>
              <a:latin typeface="+mn-ea"/>
            </a:endParaRPr>
          </a:p>
        </p:txBody>
      </p:sp>
      <p:graphicFrame>
        <p:nvGraphicFramePr>
          <p:cNvPr id="12" name="表格 11"/>
          <p:cNvGraphicFramePr>
            <a:graphicFrameLocks noGrp="1"/>
          </p:cNvGraphicFramePr>
          <p:nvPr>
            <p:extLst/>
          </p:nvPr>
        </p:nvGraphicFramePr>
        <p:xfrm>
          <a:off x="5838687" y="1784117"/>
          <a:ext cx="6098208" cy="680786"/>
        </p:xfrm>
        <a:graphic>
          <a:graphicData uri="http://schemas.openxmlformats.org/drawingml/2006/table">
            <a:tbl>
              <a:tblPr firstRow="1" bandRow="1">
                <a:tableStyleId>{5C22544A-7EE6-4342-B048-85BDC9FD1C3A}</a:tableStyleId>
              </a:tblPr>
              <a:tblGrid>
                <a:gridCol w="2032736">
                  <a:extLst>
                    <a:ext uri="{9D8B030D-6E8A-4147-A177-3AD203B41FA5}">
                      <a16:colId xmlns:a16="http://schemas.microsoft.com/office/drawing/2014/main" val="20000"/>
                    </a:ext>
                  </a:extLst>
                </a:gridCol>
                <a:gridCol w="4065472">
                  <a:extLst>
                    <a:ext uri="{9D8B030D-6E8A-4147-A177-3AD203B41FA5}">
                      <a16:colId xmlns:a16="http://schemas.microsoft.com/office/drawing/2014/main" val="20001"/>
                    </a:ext>
                  </a:extLst>
                </a:gridCol>
              </a:tblGrid>
              <a:tr h="680786">
                <a:tc>
                  <a:txBody>
                    <a:bodyPr/>
                    <a:lstStyle/>
                    <a:p>
                      <a:pPr algn="ctr"/>
                      <a:r>
                        <a:rPr lang="zh-CN" altLang="en-US" sz="2800" b="0" dirty="0"/>
                        <a:t>网络号</a:t>
                      </a:r>
                    </a:p>
                  </a:txBody>
                  <a:tcPr anchor="ctr"/>
                </a:tc>
                <a:tc>
                  <a:txBody>
                    <a:bodyPr/>
                    <a:lstStyle/>
                    <a:p>
                      <a:pPr algn="ctr"/>
                      <a:r>
                        <a:rPr lang="zh-CN" altLang="en-US" sz="2800" b="0" dirty="0"/>
                        <a:t>主机号</a:t>
                      </a:r>
                    </a:p>
                  </a:txBody>
                  <a:tcPr anchor="ctr">
                    <a:solidFill>
                      <a:schemeClr val="accent2"/>
                    </a:solidFill>
                  </a:tcPr>
                </a:tc>
                <a:extLst>
                  <a:ext uri="{0D108BD9-81ED-4DB2-BD59-A6C34878D82A}">
                    <a16:rowId xmlns:a16="http://schemas.microsoft.com/office/drawing/2014/main" val="10000"/>
                  </a:ext>
                </a:extLst>
              </a:tr>
            </a:tbl>
          </a:graphicData>
        </a:graphic>
      </p:graphicFrame>
      <p:graphicFrame>
        <p:nvGraphicFramePr>
          <p:cNvPr id="13" name="表格 12"/>
          <p:cNvGraphicFramePr>
            <a:graphicFrameLocks noGrp="1"/>
          </p:cNvGraphicFramePr>
          <p:nvPr>
            <p:extLst/>
          </p:nvPr>
        </p:nvGraphicFramePr>
        <p:xfrm>
          <a:off x="5832063" y="3417449"/>
          <a:ext cx="6098208" cy="680786"/>
        </p:xfrm>
        <a:graphic>
          <a:graphicData uri="http://schemas.openxmlformats.org/drawingml/2006/table">
            <a:tbl>
              <a:tblPr firstRow="1" bandRow="1">
                <a:tableStyleId>{5C22544A-7EE6-4342-B048-85BDC9FD1C3A}</a:tableStyleId>
              </a:tblPr>
              <a:tblGrid>
                <a:gridCol w="2032736">
                  <a:extLst>
                    <a:ext uri="{9D8B030D-6E8A-4147-A177-3AD203B41FA5}">
                      <a16:colId xmlns:a16="http://schemas.microsoft.com/office/drawing/2014/main" val="20000"/>
                    </a:ext>
                  </a:extLst>
                </a:gridCol>
                <a:gridCol w="1388531">
                  <a:extLst>
                    <a:ext uri="{9D8B030D-6E8A-4147-A177-3AD203B41FA5}">
                      <a16:colId xmlns:a16="http://schemas.microsoft.com/office/drawing/2014/main" val="20001"/>
                    </a:ext>
                  </a:extLst>
                </a:gridCol>
                <a:gridCol w="2676941">
                  <a:extLst>
                    <a:ext uri="{9D8B030D-6E8A-4147-A177-3AD203B41FA5}">
                      <a16:colId xmlns:a16="http://schemas.microsoft.com/office/drawing/2014/main" val="20002"/>
                    </a:ext>
                  </a:extLst>
                </a:gridCol>
              </a:tblGrid>
              <a:tr h="680786">
                <a:tc>
                  <a:txBody>
                    <a:bodyPr/>
                    <a:lstStyle/>
                    <a:p>
                      <a:pPr algn="ctr"/>
                      <a:r>
                        <a:rPr lang="zh-CN" altLang="en-US" sz="2800" b="0" dirty="0"/>
                        <a:t>网络号</a:t>
                      </a:r>
                    </a:p>
                  </a:txBody>
                  <a:tcPr anchor="ctr"/>
                </a:tc>
                <a:tc>
                  <a:txBody>
                    <a:bodyPr/>
                    <a:lstStyle/>
                    <a:p>
                      <a:pPr algn="ctr"/>
                      <a:r>
                        <a:rPr lang="zh-CN" altLang="en-US" sz="2800" b="0" dirty="0"/>
                        <a:t>子网号</a:t>
                      </a:r>
                    </a:p>
                  </a:txBody>
                  <a:tcPr anchor="ctr">
                    <a:solidFill>
                      <a:schemeClr val="accent6">
                        <a:lumMod val="75000"/>
                      </a:schemeClr>
                    </a:solidFill>
                  </a:tcPr>
                </a:tc>
                <a:tc>
                  <a:txBody>
                    <a:bodyPr/>
                    <a:lstStyle/>
                    <a:p>
                      <a:pPr algn="ctr"/>
                      <a:r>
                        <a:rPr lang="zh-CN" altLang="en-US" sz="2800" b="0" dirty="0"/>
                        <a:t>主机号</a:t>
                      </a:r>
                    </a:p>
                  </a:txBody>
                  <a:tcPr anchor="ctr">
                    <a:solidFill>
                      <a:schemeClr val="accent2"/>
                    </a:solidFill>
                  </a:tcPr>
                </a:tc>
                <a:extLst>
                  <a:ext uri="{0D108BD9-81ED-4DB2-BD59-A6C34878D82A}">
                    <a16:rowId xmlns:a16="http://schemas.microsoft.com/office/drawing/2014/main" val="10000"/>
                  </a:ext>
                </a:extLst>
              </a:tr>
            </a:tbl>
          </a:graphicData>
        </a:graphic>
      </p:graphicFrame>
      <p:graphicFrame>
        <p:nvGraphicFramePr>
          <p:cNvPr id="14" name="表格 13"/>
          <p:cNvGraphicFramePr>
            <a:graphicFrameLocks noGrp="1"/>
          </p:cNvGraphicFramePr>
          <p:nvPr>
            <p:extLst/>
          </p:nvPr>
        </p:nvGraphicFramePr>
        <p:xfrm>
          <a:off x="5832063" y="5077279"/>
          <a:ext cx="6098208" cy="680786"/>
        </p:xfrm>
        <a:graphic>
          <a:graphicData uri="http://schemas.openxmlformats.org/drawingml/2006/table">
            <a:tbl>
              <a:tblPr firstRow="1" bandRow="1">
                <a:tableStyleId>{5C22544A-7EE6-4342-B048-85BDC9FD1C3A}</a:tableStyleId>
              </a:tblPr>
              <a:tblGrid>
                <a:gridCol w="3431207">
                  <a:extLst>
                    <a:ext uri="{9D8B030D-6E8A-4147-A177-3AD203B41FA5}">
                      <a16:colId xmlns:a16="http://schemas.microsoft.com/office/drawing/2014/main" val="20000"/>
                    </a:ext>
                  </a:extLst>
                </a:gridCol>
                <a:gridCol w="2667001">
                  <a:extLst>
                    <a:ext uri="{9D8B030D-6E8A-4147-A177-3AD203B41FA5}">
                      <a16:colId xmlns:a16="http://schemas.microsoft.com/office/drawing/2014/main" val="20001"/>
                    </a:ext>
                  </a:extLst>
                </a:gridCol>
              </a:tblGrid>
              <a:tr h="680786">
                <a:tc>
                  <a:txBody>
                    <a:bodyPr/>
                    <a:lstStyle/>
                    <a:p>
                      <a:pPr algn="ctr"/>
                      <a:r>
                        <a:rPr lang="zh-CN" altLang="en-US" sz="2400" b="0" dirty="0" smtClean="0"/>
                        <a:t>子网号</a:t>
                      </a:r>
                      <a:endParaRPr lang="zh-CN" altLang="en-US" sz="2400" b="0" dirty="0"/>
                    </a:p>
                  </a:txBody>
                  <a:tcPr anchor="ctr"/>
                </a:tc>
                <a:tc>
                  <a:txBody>
                    <a:bodyPr/>
                    <a:lstStyle/>
                    <a:p>
                      <a:pPr algn="ctr"/>
                      <a:r>
                        <a:rPr lang="zh-CN" altLang="en-US" sz="2400" b="0" dirty="0"/>
                        <a:t>主机号</a:t>
                      </a:r>
                    </a:p>
                  </a:txBody>
                  <a:tcPr anchor="ctr">
                    <a:solidFill>
                      <a:schemeClr val="accent2"/>
                    </a:solidFill>
                  </a:tcPr>
                </a:tc>
                <a:extLst>
                  <a:ext uri="{0D108BD9-81ED-4DB2-BD59-A6C34878D82A}">
                    <a16:rowId xmlns:a16="http://schemas.microsoft.com/office/drawing/2014/main" val="10000"/>
                  </a:ext>
                </a:extLst>
              </a:tr>
            </a:tbl>
          </a:graphicData>
        </a:graphic>
      </p:graphicFrame>
      <p:sp>
        <p:nvSpPr>
          <p:cNvPr id="15" name="下箭头 14"/>
          <p:cNvSpPr/>
          <p:nvPr/>
        </p:nvSpPr>
        <p:spPr>
          <a:xfrm>
            <a:off x="8656983" y="2633869"/>
            <a:ext cx="374372" cy="646043"/>
          </a:xfrm>
          <a:prstGeom prst="downArrow">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下箭头 15"/>
          <p:cNvSpPr/>
          <p:nvPr/>
        </p:nvSpPr>
        <p:spPr>
          <a:xfrm>
            <a:off x="8690115" y="4267201"/>
            <a:ext cx="374372" cy="646043"/>
          </a:xfrm>
          <a:prstGeom prst="downArrow">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10559873"/>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053536" y="478962"/>
            <a:ext cx="7726363"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dirty="0">
                <a:latin typeface="+mn-ea"/>
                <a:ea typeface="+mn-ea"/>
              </a:rPr>
              <a:t>子网掩码</a:t>
            </a:r>
          </a:p>
        </p:txBody>
      </p:sp>
      <p:sp>
        <p:nvSpPr>
          <p:cNvPr id="3" name="Text Box 4"/>
          <p:cNvSpPr txBox="1">
            <a:spLocks noChangeArrowheads="1"/>
          </p:cNvSpPr>
          <p:nvPr/>
        </p:nvSpPr>
        <p:spPr bwMode="auto">
          <a:xfrm>
            <a:off x="582717" y="1238644"/>
            <a:ext cx="9975416"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457200" indent="-457200" eaLnBrk="1" hangingPunct="1">
              <a:lnSpc>
                <a:spcPct val="120000"/>
              </a:lnSpc>
              <a:spcBef>
                <a:spcPct val="50000"/>
              </a:spcBef>
              <a:buClrTx/>
              <a:buFont typeface="Wingdings" panose="05000000000000000000" pitchFamily="2" charset="2"/>
              <a:buChar char="l"/>
            </a:pPr>
            <a:r>
              <a:rPr kumimoji="1" lang="zh-CN" altLang="en-US" sz="2400" dirty="0">
                <a:latin typeface="+mn-ea"/>
                <a:ea typeface="+mn-ea"/>
              </a:rPr>
              <a:t>子网号字段长度是可变的，因此，为了确定子网地址，</a:t>
            </a:r>
            <a:r>
              <a:rPr kumimoji="1" lang="en-US" altLang="zh-CN" sz="2400" dirty="0">
                <a:latin typeface="+mn-ea"/>
                <a:ea typeface="+mn-ea"/>
              </a:rPr>
              <a:t>IP</a:t>
            </a:r>
            <a:r>
              <a:rPr kumimoji="1" lang="zh-CN" altLang="en-US" sz="2400" dirty="0">
                <a:latin typeface="+mn-ea"/>
                <a:ea typeface="+mn-ea"/>
              </a:rPr>
              <a:t>协议提供了</a:t>
            </a:r>
            <a:r>
              <a:rPr kumimoji="1" lang="zh-CN" altLang="en-US" sz="2400" dirty="0">
                <a:solidFill>
                  <a:srgbClr val="FF0000"/>
                </a:solidFill>
                <a:latin typeface="+mn-ea"/>
                <a:ea typeface="+mn-ea"/>
              </a:rPr>
              <a:t>子网掩码</a:t>
            </a:r>
            <a:r>
              <a:rPr kumimoji="1" lang="zh-CN" altLang="en-US" sz="2400" dirty="0">
                <a:latin typeface="+mn-ea"/>
                <a:ea typeface="+mn-ea"/>
              </a:rPr>
              <a:t>的概念 。</a:t>
            </a:r>
            <a:endParaRPr kumimoji="1" lang="en-US" altLang="zh-CN" sz="2400" dirty="0">
              <a:latin typeface="+mn-ea"/>
              <a:ea typeface="+mn-ea"/>
            </a:endParaRPr>
          </a:p>
          <a:p>
            <a:pPr marL="457200" indent="-457200" eaLnBrk="1" hangingPunct="1">
              <a:lnSpc>
                <a:spcPct val="120000"/>
              </a:lnSpc>
              <a:spcBef>
                <a:spcPct val="50000"/>
              </a:spcBef>
              <a:buClrTx/>
              <a:buFont typeface="Wingdings" panose="05000000000000000000" pitchFamily="2" charset="2"/>
              <a:buChar char="l"/>
            </a:pPr>
            <a:r>
              <a:rPr kumimoji="1" lang="zh-CN" altLang="en-US" sz="2400" dirty="0">
                <a:latin typeface="+mn-ea"/>
                <a:ea typeface="+mn-ea"/>
              </a:rPr>
              <a:t>子网掩码用来确定网络地址</a:t>
            </a:r>
            <a:r>
              <a:rPr kumimoji="1" lang="zh-CN" altLang="en-US" sz="2400" dirty="0" smtClean="0">
                <a:latin typeface="+mn-ea"/>
                <a:ea typeface="+mn-ea"/>
              </a:rPr>
              <a:t>（网络号</a:t>
            </a:r>
            <a:r>
              <a:rPr kumimoji="1" lang="en-US" altLang="zh-CN" sz="2400" dirty="0" smtClean="0">
                <a:latin typeface="+mn-ea"/>
                <a:ea typeface="+mn-ea"/>
              </a:rPr>
              <a:t>+</a:t>
            </a:r>
            <a:r>
              <a:rPr kumimoji="1" lang="zh-CN" altLang="en-US" sz="2400" dirty="0" smtClean="0">
                <a:latin typeface="+mn-ea"/>
                <a:ea typeface="+mn-ea"/>
              </a:rPr>
              <a:t>子网</a:t>
            </a:r>
            <a:r>
              <a:rPr kumimoji="1" lang="zh-CN" altLang="en-US" sz="2400" dirty="0">
                <a:latin typeface="+mn-ea"/>
                <a:ea typeface="+mn-ea"/>
              </a:rPr>
              <a:t>号）和主机地址的长度。子网掩码长为</a:t>
            </a:r>
            <a:r>
              <a:rPr kumimoji="1" lang="en-US" altLang="zh-CN" sz="2400" dirty="0">
                <a:latin typeface="+mn-ea"/>
                <a:ea typeface="+mn-ea"/>
              </a:rPr>
              <a:t>32</a:t>
            </a:r>
            <a:r>
              <a:rPr kumimoji="1" lang="zh-CN" altLang="en-US" sz="2400" dirty="0">
                <a:latin typeface="+mn-ea"/>
                <a:ea typeface="+mn-ea"/>
              </a:rPr>
              <a:t>位比特，其中的</a:t>
            </a:r>
            <a:r>
              <a:rPr kumimoji="1" lang="en-US" altLang="zh-CN" sz="2400" dirty="0">
                <a:latin typeface="+mn-ea"/>
                <a:ea typeface="+mn-ea"/>
              </a:rPr>
              <a:t>1</a:t>
            </a:r>
            <a:r>
              <a:rPr kumimoji="1" lang="zh-CN" altLang="en-US" sz="2400" dirty="0">
                <a:latin typeface="+mn-ea"/>
                <a:ea typeface="+mn-ea"/>
              </a:rPr>
              <a:t>对应于</a:t>
            </a:r>
            <a:r>
              <a:rPr kumimoji="1" lang="en-US" altLang="zh-CN" sz="2400" dirty="0">
                <a:latin typeface="+mn-ea"/>
                <a:ea typeface="+mn-ea"/>
              </a:rPr>
              <a:t>IP</a:t>
            </a:r>
            <a:r>
              <a:rPr kumimoji="1" lang="zh-CN" altLang="en-US" sz="2400" dirty="0">
                <a:latin typeface="+mn-ea"/>
                <a:ea typeface="+mn-ea"/>
              </a:rPr>
              <a:t>地址中的网络号和子网号，而子网掩码中的</a:t>
            </a:r>
            <a:r>
              <a:rPr kumimoji="1" lang="en-US" altLang="zh-CN" sz="2400" dirty="0">
                <a:latin typeface="+mn-ea"/>
                <a:ea typeface="+mn-ea"/>
              </a:rPr>
              <a:t>0</a:t>
            </a:r>
            <a:r>
              <a:rPr kumimoji="1" lang="zh-CN" altLang="en-US" sz="2400" dirty="0">
                <a:latin typeface="+mn-ea"/>
                <a:ea typeface="+mn-ea"/>
              </a:rPr>
              <a:t>对应于主机号。</a:t>
            </a:r>
          </a:p>
        </p:txBody>
      </p:sp>
      <p:graphicFrame>
        <p:nvGraphicFramePr>
          <p:cNvPr id="4" name="表格 3"/>
          <p:cNvGraphicFramePr>
            <a:graphicFrameLocks noGrp="1"/>
          </p:cNvGraphicFramePr>
          <p:nvPr>
            <p:extLst/>
          </p:nvPr>
        </p:nvGraphicFramePr>
        <p:xfrm>
          <a:off x="309723" y="4353426"/>
          <a:ext cx="6629399" cy="680786"/>
        </p:xfrm>
        <a:graphic>
          <a:graphicData uri="http://schemas.openxmlformats.org/drawingml/2006/table">
            <a:tbl>
              <a:tblPr firstRow="1" bandRow="1">
                <a:tableStyleId>{5C22544A-7EE6-4342-B048-85BDC9FD1C3A}</a:tableStyleId>
              </a:tblPr>
              <a:tblGrid>
                <a:gridCol w="4969565">
                  <a:extLst>
                    <a:ext uri="{9D8B030D-6E8A-4147-A177-3AD203B41FA5}">
                      <a16:colId xmlns:a16="http://schemas.microsoft.com/office/drawing/2014/main" val="20000"/>
                    </a:ext>
                  </a:extLst>
                </a:gridCol>
                <a:gridCol w="1659834">
                  <a:extLst>
                    <a:ext uri="{9D8B030D-6E8A-4147-A177-3AD203B41FA5}">
                      <a16:colId xmlns:a16="http://schemas.microsoft.com/office/drawing/2014/main" val="20001"/>
                    </a:ext>
                  </a:extLst>
                </a:gridCol>
              </a:tblGrid>
              <a:tr h="680786">
                <a:tc>
                  <a:txBody>
                    <a:bodyPr/>
                    <a:lstStyle/>
                    <a:p>
                      <a:pPr algn="ctr"/>
                      <a:r>
                        <a:rPr lang="zh-CN" altLang="en-US" sz="2400" b="0" dirty="0">
                          <a:latin typeface="Times New Roman" panose="02020603050405020304" pitchFamily="18" charset="0"/>
                          <a:cs typeface="Times New Roman" panose="02020603050405020304" pitchFamily="18" charset="0"/>
                        </a:rPr>
                        <a:t>‭</a:t>
                      </a:r>
                      <a:r>
                        <a:rPr lang="en-US" altLang="zh-CN" sz="2400" b="0" dirty="0">
                          <a:latin typeface="Times New Roman" panose="02020603050405020304" pitchFamily="18" charset="0"/>
                          <a:cs typeface="Times New Roman" panose="02020603050405020304" pitchFamily="18" charset="0"/>
                        </a:rPr>
                        <a:t>1011 1011 1010 0011 0001 </a:t>
                      </a:r>
                      <a:r>
                        <a:rPr lang="en-US" altLang="zh-CN" sz="2400" b="0" dirty="0" smtClean="0">
                          <a:latin typeface="Times New Roman" panose="02020603050405020304" pitchFamily="18" charset="0"/>
                          <a:cs typeface="Times New Roman" panose="02020603050405020304" pitchFamily="18" charset="0"/>
                        </a:rPr>
                        <a:t>0110 0</a:t>
                      </a:r>
                      <a:r>
                        <a:rPr lang="en-US" altLang="zh-CN" sz="2400" b="0" dirty="0">
                          <a:latin typeface="Times New Roman" panose="02020603050405020304" pitchFamily="18" charset="0"/>
                          <a:cs typeface="Times New Roman" panose="02020603050405020304" pitchFamily="18" charset="0"/>
                        </a:rPr>
                        <a:t>‬</a:t>
                      </a:r>
                      <a:endParaRPr lang="zh-CN" altLang="en-US" sz="2400" b="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0" dirty="0" smtClean="0">
                          <a:latin typeface="Times New Roman" panose="02020603050405020304" pitchFamily="18" charset="0"/>
                          <a:cs typeface="Times New Roman" panose="02020603050405020304" pitchFamily="18" charset="0"/>
                        </a:rPr>
                        <a:t>000 1011</a:t>
                      </a:r>
                      <a:endParaRPr lang="zh-CN" altLang="en-US" sz="2400" b="0" dirty="0">
                        <a:latin typeface="Times New Roman" panose="02020603050405020304" pitchFamily="18" charset="0"/>
                        <a:cs typeface="Times New Roman" panose="02020603050405020304" pitchFamily="18" charset="0"/>
                      </a:endParaRPr>
                    </a:p>
                  </a:txBody>
                  <a:tcPr anchor="ctr">
                    <a:solidFill>
                      <a:schemeClr val="accent2"/>
                    </a:solidFill>
                  </a:tcPr>
                </a:tc>
                <a:extLst>
                  <a:ext uri="{0D108BD9-81ED-4DB2-BD59-A6C34878D82A}">
                    <a16:rowId xmlns:a16="http://schemas.microsoft.com/office/drawing/2014/main" val="10000"/>
                  </a:ext>
                </a:extLst>
              </a:tr>
            </a:tbl>
          </a:graphicData>
        </a:graphic>
      </p:graphicFrame>
      <p:graphicFrame>
        <p:nvGraphicFramePr>
          <p:cNvPr id="5" name="表格 4"/>
          <p:cNvGraphicFramePr>
            <a:graphicFrameLocks noGrp="1"/>
          </p:cNvGraphicFramePr>
          <p:nvPr>
            <p:extLst/>
          </p:nvPr>
        </p:nvGraphicFramePr>
        <p:xfrm>
          <a:off x="289847" y="5327466"/>
          <a:ext cx="6659217" cy="680786"/>
        </p:xfrm>
        <a:graphic>
          <a:graphicData uri="http://schemas.openxmlformats.org/drawingml/2006/table">
            <a:tbl>
              <a:tblPr firstRow="1" bandRow="1">
                <a:tableStyleId>{5C22544A-7EE6-4342-B048-85BDC9FD1C3A}</a:tableStyleId>
              </a:tblPr>
              <a:tblGrid>
                <a:gridCol w="4999382">
                  <a:extLst>
                    <a:ext uri="{9D8B030D-6E8A-4147-A177-3AD203B41FA5}">
                      <a16:colId xmlns:a16="http://schemas.microsoft.com/office/drawing/2014/main" val="20000"/>
                    </a:ext>
                  </a:extLst>
                </a:gridCol>
                <a:gridCol w="1659835">
                  <a:extLst>
                    <a:ext uri="{9D8B030D-6E8A-4147-A177-3AD203B41FA5}">
                      <a16:colId xmlns:a16="http://schemas.microsoft.com/office/drawing/2014/main" val="20001"/>
                    </a:ext>
                  </a:extLst>
                </a:gridCol>
              </a:tblGrid>
              <a:tr h="680786">
                <a:tc>
                  <a:txBody>
                    <a:bodyPr/>
                    <a:lstStyle/>
                    <a:p>
                      <a:pPr algn="ctr"/>
                      <a:r>
                        <a:rPr lang="en-US" altLang="zh-CN" sz="2400" b="0" dirty="0">
                          <a:latin typeface="Times New Roman" panose="02020603050405020304" pitchFamily="18" charset="0"/>
                          <a:cs typeface="Times New Roman" panose="02020603050405020304" pitchFamily="18" charset="0"/>
                        </a:rPr>
                        <a:t>1111 1111 1111 1111 1111 </a:t>
                      </a:r>
                      <a:r>
                        <a:rPr lang="en-US" altLang="zh-CN" sz="2400" b="0" dirty="0" smtClean="0">
                          <a:latin typeface="Times New Roman" panose="02020603050405020304" pitchFamily="18" charset="0"/>
                          <a:cs typeface="Times New Roman" panose="02020603050405020304" pitchFamily="18" charset="0"/>
                        </a:rPr>
                        <a:t>1111 1</a:t>
                      </a:r>
                      <a:endParaRPr lang="zh-CN" altLang="en-US" sz="2400" b="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0" dirty="0" smtClean="0">
                          <a:latin typeface="Times New Roman" panose="02020603050405020304" pitchFamily="18" charset="0"/>
                          <a:cs typeface="Times New Roman" panose="02020603050405020304" pitchFamily="18" charset="0"/>
                        </a:rPr>
                        <a:t>000 0000</a:t>
                      </a:r>
                      <a:endParaRPr lang="zh-CN" altLang="en-US" sz="2400" b="0" dirty="0">
                        <a:latin typeface="Times New Roman" panose="02020603050405020304" pitchFamily="18" charset="0"/>
                        <a:cs typeface="Times New Roman" panose="02020603050405020304" pitchFamily="18" charset="0"/>
                      </a:endParaRPr>
                    </a:p>
                  </a:txBody>
                  <a:tcPr anchor="ctr">
                    <a:solidFill>
                      <a:schemeClr val="accent2"/>
                    </a:solidFill>
                  </a:tcPr>
                </a:tc>
                <a:extLst>
                  <a:ext uri="{0D108BD9-81ED-4DB2-BD59-A6C34878D82A}">
                    <a16:rowId xmlns:a16="http://schemas.microsoft.com/office/drawing/2014/main" val="10000"/>
                  </a:ext>
                </a:extLst>
              </a:tr>
            </a:tbl>
          </a:graphicData>
        </a:graphic>
      </p:graphicFrame>
      <p:sp>
        <p:nvSpPr>
          <p:cNvPr id="6" name="文本框 5"/>
          <p:cNvSpPr txBox="1"/>
          <p:nvPr/>
        </p:nvSpPr>
        <p:spPr>
          <a:xfrm>
            <a:off x="7686636" y="4440824"/>
            <a:ext cx="3737113" cy="523220"/>
          </a:xfrm>
          <a:prstGeom prst="rect">
            <a:avLst/>
          </a:prstGeom>
          <a:noFill/>
        </p:spPr>
        <p:txBody>
          <a:bodyPr wrap="square" rtlCol="0">
            <a:spAutoFit/>
          </a:bodyPr>
          <a:lstStyle/>
          <a:p>
            <a:r>
              <a:rPr lang="en-US" altLang="zh-CN" sz="2800" dirty="0"/>
              <a:t>187.163.22.11</a:t>
            </a:r>
            <a:endParaRPr lang="zh-CN" altLang="en-US" sz="2800" dirty="0"/>
          </a:p>
        </p:txBody>
      </p:sp>
      <p:sp>
        <p:nvSpPr>
          <p:cNvPr id="7" name="文本框 6"/>
          <p:cNvSpPr txBox="1"/>
          <p:nvPr/>
        </p:nvSpPr>
        <p:spPr>
          <a:xfrm>
            <a:off x="7718532" y="5368837"/>
            <a:ext cx="3737113" cy="523220"/>
          </a:xfrm>
          <a:prstGeom prst="rect">
            <a:avLst/>
          </a:prstGeom>
          <a:noFill/>
        </p:spPr>
        <p:txBody>
          <a:bodyPr wrap="square" rtlCol="0">
            <a:spAutoFit/>
          </a:bodyPr>
          <a:lstStyle/>
          <a:p>
            <a:r>
              <a:rPr lang="en-US" altLang="zh-CN" sz="2800" dirty="0" smtClean="0"/>
              <a:t>255.255.255.128</a:t>
            </a:r>
            <a:endParaRPr lang="zh-CN" altLang="en-US" sz="2800" dirty="0"/>
          </a:p>
        </p:txBody>
      </p:sp>
      <p:cxnSp>
        <p:nvCxnSpPr>
          <p:cNvPr id="9" name="直接箭头连接符 8"/>
          <p:cNvCxnSpPr/>
          <p:nvPr/>
        </p:nvCxnSpPr>
        <p:spPr>
          <a:xfrm>
            <a:off x="6906299" y="4702434"/>
            <a:ext cx="854765" cy="0"/>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6898289" y="5649965"/>
            <a:ext cx="854765" cy="0"/>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422594" y="3789940"/>
            <a:ext cx="1261884" cy="523220"/>
          </a:xfrm>
          <a:prstGeom prst="rect">
            <a:avLst/>
          </a:prstGeom>
        </p:spPr>
        <p:txBody>
          <a:bodyPr wrap="none">
            <a:spAutoFit/>
          </a:bodyPr>
          <a:lstStyle/>
          <a:p>
            <a:r>
              <a:rPr lang="zh-CN" altLang="en-US" sz="2800" dirty="0"/>
              <a:t>示例：</a:t>
            </a:r>
          </a:p>
        </p:txBody>
      </p:sp>
      <p:sp>
        <p:nvSpPr>
          <p:cNvPr id="12" name="文本框 11"/>
          <p:cNvSpPr txBox="1"/>
          <p:nvPr/>
        </p:nvSpPr>
        <p:spPr>
          <a:xfrm>
            <a:off x="10613214" y="4465752"/>
            <a:ext cx="1527108" cy="523220"/>
          </a:xfrm>
          <a:prstGeom prst="rect">
            <a:avLst/>
          </a:prstGeom>
          <a:noFill/>
        </p:spPr>
        <p:txBody>
          <a:bodyPr wrap="square" rtlCol="0">
            <a:spAutoFit/>
          </a:bodyPr>
          <a:lstStyle/>
          <a:p>
            <a:r>
              <a:rPr lang="en-US" altLang="zh-CN" sz="2800" dirty="0"/>
              <a:t>IP</a:t>
            </a:r>
            <a:r>
              <a:rPr lang="zh-CN" altLang="en-US" sz="2800" dirty="0"/>
              <a:t>地址</a:t>
            </a:r>
          </a:p>
        </p:txBody>
      </p:sp>
      <p:sp>
        <p:nvSpPr>
          <p:cNvPr id="13" name="文本框 12"/>
          <p:cNvSpPr txBox="1"/>
          <p:nvPr/>
        </p:nvSpPr>
        <p:spPr>
          <a:xfrm>
            <a:off x="10558133" y="5343909"/>
            <a:ext cx="1633867" cy="523220"/>
          </a:xfrm>
          <a:prstGeom prst="rect">
            <a:avLst/>
          </a:prstGeom>
          <a:noFill/>
        </p:spPr>
        <p:txBody>
          <a:bodyPr wrap="square" rtlCol="0">
            <a:spAutoFit/>
          </a:bodyPr>
          <a:lstStyle/>
          <a:p>
            <a:r>
              <a:rPr lang="zh-CN" altLang="en-US" sz="2800" dirty="0"/>
              <a:t>子网掩码</a:t>
            </a:r>
          </a:p>
        </p:txBody>
      </p:sp>
    </p:spTree>
    <p:extLst>
      <p:ext uri="{BB962C8B-B14F-4D97-AF65-F5344CB8AC3E}">
        <p14:creationId xmlns:p14="http://schemas.microsoft.com/office/powerpoint/2010/main" val="420705238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093292" y="438012"/>
            <a:ext cx="7726363"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dirty="0">
                <a:latin typeface="+mn-ea"/>
                <a:ea typeface="+mn-ea"/>
              </a:rPr>
              <a:t>使用子网掩码的分组转发</a:t>
            </a:r>
          </a:p>
        </p:txBody>
      </p:sp>
      <p:sp>
        <p:nvSpPr>
          <p:cNvPr id="3" name="Text Box 4"/>
          <p:cNvSpPr txBox="1">
            <a:spLocks noChangeArrowheads="1"/>
          </p:cNvSpPr>
          <p:nvPr/>
        </p:nvSpPr>
        <p:spPr bwMode="auto">
          <a:xfrm>
            <a:off x="179608" y="1070416"/>
            <a:ext cx="11250392" cy="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nSpc>
                <a:spcPct val="120000"/>
              </a:lnSpc>
              <a:spcBef>
                <a:spcPct val="50000"/>
              </a:spcBef>
              <a:buClr>
                <a:schemeClr val="hlink"/>
              </a:buClr>
              <a:buNone/>
            </a:pPr>
            <a:r>
              <a:rPr kumimoji="1" lang="zh-CN" altLang="en-US" sz="2000" dirty="0">
                <a:latin typeface="+mn-ea"/>
                <a:ea typeface="+mn-ea"/>
              </a:rPr>
              <a:t>使用子网划分后，路由表</a:t>
            </a:r>
            <a:r>
              <a:rPr kumimoji="1" lang="zh-CN" altLang="en-US" sz="2000" dirty="0" smtClean="0">
                <a:latin typeface="+mn-ea"/>
                <a:ea typeface="+mn-ea"/>
              </a:rPr>
              <a:t>中包括</a:t>
            </a:r>
            <a:r>
              <a:rPr kumimoji="1" lang="zh-CN" altLang="en-US" sz="2000" dirty="0">
                <a:latin typeface="+mn-ea"/>
                <a:ea typeface="+mn-ea"/>
              </a:rPr>
              <a:t>三项：目的网络地址、子网掩码和下一跳</a:t>
            </a:r>
            <a:r>
              <a:rPr kumimoji="1" lang="zh-CN" altLang="en-US" sz="2000" dirty="0" smtClean="0">
                <a:latin typeface="+mn-ea"/>
                <a:ea typeface="+mn-ea"/>
              </a:rPr>
              <a:t>地址，例如：</a:t>
            </a:r>
            <a:endParaRPr kumimoji="1" lang="zh-CN" altLang="en-US" sz="2000" dirty="0">
              <a:latin typeface="+mn-ea"/>
              <a:ea typeface="+mn-ea"/>
            </a:endParaRPr>
          </a:p>
        </p:txBody>
      </p:sp>
      <p:graphicFrame>
        <p:nvGraphicFramePr>
          <p:cNvPr id="9" name="Object 2"/>
          <p:cNvGraphicFramePr>
            <a:graphicFrameLocks noChangeAspect="1"/>
          </p:cNvGraphicFramePr>
          <p:nvPr>
            <p:extLst/>
          </p:nvPr>
        </p:nvGraphicFramePr>
        <p:xfrm>
          <a:off x="274204" y="1502182"/>
          <a:ext cx="6096000" cy="4857750"/>
        </p:xfrm>
        <a:graphic>
          <a:graphicData uri="http://schemas.openxmlformats.org/presentationml/2006/ole">
            <mc:AlternateContent xmlns:mc="http://schemas.openxmlformats.org/markup-compatibility/2006">
              <mc:Choice xmlns:v="urn:schemas-microsoft-com:vml" Requires="v">
                <p:oleObj spid="_x0000_s8390" name="Visio" r:id="rId3" imgW="8399433" imgH="6692103" progId="Visio.Drawing.6">
                  <p:embed/>
                </p:oleObj>
              </mc:Choice>
              <mc:Fallback>
                <p:oleObj name="Visio" r:id="rId3" imgW="8399433" imgH="6692103" progId="Visio.Drawing.6">
                  <p:embed/>
                  <p:pic>
                    <p:nvPicPr>
                      <p:cNvPr id="9"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204" y="1502182"/>
                        <a:ext cx="6096000" cy="485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Group 3"/>
          <p:cNvGraphicFramePr>
            <a:graphicFrameLocks noGrp="1"/>
          </p:cNvGraphicFramePr>
          <p:nvPr>
            <p:extLst/>
          </p:nvPr>
        </p:nvGraphicFramePr>
        <p:xfrm>
          <a:off x="6724671" y="1517839"/>
          <a:ext cx="4831544" cy="1503999"/>
        </p:xfrm>
        <a:graphic>
          <a:graphicData uri="http://schemas.openxmlformats.org/drawingml/2006/table">
            <a:tbl>
              <a:tblPr/>
              <a:tblGrid>
                <a:gridCol w="1779104">
                  <a:extLst>
                    <a:ext uri="{9D8B030D-6E8A-4147-A177-3AD203B41FA5}">
                      <a16:colId xmlns:a16="http://schemas.microsoft.com/office/drawing/2014/main" val="20000"/>
                    </a:ext>
                  </a:extLst>
                </a:gridCol>
                <a:gridCol w="2023369">
                  <a:extLst>
                    <a:ext uri="{9D8B030D-6E8A-4147-A177-3AD203B41FA5}">
                      <a16:colId xmlns:a16="http://schemas.microsoft.com/office/drawing/2014/main" val="20001"/>
                    </a:ext>
                  </a:extLst>
                </a:gridCol>
                <a:gridCol w="1029071">
                  <a:extLst>
                    <a:ext uri="{9D8B030D-6E8A-4147-A177-3AD203B41FA5}">
                      <a16:colId xmlns:a16="http://schemas.microsoft.com/office/drawing/2014/main" val="20002"/>
                    </a:ext>
                  </a:extLst>
                </a:gridCol>
              </a:tblGrid>
              <a:tr h="0">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zh-CN" altLang="en-US" sz="1800" b="0" i="0" u="none" strike="noStrike" cap="none" normalizeH="0" baseline="0" dirty="0">
                          <a:ln>
                            <a:noFill/>
                          </a:ln>
                          <a:solidFill>
                            <a:schemeClr val="tx1"/>
                          </a:solidFill>
                          <a:effectLst/>
                          <a:latin typeface="+mn-ea"/>
                          <a:ea typeface="+mn-ea"/>
                        </a:rPr>
                        <a:t>目的网络地址</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zh-CN" altLang="en-US" sz="1800" b="0" i="0" u="none" strike="noStrike" cap="none" normalizeH="0" baseline="0" dirty="0">
                          <a:ln>
                            <a:noFill/>
                          </a:ln>
                          <a:solidFill>
                            <a:schemeClr val="tx1"/>
                          </a:solidFill>
                          <a:effectLst/>
                          <a:latin typeface="+mn-ea"/>
                          <a:ea typeface="+mn-ea"/>
                        </a:rPr>
                        <a:t>子网掩码</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zh-CN" altLang="en-US" sz="1800" b="0" i="0" u="none" strike="noStrike" cap="none" normalizeH="0" baseline="0" dirty="0">
                          <a:ln>
                            <a:noFill/>
                          </a:ln>
                          <a:solidFill>
                            <a:schemeClr val="tx1"/>
                          </a:solidFill>
                          <a:effectLst/>
                          <a:latin typeface="+mn-ea"/>
                          <a:ea typeface="+mn-ea"/>
                        </a:rPr>
                        <a:t>下一跳</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9413">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1800" b="0" i="0" u="none" strike="noStrike" cap="none" normalizeH="0" baseline="0" dirty="0">
                          <a:ln>
                            <a:noFill/>
                          </a:ln>
                          <a:solidFill>
                            <a:schemeClr val="tx1"/>
                          </a:solidFill>
                          <a:effectLst/>
                          <a:latin typeface="+mn-ea"/>
                          <a:ea typeface="+mn-ea"/>
                        </a:rPr>
                        <a:t>128.30.33.0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1800" b="0" i="0" u="none" strike="noStrike" cap="none" normalizeH="0" baseline="0" dirty="0">
                          <a:ln>
                            <a:noFill/>
                          </a:ln>
                          <a:solidFill>
                            <a:schemeClr val="tx1"/>
                          </a:solidFill>
                          <a:effectLst/>
                          <a:latin typeface="+mn-ea"/>
                          <a:ea typeface="+mn-ea"/>
                        </a:rPr>
                        <a:t>254.254.254.128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zh-CN" altLang="en-US" sz="1800" b="0" i="0" u="none" strike="noStrike" cap="none" normalizeH="0" baseline="0">
                          <a:ln>
                            <a:noFill/>
                          </a:ln>
                          <a:solidFill>
                            <a:schemeClr val="tx1"/>
                          </a:solidFill>
                          <a:effectLst/>
                          <a:latin typeface="+mn-ea"/>
                          <a:ea typeface="+mn-ea"/>
                        </a:rPr>
                        <a:t>接口</a:t>
                      </a:r>
                      <a:r>
                        <a:rPr kumimoji="0" lang="en-US" altLang="zh-CN" sz="1800" b="0" i="0" u="none" strike="noStrike" cap="none" normalizeH="0" baseline="0">
                          <a:ln>
                            <a:noFill/>
                          </a:ln>
                          <a:solidFill>
                            <a:schemeClr val="tx1"/>
                          </a:solidFill>
                          <a:effectLst/>
                          <a:latin typeface="+mn-ea"/>
                          <a:ea typeface="+mn-ea"/>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9413">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1800" b="0" i="0" u="none" strike="noStrike" cap="none" normalizeH="0" baseline="0" dirty="0">
                          <a:ln>
                            <a:noFill/>
                          </a:ln>
                          <a:solidFill>
                            <a:schemeClr val="tx1"/>
                          </a:solidFill>
                          <a:effectLst/>
                          <a:latin typeface="+mn-ea"/>
                          <a:ea typeface="+mn-ea"/>
                        </a:rPr>
                        <a:t>128.30.33.128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1800" b="0" i="0" u="none" strike="noStrike" cap="none" normalizeH="0" baseline="0" dirty="0">
                          <a:ln>
                            <a:noFill/>
                          </a:ln>
                          <a:solidFill>
                            <a:schemeClr val="tx1"/>
                          </a:solidFill>
                          <a:effectLst/>
                          <a:latin typeface="+mn-ea"/>
                          <a:ea typeface="+mn-ea"/>
                        </a:rPr>
                        <a:t>254.254.254.128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zh-CN" altLang="en-US" sz="1800" b="0" i="0" u="none" strike="noStrike" cap="none" normalizeH="0" baseline="0">
                          <a:ln>
                            <a:noFill/>
                          </a:ln>
                          <a:solidFill>
                            <a:schemeClr val="tx1"/>
                          </a:solidFill>
                          <a:effectLst/>
                          <a:latin typeface="+mn-ea"/>
                          <a:ea typeface="+mn-ea"/>
                        </a:rPr>
                        <a:t>接口</a:t>
                      </a:r>
                      <a:r>
                        <a:rPr kumimoji="0" lang="en-US" altLang="zh-CN" sz="1800" b="0" i="0" u="none" strike="noStrike" cap="none" normalizeH="0" baseline="0">
                          <a:ln>
                            <a:noFill/>
                          </a:ln>
                          <a:solidFill>
                            <a:schemeClr val="tx1"/>
                          </a:solidFill>
                          <a:effectLst/>
                          <a:latin typeface="+mn-ea"/>
                          <a:ea typeface="+mn-ea"/>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9413">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1800" b="0" i="0" u="none" strike="noStrike" cap="none" normalizeH="0" baseline="0" dirty="0">
                          <a:ln>
                            <a:noFill/>
                          </a:ln>
                          <a:solidFill>
                            <a:schemeClr val="tx1"/>
                          </a:solidFill>
                          <a:effectLst/>
                          <a:latin typeface="+mn-ea"/>
                          <a:ea typeface="+mn-ea"/>
                        </a:rPr>
                        <a:t>128.30.36.0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1800" b="0" i="0" u="none" strike="noStrike" cap="none" normalizeH="0" baseline="0" dirty="0">
                          <a:ln>
                            <a:noFill/>
                          </a:ln>
                          <a:solidFill>
                            <a:schemeClr val="tx1"/>
                          </a:solidFill>
                          <a:effectLst/>
                          <a:latin typeface="+mn-ea"/>
                          <a:ea typeface="+mn-ea"/>
                        </a:rPr>
                        <a:t>254.254.255.0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zh-CN" sz="1800" b="0" i="0" u="none" strike="noStrike" cap="none" normalizeH="0" baseline="0" dirty="0">
                          <a:ln>
                            <a:noFill/>
                          </a:ln>
                          <a:solidFill>
                            <a:schemeClr val="tx1"/>
                          </a:solidFill>
                          <a:effectLst/>
                          <a:latin typeface="+mn-ea"/>
                          <a:ea typeface="+mn-ea"/>
                        </a:rPr>
                        <a:t>R2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1" name="Text Box 25"/>
          <p:cNvSpPr txBox="1">
            <a:spLocks noChangeArrowheads="1"/>
          </p:cNvSpPr>
          <p:nvPr/>
        </p:nvSpPr>
        <p:spPr bwMode="auto">
          <a:xfrm>
            <a:off x="9176755" y="1136499"/>
            <a:ext cx="23636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
                <a:schemeClr val="hlink"/>
              </a:buClr>
              <a:buSzPct val="65000"/>
              <a:buFont typeface="Wingdings" panose="05000000000000000000" pitchFamily="2" charset="2"/>
              <a:buNone/>
            </a:pPr>
            <a:r>
              <a:rPr kumimoji="1" lang="en-US" altLang="zh-CN" sz="1800" dirty="0">
                <a:latin typeface="+mn-ea"/>
                <a:ea typeface="+mn-ea"/>
              </a:rPr>
              <a:t>R1</a:t>
            </a:r>
            <a:r>
              <a:rPr kumimoji="1" lang="zh-CN" altLang="en-US" sz="1800" dirty="0">
                <a:latin typeface="+mn-ea"/>
                <a:ea typeface="+mn-ea"/>
              </a:rPr>
              <a:t>路由表</a:t>
            </a:r>
          </a:p>
        </p:txBody>
      </p:sp>
      <p:sp>
        <p:nvSpPr>
          <p:cNvPr id="4" name="矩形 3"/>
          <p:cNvSpPr/>
          <p:nvPr/>
        </p:nvSpPr>
        <p:spPr>
          <a:xfrm>
            <a:off x="6448155" y="3404731"/>
            <a:ext cx="5769528" cy="369332"/>
          </a:xfrm>
          <a:prstGeom prst="rect">
            <a:avLst/>
          </a:prstGeom>
        </p:spPr>
        <p:txBody>
          <a:bodyPr wrap="none">
            <a:spAutoFit/>
          </a:bodyPr>
          <a:lstStyle/>
          <a:p>
            <a:r>
              <a:rPr lang="zh-CN" altLang="en-US" b="1" dirty="0" smtClean="0">
                <a:solidFill>
                  <a:srgbClr val="FF0000"/>
                </a:solidFill>
                <a:latin typeface="+mn-ea"/>
              </a:rPr>
              <a:t>讨论</a:t>
            </a:r>
            <a:r>
              <a:rPr lang="en-US" altLang="zh-CN" b="1" dirty="0" smtClean="0">
                <a:solidFill>
                  <a:srgbClr val="FF0000"/>
                </a:solidFill>
                <a:latin typeface="+mn-ea"/>
              </a:rPr>
              <a:t>R1</a:t>
            </a:r>
            <a:r>
              <a:rPr lang="zh-CN" altLang="en-US" b="1" dirty="0" smtClean="0">
                <a:solidFill>
                  <a:srgbClr val="FF0000"/>
                </a:solidFill>
                <a:latin typeface="+mn-ea"/>
              </a:rPr>
              <a:t>收到</a:t>
            </a:r>
            <a:r>
              <a:rPr lang="en-US" altLang="zh-CN" b="1" dirty="0" smtClean="0">
                <a:solidFill>
                  <a:srgbClr val="FF0000"/>
                </a:solidFill>
                <a:latin typeface="+mn-ea"/>
              </a:rPr>
              <a:t>H1</a:t>
            </a:r>
            <a:r>
              <a:rPr lang="zh-CN" altLang="en-US" b="1" dirty="0" smtClean="0">
                <a:solidFill>
                  <a:srgbClr val="FF0000"/>
                </a:solidFill>
                <a:latin typeface="+mn-ea"/>
              </a:rPr>
              <a:t>向</a:t>
            </a:r>
            <a:r>
              <a:rPr lang="en-US" altLang="zh-CN" b="1" dirty="0" smtClean="0">
                <a:solidFill>
                  <a:srgbClr val="FF0000"/>
                </a:solidFill>
                <a:latin typeface="+mn-ea"/>
              </a:rPr>
              <a:t>H2</a:t>
            </a:r>
            <a:r>
              <a:rPr lang="zh-CN" altLang="en-US" b="1" dirty="0" smtClean="0">
                <a:solidFill>
                  <a:srgbClr val="FF0000"/>
                </a:solidFill>
                <a:latin typeface="+mn-ea"/>
              </a:rPr>
              <a:t>发送分组后，查找路由表的过程？</a:t>
            </a:r>
            <a:endParaRPr lang="zh-CN" altLang="en-US" b="1" dirty="0">
              <a:solidFill>
                <a:srgbClr val="FF0000"/>
              </a:solidFill>
              <a:latin typeface="+mn-ea"/>
            </a:endParaRPr>
          </a:p>
        </p:txBody>
      </p:sp>
      <p:sp>
        <p:nvSpPr>
          <p:cNvPr id="5" name="矩形 4"/>
          <p:cNvSpPr/>
          <p:nvPr/>
        </p:nvSpPr>
        <p:spPr>
          <a:xfrm>
            <a:off x="6426999" y="3774063"/>
            <a:ext cx="5686172" cy="1477328"/>
          </a:xfrm>
          <a:prstGeom prst="rect">
            <a:avLst/>
          </a:prstGeom>
        </p:spPr>
        <p:txBody>
          <a:bodyPr wrap="square">
            <a:spAutoFit/>
          </a:bodyPr>
          <a:lstStyle/>
          <a:p>
            <a:r>
              <a:rPr lang="zh-CN" altLang="en-US" dirty="0">
                <a:latin typeface="+mn-ea"/>
              </a:rPr>
              <a:t>主机</a:t>
            </a:r>
            <a:r>
              <a:rPr lang="en-US" altLang="zh-CN" dirty="0">
                <a:latin typeface="+mn-ea"/>
              </a:rPr>
              <a:t>H1</a:t>
            </a:r>
            <a:r>
              <a:rPr lang="zh-CN" altLang="en-US" dirty="0">
                <a:latin typeface="+mn-ea"/>
              </a:rPr>
              <a:t>首先要进行的操作时把本子网的子网掩码 </a:t>
            </a:r>
            <a:r>
              <a:rPr lang="en-US" altLang="zh-CN" dirty="0">
                <a:latin typeface="+mn-ea"/>
              </a:rPr>
              <a:t>255.255.255.128</a:t>
            </a:r>
            <a:r>
              <a:rPr lang="zh-CN" altLang="en-US" dirty="0">
                <a:latin typeface="+mn-ea"/>
              </a:rPr>
              <a:t>与目的</a:t>
            </a:r>
            <a:r>
              <a:rPr lang="en-US" altLang="zh-CN" dirty="0">
                <a:latin typeface="+mn-ea"/>
              </a:rPr>
              <a:t>IP 128.30.33.138</a:t>
            </a:r>
            <a:r>
              <a:rPr lang="zh-CN" altLang="en-US" dirty="0">
                <a:latin typeface="+mn-ea"/>
              </a:rPr>
              <a:t>进行与操作。得到</a:t>
            </a:r>
            <a:r>
              <a:rPr lang="en-US" altLang="zh-CN" dirty="0">
                <a:solidFill>
                  <a:srgbClr val="FF0000"/>
                </a:solidFill>
                <a:latin typeface="+mn-ea"/>
              </a:rPr>
              <a:t>128.30.33.128</a:t>
            </a:r>
            <a:r>
              <a:rPr lang="zh-CN" altLang="en-US" dirty="0" smtClean="0">
                <a:latin typeface="+mn-ea"/>
              </a:rPr>
              <a:t>，</a:t>
            </a:r>
            <a:r>
              <a:rPr lang="zh-CN" altLang="en-US" dirty="0">
                <a:latin typeface="+mn-ea"/>
              </a:rPr>
              <a:t>它</a:t>
            </a:r>
            <a:r>
              <a:rPr lang="zh-CN" altLang="en-US" dirty="0" smtClean="0">
                <a:latin typeface="+mn-ea"/>
              </a:rPr>
              <a:t>不</a:t>
            </a:r>
            <a:r>
              <a:rPr lang="zh-CN" altLang="en-US" dirty="0">
                <a:latin typeface="+mn-ea"/>
              </a:rPr>
              <a:t>等于</a:t>
            </a:r>
            <a:r>
              <a:rPr lang="en-US" altLang="zh-CN" dirty="0">
                <a:latin typeface="+mn-ea"/>
              </a:rPr>
              <a:t>H1</a:t>
            </a:r>
            <a:r>
              <a:rPr lang="zh-CN" altLang="en-US" dirty="0">
                <a:latin typeface="+mn-ea"/>
              </a:rPr>
              <a:t>的网络地址，所以不在一个子网上。因此</a:t>
            </a:r>
            <a:r>
              <a:rPr lang="en-US" altLang="zh-CN" dirty="0">
                <a:latin typeface="+mn-ea"/>
              </a:rPr>
              <a:t>H1</a:t>
            </a:r>
            <a:r>
              <a:rPr lang="zh-CN" altLang="en-US" dirty="0">
                <a:latin typeface="+mn-ea"/>
              </a:rPr>
              <a:t>把分组交互给子网上的默认路由</a:t>
            </a:r>
            <a:r>
              <a:rPr lang="zh-CN" altLang="en-US" dirty="0" smtClean="0">
                <a:latin typeface="+mn-ea"/>
              </a:rPr>
              <a:t>器（</a:t>
            </a:r>
            <a:r>
              <a:rPr lang="zh-CN" altLang="en-US" dirty="0" smtClean="0">
                <a:solidFill>
                  <a:srgbClr val="FF0000"/>
                </a:solidFill>
                <a:latin typeface="+mn-ea"/>
              </a:rPr>
              <a:t>默认网关</a:t>
            </a:r>
            <a:r>
              <a:rPr lang="zh-CN" altLang="en-US" dirty="0" smtClean="0">
                <a:latin typeface="+mn-ea"/>
              </a:rPr>
              <a:t>）</a:t>
            </a:r>
            <a:r>
              <a:rPr lang="en-US" altLang="zh-CN" dirty="0" smtClean="0">
                <a:latin typeface="+mn-ea"/>
              </a:rPr>
              <a:t>R1</a:t>
            </a:r>
            <a:r>
              <a:rPr lang="zh-CN" altLang="en-US" dirty="0" smtClean="0">
                <a:latin typeface="+mn-ea"/>
              </a:rPr>
              <a:t>。</a:t>
            </a:r>
            <a:endParaRPr lang="zh-CN" altLang="en-US" dirty="0">
              <a:latin typeface="+mn-ea"/>
            </a:endParaRPr>
          </a:p>
        </p:txBody>
      </p:sp>
    </p:spTree>
    <p:extLst>
      <p:ext uri="{BB962C8B-B14F-4D97-AF65-F5344CB8AC3E}">
        <p14:creationId xmlns:p14="http://schemas.microsoft.com/office/powerpoint/2010/main" val="96823236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1">
            <a:extLst>
              <a:ext uri="{FF2B5EF4-FFF2-40B4-BE49-F238E27FC236}">
                <a16:creationId xmlns:a16="http://schemas.microsoft.com/office/drawing/2014/main" id="{0102E8EB-5A37-3948-9827-DA6376CDA89C}"/>
              </a:ext>
            </a:extLst>
          </p:cNvPr>
          <p:cNvSpPr/>
          <p:nvPr/>
        </p:nvSpPr>
        <p:spPr>
          <a:xfrm>
            <a:off x="771896" y="2186611"/>
            <a:ext cx="10707800" cy="3120886"/>
          </a:xfrm>
          <a:prstGeom prst="roundRect">
            <a:avLst>
              <a:gd name="adj" fmla="val 5481"/>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802" name="标题 1"/>
          <p:cNvSpPr>
            <a:spLocks noGrp="1"/>
          </p:cNvSpPr>
          <p:nvPr>
            <p:ph type="title" idx="4294967295"/>
          </p:nvPr>
        </p:nvSpPr>
        <p:spPr>
          <a:xfrm>
            <a:off x="23150" y="784184"/>
            <a:ext cx="12060238" cy="635000"/>
          </a:xfrm>
          <a:prstGeom prst="rect">
            <a:avLst/>
          </a:prstGeom>
        </p:spPr>
        <p:txBody>
          <a:bodyPr/>
          <a:lstStyle/>
          <a:p>
            <a:pPr algn="ctr"/>
            <a:r>
              <a:rPr lang="zh-CN" altLang="en-US" sz="3600" dirty="0"/>
              <a:t>无分类域间路由</a:t>
            </a:r>
            <a:r>
              <a:rPr lang="en-US" altLang="zh-CN" sz="3600" dirty="0"/>
              <a:t/>
            </a:r>
            <a:br>
              <a:rPr lang="en-US" altLang="zh-CN" sz="3600" dirty="0"/>
            </a:br>
            <a:r>
              <a:rPr lang="en-US" altLang="zh-CN" sz="3600" dirty="0"/>
              <a:t>(Classless Inter-Domain Routing</a:t>
            </a:r>
            <a:r>
              <a:rPr lang="zh-CN" altLang="en-US" sz="3600" dirty="0"/>
              <a:t>，</a:t>
            </a:r>
            <a:r>
              <a:rPr lang="en-US" altLang="zh-CN" sz="3600" dirty="0"/>
              <a:t>CIDR)</a:t>
            </a:r>
            <a:endParaRPr lang="zh-CN" altLang="en-US" sz="3600" dirty="0"/>
          </a:p>
        </p:txBody>
      </p:sp>
      <p:sp>
        <p:nvSpPr>
          <p:cNvPr id="76803" name="内容占位符 2"/>
          <p:cNvSpPr>
            <a:spLocks noGrp="1"/>
          </p:cNvSpPr>
          <p:nvPr>
            <p:ph idx="4294967295"/>
          </p:nvPr>
        </p:nvSpPr>
        <p:spPr>
          <a:xfrm>
            <a:off x="944196" y="2186611"/>
            <a:ext cx="10363200" cy="2239873"/>
          </a:xfrm>
          <a:prstGeom prst="rect">
            <a:avLst/>
          </a:prstGeom>
        </p:spPr>
        <p:txBody>
          <a:bodyPr/>
          <a:lstStyle/>
          <a:p>
            <a:pPr algn="just">
              <a:lnSpc>
                <a:spcPct val="125000"/>
              </a:lnSpc>
              <a:buFont typeface="Wingdings" panose="05000000000000000000" pitchFamily="2" charset="2"/>
              <a:buChar char="l"/>
            </a:pPr>
            <a:r>
              <a:rPr lang="en-US" altLang="zh-CN" sz="2400" dirty="0">
                <a:latin typeface="+mn-ea"/>
              </a:rPr>
              <a:t>  CIDR</a:t>
            </a:r>
            <a:r>
              <a:rPr lang="zh-CN" altLang="en-US" sz="2400" dirty="0">
                <a:latin typeface="+mn-ea"/>
              </a:rPr>
              <a:t>消除了传统的</a:t>
            </a:r>
            <a:r>
              <a:rPr lang="en-US" altLang="zh-CN" sz="2400" dirty="0">
                <a:latin typeface="+mn-ea"/>
              </a:rPr>
              <a:t>A</a:t>
            </a:r>
            <a:r>
              <a:rPr lang="zh-CN" altLang="en-US" sz="2400" dirty="0">
                <a:latin typeface="+mn-ea"/>
              </a:rPr>
              <a:t>类、</a:t>
            </a:r>
            <a:r>
              <a:rPr lang="en-US" altLang="zh-CN" sz="2400" dirty="0">
                <a:latin typeface="+mn-ea"/>
              </a:rPr>
              <a:t>B</a:t>
            </a:r>
            <a:r>
              <a:rPr lang="zh-CN" altLang="en-US" sz="2400" dirty="0">
                <a:latin typeface="+mn-ea"/>
              </a:rPr>
              <a:t>类和</a:t>
            </a:r>
            <a:r>
              <a:rPr lang="en-US" altLang="zh-CN" sz="2400" dirty="0">
                <a:latin typeface="+mn-ea"/>
              </a:rPr>
              <a:t>C</a:t>
            </a:r>
            <a:r>
              <a:rPr lang="zh-CN" altLang="en-US" sz="2400" dirty="0">
                <a:latin typeface="+mn-ea"/>
              </a:rPr>
              <a:t>类地址的概念</a:t>
            </a:r>
            <a:r>
              <a:rPr lang="zh-CN" altLang="en-US" sz="2400" dirty="0" smtClean="0">
                <a:latin typeface="+mn-ea"/>
              </a:rPr>
              <a:t>。</a:t>
            </a:r>
            <a:endParaRPr lang="zh-CN" altLang="en-US" sz="2400" dirty="0">
              <a:latin typeface="+mn-ea"/>
            </a:endParaRPr>
          </a:p>
          <a:p>
            <a:pPr lvl="1"/>
            <a:r>
              <a:rPr lang="en-US" altLang="zh-CN" sz="2000" dirty="0" err="1">
                <a:latin typeface="+mn-ea"/>
              </a:rPr>
              <a:t>NetID+SubID→Network</a:t>
            </a:r>
            <a:r>
              <a:rPr lang="en-US" altLang="zh-CN" sz="2000" dirty="0">
                <a:latin typeface="+mn-ea"/>
              </a:rPr>
              <a:t> Prefix </a:t>
            </a:r>
            <a:r>
              <a:rPr lang="en-US" altLang="zh-CN" sz="2000" dirty="0" smtClean="0">
                <a:latin typeface="+mn-ea"/>
              </a:rPr>
              <a:t>(</a:t>
            </a:r>
            <a:r>
              <a:rPr lang="zh-CN" altLang="en-US" sz="2000" b="1" dirty="0">
                <a:solidFill>
                  <a:srgbClr val="FF0000"/>
                </a:solidFill>
                <a:latin typeface="+mn-ea"/>
              </a:rPr>
              <a:t>网络前缀</a:t>
            </a:r>
            <a:r>
              <a:rPr lang="en-US" altLang="zh-CN" sz="2000" dirty="0" smtClean="0">
                <a:latin typeface="+mn-ea"/>
              </a:rPr>
              <a:t>)</a:t>
            </a:r>
            <a:r>
              <a:rPr lang="zh-CN" altLang="en-US" sz="2000" dirty="0">
                <a:latin typeface="+mn-ea"/>
              </a:rPr>
              <a:t>可以任意</a:t>
            </a:r>
            <a:r>
              <a:rPr lang="zh-CN" altLang="en-US" sz="2000" dirty="0" smtClean="0">
                <a:latin typeface="+mn-ea"/>
              </a:rPr>
              <a:t>长度</a:t>
            </a:r>
            <a:endParaRPr lang="zh-CN" altLang="en-US" sz="2000" dirty="0">
              <a:latin typeface="+mn-ea"/>
            </a:endParaRPr>
          </a:p>
          <a:p>
            <a:pPr algn="just">
              <a:lnSpc>
                <a:spcPct val="125000"/>
              </a:lnSpc>
              <a:buFont typeface="Wingdings" panose="05000000000000000000" pitchFamily="2" charset="2"/>
              <a:buChar char="l"/>
            </a:pPr>
            <a:r>
              <a:rPr lang="zh-CN" altLang="en-US" sz="2400" dirty="0">
                <a:latin typeface="+mn-ea"/>
              </a:rPr>
              <a:t>融合子网地址与子网掩码，方便子网</a:t>
            </a:r>
            <a:r>
              <a:rPr lang="zh-CN" altLang="en-US" sz="2400" dirty="0" smtClean="0">
                <a:latin typeface="+mn-ea"/>
              </a:rPr>
              <a:t>划分</a:t>
            </a:r>
            <a:endParaRPr lang="zh-CN" altLang="en-US" sz="2400" dirty="0">
              <a:latin typeface="+mn-ea"/>
            </a:endParaRPr>
          </a:p>
          <a:p>
            <a:pPr lvl="1"/>
            <a:r>
              <a:rPr lang="zh-CN" altLang="en-US" sz="2000" dirty="0">
                <a:latin typeface="+mn-ea"/>
              </a:rPr>
              <a:t>无类地址格式：</a:t>
            </a:r>
            <a:r>
              <a:rPr lang="en-US" altLang="zh-CN" sz="2000" dirty="0" err="1">
                <a:latin typeface="+mn-ea"/>
              </a:rPr>
              <a:t>a.b.c.d</a:t>
            </a:r>
            <a:r>
              <a:rPr lang="en-US" altLang="zh-CN" sz="2000" dirty="0">
                <a:latin typeface="+mn-ea"/>
              </a:rPr>
              <a:t>/</a:t>
            </a:r>
            <a:r>
              <a:rPr lang="en-US" altLang="zh-CN" sz="2000" i="1" dirty="0">
                <a:latin typeface="+mn-ea"/>
              </a:rPr>
              <a:t>x</a:t>
            </a:r>
            <a:r>
              <a:rPr lang="zh-CN" altLang="en-US" sz="2000" dirty="0">
                <a:latin typeface="+mn-ea"/>
              </a:rPr>
              <a:t>，其中</a:t>
            </a:r>
            <a:r>
              <a:rPr lang="en-US" altLang="zh-CN" sz="2000" i="1" dirty="0">
                <a:latin typeface="+mn-ea"/>
              </a:rPr>
              <a:t>x</a:t>
            </a:r>
            <a:r>
              <a:rPr lang="zh-CN" altLang="en-US" sz="2000" dirty="0">
                <a:latin typeface="+mn-ea"/>
              </a:rPr>
              <a:t>为前缀长度 </a:t>
            </a:r>
          </a:p>
          <a:p>
            <a:pPr algn="just">
              <a:lnSpc>
                <a:spcPct val="125000"/>
              </a:lnSpc>
              <a:buFont typeface="Wingdings" panose="05000000000000000000" pitchFamily="2" charset="2"/>
              <a:buChar char="l"/>
            </a:pPr>
            <a:r>
              <a:rPr lang="en-US" altLang="zh-CN" sz="2400" dirty="0" smtClean="0">
                <a:latin typeface="+mn-ea"/>
              </a:rPr>
              <a:t>CIDR</a:t>
            </a:r>
            <a:r>
              <a:rPr lang="zh-CN" altLang="en-US" sz="2400" dirty="0">
                <a:latin typeface="+mn-ea"/>
              </a:rPr>
              <a:t>将</a:t>
            </a:r>
            <a:r>
              <a:rPr lang="zh-CN" altLang="en-US" sz="2400" b="1" dirty="0">
                <a:latin typeface="+mn-ea"/>
              </a:rPr>
              <a:t>网络前缀</a:t>
            </a:r>
            <a:r>
              <a:rPr lang="zh-CN" altLang="en-US" sz="2400" dirty="0">
                <a:latin typeface="+mn-ea"/>
              </a:rPr>
              <a:t>都相同的连续的</a:t>
            </a:r>
            <a:r>
              <a:rPr lang="en-US" altLang="zh-CN" sz="2400" dirty="0">
                <a:latin typeface="+mn-ea"/>
              </a:rPr>
              <a:t>IP</a:t>
            </a:r>
            <a:r>
              <a:rPr lang="zh-CN" altLang="en-US" sz="2400" dirty="0">
                <a:latin typeface="+mn-ea"/>
              </a:rPr>
              <a:t>地址组成“</a:t>
            </a:r>
            <a:r>
              <a:rPr lang="en-US" altLang="zh-CN" sz="2400" dirty="0">
                <a:solidFill>
                  <a:srgbClr val="FF0000"/>
                </a:solidFill>
                <a:latin typeface="+mn-ea"/>
              </a:rPr>
              <a:t>CIDR</a:t>
            </a:r>
            <a:r>
              <a:rPr lang="zh-CN" altLang="en-US" sz="2400" dirty="0">
                <a:solidFill>
                  <a:srgbClr val="FF0000"/>
                </a:solidFill>
                <a:latin typeface="+mn-ea"/>
              </a:rPr>
              <a:t>地址块</a:t>
            </a:r>
            <a:r>
              <a:rPr lang="zh-CN" altLang="en-US" sz="2400" dirty="0">
                <a:latin typeface="+mn-ea"/>
              </a:rPr>
              <a:t>”。</a:t>
            </a:r>
          </a:p>
        </p:txBody>
      </p:sp>
      <p:graphicFrame>
        <p:nvGraphicFramePr>
          <p:cNvPr id="6" name="Group 5"/>
          <p:cNvGraphicFramePr>
            <a:graphicFrameLocks noGrp="1"/>
          </p:cNvGraphicFramePr>
          <p:nvPr>
            <p:extLst/>
          </p:nvPr>
        </p:nvGraphicFramePr>
        <p:xfrm>
          <a:off x="4250634" y="5717623"/>
          <a:ext cx="4064000" cy="517525"/>
        </p:xfrm>
        <a:graphic>
          <a:graphicData uri="http://schemas.openxmlformats.org/drawingml/2006/table">
            <a:tbl>
              <a:tblPr/>
              <a:tblGrid>
                <a:gridCol w="20066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zh-CN" altLang="en-US" sz="2400" b="0" i="0" u="none" strike="noStrike" cap="none" normalizeH="0" baseline="0" dirty="0">
                          <a:ln>
                            <a:noFill/>
                          </a:ln>
                          <a:solidFill>
                            <a:schemeClr val="bg1"/>
                          </a:solidFill>
                          <a:effectLst/>
                          <a:latin typeface="+mn-ea"/>
                          <a:ea typeface="+mn-ea"/>
                        </a:rPr>
                        <a:t>网络前缀</a:t>
                      </a:r>
                    </a:p>
                  </a:txBody>
                  <a:tcPr marT="45414" marB="454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zh-CN" altLang="en-US" sz="2400" b="0" i="0" u="none" strike="noStrike" cap="none" normalizeH="0" baseline="0" dirty="0">
                          <a:ln>
                            <a:noFill/>
                          </a:ln>
                          <a:solidFill>
                            <a:schemeClr val="bg1"/>
                          </a:solidFill>
                          <a:effectLst/>
                          <a:latin typeface="+mn-ea"/>
                          <a:ea typeface="+mn-ea"/>
                        </a:rPr>
                        <a:t>主机号</a:t>
                      </a:r>
                    </a:p>
                  </a:txBody>
                  <a:tcPr marT="45414" marB="454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bl>
          </a:graphicData>
        </a:graphic>
      </p:graphicFrame>
      <p:sp>
        <p:nvSpPr>
          <p:cNvPr id="2" name="矩形 1"/>
          <p:cNvSpPr/>
          <p:nvPr/>
        </p:nvSpPr>
        <p:spPr>
          <a:xfrm>
            <a:off x="1612057" y="5775166"/>
            <a:ext cx="2103461" cy="400110"/>
          </a:xfrm>
          <a:prstGeom prst="rect">
            <a:avLst/>
          </a:prstGeom>
        </p:spPr>
        <p:txBody>
          <a:bodyPr wrap="none">
            <a:spAutoFit/>
          </a:bodyPr>
          <a:lstStyle/>
          <a:p>
            <a:r>
              <a:rPr lang="en-US" altLang="zh-CN" sz="2000" dirty="0">
                <a:latin typeface="+mn-ea"/>
              </a:rPr>
              <a:t>CIDR</a:t>
            </a:r>
            <a:r>
              <a:rPr lang="zh-CN" altLang="en-US" sz="2000" dirty="0">
                <a:latin typeface="+mn-ea"/>
              </a:rPr>
              <a:t>的地址格式</a:t>
            </a:r>
          </a:p>
        </p:txBody>
      </p:sp>
    </p:spTree>
    <p:extLst>
      <p:ext uri="{BB962C8B-B14F-4D97-AF65-F5344CB8AC3E}">
        <p14:creationId xmlns:p14="http://schemas.microsoft.com/office/powerpoint/2010/main" val="397243982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0" y="224805"/>
            <a:ext cx="12060238" cy="635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dirty="0" smtClean="0"/>
              <a:t>CIDR</a:t>
            </a:r>
            <a:r>
              <a:rPr lang="zh-CN" altLang="en-US" sz="3600" dirty="0"/>
              <a:t>与路由聚合</a:t>
            </a:r>
          </a:p>
        </p:txBody>
      </p:sp>
      <p:sp>
        <p:nvSpPr>
          <p:cNvPr id="3" name="矩形 2"/>
          <p:cNvSpPr/>
          <p:nvPr/>
        </p:nvSpPr>
        <p:spPr>
          <a:xfrm>
            <a:off x="434837" y="605990"/>
            <a:ext cx="11005210" cy="3139321"/>
          </a:xfrm>
          <a:prstGeom prst="rect">
            <a:avLst/>
          </a:prstGeom>
        </p:spPr>
        <p:txBody>
          <a:bodyPr wrap="square">
            <a:spAutoFit/>
          </a:bodyPr>
          <a:lstStyle/>
          <a:p>
            <a:pPr marL="457200" indent="-457200">
              <a:lnSpc>
                <a:spcPct val="150000"/>
              </a:lnSpc>
              <a:buFont typeface="Wingdings" panose="05000000000000000000" pitchFamily="2" charset="2"/>
              <a:buChar char="l"/>
            </a:pPr>
            <a:r>
              <a:rPr lang="zh-CN" altLang="en-US" sz="2400" dirty="0" smtClean="0">
                <a:latin typeface="+mn-ea"/>
              </a:rPr>
              <a:t>提</a:t>
            </a:r>
            <a:r>
              <a:rPr lang="zh-CN" altLang="en-US" sz="2400" dirty="0">
                <a:latin typeface="+mn-ea"/>
              </a:rPr>
              <a:t>高</a:t>
            </a:r>
            <a:r>
              <a:rPr lang="en-US" altLang="zh-CN" sz="2400" dirty="0">
                <a:latin typeface="+mn-ea"/>
              </a:rPr>
              <a:t>IPv4 </a:t>
            </a:r>
            <a:r>
              <a:rPr lang="zh-CN" altLang="en-US" sz="2400" dirty="0">
                <a:latin typeface="+mn-ea"/>
              </a:rPr>
              <a:t>地址空间分配效率 </a:t>
            </a:r>
            <a:endParaRPr lang="en-US" altLang="zh-CN" sz="2400" dirty="0">
              <a:latin typeface="+mn-ea"/>
            </a:endParaRPr>
          </a:p>
          <a:p>
            <a:pPr marL="457200" indent="-457200">
              <a:lnSpc>
                <a:spcPct val="150000"/>
              </a:lnSpc>
              <a:buFont typeface="Wingdings" panose="05000000000000000000" pitchFamily="2" charset="2"/>
              <a:buChar char="l"/>
            </a:pPr>
            <a:r>
              <a:rPr lang="zh-CN" altLang="en-US" sz="2400" dirty="0" smtClean="0">
                <a:latin typeface="+mn-ea"/>
              </a:rPr>
              <a:t>提</a:t>
            </a:r>
            <a:r>
              <a:rPr lang="zh-CN" altLang="en-US" sz="2400" dirty="0">
                <a:latin typeface="+mn-ea"/>
              </a:rPr>
              <a:t>高路由效率 </a:t>
            </a:r>
            <a:endParaRPr lang="en-US" altLang="zh-CN" sz="2400" dirty="0" smtClean="0">
              <a:latin typeface="+mn-ea"/>
            </a:endParaRPr>
          </a:p>
          <a:p>
            <a:pPr marL="914400" lvl="1" indent="-457200">
              <a:lnSpc>
                <a:spcPct val="150000"/>
              </a:lnSpc>
              <a:buFont typeface="Arial" panose="020B0604020202020204" pitchFamily="34" charset="0"/>
              <a:buChar char="•"/>
            </a:pPr>
            <a:r>
              <a:rPr lang="zh-CN" altLang="en-US" sz="2000" dirty="0" smtClean="0">
                <a:latin typeface="+mn-ea"/>
              </a:rPr>
              <a:t>将</a:t>
            </a:r>
            <a:r>
              <a:rPr lang="zh-CN" altLang="en-US" sz="2000" dirty="0">
                <a:latin typeface="+mn-ea"/>
              </a:rPr>
              <a:t>多个子网聚合为一个较大的子</a:t>
            </a:r>
            <a:r>
              <a:rPr lang="zh-CN" altLang="en-US" sz="2000" dirty="0" smtClean="0">
                <a:latin typeface="+mn-ea"/>
              </a:rPr>
              <a:t>网</a:t>
            </a:r>
            <a:endParaRPr lang="en-US" altLang="zh-CN" sz="2000" dirty="0" smtClean="0">
              <a:latin typeface="+mn-ea"/>
            </a:endParaRPr>
          </a:p>
          <a:p>
            <a:pPr marL="914400" lvl="1" indent="-457200">
              <a:lnSpc>
                <a:spcPct val="150000"/>
              </a:lnSpc>
              <a:buFont typeface="Arial" panose="020B0604020202020204" pitchFamily="34" charset="0"/>
              <a:buChar char="•"/>
            </a:pPr>
            <a:r>
              <a:rPr lang="zh-CN" altLang="en-US" sz="2000" dirty="0" smtClean="0">
                <a:latin typeface="+mn-ea"/>
              </a:rPr>
              <a:t>构</a:t>
            </a:r>
            <a:r>
              <a:rPr lang="zh-CN" altLang="en-US" sz="2000" dirty="0">
                <a:latin typeface="+mn-ea"/>
              </a:rPr>
              <a:t>造超网（</a:t>
            </a:r>
            <a:r>
              <a:rPr lang="en-US" altLang="zh-CN" sz="2000" dirty="0">
                <a:latin typeface="+mn-ea"/>
              </a:rPr>
              <a:t>supernetting</a:t>
            </a:r>
            <a:r>
              <a:rPr lang="zh-CN" altLang="en-US" sz="2000" dirty="0" smtClean="0">
                <a:latin typeface="+mn-ea"/>
              </a:rPr>
              <a:t>）</a:t>
            </a:r>
            <a:endParaRPr lang="en-US" altLang="zh-CN" sz="2000" dirty="0" smtClean="0">
              <a:latin typeface="+mn-ea"/>
            </a:endParaRPr>
          </a:p>
          <a:p>
            <a:pPr marL="914400" lvl="1" indent="-457200">
              <a:lnSpc>
                <a:spcPct val="150000"/>
              </a:lnSpc>
              <a:buFont typeface="Arial" panose="020B0604020202020204" pitchFamily="34" charset="0"/>
              <a:buChar char="•"/>
            </a:pPr>
            <a:r>
              <a:rPr lang="zh-CN" altLang="en-US" sz="2000" dirty="0">
                <a:latin typeface="+mn-ea"/>
              </a:rPr>
              <a:t>路由聚合（</a:t>
            </a:r>
            <a:r>
              <a:rPr lang="en-US" altLang="zh-CN" sz="2000" dirty="0">
                <a:latin typeface="+mn-ea"/>
              </a:rPr>
              <a:t>route aggregation</a:t>
            </a:r>
            <a:r>
              <a:rPr lang="zh-CN" altLang="en-US" sz="2000" dirty="0" smtClean="0">
                <a:latin typeface="+mn-ea"/>
              </a:rPr>
              <a:t>）：</a:t>
            </a:r>
            <a:r>
              <a:rPr lang="en-US" altLang="zh-CN" sz="2400" dirty="0" smtClean="0">
                <a:latin typeface="+mn-ea"/>
              </a:rPr>
              <a:t> </a:t>
            </a:r>
            <a:r>
              <a:rPr lang="zh-CN" altLang="en-US" sz="2000" dirty="0">
                <a:latin typeface="+mn-ea"/>
              </a:rPr>
              <a:t>一个</a:t>
            </a:r>
            <a:r>
              <a:rPr lang="en-US" altLang="zh-CN" sz="2000" dirty="0">
                <a:latin typeface="+mn-ea"/>
              </a:rPr>
              <a:t>CIDR</a:t>
            </a:r>
            <a:r>
              <a:rPr lang="zh-CN" altLang="en-US" sz="2000" dirty="0">
                <a:latin typeface="+mn-ea"/>
              </a:rPr>
              <a:t>地址块可以表示分类</a:t>
            </a:r>
            <a:r>
              <a:rPr lang="en-US" altLang="zh-CN" sz="2000" dirty="0">
                <a:latin typeface="+mn-ea"/>
              </a:rPr>
              <a:t>IP</a:t>
            </a:r>
            <a:r>
              <a:rPr lang="zh-CN" altLang="en-US" sz="2000" dirty="0">
                <a:latin typeface="+mn-ea"/>
              </a:rPr>
              <a:t>的多个分类地址，这种地址的聚合称为路由聚合，又称为构造超网。</a:t>
            </a:r>
          </a:p>
        </p:txBody>
      </p:sp>
      <p:sp>
        <p:nvSpPr>
          <p:cNvPr id="8" name="云形 7"/>
          <p:cNvSpPr/>
          <p:nvPr/>
        </p:nvSpPr>
        <p:spPr>
          <a:xfrm>
            <a:off x="8316428" y="3416968"/>
            <a:ext cx="990077" cy="588208"/>
          </a:xfrm>
          <a:prstGeom prst="cloud">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云形 8"/>
          <p:cNvSpPr/>
          <p:nvPr/>
        </p:nvSpPr>
        <p:spPr>
          <a:xfrm>
            <a:off x="8263661" y="4738325"/>
            <a:ext cx="990077" cy="588208"/>
          </a:xfrm>
          <a:prstGeom prst="cloud">
            <a:avLst/>
          </a:prstGeom>
          <a:solidFill>
            <a:srgbClr val="DB55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7479776" y="3268429"/>
            <a:ext cx="2837703" cy="2720891"/>
          </a:xfrm>
          <a:prstGeom prst="ellipse">
            <a:avLst/>
          </a:prstGeom>
          <a:noFill/>
          <a:ln w="381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8057138" y="3951820"/>
            <a:ext cx="1874520" cy="369332"/>
          </a:xfrm>
          <a:prstGeom prst="rect">
            <a:avLst/>
          </a:prstGeom>
        </p:spPr>
        <p:txBody>
          <a:bodyPr wrap="square">
            <a:spAutoFit/>
          </a:bodyPr>
          <a:lstStyle/>
          <a:p>
            <a:pPr>
              <a:spcBef>
                <a:spcPct val="0"/>
              </a:spcBef>
            </a:pPr>
            <a:r>
              <a:rPr kumimoji="1" lang="en-US" altLang="zh-CN" dirty="0" smtClean="0">
                <a:solidFill>
                  <a:srgbClr val="000066"/>
                </a:solidFill>
                <a:ea typeface="黑体" panose="02010609060101010101" pitchFamily="49" charset="-122"/>
              </a:rPr>
              <a:t>206.0.71.128/26</a:t>
            </a:r>
            <a:endParaRPr kumimoji="1" lang="en-US" altLang="zh-CN" dirty="0">
              <a:solidFill>
                <a:srgbClr val="000066"/>
              </a:solidFill>
              <a:ea typeface="黑体" panose="02010609060101010101" pitchFamily="49" charset="-122"/>
            </a:endParaRPr>
          </a:p>
        </p:txBody>
      </p:sp>
      <p:sp>
        <p:nvSpPr>
          <p:cNvPr id="16" name="矩形 15"/>
          <p:cNvSpPr/>
          <p:nvPr/>
        </p:nvSpPr>
        <p:spPr>
          <a:xfrm>
            <a:off x="8068503" y="5316288"/>
            <a:ext cx="1851789" cy="369332"/>
          </a:xfrm>
          <a:prstGeom prst="rect">
            <a:avLst/>
          </a:prstGeom>
        </p:spPr>
        <p:txBody>
          <a:bodyPr wrap="none">
            <a:spAutoFit/>
          </a:bodyPr>
          <a:lstStyle/>
          <a:p>
            <a:pPr>
              <a:spcBef>
                <a:spcPct val="0"/>
              </a:spcBef>
            </a:pPr>
            <a:r>
              <a:rPr kumimoji="1" lang="en-US" altLang="zh-CN" dirty="0">
                <a:solidFill>
                  <a:srgbClr val="000066"/>
                </a:solidFill>
                <a:ea typeface="黑体" panose="02010609060101010101" pitchFamily="49" charset="-122"/>
              </a:rPr>
              <a:t>206.0.71.192/26</a:t>
            </a:r>
          </a:p>
        </p:txBody>
      </p:sp>
      <p:sp>
        <p:nvSpPr>
          <p:cNvPr id="19" name="矩形 18"/>
          <p:cNvSpPr/>
          <p:nvPr/>
        </p:nvSpPr>
        <p:spPr>
          <a:xfrm>
            <a:off x="7724606" y="4316030"/>
            <a:ext cx="3715441" cy="369332"/>
          </a:xfrm>
          <a:prstGeom prst="rect">
            <a:avLst/>
          </a:prstGeom>
        </p:spPr>
        <p:txBody>
          <a:bodyPr wrap="none">
            <a:spAutoFit/>
          </a:bodyPr>
          <a:lstStyle/>
          <a:p>
            <a:r>
              <a:rPr kumimoji="1" lang="en-US" altLang="zh-CN" dirty="0" smtClean="0">
                <a:solidFill>
                  <a:srgbClr val="000066"/>
                </a:solidFill>
                <a:ea typeface="黑体" panose="02010609060101010101" pitchFamily="49" charset="-122"/>
              </a:rPr>
              <a:t>11001110.00000000.01000111.10*</a:t>
            </a:r>
            <a:endParaRPr lang="zh-CN" altLang="en-US" dirty="0"/>
          </a:p>
        </p:txBody>
      </p:sp>
      <p:sp>
        <p:nvSpPr>
          <p:cNvPr id="20" name="矩形 19"/>
          <p:cNvSpPr/>
          <p:nvPr/>
        </p:nvSpPr>
        <p:spPr>
          <a:xfrm>
            <a:off x="7724606" y="5619988"/>
            <a:ext cx="3698320" cy="369332"/>
          </a:xfrm>
          <a:prstGeom prst="rect">
            <a:avLst/>
          </a:prstGeom>
        </p:spPr>
        <p:txBody>
          <a:bodyPr wrap="none">
            <a:spAutoFit/>
          </a:bodyPr>
          <a:lstStyle/>
          <a:p>
            <a:r>
              <a:rPr kumimoji="1" lang="en-US" altLang="zh-CN" dirty="0" smtClean="0">
                <a:solidFill>
                  <a:srgbClr val="000066"/>
                </a:solidFill>
                <a:ea typeface="黑体" panose="02010609060101010101" pitchFamily="49" charset="-122"/>
              </a:rPr>
              <a:t>11001110.00000000.01000111.11*</a:t>
            </a:r>
            <a:endParaRPr lang="zh-CN" altLang="en-US" dirty="0"/>
          </a:p>
        </p:txBody>
      </p:sp>
      <p:sp>
        <p:nvSpPr>
          <p:cNvPr id="22" name="矩形 21"/>
          <p:cNvSpPr/>
          <p:nvPr/>
        </p:nvSpPr>
        <p:spPr>
          <a:xfrm>
            <a:off x="7724606" y="6412054"/>
            <a:ext cx="3587200" cy="369332"/>
          </a:xfrm>
          <a:prstGeom prst="rect">
            <a:avLst/>
          </a:prstGeom>
        </p:spPr>
        <p:txBody>
          <a:bodyPr wrap="none">
            <a:spAutoFit/>
          </a:bodyPr>
          <a:lstStyle/>
          <a:p>
            <a:r>
              <a:rPr kumimoji="1" lang="en-US" altLang="zh-CN" dirty="0" smtClean="0">
                <a:solidFill>
                  <a:srgbClr val="FF0000"/>
                </a:solidFill>
                <a:ea typeface="黑体" panose="02010609060101010101" pitchFamily="49" charset="-122"/>
              </a:rPr>
              <a:t>11001110.00000000.01000111.1*</a:t>
            </a:r>
            <a:endParaRPr lang="zh-CN" altLang="en-US" dirty="0">
              <a:solidFill>
                <a:srgbClr val="FF0000"/>
              </a:solidFill>
            </a:endParaRPr>
          </a:p>
        </p:txBody>
      </p:sp>
      <p:sp>
        <p:nvSpPr>
          <p:cNvPr id="23" name="矩形 22"/>
          <p:cNvSpPr/>
          <p:nvPr/>
        </p:nvSpPr>
        <p:spPr>
          <a:xfrm>
            <a:off x="8079869" y="6108354"/>
            <a:ext cx="1851789" cy="369332"/>
          </a:xfrm>
          <a:prstGeom prst="rect">
            <a:avLst/>
          </a:prstGeom>
        </p:spPr>
        <p:txBody>
          <a:bodyPr wrap="none">
            <a:spAutoFit/>
          </a:bodyPr>
          <a:lstStyle/>
          <a:p>
            <a:pPr>
              <a:spcBef>
                <a:spcPct val="0"/>
              </a:spcBef>
            </a:pPr>
            <a:r>
              <a:rPr kumimoji="1" lang="en-US" altLang="zh-CN" dirty="0">
                <a:solidFill>
                  <a:srgbClr val="FF0000"/>
                </a:solidFill>
                <a:ea typeface="黑体" panose="02010609060101010101" pitchFamily="49" charset="-122"/>
              </a:rPr>
              <a:t>206.0.71.128/25</a:t>
            </a:r>
          </a:p>
        </p:txBody>
      </p:sp>
      <p:graphicFrame>
        <p:nvGraphicFramePr>
          <p:cNvPr id="24" name="表格 23"/>
          <p:cNvGraphicFramePr>
            <a:graphicFrameLocks noGrp="1"/>
          </p:cNvGraphicFramePr>
          <p:nvPr/>
        </p:nvGraphicFramePr>
        <p:xfrm>
          <a:off x="3559998" y="4913460"/>
          <a:ext cx="2398837" cy="1483360"/>
        </p:xfrm>
        <a:graphic>
          <a:graphicData uri="http://schemas.openxmlformats.org/drawingml/2006/table">
            <a:tbl>
              <a:tblPr firstRow="1" bandRow="1">
                <a:tableStyleId>{5C22544A-7EE6-4342-B048-85BDC9FD1C3A}</a:tableStyleId>
              </a:tblPr>
              <a:tblGrid>
                <a:gridCol w="1937533">
                  <a:extLst>
                    <a:ext uri="{9D8B030D-6E8A-4147-A177-3AD203B41FA5}">
                      <a16:colId xmlns:a16="http://schemas.microsoft.com/office/drawing/2014/main" val="1446589948"/>
                    </a:ext>
                  </a:extLst>
                </a:gridCol>
                <a:gridCol w="461304">
                  <a:extLst>
                    <a:ext uri="{9D8B030D-6E8A-4147-A177-3AD203B41FA5}">
                      <a16:colId xmlns:a16="http://schemas.microsoft.com/office/drawing/2014/main" val="561329266"/>
                    </a:ext>
                  </a:extLst>
                </a:gridCol>
              </a:tblGrid>
              <a:tr h="370840">
                <a:tc>
                  <a:txBody>
                    <a:bodyPr/>
                    <a:lstStyle/>
                    <a:p>
                      <a:r>
                        <a:rPr lang="zh-CN" altLang="en-US" dirty="0" smtClean="0"/>
                        <a:t>目的网络</a:t>
                      </a:r>
                      <a:endParaRPr lang="zh-CN" altLang="en-US" dirty="0"/>
                    </a:p>
                  </a:txBody>
                  <a:tcPr/>
                </a:tc>
                <a:tc>
                  <a:txBody>
                    <a:bodyPr/>
                    <a:lstStyle/>
                    <a:p>
                      <a:endParaRPr lang="zh-CN" altLang="en-US"/>
                    </a:p>
                  </a:txBody>
                  <a:tcPr/>
                </a:tc>
                <a:extLst>
                  <a:ext uri="{0D108BD9-81ED-4DB2-BD59-A6C34878D82A}">
                    <a16:rowId xmlns:a16="http://schemas.microsoft.com/office/drawing/2014/main" val="2635874788"/>
                  </a:ext>
                </a:extLst>
              </a:tr>
              <a:tr h="370840">
                <a:tc>
                  <a:txBody>
                    <a:bodyPr/>
                    <a:lstStyle/>
                    <a:p>
                      <a:r>
                        <a:rPr lang="en-US" altLang="zh-CN" dirty="0" smtClean="0"/>
                        <a:t>206.0.71.128/26</a:t>
                      </a:r>
                      <a:endParaRPr lang="zh-CN" altLang="en-US" dirty="0"/>
                    </a:p>
                  </a:txBody>
                  <a:tcPr/>
                </a:tc>
                <a:tc>
                  <a:txBody>
                    <a:bodyPr/>
                    <a:lstStyle/>
                    <a:p>
                      <a:r>
                        <a:rPr lang="en-US" altLang="zh-CN" dirty="0" smtClean="0"/>
                        <a:t>1</a:t>
                      </a:r>
                      <a:endParaRPr lang="zh-CN" altLang="en-US" dirty="0"/>
                    </a:p>
                  </a:txBody>
                  <a:tcPr/>
                </a:tc>
                <a:extLst>
                  <a:ext uri="{0D108BD9-81ED-4DB2-BD59-A6C34878D82A}">
                    <a16:rowId xmlns:a16="http://schemas.microsoft.com/office/drawing/2014/main" val="2509343977"/>
                  </a:ext>
                </a:extLst>
              </a:tr>
              <a:tr h="370840">
                <a:tc>
                  <a:txBody>
                    <a:bodyPr/>
                    <a:lstStyle/>
                    <a:p>
                      <a:r>
                        <a:rPr lang="en-US" altLang="zh-CN" dirty="0" smtClean="0"/>
                        <a:t>206.0.71.192/26</a:t>
                      </a:r>
                      <a:endParaRPr lang="zh-CN" altLang="en-US" dirty="0"/>
                    </a:p>
                  </a:txBody>
                  <a:tcPr/>
                </a:tc>
                <a:tc>
                  <a:txBody>
                    <a:bodyPr/>
                    <a:lstStyle/>
                    <a:p>
                      <a:r>
                        <a:rPr lang="en-US" altLang="zh-CN" dirty="0" smtClean="0"/>
                        <a:t>1</a:t>
                      </a:r>
                      <a:endParaRPr lang="zh-CN" altLang="en-US" dirty="0"/>
                    </a:p>
                  </a:txBody>
                  <a:tcPr/>
                </a:tc>
                <a:extLst>
                  <a:ext uri="{0D108BD9-81ED-4DB2-BD59-A6C34878D82A}">
                    <a16:rowId xmlns:a16="http://schemas.microsoft.com/office/drawing/2014/main" val="3376924748"/>
                  </a:ext>
                </a:extLst>
              </a:tr>
              <a:tr h="370840">
                <a:tc>
                  <a:txBody>
                    <a:bodyPr/>
                    <a:lstStyle/>
                    <a:p>
                      <a:r>
                        <a:rPr lang="zh-CN" altLang="en-US" dirty="0" smtClean="0"/>
                        <a:t>其他</a:t>
                      </a:r>
                      <a:endParaRPr lang="zh-CN" altLang="en-US" dirty="0"/>
                    </a:p>
                  </a:txBody>
                  <a:tcPr/>
                </a:tc>
                <a:tc>
                  <a:txBody>
                    <a:bodyPr/>
                    <a:lstStyle/>
                    <a:p>
                      <a:r>
                        <a:rPr lang="en-US" altLang="zh-CN" dirty="0" smtClean="0"/>
                        <a:t>2</a:t>
                      </a:r>
                      <a:endParaRPr lang="zh-CN" altLang="en-US" dirty="0"/>
                    </a:p>
                  </a:txBody>
                  <a:tcPr/>
                </a:tc>
                <a:extLst>
                  <a:ext uri="{0D108BD9-81ED-4DB2-BD59-A6C34878D82A}">
                    <a16:rowId xmlns:a16="http://schemas.microsoft.com/office/drawing/2014/main" val="4112064935"/>
                  </a:ext>
                </a:extLst>
              </a:tr>
            </a:tbl>
          </a:graphicData>
        </a:graphic>
      </p:graphicFrame>
      <p:pic>
        <p:nvPicPr>
          <p:cNvPr id="25" name="图片 24"/>
          <p:cNvPicPr>
            <a:picLocks noChangeAspect="1"/>
          </p:cNvPicPr>
          <p:nvPr/>
        </p:nvPicPr>
        <p:blipFill>
          <a:blip r:embed="rId2"/>
          <a:stretch>
            <a:fillRect/>
          </a:stretch>
        </p:blipFill>
        <p:spPr>
          <a:xfrm>
            <a:off x="4908347" y="4425506"/>
            <a:ext cx="2571429" cy="514286"/>
          </a:xfrm>
          <a:prstGeom prst="rect">
            <a:avLst/>
          </a:prstGeom>
        </p:spPr>
      </p:pic>
      <p:graphicFrame>
        <p:nvGraphicFramePr>
          <p:cNvPr id="26" name="表格 25"/>
          <p:cNvGraphicFramePr>
            <a:graphicFrameLocks noGrp="1"/>
          </p:cNvGraphicFramePr>
          <p:nvPr/>
        </p:nvGraphicFramePr>
        <p:xfrm>
          <a:off x="3566608" y="4947920"/>
          <a:ext cx="2398837" cy="1483360"/>
        </p:xfrm>
        <a:graphic>
          <a:graphicData uri="http://schemas.openxmlformats.org/drawingml/2006/table">
            <a:tbl>
              <a:tblPr firstRow="1" bandRow="1">
                <a:tableStyleId>{5C22544A-7EE6-4342-B048-85BDC9FD1C3A}</a:tableStyleId>
              </a:tblPr>
              <a:tblGrid>
                <a:gridCol w="1937533">
                  <a:extLst>
                    <a:ext uri="{9D8B030D-6E8A-4147-A177-3AD203B41FA5}">
                      <a16:colId xmlns:a16="http://schemas.microsoft.com/office/drawing/2014/main" val="1446589948"/>
                    </a:ext>
                  </a:extLst>
                </a:gridCol>
                <a:gridCol w="461304">
                  <a:extLst>
                    <a:ext uri="{9D8B030D-6E8A-4147-A177-3AD203B41FA5}">
                      <a16:colId xmlns:a16="http://schemas.microsoft.com/office/drawing/2014/main" val="561329266"/>
                    </a:ext>
                  </a:extLst>
                </a:gridCol>
              </a:tblGrid>
              <a:tr h="370840">
                <a:tc>
                  <a:txBody>
                    <a:bodyPr/>
                    <a:lstStyle/>
                    <a:p>
                      <a:r>
                        <a:rPr lang="zh-CN" altLang="en-US" dirty="0" smtClean="0"/>
                        <a:t>目的网络</a:t>
                      </a:r>
                      <a:endParaRPr lang="zh-CN" altLang="en-US" dirty="0"/>
                    </a:p>
                  </a:txBody>
                  <a:tcPr/>
                </a:tc>
                <a:tc>
                  <a:txBody>
                    <a:bodyPr/>
                    <a:lstStyle/>
                    <a:p>
                      <a:endParaRPr lang="zh-CN" altLang="en-US"/>
                    </a:p>
                  </a:txBody>
                  <a:tcPr/>
                </a:tc>
                <a:extLst>
                  <a:ext uri="{0D108BD9-81ED-4DB2-BD59-A6C34878D82A}">
                    <a16:rowId xmlns:a16="http://schemas.microsoft.com/office/drawing/2014/main" val="2635874788"/>
                  </a:ext>
                </a:extLst>
              </a:tr>
              <a:tr h="370840">
                <a:tc>
                  <a:txBody>
                    <a:bodyPr/>
                    <a:lstStyle/>
                    <a:p>
                      <a:r>
                        <a:rPr lang="en-US" altLang="zh-CN" dirty="0" smtClean="0"/>
                        <a:t>206.0.71.128/25</a:t>
                      </a:r>
                      <a:endParaRPr lang="zh-CN" altLang="en-US" dirty="0"/>
                    </a:p>
                  </a:txBody>
                  <a:tcPr/>
                </a:tc>
                <a:tc>
                  <a:txBody>
                    <a:bodyPr/>
                    <a:lstStyle/>
                    <a:p>
                      <a:r>
                        <a:rPr lang="en-US" altLang="zh-CN" dirty="0" smtClean="0"/>
                        <a:t>1</a:t>
                      </a:r>
                      <a:endParaRPr lang="zh-CN" altLang="en-US" dirty="0"/>
                    </a:p>
                  </a:txBody>
                  <a:tcPr/>
                </a:tc>
                <a:extLst>
                  <a:ext uri="{0D108BD9-81ED-4DB2-BD59-A6C34878D82A}">
                    <a16:rowId xmlns:a16="http://schemas.microsoft.com/office/drawing/2014/main" val="2509343977"/>
                  </a:ext>
                </a:extLst>
              </a:tr>
              <a:tr h="370840">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376924748"/>
                  </a:ext>
                </a:extLst>
              </a:tr>
              <a:tr h="370840">
                <a:tc>
                  <a:txBody>
                    <a:bodyPr/>
                    <a:lstStyle/>
                    <a:p>
                      <a:r>
                        <a:rPr lang="zh-CN" altLang="en-US" dirty="0" smtClean="0"/>
                        <a:t>其他</a:t>
                      </a:r>
                      <a:endParaRPr lang="zh-CN" altLang="en-US" dirty="0"/>
                    </a:p>
                  </a:txBody>
                  <a:tcPr/>
                </a:tc>
                <a:tc>
                  <a:txBody>
                    <a:bodyPr/>
                    <a:lstStyle/>
                    <a:p>
                      <a:r>
                        <a:rPr lang="en-US" altLang="zh-CN" dirty="0" smtClean="0"/>
                        <a:t>2</a:t>
                      </a:r>
                      <a:endParaRPr lang="zh-CN" altLang="en-US" dirty="0"/>
                    </a:p>
                  </a:txBody>
                  <a:tcPr/>
                </a:tc>
                <a:extLst>
                  <a:ext uri="{0D108BD9-81ED-4DB2-BD59-A6C34878D82A}">
                    <a16:rowId xmlns:a16="http://schemas.microsoft.com/office/drawing/2014/main" val="4112064935"/>
                  </a:ext>
                </a:extLst>
              </a:tr>
            </a:tbl>
          </a:graphicData>
        </a:graphic>
      </p:graphicFrame>
      <p:sp>
        <p:nvSpPr>
          <p:cNvPr id="27" name="矩形 26"/>
          <p:cNvSpPr/>
          <p:nvPr/>
        </p:nvSpPr>
        <p:spPr>
          <a:xfrm>
            <a:off x="10190948" y="3596372"/>
            <a:ext cx="1217000" cy="400110"/>
          </a:xfrm>
          <a:prstGeom prst="rect">
            <a:avLst/>
          </a:prstGeom>
        </p:spPr>
        <p:txBody>
          <a:bodyPr wrap="none">
            <a:spAutoFit/>
          </a:bodyPr>
          <a:lstStyle/>
          <a:p>
            <a:pPr>
              <a:spcBef>
                <a:spcPct val="0"/>
              </a:spcBef>
            </a:pPr>
            <a:r>
              <a:rPr kumimoji="1" lang="zh-CN" altLang="en-US" sz="2000" b="1" dirty="0">
                <a:solidFill>
                  <a:srgbClr val="000066"/>
                </a:solidFill>
                <a:ea typeface="黑体" panose="02010609060101010101" pitchFamily="49" charset="-122"/>
              </a:rPr>
              <a:t>艺术学</a:t>
            </a:r>
            <a:r>
              <a:rPr kumimoji="1" lang="zh-CN" altLang="en-US" sz="2000" b="1" dirty="0" smtClean="0">
                <a:solidFill>
                  <a:srgbClr val="000066"/>
                </a:solidFill>
                <a:ea typeface="黑体" panose="02010609060101010101" pitchFamily="49" charset="-122"/>
              </a:rPr>
              <a:t>院</a:t>
            </a:r>
            <a:endParaRPr kumimoji="1" lang="zh-CN" altLang="en-US" sz="2000" b="1" dirty="0">
              <a:solidFill>
                <a:srgbClr val="000066"/>
              </a:solidFill>
              <a:ea typeface="黑体" panose="02010609060101010101" pitchFamily="49" charset="-122"/>
            </a:endParaRPr>
          </a:p>
        </p:txBody>
      </p:sp>
    </p:spTree>
    <p:extLst>
      <p:ext uri="{BB962C8B-B14F-4D97-AF65-F5344CB8AC3E}">
        <p14:creationId xmlns:p14="http://schemas.microsoft.com/office/powerpoint/2010/main" val="1497020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500" fill="hold"/>
                                        <p:tgtEl>
                                          <p:spTgt spid="24"/>
                                        </p:tgtEl>
                                        <p:attrNameLst>
                                          <p:attrName>ppt_x</p:attrName>
                                        </p:attrNameLst>
                                      </p:cBhvr>
                                      <p:tavLst>
                                        <p:tav tm="0">
                                          <p:val>
                                            <p:strVal val="#ppt_x"/>
                                          </p:val>
                                        </p:tav>
                                        <p:tav tm="100000">
                                          <p:val>
                                            <p:strVal val="#ppt_x"/>
                                          </p:val>
                                        </p:tav>
                                      </p:tavLst>
                                    </p:anim>
                                    <p:anim calcmode="lin" valueType="num">
                                      <p:cBhvr additive="base">
                                        <p:cTn id="3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ppt_x"/>
                                          </p:val>
                                        </p:tav>
                                        <p:tav tm="100000">
                                          <p:val>
                                            <p:strVal val="#ppt_x"/>
                                          </p:val>
                                        </p:tav>
                                      </p:tavLst>
                                    </p:anim>
                                    <p:anim calcmode="lin" valueType="num">
                                      <p:cBhvr additive="base">
                                        <p:cTn id="4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26"/>
                                        </p:tgtEl>
                                        <p:attrNameLst>
                                          <p:attrName>style.visibility</p:attrName>
                                        </p:attrNameLst>
                                      </p:cBhvr>
                                      <p:to>
                                        <p:strVal val="visible"/>
                                      </p:to>
                                    </p:set>
                                    <p:anim calcmode="lin" valueType="num">
                                      <p:cBhvr additive="base">
                                        <p:cTn id="53" dur="500" fill="hold"/>
                                        <p:tgtEl>
                                          <p:spTgt spid="26"/>
                                        </p:tgtEl>
                                        <p:attrNameLst>
                                          <p:attrName>ppt_x</p:attrName>
                                        </p:attrNameLst>
                                      </p:cBhvr>
                                      <p:tavLst>
                                        <p:tav tm="0">
                                          <p:val>
                                            <p:strVal val="#ppt_x"/>
                                          </p:val>
                                        </p:tav>
                                        <p:tav tm="100000">
                                          <p:val>
                                            <p:strVal val="#ppt_x"/>
                                          </p:val>
                                        </p:tav>
                                      </p:tavLst>
                                    </p:anim>
                                    <p:anim calcmode="lin" valueType="num">
                                      <p:cBhvr additive="base">
                                        <p:cTn id="5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5" grpId="0"/>
      <p:bldP spid="16" grpId="0"/>
      <p:bldP spid="22" grpId="0"/>
      <p:bldP spid="23" grpId="0"/>
      <p:bldP spid="27"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p:cNvSpPr>
            <a:spLocks noGrp="1"/>
          </p:cNvSpPr>
          <p:nvPr>
            <p:ph type="title" idx="4294967295"/>
          </p:nvPr>
        </p:nvSpPr>
        <p:spPr>
          <a:xfrm>
            <a:off x="0" y="421105"/>
            <a:ext cx="12192000" cy="1143000"/>
          </a:xfrm>
          <a:prstGeom prst="rect">
            <a:avLst/>
          </a:prstGeom>
        </p:spPr>
        <p:txBody>
          <a:bodyPr/>
          <a:lstStyle/>
          <a:p>
            <a:pPr algn="ctr"/>
            <a:r>
              <a:rPr lang="zh-CN" altLang="en-US" dirty="0"/>
              <a:t>动态主机配置协议</a:t>
            </a:r>
          </a:p>
        </p:txBody>
      </p:sp>
      <p:sp>
        <p:nvSpPr>
          <p:cNvPr id="86019" name="内容占位符 2"/>
          <p:cNvSpPr>
            <a:spLocks noGrp="1"/>
          </p:cNvSpPr>
          <p:nvPr>
            <p:ph idx="4294967295"/>
          </p:nvPr>
        </p:nvSpPr>
        <p:spPr>
          <a:xfrm>
            <a:off x="697832" y="1402432"/>
            <a:ext cx="10984831" cy="4648200"/>
          </a:xfrm>
          <a:prstGeom prst="rect">
            <a:avLst/>
          </a:prstGeom>
        </p:spPr>
        <p:txBody>
          <a:bodyPr/>
          <a:lstStyle/>
          <a:p>
            <a:pPr>
              <a:lnSpc>
                <a:spcPct val="130000"/>
              </a:lnSpc>
              <a:spcBef>
                <a:spcPts val="0"/>
              </a:spcBef>
              <a:buFont typeface="Wingdings" panose="05000000000000000000" pitchFamily="2" charset="2"/>
              <a:buChar char="l"/>
            </a:pPr>
            <a:r>
              <a:rPr lang="en-US" altLang="ja-JP" dirty="0">
                <a:latin typeface="+mn-ea"/>
              </a:rPr>
              <a:t>  plug-and-play</a:t>
            </a:r>
            <a:r>
              <a:rPr lang="zh-CN" altLang="en-US" dirty="0">
                <a:latin typeface="+mn-ea"/>
              </a:rPr>
              <a:t>（即插即用）</a:t>
            </a:r>
            <a:endParaRPr lang="en-US" altLang="zh-CN" dirty="0">
              <a:latin typeface="+mn-ea"/>
            </a:endParaRPr>
          </a:p>
          <a:p>
            <a:pPr>
              <a:lnSpc>
                <a:spcPct val="130000"/>
              </a:lnSpc>
              <a:spcBef>
                <a:spcPts val="0"/>
              </a:spcBef>
              <a:buFont typeface="Wingdings" panose="05000000000000000000" pitchFamily="2" charset="2"/>
              <a:buChar char="l"/>
            </a:pPr>
            <a:r>
              <a:rPr lang="en-US" altLang="zh-CN" dirty="0">
                <a:latin typeface="+mn-ea"/>
              </a:rPr>
              <a:t>  DHCP</a:t>
            </a:r>
            <a:r>
              <a:rPr lang="zh-CN" altLang="en-US" dirty="0">
                <a:latin typeface="+mn-ea"/>
              </a:rPr>
              <a:t>概述：</a:t>
            </a:r>
            <a:endParaRPr lang="en-US" altLang="zh-CN" dirty="0">
              <a:latin typeface="+mn-ea"/>
            </a:endParaRPr>
          </a:p>
          <a:p>
            <a:pPr lvl="1">
              <a:lnSpc>
                <a:spcPct val="130000"/>
              </a:lnSpc>
              <a:spcBef>
                <a:spcPts val="0"/>
              </a:spcBef>
            </a:pPr>
            <a:r>
              <a:rPr lang="zh-CN" altLang="en-US" sz="2800" dirty="0"/>
              <a:t>主机广播 </a:t>
            </a:r>
            <a:r>
              <a:rPr lang="zh-CN" altLang="en-US" sz="2800" dirty="0">
                <a:latin typeface="Comic Sans MS" panose="030F0702030302020204" pitchFamily="66" charset="0"/>
              </a:rPr>
              <a:t>“</a:t>
            </a:r>
            <a:r>
              <a:rPr lang="en-US" altLang="zh-CN" sz="2800" dirty="0"/>
              <a:t>DHCP DISCOVER</a:t>
            </a:r>
            <a:r>
              <a:rPr lang="en-US" altLang="zh-CN" sz="2800" dirty="0">
                <a:latin typeface="Comic Sans MS" panose="030F0702030302020204" pitchFamily="66" charset="0"/>
              </a:rPr>
              <a:t>”</a:t>
            </a:r>
            <a:r>
              <a:rPr lang="en-US" altLang="zh-CN" sz="2800" dirty="0"/>
              <a:t> </a:t>
            </a:r>
            <a:r>
              <a:rPr lang="zh-CN" altLang="en-US" sz="2800" dirty="0" smtClean="0"/>
              <a:t>（发现报文）</a:t>
            </a:r>
            <a:endParaRPr lang="zh-CN" altLang="en-US" sz="2800" dirty="0"/>
          </a:p>
          <a:p>
            <a:pPr lvl="1">
              <a:lnSpc>
                <a:spcPct val="130000"/>
              </a:lnSpc>
              <a:spcBef>
                <a:spcPts val="0"/>
              </a:spcBef>
            </a:pPr>
            <a:r>
              <a:rPr lang="en-US" altLang="zh-CN" sz="2800" dirty="0"/>
              <a:t>DHCP </a:t>
            </a:r>
            <a:r>
              <a:rPr lang="zh-CN" altLang="en-US" sz="2800" dirty="0"/>
              <a:t>服务器用 </a:t>
            </a:r>
            <a:r>
              <a:rPr lang="zh-CN" altLang="en-US" sz="2800" dirty="0">
                <a:latin typeface="Comic Sans MS" panose="030F0702030302020204" pitchFamily="66" charset="0"/>
              </a:rPr>
              <a:t>“</a:t>
            </a:r>
            <a:r>
              <a:rPr lang="en-US" altLang="zh-CN" sz="2800" dirty="0"/>
              <a:t>DHCP OFFER</a:t>
            </a:r>
            <a:r>
              <a:rPr lang="en-US" altLang="zh-CN" sz="2800" dirty="0">
                <a:latin typeface="Comic Sans MS" panose="030F0702030302020204" pitchFamily="66" charset="0"/>
              </a:rPr>
              <a:t>”</a:t>
            </a:r>
            <a:r>
              <a:rPr lang="en-US" altLang="zh-CN" sz="2800" dirty="0"/>
              <a:t> </a:t>
            </a:r>
            <a:r>
              <a:rPr lang="zh-CN" altLang="en-US" sz="2800" dirty="0" smtClean="0"/>
              <a:t>（提供报文）进行响应</a:t>
            </a:r>
            <a:endParaRPr lang="zh-CN" altLang="en-US" sz="2800" dirty="0"/>
          </a:p>
          <a:p>
            <a:pPr lvl="1">
              <a:lnSpc>
                <a:spcPct val="130000"/>
              </a:lnSpc>
              <a:spcBef>
                <a:spcPts val="0"/>
              </a:spcBef>
            </a:pPr>
            <a:r>
              <a:rPr lang="zh-CN" altLang="en-US" sz="2800" dirty="0"/>
              <a:t>主机请求</a:t>
            </a:r>
            <a:r>
              <a:rPr lang="en-US" altLang="zh-CN" sz="2800" dirty="0"/>
              <a:t>IP</a:t>
            </a:r>
            <a:r>
              <a:rPr lang="zh-CN" altLang="en-US" sz="2800" dirty="0"/>
              <a:t>地址</a:t>
            </a:r>
            <a:r>
              <a:rPr lang="en-US" altLang="zh-CN" sz="2800" dirty="0"/>
              <a:t>: </a:t>
            </a:r>
            <a:r>
              <a:rPr lang="en-US" altLang="zh-CN" sz="2800" dirty="0">
                <a:latin typeface="Comic Sans MS" panose="030F0702030302020204" pitchFamily="66" charset="0"/>
              </a:rPr>
              <a:t>“</a:t>
            </a:r>
            <a:r>
              <a:rPr lang="en-US" altLang="zh-CN" sz="2800" dirty="0"/>
              <a:t>DHCP REQUEST</a:t>
            </a:r>
            <a:r>
              <a:rPr lang="en-US" altLang="zh-CN" sz="2800" dirty="0">
                <a:latin typeface="Comic Sans MS" panose="030F0702030302020204" pitchFamily="66" charset="0"/>
              </a:rPr>
              <a:t>”</a:t>
            </a:r>
            <a:r>
              <a:rPr lang="en-US" altLang="zh-CN" sz="2800" dirty="0"/>
              <a:t> </a:t>
            </a:r>
            <a:r>
              <a:rPr lang="zh-CN" altLang="en-US" sz="2800" dirty="0" smtClean="0"/>
              <a:t>（请求报文）</a:t>
            </a:r>
            <a:endParaRPr lang="zh-CN" altLang="en-US" sz="2800" dirty="0"/>
          </a:p>
          <a:p>
            <a:pPr lvl="1">
              <a:lnSpc>
                <a:spcPct val="130000"/>
              </a:lnSpc>
              <a:spcBef>
                <a:spcPts val="0"/>
              </a:spcBef>
            </a:pPr>
            <a:r>
              <a:rPr lang="en-US" altLang="zh-CN" sz="2800" dirty="0"/>
              <a:t>DHCP </a:t>
            </a:r>
            <a:r>
              <a:rPr lang="zh-CN" altLang="en-US" sz="2800" dirty="0" smtClean="0"/>
              <a:t>服务器分配</a:t>
            </a:r>
            <a:r>
              <a:rPr lang="en-US" altLang="zh-CN" sz="2800" dirty="0" smtClean="0"/>
              <a:t>IP</a:t>
            </a:r>
            <a:r>
              <a:rPr lang="zh-CN" altLang="en-US" sz="2800" dirty="0" smtClean="0"/>
              <a:t>地址 </a:t>
            </a:r>
            <a:r>
              <a:rPr lang="zh-CN" altLang="en-US" sz="2800" dirty="0">
                <a:latin typeface="Comic Sans MS" panose="030F0702030302020204" pitchFamily="66" charset="0"/>
              </a:rPr>
              <a:t>“</a:t>
            </a:r>
            <a:r>
              <a:rPr lang="en-US" altLang="zh-CN" sz="2800" dirty="0"/>
              <a:t>DHCP ACK/NACK</a:t>
            </a:r>
            <a:r>
              <a:rPr lang="en-US" altLang="zh-CN" sz="2800" dirty="0">
                <a:latin typeface="Comic Sans MS" panose="030F0702030302020204" pitchFamily="66" charset="0"/>
              </a:rPr>
              <a:t>”</a:t>
            </a:r>
            <a:r>
              <a:rPr lang="en-US" altLang="zh-CN" sz="2800" dirty="0"/>
              <a:t> </a:t>
            </a:r>
            <a:r>
              <a:rPr lang="zh-CN" altLang="en-US" sz="2800" dirty="0" smtClean="0"/>
              <a:t>（确认报文）</a:t>
            </a:r>
            <a:endParaRPr lang="zh-CN" altLang="en-US" sz="2800" dirty="0"/>
          </a:p>
          <a:p>
            <a:pPr lvl="1">
              <a:lnSpc>
                <a:spcPct val="130000"/>
              </a:lnSpc>
              <a:spcBef>
                <a:spcPts val="0"/>
              </a:spcBef>
            </a:pPr>
            <a:r>
              <a:rPr lang="en-US" altLang="zh-CN" sz="2800" dirty="0"/>
              <a:t>DHCP </a:t>
            </a:r>
            <a:r>
              <a:rPr lang="zh-CN" altLang="en-US" sz="2800" dirty="0"/>
              <a:t>终止租用期</a:t>
            </a:r>
            <a:r>
              <a:rPr lang="zh-CN" altLang="en-US" sz="2800" dirty="0">
                <a:latin typeface="Comic Sans MS" panose="030F0702030302020204" pitchFamily="66" charset="0"/>
              </a:rPr>
              <a:t>”</a:t>
            </a:r>
            <a:r>
              <a:rPr lang="en-US" altLang="zh-CN" sz="2800" dirty="0"/>
              <a:t>DHCP RELEASE</a:t>
            </a:r>
            <a:r>
              <a:rPr lang="en-US" altLang="zh-CN" sz="2800" dirty="0" smtClean="0">
                <a:latin typeface="Comic Sans MS" panose="030F0702030302020204" pitchFamily="66" charset="0"/>
              </a:rPr>
              <a:t>”</a:t>
            </a:r>
            <a:r>
              <a:rPr lang="zh-CN" altLang="en-US" sz="2800" dirty="0" smtClean="0">
                <a:latin typeface="Comic Sans MS" panose="030F0702030302020204" pitchFamily="66" charset="0"/>
              </a:rPr>
              <a:t>（终止报文）</a:t>
            </a:r>
            <a:endParaRPr lang="zh-CN" altLang="en-US" sz="2800" dirty="0"/>
          </a:p>
        </p:txBody>
      </p:sp>
    </p:spTree>
    <p:extLst>
      <p:ext uri="{BB962C8B-B14F-4D97-AF65-F5344CB8AC3E}">
        <p14:creationId xmlns:p14="http://schemas.microsoft.com/office/powerpoint/2010/main" val="1218654474"/>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85" name="Rectangle 94"/>
          <p:cNvSpPr>
            <a:spLocks noGrp="1" noChangeArrowheads="1"/>
          </p:cNvSpPr>
          <p:nvPr>
            <p:ph type="title" idx="4294967295"/>
          </p:nvPr>
        </p:nvSpPr>
        <p:spPr>
          <a:xfrm>
            <a:off x="0" y="359760"/>
            <a:ext cx="12007516" cy="898525"/>
          </a:xfrm>
          <a:prstGeom prst="rect">
            <a:avLst/>
          </a:prstGeom>
        </p:spPr>
        <p:txBody>
          <a:bodyPr/>
          <a:lstStyle/>
          <a:p>
            <a:pPr algn="ctr"/>
            <a:r>
              <a:rPr lang="en-US" altLang="zh-CN" dirty="0">
                <a:ea typeface="ＭＳ Ｐゴシック" pitchFamily="34" charset="-128"/>
              </a:rPr>
              <a:t>DHCP </a:t>
            </a:r>
            <a:r>
              <a:rPr lang="zh-CN" altLang="en-US" dirty="0">
                <a:latin typeface="+mj-ea"/>
              </a:rPr>
              <a:t>客户端</a:t>
            </a:r>
            <a:r>
              <a:rPr lang="en-US" altLang="zh-CN" dirty="0">
                <a:latin typeface="+mj-ea"/>
              </a:rPr>
              <a:t>-</a:t>
            </a:r>
            <a:r>
              <a:rPr lang="zh-CN" altLang="en-US" dirty="0">
                <a:latin typeface="+mj-ea"/>
              </a:rPr>
              <a:t>服务器场景</a:t>
            </a:r>
            <a:endParaRPr lang="en-US" altLang="zh-CN" dirty="0">
              <a:latin typeface="+mj-ea"/>
            </a:endParaRPr>
          </a:p>
        </p:txBody>
      </p:sp>
      <p:grpSp>
        <p:nvGrpSpPr>
          <p:cNvPr id="2" name="组合 1"/>
          <p:cNvGrpSpPr/>
          <p:nvPr/>
        </p:nvGrpSpPr>
        <p:grpSpPr>
          <a:xfrm>
            <a:off x="1741274" y="1270000"/>
            <a:ext cx="7882140" cy="5170491"/>
            <a:chOff x="1556079" y="1270000"/>
            <a:chExt cx="7882140" cy="5170491"/>
          </a:xfrm>
        </p:grpSpPr>
        <p:sp>
          <p:nvSpPr>
            <p:cNvPr id="88068" name="Text Box 7"/>
            <p:cNvSpPr txBox="1">
              <a:spLocks noChangeArrowheads="1"/>
            </p:cNvSpPr>
            <p:nvPr/>
          </p:nvSpPr>
          <p:spPr bwMode="auto">
            <a:xfrm>
              <a:off x="1556079" y="1270000"/>
              <a:ext cx="2359428" cy="338554"/>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600" dirty="0">
                  <a:solidFill>
                    <a:srgbClr val="CC0000"/>
                  </a:solidFill>
                  <a:latin typeface="Arial" pitchFamily="34" charset="0"/>
                  <a:ea typeface="ＭＳ Ｐゴシック" pitchFamily="34" charset="-128"/>
                </a:rPr>
                <a:t>DHCP server: 223.1.2.5</a:t>
              </a:r>
            </a:p>
          </p:txBody>
        </p:sp>
        <p:sp>
          <p:nvSpPr>
            <p:cNvPr id="88069" name="Text Box 8"/>
            <p:cNvSpPr txBox="1">
              <a:spLocks noChangeArrowheads="1"/>
            </p:cNvSpPr>
            <p:nvPr/>
          </p:nvSpPr>
          <p:spPr bwMode="auto">
            <a:xfrm>
              <a:off x="8187731" y="1311277"/>
              <a:ext cx="856325" cy="510909"/>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lnSpc>
                  <a:spcPct val="85000"/>
                </a:lnSpc>
                <a:spcBef>
                  <a:spcPct val="0"/>
                </a:spcBef>
                <a:buClrTx/>
                <a:buSzTx/>
                <a:buFontTx/>
                <a:buNone/>
              </a:pPr>
              <a:r>
                <a:rPr lang="en-US" altLang="zh-CN" sz="1600">
                  <a:solidFill>
                    <a:srgbClr val="CC0000"/>
                  </a:solidFill>
                  <a:latin typeface="Arial" pitchFamily="34" charset="0"/>
                  <a:ea typeface="ＭＳ Ｐゴシック" pitchFamily="34" charset="-128"/>
                </a:rPr>
                <a:t>arriving</a:t>
              </a:r>
            </a:p>
            <a:p>
              <a:pPr algn="ctr">
                <a:lnSpc>
                  <a:spcPct val="85000"/>
                </a:lnSpc>
                <a:spcBef>
                  <a:spcPct val="0"/>
                </a:spcBef>
                <a:buClrTx/>
                <a:buSzTx/>
                <a:buFontTx/>
                <a:buNone/>
              </a:pPr>
              <a:r>
                <a:rPr lang="en-US" altLang="zh-CN" sz="1600">
                  <a:solidFill>
                    <a:srgbClr val="CC0000"/>
                  </a:solidFill>
                  <a:latin typeface="Arial" pitchFamily="34" charset="0"/>
                  <a:ea typeface="ＭＳ Ｐゴシック" pitchFamily="34" charset="-128"/>
                </a:rPr>
                <a:t> client</a:t>
              </a:r>
              <a:endParaRPr lang="en-US" altLang="zh-CN" sz="1800">
                <a:solidFill>
                  <a:srgbClr val="CC0000"/>
                </a:solidFill>
                <a:latin typeface="Arial" pitchFamily="34" charset="0"/>
                <a:ea typeface="ＭＳ Ｐゴシック" pitchFamily="34" charset="-128"/>
              </a:endParaRPr>
            </a:p>
          </p:txBody>
        </p:sp>
        <p:sp>
          <p:nvSpPr>
            <p:cNvPr id="88070" name="Line 9"/>
            <p:cNvSpPr>
              <a:spLocks noChangeShapeType="1"/>
            </p:cNvSpPr>
            <p:nvPr/>
          </p:nvSpPr>
          <p:spPr bwMode="auto">
            <a:xfrm flipH="1">
              <a:off x="2480733" y="2208216"/>
              <a:ext cx="5861051" cy="53657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88071" name="Line 10"/>
            <p:cNvSpPr>
              <a:spLocks noChangeShapeType="1"/>
            </p:cNvSpPr>
            <p:nvPr/>
          </p:nvSpPr>
          <p:spPr bwMode="auto">
            <a:xfrm flipH="1">
              <a:off x="2421469" y="2163764"/>
              <a:ext cx="14817" cy="4027487"/>
            </a:xfrm>
            <a:prstGeom prst="line">
              <a:avLst/>
            </a:prstGeom>
            <a:noFill/>
            <a:ln w="952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88072" name="Line 11"/>
            <p:cNvSpPr>
              <a:spLocks noChangeShapeType="1"/>
            </p:cNvSpPr>
            <p:nvPr/>
          </p:nvSpPr>
          <p:spPr bwMode="auto">
            <a:xfrm flipH="1">
              <a:off x="8456084" y="2239963"/>
              <a:ext cx="14816" cy="4140200"/>
            </a:xfrm>
            <a:prstGeom prst="line">
              <a:avLst/>
            </a:prstGeom>
            <a:noFill/>
            <a:ln w="952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nvGrpSpPr>
            <p:cNvPr id="88073" name="Group 23"/>
            <p:cNvGrpSpPr>
              <a:grpSpLocks/>
            </p:cNvGrpSpPr>
            <p:nvPr/>
          </p:nvGrpSpPr>
          <p:grpSpPr bwMode="auto">
            <a:xfrm>
              <a:off x="4519085" y="1343026"/>
              <a:ext cx="3564467" cy="1116013"/>
              <a:chOff x="11865" y="3885"/>
              <a:chExt cx="3720" cy="1260"/>
            </a:xfrm>
          </p:grpSpPr>
          <p:sp>
            <p:nvSpPr>
              <p:cNvPr id="88141" name="Text Box 24"/>
              <p:cNvSpPr txBox="1">
                <a:spLocks noChangeArrowheads="1"/>
              </p:cNvSpPr>
              <p:nvPr/>
            </p:nvSpPr>
            <p:spPr bwMode="auto">
              <a:xfrm>
                <a:off x="11865" y="3885"/>
                <a:ext cx="2062" cy="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200" b="1" dirty="0">
                    <a:solidFill>
                      <a:srgbClr val="000000"/>
                    </a:solidFill>
                    <a:latin typeface="Arial" pitchFamily="34" charset="0"/>
                    <a:ea typeface="ＭＳ Ｐゴシック" pitchFamily="34" charset="-128"/>
                  </a:rPr>
                  <a:t>DHCP discover</a:t>
                </a:r>
                <a:endParaRPr lang="en-US" altLang="zh-CN" sz="1200" b="1" dirty="0">
                  <a:solidFill>
                    <a:srgbClr val="000000"/>
                  </a:solidFill>
                  <a:latin typeface="Comic Sans MS" pitchFamily="66" charset="0"/>
                  <a:ea typeface="ＭＳ Ｐゴシック" pitchFamily="34" charset="-128"/>
                </a:endParaRPr>
              </a:p>
            </p:txBody>
          </p:sp>
          <p:sp>
            <p:nvSpPr>
              <p:cNvPr id="88142" name="Text Box 25"/>
              <p:cNvSpPr txBox="1">
                <a:spLocks noChangeArrowheads="1"/>
              </p:cNvSpPr>
              <p:nvPr/>
            </p:nvSpPr>
            <p:spPr bwMode="auto">
              <a:xfrm>
                <a:off x="12015" y="4231"/>
                <a:ext cx="3570" cy="914"/>
              </a:xfrm>
              <a:prstGeom prst="rect">
                <a:avLst/>
              </a:prstGeom>
              <a:solidFill>
                <a:srgbClr val="FFFFFF"/>
              </a:solidFill>
              <a:ln w="9525">
                <a:solidFill>
                  <a:srgbClr val="000000"/>
                </a:solidFill>
                <a:miter lim="800000"/>
                <a:headEnd/>
                <a:tailEnd/>
              </a:ln>
            </p:spPr>
            <p:txBody>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200" dirty="0" err="1">
                    <a:solidFill>
                      <a:srgbClr val="000000"/>
                    </a:solidFill>
                    <a:latin typeface="Arial" pitchFamily="34" charset="0"/>
                    <a:ea typeface="ＭＳ Ｐゴシック" pitchFamily="34" charset="-128"/>
                  </a:rPr>
                  <a:t>src</a:t>
                </a:r>
                <a:r>
                  <a:rPr lang="en-US" altLang="zh-CN" sz="1200" dirty="0">
                    <a:solidFill>
                      <a:srgbClr val="000000"/>
                    </a:solidFill>
                    <a:latin typeface="Arial" pitchFamily="34" charset="0"/>
                    <a:ea typeface="ＭＳ Ｐゴシック" pitchFamily="34" charset="-128"/>
                  </a:rPr>
                  <a:t> </a:t>
                </a:r>
                <a:r>
                  <a:rPr lang="en-US" altLang="zh-CN" sz="1200" b="1" dirty="0">
                    <a:solidFill>
                      <a:srgbClr val="FF0000"/>
                    </a:solidFill>
                    <a:latin typeface="Arial" pitchFamily="34" charset="0"/>
                    <a:ea typeface="ＭＳ Ｐゴシック" pitchFamily="34" charset="-128"/>
                  </a:rPr>
                  <a:t>: 0.0.0.0</a:t>
                </a:r>
                <a:r>
                  <a:rPr lang="en-US" altLang="zh-CN" sz="1200" dirty="0">
                    <a:solidFill>
                      <a:srgbClr val="000000"/>
                    </a:solidFill>
                    <a:latin typeface="Arial" pitchFamily="34" charset="0"/>
                    <a:ea typeface="ＭＳ Ｐゴシック" pitchFamily="34" charset="-128"/>
                  </a:rPr>
                  <a:t>, 68     </a:t>
                </a:r>
              </a:p>
              <a:p>
                <a:pPr algn="ctr">
                  <a:spcBef>
                    <a:spcPct val="0"/>
                  </a:spcBef>
                  <a:buClrTx/>
                  <a:buSzTx/>
                  <a:buFontTx/>
                  <a:buNone/>
                </a:pPr>
                <a:r>
                  <a:rPr lang="en-US" altLang="zh-CN" sz="1200" dirty="0" err="1">
                    <a:solidFill>
                      <a:srgbClr val="000000"/>
                    </a:solidFill>
                    <a:latin typeface="Arial" pitchFamily="34" charset="0"/>
                    <a:ea typeface="ＭＳ Ｐゴシック" pitchFamily="34" charset="-128"/>
                  </a:rPr>
                  <a:t>dest</a:t>
                </a:r>
                <a:r>
                  <a:rPr lang="en-US" altLang="zh-CN" sz="1200" dirty="0">
                    <a:solidFill>
                      <a:srgbClr val="000000"/>
                    </a:solidFill>
                    <a:latin typeface="Arial" pitchFamily="34" charset="0"/>
                    <a:ea typeface="ＭＳ Ｐゴシック" pitchFamily="34" charset="-128"/>
                  </a:rPr>
                  <a:t>.: </a:t>
                </a:r>
                <a:r>
                  <a:rPr lang="en-US" altLang="zh-CN" sz="1200" b="1" dirty="0" smtClean="0">
                    <a:solidFill>
                      <a:srgbClr val="FF0000"/>
                    </a:solidFill>
                    <a:latin typeface="Arial" pitchFamily="34" charset="0"/>
                    <a:ea typeface="ＭＳ Ｐゴシック" pitchFamily="34" charset="-128"/>
                  </a:rPr>
                  <a:t>255.255.255.255</a:t>
                </a:r>
                <a:r>
                  <a:rPr lang="en-US" altLang="zh-CN" sz="1200" dirty="0" smtClean="0">
                    <a:solidFill>
                      <a:srgbClr val="000000"/>
                    </a:solidFill>
                    <a:latin typeface="Arial" pitchFamily="34" charset="0"/>
                    <a:ea typeface="ＭＳ Ｐゴシック" pitchFamily="34" charset="-128"/>
                  </a:rPr>
                  <a:t>,67</a:t>
                </a:r>
                <a:endParaRPr lang="en-US" altLang="zh-CN" sz="1200" dirty="0">
                  <a:solidFill>
                    <a:srgbClr val="000000"/>
                  </a:solidFill>
                  <a:latin typeface="Arial" pitchFamily="34" charset="0"/>
                  <a:ea typeface="ＭＳ Ｐゴシック" pitchFamily="34" charset="-128"/>
                </a:endParaRPr>
              </a:p>
              <a:p>
                <a:pPr algn="ctr">
                  <a:spcBef>
                    <a:spcPct val="0"/>
                  </a:spcBef>
                  <a:buClrTx/>
                  <a:buSzTx/>
                  <a:buFontTx/>
                  <a:buNone/>
                </a:pPr>
                <a:r>
                  <a:rPr lang="en-US" altLang="zh-CN" sz="1200" dirty="0" err="1">
                    <a:solidFill>
                      <a:srgbClr val="000000"/>
                    </a:solidFill>
                    <a:latin typeface="Arial" pitchFamily="34" charset="0"/>
                    <a:ea typeface="ＭＳ Ｐゴシック" pitchFamily="34" charset="-128"/>
                  </a:rPr>
                  <a:t>yiaddr</a:t>
                </a:r>
                <a:r>
                  <a:rPr lang="en-US" altLang="zh-CN" sz="1200" dirty="0">
                    <a:solidFill>
                      <a:srgbClr val="000000"/>
                    </a:solidFill>
                    <a:latin typeface="Arial" pitchFamily="34" charset="0"/>
                    <a:ea typeface="ＭＳ Ｐゴシック" pitchFamily="34" charset="-128"/>
                  </a:rPr>
                  <a:t>:    0.0.0.0</a:t>
                </a:r>
              </a:p>
              <a:p>
                <a:pPr algn="ctr">
                  <a:spcBef>
                    <a:spcPct val="0"/>
                  </a:spcBef>
                  <a:buClrTx/>
                  <a:buSzTx/>
                  <a:buFontTx/>
                  <a:buNone/>
                </a:pPr>
                <a:r>
                  <a:rPr lang="en-US" altLang="zh-CN" sz="1200" dirty="0">
                    <a:solidFill>
                      <a:srgbClr val="000000"/>
                    </a:solidFill>
                    <a:latin typeface="Arial" pitchFamily="34" charset="0"/>
                    <a:ea typeface="ＭＳ Ｐゴシック" pitchFamily="34" charset="-128"/>
                  </a:rPr>
                  <a:t>transaction ID: 654</a:t>
                </a:r>
                <a:endParaRPr lang="en-US" altLang="zh-CN" sz="1800" dirty="0">
                  <a:solidFill>
                    <a:srgbClr val="000000"/>
                  </a:solidFill>
                  <a:latin typeface="Comic Sans MS" pitchFamily="66" charset="0"/>
                  <a:ea typeface="ＭＳ Ｐゴシック" pitchFamily="34" charset="-128"/>
                </a:endParaRPr>
              </a:p>
            </p:txBody>
          </p:sp>
        </p:grpSp>
        <p:sp>
          <p:nvSpPr>
            <p:cNvPr id="88074" name="Line 26"/>
            <p:cNvSpPr>
              <a:spLocks noChangeShapeType="1"/>
            </p:cNvSpPr>
            <p:nvPr/>
          </p:nvSpPr>
          <p:spPr bwMode="auto">
            <a:xfrm>
              <a:off x="2537886" y="3194053"/>
              <a:ext cx="5861049" cy="538163"/>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88075" name="Text Box 27"/>
            <p:cNvSpPr txBox="1">
              <a:spLocks noChangeArrowheads="1"/>
            </p:cNvSpPr>
            <p:nvPr/>
          </p:nvSpPr>
          <p:spPr bwMode="auto">
            <a:xfrm>
              <a:off x="4749800" y="2579688"/>
              <a:ext cx="1839384" cy="330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200" b="1">
                  <a:solidFill>
                    <a:srgbClr val="000000"/>
                  </a:solidFill>
                  <a:latin typeface="Arial" pitchFamily="34" charset="0"/>
                  <a:ea typeface="ＭＳ Ｐゴシック" pitchFamily="34" charset="-128"/>
                </a:rPr>
                <a:t>DHCP offer</a:t>
              </a:r>
              <a:endParaRPr lang="en-US" altLang="zh-CN" sz="1800">
                <a:solidFill>
                  <a:srgbClr val="000000"/>
                </a:solidFill>
                <a:latin typeface="Comic Sans MS" pitchFamily="66" charset="0"/>
                <a:ea typeface="ＭＳ Ｐゴシック" pitchFamily="34" charset="-128"/>
              </a:endParaRPr>
            </a:p>
          </p:txBody>
        </p:sp>
        <p:sp>
          <p:nvSpPr>
            <p:cNvPr id="88076" name="Text Box 28"/>
            <p:cNvSpPr txBox="1">
              <a:spLocks noChangeArrowheads="1"/>
            </p:cNvSpPr>
            <p:nvPr/>
          </p:nvSpPr>
          <p:spPr bwMode="auto">
            <a:xfrm>
              <a:off x="4878919" y="2832100"/>
              <a:ext cx="3232149" cy="965200"/>
            </a:xfrm>
            <a:prstGeom prst="rect">
              <a:avLst/>
            </a:prstGeom>
            <a:solidFill>
              <a:srgbClr val="FFFFFF"/>
            </a:solidFill>
            <a:ln w="9525">
              <a:solidFill>
                <a:srgbClr val="000000"/>
              </a:solidFill>
              <a:miter lim="800000"/>
              <a:headEnd/>
              <a:tailEnd/>
            </a:ln>
          </p:spPr>
          <p:txBody>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200" dirty="0" err="1">
                  <a:solidFill>
                    <a:srgbClr val="000000"/>
                  </a:solidFill>
                  <a:latin typeface="Arial" pitchFamily="34" charset="0"/>
                  <a:ea typeface="ＭＳ Ｐゴシック" pitchFamily="34" charset="-128"/>
                </a:rPr>
                <a:t>src</a:t>
              </a:r>
              <a:r>
                <a:rPr lang="en-US" altLang="zh-CN" sz="1200" dirty="0">
                  <a:solidFill>
                    <a:srgbClr val="000000"/>
                  </a:solidFill>
                  <a:latin typeface="Arial" pitchFamily="34" charset="0"/>
                  <a:ea typeface="ＭＳ Ｐゴシック" pitchFamily="34" charset="-128"/>
                </a:rPr>
                <a:t>: 223.1.2.5, 67      </a:t>
              </a:r>
            </a:p>
            <a:p>
              <a:pPr algn="ctr">
                <a:spcBef>
                  <a:spcPct val="0"/>
                </a:spcBef>
                <a:buClrTx/>
                <a:buSzTx/>
                <a:buFontTx/>
                <a:buNone/>
              </a:pPr>
              <a:r>
                <a:rPr lang="en-US" altLang="zh-CN" sz="1200" dirty="0" err="1">
                  <a:solidFill>
                    <a:srgbClr val="000000"/>
                  </a:solidFill>
                  <a:latin typeface="Arial" pitchFamily="34" charset="0"/>
                  <a:ea typeface="ＭＳ Ｐゴシック" pitchFamily="34" charset="-128"/>
                </a:rPr>
                <a:t>dest</a:t>
              </a:r>
              <a:r>
                <a:rPr lang="en-US" altLang="zh-CN" sz="1200" dirty="0">
                  <a:solidFill>
                    <a:srgbClr val="000000"/>
                  </a:solidFill>
                  <a:latin typeface="Arial" pitchFamily="34" charset="0"/>
                  <a:ea typeface="ＭＳ Ｐゴシック" pitchFamily="34" charset="-128"/>
                </a:rPr>
                <a:t>:  </a:t>
              </a:r>
              <a:r>
                <a:rPr lang="en-US" altLang="zh-CN" sz="1200" b="1" dirty="0" smtClean="0">
                  <a:solidFill>
                    <a:srgbClr val="FF0000"/>
                  </a:solidFill>
                  <a:latin typeface="Arial" pitchFamily="34" charset="0"/>
                  <a:ea typeface="ＭＳ Ｐゴシック" pitchFamily="34" charset="-128"/>
                </a:rPr>
                <a:t>255.255.255.255</a:t>
              </a:r>
              <a:r>
                <a:rPr lang="en-US" altLang="zh-CN" sz="1200" dirty="0">
                  <a:solidFill>
                    <a:srgbClr val="000000"/>
                  </a:solidFill>
                  <a:latin typeface="Arial" pitchFamily="34" charset="0"/>
                  <a:ea typeface="ＭＳ Ｐゴシック" pitchFamily="34" charset="-128"/>
                </a:rPr>
                <a:t>, 68</a:t>
              </a:r>
            </a:p>
            <a:p>
              <a:pPr algn="ctr">
                <a:spcBef>
                  <a:spcPct val="0"/>
                </a:spcBef>
                <a:buClrTx/>
                <a:buSzTx/>
                <a:buFontTx/>
                <a:buNone/>
              </a:pPr>
              <a:r>
                <a:rPr lang="en-US" altLang="zh-CN" sz="1200" dirty="0" err="1">
                  <a:solidFill>
                    <a:srgbClr val="000000"/>
                  </a:solidFill>
                  <a:latin typeface="Arial" pitchFamily="34" charset="0"/>
                  <a:ea typeface="ＭＳ Ｐゴシック" pitchFamily="34" charset="-128"/>
                </a:rPr>
                <a:t>yiaddrr</a:t>
              </a:r>
              <a:r>
                <a:rPr lang="en-US" altLang="zh-CN" sz="1200" dirty="0">
                  <a:solidFill>
                    <a:srgbClr val="000000"/>
                  </a:solidFill>
                  <a:latin typeface="Arial" pitchFamily="34" charset="0"/>
                  <a:ea typeface="ＭＳ Ｐゴシック" pitchFamily="34" charset="-128"/>
                </a:rPr>
                <a:t>: 223.1.2.4</a:t>
              </a:r>
            </a:p>
            <a:p>
              <a:pPr algn="ctr">
                <a:spcBef>
                  <a:spcPct val="0"/>
                </a:spcBef>
                <a:buClrTx/>
                <a:buSzTx/>
                <a:buFontTx/>
                <a:buNone/>
              </a:pPr>
              <a:r>
                <a:rPr lang="en-US" altLang="zh-CN" sz="1200" dirty="0">
                  <a:solidFill>
                    <a:srgbClr val="000000"/>
                  </a:solidFill>
                  <a:latin typeface="Arial" pitchFamily="34" charset="0"/>
                  <a:ea typeface="ＭＳ Ｐゴシック" pitchFamily="34" charset="-128"/>
                </a:rPr>
                <a:t>transaction ID: 654</a:t>
              </a:r>
            </a:p>
            <a:p>
              <a:pPr algn="ctr">
                <a:spcBef>
                  <a:spcPct val="0"/>
                </a:spcBef>
                <a:buClrTx/>
                <a:buSzTx/>
                <a:buFontTx/>
                <a:buNone/>
              </a:pPr>
              <a:r>
                <a:rPr lang="en-US" altLang="zh-CN" sz="1200" dirty="0">
                  <a:solidFill>
                    <a:srgbClr val="000000"/>
                  </a:solidFill>
                  <a:latin typeface="Arial" pitchFamily="34" charset="0"/>
                  <a:ea typeface="ＭＳ Ｐゴシック" pitchFamily="34" charset="-128"/>
                </a:rPr>
                <a:t>lifetime: 3600 </a:t>
              </a:r>
              <a:r>
                <a:rPr lang="en-US" altLang="zh-CN" sz="1200" dirty="0" err="1">
                  <a:solidFill>
                    <a:srgbClr val="000000"/>
                  </a:solidFill>
                  <a:latin typeface="Arial" pitchFamily="34" charset="0"/>
                  <a:ea typeface="ＭＳ Ｐゴシック" pitchFamily="34" charset="-128"/>
                </a:rPr>
                <a:t>secs</a:t>
              </a:r>
              <a:endParaRPr lang="en-US" altLang="zh-CN" sz="800" dirty="0">
                <a:solidFill>
                  <a:srgbClr val="000000"/>
                </a:solidFill>
                <a:latin typeface="Comic Sans MS" pitchFamily="66" charset="0"/>
                <a:ea typeface="ＭＳ Ｐゴシック" pitchFamily="34" charset="-128"/>
              </a:endParaRPr>
            </a:p>
          </p:txBody>
        </p:sp>
        <p:sp>
          <p:nvSpPr>
            <p:cNvPr id="88077" name="Line 29"/>
            <p:cNvSpPr>
              <a:spLocks noChangeShapeType="1"/>
            </p:cNvSpPr>
            <p:nvPr/>
          </p:nvSpPr>
          <p:spPr bwMode="auto">
            <a:xfrm flipH="1">
              <a:off x="2393953" y="4422778"/>
              <a:ext cx="5861049" cy="53657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88078" name="Text Box 30"/>
            <p:cNvSpPr txBox="1">
              <a:spLocks noChangeArrowheads="1"/>
            </p:cNvSpPr>
            <p:nvPr/>
          </p:nvSpPr>
          <p:spPr bwMode="auto">
            <a:xfrm>
              <a:off x="2622553" y="3765553"/>
              <a:ext cx="1839383" cy="328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200" b="1">
                  <a:solidFill>
                    <a:srgbClr val="000000"/>
                  </a:solidFill>
                  <a:latin typeface="Arial" pitchFamily="34" charset="0"/>
                  <a:ea typeface="ＭＳ Ｐゴシック" pitchFamily="34" charset="-128"/>
                </a:rPr>
                <a:t>DHCP request</a:t>
              </a:r>
              <a:endParaRPr lang="en-US" altLang="zh-CN" sz="1800">
                <a:solidFill>
                  <a:srgbClr val="000000"/>
                </a:solidFill>
                <a:latin typeface="Comic Sans MS" pitchFamily="66" charset="0"/>
                <a:ea typeface="ＭＳ Ｐゴシック" pitchFamily="34" charset="-128"/>
              </a:endParaRPr>
            </a:p>
          </p:txBody>
        </p:sp>
        <p:sp>
          <p:nvSpPr>
            <p:cNvPr id="88079" name="Text Box 31"/>
            <p:cNvSpPr txBox="1">
              <a:spLocks noChangeArrowheads="1"/>
            </p:cNvSpPr>
            <p:nvPr/>
          </p:nvSpPr>
          <p:spPr bwMode="auto">
            <a:xfrm>
              <a:off x="2796120" y="4027491"/>
              <a:ext cx="3676649" cy="998537"/>
            </a:xfrm>
            <a:prstGeom prst="rect">
              <a:avLst/>
            </a:prstGeom>
            <a:solidFill>
              <a:srgbClr val="FFFFFF"/>
            </a:solidFill>
            <a:ln w="9525">
              <a:solidFill>
                <a:srgbClr val="000000"/>
              </a:solidFill>
              <a:miter lim="800000"/>
              <a:headEnd/>
              <a:tailEnd/>
            </a:ln>
          </p:spPr>
          <p:txBody>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200" dirty="0" err="1">
                  <a:solidFill>
                    <a:srgbClr val="000000"/>
                  </a:solidFill>
                  <a:latin typeface="Arial" pitchFamily="34" charset="0"/>
                  <a:ea typeface="ＭＳ Ｐゴシック" pitchFamily="34" charset="-128"/>
                </a:rPr>
                <a:t>src</a:t>
              </a:r>
              <a:r>
                <a:rPr lang="en-US" altLang="zh-CN" sz="1200" dirty="0">
                  <a:solidFill>
                    <a:srgbClr val="000000"/>
                  </a:solidFill>
                  <a:latin typeface="Arial" pitchFamily="34" charset="0"/>
                  <a:ea typeface="ＭＳ Ｐゴシック" pitchFamily="34" charset="-128"/>
                </a:rPr>
                <a:t>:  </a:t>
              </a:r>
              <a:r>
                <a:rPr lang="en-US" altLang="zh-CN" sz="1200" b="1" dirty="0">
                  <a:solidFill>
                    <a:srgbClr val="FF0000"/>
                  </a:solidFill>
                  <a:latin typeface="Arial" pitchFamily="34" charset="0"/>
                  <a:ea typeface="ＭＳ Ｐゴシック" pitchFamily="34" charset="-128"/>
                </a:rPr>
                <a:t>0.0.0.0</a:t>
              </a:r>
              <a:r>
                <a:rPr lang="en-US" altLang="zh-CN" sz="1200" dirty="0">
                  <a:solidFill>
                    <a:srgbClr val="000000"/>
                  </a:solidFill>
                  <a:latin typeface="Arial" pitchFamily="34" charset="0"/>
                  <a:ea typeface="ＭＳ Ｐゴシック" pitchFamily="34" charset="-128"/>
                </a:rPr>
                <a:t>, 68     </a:t>
              </a:r>
            </a:p>
            <a:p>
              <a:pPr algn="ctr">
                <a:spcBef>
                  <a:spcPct val="0"/>
                </a:spcBef>
                <a:buClrTx/>
                <a:buSzTx/>
                <a:buFontTx/>
                <a:buNone/>
              </a:pPr>
              <a:r>
                <a:rPr lang="en-US" altLang="zh-CN" sz="1200" dirty="0" err="1">
                  <a:solidFill>
                    <a:srgbClr val="000000"/>
                  </a:solidFill>
                  <a:latin typeface="Arial" pitchFamily="34" charset="0"/>
                  <a:ea typeface="ＭＳ Ｐゴシック" pitchFamily="34" charset="-128"/>
                </a:rPr>
                <a:t>dest</a:t>
              </a:r>
              <a:r>
                <a:rPr lang="en-US" altLang="zh-CN" sz="1200" dirty="0">
                  <a:solidFill>
                    <a:srgbClr val="000000"/>
                  </a:solidFill>
                  <a:latin typeface="Arial" pitchFamily="34" charset="0"/>
                  <a:ea typeface="ＭＳ Ｐゴシック" pitchFamily="34" charset="-128"/>
                </a:rPr>
                <a:t>::  </a:t>
              </a:r>
              <a:r>
                <a:rPr lang="en-US" altLang="zh-CN" sz="1200" b="1" dirty="0" smtClean="0">
                  <a:solidFill>
                    <a:srgbClr val="FF0000"/>
                  </a:solidFill>
                  <a:latin typeface="Arial" pitchFamily="34" charset="0"/>
                  <a:ea typeface="ＭＳ Ｐゴシック" pitchFamily="34" charset="-128"/>
                </a:rPr>
                <a:t>255.255.255.255</a:t>
              </a:r>
              <a:r>
                <a:rPr lang="en-US" altLang="zh-CN" sz="1200" dirty="0">
                  <a:solidFill>
                    <a:srgbClr val="000000"/>
                  </a:solidFill>
                  <a:latin typeface="Arial" pitchFamily="34" charset="0"/>
                  <a:ea typeface="ＭＳ Ｐゴシック" pitchFamily="34" charset="-128"/>
                </a:rPr>
                <a:t>, 67</a:t>
              </a:r>
            </a:p>
            <a:p>
              <a:pPr algn="ctr">
                <a:spcBef>
                  <a:spcPct val="0"/>
                </a:spcBef>
                <a:buClrTx/>
                <a:buSzTx/>
                <a:buFontTx/>
                <a:buNone/>
              </a:pPr>
              <a:r>
                <a:rPr lang="en-US" altLang="zh-CN" sz="1200" dirty="0" err="1">
                  <a:solidFill>
                    <a:srgbClr val="000000"/>
                  </a:solidFill>
                  <a:latin typeface="Arial" pitchFamily="34" charset="0"/>
                  <a:ea typeface="ＭＳ Ｐゴシック" pitchFamily="34" charset="-128"/>
                </a:rPr>
                <a:t>yiaddrr</a:t>
              </a:r>
              <a:r>
                <a:rPr lang="en-US" altLang="zh-CN" sz="1200" dirty="0">
                  <a:solidFill>
                    <a:srgbClr val="000000"/>
                  </a:solidFill>
                  <a:latin typeface="Arial" pitchFamily="34" charset="0"/>
                  <a:ea typeface="ＭＳ Ｐゴシック" pitchFamily="34" charset="-128"/>
                </a:rPr>
                <a:t>: 223.1.2.4</a:t>
              </a:r>
            </a:p>
            <a:p>
              <a:pPr algn="ctr">
                <a:spcBef>
                  <a:spcPct val="0"/>
                </a:spcBef>
                <a:buClrTx/>
                <a:buSzTx/>
                <a:buFontTx/>
                <a:buNone/>
              </a:pPr>
              <a:r>
                <a:rPr lang="en-US" altLang="zh-CN" sz="1200" dirty="0">
                  <a:solidFill>
                    <a:srgbClr val="000000"/>
                  </a:solidFill>
                  <a:latin typeface="Arial" pitchFamily="34" charset="0"/>
                  <a:ea typeface="ＭＳ Ｐゴシック" pitchFamily="34" charset="-128"/>
                </a:rPr>
                <a:t>transaction ID: 655</a:t>
              </a:r>
            </a:p>
            <a:p>
              <a:pPr algn="ctr">
                <a:spcBef>
                  <a:spcPct val="0"/>
                </a:spcBef>
                <a:buClrTx/>
                <a:buSzTx/>
                <a:buFontTx/>
                <a:buNone/>
              </a:pPr>
              <a:r>
                <a:rPr lang="en-US" altLang="zh-CN" sz="1200" dirty="0">
                  <a:solidFill>
                    <a:srgbClr val="000000"/>
                  </a:solidFill>
                  <a:latin typeface="Arial" pitchFamily="34" charset="0"/>
                  <a:ea typeface="ＭＳ Ｐゴシック" pitchFamily="34" charset="-128"/>
                </a:rPr>
                <a:t>lifetime: 3600 </a:t>
              </a:r>
              <a:r>
                <a:rPr lang="en-US" altLang="zh-CN" sz="1200" dirty="0" err="1">
                  <a:solidFill>
                    <a:srgbClr val="000000"/>
                  </a:solidFill>
                  <a:latin typeface="Arial" pitchFamily="34" charset="0"/>
                  <a:ea typeface="ＭＳ Ｐゴシック" pitchFamily="34" charset="-128"/>
                </a:rPr>
                <a:t>secs</a:t>
              </a:r>
              <a:endParaRPr lang="en-US" altLang="zh-CN" sz="1800" dirty="0">
                <a:solidFill>
                  <a:srgbClr val="000000"/>
                </a:solidFill>
                <a:latin typeface="Comic Sans MS" pitchFamily="66" charset="0"/>
                <a:ea typeface="ＭＳ Ｐゴシック" pitchFamily="34" charset="-128"/>
              </a:endParaRPr>
            </a:p>
          </p:txBody>
        </p:sp>
        <p:sp>
          <p:nvSpPr>
            <p:cNvPr id="88080" name="Line 32"/>
            <p:cNvSpPr>
              <a:spLocks noChangeShapeType="1"/>
            </p:cNvSpPr>
            <p:nvPr/>
          </p:nvSpPr>
          <p:spPr bwMode="auto">
            <a:xfrm>
              <a:off x="2508253" y="5453063"/>
              <a:ext cx="5861049" cy="538162"/>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88081" name="Text Box 33"/>
            <p:cNvSpPr txBox="1">
              <a:spLocks noChangeArrowheads="1"/>
            </p:cNvSpPr>
            <p:nvPr/>
          </p:nvSpPr>
          <p:spPr bwMode="auto">
            <a:xfrm>
              <a:off x="4692653" y="5168903"/>
              <a:ext cx="1839383" cy="328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200" b="1">
                  <a:solidFill>
                    <a:srgbClr val="000000"/>
                  </a:solidFill>
                  <a:latin typeface="Arial" pitchFamily="34" charset="0"/>
                  <a:ea typeface="ＭＳ Ｐゴシック" pitchFamily="34" charset="-128"/>
                </a:rPr>
                <a:t>DHCP ACK</a:t>
              </a:r>
              <a:endParaRPr lang="en-US" altLang="zh-CN" sz="1800">
                <a:solidFill>
                  <a:srgbClr val="000000"/>
                </a:solidFill>
                <a:latin typeface="Comic Sans MS" pitchFamily="66" charset="0"/>
                <a:ea typeface="ＭＳ Ｐゴシック" pitchFamily="34" charset="-128"/>
              </a:endParaRPr>
            </a:p>
          </p:txBody>
        </p:sp>
        <p:sp>
          <p:nvSpPr>
            <p:cNvPr id="88082" name="Text Box 34"/>
            <p:cNvSpPr txBox="1">
              <a:spLocks noChangeArrowheads="1"/>
            </p:cNvSpPr>
            <p:nvPr/>
          </p:nvSpPr>
          <p:spPr bwMode="auto">
            <a:xfrm>
              <a:off x="4821768" y="5421316"/>
              <a:ext cx="3217333" cy="1019175"/>
            </a:xfrm>
            <a:prstGeom prst="rect">
              <a:avLst/>
            </a:prstGeom>
            <a:solidFill>
              <a:srgbClr val="FFFFFF"/>
            </a:solidFill>
            <a:ln w="9525">
              <a:solidFill>
                <a:srgbClr val="000000"/>
              </a:solidFill>
              <a:miter lim="800000"/>
              <a:headEnd/>
              <a:tailEnd/>
            </a:ln>
          </p:spPr>
          <p:txBody>
            <a:bodyPr/>
            <a:lstStyle>
              <a:lvl1pPr eaLnBrk="0" hangingPunct="0">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eaLnBrk="0" hangingPunct="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eaLnBrk="0" hangingPunct="0">
                <a:spcBef>
                  <a:spcPct val="20000"/>
                </a:spcBef>
                <a:buChar char="•"/>
                <a:defRPr sz="2000">
                  <a:solidFill>
                    <a:schemeClr val="tx1"/>
                  </a:solidFill>
                  <a:latin typeface="Times New Roman" pitchFamily="18" charset="0"/>
                  <a:ea typeface="宋体" pitchFamily="2" charset="-122"/>
                </a:defRPr>
              </a:lvl3pPr>
              <a:lvl4pPr marL="1600200" indent="-228600" eaLnBrk="0" hangingPunct="0">
                <a:spcBef>
                  <a:spcPct val="20000"/>
                </a:spcBef>
                <a:buChar char="–"/>
                <a:defRPr sz="2000">
                  <a:solidFill>
                    <a:schemeClr val="tx1"/>
                  </a:solidFill>
                  <a:latin typeface="Times New Roman" pitchFamily="18" charset="0"/>
                  <a:ea typeface="宋体" pitchFamily="2" charset="-122"/>
                </a:defRPr>
              </a:lvl4pPr>
              <a:lvl5pPr marL="2057400" indent="-228600" eaLnBrk="0" hangingPunct="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200" dirty="0" err="1">
                  <a:solidFill>
                    <a:srgbClr val="000000"/>
                  </a:solidFill>
                  <a:latin typeface="Arial" pitchFamily="34" charset="0"/>
                  <a:ea typeface="ＭＳ Ｐゴシック" pitchFamily="34" charset="-128"/>
                </a:rPr>
                <a:t>src</a:t>
              </a:r>
              <a:r>
                <a:rPr lang="en-US" altLang="zh-CN" sz="1200" dirty="0">
                  <a:solidFill>
                    <a:srgbClr val="000000"/>
                  </a:solidFill>
                  <a:latin typeface="Arial" pitchFamily="34" charset="0"/>
                  <a:ea typeface="ＭＳ Ｐゴシック" pitchFamily="34" charset="-128"/>
                </a:rPr>
                <a:t>: 223.1.2.5, 67      </a:t>
              </a:r>
            </a:p>
            <a:p>
              <a:pPr algn="ctr">
                <a:spcBef>
                  <a:spcPct val="0"/>
                </a:spcBef>
                <a:buClrTx/>
                <a:buSzTx/>
                <a:buFontTx/>
                <a:buNone/>
              </a:pPr>
              <a:r>
                <a:rPr lang="en-US" altLang="zh-CN" sz="1200" dirty="0" err="1">
                  <a:solidFill>
                    <a:srgbClr val="000000"/>
                  </a:solidFill>
                  <a:latin typeface="Arial" pitchFamily="34" charset="0"/>
                  <a:ea typeface="ＭＳ Ｐゴシック" pitchFamily="34" charset="-128"/>
                </a:rPr>
                <a:t>dest</a:t>
              </a:r>
              <a:r>
                <a:rPr lang="en-US" altLang="zh-CN" sz="1200" dirty="0">
                  <a:solidFill>
                    <a:srgbClr val="000000"/>
                  </a:solidFill>
                  <a:latin typeface="Arial" pitchFamily="34" charset="0"/>
                  <a:ea typeface="ＭＳ Ｐゴシック" pitchFamily="34" charset="-128"/>
                </a:rPr>
                <a:t>:  </a:t>
              </a:r>
              <a:r>
                <a:rPr lang="en-US" altLang="zh-CN" sz="1200" dirty="0" smtClean="0">
                  <a:solidFill>
                    <a:srgbClr val="000000"/>
                  </a:solidFill>
                  <a:latin typeface="Arial" pitchFamily="34" charset="0"/>
                  <a:ea typeface="ＭＳ Ｐゴシック" pitchFamily="34" charset="-128"/>
                </a:rPr>
                <a:t>255.255.255.255</a:t>
              </a:r>
              <a:r>
                <a:rPr lang="en-US" altLang="zh-CN" sz="1200" dirty="0">
                  <a:solidFill>
                    <a:srgbClr val="000000"/>
                  </a:solidFill>
                  <a:latin typeface="Arial" pitchFamily="34" charset="0"/>
                  <a:ea typeface="ＭＳ Ｐゴシック" pitchFamily="34" charset="-128"/>
                </a:rPr>
                <a:t>, 68</a:t>
              </a:r>
            </a:p>
            <a:p>
              <a:pPr algn="ctr">
                <a:spcBef>
                  <a:spcPct val="0"/>
                </a:spcBef>
                <a:buClrTx/>
                <a:buSzTx/>
                <a:buFontTx/>
                <a:buNone/>
              </a:pPr>
              <a:r>
                <a:rPr lang="en-US" altLang="zh-CN" sz="1200" dirty="0" err="1">
                  <a:solidFill>
                    <a:srgbClr val="000000"/>
                  </a:solidFill>
                  <a:latin typeface="Arial" pitchFamily="34" charset="0"/>
                  <a:ea typeface="ＭＳ Ｐゴシック" pitchFamily="34" charset="-128"/>
                </a:rPr>
                <a:t>yiaddrr</a:t>
              </a:r>
              <a:r>
                <a:rPr lang="en-US" altLang="zh-CN" sz="1200" dirty="0">
                  <a:solidFill>
                    <a:srgbClr val="000000"/>
                  </a:solidFill>
                  <a:latin typeface="Arial" pitchFamily="34" charset="0"/>
                  <a:ea typeface="ＭＳ Ｐゴシック" pitchFamily="34" charset="-128"/>
                </a:rPr>
                <a:t>: 223.1.2.4</a:t>
              </a:r>
            </a:p>
            <a:p>
              <a:pPr algn="ctr">
                <a:spcBef>
                  <a:spcPct val="0"/>
                </a:spcBef>
                <a:buClrTx/>
                <a:buSzTx/>
                <a:buFontTx/>
                <a:buNone/>
              </a:pPr>
              <a:r>
                <a:rPr lang="en-US" altLang="zh-CN" sz="1200" dirty="0">
                  <a:solidFill>
                    <a:srgbClr val="000000"/>
                  </a:solidFill>
                  <a:latin typeface="Arial" pitchFamily="34" charset="0"/>
                  <a:ea typeface="ＭＳ Ｐゴシック" pitchFamily="34" charset="-128"/>
                </a:rPr>
                <a:t>transaction ID: 655</a:t>
              </a:r>
            </a:p>
            <a:p>
              <a:pPr algn="ctr">
                <a:spcBef>
                  <a:spcPct val="0"/>
                </a:spcBef>
                <a:buClrTx/>
                <a:buSzTx/>
                <a:buFontTx/>
                <a:buNone/>
              </a:pPr>
              <a:r>
                <a:rPr lang="en-US" altLang="zh-CN" sz="1200" dirty="0">
                  <a:solidFill>
                    <a:srgbClr val="000000"/>
                  </a:solidFill>
                  <a:latin typeface="Arial" pitchFamily="34" charset="0"/>
                  <a:ea typeface="ＭＳ Ｐゴシック" pitchFamily="34" charset="-128"/>
                </a:rPr>
                <a:t>lifetime: 3600 secs</a:t>
              </a:r>
              <a:endParaRPr lang="en-US" altLang="zh-CN" sz="1000" dirty="0">
                <a:solidFill>
                  <a:srgbClr val="000000"/>
                </a:solidFill>
                <a:latin typeface="Comic Sans MS" pitchFamily="66" charset="0"/>
                <a:ea typeface="ＭＳ Ｐゴシック" pitchFamily="34" charset="-128"/>
              </a:endParaRPr>
            </a:p>
          </p:txBody>
        </p:sp>
        <p:grpSp>
          <p:nvGrpSpPr>
            <p:cNvPr id="88083" name="Group 36"/>
            <p:cNvGrpSpPr>
              <a:grpSpLocks/>
            </p:cNvGrpSpPr>
            <p:nvPr/>
          </p:nvGrpSpPr>
          <p:grpSpPr bwMode="auto">
            <a:xfrm>
              <a:off x="8392586" y="1781178"/>
              <a:ext cx="1045633" cy="549275"/>
              <a:chOff x="4420" y="878"/>
              <a:chExt cx="614" cy="458"/>
            </a:xfrm>
          </p:grpSpPr>
          <p:pic>
            <p:nvPicPr>
              <p:cNvPr id="88119" name="Picture 37" descr="laptop_keybo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9064" flipH="1">
                <a:off x="4420" y="1108"/>
                <a:ext cx="527"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120" name="Freeform 38"/>
              <p:cNvSpPr>
                <a:spLocks/>
              </p:cNvSpPr>
              <p:nvPr/>
            </p:nvSpPr>
            <p:spPr bwMode="auto">
              <a:xfrm>
                <a:off x="4595" y="888"/>
                <a:ext cx="424" cy="297"/>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pic>
            <p:nvPicPr>
              <p:cNvPr id="88121" name="Picture 39" descr="scre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6" y="895"/>
                <a:ext cx="38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122" name="Freeform 40"/>
              <p:cNvSpPr>
                <a:spLocks/>
              </p:cNvSpPr>
              <p:nvPr/>
            </p:nvSpPr>
            <p:spPr bwMode="auto">
              <a:xfrm>
                <a:off x="4672" y="879"/>
                <a:ext cx="359" cy="5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88123" name="Freeform 41"/>
              <p:cNvSpPr>
                <a:spLocks/>
              </p:cNvSpPr>
              <p:nvPr/>
            </p:nvSpPr>
            <p:spPr bwMode="auto">
              <a:xfrm>
                <a:off x="4591" y="878"/>
                <a:ext cx="100" cy="230"/>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88124" name="Freeform 42"/>
              <p:cNvSpPr>
                <a:spLocks/>
              </p:cNvSpPr>
              <p:nvPr/>
            </p:nvSpPr>
            <p:spPr bwMode="auto">
              <a:xfrm>
                <a:off x="4921" y="920"/>
                <a:ext cx="108" cy="265"/>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88125" name="Freeform 43"/>
              <p:cNvSpPr>
                <a:spLocks/>
              </p:cNvSpPr>
              <p:nvPr/>
            </p:nvSpPr>
            <p:spPr bwMode="auto">
              <a:xfrm>
                <a:off x="4590" y="1097"/>
                <a:ext cx="394" cy="89"/>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88126" name="Freeform 44"/>
              <p:cNvSpPr>
                <a:spLocks/>
              </p:cNvSpPr>
              <p:nvPr/>
            </p:nvSpPr>
            <p:spPr bwMode="auto">
              <a:xfrm>
                <a:off x="4933" y="922"/>
                <a:ext cx="101" cy="266"/>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88127" name="Freeform 45"/>
              <p:cNvSpPr>
                <a:spLocks/>
              </p:cNvSpPr>
              <p:nvPr/>
            </p:nvSpPr>
            <p:spPr bwMode="auto">
              <a:xfrm>
                <a:off x="4590" y="1109"/>
                <a:ext cx="351" cy="88"/>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nvGrpSpPr>
              <p:cNvPr id="88128" name="Group 46"/>
              <p:cNvGrpSpPr>
                <a:grpSpLocks/>
              </p:cNvGrpSpPr>
              <p:nvPr/>
            </p:nvGrpSpPr>
            <p:grpSpPr bwMode="auto">
              <a:xfrm>
                <a:off x="4584" y="1203"/>
                <a:ext cx="119" cy="53"/>
                <a:chOff x="1740" y="2642"/>
                <a:chExt cx="752" cy="327"/>
              </a:xfrm>
            </p:grpSpPr>
            <p:sp>
              <p:nvSpPr>
                <p:cNvPr id="88135" name="Freeform 47"/>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88136" name="Freeform 48"/>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88137" name="Freeform 49"/>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88138" name="Freeform 50"/>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88139" name="Freeform 51"/>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88140" name="Freeform 52"/>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88129" name="Freeform 53"/>
              <p:cNvSpPr>
                <a:spLocks/>
              </p:cNvSpPr>
              <p:nvPr/>
            </p:nvSpPr>
            <p:spPr bwMode="auto">
              <a:xfrm>
                <a:off x="4788" y="1211"/>
                <a:ext cx="144" cy="116"/>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88130" name="Freeform 54"/>
              <p:cNvSpPr>
                <a:spLocks/>
              </p:cNvSpPr>
              <p:nvPr/>
            </p:nvSpPr>
            <p:spPr bwMode="auto">
              <a:xfrm>
                <a:off x="4420" y="1220"/>
                <a:ext cx="369" cy="10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88131" name="Freeform 55"/>
              <p:cNvSpPr>
                <a:spLocks/>
              </p:cNvSpPr>
              <p:nvPr/>
            </p:nvSpPr>
            <p:spPr bwMode="auto">
              <a:xfrm>
                <a:off x="4420" y="1201"/>
                <a:ext cx="4" cy="21"/>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88132" name="Freeform 56"/>
              <p:cNvSpPr>
                <a:spLocks/>
              </p:cNvSpPr>
              <p:nvPr/>
            </p:nvSpPr>
            <p:spPr bwMode="auto">
              <a:xfrm>
                <a:off x="4421" y="1114"/>
                <a:ext cx="171" cy="88"/>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88133" name="Freeform 57"/>
              <p:cNvSpPr>
                <a:spLocks/>
              </p:cNvSpPr>
              <p:nvPr/>
            </p:nvSpPr>
            <p:spPr bwMode="auto">
              <a:xfrm>
                <a:off x="4432" y="1205"/>
                <a:ext cx="350" cy="102"/>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88134" name="Freeform 58"/>
              <p:cNvSpPr>
                <a:spLocks/>
              </p:cNvSpPr>
              <p:nvPr/>
            </p:nvSpPr>
            <p:spPr bwMode="auto">
              <a:xfrm flipV="1">
                <a:off x="4782" y="1198"/>
                <a:ext cx="142" cy="10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grpSp>
          <p:nvGrpSpPr>
            <p:cNvPr id="88084" name="Group 60"/>
            <p:cNvGrpSpPr>
              <a:grpSpLocks/>
            </p:cNvGrpSpPr>
            <p:nvPr/>
          </p:nvGrpSpPr>
          <p:grpSpPr bwMode="auto">
            <a:xfrm>
              <a:off x="2290236" y="1590676"/>
              <a:ext cx="446617" cy="536575"/>
              <a:chOff x="4140" y="429"/>
              <a:chExt cx="1425" cy="2396"/>
            </a:xfrm>
          </p:grpSpPr>
          <p:sp>
            <p:nvSpPr>
              <p:cNvPr id="88087" name="Freeform 61"/>
              <p:cNvSpPr>
                <a:spLocks/>
              </p:cNvSpPr>
              <p:nvPr/>
            </p:nvSpPr>
            <p:spPr bwMode="auto">
              <a:xfrm>
                <a:off x="5268" y="433"/>
                <a:ext cx="283" cy="2286"/>
              </a:xfrm>
              <a:custGeom>
                <a:avLst/>
                <a:gdLst>
                  <a:gd name="T0" fmla="*/ 4 w 354"/>
                  <a:gd name="T1" fmla="*/ 0 h 2742"/>
                  <a:gd name="T2" fmla="*/ 19 w 354"/>
                  <a:gd name="T3" fmla="*/ 32 h 2742"/>
                  <a:gd name="T4" fmla="*/ 19 w 354"/>
                  <a:gd name="T5" fmla="*/ 246 h 2742"/>
                  <a:gd name="T6" fmla="*/ 0 w 354"/>
                  <a:gd name="T7" fmla="*/ 258 h 2742"/>
                  <a:gd name="T8" fmla="*/ 4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47128" name="Rectangle 62"/>
              <p:cNvSpPr>
                <a:spLocks noChangeArrowheads="1"/>
              </p:cNvSpPr>
              <p:nvPr/>
            </p:nvSpPr>
            <p:spPr bwMode="auto">
              <a:xfrm>
                <a:off x="4208" y="429"/>
                <a:ext cx="1047"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88089" name="Freeform 63"/>
              <p:cNvSpPr>
                <a:spLocks/>
              </p:cNvSpPr>
              <p:nvPr/>
            </p:nvSpPr>
            <p:spPr bwMode="auto">
              <a:xfrm>
                <a:off x="5321" y="570"/>
                <a:ext cx="169" cy="2115"/>
              </a:xfrm>
              <a:custGeom>
                <a:avLst/>
                <a:gdLst>
                  <a:gd name="T0" fmla="*/ 2 w 211"/>
                  <a:gd name="T1" fmla="*/ 0 h 2537"/>
                  <a:gd name="T2" fmla="*/ 11 w 211"/>
                  <a:gd name="T3" fmla="*/ 21 h 2537"/>
                  <a:gd name="T4" fmla="*/ 2 w 211"/>
                  <a:gd name="T5" fmla="*/ 23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88090" name="Freeform 64"/>
              <p:cNvSpPr>
                <a:spLocks/>
              </p:cNvSpPr>
              <p:nvPr/>
            </p:nvSpPr>
            <p:spPr bwMode="auto">
              <a:xfrm>
                <a:off x="5284" y="1640"/>
                <a:ext cx="263" cy="189"/>
              </a:xfrm>
              <a:custGeom>
                <a:avLst/>
                <a:gdLst>
                  <a:gd name="T0" fmla="*/ 2 w 328"/>
                  <a:gd name="T1" fmla="*/ 0 h 226"/>
                  <a:gd name="T2" fmla="*/ 18 w 328"/>
                  <a:gd name="T3" fmla="*/ 13 h 226"/>
                  <a:gd name="T4" fmla="*/ 18 w 328"/>
                  <a:gd name="T5" fmla="*/ 23 h 226"/>
                  <a:gd name="T6" fmla="*/ 0 w 328"/>
                  <a:gd name="T7" fmla="*/ 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47131" name="Rectangle 65"/>
              <p:cNvSpPr>
                <a:spLocks noChangeArrowheads="1"/>
              </p:cNvSpPr>
              <p:nvPr/>
            </p:nvSpPr>
            <p:spPr bwMode="auto">
              <a:xfrm>
                <a:off x="4214" y="691"/>
                <a:ext cx="594" cy="5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grpSp>
            <p:nvGrpSpPr>
              <p:cNvPr id="88092" name="Group 66"/>
              <p:cNvGrpSpPr>
                <a:grpSpLocks/>
              </p:cNvGrpSpPr>
              <p:nvPr/>
            </p:nvGrpSpPr>
            <p:grpSpPr bwMode="auto">
              <a:xfrm>
                <a:off x="4749" y="668"/>
                <a:ext cx="581" cy="145"/>
                <a:chOff x="614" y="2568"/>
                <a:chExt cx="725" cy="139"/>
              </a:xfrm>
            </p:grpSpPr>
            <p:sp>
              <p:nvSpPr>
                <p:cNvPr id="47157" name="AutoShape 67"/>
                <p:cNvSpPr>
                  <a:spLocks noChangeArrowheads="1"/>
                </p:cNvSpPr>
                <p:nvPr/>
              </p:nvSpPr>
              <p:spPr bwMode="auto">
                <a:xfrm>
                  <a:off x="613" y="2570"/>
                  <a:ext cx="725" cy="136"/>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47158" name="AutoShape 68"/>
                <p:cNvSpPr>
                  <a:spLocks noChangeArrowheads="1"/>
                </p:cNvSpPr>
                <p:nvPr/>
              </p:nvSpPr>
              <p:spPr bwMode="auto">
                <a:xfrm>
                  <a:off x="629" y="2584"/>
                  <a:ext cx="691"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grpSp>
          <p:sp>
            <p:nvSpPr>
              <p:cNvPr id="47133" name="Rectangle 69"/>
              <p:cNvSpPr>
                <a:spLocks noChangeArrowheads="1"/>
              </p:cNvSpPr>
              <p:nvPr/>
            </p:nvSpPr>
            <p:spPr bwMode="auto">
              <a:xfrm>
                <a:off x="4221" y="1017"/>
                <a:ext cx="601" cy="5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grpSp>
            <p:nvGrpSpPr>
              <p:cNvPr id="88094" name="Group 70"/>
              <p:cNvGrpSpPr>
                <a:grpSpLocks/>
              </p:cNvGrpSpPr>
              <p:nvPr/>
            </p:nvGrpSpPr>
            <p:grpSpPr bwMode="auto">
              <a:xfrm>
                <a:off x="4747" y="994"/>
                <a:ext cx="581" cy="134"/>
                <a:chOff x="614" y="2568"/>
                <a:chExt cx="725" cy="139"/>
              </a:xfrm>
            </p:grpSpPr>
            <p:sp>
              <p:nvSpPr>
                <p:cNvPr id="47155" name="AutoShape 71"/>
                <p:cNvSpPr>
                  <a:spLocks noChangeArrowheads="1"/>
                </p:cNvSpPr>
                <p:nvPr/>
              </p:nvSpPr>
              <p:spPr bwMode="auto">
                <a:xfrm>
                  <a:off x="615" y="2570"/>
                  <a:ext cx="725" cy="140"/>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47156" name="AutoShape 72"/>
                <p:cNvSpPr>
                  <a:spLocks noChangeArrowheads="1"/>
                </p:cNvSpPr>
                <p:nvPr/>
              </p:nvSpPr>
              <p:spPr bwMode="auto">
                <a:xfrm>
                  <a:off x="632" y="2585"/>
                  <a:ext cx="691" cy="11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grpSp>
          <p:sp>
            <p:nvSpPr>
              <p:cNvPr id="47135" name="Rectangle 73"/>
              <p:cNvSpPr>
                <a:spLocks noChangeArrowheads="1"/>
              </p:cNvSpPr>
              <p:nvPr/>
            </p:nvSpPr>
            <p:spPr bwMode="auto">
              <a:xfrm>
                <a:off x="4214" y="1358"/>
                <a:ext cx="601" cy="5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47136" name="Rectangle 74"/>
              <p:cNvSpPr>
                <a:spLocks noChangeArrowheads="1"/>
              </p:cNvSpPr>
              <p:nvPr/>
            </p:nvSpPr>
            <p:spPr bwMode="auto">
              <a:xfrm>
                <a:off x="4228" y="1655"/>
                <a:ext cx="594" cy="5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grpSp>
            <p:nvGrpSpPr>
              <p:cNvPr id="88097" name="Group 75"/>
              <p:cNvGrpSpPr>
                <a:grpSpLocks/>
              </p:cNvGrpSpPr>
              <p:nvPr/>
            </p:nvGrpSpPr>
            <p:grpSpPr bwMode="auto">
              <a:xfrm>
                <a:off x="4735" y="1627"/>
                <a:ext cx="582" cy="151"/>
                <a:chOff x="614" y="2568"/>
                <a:chExt cx="725" cy="139"/>
              </a:xfrm>
            </p:grpSpPr>
            <p:sp>
              <p:nvSpPr>
                <p:cNvPr id="47153" name="AutoShape 76"/>
                <p:cNvSpPr>
                  <a:spLocks noChangeArrowheads="1"/>
                </p:cNvSpPr>
                <p:nvPr/>
              </p:nvSpPr>
              <p:spPr bwMode="auto">
                <a:xfrm>
                  <a:off x="613" y="2568"/>
                  <a:ext cx="724" cy="137"/>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47154" name="AutoShape 77"/>
                <p:cNvSpPr>
                  <a:spLocks noChangeArrowheads="1"/>
                </p:cNvSpPr>
                <p:nvPr/>
              </p:nvSpPr>
              <p:spPr bwMode="auto">
                <a:xfrm>
                  <a:off x="630" y="2581"/>
                  <a:ext cx="690"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grpSp>
          <p:sp>
            <p:nvSpPr>
              <p:cNvPr id="88098" name="Freeform 78"/>
              <p:cNvSpPr>
                <a:spLocks/>
              </p:cNvSpPr>
              <p:nvPr/>
            </p:nvSpPr>
            <p:spPr bwMode="auto">
              <a:xfrm>
                <a:off x="5288" y="1354"/>
                <a:ext cx="263" cy="188"/>
              </a:xfrm>
              <a:custGeom>
                <a:avLst/>
                <a:gdLst>
                  <a:gd name="T0" fmla="*/ 2 w 328"/>
                  <a:gd name="T1" fmla="*/ 0 h 226"/>
                  <a:gd name="T2" fmla="*/ 18 w 328"/>
                  <a:gd name="T3" fmla="*/ 12 h 226"/>
                  <a:gd name="T4" fmla="*/ 18 w 328"/>
                  <a:gd name="T5" fmla="*/ 21 h 226"/>
                  <a:gd name="T6" fmla="*/ 0 w 328"/>
                  <a:gd name="T7" fmla="*/ 8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nvGrpSpPr>
              <p:cNvPr id="88099" name="Group 79"/>
              <p:cNvGrpSpPr>
                <a:grpSpLocks/>
              </p:cNvGrpSpPr>
              <p:nvPr/>
            </p:nvGrpSpPr>
            <p:grpSpPr bwMode="auto">
              <a:xfrm>
                <a:off x="4739" y="1327"/>
                <a:ext cx="582" cy="139"/>
                <a:chOff x="614" y="2568"/>
                <a:chExt cx="725" cy="139"/>
              </a:xfrm>
            </p:grpSpPr>
            <p:sp>
              <p:nvSpPr>
                <p:cNvPr id="47151" name="AutoShape 80"/>
                <p:cNvSpPr>
                  <a:spLocks noChangeArrowheads="1"/>
                </p:cNvSpPr>
                <p:nvPr/>
              </p:nvSpPr>
              <p:spPr bwMode="auto">
                <a:xfrm>
                  <a:off x="617" y="2570"/>
                  <a:ext cx="724" cy="135"/>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47152" name="AutoShape 81"/>
                <p:cNvSpPr>
                  <a:spLocks noChangeArrowheads="1"/>
                </p:cNvSpPr>
                <p:nvPr/>
              </p:nvSpPr>
              <p:spPr bwMode="auto">
                <a:xfrm>
                  <a:off x="633" y="2584"/>
                  <a:ext cx="690"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grpSp>
          <p:sp>
            <p:nvSpPr>
              <p:cNvPr id="47140" name="Rectangle 82"/>
              <p:cNvSpPr>
                <a:spLocks noChangeArrowheads="1"/>
              </p:cNvSpPr>
              <p:nvPr/>
            </p:nvSpPr>
            <p:spPr bwMode="auto">
              <a:xfrm>
                <a:off x="5248"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88101" name="Freeform 83"/>
              <p:cNvSpPr>
                <a:spLocks/>
              </p:cNvSpPr>
              <p:nvPr/>
            </p:nvSpPr>
            <p:spPr bwMode="auto">
              <a:xfrm>
                <a:off x="5312" y="1007"/>
                <a:ext cx="237" cy="213"/>
              </a:xfrm>
              <a:custGeom>
                <a:avLst/>
                <a:gdLst>
                  <a:gd name="T0" fmla="*/ 2 w 296"/>
                  <a:gd name="T1" fmla="*/ 0 h 256"/>
                  <a:gd name="T2" fmla="*/ 17 w 296"/>
                  <a:gd name="T3" fmla="*/ 12 h 256"/>
                  <a:gd name="T4" fmla="*/ 17 w 296"/>
                  <a:gd name="T5" fmla="*/ 23 h 256"/>
                  <a:gd name="T6" fmla="*/ 0 w 296"/>
                  <a:gd name="T7" fmla="*/ 8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88102" name="Freeform 84"/>
              <p:cNvSpPr>
                <a:spLocks/>
              </p:cNvSpPr>
              <p:nvPr/>
            </p:nvSpPr>
            <p:spPr bwMode="auto">
              <a:xfrm>
                <a:off x="5315" y="680"/>
                <a:ext cx="244" cy="240"/>
              </a:xfrm>
              <a:custGeom>
                <a:avLst/>
                <a:gdLst>
                  <a:gd name="T0" fmla="*/ 0 w 304"/>
                  <a:gd name="T1" fmla="*/ 0 h 288"/>
                  <a:gd name="T2" fmla="*/ 18 w 304"/>
                  <a:gd name="T3" fmla="*/ 16 h 288"/>
                  <a:gd name="T4" fmla="*/ 16 w 304"/>
                  <a:gd name="T5" fmla="*/ 28 h 288"/>
                  <a:gd name="T6" fmla="*/ 2 w 304"/>
                  <a:gd name="T7" fmla="*/ 1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47143" name="Oval 85"/>
              <p:cNvSpPr>
                <a:spLocks noChangeArrowheads="1"/>
              </p:cNvSpPr>
              <p:nvPr/>
            </p:nvSpPr>
            <p:spPr bwMode="auto">
              <a:xfrm>
                <a:off x="5518" y="2612"/>
                <a:ext cx="47" cy="92"/>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88104" name="Freeform 86"/>
              <p:cNvSpPr>
                <a:spLocks/>
              </p:cNvSpPr>
              <p:nvPr/>
            </p:nvSpPr>
            <p:spPr bwMode="auto">
              <a:xfrm>
                <a:off x="5302" y="2614"/>
                <a:ext cx="245" cy="200"/>
              </a:xfrm>
              <a:custGeom>
                <a:avLst/>
                <a:gdLst>
                  <a:gd name="T0" fmla="*/ 0 w 306"/>
                  <a:gd name="T1" fmla="*/ 11 h 240"/>
                  <a:gd name="T2" fmla="*/ 2 w 306"/>
                  <a:gd name="T3" fmla="*/ 23 h 240"/>
                  <a:gd name="T4" fmla="*/ 18 w 306"/>
                  <a:gd name="T5" fmla="*/ 11 h 240"/>
                  <a:gd name="T6" fmla="*/ 17 w 306"/>
                  <a:gd name="T7" fmla="*/ 0 h 240"/>
                  <a:gd name="T8" fmla="*/ 0 w 306"/>
                  <a:gd name="T9" fmla="*/ 1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47145" name="AutoShape 8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47146" name="AutoShape 88"/>
              <p:cNvSpPr>
                <a:spLocks noChangeArrowheads="1"/>
              </p:cNvSpPr>
              <p:nvPr/>
            </p:nvSpPr>
            <p:spPr bwMode="auto">
              <a:xfrm>
                <a:off x="4208" y="2712"/>
                <a:ext cx="1067"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47147" name="Oval 89"/>
              <p:cNvSpPr>
                <a:spLocks noChangeArrowheads="1"/>
              </p:cNvSpPr>
              <p:nvPr/>
            </p:nvSpPr>
            <p:spPr bwMode="auto">
              <a:xfrm>
                <a:off x="4309" y="2385"/>
                <a:ext cx="155" cy="14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47148" name="Oval 90"/>
              <p:cNvSpPr>
                <a:spLocks noChangeArrowheads="1"/>
              </p:cNvSpPr>
              <p:nvPr/>
            </p:nvSpPr>
            <p:spPr bwMode="auto">
              <a:xfrm>
                <a:off x="4484" y="2385"/>
                <a:ext cx="162" cy="142"/>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defRPr/>
                </a:pPr>
                <a:endParaRPr lang="zh-CN" altLang="zh-CN" sz="1800">
                  <a:solidFill>
                    <a:srgbClr val="FF0000"/>
                  </a:solidFill>
                  <a:latin typeface="Arial" pitchFamily="34" charset="0"/>
                  <a:ea typeface="ＭＳ Ｐゴシック" pitchFamily="34" charset="-128"/>
                  <a:cs typeface="Arial" pitchFamily="34" charset="0"/>
                </a:endParaRPr>
              </a:p>
            </p:txBody>
          </p:sp>
          <p:sp>
            <p:nvSpPr>
              <p:cNvPr id="47149" name="Oval 91"/>
              <p:cNvSpPr>
                <a:spLocks noChangeArrowheads="1"/>
              </p:cNvSpPr>
              <p:nvPr/>
            </p:nvSpPr>
            <p:spPr bwMode="auto">
              <a:xfrm>
                <a:off x="4660" y="2378"/>
                <a:ext cx="162" cy="14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sp>
            <p:nvSpPr>
              <p:cNvPr id="47150" name="Rectangle 92"/>
              <p:cNvSpPr>
                <a:spLocks noChangeArrowheads="1"/>
              </p:cNvSpPr>
              <p:nvPr/>
            </p:nvSpPr>
            <p:spPr bwMode="auto">
              <a:xfrm>
                <a:off x="5065" y="1833"/>
                <a:ext cx="81" cy="766"/>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eaLnBrk="0" hangingPunct="0">
                  <a:spcBef>
                    <a:spcPct val="0"/>
                  </a:spcBef>
                  <a:buClrTx/>
                  <a:buSzTx/>
                  <a:buFontTx/>
                  <a:buNone/>
                  <a:defRPr/>
                </a:pPr>
                <a:endParaRPr lang="zh-CN" altLang="zh-CN" sz="1800">
                  <a:solidFill>
                    <a:srgbClr val="000000"/>
                  </a:solidFill>
                  <a:latin typeface="Arial" pitchFamily="34" charset="0"/>
                  <a:ea typeface="ＭＳ Ｐゴシック" pitchFamily="34" charset="-128"/>
                </a:endParaRPr>
              </a:p>
            </p:txBody>
          </p:sp>
        </p:grpSp>
      </p:grpSp>
      <p:sp>
        <p:nvSpPr>
          <p:cNvPr id="90" name="TextBox 1"/>
          <p:cNvSpPr txBox="1">
            <a:spLocks noChangeArrowheads="1"/>
          </p:cNvSpPr>
          <p:nvPr/>
        </p:nvSpPr>
        <p:spPr bwMode="auto">
          <a:xfrm>
            <a:off x="9477998" y="1724153"/>
            <a:ext cx="2528167" cy="584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dirty="0">
                <a:solidFill>
                  <a:srgbClr val="FF0000"/>
                </a:solidFill>
                <a:latin typeface="Tahoma" panose="020B0604030504040204" pitchFamily="34" charset="0"/>
              </a:rPr>
              <a:t>Broadcast: is there a DHCP server out there?</a:t>
            </a:r>
          </a:p>
        </p:txBody>
      </p:sp>
      <p:sp>
        <p:nvSpPr>
          <p:cNvPr id="91" name="TextBox 88"/>
          <p:cNvSpPr txBox="1">
            <a:spLocks noChangeArrowheads="1"/>
          </p:cNvSpPr>
          <p:nvPr/>
        </p:nvSpPr>
        <p:spPr bwMode="auto">
          <a:xfrm>
            <a:off x="174740" y="2914311"/>
            <a:ext cx="2528888" cy="830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dirty="0">
                <a:solidFill>
                  <a:srgbClr val="FF0000"/>
                </a:solidFill>
                <a:latin typeface="Tahoma" panose="020B0604030504040204" pitchFamily="34" charset="0"/>
              </a:rPr>
              <a:t>Broadcast: I</a:t>
            </a:r>
            <a:r>
              <a:rPr lang="en-US" altLang="en-US" sz="1600" dirty="0">
                <a:solidFill>
                  <a:srgbClr val="FF0000"/>
                </a:solidFill>
                <a:latin typeface="Tahoma" panose="020B0604030504040204" pitchFamily="34" charset="0"/>
              </a:rPr>
              <a:t>’</a:t>
            </a:r>
            <a:r>
              <a:rPr lang="en-US" altLang="zh-CN" sz="1600" dirty="0">
                <a:solidFill>
                  <a:srgbClr val="FF0000"/>
                </a:solidFill>
                <a:latin typeface="Tahoma" panose="020B0604030504040204" pitchFamily="34" charset="0"/>
              </a:rPr>
              <a:t>m a DHCP server! Here</a:t>
            </a:r>
            <a:r>
              <a:rPr lang="en-US" altLang="en-US" sz="1600" dirty="0">
                <a:solidFill>
                  <a:srgbClr val="FF0000"/>
                </a:solidFill>
                <a:latin typeface="Tahoma" panose="020B0604030504040204" pitchFamily="34" charset="0"/>
              </a:rPr>
              <a:t>’</a:t>
            </a:r>
            <a:r>
              <a:rPr lang="en-US" altLang="zh-CN" sz="1600" dirty="0">
                <a:solidFill>
                  <a:srgbClr val="FF0000"/>
                </a:solidFill>
                <a:latin typeface="Tahoma" panose="020B0604030504040204" pitchFamily="34" charset="0"/>
              </a:rPr>
              <a:t>s an IP address you can use </a:t>
            </a:r>
          </a:p>
        </p:txBody>
      </p:sp>
      <p:sp>
        <p:nvSpPr>
          <p:cNvPr id="92" name="TextBox 90"/>
          <p:cNvSpPr txBox="1">
            <a:spLocks noChangeArrowheads="1"/>
          </p:cNvSpPr>
          <p:nvPr/>
        </p:nvSpPr>
        <p:spPr bwMode="auto">
          <a:xfrm>
            <a:off x="9531761" y="4247080"/>
            <a:ext cx="2527300" cy="584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dirty="0">
                <a:solidFill>
                  <a:srgbClr val="FF0000"/>
                </a:solidFill>
                <a:latin typeface="Tahoma" panose="020B0604030504040204" pitchFamily="34" charset="0"/>
              </a:rPr>
              <a:t>Broadcast: OK.  I</a:t>
            </a:r>
            <a:r>
              <a:rPr lang="en-US" altLang="en-US" sz="1600" dirty="0">
                <a:solidFill>
                  <a:srgbClr val="FF0000"/>
                </a:solidFill>
                <a:latin typeface="Tahoma" panose="020B0604030504040204" pitchFamily="34" charset="0"/>
              </a:rPr>
              <a:t>’</a:t>
            </a:r>
            <a:r>
              <a:rPr lang="en-US" altLang="zh-CN" sz="1600" dirty="0">
                <a:solidFill>
                  <a:srgbClr val="FF0000"/>
                </a:solidFill>
                <a:latin typeface="Tahoma" panose="020B0604030504040204" pitchFamily="34" charset="0"/>
              </a:rPr>
              <a:t>ll take that IP address!</a:t>
            </a:r>
          </a:p>
        </p:txBody>
      </p:sp>
      <p:sp>
        <p:nvSpPr>
          <p:cNvPr id="93" name="TextBox 92"/>
          <p:cNvSpPr txBox="1">
            <a:spLocks noChangeArrowheads="1"/>
          </p:cNvSpPr>
          <p:nvPr/>
        </p:nvSpPr>
        <p:spPr bwMode="auto">
          <a:xfrm>
            <a:off x="192002" y="5615774"/>
            <a:ext cx="2528887" cy="585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dirty="0">
                <a:solidFill>
                  <a:srgbClr val="FF0000"/>
                </a:solidFill>
                <a:latin typeface="Tahoma" panose="020B0604030504040204" pitchFamily="34" charset="0"/>
              </a:rPr>
              <a:t>Broadcast: OK.  You</a:t>
            </a:r>
            <a:r>
              <a:rPr lang="en-US" altLang="en-US" sz="1600" dirty="0">
                <a:solidFill>
                  <a:srgbClr val="FF0000"/>
                </a:solidFill>
                <a:latin typeface="Tahoma" panose="020B0604030504040204" pitchFamily="34" charset="0"/>
              </a:rPr>
              <a:t>’</a:t>
            </a:r>
            <a:r>
              <a:rPr lang="en-US" altLang="zh-CN" sz="1600" dirty="0">
                <a:solidFill>
                  <a:srgbClr val="FF0000"/>
                </a:solidFill>
                <a:latin typeface="Tahoma" panose="020B0604030504040204" pitchFamily="34" charset="0"/>
              </a:rPr>
              <a:t>ve got that IP address!</a:t>
            </a:r>
          </a:p>
        </p:txBody>
      </p:sp>
    </p:spTree>
    <p:extLst>
      <p:ext uri="{BB962C8B-B14F-4D97-AF65-F5344CB8AC3E}">
        <p14:creationId xmlns:p14="http://schemas.microsoft.com/office/powerpoint/2010/main" val="3896150222"/>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2" name="Rectangle 2"/>
          <p:cNvSpPr>
            <a:spLocks noGrp="1" noChangeArrowheads="1"/>
          </p:cNvSpPr>
          <p:nvPr>
            <p:ph type="title" idx="4294967295"/>
          </p:nvPr>
        </p:nvSpPr>
        <p:spPr>
          <a:xfrm>
            <a:off x="-1" y="448519"/>
            <a:ext cx="11983453" cy="1143000"/>
          </a:xfrm>
          <a:prstGeom prst="rect">
            <a:avLst/>
          </a:prstGeom>
        </p:spPr>
        <p:txBody>
          <a:bodyPr/>
          <a:lstStyle/>
          <a:p>
            <a:pPr algn="ctr"/>
            <a:r>
              <a:rPr lang="en-US" altLang="zh-CN" dirty="0"/>
              <a:t>DHCP:  </a:t>
            </a:r>
            <a:r>
              <a:rPr lang="zh-CN" altLang="en-US" dirty="0"/>
              <a:t>不仅获得</a:t>
            </a:r>
            <a:r>
              <a:rPr lang="en-US" altLang="zh-CN" dirty="0"/>
              <a:t>IP</a:t>
            </a:r>
            <a:r>
              <a:rPr lang="zh-CN" altLang="en-US" dirty="0"/>
              <a:t>地址</a:t>
            </a:r>
            <a:endParaRPr lang="en-US" altLang="zh-CN" dirty="0"/>
          </a:p>
        </p:txBody>
      </p:sp>
      <p:sp>
        <p:nvSpPr>
          <p:cNvPr id="89093" name="Rectangle 3"/>
          <p:cNvSpPr>
            <a:spLocks noGrp="1" noChangeArrowheads="1"/>
          </p:cNvSpPr>
          <p:nvPr>
            <p:ph type="body" idx="4294967295"/>
          </p:nvPr>
        </p:nvSpPr>
        <p:spPr>
          <a:xfrm>
            <a:off x="938463" y="1407694"/>
            <a:ext cx="10363200" cy="4648200"/>
          </a:xfrm>
          <a:prstGeom prst="rect">
            <a:avLst/>
          </a:prstGeom>
        </p:spPr>
        <p:txBody>
          <a:bodyPr/>
          <a:lstStyle/>
          <a:p>
            <a:pPr>
              <a:lnSpc>
                <a:spcPct val="125000"/>
              </a:lnSpc>
              <a:spcBef>
                <a:spcPts val="600"/>
              </a:spcBef>
              <a:buFont typeface="Wingdings" panose="05000000000000000000" pitchFamily="2" charset="2"/>
              <a:buChar char="l"/>
            </a:pPr>
            <a:r>
              <a:rPr lang="en-US" altLang="zh-CN" sz="2400" dirty="0">
                <a:latin typeface="+mn-ea"/>
              </a:rPr>
              <a:t> DHCP</a:t>
            </a:r>
            <a:r>
              <a:rPr lang="zh-CN" altLang="en-US" sz="2400" dirty="0">
                <a:latin typeface="+mn-ea"/>
              </a:rPr>
              <a:t>分配的不仅仅是</a:t>
            </a:r>
            <a:r>
              <a:rPr lang="en-US" altLang="zh-CN" sz="2400" dirty="0">
                <a:latin typeface="+mn-ea"/>
              </a:rPr>
              <a:t>IP</a:t>
            </a:r>
            <a:r>
              <a:rPr lang="zh-CN" altLang="en-US" sz="2400" dirty="0">
                <a:latin typeface="+mn-ea"/>
              </a:rPr>
              <a:t>地址，还可分配：</a:t>
            </a:r>
            <a:endParaRPr lang="en-US" altLang="zh-CN" sz="2400" dirty="0">
              <a:latin typeface="+mn-ea"/>
            </a:endParaRPr>
          </a:p>
          <a:p>
            <a:pPr lvl="1">
              <a:lnSpc>
                <a:spcPct val="125000"/>
              </a:lnSpc>
              <a:spcBef>
                <a:spcPts val="600"/>
              </a:spcBef>
            </a:pPr>
            <a:r>
              <a:rPr lang="zh-CN" altLang="en-US" sz="2000" dirty="0">
                <a:latin typeface="+mn-ea"/>
              </a:rPr>
              <a:t>客户的第一跳路由器的地址（网关）</a:t>
            </a:r>
            <a:endParaRPr lang="en-US" altLang="zh-CN" sz="2000" dirty="0">
              <a:latin typeface="+mn-ea"/>
            </a:endParaRPr>
          </a:p>
          <a:p>
            <a:pPr lvl="1">
              <a:lnSpc>
                <a:spcPct val="125000"/>
              </a:lnSpc>
              <a:spcBef>
                <a:spcPts val="600"/>
              </a:spcBef>
            </a:pPr>
            <a:r>
              <a:rPr lang="en-US" altLang="zh-CN" sz="2000" dirty="0">
                <a:latin typeface="+mn-ea"/>
              </a:rPr>
              <a:t>DNS</a:t>
            </a:r>
            <a:r>
              <a:rPr lang="zh-CN" altLang="en-US" sz="2000" dirty="0">
                <a:latin typeface="+mn-ea"/>
              </a:rPr>
              <a:t>服务器的</a:t>
            </a:r>
            <a:r>
              <a:rPr lang="en-US" altLang="zh-CN" sz="2000" dirty="0">
                <a:latin typeface="+mn-ea"/>
              </a:rPr>
              <a:t>IP</a:t>
            </a:r>
            <a:r>
              <a:rPr lang="zh-CN" altLang="en-US" sz="2000" dirty="0">
                <a:latin typeface="+mn-ea"/>
              </a:rPr>
              <a:t>地址或域名</a:t>
            </a:r>
            <a:endParaRPr lang="en-US" altLang="zh-CN" sz="2000" dirty="0">
              <a:latin typeface="+mn-ea"/>
            </a:endParaRPr>
          </a:p>
          <a:p>
            <a:pPr lvl="1">
              <a:lnSpc>
                <a:spcPct val="125000"/>
              </a:lnSpc>
              <a:spcBef>
                <a:spcPts val="600"/>
              </a:spcBef>
            </a:pPr>
            <a:r>
              <a:rPr lang="zh-CN" altLang="en-US" sz="2000" dirty="0">
                <a:latin typeface="+mn-ea"/>
              </a:rPr>
              <a:t>子网掩码</a:t>
            </a:r>
            <a:endParaRPr lang="en-US" altLang="zh-CN" sz="2000" dirty="0">
              <a:latin typeface="+mn-ea"/>
            </a:endParaRPr>
          </a:p>
          <a:p>
            <a:pPr>
              <a:lnSpc>
                <a:spcPct val="125000"/>
              </a:lnSpc>
              <a:spcBef>
                <a:spcPts val="600"/>
              </a:spcBef>
              <a:buFont typeface="Wingdings" panose="05000000000000000000" pitchFamily="2" charset="2"/>
              <a:buChar char="l"/>
            </a:pPr>
            <a:r>
              <a:rPr lang="en-US" altLang="zh-CN" sz="2400" dirty="0">
                <a:latin typeface="+mn-ea"/>
              </a:rPr>
              <a:t> </a:t>
            </a:r>
            <a:r>
              <a:rPr lang="en-US" altLang="zh-CN" sz="2400" dirty="0">
                <a:solidFill>
                  <a:srgbClr val="FF0000"/>
                </a:solidFill>
                <a:latin typeface="+mn-ea"/>
              </a:rPr>
              <a:t>DHCP</a:t>
            </a:r>
            <a:r>
              <a:rPr lang="zh-CN" altLang="en-US" sz="2400" dirty="0">
                <a:solidFill>
                  <a:srgbClr val="FF0000"/>
                </a:solidFill>
                <a:latin typeface="+mn-ea"/>
              </a:rPr>
              <a:t>是应用层</a:t>
            </a:r>
            <a:r>
              <a:rPr lang="zh-CN" altLang="en-US" sz="2400" dirty="0" smtClean="0">
                <a:solidFill>
                  <a:srgbClr val="FF0000"/>
                </a:solidFill>
                <a:latin typeface="+mn-ea"/>
              </a:rPr>
              <a:t>协议</a:t>
            </a:r>
            <a:endParaRPr lang="en-US" altLang="zh-CN" sz="2400" dirty="0" smtClean="0">
              <a:solidFill>
                <a:srgbClr val="FF0000"/>
              </a:solidFill>
              <a:latin typeface="+mn-ea"/>
            </a:endParaRPr>
          </a:p>
          <a:p>
            <a:pPr lvl="1"/>
            <a:r>
              <a:rPr lang="zh-CN" altLang="en-US" sz="2000" dirty="0" smtClean="0">
                <a:latin typeface="微软雅黑" panose="020B0503020204020204" pitchFamily="34" charset="-122"/>
                <a:ea typeface="微软雅黑" panose="020B0503020204020204" pitchFamily="34" charset="-122"/>
              </a:rPr>
              <a:t>请求</a:t>
            </a:r>
            <a:r>
              <a:rPr lang="zh-CN" altLang="en-US" sz="2000" dirty="0">
                <a:latin typeface="微软雅黑" panose="020B0503020204020204" pitchFamily="34" charset="-122"/>
                <a:ea typeface="微软雅黑" panose="020B0503020204020204" pitchFamily="34" charset="-122"/>
              </a:rPr>
              <a:t>报文封装到</a:t>
            </a:r>
            <a:r>
              <a:rPr lang="en-US" altLang="zh-CN" sz="2000" dirty="0">
                <a:latin typeface="微软雅黑" panose="020B0503020204020204" pitchFamily="34" charset="-122"/>
                <a:ea typeface="微软雅黑" panose="020B0503020204020204" pitchFamily="34" charset="-122"/>
              </a:rPr>
              <a:t>UDP</a:t>
            </a:r>
            <a:r>
              <a:rPr lang="zh-CN" altLang="en-US" sz="2000" dirty="0">
                <a:latin typeface="微软雅黑" panose="020B0503020204020204" pitchFamily="34" charset="-122"/>
                <a:ea typeface="微软雅黑" panose="020B0503020204020204" pitchFamily="34" charset="-122"/>
              </a:rPr>
              <a:t>数据报中 </a:t>
            </a:r>
          </a:p>
          <a:p>
            <a:pPr lvl="1"/>
            <a:r>
              <a:rPr lang="en-US" altLang="zh-CN" sz="2000" dirty="0" smtClean="0">
                <a:latin typeface="微软雅黑" panose="020B0503020204020204" pitchFamily="34" charset="-122"/>
                <a:ea typeface="微软雅黑" panose="020B0503020204020204" pitchFamily="34" charset="-122"/>
              </a:rPr>
              <a:t>IP</a:t>
            </a:r>
            <a:r>
              <a:rPr lang="zh-CN" altLang="en-US" sz="2000" dirty="0">
                <a:latin typeface="微软雅黑" panose="020B0503020204020204" pitchFamily="34" charset="-122"/>
                <a:ea typeface="微软雅黑" panose="020B0503020204020204" pitchFamily="34" charset="-122"/>
              </a:rPr>
              <a:t>广播 </a:t>
            </a:r>
          </a:p>
          <a:p>
            <a:pPr lvl="1"/>
            <a:r>
              <a:rPr lang="zh-CN" altLang="en-US" sz="2000" dirty="0">
                <a:latin typeface="微软雅黑" panose="020B0503020204020204" pitchFamily="34" charset="-122"/>
                <a:ea typeface="微软雅黑" panose="020B0503020204020204" pitchFamily="34" charset="-122"/>
              </a:rPr>
              <a:t>链路层广播 </a:t>
            </a:r>
            <a:endParaRPr lang="en-US" altLang="zh-CN" sz="2000" dirty="0" smtClean="0">
              <a:latin typeface="微软雅黑" panose="020B0503020204020204" pitchFamily="34" charset="-122"/>
              <a:ea typeface="微软雅黑" panose="020B0503020204020204" pitchFamily="34" charset="-122"/>
            </a:endParaRPr>
          </a:p>
          <a:p>
            <a:pPr marL="457200" lvl="1" indent="0">
              <a:buNone/>
            </a:pPr>
            <a:r>
              <a:rPr lang="en-US" altLang="zh-CN" sz="2000" dirty="0" smtClean="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e.g. </a:t>
            </a:r>
            <a:r>
              <a:rPr lang="zh-CN" altLang="en-US" sz="2000" dirty="0">
                <a:latin typeface="微软雅黑" panose="020B0503020204020204" pitchFamily="34" charset="-122"/>
                <a:ea typeface="微软雅黑" panose="020B0503020204020204" pitchFamily="34" charset="-122"/>
              </a:rPr>
              <a:t>以太网广播</a:t>
            </a:r>
            <a:r>
              <a:rPr lang="en-US" altLang="zh-CN" sz="2000" dirty="0">
                <a:latin typeface="微软雅黑" panose="020B0503020204020204" pitchFamily="34" charset="-122"/>
                <a:ea typeface="微软雅黑" panose="020B0503020204020204" pitchFamily="34" charset="-122"/>
              </a:rPr>
              <a:t>) </a:t>
            </a:r>
            <a:endParaRPr lang="zh-CN" altLang="en-US" sz="2000" dirty="0">
              <a:latin typeface="微软雅黑" panose="020B0503020204020204" pitchFamily="34" charset="-122"/>
              <a:ea typeface="微软雅黑" panose="020B0503020204020204" pitchFamily="34" charset="-122"/>
            </a:endParaRPr>
          </a:p>
          <a:p>
            <a:endParaRPr lang="zh-CN" altLang="en-US" dirty="0"/>
          </a:p>
          <a:p>
            <a:endParaRPr lang="zh-CN" altLang="en-US" dirty="0"/>
          </a:p>
          <a:p>
            <a:pPr>
              <a:lnSpc>
                <a:spcPct val="125000"/>
              </a:lnSpc>
              <a:spcBef>
                <a:spcPts val="600"/>
              </a:spcBef>
              <a:buFont typeface="Wingdings" panose="05000000000000000000" pitchFamily="2" charset="2"/>
              <a:buChar char="l"/>
            </a:pPr>
            <a:endParaRPr lang="en-US" altLang="zh-CN" sz="2400" dirty="0">
              <a:solidFill>
                <a:srgbClr val="FF0000"/>
              </a:solidFill>
              <a:latin typeface="+mn-ea"/>
            </a:endParaRPr>
          </a:p>
        </p:txBody>
      </p:sp>
      <p:pic>
        <p:nvPicPr>
          <p:cNvPr id="2" name="图片 1"/>
          <p:cNvPicPr>
            <a:picLocks noChangeAspect="1"/>
          </p:cNvPicPr>
          <p:nvPr/>
        </p:nvPicPr>
        <p:blipFill>
          <a:blip r:embed="rId3"/>
          <a:stretch>
            <a:fillRect/>
          </a:stretch>
        </p:blipFill>
        <p:spPr>
          <a:xfrm>
            <a:off x="6505944" y="2132085"/>
            <a:ext cx="5019048" cy="3923809"/>
          </a:xfrm>
          <a:prstGeom prst="rect">
            <a:avLst/>
          </a:prstGeom>
        </p:spPr>
      </p:pic>
    </p:spTree>
    <p:extLst>
      <p:ext uri="{BB962C8B-B14F-4D97-AF65-F5344CB8AC3E}">
        <p14:creationId xmlns:p14="http://schemas.microsoft.com/office/powerpoint/2010/main" val="258711941"/>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2003646" y="455875"/>
            <a:ext cx="7772400" cy="1143000"/>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dirty="0"/>
              <a:t>组织机构如何获取</a:t>
            </a:r>
            <a:r>
              <a:rPr lang="en-US" altLang="zh-CN" sz="4000" dirty="0"/>
              <a:t>IP </a:t>
            </a:r>
            <a:r>
              <a:rPr lang="zh-CN" altLang="en-US" sz="4000" dirty="0"/>
              <a:t>地址？</a:t>
            </a:r>
            <a:endParaRPr lang="en-US" altLang="zh-CN" sz="4000" dirty="0"/>
          </a:p>
        </p:txBody>
      </p:sp>
      <p:sp>
        <p:nvSpPr>
          <p:cNvPr id="5" name="Rectangle 3"/>
          <p:cNvSpPr txBox="1">
            <a:spLocks noChangeArrowheads="1"/>
          </p:cNvSpPr>
          <p:nvPr/>
        </p:nvSpPr>
        <p:spPr>
          <a:xfrm>
            <a:off x="1204993" y="1316260"/>
            <a:ext cx="8077200" cy="1809750"/>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Tx/>
              <a:buNone/>
            </a:pPr>
            <a:r>
              <a:rPr lang="en-US" altLang="zh-CN" u="sng" dirty="0"/>
              <a:t>Q:</a:t>
            </a:r>
            <a:r>
              <a:rPr lang="en-US" altLang="zh-CN" dirty="0"/>
              <a:t> </a:t>
            </a:r>
            <a:r>
              <a:rPr lang="zh-CN" altLang="en-US" dirty="0"/>
              <a:t>怎样获取</a:t>
            </a:r>
            <a:r>
              <a:rPr lang="en-US" altLang="zh-CN" dirty="0"/>
              <a:t>IP</a:t>
            </a:r>
            <a:r>
              <a:rPr lang="zh-CN" altLang="en-US" dirty="0"/>
              <a:t>地址中的网络号部分？</a:t>
            </a:r>
          </a:p>
          <a:p>
            <a:pPr>
              <a:lnSpc>
                <a:spcPct val="150000"/>
              </a:lnSpc>
              <a:buFontTx/>
              <a:buNone/>
            </a:pPr>
            <a:r>
              <a:rPr lang="en-US" altLang="zh-CN" u="sng" dirty="0"/>
              <a:t>A:</a:t>
            </a:r>
            <a:r>
              <a:rPr lang="en-US" altLang="zh-CN" dirty="0"/>
              <a:t> </a:t>
            </a:r>
            <a:r>
              <a:rPr lang="zh-CN" altLang="en-US" dirty="0"/>
              <a:t>从</a:t>
            </a:r>
            <a:r>
              <a:rPr lang="en-US" altLang="zh-CN" dirty="0"/>
              <a:t>ISP</a:t>
            </a:r>
            <a:r>
              <a:rPr lang="zh-CN" altLang="en-US" dirty="0"/>
              <a:t>的地址空间中划分一块给申请者</a:t>
            </a:r>
            <a:endParaRPr lang="en-US" altLang="zh-CN" dirty="0"/>
          </a:p>
          <a:p>
            <a:pPr>
              <a:lnSpc>
                <a:spcPct val="150000"/>
              </a:lnSpc>
              <a:buFontTx/>
              <a:buNone/>
            </a:pPr>
            <a:r>
              <a:rPr lang="zh-CN" altLang="en-US" dirty="0"/>
              <a:t>例如：</a:t>
            </a:r>
          </a:p>
        </p:txBody>
      </p:sp>
      <p:sp>
        <p:nvSpPr>
          <p:cNvPr id="6" name="Rectangle 4"/>
          <p:cNvSpPr>
            <a:spLocks noChangeArrowheads="1"/>
          </p:cNvSpPr>
          <p:nvPr/>
        </p:nvSpPr>
        <p:spPr bwMode="auto">
          <a:xfrm>
            <a:off x="1150926" y="3693168"/>
            <a:ext cx="10169113" cy="2678298"/>
          </a:xfrm>
          <a:prstGeom prst="rect">
            <a:avLst/>
          </a:prstGeom>
          <a:solidFill>
            <a:schemeClr val="accent5">
              <a:lumMod val="20000"/>
              <a:lumOff val="80000"/>
            </a:schemeClr>
          </a:solidFill>
          <a:ln>
            <a:noFill/>
          </a:ln>
        </p:spPr>
        <p:txBody>
          <a:bodyPr wrap="squar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2000" dirty="0">
                <a:solidFill>
                  <a:schemeClr val="tx2"/>
                </a:solidFill>
                <a:latin typeface="Arial" panose="020B0604020202020204" pitchFamily="34" charset="0"/>
              </a:rPr>
              <a:t>ISP's block          </a:t>
            </a:r>
            <a:r>
              <a:rPr lang="en-US" altLang="zh-CN" sz="2000" u="sng" dirty="0">
                <a:solidFill>
                  <a:schemeClr val="tx2"/>
                </a:solidFill>
                <a:latin typeface="Arial" panose="020B0604020202020204" pitchFamily="34" charset="0"/>
              </a:rPr>
              <a:t>11001000  00010111  0001</a:t>
            </a:r>
            <a:r>
              <a:rPr lang="en-US" altLang="zh-CN" sz="2000" dirty="0">
                <a:solidFill>
                  <a:schemeClr val="tx2"/>
                </a:solidFill>
                <a:latin typeface="Arial" panose="020B0604020202020204" pitchFamily="34" charset="0"/>
              </a:rPr>
              <a:t>0000  00000000    200.23.16.0/20 </a:t>
            </a:r>
          </a:p>
          <a:p>
            <a:pPr>
              <a:spcBef>
                <a:spcPct val="0"/>
              </a:spcBef>
              <a:buClrTx/>
              <a:buFontTx/>
              <a:buNone/>
            </a:pPr>
            <a:endParaRPr lang="en-US" altLang="zh-CN" sz="2000" dirty="0">
              <a:latin typeface="Arial" panose="020B0604020202020204" pitchFamily="34" charset="0"/>
            </a:endParaRPr>
          </a:p>
          <a:p>
            <a:pPr>
              <a:spcBef>
                <a:spcPct val="0"/>
              </a:spcBef>
              <a:buClrTx/>
              <a:buFontTx/>
              <a:buNone/>
            </a:pPr>
            <a:r>
              <a:rPr lang="en-US" altLang="zh-CN" sz="2000" dirty="0">
                <a:latin typeface="Arial" panose="020B0604020202020204" pitchFamily="34" charset="0"/>
              </a:rPr>
              <a:t>Organization 0    </a:t>
            </a:r>
            <a:r>
              <a:rPr lang="en-US" altLang="zh-CN" sz="2000" u="sng" dirty="0">
                <a:latin typeface="Arial" panose="020B0604020202020204" pitchFamily="34" charset="0"/>
              </a:rPr>
              <a:t>11001000  00010111  0001000</a:t>
            </a:r>
            <a:r>
              <a:rPr lang="en-US" altLang="zh-CN" sz="2000" dirty="0">
                <a:latin typeface="Arial" panose="020B0604020202020204" pitchFamily="34" charset="0"/>
              </a:rPr>
              <a:t>0  00000000    200.23.16.0/23 </a:t>
            </a:r>
          </a:p>
          <a:p>
            <a:pPr>
              <a:spcBef>
                <a:spcPct val="0"/>
              </a:spcBef>
              <a:buClrTx/>
              <a:buFontTx/>
              <a:buNone/>
            </a:pPr>
            <a:r>
              <a:rPr lang="en-US" altLang="zh-CN" sz="2000" dirty="0">
                <a:latin typeface="Arial" panose="020B0604020202020204" pitchFamily="34" charset="0"/>
              </a:rPr>
              <a:t>Organization 1    </a:t>
            </a:r>
            <a:r>
              <a:rPr lang="en-US" altLang="zh-CN" sz="2000" u="sng" dirty="0">
                <a:latin typeface="Arial" panose="020B0604020202020204" pitchFamily="34" charset="0"/>
              </a:rPr>
              <a:t>11001000  00010111  0001001</a:t>
            </a:r>
            <a:r>
              <a:rPr lang="en-US" altLang="zh-CN" sz="2000" dirty="0">
                <a:latin typeface="Arial" panose="020B0604020202020204" pitchFamily="34" charset="0"/>
              </a:rPr>
              <a:t>0  00000000    200.23.18.0/23 </a:t>
            </a:r>
          </a:p>
          <a:p>
            <a:pPr>
              <a:spcBef>
                <a:spcPct val="0"/>
              </a:spcBef>
              <a:buClrTx/>
              <a:buFontTx/>
              <a:buNone/>
            </a:pPr>
            <a:r>
              <a:rPr lang="en-US" altLang="zh-CN" sz="2000" dirty="0">
                <a:latin typeface="Arial" panose="020B0604020202020204" pitchFamily="34" charset="0"/>
              </a:rPr>
              <a:t>Organization 2    </a:t>
            </a:r>
            <a:r>
              <a:rPr lang="en-US" altLang="zh-CN" sz="2000" u="sng" dirty="0">
                <a:latin typeface="Arial" panose="020B0604020202020204" pitchFamily="34" charset="0"/>
              </a:rPr>
              <a:t>11001000  00010111  0001010</a:t>
            </a:r>
            <a:r>
              <a:rPr lang="en-US" altLang="zh-CN" sz="2000" dirty="0">
                <a:latin typeface="Arial" panose="020B0604020202020204" pitchFamily="34" charset="0"/>
              </a:rPr>
              <a:t>0  00000000    200.23.20.0/23 </a:t>
            </a:r>
          </a:p>
          <a:p>
            <a:pPr>
              <a:spcBef>
                <a:spcPct val="0"/>
              </a:spcBef>
              <a:buClrTx/>
              <a:buFontTx/>
              <a:buNone/>
            </a:pPr>
            <a:r>
              <a:rPr lang="en-US" altLang="zh-CN" sz="2000" dirty="0">
                <a:latin typeface="Arial" panose="020B0604020202020204" pitchFamily="34" charset="0"/>
              </a:rPr>
              <a:t>   ...                                          …..                                   ….                ….</a:t>
            </a:r>
          </a:p>
          <a:p>
            <a:pPr>
              <a:spcBef>
                <a:spcPct val="0"/>
              </a:spcBef>
              <a:buClrTx/>
              <a:buFontTx/>
              <a:buNone/>
            </a:pPr>
            <a:r>
              <a:rPr lang="en-US" altLang="zh-CN" sz="2000" dirty="0">
                <a:latin typeface="Arial" panose="020B0604020202020204" pitchFamily="34" charset="0"/>
              </a:rPr>
              <a:t>Organization 7    </a:t>
            </a:r>
            <a:r>
              <a:rPr lang="en-US" altLang="zh-CN" sz="2000" u="sng" dirty="0">
                <a:latin typeface="Arial" panose="020B0604020202020204" pitchFamily="34" charset="0"/>
              </a:rPr>
              <a:t>11001000  00010111  0001111</a:t>
            </a:r>
            <a:r>
              <a:rPr lang="en-US" altLang="zh-CN" sz="2000" dirty="0">
                <a:latin typeface="Arial" panose="020B0604020202020204" pitchFamily="34" charset="0"/>
              </a:rPr>
              <a:t>0  00000000    200.23.30.0/23</a:t>
            </a:r>
            <a:endParaRPr lang="en-US" altLang="zh-CN" sz="2800" dirty="0"/>
          </a:p>
          <a:p>
            <a:pPr>
              <a:spcBef>
                <a:spcPct val="0"/>
              </a:spcBef>
              <a:buClrTx/>
              <a:buFontTx/>
              <a:buNone/>
            </a:pPr>
            <a:endParaRPr lang="en-US" altLang="zh-CN" sz="2800" dirty="0"/>
          </a:p>
        </p:txBody>
      </p:sp>
    </p:spTree>
    <p:extLst>
      <p:ext uri="{BB962C8B-B14F-4D97-AF65-F5344CB8AC3E}">
        <p14:creationId xmlns:p14="http://schemas.microsoft.com/office/powerpoint/2010/main" val="33554235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学习目的</a:t>
            </a:r>
          </a:p>
        </p:txBody>
      </p:sp>
      <p:sp>
        <p:nvSpPr>
          <p:cNvPr id="4" name="矩形 3"/>
          <p:cNvSpPr/>
          <p:nvPr/>
        </p:nvSpPr>
        <p:spPr>
          <a:xfrm>
            <a:off x="215651" y="680722"/>
            <a:ext cx="11293962" cy="4031873"/>
          </a:xfrm>
          <a:prstGeom prst="rect">
            <a:avLst/>
          </a:prstGeom>
        </p:spPr>
        <p:txBody>
          <a:bodyPr wrap="square">
            <a:spAutoFit/>
          </a:bodyPr>
          <a:lstStyle/>
          <a:p>
            <a:r>
              <a:rPr lang="en-US" altLang="zh-CN" sz="2400" b="1" dirty="0" smtClean="0">
                <a:latin typeface="+mn-ea"/>
              </a:rPr>
              <a:t>4</a:t>
            </a:r>
            <a:r>
              <a:rPr lang="zh-CN" altLang="en-US" sz="2400" b="1" dirty="0" smtClean="0">
                <a:latin typeface="+mn-ea"/>
              </a:rPr>
              <a:t>、</a:t>
            </a:r>
            <a:r>
              <a:rPr lang="en-US" altLang="zh-CN" sz="2400" b="1" dirty="0">
                <a:latin typeface="+mn-ea"/>
              </a:rPr>
              <a:t>ISO</a:t>
            </a:r>
            <a:r>
              <a:rPr lang="zh-CN" altLang="en-US" sz="2400" b="1" dirty="0">
                <a:latin typeface="+mn-ea"/>
              </a:rPr>
              <a:t>模型（</a:t>
            </a:r>
            <a:r>
              <a:rPr lang="en-US" altLang="zh-CN" sz="2400" b="1" dirty="0">
                <a:latin typeface="+mn-ea"/>
              </a:rPr>
              <a:t>7</a:t>
            </a:r>
            <a:r>
              <a:rPr lang="zh-CN" altLang="en-US" sz="2400" b="1" dirty="0">
                <a:latin typeface="+mn-ea"/>
              </a:rPr>
              <a:t>层）</a:t>
            </a:r>
            <a:endParaRPr lang="en-US" altLang="zh-CN" sz="2400" b="1" dirty="0">
              <a:latin typeface="+mn-ea"/>
            </a:endParaRPr>
          </a:p>
          <a:p>
            <a:r>
              <a:rPr lang="zh-CN" altLang="en-US" sz="2000" dirty="0">
                <a:latin typeface="+mn-ea"/>
              </a:rPr>
              <a:t>应用层、表示层、会话层、传输层、网络层、数据链路层、物理层</a:t>
            </a:r>
            <a:endParaRPr lang="en-US" altLang="zh-CN" sz="2000" dirty="0">
              <a:latin typeface="+mn-ea"/>
            </a:endParaRPr>
          </a:p>
          <a:p>
            <a:endParaRPr lang="en-US" altLang="zh-CN" sz="2000" dirty="0">
              <a:latin typeface="+mn-ea"/>
            </a:endParaRPr>
          </a:p>
          <a:p>
            <a:r>
              <a:rPr lang="zh-CN" altLang="en-US" sz="2000" dirty="0">
                <a:latin typeface="+mn-ea"/>
              </a:rPr>
              <a:t>表示层：应用程序能解释交换数据的含义。服务包括数据压缩、数据加密、数据描述。</a:t>
            </a:r>
            <a:endParaRPr lang="en-US" altLang="zh-CN" sz="2000" dirty="0">
              <a:latin typeface="+mn-ea"/>
            </a:endParaRPr>
          </a:p>
          <a:p>
            <a:r>
              <a:rPr lang="zh-CN" altLang="en-US" sz="2000" dirty="0">
                <a:latin typeface="+mn-ea"/>
              </a:rPr>
              <a:t>会话层：提供数据交换的定界和同步功能，包括建立检查点和同步方法。</a:t>
            </a:r>
            <a:endParaRPr lang="en-US" altLang="zh-CN" sz="2000" dirty="0">
              <a:latin typeface="+mn-ea"/>
            </a:endParaRPr>
          </a:p>
          <a:p>
            <a:endParaRPr lang="en-US" altLang="zh-CN" sz="2400" b="1" dirty="0" smtClean="0">
              <a:latin typeface="+mn-ea"/>
            </a:endParaRPr>
          </a:p>
          <a:p>
            <a:r>
              <a:rPr lang="en-US" altLang="zh-CN" sz="2400" b="1" dirty="0" smtClean="0">
                <a:latin typeface="+mn-ea"/>
              </a:rPr>
              <a:t>5</a:t>
            </a:r>
            <a:r>
              <a:rPr lang="zh-CN" altLang="en-US" sz="2400" b="1" dirty="0" smtClean="0">
                <a:latin typeface="+mn-ea"/>
              </a:rPr>
              <a:t>、协议分层的好处</a:t>
            </a:r>
            <a:endParaRPr lang="en-US" altLang="zh-CN" sz="2400" b="1" dirty="0" smtClean="0">
              <a:latin typeface="+mn-ea"/>
            </a:endParaRPr>
          </a:p>
          <a:p>
            <a:r>
              <a:rPr lang="zh-CN" altLang="en-US" sz="2000" dirty="0" smtClean="0">
                <a:latin typeface="+mn-ea"/>
              </a:rPr>
              <a:t>（</a:t>
            </a:r>
            <a:r>
              <a:rPr lang="en-US" altLang="zh-CN" sz="2000" dirty="0" smtClean="0">
                <a:latin typeface="+mn-ea"/>
              </a:rPr>
              <a:t>1</a:t>
            </a:r>
            <a:r>
              <a:rPr lang="zh-CN" altLang="en-US" sz="2000" dirty="0" smtClean="0">
                <a:latin typeface="+mn-ea"/>
              </a:rPr>
              <a:t>）</a:t>
            </a:r>
            <a:r>
              <a:rPr lang="zh-CN" altLang="en-US" sz="2000" dirty="0" smtClean="0"/>
              <a:t>结构清晰，有利于识别复杂系统的部件及其关系 </a:t>
            </a:r>
          </a:p>
          <a:p>
            <a:r>
              <a:rPr lang="zh-CN" altLang="en-US" sz="2000" dirty="0" smtClean="0">
                <a:latin typeface="+mn-ea"/>
              </a:rPr>
              <a:t>（</a:t>
            </a:r>
            <a:r>
              <a:rPr lang="en-US" altLang="zh-CN" sz="2000" dirty="0" smtClean="0">
                <a:latin typeface="+mn-ea"/>
              </a:rPr>
              <a:t>2</a:t>
            </a:r>
            <a:r>
              <a:rPr lang="zh-CN" altLang="en-US" sz="2000" dirty="0" smtClean="0">
                <a:latin typeface="+mn-ea"/>
              </a:rPr>
              <a:t>）模块化使得系统的</a:t>
            </a:r>
            <a:r>
              <a:rPr lang="zh-CN" altLang="en-US" sz="2000" dirty="0" smtClean="0">
                <a:solidFill>
                  <a:srgbClr val="FF0000"/>
                </a:solidFill>
                <a:latin typeface="+mn-ea"/>
              </a:rPr>
              <a:t>升级、维护</a:t>
            </a:r>
          </a:p>
          <a:p>
            <a:r>
              <a:rPr lang="zh-CN" altLang="en-US" sz="2000" dirty="0" smtClean="0">
                <a:latin typeface="+mn-ea"/>
              </a:rPr>
              <a:t>（</a:t>
            </a:r>
            <a:r>
              <a:rPr lang="en-US" altLang="zh-CN" sz="2000" dirty="0" smtClean="0">
                <a:latin typeface="+mn-ea"/>
              </a:rPr>
              <a:t>3</a:t>
            </a:r>
            <a:r>
              <a:rPr lang="zh-CN" altLang="en-US" sz="2000" dirty="0" smtClean="0">
                <a:latin typeface="+mn-ea"/>
              </a:rPr>
              <a:t>）</a:t>
            </a:r>
            <a:r>
              <a:rPr lang="zh-CN" altLang="en-US" sz="2000" dirty="0" smtClean="0"/>
              <a:t>有利于标准化 </a:t>
            </a:r>
            <a:endParaRPr lang="en-US" altLang="zh-CN" sz="2000" dirty="0" smtClean="0"/>
          </a:p>
          <a:p>
            <a:endParaRPr lang="en-US" altLang="zh-CN" sz="2000" dirty="0"/>
          </a:p>
          <a:p>
            <a:r>
              <a:rPr lang="en-US" altLang="zh-CN" sz="2400" b="1" dirty="0">
                <a:latin typeface="+mn-ea"/>
              </a:rPr>
              <a:t>6</a:t>
            </a:r>
            <a:r>
              <a:rPr lang="zh-CN" altLang="en-US" sz="2400" b="1" dirty="0">
                <a:latin typeface="+mn-ea"/>
              </a:rPr>
              <a:t>、协议数据单元</a:t>
            </a:r>
            <a:r>
              <a:rPr lang="en-US" altLang="zh-CN" sz="2400" b="1" dirty="0">
                <a:latin typeface="+mn-ea"/>
              </a:rPr>
              <a:t>PDU</a:t>
            </a:r>
          </a:p>
        </p:txBody>
      </p:sp>
      <p:sp>
        <p:nvSpPr>
          <p:cNvPr id="6" name="矩形 5"/>
          <p:cNvSpPr/>
          <p:nvPr/>
        </p:nvSpPr>
        <p:spPr>
          <a:xfrm>
            <a:off x="11098283" y="521435"/>
            <a:ext cx="822661" cy="369332"/>
          </a:xfrm>
          <a:prstGeom prst="rect">
            <a:avLst/>
          </a:prstGeom>
        </p:spPr>
        <p:txBody>
          <a:bodyPr wrap="none">
            <a:spAutoFit/>
          </a:bodyPr>
          <a:lstStyle/>
          <a:p>
            <a:r>
              <a:rPr lang="en-US" altLang="zh-CN" dirty="0" smtClean="0">
                <a:latin typeface="+mn-ea"/>
              </a:rPr>
              <a:t>03/16</a:t>
            </a:r>
            <a:endParaRPr lang="zh-CN" altLang="en-US" dirty="0"/>
          </a:p>
        </p:txBody>
      </p:sp>
      <p:grpSp>
        <p:nvGrpSpPr>
          <p:cNvPr id="103" name="Group 90">
            <a:extLst>
              <a:ext uri="{FF2B5EF4-FFF2-40B4-BE49-F238E27FC236}">
                <a16:creationId xmlns:a16="http://schemas.microsoft.com/office/drawing/2014/main" id="{55806536-05FA-4C0B-92B3-4563EF95ED41}"/>
              </a:ext>
            </a:extLst>
          </p:cNvPr>
          <p:cNvGrpSpPr/>
          <p:nvPr/>
        </p:nvGrpSpPr>
        <p:grpSpPr>
          <a:xfrm>
            <a:off x="3037209" y="3312967"/>
            <a:ext cx="9028113" cy="2927349"/>
            <a:chOff x="104" y="2095"/>
            <a:chExt cx="5687" cy="1844"/>
          </a:xfrm>
        </p:grpSpPr>
        <p:grpSp>
          <p:nvGrpSpPr>
            <p:cNvPr id="104" name="Group 12">
              <a:extLst>
                <a:ext uri="{FF2B5EF4-FFF2-40B4-BE49-F238E27FC236}">
                  <a16:creationId xmlns:a16="http://schemas.microsoft.com/office/drawing/2014/main" id="{6329BBAB-305F-47AD-9040-004F1AD7C7B0}"/>
                </a:ext>
              </a:extLst>
            </p:cNvPr>
            <p:cNvGrpSpPr/>
            <p:nvPr/>
          </p:nvGrpSpPr>
          <p:grpSpPr>
            <a:xfrm>
              <a:off x="1147" y="2431"/>
              <a:ext cx="1146" cy="1285"/>
              <a:chOff x="1147" y="2431"/>
              <a:chExt cx="1146" cy="1285"/>
            </a:xfrm>
          </p:grpSpPr>
          <p:grpSp>
            <p:nvGrpSpPr>
              <p:cNvPr id="182" name="Group 10">
                <a:extLst>
                  <a:ext uri="{FF2B5EF4-FFF2-40B4-BE49-F238E27FC236}">
                    <a16:creationId xmlns:a16="http://schemas.microsoft.com/office/drawing/2014/main" id="{0510F2E9-FD10-4B6D-B0B6-7B833299B64A}"/>
                  </a:ext>
                </a:extLst>
              </p:cNvPr>
              <p:cNvGrpSpPr/>
              <p:nvPr/>
            </p:nvGrpSpPr>
            <p:grpSpPr>
              <a:xfrm>
                <a:off x="1191" y="2431"/>
                <a:ext cx="1093" cy="1267"/>
                <a:chOff x="1191" y="2431"/>
                <a:chExt cx="1093" cy="1267"/>
              </a:xfrm>
            </p:grpSpPr>
            <p:sp>
              <p:nvSpPr>
                <p:cNvPr id="184" name="Rectangle 4">
                  <a:extLst>
                    <a:ext uri="{FF2B5EF4-FFF2-40B4-BE49-F238E27FC236}">
                      <a16:creationId xmlns:a16="http://schemas.microsoft.com/office/drawing/2014/main" id="{4E096A18-CE8E-4724-8578-7D3C581578F0}"/>
                    </a:ext>
                  </a:extLst>
                </p:cNvPr>
                <p:cNvSpPr/>
                <p:nvPr/>
              </p:nvSpPr>
              <p:spPr>
                <a:xfrm>
                  <a:off x="1239" y="2431"/>
                  <a:ext cx="1045" cy="1214"/>
                </a:xfrm>
                <a:prstGeom prst="rect">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85" name="Rectangle 5">
                  <a:extLst>
                    <a:ext uri="{FF2B5EF4-FFF2-40B4-BE49-F238E27FC236}">
                      <a16:creationId xmlns:a16="http://schemas.microsoft.com/office/drawing/2014/main" id="{7F62DFEE-E625-4464-82CD-6BB33BAB87A9}"/>
                    </a:ext>
                  </a:extLst>
                </p:cNvPr>
                <p:cNvSpPr/>
                <p:nvPr/>
              </p:nvSpPr>
              <p:spPr>
                <a:xfrm>
                  <a:off x="1199" y="2482"/>
                  <a:ext cx="1047" cy="1216"/>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86" name="Line 6">
                  <a:extLst>
                    <a:ext uri="{FF2B5EF4-FFF2-40B4-BE49-F238E27FC236}">
                      <a16:creationId xmlns:a16="http://schemas.microsoft.com/office/drawing/2014/main" id="{D4E32233-5FD3-4FF7-B7D5-8C5A885695CE}"/>
                    </a:ext>
                  </a:extLst>
                </p:cNvPr>
                <p:cNvSpPr/>
                <p:nvPr/>
              </p:nvSpPr>
              <p:spPr>
                <a:xfrm flipV="1">
                  <a:off x="1195" y="2754"/>
                  <a:ext cx="1033" cy="4"/>
                </a:xfrm>
                <a:prstGeom prst="line">
                  <a:avLst/>
                </a:prstGeom>
                <a:ln w="25400" cap="flat" cmpd="sng">
                  <a:solidFill>
                    <a:schemeClr val="tx1"/>
                  </a:solidFill>
                  <a:prstDash val="solid"/>
                  <a:headEnd type="none" w="sm" len="sm"/>
                  <a:tailEnd type="none" w="sm" len="sm"/>
                </a:ln>
              </p:spPr>
            </p:sp>
            <p:sp>
              <p:nvSpPr>
                <p:cNvPr id="187" name="Line 7">
                  <a:extLst>
                    <a:ext uri="{FF2B5EF4-FFF2-40B4-BE49-F238E27FC236}">
                      <a16:creationId xmlns:a16="http://schemas.microsoft.com/office/drawing/2014/main" id="{C2F42F2C-4A5D-4719-9446-187D89A3231E}"/>
                    </a:ext>
                  </a:extLst>
                </p:cNvPr>
                <p:cNvSpPr/>
                <p:nvPr/>
              </p:nvSpPr>
              <p:spPr>
                <a:xfrm flipV="1">
                  <a:off x="1211" y="2995"/>
                  <a:ext cx="1033" cy="4"/>
                </a:xfrm>
                <a:prstGeom prst="line">
                  <a:avLst/>
                </a:prstGeom>
                <a:ln w="25400" cap="flat" cmpd="sng">
                  <a:solidFill>
                    <a:schemeClr val="tx1"/>
                  </a:solidFill>
                  <a:prstDash val="solid"/>
                  <a:headEnd type="none" w="sm" len="sm"/>
                  <a:tailEnd type="none" w="sm" len="sm"/>
                </a:ln>
              </p:spPr>
            </p:sp>
            <p:sp>
              <p:nvSpPr>
                <p:cNvPr id="188" name="Line 8">
                  <a:extLst>
                    <a:ext uri="{FF2B5EF4-FFF2-40B4-BE49-F238E27FC236}">
                      <a16:creationId xmlns:a16="http://schemas.microsoft.com/office/drawing/2014/main" id="{1A582845-B365-4148-BF70-C4E89F0CCF58}"/>
                    </a:ext>
                  </a:extLst>
                </p:cNvPr>
                <p:cNvSpPr/>
                <p:nvPr/>
              </p:nvSpPr>
              <p:spPr>
                <a:xfrm flipV="1">
                  <a:off x="1211" y="3213"/>
                  <a:ext cx="1033" cy="4"/>
                </a:xfrm>
                <a:prstGeom prst="line">
                  <a:avLst/>
                </a:prstGeom>
                <a:ln w="25400" cap="flat" cmpd="sng">
                  <a:solidFill>
                    <a:schemeClr val="tx1"/>
                  </a:solidFill>
                  <a:prstDash val="solid"/>
                  <a:headEnd type="none" w="sm" len="sm"/>
                  <a:tailEnd type="none" w="sm" len="sm"/>
                </a:ln>
              </p:spPr>
            </p:sp>
            <p:sp>
              <p:nvSpPr>
                <p:cNvPr id="189" name="Line 9">
                  <a:extLst>
                    <a:ext uri="{FF2B5EF4-FFF2-40B4-BE49-F238E27FC236}">
                      <a16:creationId xmlns:a16="http://schemas.microsoft.com/office/drawing/2014/main" id="{9C87C911-D7E7-4712-BBB5-74118249A298}"/>
                    </a:ext>
                  </a:extLst>
                </p:cNvPr>
                <p:cNvSpPr/>
                <p:nvPr/>
              </p:nvSpPr>
              <p:spPr>
                <a:xfrm flipV="1">
                  <a:off x="1191" y="3451"/>
                  <a:ext cx="1033" cy="4"/>
                </a:xfrm>
                <a:prstGeom prst="line">
                  <a:avLst/>
                </a:prstGeom>
                <a:ln w="25400" cap="flat" cmpd="sng">
                  <a:solidFill>
                    <a:schemeClr val="tx1"/>
                  </a:solidFill>
                  <a:prstDash val="solid"/>
                  <a:headEnd type="none" w="sm" len="sm"/>
                  <a:tailEnd type="none" w="sm" len="sm"/>
                </a:ln>
              </p:spPr>
            </p:sp>
          </p:grpSp>
          <p:sp>
            <p:nvSpPr>
              <p:cNvPr id="183" name="Rectangle 11">
                <a:extLst>
                  <a:ext uri="{FF2B5EF4-FFF2-40B4-BE49-F238E27FC236}">
                    <a16:creationId xmlns:a16="http://schemas.microsoft.com/office/drawing/2014/main" id="{EEF083C3-9531-4211-8A93-AE6D2CDAD6CA}"/>
                  </a:ext>
                </a:extLst>
              </p:cNvPr>
              <p:cNvSpPr/>
              <p:nvPr/>
            </p:nvSpPr>
            <p:spPr>
              <a:xfrm>
                <a:off x="1147" y="2494"/>
                <a:ext cx="1146" cy="122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400" dirty="0">
                    <a:latin typeface="+mn-ea"/>
                  </a:rPr>
                  <a:t>application</a:t>
                </a:r>
              </a:p>
              <a:p>
                <a:pPr marL="0" lvl="0" indent="0" algn="ctr">
                  <a:spcBef>
                    <a:spcPct val="0"/>
                  </a:spcBef>
                  <a:buSzPct val="100000"/>
                  <a:buNone/>
                </a:pPr>
                <a:r>
                  <a:rPr lang="en-US" altLang="zh-CN" sz="2400" dirty="0">
                    <a:latin typeface="+mn-ea"/>
                  </a:rPr>
                  <a:t>transport</a:t>
                </a:r>
              </a:p>
              <a:p>
                <a:pPr marL="0" lvl="0" indent="0" algn="ctr">
                  <a:spcBef>
                    <a:spcPct val="0"/>
                  </a:spcBef>
                  <a:buSzPct val="100000"/>
                  <a:buNone/>
                </a:pPr>
                <a:r>
                  <a:rPr lang="en-US" altLang="zh-CN" sz="2400" dirty="0">
                    <a:latin typeface="+mn-ea"/>
                  </a:rPr>
                  <a:t>network</a:t>
                </a:r>
              </a:p>
              <a:p>
                <a:pPr marL="0" lvl="0" indent="0" algn="ctr">
                  <a:spcBef>
                    <a:spcPct val="0"/>
                  </a:spcBef>
                  <a:buSzPct val="100000"/>
                  <a:buNone/>
                </a:pPr>
                <a:r>
                  <a:rPr lang="en-US" altLang="zh-CN" sz="2400" dirty="0">
                    <a:latin typeface="+mn-ea"/>
                  </a:rPr>
                  <a:t>link</a:t>
                </a:r>
              </a:p>
              <a:p>
                <a:pPr marL="0" lvl="0" indent="0" algn="ctr">
                  <a:spcBef>
                    <a:spcPct val="0"/>
                  </a:spcBef>
                  <a:buSzPct val="100000"/>
                  <a:buNone/>
                </a:pPr>
                <a:r>
                  <a:rPr lang="en-US" altLang="zh-CN" sz="2400" dirty="0">
                    <a:latin typeface="+mn-ea"/>
                  </a:rPr>
                  <a:t>physical</a:t>
                </a:r>
              </a:p>
            </p:txBody>
          </p:sp>
        </p:grpSp>
        <p:grpSp>
          <p:nvGrpSpPr>
            <p:cNvPr id="105" name="Group 21">
              <a:extLst>
                <a:ext uri="{FF2B5EF4-FFF2-40B4-BE49-F238E27FC236}">
                  <a16:creationId xmlns:a16="http://schemas.microsoft.com/office/drawing/2014/main" id="{906849B5-D11F-4FAD-8C0E-96805BFAD812}"/>
                </a:ext>
              </a:extLst>
            </p:cNvPr>
            <p:cNvGrpSpPr/>
            <p:nvPr/>
          </p:nvGrpSpPr>
          <p:grpSpPr>
            <a:xfrm>
              <a:off x="2643" y="2419"/>
              <a:ext cx="1146" cy="1285"/>
              <a:chOff x="2643" y="2419"/>
              <a:chExt cx="1146" cy="1285"/>
            </a:xfrm>
          </p:grpSpPr>
          <p:grpSp>
            <p:nvGrpSpPr>
              <p:cNvPr id="174" name="Group 19">
                <a:extLst>
                  <a:ext uri="{FF2B5EF4-FFF2-40B4-BE49-F238E27FC236}">
                    <a16:creationId xmlns:a16="http://schemas.microsoft.com/office/drawing/2014/main" id="{494DCB89-9A4C-4CBA-A214-0B5954CCEB49}"/>
                  </a:ext>
                </a:extLst>
              </p:cNvPr>
              <p:cNvGrpSpPr/>
              <p:nvPr/>
            </p:nvGrpSpPr>
            <p:grpSpPr>
              <a:xfrm>
                <a:off x="2687" y="2419"/>
                <a:ext cx="1093" cy="1267"/>
                <a:chOff x="2687" y="2419"/>
                <a:chExt cx="1093" cy="1267"/>
              </a:xfrm>
            </p:grpSpPr>
            <p:sp>
              <p:nvSpPr>
                <p:cNvPr id="176" name="Rectangle 13">
                  <a:extLst>
                    <a:ext uri="{FF2B5EF4-FFF2-40B4-BE49-F238E27FC236}">
                      <a16:creationId xmlns:a16="http://schemas.microsoft.com/office/drawing/2014/main" id="{B020EC10-D55E-4C80-B78F-DC569124136A}"/>
                    </a:ext>
                  </a:extLst>
                </p:cNvPr>
                <p:cNvSpPr/>
                <p:nvPr/>
              </p:nvSpPr>
              <p:spPr>
                <a:xfrm>
                  <a:off x="2735" y="2419"/>
                  <a:ext cx="1045" cy="1214"/>
                </a:xfrm>
                <a:prstGeom prst="rect">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77" name="Rectangle 14">
                  <a:extLst>
                    <a:ext uri="{FF2B5EF4-FFF2-40B4-BE49-F238E27FC236}">
                      <a16:creationId xmlns:a16="http://schemas.microsoft.com/office/drawing/2014/main" id="{56621256-A612-4F34-9EA4-8DD02DCA8A15}"/>
                    </a:ext>
                  </a:extLst>
                </p:cNvPr>
                <p:cNvSpPr/>
                <p:nvPr/>
              </p:nvSpPr>
              <p:spPr>
                <a:xfrm>
                  <a:off x="2695" y="2470"/>
                  <a:ext cx="1047" cy="1216"/>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178" name="Line 15">
                  <a:extLst>
                    <a:ext uri="{FF2B5EF4-FFF2-40B4-BE49-F238E27FC236}">
                      <a16:creationId xmlns:a16="http://schemas.microsoft.com/office/drawing/2014/main" id="{9DDB3ABB-AA84-4614-9583-CE17B2BE9208}"/>
                    </a:ext>
                  </a:extLst>
                </p:cNvPr>
                <p:cNvSpPr/>
                <p:nvPr/>
              </p:nvSpPr>
              <p:spPr>
                <a:xfrm flipV="1">
                  <a:off x="2691" y="2742"/>
                  <a:ext cx="1033" cy="4"/>
                </a:xfrm>
                <a:prstGeom prst="line">
                  <a:avLst/>
                </a:prstGeom>
                <a:ln w="25400" cap="flat" cmpd="sng">
                  <a:solidFill>
                    <a:schemeClr val="tx1"/>
                  </a:solidFill>
                  <a:prstDash val="solid"/>
                  <a:headEnd type="none" w="sm" len="sm"/>
                  <a:tailEnd type="none" w="sm" len="sm"/>
                </a:ln>
              </p:spPr>
            </p:sp>
            <p:sp>
              <p:nvSpPr>
                <p:cNvPr id="179" name="Line 16">
                  <a:extLst>
                    <a:ext uri="{FF2B5EF4-FFF2-40B4-BE49-F238E27FC236}">
                      <a16:creationId xmlns:a16="http://schemas.microsoft.com/office/drawing/2014/main" id="{06F0F210-9BE1-4170-B59D-D06023E214F3}"/>
                    </a:ext>
                  </a:extLst>
                </p:cNvPr>
                <p:cNvSpPr/>
                <p:nvPr/>
              </p:nvSpPr>
              <p:spPr>
                <a:xfrm flipV="1">
                  <a:off x="2707" y="2983"/>
                  <a:ext cx="1033" cy="4"/>
                </a:xfrm>
                <a:prstGeom prst="line">
                  <a:avLst/>
                </a:prstGeom>
                <a:ln w="25400" cap="flat" cmpd="sng">
                  <a:solidFill>
                    <a:schemeClr val="tx1"/>
                  </a:solidFill>
                  <a:prstDash val="solid"/>
                  <a:headEnd type="none" w="sm" len="sm"/>
                  <a:tailEnd type="none" w="sm" len="sm"/>
                </a:ln>
              </p:spPr>
            </p:sp>
            <p:sp>
              <p:nvSpPr>
                <p:cNvPr id="180" name="Line 17">
                  <a:extLst>
                    <a:ext uri="{FF2B5EF4-FFF2-40B4-BE49-F238E27FC236}">
                      <a16:creationId xmlns:a16="http://schemas.microsoft.com/office/drawing/2014/main" id="{48ACC35D-DC80-4866-A733-91BE07165B25}"/>
                    </a:ext>
                  </a:extLst>
                </p:cNvPr>
                <p:cNvSpPr/>
                <p:nvPr/>
              </p:nvSpPr>
              <p:spPr>
                <a:xfrm flipV="1">
                  <a:off x="2707" y="3201"/>
                  <a:ext cx="1033" cy="4"/>
                </a:xfrm>
                <a:prstGeom prst="line">
                  <a:avLst/>
                </a:prstGeom>
                <a:ln w="25400" cap="flat" cmpd="sng">
                  <a:solidFill>
                    <a:schemeClr val="tx1"/>
                  </a:solidFill>
                  <a:prstDash val="solid"/>
                  <a:headEnd type="none" w="sm" len="sm"/>
                  <a:tailEnd type="none" w="sm" len="sm"/>
                </a:ln>
              </p:spPr>
            </p:sp>
            <p:sp>
              <p:nvSpPr>
                <p:cNvPr id="181" name="Line 18">
                  <a:extLst>
                    <a:ext uri="{FF2B5EF4-FFF2-40B4-BE49-F238E27FC236}">
                      <a16:creationId xmlns:a16="http://schemas.microsoft.com/office/drawing/2014/main" id="{E59B9D95-162D-43FA-9BBC-6F0681D09E32}"/>
                    </a:ext>
                  </a:extLst>
                </p:cNvPr>
                <p:cNvSpPr/>
                <p:nvPr/>
              </p:nvSpPr>
              <p:spPr>
                <a:xfrm flipV="1">
                  <a:off x="2687" y="3439"/>
                  <a:ext cx="1033" cy="4"/>
                </a:xfrm>
                <a:prstGeom prst="line">
                  <a:avLst/>
                </a:prstGeom>
                <a:ln w="25400" cap="flat" cmpd="sng">
                  <a:solidFill>
                    <a:schemeClr val="tx1"/>
                  </a:solidFill>
                  <a:prstDash val="solid"/>
                  <a:headEnd type="none" w="sm" len="sm"/>
                  <a:tailEnd type="none" w="sm" len="sm"/>
                </a:ln>
              </p:spPr>
            </p:sp>
          </p:grpSp>
          <p:sp>
            <p:nvSpPr>
              <p:cNvPr id="175" name="Rectangle 20">
                <a:extLst>
                  <a:ext uri="{FF2B5EF4-FFF2-40B4-BE49-F238E27FC236}">
                    <a16:creationId xmlns:a16="http://schemas.microsoft.com/office/drawing/2014/main" id="{95A1411F-92DB-4E13-85A9-6454F12DAADB}"/>
                  </a:ext>
                </a:extLst>
              </p:cNvPr>
              <p:cNvSpPr/>
              <p:nvPr/>
            </p:nvSpPr>
            <p:spPr>
              <a:xfrm>
                <a:off x="2643" y="2482"/>
                <a:ext cx="1146" cy="122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400" dirty="0">
                    <a:latin typeface="+mn-ea"/>
                  </a:rPr>
                  <a:t>application</a:t>
                </a:r>
              </a:p>
              <a:p>
                <a:pPr marL="0" lvl="0" indent="0" algn="ctr">
                  <a:spcBef>
                    <a:spcPct val="0"/>
                  </a:spcBef>
                  <a:buSzPct val="100000"/>
                  <a:buNone/>
                </a:pPr>
                <a:r>
                  <a:rPr lang="en-US" altLang="zh-CN" sz="2400" dirty="0">
                    <a:latin typeface="+mn-ea"/>
                  </a:rPr>
                  <a:t>transport</a:t>
                </a:r>
              </a:p>
              <a:p>
                <a:pPr marL="0" lvl="0" indent="0" algn="ctr">
                  <a:spcBef>
                    <a:spcPct val="0"/>
                  </a:spcBef>
                  <a:buSzPct val="100000"/>
                  <a:buNone/>
                </a:pPr>
                <a:r>
                  <a:rPr lang="en-US" altLang="zh-CN" sz="2400" dirty="0">
                    <a:latin typeface="+mn-ea"/>
                  </a:rPr>
                  <a:t>network</a:t>
                </a:r>
              </a:p>
              <a:p>
                <a:pPr marL="0" lvl="0" indent="0" algn="ctr">
                  <a:spcBef>
                    <a:spcPct val="0"/>
                  </a:spcBef>
                  <a:buSzPct val="100000"/>
                  <a:buNone/>
                </a:pPr>
                <a:r>
                  <a:rPr lang="en-US" altLang="zh-CN" sz="2400" dirty="0">
                    <a:latin typeface="+mn-ea"/>
                  </a:rPr>
                  <a:t>link</a:t>
                </a:r>
              </a:p>
              <a:p>
                <a:pPr marL="0" lvl="0" indent="0" algn="ctr">
                  <a:spcBef>
                    <a:spcPct val="0"/>
                  </a:spcBef>
                  <a:buSzPct val="100000"/>
                  <a:buNone/>
                </a:pPr>
                <a:r>
                  <a:rPr lang="en-US" altLang="zh-CN" sz="2400" dirty="0">
                    <a:latin typeface="+mn-ea"/>
                  </a:rPr>
                  <a:t>physical</a:t>
                </a:r>
              </a:p>
            </p:txBody>
          </p:sp>
        </p:grpSp>
        <p:sp>
          <p:nvSpPr>
            <p:cNvPr id="106" name="Rectangle 22">
              <a:extLst>
                <a:ext uri="{FF2B5EF4-FFF2-40B4-BE49-F238E27FC236}">
                  <a16:creationId xmlns:a16="http://schemas.microsoft.com/office/drawing/2014/main" id="{70EF81B3-1972-43F6-836D-90A72B2976D7}"/>
                </a:ext>
              </a:extLst>
            </p:cNvPr>
            <p:cNvSpPr/>
            <p:nvPr/>
          </p:nvSpPr>
          <p:spPr>
            <a:xfrm>
              <a:off x="1394" y="2095"/>
              <a:ext cx="727" cy="29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dirty="0">
                  <a:solidFill>
                    <a:schemeClr val="tx2"/>
                  </a:solidFill>
                  <a:latin typeface="+mn-ea"/>
                </a:rPr>
                <a:t>source</a:t>
              </a:r>
            </a:p>
          </p:txBody>
        </p:sp>
        <p:sp>
          <p:nvSpPr>
            <p:cNvPr id="107" name="Rectangle 23">
              <a:extLst>
                <a:ext uri="{FF2B5EF4-FFF2-40B4-BE49-F238E27FC236}">
                  <a16:creationId xmlns:a16="http://schemas.microsoft.com/office/drawing/2014/main" id="{EB856E83-26B9-4330-8FC5-2AC77EE06767}"/>
                </a:ext>
              </a:extLst>
            </p:cNvPr>
            <p:cNvSpPr/>
            <p:nvPr/>
          </p:nvSpPr>
          <p:spPr>
            <a:xfrm>
              <a:off x="2690" y="2131"/>
              <a:ext cx="1158" cy="29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dirty="0">
                  <a:solidFill>
                    <a:schemeClr val="tx2"/>
                  </a:solidFill>
                  <a:latin typeface="+mn-ea"/>
                </a:rPr>
                <a:t>destination</a:t>
              </a:r>
            </a:p>
          </p:txBody>
        </p:sp>
        <p:sp>
          <p:nvSpPr>
            <p:cNvPr id="108" name="Freeform 24">
              <a:extLst>
                <a:ext uri="{FF2B5EF4-FFF2-40B4-BE49-F238E27FC236}">
                  <a16:creationId xmlns:a16="http://schemas.microsoft.com/office/drawing/2014/main" id="{86F10583-675B-4849-B816-2E21C8E18D21}"/>
                </a:ext>
              </a:extLst>
            </p:cNvPr>
            <p:cNvSpPr/>
            <p:nvPr/>
          </p:nvSpPr>
          <p:spPr>
            <a:xfrm>
              <a:off x="678" y="2156"/>
              <a:ext cx="3685" cy="1783"/>
            </a:xfrm>
            <a:custGeom>
              <a:avLst/>
              <a:gdLst>
                <a:gd name="txL" fmla="*/ 0 w 3685"/>
                <a:gd name="txT" fmla="*/ 0 h 1783"/>
                <a:gd name="txR" fmla="*/ 3685 w 3685"/>
                <a:gd name="txB" fmla="*/ 1783 h 1783"/>
              </a:gdLst>
              <a:ahLst/>
              <a:cxnLst>
                <a:cxn ang="0">
                  <a:pos x="0" y="269"/>
                </a:cxn>
                <a:cxn ang="0">
                  <a:pos x="0" y="1782"/>
                </a:cxn>
                <a:cxn ang="0">
                  <a:pos x="3684" y="1776"/>
                </a:cxn>
                <a:cxn ang="0">
                  <a:pos x="3684" y="0"/>
                </a:cxn>
              </a:cxnLst>
              <a:rect l="txL" t="txT" r="txR" b="txB"/>
              <a:pathLst>
                <a:path w="3685" h="1783">
                  <a:moveTo>
                    <a:pt x="0" y="269"/>
                  </a:moveTo>
                  <a:lnTo>
                    <a:pt x="0" y="1782"/>
                  </a:lnTo>
                  <a:lnTo>
                    <a:pt x="3684" y="1776"/>
                  </a:lnTo>
                  <a:lnTo>
                    <a:pt x="3684" y="0"/>
                  </a:lnTo>
                </a:path>
              </a:pathLst>
            </a:custGeom>
            <a:noFill/>
            <a:ln w="25400" cap="rnd" cmpd="sng">
              <a:solidFill>
                <a:srgbClr val="FF0000">
                  <a:alpha val="100000"/>
                </a:srgbClr>
              </a:solidFill>
              <a:prstDash val="solid"/>
              <a:round/>
              <a:headEnd type="none" w="sm" len="sm"/>
              <a:tailEnd type="stealth" w="med" len="med"/>
            </a:ln>
          </p:spPr>
          <p:txBody>
            <a:bodyPr/>
            <a:lstStyle/>
            <a:p>
              <a:endParaRPr lang="zh-CN" altLang="en-US">
                <a:latin typeface="+mn-ea"/>
              </a:endParaRPr>
            </a:p>
          </p:txBody>
        </p:sp>
        <p:grpSp>
          <p:nvGrpSpPr>
            <p:cNvPr id="109" name="Group 54">
              <a:extLst>
                <a:ext uri="{FF2B5EF4-FFF2-40B4-BE49-F238E27FC236}">
                  <a16:creationId xmlns:a16="http://schemas.microsoft.com/office/drawing/2014/main" id="{46E125D8-34BF-4E33-BCC1-52DCCA9E04E7}"/>
                </a:ext>
              </a:extLst>
            </p:cNvPr>
            <p:cNvGrpSpPr/>
            <p:nvPr/>
          </p:nvGrpSpPr>
          <p:grpSpPr>
            <a:xfrm>
              <a:off x="104" y="2514"/>
              <a:ext cx="1053" cy="980"/>
              <a:chOff x="104" y="2514"/>
              <a:chExt cx="1053" cy="980"/>
            </a:xfrm>
          </p:grpSpPr>
          <p:sp>
            <p:nvSpPr>
              <p:cNvPr id="145" name="Rectangle 25">
                <a:extLst>
                  <a:ext uri="{FF2B5EF4-FFF2-40B4-BE49-F238E27FC236}">
                    <a16:creationId xmlns:a16="http://schemas.microsoft.com/office/drawing/2014/main" id="{261E463F-C899-4189-8FBF-EC9452FCDC02}"/>
                  </a:ext>
                </a:extLst>
              </p:cNvPr>
              <p:cNvSpPr/>
              <p:nvPr/>
            </p:nvSpPr>
            <p:spPr>
              <a:xfrm>
                <a:off x="764" y="2514"/>
                <a:ext cx="38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M</a:t>
                </a:r>
              </a:p>
            </p:txBody>
          </p:sp>
          <p:sp>
            <p:nvSpPr>
              <p:cNvPr id="146" name="Rectangle 26">
                <a:extLst>
                  <a:ext uri="{FF2B5EF4-FFF2-40B4-BE49-F238E27FC236}">
                    <a16:creationId xmlns:a16="http://schemas.microsoft.com/office/drawing/2014/main" id="{18A87C40-678C-4F51-99F4-2B5C0ED6F932}"/>
                  </a:ext>
                </a:extLst>
              </p:cNvPr>
              <p:cNvSpPr/>
              <p:nvPr/>
            </p:nvSpPr>
            <p:spPr>
              <a:xfrm>
                <a:off x="764" y="2772"/>
                <a:ext cx="38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M</a:t>
                </a:r>
              </a:p>
            </p:txBody>
          </p:sp>
          <p:sp>
            <p:nvSpPr>
              <p:cNvPr id="147" name="Rectangle 27">
                <a:extLst>
                  <a:ext uri="{FF2B5EF4-FFF2-40B4-BE49-F238E27FC236}">
                    <a16:creationId xmlns:a16="http://schemas.microsoft.com/office/drawing/2014/main" id="{B54BAD17-90E5-4E06-9276-2AF905F9A5F3}"/>
                  </a:ext>
                </a:extLst>
              </p:cNvPr>
              <p:cNvSpPr/>
              <p:nvPr/>
            </p:nvSpPr>
            <p:spPr>
              <a:xfrm>
                <a:off x="775" y="3014"/>
                <a:ext cx="38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M</a:t>
                </a:r>
              </a:p>
            </p:txBody>
          </p:sp>
          <p:sp>
            <p:nvSpPr>
              <p:cNvPr id="148" name="Rectangle 28">
                <a:extLst>
                  <a:ext uri="{FF2B5EF4-FFF2-40B4-BE49-F238E27FC236}">
                    <a16:creationId xmlns:a16="http://schemas.microsoft.com/office/drawing/2014/main" id="{40FAD621-F24A-4398-B5FA-122714A27734}"/>
                  </a:ext>
                </a:extLst>
              </p:cNvPr>
              <p:cNvSpPr/>
              <p:nvPr/>
            </p:nvSpPr>
            <p:spPr>
              <a:xfrm>
                <a:off x="775" y="3254"/>
                <a:ext cx="38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M</a:t>
                </a:r>
              </a:p>
            </p:txBody>
          </p:sp>
          <p:grpSp>
            <p:nvGrpSpPr>
              <p:cNvPr id="149" name="Group 32">
                <a:extLst>
                  <a:ext uri="{FF2B5EF4-FFF2-40B4-BE49-F238E27FC236}">
                    <a16:creationId xmlns:a16="http://schemas.microsoft.com/office/drawing/2014/main" id="{25C95D4F-1EFB-4A2A-BC79-4C348B70321F}"/>
                  </a:ext>
                </a:extLst>
              </p:cNvPr>
              <p:cNvGrpSpPr/>
              <p:nvPr/>
            </p:nvGrpSpPr>
            <p:grpSpPr>
              <a:xfrm>
                <a:off x="507" y="2756"/>
                <a:ext cx="307" cy="256"/>
                <a:chOff x="507" y="2756"/>
                <a:chExt cx="307" cy="256"/>
              </a:xfrm>
            </p:grpSpPr>
            <p:sp>
              <p:nvSpPr>
                <p:cNvPr id="171" name="Rectangle 29">
                  <a:extLst>
                    <a:ext uri="{FF2B5EF4-FFF2-40B4-BE49-F238E27FC236}">
                      <a16:creationId xmlns:a16="http://schemas.microsoft.com/office/drawing/2014/main" id="{5D1FC740-946D-4F69-B1B4-4011F5DC5030}"/>
                    </a:ext>
                  </a:extLst>
                </p:cNvPr>
                <p:cNvSpPr/>
                <p:nvPr/>
              </p:nvSpPr>
              <p:spPr>
                <a:xfrm>
                  <a:off x="553" y="2772"/>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172" name="Rectangle 30">
                  <a:extLst>
                    <a:ext uri="{FF2B5EF4-FFF2-40B4-BE49-F238E27FC236}">
                      <a16:creationId xmlns:a16="http://schemas.microsoft.com/office/drawing/2014/main" id="{725ACB94-9F35-49AB-AF34-317719EBC949}"/>
                    </a:ext>
                  </a:extLst>
                </p:cNvPr>
                <p:cNvSpPr/>
                <p:nvPr/>
              </p:nvSpPr>
              <p:spPr>
                <a:xfrm>
                  <a:off x="507" y="2756"/>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173" name="Rectangle 31">
                  <a:extLst>
                    <a:ext uri="{FF2B5EF4-FFF2-40B4-BE49-F238E27FC236}">
                      <a16:creationId xmlns:a16="http://schemas.microsoft.com/office/drawing/2014/main" id="{A95DF0F9-859D-4B3D-AB44-64228B1E93EB}"/>
                    </a:ext>
                  </a:extLst>
                </p:cNvPr>
                <p:cNvSpPr/>
                <p:nvPr/>
              </p:nvSpPr>
              <p:spPr>
                <a:xfrm>
                  <a:off x="627" y="2800"/>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t</a:t>
                  </a:r>
                </a:p>
              </p:txBody>
            </p:sp>
          </p:grpSp>
          <p:grpSp>
            <p:nvGrpSpPr>
              <p:cNvPr id="150" name="Group 36">
                <a:extLst>
                  <a:ext uri="{FF2B5EF4-FFF2-40B4-BE49-F238E27FC236}">
                    <a16:creationId xmlns:a16="http://schemas.microsoft.com/office/drawing/2014/main" id="{37ED3695-DE1B-4DD4-96A0-8F72217098BB}"/>
                  </a:ext>
                </a:extLst>
              </p:cNvPr>
              <p:cNvGrpSpPr/>
              <p:nvPr/>
            </p:nvGrpSpPr>
            <p:grpSpPr>
              <a:xfrm>
                <a:off x="520" y="2998"/>
                <a:ext cx="307" cy="256"/>
                <a:chOff x="520" y="2998"/>
                <a:chExt cx="307" cy="256"/>
              </a:xfrm>
            </p:grpSpPr>
            <p:sp>
              <p:nvSpPr>
                <p:cNvPr id="168" name="Rectangle 33">
                  <a:extLst>
                    <a:ext uri="{FF2B5EF4-FFF2-40B4-BE49-F238E27FC236}">
                      <a16:creationId xmlns:a16="http://schemas.microsoft.com/office/drawing/2014/main" id="{AA01F43B-14C8-4399-A4B9-50A2CC8D3CBD}"/>
                    </a:ext>
                  </a:extLst>
                </p:cNvPr>
                <p:cNvSpPr/>
                <p:nvPr/>
              </p:nvSpPr>
              <p:spPr>
                <a:xfrm>
                  <a:off x="566" y="3014"/>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169" name="Rectangle 34">
                  <a:extLst>
                    <a:ext uri="{FF2B5EF4-FFF2-40B4-BE49-F238E27FC236}">
                      <a16:creationId xmlns:a16="http://schemas.microsoft.com/office/drawing/2014/main" id="{FDD9DC56-9F2E-4F31-ACE4-C7BC842D5231}"/>
                    </a:ext>
                  </a:extLst>
                </p:cNvPr>
                <p:cNvSpPr/>
                <p:nvPr/>
              </p:nvSpPr>
              <p:spPr>
                <a:xfrm>
                  <a:off x="520" y="2998"/>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170" name="Rectangle 35">
                  <a:extLst>
                    <a:ext uri="{FF2B5EF4-FFF2-40B4-BE49-F238E27FC236}">
                      <a16:creationId xmlns:a16="http://schemas.microsoft.com/office/drawing/2014/main" id="{21E684C5-73CE-4BD2-BDEA-DD47341874BA}"/>
                    </a:ext>
                  </a:extLst>
                </p:cNvPr>
                <p:cNvSpPr/>
                <p:nvPr/>
              </p:nvSpPr>
              <p:spPr>
                <a:xfrm>
                  <a:off x="640" y="3042"/>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t</a:t>
                  </a:r>
                </a:p>
              </p:txBody>
            </p:sp>
          </p:grpSp>
          <p:grpSp>
            <p:nvGrpSpPr>
              <p:cNvPr id="151" name="Group 40">
                <a:extLst>
                  <a:ext uri="{FF2B5EF4-FFF2-40B4-BE49-F238E27FC236}">
                    <a16:creationId xmlns:a16="http://schemas.microsoft.com/office/drawing/2014/main" id="{858030D1-BE51-49E4-9C19-FC9686339642}"/>
                  </a:ext>
                </a:extLst>
              </p:cNvPr>
              <p:cNvGrpSpPr/>
              <p:nvPr/>
            </p:nvGrpSpPr>
            <p:grpSpPr>
              <a:xfrm>
                <a:off x="314" y="2998"/>
                <a:ext cx="307" cy="256"/>
                <a:chOff x="314" y="2998"/>
                <a:chExt cx="307" cy="256"/>
              </a:xfrm>
            </p:grpSpPr>
            <p:sp>
              <p:nvSpPr>
                <p:cNvPr id="165" name="Rectangle 37">
                  <a:extLst>
                    <a:ext uri="{FF2B5EF4-FFF2-40B4-BE49-F238E27FC236}">
                      <a16:creationId xmlns:a16="http://schemas.microsoft.com/office/drawing/2014/main" id="{115DBCCA-889C-4C30-A781-55280EBF50A8}"/>
                    </a:ext>
                  </a:extLst>
                </p:cNvPr>
                <p:cNvSpPr/>
                <p:nvPr/>
              </p:nvSpPr>
              <p:spPr>
                <a:xfrm>
                  <a:off x="360" y="3014"/>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166" name="Rectangle 38">
                  <a:extLst>
                    <a:ext uri="{FF2B5EF4-FFF2-40B4-BE49-F238E27FC236}">
                      <a16:creationId xmlns:a16="http://schemas.microsoft.com/office/drawing/2014/main" id="{120EA170-AD4F-41AD-89EF-2A4DDCD1FCD5}"/>
                    </a:ext>
                  </a:extLst>
                </p:cNvPr>
                <p:cNvSpPr/>
                <p:nvPr/>
              </p:nvSpPr>
              <p:spPr>
                <a:xfrm>
                  <a:off x="314" y="2998"/>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167" name="Rectangle 39">
                  <a:extLst>
                    <a:ext uri="{FF2B5EF4-FFF2-40B4-BE49-F238E27FC236}">
                      <a16:creationId xmlns:a16="http://schemas.microsoft.com/office/drawing/2014/main" id="{81E39D77-EE88-4286-B929-542AA4F49764}"/>
                    </a:ext>
                  </a:extLst>
                </p:cNvPr>
                <p:cNvSpPr/>
                <p:nvPr/>
              </p:nvSpPr>
              <p:spPr>
                <a:xfrm>
                  <a:off x="434" y="3042"/>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n</a:t>
                  </a:r>
                </a:p>
              </p:txBody>
            </p:sp>
          </p:grpSp>
          <p:grpSp>
            <p:nvGrpSpPr>
              <p:cNvPr id="152" name="Group 49">
                <a:extLst>
                  <a:ext uri="{FF2B5EF4-FFF2-40B4-BE49-F238E27FC236}">
                    <a16:creationId xmlns:a16="http://schemas.microsoft.com/office/drawing/2014/main" id="{FBDC605C-4B1A-4266-AA8F-53E1510A3F60}"/>
                  </a:ext>
                </a:extLst>
              </p:cNvPr>
              <p:cNvGrpSpPr/>
              <p:nvPr/>
            </p:nvGrpSpPr>
            <p:grpSpPr>
              <a:xfrm>
                <a:off x="314" y="3237"/>
                <a:ext cx="513" cy="256"/>
                <a:chOff x="314" y="3237"/>
                <a:chExt cx="513" cy="256"/>
              </a:xfrm>
            </p:grpSpPr>
            <p:grpSp>
              <p:nvGrpSpPr>
                <p:cNvPr id="157" name="Group 44">
                  <a:extLst>
                    <a:ext uri="{FF2B5EF4-FFF2-40B4-BE49-F238E27FC236}">
                      <a16:creationId xmlns:a16="http://schemas.microsoft.com/office/drawing/2014/main" id="{9602E635-2B31-4B9B-979F-798F0C438928}"/>
                    </a:ext>
                  </a:extLst>
                </p:cNvPr>
                <p:cNvGrpSpPr/>
                <p:nvPr/>
              </p:nvGrpSpPr>
              <p:grpSpPr>
                <a:xfrm>
                  <a:off x="520" y="3237"/>
                  <a:ext cx="307" cy="256"/>
                  <a:chOff x="520" y="3237"/>
                  <a:chExt cx="307" cy="256"/>
                </a:xfrm>
              </p:grpSpPr>
              <p:sp>
                <p:nvSpPr>
                  <p:cNvPr id="162" name="Rectangle 41">
                    <a:extLst>
                      <a:ext uri="{FF2B5EF4-FFF2-40B4-BE49-F238E27FC236}">
                        <a16:creationId xmlns:a16="http://schemas.microsoft.com/office/drawing/2014/main" id="{1E9B3F5B-A3F6-4FE3-B53B-520EB7DA0C43}"/>
                      </a:ext>
                    </a:extLst>
                  </p:cNvPr>
                  <p:cNvSpPr/>
                  <p:nvPr/>
                </p:nvSpPr>
                <p:spPr>
                  <a:xfrm>
                    <a:off x="566" y="3253"/>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163" name="Rectangle 42">
                    <a:extLst>
                      <a:ext uri="{FF2B5EF4-FFF2-40B4-BE49-F238E27FC236}">
                        <a16:creationId xmlns:a16="http://schemas.microsoft.com/office/drawing/2014/main" id="{8BB83AB1-DE09-48AA-AA87-A842F4163EF6}"/>
                      </a:ext>
                    </a:extLst>
                  </p:cNvPr>
                  <p:cNvSpPr/>
                  <p:nvPr/>
                </p:nvSpPr>
                <p:spPr>
                  <a:xfrm>
                    <a:off x="520" y="3237"/>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164" name="Rectangle 43">
                    <a:extLst>
                      <a:ext uri="{FF2B5EF4-FFF2-40B4-BE49-F238E27FC236}">
                        <a16:creationId xmlns:a16="http://schemas.microsoft.com/office/drawing/2014/main" id="{EF2E69F8-E734-42A8-881A-BC1D89A08A66}"/>
                      </a:ext>
                    </a:extLst>
                  </p:cNvPr>
                  <p:cNvSpPr/>
                  <p:nvPr/>
                </p:nvSpPr>
                <p:spPr>
                  <a:xfrm>
                    <a:off x="640" y="3281"/>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t</a:t>
                    </a:r>
                  </a:p>
                </p:txBody>
              </p:sp>
            </p:grpSp>
            <p:grpSp>
              <p:nvGrpSpPr>
                <p:cNvPr id="158" name="Group 48">
                  <a:extLst>
                    <a:ext uri="{FF2B5EF4-FFF2-40B4-BE49-F238E27FC236}">
                      <a16:creationId xmlns:a16="http://schemas.microsoft.com/office/drawing/2014/main" id="{77DADB6E-F99C-4AFA-A36C-EEA099360218}"/>
                    </a:ext>
                  </a:extLst>
                </p:cNvPr>
                <p:cNvGrpSpPr/>
                <p:nvPr/>
              </p:nvGrpSpPr>
              <p:grpSpPr>
                <a:xfrm>
                  <a:off x="314" y="3237"/>
                  <a:ext cx="307" cy="256"/>
                  <a:chOff x="314" y="3237"/>
                  <a:chExt cx="307" cy="256"/>
                </a:xfrm>
              </p:grpSpPr>
              <p:sp>
                <p:nvSpPr>
                  <p:cNvPr id="159" name="Rectangle 45">
                    <a:extLst>
                      <a:ext uri="{FF2B5EF4-FFF2-40B4-BE49-F238E27FC236}">
                        <a16:creationId xmlns:a16="http://schemas.microsoft.com/office/drawing/2014/main" id="{B3E029DD-13EE-4551-9F4B-589018DA74F6}"/>
                      </a:ext>
                    </a:extLst>
                  </p:cNvPr>
                  <p:cNvSpPr/>
                  <p:nvPr/>
                </p:nvSpPr>
                <p:spPr>
                  <a:xfrm>
                    <a:off x="360" y="3253"/>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160" name="Rectangle 46">
                    <a:extLst>
                      <a:ext uri="{FF2B5EF4-FFF2-40B4-BE49-F238E27FC236}">
                        <a16:creationId xmlns:a16="http://schemas.microsoft.com/office/drawing/2014/main" id="{FA7752EE-C4E8-45E4-96DD-703BC120C3BB}"/>
                      </a:ext>
                    </a:extLst>
                  </p:cNvPr>
                  <p:cNvSpPr/>
                  <p:nvPr/>
                </p:nvSpPr>
                <p:spPr>
                  <a:xfrm>
                    <a:off x="314" y="3237"/>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161" name="Rectangle 47">
                    <a:extLst>
                      <a:ext uri="{FF2B5EF4-FFF2-40B4-BE49-F238E27FC236}">
                        <a16:creationId xmlns:a16="http://schemas.microsoft.com/office/drawing/2014/main" id="{C4CCE170-DE5F-4249-91CE-E249082A1E65}"/>
                      </a:ext>
                    </a:extLst>
                  </p:cNvPr>
                  <p:cNvSpPr/>
                  <p:nvPr/>
                </p:nvSpPr>
                <p:spPr>
                  <a:xfrm>
                    <a:off x="434" y="3281"/>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n</a:t>
                    </a:r>
                  </a:p>
                </p:txBody>
              </p:sp>
            </p:grpSp>
          </p:grpSp>
          <p:grpSp>
            <p:nvGrpSpPr>
              <p:cNvPr id="153" name="Group 53">
                <a:extLst>
                  <a:ext uri="{FF2B5EF4-FFF2-40B4-BE49-F238E27FC236}">
                    <a16:creationId xmlns:a16="http://schemas.microsoft.com/office/drawing/2014/main" id="{A7CA99F1-5334-4F57-9F54-EBD8CF0CA720}"/>
                  </a:ext>
                </a:extLst>
              </p:cNvPr>
              <p:cNvGrpSpPr/>
              <p:nvPr/>
            </p:nvGrpSpPr>
            <p:grpSpPr>
              <a:xfrm>
                <a:off x="104" y="3238"/>
                <a:ext cx="307" cy="256"/>
                <a:chOff x="104" y="3238"/>
                <a:chExt cx="307" cy="256"/>
              </a:xfrm>
            </p:grpSpPr>
            <p:sp>
              <p:nvSpPr>
                <p:cNvPr id="154" name="Rectangle 50">
                  <a:extLst>
                    <a:ext uri="{FF2B5EF4-FFF2-40B4-BE49-F238E27FC236}">
                      <a16:creationId xmlns:a16="http://schemas.microsoft.com/office/drawing/2014/main" id="{36AFAD1D-A2EC-427B-A9B7-6C6BAB4C1C2D}"/>
                    </a:ext>
                  </a:extLst>
                </p:cNvPr>
                <p:cNvSpPr/>
                <p:nvPr/>
              </p:nvSpPr>
              <p:spPr>
                <a:xfrm>
                  <a:off x="150" y="3254"/>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155" name="Rectangle 51">
                  <a:extLst>
                    <a:ext uri="{FF2B5EF4-FFF2-40B4-BE49-F238E27FC236}">
                      <a16:creationId xmlns:a16="http://schemas.microsoft.com/office/drawing/2014/main" id="{9D39851C-4DD4-4C1A-83C5-76629F8E6054}"/>
                    </a:ext>
                  </a:extLst>
                </p:cNvPr>
                <p:cNvSpPr/>
                <p:nvPr/>
              </p:nvSpPr>
              <p:spPr>
                <a:xfrm>
                  <a:off x="104" y="3238"/>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156" name="Rectangle 52">
                  <a:extLst>
                    <a:ext uri="{FF2B5EF4-FFF2-40B4-BE49-F238E27FC236}">
                      <a16:creationId xmlns:a16="http://schemas.microsoft.com/office/drawing/2014/main" id="{AF5E76B0-9DD8-4E4F-B930-A5E6297317BE}"/>
                    </a:ext>
                  </a:extLst>
                </p:cNvPr>
                <p:cNvSpPr/>
                <p:nvPr/>
              </p:nvSpPr>
              <p:spPr>
                <a:xfrm>
                  <a:off x="224" y="3282"/>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l</a:t>
                  </a:r>
                </a:p>
              </p:txBody>
            </p:sp>
          </p:grpSp>
        </p:grpSp>
        <p:grpSp>
          <p:nvGrpSpPr>
            <p:cNvPr id="110" name="Group 84">
              <a:extLst>
                <a:ext uri="{FF2B5EF4-FFF2-40B4-BE49-F238E27FC236}">
                  <a16:creationId xmlns:a16="http://schemas.microsoft.com/office/drawing/2014/main" id="{537E2C27-1C28-40B5-8F9F-03122133BA14}"/>
                </a:ext>
              </a:extLst>
            </p:cNvPr>
            <p:cNvGrpSpPr/>
            <p:nvPr/>
          </p:nvGrpSpPr>
          <p:grpSpPr>
            <a:xfrm>
              <a:off x="3812" y="2478"/>
              <a:ext cx="1053" cy="980"/>
              <a:chOff x="3812" y="2478"/>
              <a:chExt cx="1053" cy="980"/>
            </a:xfrm>
          </p:grpSpPr>
          <p:sp>
            <p:nvSpPr>
              <p:cNvPr id="116" name="Rectangle 55">
                <a:extLst>
                  <a:ext uri="{FF2B5EF4-FFF2-40B4-BE49-F238E27FC236}">
                    <a16:creationId xmlns:a16="http://schemas.microsoft.com/office/drawing/2014/main" id="{57384D00-F0F2-4E7C-A65A-004811A0A6FA}"/>
                  </a:ext>
                </a:extLst>
              </p:cNvPr>
              <p:cNvSpPr/>
              <p:nvPr/>
            </p:nvSpPr>
            <p:spPr>
              <a:xfrm>
                <a:off x="4472" y="2478"/>
                <a:ext cx="38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M</a:t>
                </a:r>
              </a:p>
            </p:txBody>
          </p:sp>
          <p:sp>
            <p:nvSpPr>
              <p:cNvPr id="117" name="Rectangle 56">
                <a:extLst>
                  <a:ext uri="{FF2B5EF4-FFF2-40B4-BE49-F238E27FC236}">
                    <a16:creationId xmlns:a16="http://schemas.microsoft.com/office/drawing/2014/main" id="{EEF97221-6E08-45E1-B071-51A96671532A}"/>
                  </a:ext>
                </a:extLst>
              </p:cNvPr>
              <p:cNvSpPr/>
              <p:nvPr/>
            </p:nvSpPr>
            <p:spPr>
              <a:xfrm>
                <a:off x="4472" y="2736"/>
                <a:ext cx="38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M</a:t>
                </a:r>
              </a:p>
            </p:txBody>
          </p:sp>
          <p:sp>
            <p:nvSpPr>
              <p:cNvPr id="118" name="Rectangle 57">
                <a:extLst>
                  <a:ext uri="{FF2B5EF4-FFF2-40B4-BE49-F238E27FC236}">
                    <a16:creationId xmlns:a16="http://schemas.microsoft.com/office/drawing/2014/main" id="{5E2534F7-E71F-458C-BBF2-B8F2D7C2940A}"/>
                  </a:ext>
                </a:extLst>
              </p:cNvPr>
              <p:cNvSpPr/>
              <p:nvPr/>
            </p:nvSpPr>
            <p:spPr>
              <a:xfrm>
                <a:off x="4483" y="2978"/>
                <a:ext cx="38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M</a:t>
                </a:r>
              </a:p>
            </p:txBody>
          </p:sp>
          <p:sp>
            <p:nvSpPr>
              <p:cNvPr id="119" name="Rectangle 58">
                <a:extLst>
                  <a:ext uri="{FF2B5EF4-FFF2-40B4-BE49-F238E27FC236}">
                    <a16:creationId xmlns:a16="http://schemas.microsoft.com/office/drawing/2014/main" id="{C1CD30F1-3443-434E-B343-533C309E621C}"/>
                  </a:ext>
                </a:extLst>
              </p:cNvPr>
              <p:cNvSpPr/>
              <p:nvPr/>
            </p:nvSpPr>
            <p:spPr>
              <a:xfrm>
                <a:off x="4483" y="3218"/>
                <a:ext cx="38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M</a:t>
                </a:r>
              </a:p>
            </p:txBody>
          </p:sp>
          <p:grpSp>
            <p:nvGrpSpPr>
              <p:cNvPr id="120" name="Group 62">
                <a:extLst>
                  <a:ext uri="{FF2B5EF4-FFF2-40B4-BE49-F238E27FC236}">
                    <a16:creationId xmlns:a16="http://schemas.microsoft.com/office/drawing/2014/main" id="{5CA23731-F12F-4760-8CCD-0CB35842B794}"/>
                  </a:ext>
                </a:extLst>
              </p:cNvPr>
              <p:cNvGrpSpPr/>
              <p:nvPr/>
            </p:nvGrpSpPr>
            <p:grpSpPr>
              <a:xfrm>
                <a:off x="4215" y="2720"/>
                <a:ext cx="307" cy="256"/>
                <a:chOff x="4215" y="2720"/>
                <a:chExt cx="307" cy="256"/>
              </a:xfrm>
            </p:grpSpPr>
            <p:sp>
              <p:nvSpPr>
                <p:cNvPr id="142" name="Rectangle 59">
                  <a:extLst>
                    <a:ext uri="{FF2B5EF4-FFF2-40B4-BE49-F238E27FC236}">
                      <a16:creationId xmlns:a16="http://schemas.microsoft.com/office/drawing/2014/main" id="{9F93E539-F1E1-46AC-AF31-5EA06D37A530}"/>
                    </a:ext>
                  </a:extLst>
                </p:cNvPr>
                <p:cNvSpPr/>
                <p:nvPr/>
              </p:nvSpPr>
              <p:spPr>
                <a:xfrm>
                  <a:off x="4261" y="2736"/>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143" name="Rectangle 60">
                  <a:extLst>
                    <a:ext uri="{FF2B5EF4-FFF2-40B4-BE49-F238E27FC236}">
                      <a16:creationId xmlns:a16="http://schemas.microsoft.com/office/drawing/2014/main" id="{37987836-33FE-4C95-9B8A-2426B32E0722}"/>
                    </a:ext>
                  </a:extLst>
                </p:cNvPr>
                <p:cNvSpPr/>
                <p:nvPr/>
              </p:nvSpPr>
              <p:spPr>
                <a:xfrm>
                  <a:off x="4215" y="2720"/>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144" name="Rectangle 61">
                  <a:extLst>
                    <a:ext uri="{FF2B5EF4-FFF2-40B4-BE49-F238E27FC236}">
                      <a16:creationId xmlns:a16="http://schemas.microsoft.com/office/drawing/2014/main" id="{580C4EA6-A16D-44FD-AA28-7A99C2FF3CB0}"/>
                    </a:ext>
                  </a:extLst>
                </p:cNvPr>
                <p:cNvSpPr/>
                <p:nvPr/>
              </p:nvSpPr>
              <p:spPr>
                <a:xfrm>
                  <a:off x="4335" y="2764"/>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t</a:t>
                  </a:r>
                </a:p>
              </p:txBody>
            </p:sp>
          </p:grpSp>
          <p:grpSp>
            <p:nvGrpSpPr>
              <p:cNvPr id="121" name="Group 66">
                <a:extLst>
                  <a:ext uri="{FF2B5EF4-FFF2-40B4-BE49-F238E27FC236}">
                    <a16:creationId xmlns:a16="http://schemas.microsoft.com/office/drawing/2014/main" id="{985F0659-ACF0-46EA-A02D-FFB8550606AE}"/>
                  </a:ext>
                </a:extLst>
              </p:cNvPr>
              <p:cNvGrpSpPr/>
              <p:nvPr/>
            </p:nvGrpSpPr>
            <p:grpSpPr>
              <a:xfrm>
                <a:off x="4228" y="2962"/>
                <a:ext cx="307" cy="256"/>
                <a:chOff x="4228" y="2962"/>
                <a:chExt cx="307" cy="256"/>
              </a:xfrm>
            </p:grpSpPr>
            <p:sp>
              <p:nvSpPr>
                <p:cNvPr id="139" name="Rectangle 63">
                  <a:extLst>
                    <a:ext uri="{FF2B5EF4-FFF2-40B4-BE49-F238E27FC236}">
                      <a16:creationId xmlns:a16="http://schemas.microsoft.com/office/drawing/2014/main" id="{09846684-CF2F-4C81-A3D4-E890E5D808EA}"/>
                    </a:ext>
                  </a:extLst>
                </p:cNvPr>
                <p:cNvSpPr/>
                <p:nvPr/>
              </p:nvSpPr>
              <p:spPr>
                <a:xfrm>
                  <a:off x="4274" y="2978"/>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140" name="Rectangle 64">
                  <a:extLst>
                    <a:ext uri="{FF2B5EF4-FFF2-40B4-BE49-F238E27FC236}">
                      <a16:creationId xmlns:a16="http://schemas.microsoft.com/office/drawing/2014/main" id="{490930DD-A3F7-4433-AF1B-FDF00C6080DD}"/>
                    </a:ext>
                  </a:extLst>
                </p:cNvPr>
                <p:cNvSpPr/>
                <p:nvPr/>
              </p:nvSpPr>
              <p:spPr>
                <a:xfrm>
                  <a:off x="4228" y="2962"/>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141" name="Rectangle 65">
                  <a:extLst>
                    <a:ext uri="{FF2B5EF4-FFF2-40B4-BE49-F238E27FC236}">
                      <a16:creationId xmlns:a16="http://schemas.microsoft.com/office/drawing/2014/main" id="{60111AB0-5D98-48E5-B2EA-FA9700B6C1B9}"/>
                    </a:ext>
                  </a:extLst>
                </p:cNvPr>
                <p:cNvSpPr/>
                <p:nvPr/>
              </p:nvSpPr>
              <p:spPr>
                <a:xfrm>
                  <a:off x="4348" y="3006"/>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t</a:t>
                  </a:r>
                </a:p>
              </p:txBody>
            </p:sp>
          </p:grpSp>
          <p:grpSp>
            <p:nvGrpSpPr>
              <p:cNvPr id="122" name="Group 70">
                <a:extLst>
                  <a:ext uri="{FF2B5EF4-FFF2-40B4-BE49-F238E27FC236}">
                    <a16:creationId xmlns:a16="http://schemas.microsoft.com/office/drawing/2014/main" id="{BE695850-1D9B-4A82-993A-836CA9785DA5}"/>
                  </a:ext>
                </a:extLst>
              </p:cNvPr>
              <p:cNvGrpSpPr/>
              <p:nvPr/>
            </p:nvGrpSpPr>
            <p:grpSpPr>
              <a:xfrm>
                <a:off x="4022" y="2962"/>
                <a:ext cx="307" cy="256"/>
                <a:chOff x="4022" y="2962"/>
                <a:chExt cx="307" cy="256"/>
              </a:xfrm>
            </p:grpSpPr>
            <p:sp>
              <p:nvSpPr>
                <p:cNvPr id="136" name="Rectangle 67">
                  <a:extLst>
                    <a:ext uri="{FF2B5EF4-FFF2-40B4-BE49-F238E27FC236}">
                      <a16:creationId xmlns:a16="http://schemas.microsoft.com/office/drawing/2014/main" id="{9ACD3569-D3CA-4D53-8133-0A544D38619B}"/>
                    </a:ext>
                  </a:extLst>
                </p:cNvPr>
                <p:cNvSpPr/>
                <p:nvPr/>
              </p:nvSpPr>
              <p:spPr>
                <a:xfrm>
                  <a:off x="4068" y="2978"/>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137" name="Rectangle 68">
                  <a:extLst>
                    <a:ext uri="{FF2B5EF4-FFF2-40B4-BE49-F238E27FC236}">
                      <a16:creationId xmlns:a16="http://schemas.microsoft.com/office/drawing/2014/main" id="{B3CA4795-76E6-4FD7-932D-453C69B41E90}"/>
                    </a:ext>
                  </a:extLst>
                </p:cNvPr>
                <p:cNvSpPr/>
                <p:nvPr/>
              </p:nvSpPr>
              <p:spPr>
                <a:xfrm>
                  <a:off x="4022" y="2962"/>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138" name="Rectangle 69">
                  <a:extLst>
                    <a:ext uri="{FF2B5EF4-FFF2-40B4-BE49-F238E27FC236}">
                      <a16:creationId xmlns:a16="http://schemas.microsoft.com/office/drawing/2014/main" id="{0DA09F91-975D-4D10-A1ED-5683E7ED2231}"/>
                    </a:ext>
                  </a:extLst>
                </p:cNvPr>
                <p:cNvSpPr/>
                <p:nvPr/>
              </p:nvSpPr>
              <p:spPr>
                <a:xfrm>
                  <a:off x="4142" y="3006"/>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n</a:t>
                  </a:r>
                </a:p>
              </p:txBody>
            </p:sp>
          </p:grpSp>
          <p:grpSp>
            <p:nvGrpSpPr>
              <p:cNvPr id="123" name="Group 79">
                <a:extLst>
                  <a:ext uri="{FF2B5EF4-FFF2-40B4-BE49-F238E27FC236}">
                    <a16:creationId xmlns:a16="http://schemas.microsoft.com/office/drawing/2014/main" id="{E4D2C330-5BF3-4BE1-9955-69C9CB552074}"/>
                  </a:ext>
                </a:extLst>
              </p:cNvPr>
              <p:cNvGrpSpPr/>
              <p:nvPr/>
            </p:nvGrpSpPr>
            <p:grpSpPr>
              <a:xfrm>
                <a:off x="4022" y="3201"/>
                <a:ext cx="513" cy="256"/>
                <a:chOff x="4022" y="3201"/>
                <a:chExt cx="513" cy="256"/>
              </a:xfrm>
            </p:grpSpPr>
            <p:grpSp>
              <p:nvGrpSpPr>
                <p:cNvPr id="128" name="Group 74">
                  <a:extLst>
                    <a:ext uri="{FF2B5EF4-FFF2-40B4-BE49-F238E27FC236}">
                      <a16:creationId xmlns:a16="http://schemas.microsoft.com/office/drawing/2014/main" id="{D3EDBCBE-CC5E-4843-839D-BED415DA3031}"/>
                    </a:ext>
                  </a:extLst>
                </p:cNvPr>
                <p:cNvGrpSpPr/>
                <p:nvPr/>
              </p:nvGrpSpPr>
              <p:grpSpPr>
                <a:xfrm>
                  <a:off x="4228" y="3201"/>
                  <a:ext cx="307" cy="256"/>
                  <a:chOff x="4228" y="3201"/>
                  <a:chExt cx="307" cy="256"/>
                </a:xfrm>
              </p:grpSpPr>
              <p:sp>
                <p:nvSpPr>
                  <p:cNvPr id="133" name="Rectangle 71">
                    <a:extLst>
                      <a:ext uri="{FF2B5EF4-FFF2-40B4-BE49-F238E27FC236}">
                        <a16:creationId xmlns:a16="http://schemas.microsoft.com/office/drawing/2014/main" id="{D28B3EDF-B696-44C5-9C37-A3101D5B1271}"/>
                      </a:ext>
                    </a:extLst>
                  </p:cNvPr>
                  <p:cNvSpPr/>
                  <p:nvPr/>
                </p:nvSpPr>
                <p:spPr>
                  <a:xfrm>
                    <a:off x="4274" y="3217"/>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134" name="Rectangle 72">
                    <a:extLst>
                      <a:ext uri="{FF2B5EF4-FFF2-40B4-BE49-F238E27FC236}">
                        <a16:creationId xmlns:a16="http://schemas.microsoft.com/office/drawing/2014/main" id="{BD8B4729-D86C-4B5F-913F-46F79F3A8F10}"/>
                      </a:ext>
                    </a:extLst>
                  </p:cNvPr>
                  <p:cNvSpPr/>
                  <p:nvPr/>
                </p:nvSpPr>
                <p:spPr>
                  <a:xfrm>
                    <a:off x="4228" y="3201"/>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135" name="Rectangle 73">
                    <a:extLst>
                      <a:ext uri="{FF2B5EF4-FFF2-40B4-BE49-F238E27FC236}">
                        <a16:creationId xmlns:a16="http://schemas.microsoft.com/office/drawing/2014/main" id="{4740529B-E22A-45A7-B9DA-2AEF1E8A14B2}"/>
                      </a:ext>
                    </a:extLst>
                  </p:cNvPr>
                  <p:cNvSpPr/>
                  <p:nvPr/>
                </p:nvSpPr>
                <p:spPr>
                  <a:xfrm>
                    <a:off x="4348" y="3245"/>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t</a:t>
                    </a:r>
                  </a:p>
                </p:txBody>
              </p:sp>
            </p:grpSp>
            <p:grpSp>
              <p:nvGrpSpPr>
                <p:cNvPr id="129" name="Group 78">
                  <a:extLst>
                    <a:ext uri="{FF2B5EF4-FFF2-40B4-BE49-F238E27FC236}">
                      <a16:creationId xmlns:a16="http://schemas.microsoft.com/office/drawing/2014/main" id="{EE0BC96C-5106-478E-9F05-28A207060B17}"/>
                    </a:ext>
                  </a:extLst>
                </p:cNvPr>
                <p:cNvGrpSpPr/>
                <p:nvPr/>
              </p:nvGrpSpPr>
              <p:grpSpPr>
                <a:xfrm>
                  <a:off x="4022" y="3201"/>
                  <a:ext cx="307" cy="256"/>
                  <a:chOff x="4022" y="3201"/>
                  <a:chExt cx="307" cy="256"/>
                </a:xfrm>
              </p:grpSpPr>
              <p:sp>
                <p:nvSpPr>
                  <p:cNvPr id="130" name="Rectangle 75">
                    <a:extLst>
                      <a:ext uri="{FF2B5EF4-FFF2-40B4-BE49-F238E27FC236}">
                        <a16:creationId xmlns:a16="http://schemas.microsoft.com/office/drawing/2014/main" id="{E4BE98F1-DA60-4EF8-9DCF-20526AFF5380}"/>
                      </a:ext>
                    </a:extLst>
                  </p:cNvPr>
                  <p:cNvSpPr/>
                  <p:nvPr/>
                </p:nvSpPr>
                <p:spPr>
                  <a:xfrm>
                    <a:off x="4068" y="3217"/>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131" name="Rectangle 76">
                    <a:extLst>
                      <a:ext uri="{FF2B5EF4-FFF2-40B4-BE49-F238E27FC236}">
                        <a16:creationId xmlns:a16="http://schemas.microsoft.com/office/drawing/2014/main" id="{4CC308CB-7DD0-447A-9623-B65F2748C08C}"/>
                      </a:ext>
                    </a:extLst>
                  </p:cNvPr>
                  <p:cNvSpPr/>
                  <p:nvPr/>
                </p:nvSpPr>
                <p:spPr>
                  <a:xfrm>
                    <a:off x="4022" y="3201"/>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132" name="Rectangle 77">
                    <a:extLst>
                      <a:ext uri="{FF2B5EF4-FFF2-40B4-BE49-F238E27FC236}">
                        <a16:creationId xmlns:a16="http://schemas.microsoft.com/office/drawing/2014/main" id="{3AB003A6-3884-42CD-A591-AD263DF16481}"/>
                      </a:ext>
                    </a:extLst>
                  </p:cNvPr>
                  <p:cNvSpPr/>
                  <p:nvPr/>
                </p:nvSpPr>
                <p:spPr>
                  <a:xfrm>
                    <a:off x="4142" y="3245"/>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n</a:t>
                    </a:r>
                  </a:p>
                </p:txBody>
              </p:sp>
            </p:grpSp>
          </p:grpSp>
          <p:grpSp>
            <p:nvGrpSpPr>
              <p:cNvPr id="124" name="Group 83">
                <a:extLst>
                  <a:ext uri="{FF2B5EF4-FFF2-40B4-BE49-F238E27FC236}">
                    <a16:creationId xmlns:a16="http://schemas.microsoft.com/office/drawing/2014/main" id="{5FC2120D-5142-47F0-92F4-33B57AC3593F}"/>
                  </a:ext>
                </a:extLst>
              </p:cNvPr>
              <p:cNvGrpSpPr/>
              <p:nvPr/>
            </p:nvGrpSpPr>
            <p:grpSpPr>
              <a:xfrm>
                <a:off x="3812" y="3202"/>
                <a:ext cx="307" cy="256"/>
                <a:chOff x="3812" y="3202"/>
                <a:chExt cx="307" cy="256"/>
              </a:xfrm>
            </p:grpSpPr>
            <p:sp>
              <p:nvSpPr>
                <p:cNvPr id="125" name="Rectangle 80">
                  <a:extLst>
                    <a:ext uri="{FF2B5EF4-FFF2-40B4-BE49-F238E27FC236}">
                      <a16:creationId xmlns:a16="http://schemas.microsoft.com/office/drawing/2014/main" id="{43620BC7-DBA5-4803-952F-A5F17001738C}"/>
                    </a:ext>
                  </a:extLst>
                </p:cNvPr>
                <p:cNvSpPr/>
                <p:nvPr/>
              </p:nvSpPr>
              <p:spPr>
                <a:xfrm>
                  <a:off x="3858" y="3218"/>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126" name="Rectangle 81">
                  <a:extLst>
                    <a:ext uri="{FF2B5EF4-FFF2-40B4-BE49-F238E27FC236}">
                      <a16:creationId xmlns:a16="http://schemas.microsoft.com/office/drawing/2014/main" id="{A7D0FE8D-4C9E-4F37-A357-F25BB5056F5E}"/>
                    </a:ext>
                  </a:extLst>
                </p:cNvPr>
                <p:cNvSpPr/>
                <p:nvPr/>
              </p:nvSpPr>
              <p:spPr>
                <a:xfrm>
                  <a:off x="3812" y="3202"/>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127" name="Rectangle 82">
                  <a:extLst>
                    <a:ext uri="{FF2B5EF4-FFF2-40B4-BE49-F238E27FC236}">
                      <a16:creationId xmlns:a16="http://schemas.microsoft.com/office/drawing/2014/main" id="{C751B326-A9E6-439B-8D3F-41132500F6FC}"/>
                    </a:ext>
                  </a:extLst>
                </p:cNvPr>
                <p:cNvSpPr/>
                <p:nvPr/>
              </p:nvSpPr>
              <p:spPr>
                <a:xfrm>
                  <a:off x="3932" y="3246"/>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l</a:t>
                  </a:r>
                </a:p>
              </p:txBody>
            </p:sp>
          </p:grpSp>
        </p:grpSp>
        <p:sp>
          <p:nvSpPr>
            <p:cNvPr id="111" name="Rectangle 85">
              <a:extLst>
                <a:ext uri="{FF2B5EF4-FFF2-40B4-BE49-F238E27FC236}">
                  <a16:creationId xmlns:a16="http://schemas.microsoft.com/office/drawing/2014/main" id="{15B61397-1638-48A4-AC5F-82068F5C08B0}"/>
                </a:ext>
              </a:extLst>
            </p:cNvPr>
            <p:cNvSpPr/>
            <p:nvPr/>
          </p:nvSpPr>
          <p:spPr>
            <a:xfrm>
              <a:off x="4910" y="2449"/>
              <a:ext cx="823" cy="2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solidFill>
                    <a:schemeClr val="tx2"/>
                  </a:solidFill>
                  <a:latin typeface="+mn-ea"/>
                </a:rPr>
                <a:t>message</a:t>
              </a:r>
            </a:p>
          </p:txBody>
        </p:sp>
        <p:sp>
          <p:nvSpPr>
            <p:cNvPr id="112" name="Rectangle 86">
              <a:extLst>
                <a:ext uri="{FF2B5EF4-FFF2-40B4-BE49-F238E27FC236}">
                  <a16:creationId xmlns:a16="http://schemas.microsoft.com/office/drawing/2014/main" id="{BD9CA860-54FF-4B46-8FEB-E13B8002285A}"/>
                </a:ext>
              </a:extLst>
            </p:cNvPr>
            <p:cNvSpPr/>
            <p:nvPr/>
          </p:nvSpPr>
          <p:spPr>
            <a:xfrm>
              <a:off x="4910" y="2701"/>
              <a:ext cx="822" cy="2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solidFill>
                    <a:schemeClr val="tx2"/>
                  </a:solidFill>
                  <a:latin typeface="+mn-ea"/>
                </a:rPr>
                <a:t>segment</a:t>
              </a:r>
            </a:p>
          </p:txBody>
        </p:sp>
        <p:sp>
          <p:nvSpPr>
            <p:cNvPr id="113" name="Rectangle 87">
              <a:extLst>
                <a:ext uri="{FF2B5EF4-FFF2-40B4-BE49-F238E27FC236}">
                  <a16:creationId xmlns:a16="http://schemas.microsoft.com/office/drawing/2014/main" id="{A649888F-CF9C-44BF-9956-4DDC71C78E89}"/>
                </a:ext>
              </a:extLst>
            </p:cNvPr>
            <p:cNvSpPr/>
            <p:nvPr/>
          </p:nvSpPr>
          <p:spPr>
            <a:xfrm>
              <a:off x="4928" y="2959"/>
              <a:ext cx="863" cy="2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solidFill>
                    <a:schemeClr val="tx2"/>
                  </a:solidFill>
                  <a:latin typeface="+mn-ea"/>
                </a:rPr>
                <a:t>datagram</a:t>
              </a:r>
            </a:p>
          </p:txBody>
        </p:sp>
        <p:sp>
          <p:nvSpPr>
            <p:cNvPr id="114" name="Rectangle 88">
              <a:extLst>
                <a:ext uri="{FF2B5EF4-FFF2-40B4-BE49-F238E27FC236}">
                  <a16:creationId xmlns:a16="http://schemas.microsoft.com/office/drawing/2014/main" id="{FC3A39B8-3058-4172-B207-E1D528548A1F}"/>
                </a:ext>
              </a:extLst>
            </p:cNvPr>
            <p:cNvSpPr/>
            <p:nvPr/>
          </p:nvSpPr>
          <p:spPr>
            <a:xfrm>
              <a:off x="4982" y="3217"/>
              <a:ext cx="566" cy="2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solidFill>
                    <a:schemeClr val="tx2"/>
                  </a:solidFill>
                  <a:latin typeface="+mn-ea"/>
                </a:rPr>
                <a:t>frame</a:t>
              </a:r>
            </a:p>
          </p:txBody>
        </p:sp>
        <p:sp>
          <p:nvSpPr>
            <p:cNvPr id="115" name="Rectangle 89">
              <a:extLst>
                <a:ext uri="{FF2B5EF4-FFF2-40B4-BE49-F238E27FC236}">
                  <a16:creationId xmlns:a16="http://schemas.microsoft.com/office/drawing/2014/main" id="{4067947C-1F53-4578-8ABD-29F709EDCD39}"/>
                </a:ext>
              </a:extLst>
            </p:cNvPr>
            <p:cNvSpPr/>
            <p:nvPr/>
          </p:nvSpPr>
          <p:spPr>
            <a:xfrm>
              <a:off x="5073" y="3471"/>
              <a:ext cx="324" cy="2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solidFill>
                    <a:schemeClr val="tx2"/>
                  </a:solidFill>
                  <a:latin typeface="+mn-ea"/>
                </a:rPr>
                <a:t>bit</a:t>
              </a:r>
            </a:p>
          </p:txBody>
        </p:sp>
      </p:grpSp>
      <p:sp>
        <p:nvSpPr>
          <p:cNvPr id="190" name="Text Box 47"/>
          <p:cNvSpPr txBox="1">
            <a:spLocks noChangeArrowheads="1"/>
          </p:cNvSpPr>
          <p:nvPr/>
        </p:nvSpPr>
        <p:spPr bwMode="auto">
          <a:xfrm>
            <a:off x="3942086" y="5917427"/>
            <a:ext cx="7988300" cy="78483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ts val="600"/>
              </a:spcBef>
              <a:buFont typeface="Wingdings" panose="05000000000000000000" pitchFamily="2" charset="2"/>
              <a:buChar char="ü"/>
            </a:pPr>
            <a:r>
              <a:rPr lang="zh-CN" altLang="en-US" sz="2000" dirty="0">
                <a:solidFill>
                  <a:srgbClr val="002060"/>
                </a:solidFill>
                <a:latin typeface="微软雅黑" panose="020B0503020204020204" pitchFamily="34" charset="-122"/>
                <a:ea typeface="微软雅黑" panose="020B0503020204020204" pitchFamily="34" charset="-122"/>
              </a:rPr>
              <a:t>每层传递的数据分为首部字段和有效载荷字段两部分。</a:t>
            </a:r>
          </a:p>
          <a:p>
            <a:pPr eaLnBrk="1" hangingPunct="1">
              <a:spcBef>
                <a:spcPts val="600"/>
              </a:spcBef>
              <a:buFont typeface="Wingdings" panose="05000000000000000000" pitchFamily="2" charset="2"/>
              <a:buChar char="ü"/>
            </a:pPr>
            <a:r>
              <a:rPr lang="zh-CN" altLang="en-US" sz="2000" dirty="0">
                <a:solidFill>
                  <a:srgbClr val="002060"/>
                </a:solidFill>
                <a:latin typeface="微软雅黑" panose="020B0503020204020204" pitchFamily="34" charset="-122"/>
                <a:ea typeface="微软雅黑" panose="020B0503020204020204" pitchFamily="34" charset="-122"/>
              </a:rPr>
              <a:t>有效载荷是相邻上层传下来的数据。</a:t>
            </a:r>
          </a:p>
        </p:txBody>
      </p:sp>
      <p:sp>
        <p:nvSpPr>
          <p:cNvPr id="3" name="矩形 2"/>
          <p:cNvSpPr/>
          <p:nvPr/>
        </p:nvSpPr>
        <p:spPr>
          <a:xfrm>
            <a:off x="252223" y="4741717"/>
            <a:ext cx="2856706" cy="830997"/>
          </a:xfrm>
          <a:prstGeom prst="rect">
            <a:avLst/>
          </a:prstGeom>
        </p:spPr>
        <p:txBody>
          <a:bodyPr wrap="square">
            <a:spAutoFit/>
          </a:bodyPr>
          <a:lstStyle/>
          <a:p>
            <a:pPr>
              <a:lnSpc>
                <a:spcPct val="80000"/>
              </a:lnSpc>
            </a:pPr>
            <a:r>
              <a:rPr lang="zh-CN" altLang="en-US" sz="2000" dirty="0">
                <a:latin typeface="+mn-ea"/>
              </a:rPr>
              <a:t>发方添加首部信息创建新的数据单元（</a:t>
            </a:r>
            <a:r>
              <a:rPr lang="zh-CN" altLang="en-US" sz="2000" dirty="0">
                <a:solidFill>
                  <a:srgbClr val="C00000"/>
                </a:solidFill>
                <a:latin typeface="+mn-ea"/>
              </a:rPr>
              <a:t>封装</a:t>
            </a:r>
            <a:r>
              <a:rPr lang="zh-CN" altLang="en-US" sz="2000" dirty="0">
                <a:latin typeface="+mn-ea"/>
              </a:rPr>
              <a:t>），收方去掉首部（</a:t>
            </a:r>
            <a:r>
              <a:rPr lang="zh-CN" altLang="en-US" sz="2000" dirty="0">
                <a:solidFill>
                  <a:srgbClr val="C00000"/>
                </a:solidFill>
                <a:latin typeface="+mn-ea"/>
              </a:rPr>
              <a:t>解封</a:t>
            </a:r>
            <a:r>
              <a:rPr lang="zh-CN" altLang="en-US" sz="2000" dirty="0">
                <a:latin typeface="+mn-ea"/>
              </a:rPr>
              <a:t>）</a:t>
            </a:r>
          </a:p>
        </p:txBody>
      </p:sp>
    </p:spTree>
    <p:extLst>
      <p:ext uri="{BB962C8B-B14F-4D97-AF65-F5344CB8AC3E}">
        <p14:creationId xmlns:p14="http://schemas.microsoft.com/office/powerpoint/2010/main" val="299431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190"/>
                                        </p:tgtEl>
                                        <p:attrNameLst>
                                          <p:attrName>style.visibility</p:attrName>
                                        </p:attrNameLst>
                                      </p:cBhvr>
                                      <p:to>
                                        <p:strVal val="visible"/>
                                      </p:to>
                                    </p:set>
                                    <p:animEffect transition="in" filter="blinds(horizontal)">
                                      <p:cBhvr>
                                        <p:cTn id="13" dur="5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90"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Freeform 2"/>
          <p:cNvSpPr>
            <a:spLocks/>
          </p:cNvSpPr>
          <p:nvPr/>
        </p:nvSpPr>
        <p:spPr bwMode="auto">
          <a:xfrm>
            <a:off x="283633" y="3757613"/>
            <a:ext cx="5113867" cy="1154112"/>
          </a:xfrm>
          <a:custGeom>
            <a:avLst/>
            <a:gdLst>
              <a:gd name="T0" fmla="*/ 2147483647 w 2416"/>
              <a:gd name="T1" fmla="*/ 2147483647 h 727"/>
              <a:gd name="T2" fmla="*/ 2147483647 w 2416"/>
              <a:gd name="T3" fmla="*/ 2147483647 h 727"/>
              <a:gd name="T4" fmla="*/ 2147483647 w 2416"/>
              <a:gd name="T5" fmla="*/ 2147483647 h 727"/>
              <a:gd name="T6" fmla="*/ 2147483647 w 2416"/>
              <a:gd name="T7" fmla="*/ 2147483647 h 727"/>
              <a:gd name="T8" fmla="*/ 2147483647 w 2416"/>
              <a:gd name="T9" fmla="*/ 2147483647 h 727"/>
              <a:gd name="T10" fmla="*/ 2147483647 w 2416"/>
              <a:gd name="T11" fmla="*/ 2147483647 h 727"/>
              <a:gd name="T12" fmla="*/ 2147483647 w 2416"/>
              <a:gd name="T13" fmla="*/ 2147483647 h 727"/>
              <a:gd name="T14" fmla="*/ 2147483647 w 2416"/>
              <a:gd name="T15" fmla="*/ 2147483647 h 727"/>
              <a:gd name="T16" fmla="*/ 2147483647 w 2416"/>
              <a:gd name="T17" fmla="*/ 2147483647 h 727"/>
              <a:gd name="T18" fmla="*/ 2147483647 w 2416"/>
              <a:gd name="T19" fmla="*/ 2147483647 h 727"/>
              <a:gd name="T20" fmla="*/ 2147483647 w 2416"/>
              <a:gd name="T21" fmla="*/ 2147483647 h 727"/>
              <a:gd name="T22" fmla="*/ 2147483647 w 2416"/>
              <a:gd name="T23" fmla="*/ 0 h 727"/>
              <a:gd name="T24" fmla="*/ 2147483647 w 2416"/>
              <a:gd name="T25" fmla="*/ 2147483647 h 727"/>
              <a:gd name="T26" fmla="*/ 2147483647 w 2416"/>
              <a:gd name="T27" fmla="*/ 2147483647 h 727"/>
              <a:gd name="T28" fmla="*/ 2147483647 w 2416"/>
              <a:gd name="T29" fmla="*/ 2147483647 h 727"/>
              <a:gd name="T30" fmla="*/ 0 w 2416"/>
              <a:gd name="T31" fmla="*/ 2147483647 h 727"/>
              <a:gd name="T32" fmla="*/ 2147483647 w 2416"/>
              <a:gd name="T33" fmla="*/ 2147483647 h 727"/>
              <a:gd name="T34" fmla="*/ 2147483647 w 2416"/>
              <a:gd name="T35" fmla="*/ 2147483647 h 727"/>
              <a:gd name="T36" fmla="*/ 2147483647 w 2416"/>
              <a:gd name="T37" fmla="*/ 2147483647 h 727"/>
              <a:gd name="T38" fmla="*/ 2147483647 w 2416"/>
              <a:gd name="T39" fmla="*/ 2147483647 h 727"/>
              <a:gd name="T40" fmla="*/ 2147483647 w 2416"/>
              <a:gd name="T41" fmla="*/ 2147483647 h 727"/>
              <a:gd name="T42" fmla="*/ 2147483647 w 2416"/>
              <a:gd name="T43" fmla="*/ 2147483647 h 727"/>
              <a:gd name="T44" fmla="*/ 2147483647 w 2416"/>
              <a:gd name="T45" fmla="*/ 2147483647 h 727"/>
              <a:gd name="T46" fmla="*/ 2147483647 w 2416"/>
              <a:gd name="T47" fmla="*/ 2147483647 h 727"/>
              <a:gd name="T48" fmla="*/ 2147483647 w 2416"/>
              <a:gd name="T49" fmla="*/ 2147483647 h 727"/>
              <a:gd name="T50" fmla="*/ 2147483647 w 2416"/>
              <a:gd name="T51" fmla="*/ 2147483647 h 727"/>
              <a:gd name="T52" fmla="*/ 2147483647 w 2416"/>
              <a:gd name="T53" fmla="*/ 2147483647 h 727"/>
              <a:gd name="T54" fmla="*/ 2147483647 w 2416"/>
              <a:gd name="T55" fmla="*/ 2147483647 h 727"/>
              <a:gd name="T56" fmla="*/ 2147483647 w 2416"/>
              <a:gd name="T57" fmla="*/ 2147483647 h 727"/>
              <a:gd name="T58" fmla="*/ 2147483647 w 2416"/>
              <a:gd name="T59" fmla="*/ 2147483647 h 727"/>
              <a:gd name="T60" fmla="*/ 2147483647 w 2416"/>
              <a:gd name="T61" fmla="*/ 2147483647 h 727"/>
              <a:gd name="T62" fmla="*/ 2147483647 w 2416"/>
              <a:gd name="T63" fmla="*/ 2147483647 h 727"/>
              <a:gd name="T64" fmla="*/ 2147483647 w 2416"/>
              <a:gd name="T65" fmla="*/ 2147483647 h 727"/>
              <a:gd name="T66" fmla="*/ 2147483647 w 2416"/>
              <a:gd name="T67" fmla="*/ 2147483647 h 727"/>
              <a:gd name="T68" fmla="*/ 2147483647 w 2416"/>
              <a:gd name="T69" fmla="*/ 2147483647 h 727"/>
              <a:gd name="T70" fmla="*/ 2147483647 w 2416"/>
              <a:gd name="T71" fmla="*/ 2147483647 h 727"/>
              <a:gd name="T72" fmla="*/ 2147483647 w 2416"/>
              <a:gd name="T73" fmla="*/ 2147483647 h 727"/>
              <a:gd name="T74" fmla="*/ 2147483647 w 2416"/>
              <a:gd name="T75" fmla="*/ 2147483647 h 727"/>
              <a:gd name="T76" fmla="*/ 2147483647 w 2416"/>
              <a:gd name="T77" fmla="*/ 2147483647 h 72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416" h="727">
                <a:moveTo>
                  <a:pt x="2123" y="218"/>
                </a:moveTo>
                <a:lnTo>
                  <a:pt x="2058" y="214"/>
                </a:lnTo>
                <a:lnTo>
                  <a:pt x="1978" y="212"/>
                </a:lnTo>
                <a:lnTo>
                  <a:pt x="1887" y="211"/>
                </a:lnTo>
                <a:lnTo>
                  <a:pt x="1784" y="211"/>
                </a:lnTo>
                <a:lnTo>
                  <a:pt x="1671" y="213"/>
                </a:lnTo>
                <a:lnTo>
                  <a:pt x="1554" y="215"/>
                </a:lnTo>
                <a:lnTo>
                  <a:pt x="1305" y="220"/>
                </a:lnTo>
                <a:lnTo>
                  <a:pt x="1055" y="224"/>
                </a:lnTo>
                <a:lnTo>
                  <a:pt x="933" y="227"/>
                </a:lnTo>
                <a:lnTo>
                  <a:pt x="819" y="228"/>
                </a:lnTo>
                <a:lnTo>
                  <a:pt x="711" y="227"/>
                </a:lnTo>
                <a:lnTo>
                  <a:pt x="613" y="224"/>
                </a:lnTo>
                <a:lnTo>
                  <a:pt x="526" y="221"/>
                </a:lnTo>
                <a:lnTo>
                  <a:pt x="454" y="216"/>
                </a:lnTo>
                <a:lnTo>
                  <a:pt x="394" y="208"/>
                </a:lnTo>
                <a:lnTo>
                  <a:pt x="340" y="195"/>
                </a:lnTo>
                <a:lnTo>
                  <a:pt x="294" y="178"/>
                </a:lnTo>
                <a:lnTo>
                  <a:pt x="254" y="160"/>
                </a:lnTo>
                <a:lnTo>
                  <a:pt x="192" y="116"/>
                </a:lnTo>
                <a:lnTo>
                  <a:pt x="146" y="73"/>
                </a:lnTo>
                <a:lnTo>
                  <a:pt x="114" y="35"/>
                </a:lnTo>
                <a:lnTo>
                  <a:pt x="91" y="8"/>
                </a:lnTo>
                <a:lnTo>
                  <a:pt x="70" y="0"/>
                </a:lnTo>
                <a:lnTo>
                  <a:pt x="60" y="5"/>
                </a:lnTo>
                <a:lnTo>
                  <a:pt x="47" y="16"/>
                </a:lnTo>
                <a:lnTo>
                  <a:pt x="35" y="37"/>
                </a:lnTo>
                <a:lnTo>
                  <a:pt x="26" y="67"/>
                </a:lnTo>
                <a:lnTo>
                  <a:pt x="17" y="106"/>
                </a:lnTo>
                <a:lnTo>
                  <a:pt x="10" y="150"/>
                </a:lnTo>
                <a:lnTo>
                  <a:pt x="2" y="254"/>
                </a:lnTo>
                <a:lnTo>
                  <a:pt x="0" y="370"/>
                </a:lnTo>
                <a:lnTo>
                  <a:pt x="4" y="484"/>
                </a:lnTo>
                <a:lnTo>
                  <a:pt x="13" y="587"/>
                </a:lnTo>
                <a:lnTo>
                  <a:pt x="20" y="630"/>
                </a:lnTo>
                <a:lnTo>
                  <a:pt x="28" y="668"/>
                </a:lnTo>
                <a:lnTo>
                  <a:pt x="37" y="696"/>
                </a:lnTo>
                <a:lnTo>
                  <a:pt x="47" y="715"/>
                </a:lnTo>
                <a:lnTo>
                  <a:pt x="58" y="724"/>
                </a:lnTo>
                <a:lnTo>
                  <a:pt x="65" y="726"/>
                </a:lnTo>
                <a:lnTo>
                  <a:pt x="71" y="722"/>
                </a:lnTo>
                <a:lnTo>
                  <a:pt x="76" y="712"/>
                </a:lnTo>
                <a:lnTo>
                  <a:pt x="89" y="679"/>
                </a:lnTo>
                <a:lnTo>
                  <a:pt x="109" y="631"/>
                </a:lnTo>
                <a:lnTo>
                  <a:pt x="144" y="579"/>
                </a:lnTo>
                <a:lnTo>
                  <a:pt x="169" y="553"/>
                </a:lnTo>
                <a:lnTo>
                  <a:pt x="201" y="527"/>
                </a:lnTo>
                <a:lnTo>
                  <a:pt x="239" y="504"/>
                </a:lnTo>
                <a:lnTo>
                  <a:pt x="284" y="483"/>
                </a:lnTo>
                <a:lnTo>
                  <a:pt x="340" y="466"/>
                </a:lnTo>
                <a:lnTo>
                  <a:pt x="404" y="452"/>
                </a:lnTo>
                <a:lnTo>
                  <a:pt x="482" y="443"/>
                </a:lnTo>
                <a:lnTo>
                  <a:pt x="578" y="435"/>
                </a:lnTo>
                <a:lnTo>
                  <a:pt x="689" y="428"/>
                </a:lnTo>
                <a:lnTo>
                  <a:pt x="811" y="423"/>
                </a:lnTo>
                <a:lnTo>
                  <a:pt x="943" y="418"/>
                </a:lnTo>
                <a:lnTo>
                  <a:pt x="1081" y="415"/>
                </a:lnTo>
                <a:lnTo>
                  <a:pt x="1368" y="410"/>
                </a:lnTo>
                <a:lnTo>
                  <a:pt x="1651" y="406"/>
                </a:lnTo>
                <a:lnTo>
                  <a:pt x="1785" y="403"/>
                </a:lnTo>
                <a:lnTo>
                  <a:pt x="1909" y="400"/>
                </a:lnTo>
                <a:lnTo>
                  <a:pt x="2023" y="397"/>
                </a:lnTo>
                <a:lnTo>
                  <a:pt x="2122" y="392"/>
                </a:lnTo>
                <a:lnTo>
                  <a:pt x="2205" y="386"/>
                </a:lnTo>
                <a:lnTo>
                  <a:pt x="2269" y="380"/>
                </a:lnTo>
                <a:lnTo>
                  <a:pt x="2317" y="373"/>
                </a:lnTo>
                <a:lnTo>
                  <a:pt x="2355" y="364"/>
                </a:lnTo>
                <a:lnTo>
                  <a:pt x="2383" y="354"/>
                </a:lnTo>
                <a:lnTo>
                  <a:pt x="2403" y="344"/>
                </a:lnTo>
                <a:lnTo>
                  <a:pt x="2413" y="333"/>
                </a:lnTo>
                <a:lnTo>
                  <a:pt x="2415" y="321"/>
                </a:lnTo>
                <a:lnTo>
                  <a:pt x="2410" y="309"/>
                </a:lnTo>
                <a:lnTo>
                  <a:pt x="2398" y="298"/>
                </a:lnTo>
                <a:lnTo>
                  <a:pt x="2379" y="286"/>
                </a:lnTo>
                <a:lnTo>
                  <a:pt x="2355" y="274"/>
                </a:lnTo>
                <a:lnTo>
                  <a:pt x="2293" y="252"/>
                </a:lnTo>
                <a:lnTo>
                  <a:pt x="2213" y="234"/>
                </a:lnTo>
                <a:lnTo>
                  <a:pt x="2123" y="218"/>
                </a:lnTo>
              </a:path>
            </a:pathLst>
          </a:custGeom>
          <a:gradFill rotWithShape="0">
            <a:gsLst>
              <a:gs pos="0">
                <a:srgbClr val="FFFFFF"/>
              </a:gs>
              <a:gs pos="100000">
                <a:srgbClr val="66CCFF"/>
              </a:gs>
            </a:gsLst>
            <a:lin ang="0" scaled="1"/>
          </a:gra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5124" name="Rectangle 3"/>
          <p:cNvSpPr>
            <a:spLocks noGrp="1" noChangeArrowheads="1"/>
          </p:cNvSpPr>
          <p:nvPr>
            <p:ph type="title" sz="quarter" idx="4294967295"/>
          </p:nvPr>
        </p:nvSpPr>
        <p:spPr>
          <a:xfrm>
            <a:off x="283233" y="292894"/>
            <a:ext cx="11531600" cy="1143000"/>
          </a:xfrm>
          <a:prstGeom prst="rect">
            <a:avLst/>
          </a:prstGeom>
          <a:noFill/>
        </p:spPr>
        <p:txBody>
          <a:bodyPr/>
          <a:lstStyle/>
          <a:p>
            <a:pPr algn="ctr"/>
            <a:r>
              <a:rPr lang="en-US" altLang="zh-CN" dirty="0"/>
              <a:t>NAT: </a:t>
            </a:r>
            <a:r>
              <a:rPr lang="zh-CN" altLang="en-US" dirty="0"/>
              <a:t>网络地址转换</a:t>
            </a:r>
          </a:p>
        </p:txBody>
      </p:sp>
      <p:sp>
        <p:nvSpPr>
          <p:cNvPr id="5125" name="Freeform 4"/>
          <p:cNvSpPr>
            <a:spLocks/>
          </p:cNvSpPr>
          <p:nvPr/>
        </p:nvSpPr>
        <p:spPr bwMode="auto">
          <a:xfrm>
            <a:off x="6182784" y="2935289"/>
            <a:ext cx="4764616" cy="2630487"/>
          </a:xfrm>
          <a:custGeom>
            <a:avLst/>
            <a:gdLst>
              <a:gd name="T0" fmla="*/ 2147483647 w 2251"/>
              <a:gd name="T1" fmla="*/ 2147483647 h 1657"/>
              <a:gd name="T2" fmla="*/ 2147483647 w 2251"/>
              <a:gd name="T3" fmla="*/ 2147483647 h 1657"/>
              <a:gd name="T4" fmla="*/ 2147483647 w 2251"/>
              <a:gd name="T5" fmla="*/ 2147483647 h 1657"/>
              <a:gd name="T6" fmla="*/ 2147483647 w 2251"/>
              <a:gd name="T7" fmla="*/ 2147483647 h 1657"/>
              <a:gd name="T8" fmla="*/ 2147483647 w 2251"/>
              <a:gd name="T9" fmla="*/ 2147483647 h 1657"/>
              <a:gd name="T10" fmla="*/ 2147483647 w 2251"/>
              <a:gd name="T11" fmla="*/ 2147483647 h 1657"/>
              <a:gd name="T12" fmla="*/ 2147483647 w 2251"/>
              <a:gd name="T13" fmla="*/ 2147483647 h 1657"/>
              <a:gd name="T14" fmla="*/ 2147483647 w 2251"/>
              <a:gd name="T15" fmla="*/ 2147483647 h 1657"/>
              <a:gd name="T16" fmla="*/ 2147483647 w 2251"/>
              <a:gd name="T17" fmla="*/ 2147483647 h 1657"/>
              <a:gd name="T18" fmla="*/ 2147483647 w 2251"/>
              <a:gd name="T19" fmla="*/ 2147483647 h 1657"/>
              <a:gd name="T20" fmla="*/ 2147483647 w 2251"/>
              <a:gd name="T21" fmla="*/ 2147483647 h 1657"/>
              <a:gd name="T22" fmla="*/ 2147483647 w 2251"/>
              <a:gd name="T23" fmla="*/ 2147483647 h 1657"/>
              <a:gd name="T24" fmla="*/ 2147483647 w 2251"/>
              <a:gd name="T25" fmla="*/ 2147483647 h 1657"/>
              <a:gd name="T26" fmla="*/ 2147483647 w 2251"/>
              <a:gd name="T27" fmla="*/ 2147483647 h 1657"/>
              <a:gd name="T28" fmla="*/ 2147483647 w 2251"/>
              <a:gd name="T29" fmla="*/ 2147483647 h 1657"/>
              <a:gd name="T30" fmla="*/ 2147483647 w 2251"/>
              <a:gd name="T31" fmla="*/ 0 h 1657"/>
              <a:gd name="T32" fmla="*/ 2147483647 w 2251"/>
              <a:gd name="T33" fmla="*/ 2147483647 h 1657"/>
              <a:gd name="T34" fmla="*/ 2147483647 w 2251"/>
              <a:gd name="T35" fmla="*/ 2147483647 h 1657"/>
              <a:gd name="T36" fmla="*/ 2147483647 w 2251"/>
              <a:gd name="T37" fmla="*/ 2147483647 h 1657"/>
              <a:gd name="T38" fmla="*/ 2147483647 w 2251"/>
              <a:gd name="T39" fmla="*/ 2147483647 h 1657"/>
              <a:gd name="T40" fmla="*/ 2147483647 w 2251"/>
              <a:gd name="T41" fmla="*/ 2147483647 h 1657"/>
              <a:gd name="T42" fmla="*/ 2147483647 w 2251"/>
              <a:gd name="T43" fmla="*/ 2147483647 h 1657"/>
              <a:gd name="T44" fmla="*/ 2147483647 w 2251"/>
              <a:gd name="T45" fmla="*/ 2147483647 h 1657"/>
              <a:gd name="T46" fmla="*/ 2147483647 w 2251"/>
              <a:gd name="T47" fmla="*/ 2147483647 h 1657"/>
              <a:gd name="T48" fmla="*/ 2147483647 w 2251"/>
              <a:gd name="T49" fmla="*/ 2147483647 h 1657"/>
              <a:gd name="T50" fmla="*/ 2147483647 w 2251"/>
              <a:gd name="T51" fmla="*/ 2147483647 h 1657"/>
              <a:gd name="T52" fmla="*/ 2147483647 w 2251"/>
              <a:gd name="T53" fmla="*/ 2147483647 h 1657"/>
              <a:gd name="T54" fmla="*/ 2147483647 w 2251"/>
              <a:gd name="T55" fmla="*/ 2147483647 h 1657"/>
              <a:gd name="T56" fmla="*/ 2147483647 w 2251"/>
              <a:gd name="T57" fmla="*/ 2147483647 h 1657"/>
              <a:gd name="T58" fmla="*/ 2147483647 w 2251"/>
              <a:gd name="T59" fmla="*/ 2147483647 h 1657"/>
              <a:gd name="T60" fmla="*/ 2147483647 w 2251"/>
              <a:gd name="T61" fmla="*/ 2147483647 h 1657"/>
              <a:gd name="T62" fmla="*/ 2147483647 w 2251"/>
              <a:gd name="T63" fmla="*/ 2147483647 h 1657"/>
              <a:gd name="T64" fmla="*/ 2147483647 w 2251"/>
              <a:gd name="T65" fmla="*/ 2147483647 h 1657"/>
              <a:gd name="T66" fmla="*/ 2147483647 w 2251"/>
              <a:gd name="T67" fmla="*/ 2147483647 h 1657"/>
              <a:gd name="T68" fmla="*/ 2147483647 w 2251"/>
              <a:gd name="T69" fmla="*/ 2147483647 h 1657"/>
              <a:gd name="T70" fmla="*/ 2147483647 w 2251"/>
              <a:gd name="T71" fmla="*/ 2147483647 h 1657"/>
              <a:gd name="T72" fmla="*/ 2147483647 w 2251"/>
              <a:gd name="T73" fmla="*/ 2147483647 h 1657"/>
              <a:gd name="T74" fmla="*/ 2147483647 w 2251"/>
              <a:gd name="T75" fmla="*/ 2147483647 h 1657"/>
              <a:gd name="T76" fmla="*/ 2147483647 w 2251"/>
              <a:gd name="T77" fmla="*/ 2147483647 h 1657"/>
              <a:gd name="T78" fmla="*/ 2147483647 w 2251"/>
              <a:gd name="T79" fmla="*/ 2147483647 h 1657"/>
              <a:gd name="T80" fmla="*/ 2147483647 w 2251"/>
              <a:gd name="T81" fmla="*/ 2147483647 h 1657"/>
              <a:gd name="T82" fmla="*/ 2147483647 w 2251"/>
              <a:gd name="T83" fmla="*/ 2147483647 h 1657"/>
              <a:gd name="T84" fmla="*/ 2147483647 w 2251"/>
              <a:gd name="T85" fmla="*/ 2147483647 h 1657"/>
              <a:gd name="T86" fmla="*/ 2147483647 w 2251"/>
              <a:gd name="T87" fmla="*/ 2147483647 h 1657"/>
              <a:gd name="T88" fmla="*/ 2147483647 w 2251"/>
              <a:gd name="T89" fmla="*/ 2147483647 h 1657"/>
              <a:gd name="T90" fmla="*/ 2147483647 w 2251"/>
              <a:gd name="T91" fmla="*/ 2147483647 h 1657"/>
              <a:gd name="T92" fmla="*/ 0 w 2251"/>
              <a:gd name="T93" fmla="*/ 2147483647 h 1657"/>
              <a:gd name="T94" fmla="*/ 2147483647 w 2251"/>
              <a:gd name="T95" fmla="*/ 2147483647 h 1657"/>
              <a:gd name="T96" fmla="*/ 2147483647 w 2251"/>
              <a:gd name="T97" fmla="*/ 2147483647 h 1657"/>
              <a:gd name="T98" fmla="*/ 2147483647 w 2251"/>
              <a:gd name="T99" fmla="*/ 2147483647 h 165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251" h="1657">
                <a:moveTo>
                  <a:pt x="243" y="754"/>
                </a:moveTo>
                <a:lnTo>
                  <a:pt x="294" y="749"/>
                </a:lnTo>
                <a:lnTo>
                  <a:pt x="358" y="747"/>
                </a:lnTo>
                <a:lnTo>
                  <a:pt x="432" y="746"/>
                </a:lnTo>
                <a:lnTo>
                  <a:pt x="514" y="748"/>
                </a:lnTo>
                <a:lnTo>
                  <a:pt x="603" y="750"/>
                </a:lnTo>
                <a:lnTo>
                  <a:pt x="697" y="754"/>
                </a:lnTo>
                <a:lnTo>
                  <a:pt x="895" y="760"/>
                </a:lnTo>
                <a:lnTo>
                  <a:pt x="1092" y="764"/>
                </a:lnTo>
                <a:lnTo>
                  <a:pt x="1186" y="764"/>
                </a:lnTo>
                <a:lnTo>
                  <a:pt x="1276" y="761"/>
                </a:lnTo>
                <a:lnTo>
                  <a:pt x="1358" y="757"/>
                </a:lnTo>
                <a:lnTo>
                  <a:pt x="1431" y="750"/>
                </a:lnTo>
                <a:lnTo>
                  <a:pt x="1494" y="739"/>
                </a:lnTo>
                <a:lnTo>
                  <a:pt x="1545" y="725"/>
                </a:lnTo>
                <a:lnTo>
                  <a:pt x="1585" y="706"/>
                </a:lnTo>
                <a:lnTo>
                  <a:pt x="1616" y="682"/>
                </a:lnTo>
                <a:lnTo>
                  <a:pt x="1639" y="656"/>
                </a:lnTo>
                <a:lnTo>
                  <a:pt x="1655" y="626"/>
                </a:lnTo>
                <a:lnTo>
                  <a:pt x="1666" y="594"/>
                </a:lnTo>
                <a:lnTo>
                  <a:pt x="1671" y="559"/>
                </a:lnTo>
                <a:lnTo>
                  <a:pt x="1671" y="485"/>
                </a:lnTo>
                <a:lnTo>
                  <a:pt x="1664" y="411"/>
                </a:lnTo>
                <a:lnTo>
                  <a:pt x="1655" y="339"/>
                </a:lnTo>
                <a:lnTo>
                  <a:pt x="1654" y="275"/>
                </a:lnTo>
                <a:lnTo>
                  <a:pt x="1667" y="222"/>
                </a:lnTo>
                <a:lnTo>
                  <a:pt x="1723" y="138"/>
                </a:lnTo>
                <a:lnTo>
                  <a:pt x="1789" y="69"/>
                </a:lnTo>
                <a:lnTo>
                  <a:pt x="1823" y="43"/>
                </a:lnTo>
                <a:lnTo>
                  <a:pt x="1858" y="22"/>
                </a:lnTo>
                <a:lnTo>
                  <a:pt x="1892" y="7"/>
                </a:lnTo>
                <a:lnTo>
                  <a:pt x="1924" y="0"/>
                </a:lnTo>
                <a:lnTo>
                  <a:pt x="1988" y="2"/>
                </a:lnTo>
                <a:lnTo>
                  <a:pt x="2021" y="11"/>
                </a:lnTo>
                <a:lnTo>
                  <a:pt x="2053" y="27"/>
                </a:lnTo>
                <a:lnTo>
                  <a:pt x="2084" y="49"/>
                </a:lnTo>
                <a:lnTo>
                  <a:pt x="2113" y="81"/>
                </a:lnTo>
                <a:lnTo>
                  <a:pt x="2138" y="123"/>
                </a:lnTo>
                <a:lnTo>
                  <a:pt x="2161" y="175"/>
                </a:lnTo>
                <a:lnTo>
                  <a:pt x="2181" y="243"/>
                </a:lnTo>
                <a:lnTo>
                  <a:pt x="2198" y="327"/>
                </a:lnTo>
                <a:lnTo>
                  <a:pt x="2213" y="422"/>
                </a:lnTo>
                <a:lnTo>
                  <a:pt x="2226" y="526"/>
                </a:lnTo>
                <a:lnTo>
                  <a:pt x="2243" y="739"/>
                </a:lnTo>
                <a:lnTo>
                  <a:pt x="2248" y="840"/>
                </a:lnTo>
                <a:lnTo>
                  <a:pt x="2250" y="935"/>
                </a:lnTo>
                <a:lnTo>
                  <a:pt x="2250" y="1025"/>
                </a:lnTo>
                <a:lnTo>
                  <a:pt x="2248" y="1120"/>
                </a:lnTo>
                <a:lnTo>
                  <a:pt x="2245" y="1215"/>
                </a:lnTo>
                <a:lnTo>
                  <a:pt x="2238" y="1308"/>
                </a:lnTo>
                <a:lnTo>
                  <a:pt x="2227" y="1393"/>
                </a:lnTo>
                <a:lnTo>
                  <a:pt x="2212" y="1471"/>
                </a:lnTo>
                <a:lnTo>
                  <a:pt x="2189" y="1536"/>
                </a:lnTo>
                <a:lnTo>
                  <a:pt x="2161" y="1585"/>
                </a:lnTo>
                <a:lnTo>
                  <a:pt x="2122" y="1619"/>
                </a:lnTo>
                <a:lnTo>
                  <a:pt x="2073" y="1642"/>
                </a:lnTo>
                <a:lnTo>
                  <a:pt x="2014" y="1654"/>
                </a:lnTo>
                <a:lnTo>
                  <a:pt x="1953" y="1656"/>
                </a:lnTo>
                <a:lnTo>
                  <a:pt x="1890" y="1650"/>
                </a:lnTo>
                <a:lnTo>
                  <a:pt x="1830" y="1634"/>
                </a:lnTo>
                <a:lnTo>
                  <a:pt x="1778" y="1610"/>
                </a:lnTo>
                <a:lnTo>
                  <a:pt x="1734" y="1578"/>
                </a:lnTo>
                <a:lnTo>
                  <a:pt x="1719" y="1557"/>
                </a:lnTo>
                <a:lnTo>
                  <a:pt x="1710" y="1532"/>
                </a:lnTo>
                <a:lnTo>
                  <a:pt x="1704" y="1467"/>
                </a:lnTo>
                <a:lnTo>
                  <a:pt x="1708" y="1389"/>
                </a:lnTo>
                <a:lnTo>
                  <a:pt x="1714" y="1304"/>
                </a:lnTo>
                <a:lnTo>
                  <a:pt x="1711" y="1219"/>
                </a:lnTo>
                <a:lnTo>
                  <a:pt x="1703" y="1178"/>
                </a:lnTo>
                <a:lnTo>
                  <a:pt x="1691" y="1138"/>
                </a:lnTo>
                <a:lnTo>
                  <a:pt x="1672" y="1102"/>
                </a:lnTo>
                <a:lnTo>
                  <a:pt x="1646" y="1069"/>
                </a:lnTo>
                <a:lnTo>
                  <a:pt x="1610" y="1041"/>
                </a:lnTo>
                <a:lnTo>
                  <a:pt x="1565" y="1018"/>
                </a:lnTo>
                <a:lnTo>
                  <a:pt x="1506" y="999"/>
                </a:lnTo>
                <a:lnTo>
                  <a:pt x="1434" y="984"/>
                </a:lnTo>
                <a:lnTo>
                  <a:pt x="1349" y="971"/>
                </a:lnTo>
                <a:lnTo>
                  <a:pt x="1255" y="961"/>
                </a:lnTo>
                <a:lnTo>
                  <a:pt x="1153" y="953"/>
                </a:lnTo>
                <a:lnTo>
                  <a:pt x="1045" y="949"/>
                </a:lnTo>
                <a:lnTo>
                  <a:pt x="821" y="941"/>
                </a:lnTo>
                <a:lnTo>
                  <a:pt x="598" y="938"/>
                </a:lnTo>
                <a:lnTo>
                  <a:pt x="494" y="936"/>
                </a:lnTo>
                <a:lnTo>
                  <a:pt x="396" y="935"/>
                </a:lnTo>
                <a:lnTo>
                  <a:pt x="306" y="932"/>
                </a:lnTo>
                <a:lnTo>
                  <a:pt x="229" y="928"/>
                </a:lnTo>
                <a:lnTo>
                  <a:pt x="164" y="923"/>
                </a:lnTo>
                <a:lnTo>
                  <a:pt x="114" y="916"/>
                </a:lnTo>
                <a:lnTo>
                  <a:pt x="77" y="907"/>
                </a:lnTo>
                <a:lnTo>
                  <a:pt x="47" y="898"/>
                </a:lnTo>
                <a:lnTo>
                  <a:pt x="26" y="888"/>
                </a:lnTo>
                <a:lnTo>
                  <a:pt x="11" y="876"/>
                </a:lnTo>
                <a:lnTo>
                  <a:pt x="2" y="866"/>
                </a:lnTo>
                <a:lnTo>
                  <a:pt x="0" y="854"/>
                </a:lnTo>
                <a:lnTo>
                  <a:pt x="4" y="842"/>
                </a:lnTo>
                <a:lnTo>
                  <a:pt x="13" y="831"/>
                </a:lnTo>
                <a:lnTo>
                  <a:pt x="47" y="808"/>
                </a:lnTo>
                <a:lnTo>
                  <a:pt x="99" y="787"/>
                </a:lnTo>
                <a:lnTo>
                  <a:pt x="165" y="769"/>
                </a:lnTo>
                <a:lnTo>
                  <a:pt x="243" y="754"/>
                </a:lnTo>
              </a:path>
            </a:pathLst>
          </a:custGeom>
          <a:solidFill>
            <a:srgbClr val="66CC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graphicFrame>
        <p:nvGraphicFramePr>
          <p:cNvPr id="5126" name="Object 5"/>
          <p:cNvGraphicFramePr>
            <a:graphicFrameLocks/>
          </p:cNvGraphicFramePr>
          <p:nvPr>
            <p:extLst/>
          </p:nvPr>
        </p:nvGraphicFramePr>
        <p:xfrm>
          <a:off x="10824634" y="3149601"/>
          <a:ext cx="789517" cy="454025"/>
        </p:xfrm>
        <a:graphic>
          <a:graphicData uri="http://schemas.openxmlformats.org/presentationml/2006/ole">
            <mc:AlternateContent xmlns:mc="http://schemas.openxmlformats.org/markup-compatibility/2006">
              <mc:Choice xmlns:v="urn:schemas-microsoft-com:vml" Requires="v">
                <p:oleObj spid="_x0000_s9782" name="Clip" r:id="rId4" imgW="591671" imgH="454036" progId="MS_ClipArt_Gallery.2">
                  <p:embed/>
                </p:oleObj>
              </mc:Choice>
              <mc:Fallback>
                <p:oleObj name="Clip" r:id="rId4" imgW="591671" imgH="454036" progId="MS_ClipArt_Gallery.2">
                  <p:embed/>
                  <p:pic>
                    <p:nvPicPr>
                      <p:cNvPr id="5126" name="Object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24634" y="3149601"/>
                        <a:ext cx="789517"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7" name="Object 6"/>
          <p:cNvGraphicFramePr>
            <a:graphicFrameLocks/>
          </p:cNvGraphicFramePr>
          <p:nvPr>
            <p:extLst/>
          </p:nvPr>
        </p:nvGraphicFramePr>
        <p:xfrm>
          <a:off x="10062634" y="4022725"/>
          <a:ext cx="789517" cy="495300"/>
        </p:xfrm>
        <a:graphic>
          <a:graphicData uri="http://schemas.openxmlformats.org/presentationml/2006/ole">
            <mc:AlternateContent xmlns:mc="http://schemas.openxmlformats.org/markup-compatibility/2006">
              <mc:Choice xmlns:v="urn:schemas-microsoft-com:vml" Requires="v">
                <p:oleObj spid="_x0000_s9783" name="Clip" r:id="rId6" imgW="591671" imgH="495168" progId="MS_ClipArt_Gallery.2">
                  <p:embed/>
                </p:oleObj>
              </mc:Choice>
              <mc:Fallback>
                <p:oleObj name="Clip" r:id="rId6" imgW="591671" imgH="495168" progId="MS_ClipArt_Gallery.2">
                  <p:embed/>
                  <p:pic>
                    <p:nvPicPr>
                      <p:cNvPr id="5127" name="Object 6"/>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62634" y="4022725"/>
                        <a:ext cx="789517"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8" name="Object 7"/>
          <p:cNvGraphicFramePr>
            <a:graphicFrameLocks/>
          </p:cNvGraphicFramePr>
          <p:nvPr>
            <p:extLst/>
          </p:nvPr>
        </p:nvGraphicFramePr>
        <p:xfrm>
          <a:off x="10024534" y="4787900"/>
          <a:ext cx="768351" cy="482600"/>
        </p:xfrm>
        <a:graphic>
          <a:graphicData uri="http://schemas.openxmlformats.org/presentationml/2006/ole">
            <mc:AlternateContent xmlns:mc="http://schemas.openxmlformats.org/markup-compatibility/2006">
              <mc:Choice xmlns:v="urn:schemas-microsoft-com:vml" Requires="v">
                <p:oleObj spid="_x0000_s9784" name="Clip" r:id="rId8" imgW="575851" imgH="482512" progId="MS_ClipArt_Gallery.2">
                  <p:embed/>
                </p:oleObj>
              </mc:Choice>
              <mc:Fallback>
                <p:oleObj name="Clip" r:id="rId8" imgW="575851" imgH="482512" progId="MS_ClipArt_Gallery.2">
                  <p:embed/>
                  <p:pic>
                    <p:nvPicPr>
                      <p:cNvPr id="5128" name="Object 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24534" y="4787900"/>
                        <a:ext cx="768351"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9" name="Line 8"/>
          <p:cNvSpPr>
            <a:spLocks noChangeShapeType="1"/>
          </p:cNvSpPr>
          <p:nvPr/>
        </p:nvSpPr>
        <p:spPr bwMode="auto">
          <a:xfrm>
            <a:off x="6110818" y="4244975"/>
            <a:ext cx="4034367" cy="63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5130" name="Line 9"/>
          <p:cNvSpPr>
            <a:spLocks noChangeShapeType="1"/>
          </p:cNvSpPr>
          <p:nvPr/>
        </p:nvSpPr>
        <p:spPr bwMode="auto">
          <a:xfrm flipH="1">
            <a:off x="9891185" y="3502025"/>
            <a:ext cx="12700" cy="14922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5131" name="Line 10"/>
          <p:cNvSpPr>
            <a:spLocks noChangeShapeType="1"/>
          </p:cNvSpPr>
          <p:nvPr/>
        </p:nvSpPr>
        <p:spPr bwMode="auto">
          <a:xfrm>
            <a:off x="9897533" y="3497263"/>
            <a:ext cx="177800" cy="63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5132" name="Line 11"/>
          <p:cNvSpPr>
            <a:spLocks noChangeShapeType="1"/>
          </p:cNvSpPr>
          <p:nvPr/>
        </p:nvSpPr>
        <p:spPr bwMode="auto">
          <a:xfrm>
            <a:off x="9906000" y="5002213"/>
            <a:ext cx="2286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5133" name="Rectangle 12"/>
          <p:cNvSpPr>
            <a:spLocks noChangeArrowheads="1"/>
          </p:cNvSpPr>
          <p:nvPr/>
        </p:nvSpPr>
        <p:spPr bwMode="auto">
          <a:xfrm>
            <a:off x="11092957" y="3232150"/>
            <a:ext cx="703718" cy="262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100">
                <a:latin typeface="+mn-ea"/>
                <a:ea typeface="+mn-ea"/>
              </a:rPr>
              <a:t>10.0.0.1</a:t>
            </a:r>
          </a:p>
        </p:txBody>
      </p:sp>
      <p:sp>
        <p:nvSpPr>
          <p:cNvPr id="5134" name="Rectangle 13"/>
          <p:cNvSpPr>
            <a:spLocks noChangeArrowheads="1"/>
          </p:cNvSpPr>
          <p:nvPr/>
        </p:nvSpPr>
        <p:spPr bwMode="auto">
          <a:xfrm>
            <a:off x="11059585" y="3999084"/>
            <a:ext cx="745396" cy="277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200" dirty="0">
                <a:latin typeface="+mn-ea"/>
                <a:ea typeface="+mn-ea"/>
              </a:rPr>
              <a:t>10.0.0.2</a:t>
            </a:r>
          </a:p>
        </p:txBody>
      </p:sp>
      <p:sp>
        <p:nvSpPr>
          <p:cNvPr id="5135" name="Rectangle 14"/>
          <p:cNvSpPr>
            <a:spLocks noChangeArrowheads="1"/>
          </p:cNvSpPr>
          <p:nvPr/>
        </p:nvSpPr>
        <p:spPr bwMode="auto">
          <a:xfrm>
            <a:off x="11024058" y="4878561"/>
            <a:ext cx="745396" cy="277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200" dirty="0">
                <a:latin typeface="+mn-ea"/>
                <a:ea typeface="+mn-ea"/>
              </a:rPr>
              <a:t>10.0.0.3</a:t>
            </a:r>
          </a:p>
        </p:txBody>
      </p:sp>
      <p:grpSp>
        <p:nvGrpSpPr>
          <p:cNvPr id="105502" name="Group 30"/>
          <p:cNvGrpSpPr>
            <a:grpSpLocks/>
          </p:cNvGrpSpPr>
          <p:nvPr/>
        </p:nvGrpSpPr>
        <p:grpSpPr bwMode="auto">
          <a:xfrm>
            <a:off x="7514168" y="2860675"/>
            <a:ext cx="2493433" cy="1035050"/>
            <a:chOff x="3550" y="1802"/>
            <a:chExt cx="1178" cy="652"/>
          </a:xfrm>
        </p:grpSpPr>
        <p:grpSp>
          <p:nvGrpSpPr>
            <p:cNvPr id="5219" name="Group 25"/>
            <p:cNvGrpSpPr>
              <a:grpSpLocks/>
            </p:cNvGrpSpPr>
            <p:nvPr/>
          </p:nvGrpSpPr>
          <p:grpSpPr bwMode="auto">
            <a:xfrm>
              <a:off x="3550" y="1802"/>
              <a:ext cx="1178" cy="358"/>
              <a:chOff x="3550" y="1802"/>
              <a:chExt cx="1178" cy="358"/>
            </a:xfrm>
          </p:grpSpPr>
          <p:sp>
            <p:nvSpPr>
              <p:cNvPr id="5224" name="Rectangle 15"/>
              <p:cNvSpPr>
                <a:spLocks noChangeArrowheads="1"/>
              </p:cNvSpPr>
              <p:nvPr/>
            </p:nvSpPr>
            <p:spPr bwMode="auto">
              <a:xfrm>
                <a:off x="3555" y="1847"/>
                <a:ext cx="1173" cy="25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latin typeface="+mn-ea"/>
                  <a:ea typeface="+mn-ea"/>
                </a:endParaRPr>
              </a:p>
            </p:txBody>
          </p:sp>
          <p:sp>
            <p:nvSpPr>
              <p:cNvPr id="105488" name="Rectangle 16"/>
              <p:cNvSpPr>
                <a:spLocks noChangeArrowheads="1"/>
              </p:cNvSpPr>
              <p:nvPr/>
            </p:nvSpPr>
            <p:spPr bwMode="auto">
              <a:xfrm>
                <a:off x="3550" y="1829"/>
                <a:ext cx="1112"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defRPr/>
                </a:pPr>
                <a:r>
                  <a:rPr lang="en-US" altLang="zh-CN" sz="1050">
                    <a:latin typeface="+mn-ea"/>
                  </a:rPr>
                  <a:t>S: 10.0.0.1, 3345</a:t>
                </a:r>
              </a:p>
              <a:p>
                <a:pPr>
                  <a:defRPr/>
                </a:pPr>
                <a:r>
                  <a:rPr lang="en-US" altLang="zh-CN" sz="1050">
                    <a:latin typeface="+mn-ea"/>
                  </a:rPr>
                  <a:t>D: 128.119.40.186, 80</a:t>
                </a:r>
              </a:p>
            </p:txBody>
          </p:sp>
          <p:grpSp>
            <p:nvGrpSpPr>
              <p:cNvPr id="5226" name="Group 20"/>
              <p:cNvGrpSpPr>
                <a:grpSpLocks/>
              </p:cNvGrpSpPr>
              <p:nvPr/>
            </p:nvGrpSpPr>
            <p:grpSpPr bwMode="auto">
              <a:xfrm>
                <a:off x="4628" y="1802"/>
                <a:ext cx="52" cy="100"/>
                <a:chOff x="4628" y="1802"/>
                <a:chExt cx="52" cy="100"/>
              </a:xfrm>
            </p:grpSpPr>
            <p:sp>
              <p:nvSpPr>
                <p:cNvPr id="5231" name="Freeform 17"/>
                <p:cNvSpPr>
                  <a:spLocks/>
                </p:cNvSpPr>
                <p:nvPr/>
              </p:nvSpPr>
              <p:spPr bwMode="auto">
                <a:xfrm>
                  <a:off x="4628" y="1802"/>
                  <a:ext cx="52" cy="100"/>
                </a:xfrm>
                <a:custGeom>
                  <a:avLst/>
                  <a:gdLst>
                    <a:gd name="T0" fmla="*/ 22 w 52"/>
                    <a:gd name="T1" fmla="*/ 0 h 100"/>
                    <a:gd name="T2" fmla="*/ 0 w 52"/>
                    <a:gd name="T3" fmla="*/ 72 h 100"/>
                    <a:gd name="T4" fmla="*/ 29 w 52"/>
                    <a:gd name="T5" fmla="*/ 99 h 100"/>
                    <a:gd name="T6" fmla="*/ 51 w 52"/>
                    <a:gd name="T7" fmla="*/ 21 h 100"/>
                    <a:gd name="T8" fmla="*/ 22 w 52"/>
                    <a:gd name="T9" fmla="*/ 0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100">
                      <a:moveTo>
                        <a:pt x="22" y="0"/>
                      </a:moveTo>
                      <a:lnTo>
                        <a:pt x="0" y="72"/>
                      </a:lnTo>
                      <a:lnTo>
                        <a:pt x="29" y="99"/>
                      </a:lnTo>
                      <a:lnTo>
                        <a:pt x="51" y="21"/>
                      </a:lnTo>
                      <a:lnTo>
                        <a:pt x="22" y="0"/>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5232" name="Line 18"/>
                <p:cNvSpPr>
                  <a:spLocks noChangeShapeType="1"/>
                </p:cNvSpPr>
                <p:nvPr/>
              </p:nvSpPr>
              <p:spPr bwMode="auto">
                <a:xfrm flipH="1">
                  <a:off x="4632" y="1811"/>
                  <a:ext cx="22" cy="6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5233" name="Line 19"/>
                <p:cNvSpPr>
                  <a:spLocks noChangeShapeType="1"/>
                </p:cNvSpPr>
                <p:nvPr/>
              </p:nvSpPr>
              <p:spPr bwMode="auto">
                <a:xfrm flipH="1">
                  <a:off x="4658" y="1823"/>
                  <a:ext cx="21" cy="6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grpSp>
          <p:grpSp>
            <p:nvGrpSpPr>
              <p:cNvPr id="5227" name="Group 24"/>
              <p:cNvGrpSpPr>
                <a:grpSpLocks/>
              </p:cNvGrpSpPr>
              <p:nvPr/>
            </p:nvGrpSpPr>
            <p:grpSpPr bwMode="auto">
              <a:xfrm>
                <a:off x="4615" y="2060"/>
                <a:ext cx="52" cy="100"/>
                <a:chOff x="4615" y="2060"/>
                <a:chExt cx="52" cy="100"/>
              </a:xfrm>
            </p:grpSpPr>
            <p:sp>
              <p:nvSpPr>
                <p:cNvPr id="5228" name="Freeform 21"/>
                <p:cNvSpPr>
                  <a:spLocks/>
                </p:cNvSpPr>
                <p:nvPr/>
              </p:nvSpPr>
              <p:spPr bwMode="auto">
                <a:xfrm>
                  <a:off x="4615" y="2060"/>
                  <a:ext cx="52" cy="100"/>
                </a:xfrm>
                <a:custGeom>
                  <a:avLst/>
                  <a:gdLst>
                    <a:gd name="T0" fmla="*/ 22 w 52"/>
                    <a:gd name="T1" fmla="*/ 0 h 100"/>
                    <a:gd name="T2" fmla="*/ 0 w 52"/>
                    <a:gd name="T3" fmla="*/ 72 h 100"/>
                    <a:gd name="T4" fmla="*/ 29 w 52"/>
                    <a:gd name="T5" fmla="*/ 99 h 100"/>
                    <a:gd name="T6" fmla="*/ 51 w 52"/>
                    <a:gd name="T7" fmla="*/ 21 h 100"/>
                    <a:gd name="T8" fmla="*/ 22 w 52"/>
                    <a:gd name="T9" fmla="*/ 0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100">
                      <a:moveTo>
                        <a:pt x="22" y="0"/>
                      </a:moveTo>
                      <a:lnTo>
                        <a:pt x="0" y="72"/>
                      </a:lnTo>
                      <a:lnTo>
                        <a:pt x="29" y="99"/>
                      </a:lnTo>
                      <a:lnTo>
                        <a:pt x="51" y="21"/>
                      </a:lnTo>
                      <a:lnTo>
                        <a:pt x="22" y="0"/>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5229" name="Line 22"/>
                <p:cNvSpPr>
                  <a:spLocks noChangeShapeType="1"/>
                </p:cNvSpPr>
                <p:nvPr/>
              </p:nvSpPr>
              <p:spPr bwMode="auto">
                <a:xfrm flipH="1">
                  <a:off x="4619" y="2069"/>
                  <a:ext cx="22" cy="6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5230" name="Line 23"/>
                <p:cNvSpPr>
                  <a:spLocks noChangeShapeType="1"/>
                </p:cNvSpPr>
                <p:nvPr/>
              </p:nvSpPr>
              <p:spPr bwMode="auto">
                <a:xfrm flipH="1">
                  <a:off x="4645" y="2081"/>
                  <a:ext cx="21" cy="6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grpSp>
        </p:grpSp>
        <p:sp>
          <p:nvSpPr>
            <p:cNvPr id="5220" name="Freeform 26"/>
            <p:cNvSpPr>
              <a:spLocks/>
            </p:cNvSpPr>
            <p:nvPr/>
          </p:nvSpPr>
          <p:spPr bwMode="auto">
            <a:xfrm>
              <a:off x="3573" y="2111"/>
              <a:ext cx="565" cy="343"/>
            </a:xfrm>
            <a:custGeom>
              <a:avLst/>
              <a:gdLst>
                <a:gd name="T0" fmla="*/ 0 w 565"/>
                <a:gd name="T1" fmla="*/ 342 h 343"/>
                <a:gd name="T2" fmla="*/ 564 w 565"/>
                <a:gd name="T3" fmla="*/ 342 h 343"/>
                <a:gd name="T4" fmla="*/ 564 w 565"/>
                <a:gd name="T5" fmla="*/ 0 h 343"/>
                <a:gd name="T6" fmla="*/ 0 60000 65536"/>
                <a:gd name="T7" fmla="*/ 0 60000 65536"/>
                <a:gd name="T8" fmla="*/ 0 60000 65536"/>
              </a:gdLst>
              <a:ahLst/>
              <a:cxnLst>
                <a:cxn ang="T6">
                  <a:pos x="T0" y="T1"/>
                </a:cxn>
                <a:cxn ang="T7">
                  <a:pos x="T2" y="T3"/>
                </a:cxn>
                <a:cxn ang="T8">
                  <a:pos x="T4" y="T5"/>
                </a:cxn>
              </a:cxnLst>
              <a:rect l="0" t="0" r="r" b="b"/>
              <a:pathLst>
                <a:path w="565" h="343">
                  <a:moveTo>
                    <a:pt x="0" y="342"/>
                  </a:moveTo>
                  <a:lnTo>
                    <a:pt x="564" y="342"/>
                  </a:lnTo>
                  <a:lnTo>
                    <a:pt x="564" y="0"/>
                  </a:lnTo>
                </a:path>
              </a:pathLst>
            </a:custGeom>
            <a:noFill/>
            <a:ln w="25400" cap="rnd" cmpd="sng">
              <a:solidFill>
                <a:schemeClr val="tx1"/>
              </a:solidFill>
              <a:prstDash val="solid"/>
              <a:round/>
              <a:headEnd type="stealth" w="med" len="med"/>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grpSp>
          <p:nvGrpSpPr>
            <p:cNvPr id="5221" name="Group 29"/>
            <p:cNvGrpSpPr>
              <a:grpSpLocks/>
            </p:cNvGrpSpPr>
            <p:nvPr/>
          </p:nvGrpSpPr>
          <p:grpSpPr bwMode="auto">
            <a:xfrm>
              <a:off x="4033" y="2166"/>
              <a:ext cx="216" cy="233"/>
              <a:chOff x="4033" y="2166"/>
              <a:chExt cx="216" cy="233"/>
            </a:xfrm>
          </p:grpSpPr>
          <p:sp>
            <p:nvSpPr>
              <p:cNvPr id="5222" name="Oval 27"/>
              <p:cNvSpPr>
                <a:spLocks noChangeArrowheads="1"/>
              </p:cNvSpPr>
              <p:nvPr/>
            </p:nvSpPr>
            <p:spPr bwMode="auto">
              <a:xfrm>
                <a:off x="4033" y="2174"/>
                <a:ext cx="216" cy="216"/>
              </a:xfrm>
              <a:prstGeom prst="ellipse">
                <a:avLst/>
              </a:prstGeom>
              <a:solidFill>
                <a:schemeClr val="bg1"/>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latin typeface="+mn-ea"/>
                  <a:ea typeface="+mn-ea"/>
                </a:endParaRPr>
              </a:p>
            </p:txBody>
          </p:sp>
          <p:sp>
            <p:nvSpPr>
              <p:cNvPr id="5223" name="Rectangle 28"/>
              <p:cNvSpPr>
                <a:spLocks noChangeArrowheads="1"/>
              </p:cNvSpPr>
              <p:nvPr/>
            </p:nvSpPr>
            <p:spPr bwMode="auto">
              <a:xfrm>
                <a:off x="4071" y="2166"/>
                <a:ext cx="1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latin typeface="+mn-ea"/>
                    <a:ea typeface="+mn-ea"/>
                  </a:rPr>
                  <a:t>1</a:t>
                </a:r>
              </a:p>
            </p:txBody>
          </p:sp>
        </p:grpSp>
      </p:grpSp>
      <p:sp>
        <p:nvSpPr>
          <p:cNvPr id="5137" name="Rectangle 31"/>
          <p:cNvSpPr>
            <a:spLocks noChangeArrowheads="1"/>
          </p:cNvSpPr>
          <p:nvPr/>
        </p:nvSpPr>
        <p:spPr bwMode="auto">
          <a:xfrm>
            <a:off x="6385819" y="3822701"/>
            <a:ext cx="745396" cy="277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200">
                <a:latin typeface="+mn-ea"/>
                <a:ea typeface="+mn-ea"/>
              </a:rPr>
              <a:t>10.0.0.4</a:t>
            </a:r>
          </a:p>
        </p:txBody>
      </p:sp>
      <p:sp>
        <p:nvSpPr>
          <p:cNvPr id="5138" name="Line 32"/>
          <p:cNvSpPr>
            <a:spLocks noChangeShapeType="1"/>
          </p:cNvSpPr>
          <p:nvPr/>
        </p:nvSpPr>
        <p:spPr bwMode="auto">
          <a:xfrm flipH="1">
            <a:off x="6210301" y="4073525"/>
            <a:ext cx="114300" cy="128588"/>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5139" name="Rectangle 33"/>
          <p:cNvSpPr>
            <a:spLocks noChangeArrowheads="1"/>
          </p:cNvSpPr>
          <p:nvPr/>
        </p:nvSpPr>
        <p:spPr bwMode="auto">
          <a:xfrm>
            <a:off x="4047717" y="4379913"/>
            <a:ext cx="1014700" cy="277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200" dirty="0">
                <a:latin typeface="+mn-ea"/>
                <a:ea typeface="+mn-ea"/>
              </a:rPr>
              <a:t>138.76.29.7</a:t>
            </a:r>
          </a:p>
        </p:txBody>
      </p:sp>
      <p:sp>
        <p:nvSpPr>
          <p:cNvPr id="5140" name="Line 34"/>
          <p:cNvSpPr>
            <a:spLocks noChangeShapeType="1"/>
          </p:cNvSpPr>
          <p:nvPr/>
        </p:nvSpPr>
        <p:spPr bwMode="auto">
          <a:xfrm flipH="1">
            <a:off x="5223934" y="4311650"/>
            <a:ext cx="114300" cy="128588"/>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grpSp>
        <p:nvGrpSpPr>
          <p:cNvPr id="105509" name="Group 37"/>
          <p:cNvGrpSpPr>
            <a:grpSpLocks/>
          </p:cNvGrpSpPr>
          <p:nvPr/>
        </p:nvGrpSpPr>
        <p:grpSpPr bwMode="auto">
          <a:xfrm>
            <a:off x="8625417" y="1557338"/>
            <a:ext cx="2197100" cy="1401763"/>
            <a:chOff x="4075" y="981"/>
            <a:chExt cx="1038" cy="883"/>
          </a:xfrm>
        </p:grpSpPr>
        <p:sp>
          <p:nvSpPr>
            <p:cNvPr id="5217" name="Rectangle 35"/>
            <p:cNvSpPr>
              <a:spLocks noChangeArrowheads="1"/>
            </p:cNvSpPr>
            <p:nvPr/>
          </p:nvSpPr>
          <p:spPr bwMode="auto">
            <a:xfrm>
              <a:off x="4310" y="981"/>
              <a:ext cx="803" cy="524"/>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600" u="sng" dirty="0">
                  <a:latin typeface="+mn-ea"/>
                  <a:ea typeface="+mn-ea"/>
                </a:rPr>
                <a:t>1:</a:t>
              </a:r>
              <a:r>
                <a:rPr lang="en-US" altLang="zh-CN" sz="1600" dirty="0">
                  <a:latin typeface="+mn-ea"/>
                  <a:ea typeface="+mn-ea"/>
                </a:rPr>
                <a:t> </a:t>
              </a:r>
              <a:r>
                <a:rPr lang="zh-CN" altLang="en-US" sz="1600" dirty="0">
                  <a:latin typeface="+mn-ea"/>
                  <a:ea typeface="+mn-ea"/>
                </a:rPr>
                <a:t>主机 </a:t>
              </a:r>
              <a:r>
                <a:rPr lang="en-US" altLang="zh-CN" sz="1600" dirty="0">
                  <a:latin typeface="+mn-ea"/>
                  <a:ea typeface="+mn-ea"/>
                </a:rPr>
                <a:t>10.0.0.1 </a:t>
              </a:r>
            </a:p>
            <a:p>
              <a:pPr algn="ctr">
                <a:spcBef>
                  <a:spcPct val="0"/>
                </a:spcBef>
                <a:buClrTx/>
                <a:buSzTx/>
                <a:buFontTx/>
                <a:buNone/>
              </a:pPr>
              <a:r>
                <a:rPr lang="zh-CN" altLang="en-US" sz="1600" dirty="0">
                  <a:latin typeface="+mn-ea"/>
                  <a:ea typeface="+mn-ea"/>
                </a:rPr>
                <a:t>发送数据报到 </a:t>
              </a:r>
            </a:p>
            <a:p>
              <a:pPr algn="ctr">
                <a:spcBef>
                  <a:spcPct val="0"/>
                </a:spcBef>
                <a:buClrTx/>
                <a:buSzTx/>
                <a:buFontTx/>
                <a:buNone/>
              </a:pPr>
              <a:r>
                <a:rPr lang="en-US" altLang="zh-CN" sz="1600" dirty="0">
                  <a:latin typeface="+mn-ea"/>
                  <a:ea typeface="+mn-ea"/>
                </a:rPr>
                <a:t>128.119.40.186</a:t>
              </a:r>
            </a:p>
          </p:txBody>
        </p:sp>
        <p:sp>
          <p:nvSpPr>
            <p:cNvPr id="5218" name="Line 36"/>
            <p:cNvSpPr>
              <a:spLocks noChangeShapeType="1"/>
            </p:cNvSpPr>
            <p:nvPr/>
          </p:nvSpPr>
          <p:spPr bwMode="auto">
            <a:xfrm flipH="1">
              <a:off x="4075" y="1105"/>
              <a:ext cx="197" cy="759"/>
            </a:xfrm>
            <a:prstGeom prst="line">
              <a:avLst/>
            </a:prstGeom>
            <a:noFill/>
            <a:ln w="12700">
              <a:solidFill>
                <a:schemeClr val="tx2"/>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grpSp>
      <p:sp>
        <p:nvSpPr>
          <p:cNvPr id="5142" name="Freeform 38"/>
          <p:cNvSpPr>
            <a:spLocks/>
          </p:cNvSpPr>
          <p:nvPr/>
        </p:nvSpPr>
        <p:spPr bwMode="auto">
          <a:xfrm>
            <a:off x="3126318" y="2684463"/>
            <a:ext cx="4995333" cy="1477962"/>
          </a:xfrm>
          <a:custGeom>
            <a:avLst/>
            <a:gdLst>
              <a:gd name="T0" fmla="*/ 2147483647 w 2360"/>
              <a:gd name="T1" fmla="*/ 2147483647 h 931"/>
              <a:gd name="T2" fmla="*/ 2147483647 w 2360"/>
              <a:gd name="T3" fmla="*/ 2147483647 h 931"/>
              <a:gd name="T4" fmla="*/ 2147483647 w 2360"/>
              <a:gd name="T5" fmla="*/ 2147483647 h 931"/>
              <a:gd name="T6" fmla="*/ 2147483647 w 2360"/>
              <a:gd name="T7" fmla="*/ 2147483647 h 931"/>
              <a:gd name="T8" fmla="*/ 2147483647 w 2360"/>
              <a:gd name="T9" fmla="*/ 2147483647 h 931"/>
              <a:gd name="T10" fmla="*/ 2147483647 w 2360"/>
              <a:gd name="T11" fmla="*/ 2147483647 h 931"/>
              <a:gd name="T12" fmla="*/ 2147483647 w 2360"/>
              <a:gd name="T13" fmla="*/ 2147483647 h 931"/>
              <a:gd name="T14" fmla="*/ 2147483647 w 2360"/>
              <a:gd name="T15" fmla="*/ 0 h 931"/>
              <a:gd name="T16" fmla="*/ 2147483647 w 2360"/>
              <a:gd name="T17" fmla="*/ 2147483647 h 931"/>
              <a:gd name="T18" fmla="*/ 2147483647 w 2360"/>
              <a:gd name="T19" fmla="*/ 2147483647 h 931"/>
              <a:gd name="T20" fmla="*/ 2147483647 w 2360"/>
              <a:gd name="T21" fmla="*/ 2147483647 h 931"/>
              <a:gd name="T22" fmla="*/ 2147483647 w 2360"/>
              <a:gd name="T23" fmla="*/ 2147483647 h 931"/>
              <a:gd name="T24" fmla="*/ 2147483647 w 2360"/>
              <a:gd name="T25" fmla="*/ 2147483647 h 931"/>
              <a:gd name="T26" fmla="*/ 2147483647 w 2360"/>
              <a:gd name="T27" fmla="*/ 2147483647 h 931"/>
              <a:gd name="T28" fmla="*/ 2147483647 w 2360"/>
              <a:gd name="T29" fmla="*/ 2147483647 h 931"/>
              <a:gd name="T30" fmla="*/ 2147483647 w 2360"/>
              <a:gd name="T31" fmla="*/ 2147483647 h 931"/>
              <a:gd name="T32" fmla="*/ 2147483647 w 2360"/>
              <a:gd name="T33" fmla="*/ 2147483647 h 931"/>
              <a:gd name="T34" fmla="*/ 2147483647 w 2360"/>
              <a:gd name="T35" fmla="*/ 2147483647 h 931"/>
              <a:gd name="T36" fmla="*/ 2147483647 w 2360"/>
              <a:gd name="T37" fmla="*/ 2147483647 h 931"/>
              <a:gd name="T38" fmla="*/ 2147483647 w 2360"/>
              <a:gd name="T39" fmla="*/ 2147483647 h 931"/>
              <a:gd name="T40" fmla="*/ 2147483647 w 2360"/>
              <a:gd name="T41" fmla="*/ 2147483647 h 931"/>
              <a:gd name="T42" fmla="*/ 2147483647 w 2360"/>
              <a:gd name="T43" fmla="*/ 2147483647 h 931"/>
              <a:gd name="T44" fmla="*/ 2147483647 w 2360"/>
              <a:gd name="T45" fmla="*/ 2147483647 h 931"/>
              <a:gd name="T46" fmla="*/ 2147483647 w 2360"/>
              <a:gd name="T47" fmla="*/ 2147483647 h 931"/>
              <a:gd name="T48" fmla="*/ 2147483647 w 2360"/>
              <a:gd name="T49" fmla="*/ 2147483647 h 931"/>
              <a:gd name="T50" fmla="*/ 2147483647 w 2360"/>
              <a:gd name="T51" fmla="*/ 2147483647 h 931"/>
              <a:gd name="T52" fmla="*/ 2147483647 w 2360"/>
              <a:gd name="T53" fmla="*/ 2147483647 h 931"/>
              <a:gd name="T54" fmla="*/ 2147483647 w 2360"/>
              <a:gd name="T55" fmla="*/ 2147483647 h 931"/>
              <a:gd name="T56" fmla="*/ 2147483647 w 2360"/>
              <a:gd name="T57" fmla="*/ 2147483647 h 931"/>
              <a:gd name="T58" fmla="*/ 2147483647 w 2360"/>
              <a:gd name="T59" fmla="*/ 2147483647 h 931"/>
              <a:gd name="T60" fmla="*/ 2147483647 w 2360"/>
              <a:gd name="T61" fmla="*/ 2147483647 h 931"/>
              <a:gd name="T62" fmla="*/ 2147483647 w 2360"/>
              <a:gd name="T63" fmla="*/ 2147483647 h 93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360" h="931">
                <a:moveTo>
                  <a:pt x="0" y="29"/>
                </a:moveTo>
                <a:lnTo>
                  <a:pt x="6" y="29"/>
                </a:lnTo>
                <a:lnTo>
                  <a:pt x="24" y="28"/>
                </a:lnTo>
                <a:lnTo>
                  <a:pt x="52" y="27"/>
                </a:lnTo>
                <a:lnTo>
                  <a:pt x="90" y="26"/>
                </a:lnTo>
                <a:lnTo>
                  <a:pt x="138" y="25"/>
                </a:lnTo>
                <a:lnTo>
                  <a:pt x="194" y="23"/>
                </a:lnTo>
                <a:lnTo>
                  <a:pt x="258" y="22"/>
                </a:lnTo>
                <a:lnTo>
                  <a:pt x="329" y="20"/>
                </a:lnTo>
                <a:lnTo>
                  <a:pt x="407" y="18"/>
                </a:lnTo>
                <a:lnTo>
                  <a:pt x="491" y="16"/>
                </a:lnTo>
                <a:lnTo>
                  <a:pt x="673" y="12"/>
                </a:lnTo>
                <a:lnTo>
                  <a:pt x="868" y="8"/>
                </a:lnTo>
                <a:lnTo>
                  <a:pt x="1074" y="4"/>
                </a:lnTo>
                <a:lnTo>
                  <a:pt x="1282" y="2"/>
                </a:lnTo>
                <a:lnTo>
                  <a:pt x="1488" y="0"/>
                </a:lnTo>
                <a:lnTo>
                  <a:pt x="1686" y="0"/>
                </a:lnTo>
                <a:lnTo>
                  <a:pt x="1870" y="1"/>
                </a:lnTo>
                <a:lnTo>
                  <a:pt x="1955" y="3"/>
                </a:lnTo>
                <a:lnTo>
                  <a:pt x="2033" y="4"/>
                </a:lnTo>
                <a:lnTo>
                  <a:pt x="2106" y="7"/>
                </a:lnTo>
                <a:lnTo>
                  <a:pt x="2172" y="10"/>
                </a:lnTo>
                <a:lnTo>
                  <a:pt x="2231" y="14"/>
                </a:lnTo>
                <a:lnTo>
                  <a:pt x="2281" y="18"/>
                </a:lnTo>
                <a:lnTo>
                  <a:pt x="2321" y="23"/>
                </a:lnTo>
                <a:lnTo>
                  <a:pt x="2353" y="29"/>
                </a:lnTo>
                <a:lnTo>
                  <a:pt x="2359" y="31"/>
                </a:lnTo>
                <a:lnTo>
                  <a:pt x="2353" y="37"/>
                </a:lnTo>
                <a:lnTo>
                  <a:pt x="2332" y="50"/>
                </a:lnTo>
                <a:lnTo>
                  <a:pt x="2300" y="67"/>
                </a:lnTo>
                <a:lnTo>
                  <a:pt x="2258" y="87"/>
                </a:lnTo>
                <a:lnTo>
                  <a:pt x="2209" y="110"/>
                </a:lnTo>
                <a:lnTo>
                  <a:pt x="2153" y="138"/>
                </a:lnTo>
                <a:lnTo>
                  <a:pt x="2092" y="166"/>
                </a:lnTo>
                <a:lnTo>
                  <a:pt x="1963" y="229"/>
                </a:lnTo>
                <a:lnTo>
                  <a:pt x="1837" y="293"/>
                </a:lnTo>
                <a:lnTo>
                  <a:pt x="1777" y="325"/>
                </a:lnTo>
                <a:lnTo>
                  <a:pt x="1724" y="357"/>
                </a:lnTo>
                <a:lnTo>
                  <a:pt x="1678" y="387"/>
                </a:lnTo>
                <a:lnTo>
                  <a:pt x="1640" y="414"/>
                </a:lnTo>
                <a:lnTo>
                  <a:pt x="1579" y="473"/>
                </a:lnTo>
                <a:lnTo>
                  <a:pt x="1525" y="543"/>
                </a:lnTo>
                <a:lnTo>
                  <a:pt x="1479" y="618"/>
                </a:lnTo>
                <a:lnTo>
                  <a:pt x="1438" y="695"/>
                </a:lnTo>
                <a:lnTo>
                  <a:pt x="1401" y="769"/>
                </a:lnTo>
                <a:lnTo>
                  <a:pt x="1368" y="836"/>
                </a:lnTo>
                <a:lnTo>
                  <a:pt x="1337" y="891"/>
                </a:lnTo>
                <a:lnTo>
                  <a:pt x="1308" y="930"/>
                </a:lnTo>
                <a:lnTo>
                  <a:pt x="1159" y="930"/>
                </a:lnTo>
                <a:lnTo>
                  <a:pt x="1129" y="884"/>
                </a:lnTo>
                <a:lnTo>
                  <a:pt x="1099" y="822"/>
                </a:lnTo>
                <a:lnTo>
                  <a:pt x="1068" y="747"/>
                </a:lnTo>
                <a:lnTo>
                  <a:pt x="1032" y="666"/>
                </a:lnTo>
                <a:lnTo>
                  <a:pt x="991" y="581"/>
                </a:lnTo>
                <a:lnTo>
                  <a:pt x="943" y="500"/>
                </a:lnTo>
                <a:lnTo>
                  <a:pt x="887" y="424"/>
                </a:lnTo>
                <a:lnTo>
                  <a:pt x="821" y="361"/>
                </a:lnTo>
                <a:lnTo>
                  <a:pt x="725" y="295"/>
                </a:lnTo>
                <a:lnTo>
                  <a:pt x="619" y="240"/>
                </a:lnTo>
                <a:lnTo>
                  <a:pt x="506" y="193"/>
                </a:lnTo>
                <a:lnTo>
                  <a:pt x="393" y="153"/>
                </a:lnTo>
                <a:lnTo>
                  <a:pt x="281" y="118"/>
                </a:lnTo>
                <a:lnTo>
                  <a:pt x="175" y="87"/>
                </a:lnTo>
                <a:lnTo>
                  <a:pt x="80" y="58"/>
                </a:lnTo>
                <a:lnTo>
                  <a:pt x="0" y="29"/>
                </a:lnTo>
              </a:path>
            </a:pathLst>
          </a:custGeom>
          <a:gradFill rotWithShape="0">
            <a:gsLst>
              <a:gs pos="0">
                <a:schemeClr val="hlink"/>
              </a:gs>
              <a:gs pos="100000">
                <a:schemeClr val="bg1"/>
              </a:gs>
            </a:gsLst>
            <a:lin ang="5400000" scaled="1"/>
          </a:gradFill>
          <a:ln w="12700" cap="rnd" cmpd="sng">
            <a:solidFill>
              <a:schemeClr val="hlink"/>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5143" name="Rectangle 39"/>
          <p:cNvSpPr>
            <a:spLocks noChangeArrowheads="1"/>
          </p:cNvSpPr>
          <p:nvPr/>
        </p:nvSpPr>
        <p:spPr bwMode="auto">
          <a:xfrm>
            <a:off x="3128434" y="1376363"/>
            <a:ext cx="5041900" cy="135096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600"/>
          </a:p>
        </p:txBody>
      </p:sp>
      <p:sp>
        <p:nvSpPr>
          <p:cNvPr id="5144" name="Rectangle 40"/>
          <p:cNvSpPr>
            <a:spLocks noChangeArrowheads="1"/>
          </p:cNvSpPr>
          <p:nvPr/>
        </p:nvSpPr>
        <p:spPr bwMode="auto">
          <a:xfrm>
            <a:off x="4126430" y="1475152"/>
            <a:ext cx="3014158"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600" dirty="0">
                <a:latin typeface="+mn-ea"/>
                <a:ea typeface="+mn-ea"/>
              </a:rPr>
              <a:t>NAT </a:t>
            </a:r>
            <a:r>
              <a:rPr lang="zh-CN" altLang="en-US" sz="1600" dirty="0">
                <a:latin typeface="+mn-ea"/>
                <a:ea typeface="+mn-ea"/>
              </a:rPr>
              <a:t>转换表</a:t>
            </a:r>
          </a:p>
          <a:p>
            <a:pPr algn="ctr">
              <a:spcBef>
                <a:spcPct val="0"/>
              </a:spcBef>
              <a:buClrTx/>
              <a:buSzTx/>
              <a:buFontTx/>
              <a:buNone/>
            </a:pPr>
            <a:r>
              <a:rPr lang="en-US" altLang="zh-CN" sz="1600" dirty="0">
                <a:latin typeface="+mn-ea"/>
                <a:ea typeface="+mn-ea"/>
              </a:rPr>
              <a:t>WAN </a:t>
            </a:r>
            <a:r>
              <a:rPr lang="zh-CN" altLang="en-US" sz="1600" dirty="0">
                <a:latin typeface="+mn-ea"/>
                <a:ea typeface="+mn-ea"/>
              </a:rPr>
              <a:t>外部地址        </a:t>
            </a:r>
            <a:r>
              <a:rPr lang="en-US" altLang="zh-CN" sz="1600" dirty="0">
                <a:latin typeface="+mn-ea"/>
                <a:ea typeface="+mn-ea"/>
              </a:rPr>
              <a:t>LAN </a:t>
            </a:r>
            <a:r>
              <a:rPr lang="zh-CN" altLang="en-US" sz="1600" dirty="0">
                <a:latin typeface="+mn-ea"/>
                <a:ea typeface="+mn-ea"/>
              </a:rPr>
              <a:t>地址</a:t>
            </a:r>
          </a:p>
        </p:txBody>
      </p:sp>
      <p:sp>
        <p:nvSpPr>
          <p:cNvPr id="5145" name="Line 41"/>
          <p:cNvSpPr>
            <a:spLocks noChangeShapeType="1"/>
          </p:cNvSpPr>
          <p:nvPr/>
        </p:nvSpPr>
        <p:spPr bwMode="auto">
          <a:xfrm flipV="1">
            <a:off x="3126317" y="1746251"/>
            <a:ext cx="5054600" cy="1111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5146" name="Line 42"/>
          <p:cNvSpPr>
            <a:spLocks noChangeShapeType="1"/>
          </p:cNvSpPr>
          <p:nvPr/>
        </p:nvSpPr>
        <p:spPr bwMode="auto">
          <a:xfrm flipV="1">
            <a:off x="3145367" y="2024063"/>
            <a:ext cx="4999567" cy="1111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5147" name="Line 43"/>
          <p:cNvSpPr>
            <a:spLocks noChangeShapeType="1"/>
          </p:cNvSpPr>
          <p:nvPr/>
        </p:nvSpPr>
        <p:spPr bwMode="auto">
          <a:xfrm>
            <a:off x="5958418" y="1770064"/>
            <a:ext cx="4233" cy="95567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grpSp>
        <p:nvGrpSpPr>
          <p:cNvPr id="5148" name="Group 57"/>
          <p:cNvGrpSpPr>
            <a:grpSpLocks/>
          </p:cNvGrpSpPr>
          <p:nvPr/>
        </p:nvGrpSpPr>
        <p:grpSpPr bwMode="auto">
          <a:xfrm>
            <a:off x="5416552" y="4105276"/>
            <a:ext cx="740833" cy="307975"/>
            <a:chOff x="2559" y="2586"/>
            <a:chExt cx="350" cy="194"/>
          </a:xfrm>
        </p:grpSpPr>
        <p:sp>
          <p:nvSpPr>
            <p:cNvPr id="5204" name="Oval 44"/>
            <p:cNvSpPr>
              <a:spLocks noChangeArrowheads="1"/>
            </p:cNvSpPr>
            <p:nvPr/>
          </p:nvSpPr>
          <p:spPr bwMode="auto">
            <a:xfrm>
              <a:off x="2562" y="2672"/>
              <a:ext cx="347" cy="108"/>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latin typeface="+mn-ea"/>
                <a:ea typeface="+mn-ea"/>
              </a:endParaRPr>
            </a:p>
          </p:txBody>
        </p:sp>
        <p:sp>
          <p:nvSpPr>
            <p:cNvPr id="5205" name="Line 45"/>
            <p:cNvSpPr>
              <a:spLocks noChangeShapeType="1"/>
            </p:cNvSpPr>
            <p:nvPr/>
          </p:nvSpPr>
          <p:spPr bwMode="auto">
            <a:xfrm>
              <a:off x="2562" y="2664"/>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5206" name="Line 46"/>
            <p:cNvSpPr>
              <a:spLocks noChangeShapeType="1"/>
            </p:cNvSpPr>
            <p:nvPr/>
          </p:nvSpPr>
          <p:spPr bwMode="auto">
            <a:xfrm>
              <a:off x="2909" y="2664"/>
              <a:ext cx="0" cy="6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5207" name="Rectangle 47"/>
            <p:cNvSpPr>
              <a:spLocks noChangeArrowheads="1"/>
            </p:cNvSpPr>
            <p:nvPr/>
          </p:nvSpPr>
          <p:spPr bwMode="auto">
            <a:xfrm>
              <a:off x="2562" y="2664"/>
              <a:ext cx="344" cy="6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1800">
                <a:latin typeface="+mn-ea"/>
                <a:ea typeface="+mn-ea"/>
              </a:endParaRPr>
            </a:p>
          </p:txBody>
        </p:sp>
        <p:sp>
          <p:nvSpPr>
            <p:cNvPr id="5208" name="Oval 48"/>
            <p:cNvSpPr>
              <a:spLocks noChangeArrowheads="1"/>
            </p:cNvSpPr>
            <p:nvPr/>
          </p:nvSpPr>
          <p:spPr bwMode="auto">
            <a:xfrm>
              <a:off x="2559" y="2586"/>
              <a:ext cx="347" cy="12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latin typeface="+mn-ea"/>
                <a:ea typeface="+mn-ea"/>
              </a:endParaRPr>
            </a:p>
          </p:txBody>
        </p:sp>
        <p:grpSp>
          <p:nvGrpSpPr>
            <p:cNvPr id="5209" name="Group 52"/>
            <p:cNvGrpSpPr>
              <a:grpSpLocks/>
            </p:cNvGrpSpPr>
            <p:nvPr/>
          </p:nvGrpSpPr>
          <p:grpSpPr bwMode="auto">
            <a:xfrm>
              <a:off x="2642" y="2613"/>
              <a:ext cx="173" cy="74"/>
              <a:chOff x="2642" y="2613"/>
              <a:chExt cx="173" cy="74"/>
            </a:xfrm>
          </p:grpSpPr>
          <p:sp>
            <p:nvSpPr>
              <p:cNvPr id="5214" name="Line 49"/>
              <p:cNvSpPr>
                <a:spLocks noChangeShapeType="1"/>
              </p:cNvSpPr>
              <p:nvPr/>
            </p:nvSpPr>
            <p:spPr bwMode="auto">
              <a:xfrm flipV="1">
                <a:off x="2642" y="2613"/>
                <a:ext cx="61" cy="1"/>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5215" name="Line 50"/>
              <p:cNvSpPr>
                <a:spLocks noChangeShapeType="1"/>
              </p:cNvSpPr>
              <p:nvPr/>
            </p:nvSpPr>
            <p:spPr bwMode="auto">
              <a:xfrm>
                <a:off x="2761" y="2687"/>
                <a:ext cx="54"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5216" name="Line 51"/>
              <p:cNvSpPr>
                <a:spLocks noChangeShapeType="1"/>
              </p:cNvSpPr>
              <p:nvPr/>
            </p:nvSpPr>
            <p:spPr bwMode="auto">
              <a:xfrm>
                <a:off x="2700" y="2615"/>
                <a:ext cx="63" cy="7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grpSp>
        <p:grpSp>
          <p:nvGrpSpPr>
            <p:cNvPr id="5210" name="Group 56"/>
            <p:cNvGrpSpPr>
              <a:grpSpLocks/>
            </p:cNvGrpSpPr>
            <p:nvPr/>
          </p:nvGrpSpPr>
          <p:grpSpPr bwMode="auto">
            <a:xfrm>
              <a:off x="2643" y="2613"/>
              <a:ext cx="172" cy="73"/>
              <a:chOff x="2643" y="2613"/>
              <a:chExt cx="172" cy="73"/>
            </a:xfrm>
          </p:grpSpPr>
          <p:sp>
            <p:nvSpPr>
              <p:cNvPr id="5211" name="Line 53"/>
              <p:cNvSpPr>
                <a:spLocks noChangeShapeType="1"/>
              </p:cNvSpPr>
              <p:nvPr/>
            </p:nvSpPr>
            <p:spPr bwMode="auto">
              <a:xfrm>
                <a:off x="2643" y="2685"/>
                <a:ext cx="61" cy="1"/>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5212" name="Line 54"/>
              <p:cNvSpPr>
                <a:spLocks noChangeShapeType="1"/>
              </p:cNvSpPr>
              <p:nvPr/>
            </p:nvSpPr>
            <p:spPr bwMode="auto">
              <a:xfrm>
                <a:off x="2761" y="2613"/>
                <a:ext cx="54"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5213" name="Line 55"/>
              <p:cNvSpPr>
                <a:spLocks noChangeShapeType="1"/>
              </p:cNvSpPr>
              <p:nvPr/>
            </p:nvSpPr>
            <p:spPr bwMode="auto">
              <a:xfrm flipV="1">
                <a:off x="2699" y="2613"/>
                <a:ext cx="63" cy="7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grpSp>
      </p:grpSp>
      <p:sp>
        <p:nvSpPr>
          <p:cNvPr id="105530" name="Rectangle 58"/>
          <p:cNvSpPr>
            <a:spLocks noChangeArrowheads="1"/>
          </p:cNvSpPr>
          <p:nvPr/>
        </p:nvSpPr>
        <p:spPr bwMode="auto">
          <a:xfrm>
            <a:off x="2753785" y="2100264"/>
            <a:ext cx="5956300"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600" dirty="0">
                <a:latin typeface="+mn-ea"/>
                <a:ea typeface="+mn-ea"/>
              </a:rPr>
              <a:t>138.76.29.7:</a:t>
            </a:r>
            <a:r>
              <a:rPr lang="en-US" altLang="zh-CN" sz="1600" dirty="0">
                <a:solidFill>
                  <a:srgbClr val="FF0000"/>
                </a:solidFill>
                <a:latin typeface="+mn-ea"/>
                <a:ea typeface="+mn-ea"/>
              </a:rPr>
              <a:t>5001</a:t>
            </a:r>
            <a:r>
              <a:rPr lang="en-US" altLang="zh-CN" sz="1600" dirty="0">
                <a:latin typeface="+mn-ea"/>
                <a:ea typeface="+mn-ea"/>
              </a:rPr>
              <a:t>  10.0.0.1:3345</a:t>
            </a:r>
          </a:p>
          <a:p>
            <a:pPr algn="ctr">
              <a:spcBef>
                <a:spcPct val="0"/>
              </a:spcBef>
              <a:buClrTx/>
              <a:buSzTx/>
              <a:buFontTx/>
              <a:buNone/>
            </a:pPr>
            <a:r>
              <a:rPr lang="en-US" altLang="zh-CN" sz="1600" dirty="0">
                <a:latin typeface="+mn-ea"/>
                <a:ea typeface="+mn-ea"/>
              </a:rPr>
              <a:t>……                                         ……</a:t>
            </a:r>
          </a:p>
        </p:txBody>
      </p:sp>
      <p:grpSp>
        <p:nvGrpSpPr>
          <p:cNvPr id="105545" name="Group 73"/>
          <p:cNvGrpSpPr>
            <a:grpSpLocks/>
          </p:cNvGrpSpPr>
          <p:nvPr/>
        </p:nvGrpSpPr>
        <p:grpSpPr bwMode="auto">
          <a:xfrm>
            <a:off x="5746752" y="3435351"/>
            <a:ext cx="4322233" cy="1592263"/>
            <a:chOff x="2715" y="2164"/>
            <a:chExt cx="2042" cy="1003"/>
          </a:xfrm>
        </p:grpSpPr>
        <p:sp>
          <p:nvSpPr>
            <p:cNvPr id="5190" name="Rectangle 59"/>
            <p:cNvSpPr>
              <a:spLocks noChangeArrowheads="1"/>
            </p:cNvSpPr>
            <p:nvPr/>
          </p:nvSpPr>
          <p:spPr bwMode="auto">
            <a:xfrm>
              <a:off x="2715" y="2799"/>
              <a:ext cx="1366" cy="25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latin typeface="+mn-ea"/>
                <a:ea typeface="+mn-ea"/>
              </a:endParaRPr>
            </a:p>
          </p:txBody>
        </p:sp>
        <p:sp>
          <p:nvSpPr>
            <p:cNvPr id="105532" name="Rectangle 60"/>
            <p:cNvSpPr>
              <a:spLocks noChangeArrowheads="1"/>
            </p:cNvSpPr>
            <p:nvPr/>
          </p:nvSpPr>
          <p:spPr bwMode="auto">
            <a:xfrm>
              <a:off x="2833" y="2789"/>
              <a:ext cx="1294"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defRPr/>
              </a:pPr>
              <a:r>
                <a:rPr lang="en-US" altLang="zh-CN" sz="1050">
                  <a:latin typeface="+mn-ea"/>
                </a:rPr>
                <a:t>S: 128.119.40.186, 80 </a:t>
              </a:r>
            </a:p>
            <a:p>
              <a:pPr>
                <a:defRPr/>
              </a:pPr>
              <a:r>
                <a:rPr lang="en-US" altLang="zh-CN" sz="1050">
                  <a:latin typeface="+mn-ea"/>
                </a:rPr>
                <a:t>D: 10.0.0.1, 3345</a:t>
              </a:r>
            </a:p>
            <a:p>
              <a:pPr>
                <a:defRPr/>
              </a:pPr>
              <a:endParaRPr lang="en-US" altLang="zh-CN" sz="1050">
                <a:latin typeface="+mn-ea"/>
              </a:endParaRPr>
            </a:p>
          </p:txBody>
        </p:sp>
        <p:grpSp>
          <p:nvGrpSpPr>
            <p:cNvPr id="5192" name="Group 64"/>
            <p:cNvGrpSpPr>
              <a:grpSpLocks/>
            </p:cNvGrpSpPr>
            <p:nvPr/>
          </p:nvGrpSpPr>
          <p:grpSpPr bwMode="auto">
            <a:xfrm>
              <a:off x="2775" y="2754"/>
              <a:ext cx="60" cy="100"/>
              <a:chOff x="2775" y="2754"/>
              <a:chExt cx="60" cy="100"/>
            </a:xfrm>
          </p:grpSpPr>
          <p:sp>
            <p:nvSpPr>
              <p:cNvPr id="5201" name="Freeform 61"/>
              <p:cNvSpPr>
                <a:spLocks/>
              </p:cNvSpPr>
              <p:nvPr/>
            </p:nvSpPr>
            <p:spPr bwMode="auto">
              <a:xfrm>
                <a:off x="2775" y="2754"/>
                <a:ext cx="60" cy="100"/>
              </a:xfrm>
              <a:custGeom>
                <a:avLst/>
                <a:gdLst>
                  <a:gd name="T0" fmla="*/ 26 w 60"/>
                  <a:gd name="T1" fmla="*/ 0 h 100"/>
                  <a:gd name="T2" fmla="*/ 0 w 60"/>
                  <a:gd name="T3" fmla="*/ 72 h 100"/>
                  <a:gd name="T4" fmla="*/ 33 w 60"/>
                  <a:gd name="T5" fmla="*/ 99 h 100"/>
                  <a:gd name="T6" fmla="*/ 59 w 60"/>
                  <a:gd name="T7" fmla="*/ 21 h 100"/>
                  <a:gd name="T8" fmla="*/ 26 w 60"/>
                  <a:gd name="T9" fmla="*/ 0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100">
                    <a:moveTo>
                      <a:pt x="26" y="0"/>
                    </a:moveTo>
                    <a:lnTo>
                      <a:pt x="0" y="72"/>
                    </a:lnTo>
                    <a:lnTo>
                      <a:pt x="33" y="99"/>
                    </a:lnTo>
                    <a:lnTo>
                      <a:pt x="59" y="21"/>
                    </a:lnTo>
                    <a:lnTo>
                      <a:pt x="26" y="0"/>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5202" name="Line 62"/>
              <p:cNvSpPr>
                <a:spLocks noChangeShapeType="1"/>
              </p:cNvSpPr>
              <p:nvPr/>
            </p:nvSpPr>
            <p:spPr bwMode="auto">
              <a:xfrm flipH="1">
                <a:off x="2780" y="2763"/>
                <a:ext cx="25" cy="6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5203" name="Line 63"/>
              <p:cNvSpPr>
                <a:spLocks noChangeShapeType="1"/>
              </p:cNvSpPr>
              <p:nvPr/>
            </p:nvSpPr>
            <p:spPr bwMode="auto">
              <a:xfrm flipH="1">
                <a:off x="2809" y="2775"/>
                <a:ext cx="25" cy="6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grpSp>
        <p:grpSp>
          <p:nvGrpSpPr>
            <p:cNvPr id="5193" name="Group 68"/>
            <p:cNvGrpSpPr>
              <a:grpSpLocks/>
            </p:cNvGrpSpPr>
            <p:nvPr/>
          </p:nvGrpSpPr>
          <p:grpSpPr bwMode="auto">
            <a:xfrm>
              <a:off x="2780" y="2995"/>
              <a:ext cx="61" cy="100"/>
              <a:chOff x="2780" y="2995"/>
              <a:chExt cx="61" cy="100"/>
            </a:xfrm>
          </p:grpSpPr>
          <p:sp>
            <p:nvSpPr>
              <p:cNvPr id="5198" name="Freeform 65"/>
              <p:cNvSpPr>
                <a:spLocks/>
              </p:cNvSpPr>
              <p:nvPr/>
            </p:nvSpPr>
            <p:spPr bwMode="auto">
              <a:xfrm>
                <a:off x="2780" y="2995"/>
                <a:ext cx="61" cy="100"/>
              </a:xfrm>
              <a:custGeom>
                <a:avLst/>
                <a:gdLst>
                  <a:gd name="T0" fmla="*/ 26 w 61"/>
                  <a:gd name="T1" fmla="*/ 0 h 100"/>
                  <a:gd name="T2" fmla="*/ 0 w 61"/>
                  <a:gd name="T3" fmla="*/ 72 h 100"/>
                  <a:gd name="T4" fmla="*/ 34 w 61"/>
                  <a:gd name="T5" fmla="*/ 99 h 100"/>
                  <a:gd name="T6" fmla="*/ 60 w 61"/>
                  <a:gd name="T7" fmla="*/ 21 h 100"/>
                  <a:gd name="T8" fmla="*/ 26 w 61"/>
                  <a:gd name="T9" fmla="*/ 0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 h="100">
                    <a:moveTo>
                      <a:pt x="26" y="0"/>
                    </a:moveTo>
                    <a:lnTo>
                      <a:pt x="0" y="72"/>
                    </a:lnTo>
                    <a:lnTo>
                      <a:pt x="34" y="99"/>
                    </a:lnTo>
                    <a:lnTo>
                      <a:pt x="60" y="21"/>
                    </a:lnTo>
                    <a:lnTo>
                      <a:pt x="26" y="0"/>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5199" name="Line 66"/>
              <p:cNvSpPr>
                <a:spLocks noChangeShapeType="1"/>
              </p:cNvSpPr>
              <p:nvPr/>
            </p:nvSpPr>
            <p:spPr bwMode="auto">
              <a:xfrm flipH="1">
                <a:off x="2785" y="3004"/>
                <a:ext cx="25" cy="6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5200" name="Line 67"/>
              <p:cNvSpPr>
                <a:spLocks noChangeShapeType="1"/>
              </p:cNvSpPr>
              <p:nvPr/>
            </p:nvSpPr>
            <p:spPr bwMode="auto">
              <a:xfrm flipH="1">
                <a:off x="2815" y="3016"/>
                <a:ext cx="25" cy="6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grpSp>
        <p:sp>
          <p:nvSpPr>
            <p:cNvPr id="5194" name="Freeform 69"/>
            <p:cNvSpPr>
              <a:spLocks/>
            </p:cNvSpPr>
            <p:nvPr/>
          </p:nvSpPr>
          <p:spPr bwMode="auto">
            <a:xfrm>
              <a:off x="4084" y="2164"/>
              <a:ext cx="673" cy="769"/>
            </a:xfrm>
            <a:custGeom>
              <a:avLst/>
              <a:gdLst>
                <a:gd name="T0" fmla="*/ 672 w 673"/>
                <a:gd name="T1" fmla="*/ 0 h 769"/>
                <a:gd name="T2" fmla="*/ 398 w 673"/>
                <a:gd name="T3" fmla="*/ 0 h 769"/>
                <a:gd name="T4" fmla="*/ 398 w 673"/>
                <a:gd name="T5" fmla="*/ 768 h 769"/>
                <a:gd name="T6" fmla="*/ 0 w 673"/>
                <a:gd name="T7" fmla="*/ 760 h 76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73" h="769">
                  <a:moveTo>
                    <a:pt x="672" y="0"/>
                  </a:moveTo>
                  <a:lnTo>
                    <a:pt x="398" y="0"/>
                  </a:lnTo>
                  <a:lnTo>
                    <a:pt x="398" y="768"/>
                  </a:lnTo>
                  <a:lnTo>
                    <a:pt x="0" y="760"/>
                  </a:lnTo>
                </a:path>
              </a:pathLst>
            </a:custGeom>
            <a:noFill/>
            <a:ln w="25400" cap="rnd" cmpd="sng">
              <a:solidFill>
                <a:schemeClr val="tx1"/>
              </a:solidFill>
              <a:prstDash val="solid"/>
              <a:round/>
              <a:headEnd type="stealth" w="med" len="med"/>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grpSp>
          <p:nvGrpSpPr>
            <p:cNvPr id="5195" name="Group 72"/>
            <p:cNvGrpSpPr>
              <a:grpSpLocks/>
            </p:cNvGrpSpPr>
            <p:nvPr/>
          </p:nvGrpSpPr>
          <p:grpSpPr bwMode="auto">
            <a:xfrm>
              <a:off x="4156" y="2811"/>
              <a:ext cx="252" cy="233"/>
              <a:chOff x="4156" y="2811"/>
              <a:chExt cx="252" cy="233"/>
            </a:xfrm>
          </p:grpSpPr>
          <p:sp>
            <p:nvSpPr>
              <p:cNvPr id="5196" name="Oval 70"/>
              <p:cNvSpPr>
                <a:spLocks noChangeArrowheads="1"/>
              </p:cNvSpPr>
              <p:nvPr/>
            </p:nvSpPr>
            <p:spPr bwMode="auto">
              <a:xfrm>
                <a:off x="4156" y="2819"/>
                <a:ext cx="252" cy="216"/>
              </a:xfrm>
              <a:prstGeom prst="ellipse">
                <a:avLst/>
              </a:prstGeom>
              <a:solidFill>
                <a:schemeClr val="bg1"/>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latin typeface="+mn-ea"/>
                  <a:ea typeface="+mn-ea"/>
                </a:endParaRPr>
              </a:p>
            </p:txBody>
          </p:sp>
          <p:sp>
            <p:nvSpPr>
              <p:cNvPr id="5197" name="Rectangle 71"/>
              <p:cNvSpPr>
                <a:spLocks noChangeArrowheads="1"/>
              </p:cNvSpPr>
              <p:nvPr/>
            </p:nvSpPr>
            <p:spPr bwMode="auto">
              <a:xfrm>
                <a:off x="4196" y="2811"/>
                <a:ext cx="1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latin typeface="+mn-ea"/>
                    <a:ea typeface="+mn-ea"/>
                  </a:rPr>
                  <a:t>4</a:t>
                </a:r>
              </a:p>
            </p:txBody>
          </p:sp>
        </p:grpSp>
      </p:grpSp>
      <p:grpSp>
        <p:nvGrpSpPr>
          <p:cNvPr id="105561" name="Group 89"/>
          <p:cNvGrpSpPr>
            <a:grpSpLocks/>
          </p:cNvGrpSpPr>
          <p:nvPr/>
        </p:nvGrpSpPr>
        <p:grpSpPr bwMode="auto">
          <a:xfrm>
            <a:off x="1263651" y="3641726"/>
            <a:ext cx="4106333" cy="568325"/>
            <a:chOff x="597" y="2294"/>
            <a:chExt cx="1940" cy="358"/>
          </a:xfrm>
        </p:grpSpPr>
        <p:grpSp>
          <p:nvGrpSpPr>
            <p:cNvPr id="5175" name="Group 84"/>
            <p:cNvGrpSpPr>
              <a:grpSpLocks/>
            </p:cNvGrpSpPr>
            <p:nvPr/>
          </p:nvGrpSpPr>
          <p:grpSpPr bwMode="auto">
            <a:xfrm>
              <a:off x="1073" y="2294"/>
              <a:ext cx="1464" cy="358"/>
              <a:chOff x="1073" y="2294"/>
              <a:chExt cx="1464" cy="358"/>
            </a:xfrm>
          </p:grpSpPr>
          <p:sp>
            <p:nvSpPr>
              <p:cNvPr id="5180" name="Rectangle 74"/>
              <p:cNvSpPr>
                <a:spLocks noChangeArrowheads="1"/>
              </p:cNvSpPr>
              <p:nvPr/>
            </p:nvSpPr>
            <p:spPr bwMode="auto">
              <a:xfrm>
                <a:off x="1079" y="2339"/>
                <a:ext cx="1458" cy="25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latin typeface="+mn-ea"/>
                  <a:ea typeface="+mn-ea"/>
                </a:endParaRPr>
              </a:p>
            </p:txBody>
          </p:sp>
          <p:sp>
            <p:nvSpPr>
              <p:cNvPr id="105547" name="Rectangle 75"/>
              <p:cNvSpPr>
                <a:spLocks noChangeArrowheads="1"/>
              </p:cNvSpPr>
              <p:nvPr/>
            </p:nvSpPr>
            <p:spPr bwMode="auto">
              <a:xfrm>
                <a:off x="1073" y="2321"/>
                <a:ext cx="1382"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defRPr/>
                </a:pPr>
                <a:r>
                  <a:rPr lang="en-US" altLang="zh-CN" sz="1050">
                    <a:latin typeface="+mn-ea"/>
                  </a:rPr>
                  <a:t>S: 138.76.29.7, 5001</a:t>
                </a:r>
              </a:p>
              <a:p>
                <a:pPr>
                  <a:defRPr/>
                </a:pPr>
                <a:r>
                  <a:rPr lang="en-US" altLang="zh-CN" sz="1050">
                    <a:latin typeface="+mn-ea"/>
                  </a:rPr>
                  <a:t>D: 128.119.40.186, 80</a:t>
                </a:r>
              </a:p>
            </p:txBody>
          </p:sp>
          <p:grpSp>
            <p:nvGrpSpPr>
              <p:cNvPr id="5182" name="Group 79"/>
              <p:cNvGrpSpPr>
                <a:grpSpLocks/>
              </p:cNvGrpSpPr>
              <p:nvPr/>
            </p:nvGrpSpPr>
            <p:grpSpPr bwMode="auto">
              <a:xfrm>
                <a:off x="2412" y="2294"/>
                <a:ext cx="65" cy="100"/>
                <a:chOff x="2412" y="2294"/>
                <a:chExt cx="65" cy="100"/>
              </a:xfrm>
            </p:grpSpPr>
            <p:sp>
              <p:nvSpPr>
                <p:cNvPr id="5187" name="Freeform 76"/>
                <p:cNvSpPr>
                  <a:spLocks/>
                </p:cNvSpPr>
                <p:nvPr/>
              </p:nvSpPr>
              <p:spPr bwMode="auto">
                <a:xfrm>
                  <a:off x="2412" y="2294"/>
                  <a:ext cx="65" cy="100"/>
                </a:xfrm>
                <a:custGeom>
                  <a:avLst/>
                  <a:gdLst>
                    <a:gd name="T0" fmla="*/ 28 w 65"/>
                    <a:gd name="T1" fmla="*/ 0 h 100"/>
                    <a:gd name="T2" fmla="*/ 0 w 65"/>
                    <a:gd name="T3" fmla="*/ 72 h 100"/>
                    <a:gd name="T4" fmla="*/ 36 w 65"/>
                    <a:gd name="T5" fmla="*/ 99 h 100"/>
                    <a:gd name="T6" fmla="*/ 64 w 65"/>
                    <a:gd name="T7" fmla="*/ 21 h 100"/>
                    <a:gd name="T8" fmla="*/ 28 w 65"/>
                    <a:gd name="T9" fmla="*/ 0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 h="100">
                      <a:moveTo>
                        <a:pt x="28" y="0"/>
                      </a:moveTo>
                      <a:lnTo>
                        <a:pt x="0" y="72"/>
                      </a:lnTo>
                      <a:lnTo>
                        <a:pt x="36" y="99"/>
                      </a:lnTo>
                      <a:lnTo>
                        <a:pt x="64" y="21"/>
                      </a:lnTo>
                      <a:lnTo>
                        <a:pt x="28" y="0"/>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5188" name="Line 77"/>
                <p:cNvSpPr>
                  <a:spLocks noChangeShapeType="1"/>
                </p:cNvSpPr>
                <p:nvPr/>
              </p:nvSpPr>
              <p:spPr bwMode="auto">
                <a:xfrm flipH="1">
                  <a:off x="2417" y="2303"/>
                  <a:ext cx="27" cy="6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5189" name="Line 78"/>
                <p:cNvSpPr>
                  <a:spLocks noChangeShapeType="1"/>
                </p:cNvSpPr>
                <p:nvPr/>
              </p:nvSpPr>
              <p:spPr bwMode="auto">
                <a:xfrm flipH="1">
                  <a:off x="2449" y="2315"/>
                  <a:ext cx="27" cy="6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grpSp>
          <p:grpSp>
            <p:nvGrpSpPr>
              <p:cNvPr id="5183" name="Group 83"/>
              <p:cNvGrpSpPr>
                <a:grpSpLocks/>
              </p:cNvGrpSpPr>
              <p:nvPr/>
            </p:nvGrpSpPr>
            <p:grpSpPr bwMode="auto">
              <a:xfrm>
                <a:off x="2397" y="2552"/>
                <a:ext cx="64" cy="100"/>
                <a:chOff x="2397" y="2552"/>
                <a:chExt cx="64" cy="100"/>
              </a:xfrm>
            </p:grpSpPr>
            <p:sp>
              <p:nvSpPr>
                <p:cNvPr id="5184" name="Freeform 80"/>
                <p:cNvSpPr>
                  <a:spLocks/>
                </p:cNvSpPr>
                <p:nvPr/>
              </p:nvSpPr>
              <p:spPr bwMode="auto">
                <a:xfrm>
                  <a:off x="2397" y="2552"/>
                  <a:ext cx="64" cy="100"/>
                </a:xfrm>
                <a:custGeom>
                  <a:avLst/>
                  <a:gdLst>
                    <a:gd name="T0" fmla="*/ 28 w 64"/>
                    <a:gd name="T1" fmla="*/ 0 h 100"/>
                    <a:gd name="T2" fmla="*/ 0 w 64"/>
                    <a:gd name="T3" fmla="*/ 72 h 100"/>
                    <a:gd name="T4" fmla="*/ 35 w 64"/>
                    <a:gd name="T5" fmla="*/ 99 h 100"/>
                    <a:gd name="T6" fmla="*/ 63 w 64"/>
                    <a:gd name="T7" fmla="*/ 21 h 100"/>
                    <a:gd name="T8" fmla="*/ 28 w 64"/>
                    <a:gd name="T9" fmla="*/ 0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100">
                      <a:moveTo>
                        <a:pt x="28" y="0"/>
                      </a:moveTo>
                      <a:lnTo>
                        <a:pt x="0" y="72"/>
                      </a:lnTo>
                      <a:lnTo>
                        <a:pt x="35" y="99"/>
                      </a:lnTo>
                      <a:lnTo>
                        <a:pt x="63" y="21"/>
                      </a:lnTo>
                      <a:lnTo>
                        <a:pt x="28" y="0"/>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5185" name="Line 81"/>
                <p:cNvSpPr>
                  <a:spLocks noChangeShapeType="1"/>
                </p:cNvSpPr>
                <p:nvPr/>
              </p:nvSpPr>
              <p:spPr bwMode="auto">
                <a:xfrm flipH="1">
                  <a:off x="2402" y="2561"/>
                  <a:ext cx="27" cy="6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5186" name="Line 82"/>
                <p:cNvSpPr>
                  <a:spLocks noChangeShapeType="1"/>
                </p:cNvSpPr>
                <p:nvPr/>
              </p:nvSpPr>
              <p:spPr bwMode="auto">
                <a:xfrm flipH="1">
                  <a:off x="2434" y="2573"/>
                  <a:ext cx="26" cy="6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grpSp>
        </p:grpSp>
        <p:sp>
          <p:nvSpPr>
            <p:cNvPr id="5176" name="Line 85"/>
            <p:cNvSpPr>
              <a:spLocks noChangeShapeType="1"/>
            </p:cNvSpPr>
            <p:nvPr/>
          </p:nvSpPr>
          <p:spPr bwMode="auto">
            <a:xfrm flipH="1">
              <a:off x="597" y="2464"/>
              <a:ext cx="464"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grpSp>
          <p:nvGrpSpPr>
            <p:cNvPr id="5177" name="Group 88"/>
            <p:cNvGrpSpPr>
              <a:grpSpLocks/>
            </p:cNvGrpSpPr>
            <p:nvPr/>
          </p:nvGrpSpPr>
          <p:grpSpPr bwMode="auto">
            <a:xfrm>
              <a:off x="742" y="2351"/>
              <a:ext cx="267" cy="233"/>
              <a:chOff x="742" y="2351"/>
              <a:chExt cx="267" cy="233"/>
            </a:xfrm>
          </p:grpSpPr>
          <p:sp>
            <p:nvSpPr>
              <p:cNvPr id="5178" name="Oval 86"/>
              <p:cNvSpPr>
                <a:spLocks noChangeArrowheads="1"/>
              </p:cNvSpPr>
              <p:nvPr/>
            </p:nvSpPr>
            <p:spPr bwMode="auto">
              <a:xfrm>
                <a:off x="742" y="2359"/>
                <a:ext cx="267" cy="216"/>
              </a:xfrm>
              <a:prstGeom prst="ellipse">
                <a:avLst/>
              </a:prstGeom>
              <a:solidFill>
                <a:schemeClr val="bg1"/>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latin typeface="+mn-ea"/>
                  <a:ea typeface="+mn-ea"/>
                </a:endParaRPr>
              </a:p>
            </p:txBody>
          </p:sp>
          <p:sp>
            <p:nvSpPr>
              <p:cNvPr id="5179" name="Rectangle 87"/>
              <p:cNvSpPr>
                <a:spLocks noChangeArrowheads="1"/>
              </p:cNvSpPr>
              <p:nvPr/>
            </p:nvSpPr>
            <p:spPr bwMode="auto">
              <a:xfrm>
                <a:off x="782" y="2351"/>
                <a:ext cx="1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latin typeface="+mn-ea"/>
                    <a:ea typeface="+mn-ea"/>
                  </a:rPr>
                  <a:t>2</a:t>
                </a:r>
              </a:p>
            </p:txBody>
          </p:sp>
        </p:grpSp>
      </p:grpSp>
      <p:grpSp>
        <p:nvGrpSpPr>
          <p:cNvPr id="105566" name="Group 94"/>
          <p:cNvGrpSpPr>
            <a:grpSpLocks/>
          </p:cNvGrpSpPr>
          <p:nvPr/>
        </p:nvGrpSpPr>
        <p:grpSpPr bwMode="auto">
          <a:xfrm>
            <a:off x="565151" y="1995489"/>
            <a:ext cx="6307667" cy="1728788"/>
            <a:chOff x="267" y="1257"/>
            <a:chExt cx="2980" cy="1089"/>
          </a:xfrm>
        </p:grpSpPr>
        <p:sp>
          <p:nvSpPr>
            <p:cNvPr id="5171" name="Rectangle 90"/>
            <p:cNvSpPr>
              <a:spLocks noChangeArrowheads="1"/>
            </p:cNvSpPr>
            <p:nvPr/>
          </p:nvSpPr>
          <p:spPr bwMode="auto">
            <a:xfrm>
              <a:off x="267" y="1257"/>
              <a:ext cx="1016" cy="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u="sng" dirty="0">
                  <a:latin typeface="+mn-ea"/>
                  <a:ea typeface="+mn-ea"/>
                </a:rPr>
                <a:t>2:</a:t>
              </a:r>
              <a:r>
                <a:rPr lang="en-US" altLang="zh-CN" sz="1800" dirty="0">
                  <a:latin typeface="+mn-ea"/>
                  <a:ea typeface="+mn-ea"/>
                </a:rPr>
                <a:t> NAT </a:t>
              </a:r>
              <a:r>
                <a:rPr lang="zh-CN" altLang="en-US" sz="1800" dirty="0">
                  <a:latin typeface="+mn-ea"/>
                  <a:ea typeface="+mn-ea"/>
                </a:rPr>
                <a:t>路由器改变</a:t>
              </a:r>
            </a:p>
            <a:p>
              <a:pPr algn="ctr">
                <a:spcBef>
                  <a:spcPct val="0"/>
                </a:spcBef>
                <a:buClrTx/>
                <a:buSzTx/>
                <a:buFontTx/>
                <a:buNone/>
              </a:pPr>
              <a:r>
                <a:rPr lang="zh-CN" altLang="en-US" sz="1800" dirty="0">
                  <a:latin typeface="+mn-ea"/>
                  <a:ea typeface="+mn-ea"/>
                </a:rPr>
                <a:t>数据报源地址从</a:t>
              </a:r>
            </a:p>
            <a:p>
              <a:pPr algn="ctr">
                <a:spcBef>
                  <a:spcPct val="0"/>
                </a:spcBef>
                <a:buClrTx/>
                <a:buSzTx/>
                <a:buFontTx/>
                <a:buNone/>
              </a:pPr>
              <a:r>
                <a:rPr lang="en-US" altLang="zh-CN" sz="1800" dirty="0">
                  <a:latin typeface="+mn-ea"/>
                  <a:ea typeface="+mn-ea"/>
                </a:rPr>
                <a:t>10.0.0.1, 3345 </a:t>
              </a:r>
              <a:r>
                <a:rPr lang="zh-CN" altLang="en-US" sz="1800" dirty="0">
                  <a:latin typeface="+mn-ea"/>
                  <a:ea typeface="+mn-ea"/>
                </a:rPr>
                <a:t>到</a:t>
              </a:r>
            </a:p>
            <a:p>
              <a:pPr algn="ctr">
                <a:spcBef>
                  <a:spcPct val="0"/>
                </a:spcBef>
                <a:buClrTx/>
                <a:buSzTx/>
                <a:buFontTx/>
                <a:buNone/>
              </a:pPr>
              <a:r>
                <a:rPr lang="en-US" altLang="zh-CN" sz="1800" dirty="0">
                  <a:latin typeface="+mn-ea"/>
                  <a:ea typeface="+mn-ea"/>
                </a:rPr>
                <a:t>138.76.29.7, </a:t>
              </a:r>
              <a:r>
                <a:rPr lang="en-US" altLang="zh-CN" sz="1800" dirty="0">
                  <a:solidFill>
                    <a:srgbClr val="FF0000"/>
                  </a:solidFill>
                  <a:latin typeface="+mn-ea"/>
                  <a:ea typeface="+mn-ea"/>
                </a:rPr>
                <a:t>5001</a:t>
              </a:r>
              <a:r>
                <a:rPr lang="en-US" altLang="zh-CN" sz="1800" dirty="0">
                  <a:latin typeface="+mn-ea"/>
                  <a:ea typeface="+mn-ea"/>
                </a:rPr>
                <a:t>,</a:t>
              </a:r>
            </a:p>
            <a:p>
              <a:pPr algn="ctr">
                <a:spcBef>
                  <a:spcPct val="0"/>
                </a:spcBef>
                <a:buClrTx/>
                <a:buSzTx/>
                <a:buFontTx/>
                <a:buNone/>
              </a:pPr>
              <a:r>
                <a:rPr lang="zh-CN" altLang="en-US" sz="1800" dirty="0">
                  <a:latin typeface="+mn-ea"/>
                  <a:ea typeface="+mn-ea"/>
                </a:rPr>
                <a:t>更新表</a:t>
              </a:r>
            </a:p>
          </p:txBody>
        </p:sp>
        <p:sp>
          <p:nvSpPr>
            <p:cNvPr id="5172" name="Line 91"/>
            <p:cNvSpPr>
              <a:spLocks noChangeShapeType="1"/>
            </p:cNvSpPr>
            <p:nvPr/>
          </p:nvSpPr>
          <p:spPr bwMode="auto">
            <a:xfrm>
              <a:off x="1285" y="1990"/>
              <a:ext cx="147" cy="35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type="none" w="sm" len="sm"/>
                  <a:tailEnd type="stealth"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5173" name="Line 92"/>
            <p:cNvSpPr>
              <a:spLocks noChangeShapeType="1"/>
            </p:cNvSpPr>
            <p:nvPr/>
          </p:nvSpPr>
          <p:spPr bwMode="auto">
            <a:xfrm flipV="1">
              <a:off x="1274" y="1534"/>
              <a:ext cx="663" cy="45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type="none" w="sm" len="sm"/>
                  <a:tailEnd type="stealth"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5174" name="Line 93"/>
            <p:cNvSpPr>
              <a:spLocks noChangeShapeType="1"/>
            </p:cNvSpPr>
            <p:nvPr/>
          </p:nvSpPr>
          <p:spPr bwMode="auto">
            <a:xfrm flipV="1">
              <a:off x="1275" y="1497"/>
              <a:ext cx="1972" cy="491"/>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type="none" w="sm" len="sm"/>
                  <a:tailEnd type="stealth"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grpSp>
      <p:grpSp>
        <p:nvGrpSpPr>
          <p:cNvPr id="105581" name="Group 109"/>
          <p:cNvGrpSpPr>
            <a:grpSpLocks/>
          </p:cNvGrpSpPr>
          <p:nvPr/>
        </p:nvGrpSpPr>
        <p:grpSpPr bwMode="auto">
          <a:xfrm>
            <a:off x="1155700" y="4681539"/>
            <a:ext cx="3953933" cy="657225"/>
            <a:chOff x="546" y="2949"/>
            <a:chExt cx="1868" cy="414"/>
          </a:xfrm>
        </p:grpSpPr>
        <p:sp>
          <p:nvSpPr>
            <p:cNvPr id="5157" name="Rectangle 95"/>
            <p:cNvSpPr>
              <a:spLocks noChangeArrowheads="1"/>
            </p:cNvSpPr>
            <p:nvPr/>
          </p:nvSpPr>
          <p:spPr bwMode="auto">
            <a:xfrm>
              <a:off x="546" y="2994"/>
              <a:ext cx="1418" cy="25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latin typeface="+mn-ea"/>
                <a:ea typeface="+mn-ea"/>
              </a:endParaRPr>
            </a:p>
          </p:txBody>
        </p:sp>
        <p:sp>
          <p:nvSpPr>
            <p:cNvPr id="105568" name="Rectangle 96"/>
            <p:cNvSpPr>
              <a:spLocks noChangeArrowheads="1"/>
            </p:cNvSpPr>
            <p:nvPr/>
          </p:nvSpPr>
          <p:spPr bwMode="auto">
            <a:xfrm>
              <a:off x="687" y="2985"/>
              <a:ext cx="1344"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defRPr/>
              </a:pPr>
              <a:r>
                <a:rPr lang="en-US" altLang="zh-CN" sz="1050">
                  <a:latin typeface="+mn-ea"/>
                </a:rPr>
                <a:t>S: 128.119.40.186, 80 </a:t>
              </a:r>
            </a:p>
            <a:p>
              <a:pPr>
                <a:defRPr/>
              </a:pPr>
              <a:r>
                <a:rPr lang="en-US" altLang="zh-CN" sz="1050">
                  <a:latin typeface="+mn-ea"/>
                </a:rPr>
                <a:t>D: 138.76.29.7, 5001</a:t>
              </a:r>
            </a:p>
            <a:p>
              <a:pPr>
                <a:defRPr/>
              </a:pPr>
              <a:endParaRPr lang="en-US" altLang="zh-CN" sz="1050">
                <a:latin typeface="+mn-ea"/>
              </a:endParaRPr>
            </a:p>
          </p:txBody>
        </p:sp>
        <p:grpSp>
          <p:nvGrpSpPr>
            <p:cNvPr id="5159" name="Group 100"/>
            <p:cNvGrpSpPr>
              <a:grpSpLocks/>
            </p:cNvGrpSpPr>
            <p:nvPr/>
          </p:nvGrpSpPr>
          <p:grpSpPr bwMode="auto">
            <a:xfrm>
              <a:off x="606" y="2949"/>
              <a:ext cx="64" cy="100"/>
              <a:chOff x="606" y="2949"/>
              <a:chExt cx="64" cy="100"/>
            </a:xfrm>
          </p:grpSpPr>
          <p:sp>
            <p:nvSpPr>
              <p:cNvPr id="5168" name="Freeform 97"/>
              <p:cNvSpPr>
                <a:spLocks/>
              </p:cNvSpPr>
              <p:nvPr/>
            </p:nvSpPr>
            <p:spPr bwMode="auto">
              <a:xfrm>
                <a:off x="606" y="2949"/>
                <a:ext cx="64" cy="100"/>
              </a:xfrm>
              <a:custGeom>
                <a:avLst/>
                <a:gdLst>
                  <a:gd name="T0" fmla="*/ 28 w 64"/>
                  <a:gd name="T1" fmla="*/ 0 h 100"/>
                  <a:gd name="T2" fmla="*/ 0 w 64"/>
                  <a:gd name="T3" fmla="*/ 72 h 100"/>
                  <a:gd name="T4" fmla="*/ 35 w 64"/>
                  <a:gd name="T5" fmla="*/ 99 h 100"/>
                  <a:gd name="T6" fmla="*/ 63 w 64"/>
                  <a:gd name="T7" fmla="*/ 21 h 100"/>
                  <a:gd name="T8" fmla="*/ 28 w 64"/>
                  <a:gd name="T9" fmla="*/ 0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100">
                    <a:moveTo>
                      <a:pt x="28" y="0"/>
                    </a:moveTo>
                    <a:lnTo>
                      <a:pt x="0" y="72"/>
                    </a:lnTo>
                    <a:lnTo>
                      <a:pt x="35" y="99"/>
                    </a:lnTo>
                    <a:lnTo>
                      <a:pt x="63" y="21"/>
                    </a:lnTo>
                    <a:lnTo>
                      <a:pt x="28" y="0"/>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5169" name="Line 98"/>
              <p:cNvSpPr>
                <a:spLocks noChangeShapeType="1"/>
              </p:cNvSpPr>
              <p:nvPr/>
            </p:nvSpPr>
            <p:spPr bwMode="auto">
              <a:xfrm flipH="1">
                <a:off x="611" y="2958"/>
                <a:ext cx="27" cy="6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5170" name="Line 99"/>
              <p:cNvSpPr>
                <a:spLocks noChangeShapeType="1"/>
              </p:cNvSpPr>
              <p:nvPr/>
            </p:nvSpPr>
            <p:spPr bwMode="auto">
              <a:xfrm flipH="1">
                <a:off x="643" y="2970"/>
                <a:ext cx="26" cy="6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grpSp>
        <p:grpSp>
          <p:nvGrpSpPr>
            <p:cNvPr id="5160" name="Group 104"/>
            <p:cNvGrpSpPr>
              <a:grpSpLocks/>
            </p:cNvGrpSpPr>
            <p:nvPr/>
          </p:nvGrpSpPr>
          <p:grpSpPr bwMode="auto">
            <a:xfrm>
              <a:off x="581" y="3181"/>
              <a:ext cx="63" cy="100"/>
              <a:chOff x="581" y="3181"/>
              <a:chExt cx="63" cy="100"/>
            </a:xfrm>
          </p:grpSpPr>
          <p:sp>
            <p:nvSpPr>
              <p:cNvPr id="5165" name="Freeform 101"/>
              <p:cNvSpPr>
                <a:spLocks/>
              </p:cNvSpPr>
              <p:nvPr/>
            </p:nvSpPr>
            <p:spPr bwMode="auto">
              <a:xfrm>
                <a:off x="581" y="3181"/>
                <a:ext cx="63" cy="100"/>
              </a:xfrm>
              <a:custGeom>
                <a:avLst/>
                <a:gdLst>
                  <a:gd name="T0" fmla="*/ 27 w 63"/>
                  <a:gd name="T1" fmla="*/ 0 h 100"/>
                  <a:gd name="T2" fmla="*/ 0 w 63"/>
                  <a:gd name="T3" fmla="*/ 72 h 100"/>
                  <a:gd name="T4" fmla="*/ 35 w 63"/>
                  <a:gd name="T5" fmla="*/ 99 h 100"/>
                  <a:gd name="T6" fmla="*/ 62 w 63"/>
                  <a:gd name="T7" fmla="*/ 21 h 100"/>
                  <a:gd name="T8" fmla="*/ 27 w 63"/>
                  <a:gd name="T9" fmla="*/ 0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100">
                    <a:moveTo>
                      <a:pt x="27" y="0"/>
                    </a:moveTo>
                    <a:lnTo>
                      <a:pt x="0" y="72"/>
                    </a:lnTo>
                    <a:lnTo>
                      <a:pt x="35" y="99"/>
                    </a:lnTo>
                    <a:lnTo>
                      <a:pt x="62" y="21"/>
                    </a:lnTo>
                    <a:lnTo>
                      <a:pt x="27" y="0"/>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5166" name="Line 102"/>
              <p:cNvSpPr>
                <a:spLocks noChangeShapeType="1"/>
              </p:cNvSpPr>
              <p:nvPr/>
            </p:nvSpPr>
            <p:spPr bwMode="auto">
              <a:xfrm flipH="1">
                <a:off x="586" y="3190"/>
                <a:ext cx="26" cy="6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
            <p:nvSpPr>
              <p:cNvPr id="5167" name="Line 103"/>
              <p:cNvSpPr>
                <a:spLocks noChangeShapeType="1"/>
              </p:cNvSpPr>
              <p:nvPr/>
            </p:nvSpPr>
            <p:spPr bwMode="auto">
              <a:xfrm flipH="1">
                <a:off x="617" y="3202"/>
                <a:ext cx="26" cy="6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grpSp>
        <p:sp>
          <p:nvSpPr>
            <p:cNvPr id="5161" name="Line 105"/>
            <p:cNvSpPr>
              <a:spLocks noChangeShapeType="1"/>
            </p:cNvSpPr>
            <p:nvPr/>
          </p:nvSpPr>
          <p:spPr bwMode="auto">
            <a:xfrm flipH="1">
              <a:off x="1963" y="3128"/>
              <a:ext cx="451" cy="0"/>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grpSp>
          <p:nvGrpSpPr>
            <p:cNvPr id="5162" name="Group 108"/>
            <p:cNvGrpSpPr>
              <a:grpSpLocks/>
            </p:cNvGrpSpPr>
            <p:nvPr/>
          </p:nvGrpSpPr>
          <p:grpSpPr bwMode="auto">
            <a:xfrm>
              <a:off x="2042" y="3015"/>
              <a:ext cx="259" cy="233"/>
              <a:chOff x="2042" y="3015"/>
              <a:chExt cx="259" cy="233"/>
            </a:xfrm>
          </p:grpSpPr>
          <p:sp>
            <p:nvSpPr>
              <p:cNvPr id="5163" name="Oval 106"/>
              <p:cNvSpPr>
                <a:spLocks noChangeArrowheads="1"/>
              </p:cNvSpPr>
              <p:nvPr/>
            </p:nvSpPr>
            <p:spPr bwMode="auto">
              <a:xfrm>
                <a:off x="2042" y="3023"/>
                <a:ext cx="259" cy="216"/>
              </a:xfrm>
              <a:prstGeom prst="ellipse">
                <a:avLst/>
              </a:prstGeom>
              <a:solidFill>
                <a:schemeClr val="bg1"/>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latin typeface="+mn-ea"/>
                  <a:ea typeface="+mn-ea"/>
                </a:endParaRPr>
              </a:p>
            </p:txBody>
          </p:sp>
          <p:sp>
            <p:nvSpPr>
              <p:cNvPr id="5164" name="Rectangle 107"/>
              <p:cNvSpPr>
                <a:spLocks noChangeArrowheads="1"/>
              </p:cNvSpPr>
              <p:nvPr/>
            </p:nvSpPr>
            <p:spPr bwMode="auto">
              <a:xfrm>
                <a:off x="2082" y="3015"/>
                <a:ext cx="1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latin typeface="+mn-ea"/>
                    <a:ea typeface="+mn-ea"/>
                  </a:rPr>
                  <a:t>3</a:t>
                </a:r>
              </a:p>
            </p:txBody>
          </p:sp>
        </p:grpSp>
      </p:grpSp>
      <p:sp>
        <p:nvSpPr>
          <p:cNvPr id="105582" name="Rectangle 110"/>
          <p:cNvSpPr>
            <a:spLocks noChangeArrowheads="1"/>
          </p:cNvSpPr>
          <p:nvPr/>
        </p:nvSpPr>
        <p:spPr bwMode="auto">
          <a:xfrm>
            <a:off x="3383682" y="5419899"/>
            <a:ext cx="2375650" cy="646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u="sng" dirty="0">
                <a:latin typeface="+mn-ea"/>
                <a:ea typeface="+mn-ea"/>
              </a:rPr>
              <a:t>3:</a:t>
            </a:r>
            <a:r>
              <a:rPr lang="en-US" altLang="zh-CN" sz="1800" dirty="0">
                <a:latin typeface="+mn-ea"/>
                <a:ea typeface="+mn-ea"/>
              </a:rPr>
              <a:t> </a:t>
            </a:r>
            <a:r>
              <a:rPr lang="zh-CN" altLang="en-US" sz="1800" dirty="0">
                <a:latin typeface="+mn-ea"/>
                <a:ea typeface="+mn-ea"/>
              </a:rPr>
              <a:t>响应到达目的地址</a:t>
            </a:r>
            <a:r>
              <a:rPr lang="en-US" altLang="zh-CN" sz="1800" dirty="0">
                <a:latin typeface="+mn-ea"/>
                <a:ea typeface="+mn-ea"/>
              </a:rPr>
              <a:t>:</a:t>
            </a:r>
          </a:p>
          <a:p>
            <a:pPr algn="ctr">
              <a:spcBef>
                <a:spcPct val="0"/>
              </a:spcBef>
              <a:buClrTx/>
              <a:buSzTx/>
              <a:buFontTx/>
              <a:buNone/>
            </a:pPr>
            <a:r>
              <a:rPr lang="en-US" altLang="zh-CN" sz="1800" dirty="0">
                <a:latin typeface="+mn-ea"/>
                <a:ea typeface="+mn-ea"/>
              </a:rPr>
              <a:t> 138.76.29.7, </a:t>
            </a:r>
            <a:r>
              <a:rPr lang="en-US" altLang="zh-CN" sz="1800" dirty="0">
                <a:solidFill>
                  <a:srgbClr val="FF0000"/>
                </a:solidFill>
                <a:latin typeface="+mn-ea"/>
                <a:ea typeface="+mn-ea"/>
              </a:rPr>
              <a:t>5001</a:t>
            </a:r>
          </a:p>
        </p:txBody>
      </p:sp>
      <p:sp>
        <p:nvSpPr>
          <p:cNvPr id="105583" name="Rectangle 111"/>
          <p:cNvSpPr>
            <a:spLocks noChangeArrowheads="1"/>
          </p:cNvSpPr>
          <p:nvPr/>
        </p:nvSpPr>
        <p:spPr bwMode="auto">
          <a:xfrm>
            <a:off x="7429631" y="5014345"/>
            <a:ext cx="2133340" cy="1477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u="sng" dirty="0">
                <a:latin typeface="+mn-ea"/>
                <a:ea typeface="+mn-ea"/>
              </a:rPr>
              <a:t>4:</a:t>
            </a:r>
            <a:r>
              <a:rPr lang="en-US" altLang="zh-CN" sz="1800" dirty="0">
                <a:latin typeface="+mn-ea"/>
                <a:ea typeface="+mn-ea"/>
              </a:rPr>
              <a:t> NAT </a:t>
            </a:r>
            <a:r>
              <a:rPr lang="zh-CN" altLang="en-US" sz="1800" dirty="0">
                <a:latin typeface="+mn-ea"/>
                <a:ea typeface="+mn-ea"/>
              </a:rPr>
              <a:t>路由器改变</a:t>
            </a:r>
          </a:p>
          <a:p>
            <a:pPr algn="ctr">
              <a:spcBef>
                <a:spcPct val="0"/>
              </a:spcBef>
              <a:buClrTx/>
              <a:buSzTx/>
              <a:buFontTx/>
              <a:buNone/>
            </a:pPr>
            <a:r>
              <a:rPr lang="zh-CN" altLang="en-US" sz="1800" dirty="0">
                <a:latin typeface="+mn-ea"/>
                <a:ea typeface="+mn-ea"/>
              </a:rPr>
              <a:t>数据报目的地址从</a:t>
            </a:r>
          </a:p>
          <a:p>
            <a:pPr algn="ctr">
              <a:spcBef>
                <a:spcPct val="0"/>
              </a:spcBef>
              <a:buClrTx/>
              <a:buSzTx/>
              <a:buFontTx/>
              <a:buNone/>
            </a:pPr>
            <a:r>
              <a:rPr lang="en-US" altLang="zh-CN" sz="1800" dirty="0">
                <a:latin typeface="+mn-ea"/>
                <a:ea typeface="+mn-ea"/>
              </a:rPr>
              <a:t>138.76.29.7, </a:t>
            </a:r>
            <a:r>
              <a:rPr lang="en-US" altLang="zh-CN" sz="1800" dirty="0">
                <a:solidFill>
                  <a:srgbClr val="FF0000"/>
                </a:solidFill>
                <a:latin typeface="+mn-ea"/>
                <a:ea typeface="+mn-ea"/>
              </a:rPr>
              <a:t>5001</a:t>
            </a:r>
          </a:p>
          <a:p>
            <a:pPr algn="ctr">
              <a:spcBef>
                <a:spcPct val="0"/>
              </a:spcBef>
              <a:buClrTx/>
              <a:buSzTx/>
              <a:buFontTx/>
              <a:buNone/>
            </a:pPr>
            <a:r>
              <a:rPr lang="en-US" altLang="zh-CN" sz="1800" dirty="0">
                <a:latin typeface="+mn-ea"/>
                <a:ea typeface="+mn-ea"/>
              </a:rPr>
              <a:t> </a:t>
            </a:r>
            <a:r>
              <a:rPr lang="zh-CN" altLang="en-US" sz="1800" dirty="0">
                <a:latin typeface="+mn-ea"/>
                <a:ea typeface="+mn-ea"/>
              </a:rPr>
              <a:t>到 </a:t>
            </a:r>
            <a:r>
              <a:rPr lang="en-US" altLang="zh-CN" sz="1800" dirty="0">
                <a:latin typeface="+mn-ea"/>
                <a:ea typeface="+mn-ea"/>
              </a:rPr>
              <a:t>10.0.0.1, 3345 </a:t>
            </a:r>
          </a:p>
          <a:p>
            <a:pPr algn="ctr">
              <a:spcBef>
                <a:spcPct val="0"/>
              </a:spcBef>
              <a:buClrTx/>
              <a:buSzTx/>
              <a:buFontTx/>
              <a:buNone/>
            </a:pPr>
            <a:endParaRPr lang="en-US" altLang="zh-CN" sz="1800" dirty="0">
              <a:latin typeface="+mn-ea"/>
              <a:ea typeface="+mn-ea"/>
            </a:endParaRPr>
          </a:p>
        </p:txBody>
      </p:sp>
      <p:sp>
        <p:nvSpPr>
          <p:cNvPr id="5156" name="Line 112"/>
          <p:cNvSpPr>
            <a:spLocks noChangeShapeType="1"/>
          </p:cNvSpPr>
          <p:nvPr/>
        </p:nvSpPr>
        <p:spPr bwMode="auto">
          <a:xfrm>
            <a:off x="1363134" y="4273550"/>
            <a:ext cx="4034367" cy="63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ndParaRPr>
          </a:p>
        </p:txBody>
      </p:sp>
    </p:spTree>
    <p:extLst>
      <p:ext uri="{BB962C8B-B14F-4D97-AF65-F5344CB8AC3E}">
        <p14:creationId xmlns:p14="http://schemas.microsoft.com/office/powerpoint/2010/main" val="3750615053"/>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105502"/>
                                        </p:tgtEl>
                                        <p:attrNameLst>
                                          <p:attrName>style.visibility</p:attrName>
                                        </p:attrNameLst>
                                      </p:cBhvr>
                                      <p:to>
                                        <p:strVal val="visible"/>
                                      </p:to>
                                    </p:set>
                                    <p:animEffect transition="in" filter="wipe(right)">
                                      <p:cBhvr>
                                        <p:cTn id="7" dur="500"/>
                                        <p:tgtEl>
                                          <p:spTgt spid="105502"/>
                                        </p:tgtEl>
                                      </p:cBhvr>
                                    </p:animEffect>
                                  </p:childTnLst>
                                </p:cTn>
                              </p:par>
                            </p:childTnLst>
                          </p:cTn>
                        </p:par>
                        <p:par>
                          <p:cTn id="8" fill="hold" nodeType="afterGroup">
                            <p:stCondLst>
                              <p:cond delay="500"/>
                            </p:stCondLst>
                            <p:childTnLst>
                              <p:par>
                                <p:cTn id="9" presetID="1" presetClass="entr" presetSubtype="0" fill="hold" nodeType="afterEffect">
                                  <p:stCondLst>
                                    <p:cond delay="0"/>
                                  </p:stCondLst>
                                  <p:childTnLst>
                                    <p:set>
                                      <p:cBhvr>
                                        <p:cTn id="10" dur="1" fill="hold">
                                          <p:stCondLst>
                                            <p:cond delay="499"/>
                                          </p:stCondLst>
                                        </p:cTn>
                                        <p:tgtEl>
                                          <p:spTgt spid="105509"/>
                                        </p:tgtEl>
                                        <p:attrNameLst>
                                          <p:attrName>style.visibility</p:attrName>
                                        </p:attrNameLst>
                                      </p:cBhvr>
                                      <p:to>
                                        <p:strVal val="visible"/>
                                      </p:to>
                                    </p:set>
                                  </p:childTnLst>
                                  <p:subTnLst>
                                    <p:set>
                                      <p:cBhvr override="childStyle">
                                        <p:cTn dur="1" fill="hold" display="0" masterRel="nextClick" afterEffect="1"/>
                                        <p:tgtEl>
                                          <p:spTgt spid="105509"/>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2" fill="hold" nodeType="clickEffect">
                                  <p:stCondLst>
                                    <p:cond delay="0"/>
                                  </p:stCondLst>
                                  <p:childTnLst>
                                    <p:set>
                                      <p:cBhvr>
                                        <p:cTn id="14" dur="1" fill="hold">
                                          <p:stCondLst>
                                            <p:cond delay="0"/>
                                          </p:stCondLst>
                                        </p:cTn>
                                        <p:tgtEl>
                                          <p:spTgt spid="105561"/>
                                        </p:tgtEl>
                                        <p:attrNameLst>
                                          <p:attrName>style.visibility</p:attrName>
                                        </p:attrNameLst>
                                      </p:cBhvr>
                                      <p:to>
                                        <p:strVal val="visible"/>
                                      </p:to>
                                    </p:set>
                                    <p:animEffect transition="in" filter="wipe(right)">
                                      <p:cBhvr>
                                        <p:cTn id="15" dur="500"/>
                                        <p:tgtEl>
                                          <p:spTgt spid="105561"/>
                                        </p:tgtEl>
                                      </p:cBhvr>
                                    </p:animEffect>
                                  </p:childTnLst>
                                </p:cTn>
                              </p:par>
                            </p:childTnLst>
                          </p:cTn>
                        </p:par>
                        <p:par>
                          <p:cTn id="16" fill="hold" nodeType="afterGroup">
                            <p:stCondLst>
                              <p:cond delay="500"/>
                            </p:stCondLst>
                            <p:childTnLst>
                              <p:par>
                                <p:cTn id="17" presetID="1" presetClass="entr" presetSubtype="0" fill="hold" grpId="0" nodeType="afterEffect">
                                  <p:stCondLst>
                                    <p:cond delay="0"/>
                                  </p:stCondLst>
                                  <p:childTnLst>
                                    <p:set>
                                      <p:cBhvr>
                                        <p:cTn id="18" dur="1" fill="hold">
                                          <p:stCondLst>
                                            <p:cond delay="499"/>
                                          </p:stCondLst>
                                        </p:cTn>
                                        <p:tgtEl>
                                          <p:spTgt spid="105530">
                                            <p:txEl>
                                              <p:pRg st="0" end="0"/>
                                            </p:txEl>
                                          </p:spTgt>
                                        </p:tgtEl>
                                        <p:attrNameLst>
                                          <p:attrName>style.visibility</p:attrName>
                                        </p:attrNameLst>
                                      </p:cBhvr>
                                      <p:to>
                                        <p:strVal val="visible"/>
                                      </p:to>
                                    </p:set>
                                  </p:childTnLst>
                                </p:cTn>
                              </p:par>
                            </p:childTnLst>
                          </p:cTn>
                        </p:par>
                        <p:par>
                          <p:cTn id="19" fill="hold" nodeType="afterGroup">
                            <p:stCondLst>
                              <p:cond delay="1000"/>
                            </p:stCondLst>
                            <p:childTnLst>
                              <p:par>
                                <p:cTn id="20" presetID="1" presetClass="entr" presetSubtype="0" fill="hold" grpId="0" nodeType="afterEffect">
                                  <p:stCondLst>
                                    <p:cond delay="0"/>
                                  </p:stCondLst>
                                  <p:childTnLst>
                                    <p:set>
                                      <p:cBhvr>
                                        <p:cTn id="21" dur="1" fill="hold">
                                          <p:stCondLst>
                                            <p:cond delay="499"/>
                                          </p:stCondLst>
                                        </p:cTn>
                                        <p:tgtEl>
                                          <p:spTgt spid="105530">
                                            <p:txEl>
                                              <p:pRg st="1" end="1"/>
                                            </p:txEl>
                                          </p:spTgt>
                                        </p:tgtEl>
                                        <p:attrNameLst>
                                          <p:attrName>style.visibility</p:attrName>
                                        </p:attrNameLst>
                                      </p:cBhvr>
                                      <p:to>
                                        <p:strVal val="visible"/>
                                      </p:to>
                                    </p:set>
                                  </p:childTnLst>
                                </p:cTn>
                              </p:par>
                            </p:childTnLst>
                          </p:cTn>
                        </p:par>
                        <p:par>
                          <p:cTn id="22" fill="hold" nodeType="afterGroup">
                            <p:stCondLst>
                              <p:cond delay="1500"/>
                            </p:stCondLst>
                            <p:childTnLst>
                              <p:par>
                                <p:cTn id="23" presetID="1" presetClass="entr" presetSubtype="0" fill="hold" nodeType="afterEffect">
                                  <p:stCondLst>
                                    <p:cond delay="0"/>
                                  </p:stCondLst>
                                  <p:childTnLst>
                                    <p:set>
                                      <p:cBhvr>
                                        <p:cTn id="24" dur="1" fill="hold">
                                          <p:stCondLst>
                                            <p:cond delay="499"/>
                                          </p:stCondLst>
                                        </p:cTn>
                                        <p:tgtEl>
                                          <p:spTgt spid="105566"/>
                                        </p:tgtEl>
                                        <p:attrNameLst>
                                          <p:attrName>style.visibility</p:attrName>
                                        </p:attrNameLst>
                                      </p:cBhvr>
                                      <p:to>
                                        <p:strVal val="visible"/>
                                      </p:to>
                                    </p:set>
                                  </p:childTnLst>
                                  <p:subTnLst>
                                    <p:set>
                                      <p:cBhvr override="childStyle">
                                        <p:cTn dur="1" fill="hold" display="0" masterRel="nextClick" afterEffect="1"/>
                                        <p:tgtEl>
                                          <p:spTgt spid="105566"/>
                                        </p:tgtEl>
                                        <p:attrNameLst>
                                          <p:attrName>style.visibility</p:attrName>
                                        </p:attrNameLst>
                                      </p:cBhvr>
                                      <p:to>
                                        <p:strVal val="hidden"/>
                                      </p:to>
                                    </p:set>
                                  </p:sub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105581"/>
                                        </p:tgtEl>
                                        <p:attrNameLst>
                                          <p:attrName>style.visibility</p:attrName>
                                        </p:attrNameLst>
                                      </p:cBhvr>
                                      <p:to>
                                        <p:strVal val="visible"/>
                                      </p:to>
                                    </p:set>
                                    <p:animEffect transition="in" filter="wipe(left)">
                                      <p:cBhvr>
                                        <p:cTn id="29" dur="500"/>
                                        <p:tgtEl>
                                          <p:spTgt spid="105581"/>
                                        </p:tgtEl>
                                      </p:cBhvr>
                                    </p:animEffect>
                                  </p:childTnLst>
                                </p:cTn>
                              </p:par>
                            </p:childTnLst>
                          </p:cTn>
                        </p:par>
                        <p:par>
                          <p:cTn id="30" fill="hold" nodeType="afterGroup">
                            <p:stCondLst>
                              <p:cond delay="500"/>
                            </p:stCondLst>
                            <p:childTnLst>
                              <p:par>
                                <p:cTn id="31" presetID="1" presetClass="entr" presetSubtype="0" fill="hold" grpId="0" nodeType="afterEffect">
                                  <p:stCondLst>
                                    <p:cond delay="0"/>
                                  </p:stCondLst>
                                  <p:childTnLst>
                                    <p:set>
                                      <p:cBhvr>
                                        <p:cTn id="32" dur="1" fill="hold">
                                          <p:stCondLst>
                                            <p:cond delay="499"/>
                                          </p:stCondLst>
                                        </p:cTn>
                                        <p:tgtEl>
                                          <p:spTgt spid="105582">
                                            <p:txEl>
                                              <p:pRg st="0" end="0"/>
                                            </p:txEl>
                                          </p:spTgt>
                                        </p:tgtEl>
                                        <p:attrNameLst>
                                          <p:attrName>style.visibility</p:attrName>
                                        </p:attrNameLst>
                                      </p:cBhvr>
                                      <p:to>
                                        <p:strVal val="visible"/>
                                      </p:to>
                                    </p:set>
                                  </p:childTnLst>
                                  <p:subTnLst>
                                    <p:set>
                                      <p:cBhvr override="childStyle">
                                        <p:cTn dur="1" fill="hold" display="0" masterRel="nextClick" afterEffect="1"/>
                                        <p:tgtEl>
                                          <p:spTgt spid="105582">
                                            <p:txEl>
                                              <p:pRg st="0" end="0"/>
                                            </p:txEl>
                                          </p:spTgt>
                                        </p:tgtEl>
                                        <p:attrNameLst>
                                          <p:attrName>style.visibility</p:attrName>
                                        </p:attrNameLst>
                                      </p:cBhvr>
                                      <p:to>
                                        <p:strVal val="hidden"/>
                                      </p:to>
                                    </p:set>
                                  </p:subTnLst>
                                </p:cTn>
                              </p:par>
                            </p:childTnLst>
                          </p:cTn>
                        </p:par>
                        <p:par>
                          <p:cTn id="33" fill="hold" nodeType="afterGroup">
                            <p:stCondLst>
                              <p:cond delay="1000"/>
                            </p:stCondLst>
                            <p:childTnLst>
                              <p:par>
                                <p:cTn id="34" presetID="1" presetClass="entr" presetSubtype="0" fill="hold" grpId="0" nodeType="afterEffect">
                                  <p:stCondLst>
                                    <p:cond delay="0"/>
                                  </p:stCondLst>
                                  <p:childTnLst>
                                    <p:set>
                                      <p:cBhvr>
                                        <p:cTn id="35" dur="1" fill="hold">
                                          <p:stCondLst>
                                            <p:cond delay="499"/>
                                          </p:stCondLst>
                                        </p:cTn>
                                        <p:tgtEl>
                                          <p:spTgt spid="105582">
                                            <p:txEl>
                                              <p:pRg st="1" end="1"/>
                                            </p:txEl>
                                          </p:spTgt>
                                        </p:tgtEl>
                                        <p:attrNameLst>
                                          <p:attrName>style.visibility</p:attrName>
                                        </p:attrNameLst>
                                      </p:cBhvr>
                                      <p:to>
                                        <p:strVal val="visible"/>
                                      </p:to>
                                    </p:set>
                                  </p:childTnLst>
                                  <p:subTnLst>
                                    <p:set>
                                      <p:cBhvr override="childStyle">
                                        <p:cTn dur="1" fill="hold" display="0" masterRel="nextClick" afterEffect="1"/>
                                        <p:tgtEl>
                                          <p:spTgt spid="105582">
                                            <p:txEl>
                                              <p:pRg st="1" end="1"/>
                                            </p:txEl>
                                          </p:spTgt>
                                        </p:tgtEl>
                                        <p:attrNameLst>
                                          <p:attrName>style.visibility</p:attrName>
                                        </p:attrNameLst>
                                      </p:cBhvr>
                                      <p:to>
                                        <p:strVal val="hidden"/>
                                      </p:to>
                                    </p:set>
                                  </p:sub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105545"/>
                                        </p:tgtEl>
                                        <p:attrNameLst>
                                          <p:attrName>style.visibility</p:attrName>
                                        </p:attrNameLst>
                                      </p:cBhvr>
                                      <p:to>
                                        <p:strVal val="visible"/>
                                      </p:to>
                                    </p:set>
                                    <p:animEffect transition="in" filter="wipe(left)">
                                      <p:cBhvr>
                                        <p:cTn id="40" dur="500"/>
                                        <p:tgtEl>
                                          <p:spTgt spid="105545"/>
                                        </p:tgtEl>
                                      </p:cBhvr>
                                    </p:animEffect>
                                  </p:childTnLst>
                                </p:cTn>
                              </p:par>
                            </p:childTnLst>
                          </p:cTn>
                        </p:par>
                        <p:par>
                          <p:cTn id="41" fill="hold" nodeType="afterGroup">
                            <p:stCondLst>
                              <p:cond delay="500"/>
                            </p:stCondLst>
                            <p:childTnLst>
                              <p:par>
                                <p:cTn id="42" presetID="1" presetClass="entr" presetSubtype="0" fill="hold" grpId="0" nodeType="afterEffect">
                                  <p:stCondLst>
                                    <p:cond delay="0"/>
                                  </p:stCondLst>
                                  <p:childTnLst>
                                    <p:set>
                                      <p:cBhvr>
                                        <p:cTn id="43" dur="1" fill="hold">
                                          <p:stCondLst>
                                            <p:cond delay="499"/>
                                          </p:stCondLst>
                                        </p:cTn>
                                        <p:tgtEl>
                                          <p:spTgt spid="105583">
                                            <p:txEl>
                                              <p:pRg st="0" end="0"/>
                                            </p:txEl>
                                          </p:spTgt>
                                        </p:tgtEl>
                                        <p:attrNameLst>
                                          <p:attrName>style.visibility</p:attrName>
                                        </p:attrNameLst>
                                      </p:cBhvr>
                                      <p:to>
                                        <p:strVal val="visible"/>
                                      </p:to>
                                    </p:set>
                                  </p:childTnLst>
                                </p:cTn>
                              </p:par>
                            </p:childTnLst>
                          </p:cTn>
                        </p:par>
                        <p:par>
                          <p:cTn id="44" fill="hold" nodeType="afterGroup">
                            <p:stCondLst>
                              <p:cond delay="1000"/>
                            </p:stCondLst>
                            <p:childTnLst>
                              <p:par>
                                <p:cTn id="45" presetID="1" presetClass="entr" presetSubtype="0" fill="hold" grpId="0" nodeType="afterEffect">
                                  <p:stCondLst>
                                    <p:cond delay="0"/>
                                  </p:stCondLst>
                                  <p:childTnLst>
                                    <p:set>
                                      <p:cBhvr>
                                        <p:cTn id="46" dur="1" fill="hold">
                                          <p:stCondLst>
                                            <p:cond delay="499"/>
                                          </p:stCondLst>
                                        </p:cTn>
                                        <p:tgtEl>
                                          <p:spTgt spid="105583">
                                            <p:txEl>
                                              <p:pRg st="1" end="1"/>
                                            </p:txEl>
                                          </p:spTgt>
                                        </p:tgtEl>
                                        <p:attrNameLst>
                                          <p:attrName>style.visibility</p:attrName>
                                        </p:attrNameLst>
                                      </p:cBhvr>
                                      <p:to>
                                        <p:strVal val="visible"/>
                                      </p:to>
                                    </p:set>
                                  </p:childTnLst>
                                </p:cTn>
                              </p:par>
                            </p:childTnLst>
                          </p:cTn>
                        </p:par>
                        <p:par>
                          <p:cTn id="47" fill="hold" nodeType="afterGroup">
                            <p:stCondLst>
                              <p:cond delay="1500"/>
                            </p:stCondLst>
                            <p:childTnLst>
                              <p:par>
                                <p:cTn id="48" presetID="1" presetClass="entr" presetSubtype="0" fill="hold" grpId="0" nodeType="afterEffect">
                                  <p:stCondLst>
                                    <p:cond delay="0"/>
                                  </p:stCondLst>
                                  <p:childTnLst>
                                    <p:set>
                                      <p:cBhvr>
                                        <p:cTn id="49" dur="1" fill="hold">
                                          <p:stCondLst>
                                            <p:cond delay="499"/>
                                          </p:stCondLst>
                                        </p:cTn>
                                        <p:tgtEl>
                                          <p:spTgt spid="105583">
                                            <p:txEl>
                                              <p:pRg st="2" end="2"/>
                                            </p:txEl>
                                          </p:spTgt>
                                        </p:tgtEl>
                                        <p:attrNameLst>
                                          <p:attrName>style.visibility</p:attrName>
                                        </p:attrNameLst>
                                      </p:cBhvr>
                                      <p:to>
                                        <p:strVal val="visible"/>
                                      </p:to>
                                    </p:set>
                                  </p:childTnLst>
                                </p:cTn>
                              </p:par>
                            </p:childTnLst>
                          </p:cTn>
                        </p:par>
                        <p:par>
                          <p:cTn id="50" fill="hold" nodeType="afterGroup">
                            <p:stCondLst>
                              <p:cond delay="2000"/>
                            </p:stCondLst>
                            <p:childTnLst>
                              <p:par>
                                <p:cTn id="51" presetID="1" presetClass="entr" presetSubtype="0" fill="hold" grpId="0" nodeType="afterEffect">
                                  <p:stCondLst>
                                    <p:cond delay="0"/>
                                  </p:stCondLst>
                                  <p:childTnLst>
                                    <p:set>
                                      <p:cBhvr>
                                        <p:cTn id="52" dur="1" fill="hold">
                                          <p:stCondLst>
                                            <p:cond delay="499"/>
                                          </p:stCondLst>
                                        </p:cTn>
                                        <p:tgtEl>
                                          <p:spTgt spid="10558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530" grpId="0" build="p" autoUpdateAnimBg="0" advAuto="0"/>
      <p:bldP spid="105582" grpId="0" build="p" autoUpdateAnimBg="0" advAuto="0"/>
      <p:bldP spid="105583" grpId="0" build="p" autoUpdateAnimBg="0" advAuto="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idx="4294967295"/>
          </p:nvPr>
        </p:nvSpPr>
        <p:spPr>
          <a:xfrm>
            <a:off x="84220" y="441566"/>
            <a:ext cx="11983453" cy="1143000"/>
          </a:xfrm>
          <a:prstGeom prst="rect">
            <a:avLst/>
          </a:prstGeom>
          <a:noFill/>
        </p:spPr>
        <p:txBody>
          <a:bodyPr/>
          <a:lstStyle/>
          <a:p>
            <a:pPr algn="ctr"/>
            <a:r>
              <a:rPr lang="en-US" altLang="zh-CN" dirty="0">
                <a:latin typeface="+mj-ea"/>
              </a:rPr>
              <a:t>NAT: </a:t>
            </a:r>
            <a:r>
              <a:rPr lang="zh-CN" altLang="en-US" dirty="0">
                <a:latin typeface="+mj-ea"/>
              </a:rPr>
              <a:t>网络地址转换的一些限制</a:t>
            </a:r>
          </a:p>
        </p:txBody>
      </p:sp>
      <p:sp>
        <p:nvSpPr>
          <p:cNvPr id="7172" name="Rectangle 3"/>
          <p:cNvSpPr>
            <a:spLocks noGrp="1" noChangeArrowheads="1"/>
          </p:cNvSpPr>
          <p:nvPr>
            <p:ph type="body" idx="4294967295"/>
          </p:nvPr>
        </p:nvSpPr>
        <p:spPr>
          <a:xfrm>
            <a:off x="830178" y="1411288"/>
            <a:ext cx="10491538" cy="4648200"/>
          </a:xfrm>
          <a:prstGeom prst="rect">
            <a:avLst/>
          </a:prstGeom>
          <a:noFill/>
        </p:spPr>
        <p:txBody>
          <a:bodyPr/>
          <a:lstStyle/>
          <a:p>
            <a:pPr>
              <a:lnSpc>
                <a:spcPct val="125000"/>
              </a:lnSpc>
              <a:spcBef>
                <a:spcPts val="600"/>
              </a:spcBef>
            </a:pPr>
            <a:r>
              <a:rPr lang="en-US" altLang="zh-CN" sz="2400" dirty="0">
                <a:solidFill>
                  <a:schemeClr val="tx2"/>
                </a:solidFill>
                <a:latin typeface="+mn-ea"/>
              </a:rPr>
              <a:t>16-bit </a:t>
            </a:r>
            <a:r>
              <a:rPr lang="zh-CN" altLang="en-US" sz="2400" dirty="0">
                <a:solidFill>
                  <a:schemeClr val="tx2"/>
                </a:solidFill>
                <a:latin typeface="+mn-ea"/>
              </a:rPr>
              <a:t>端口号</a:t>
            </a:r>
            <a:r>
              <a:rPr lang="en-US" altLang="zh-CN" sz="2400" dirty="0">
                <a:solidFill>
                  <a:schemeClr val="tx2"/>
                </a:solidFill>
                <a:latin typeface="+mn-ea"/>
              </a:rPr>
              <a:t>: </a:t>
            </a:r>
          </a:p>
          <a:p>
            <a:pPr lvl="1">
              <a:lnSpc>
                <a:spcPct val="125000"/>
              </a:lnSpc>
              <a:spcBef>
                <a:spcPts val="600"/>
              </a:spcBef>
            </a:pPr>
            <a:r>
              <a:rPr lang="zh-CN" altLang="en-US" dirty="0">
                <a:latin typeface="+mn-ea"/>
              </a:rPr>
              <a:t>一个局域网地址可以同时支持</a:t>
            </a:r>
            <a:r>
              <a:rPr lang="en-US" altLang="zh-CN" dirty="0">
                <a:latin typeface="+mn-ea"/>
              </a:rPr>
              <a:t>60,000</a:t>
            </a:r>
            <a:r>
              <a:rPr lang="zh-CN" altLang="en-US" dirty="0">
                <a:latin typeface="+mn-ea"/>
              </a:rPr>
              <a:t>个并发连接</a:t>
            </a:r>
            <a:r>
              <a:rPr lang="en-US" altLang="zh-CN" dirty="0">
                <a:latin typeface="+mn-ea"/>
              </a:rPr>
              <a:t>!</a:t>
            </a:r>
          </a:p>
          <a:p>
            <a:pPr>
              <a:lnSpc>
                <a:spcPct val="125000"/>
              </a:lnSpc>
              <a:spcBef>
                <a:spcPts val="600"/>
              </a:spcBef>
            </a:pPr>
            <a:r>
              <a:rPr lang="en-US" altLang="zh-CN" sz="2400" dirty="0">
                <a:solidFill>
                  <a:schemeClr val="tx2"/>
                </a:solidFill>
                <a:latin typeface="+mn-ea"/>
              </a:rPr>
              <a:t>NAT </a:t>
            </a:r>
            <a:r>
              <a:rPr lang="zh-CN" altLang="en-US" sz="2400" dirty="0">
                <a:solidFill>
                  <a:schemeClr val="tx2"/>
                </a:solidFill>
                <a:latin typeface="+mn-ea"/>
              </a:rPr>
              <a:t>存在争议</a:t>
            </a:r>
          </a:p>
          <a:p>
            <a:pPr lvl="1">
              <a:lnSpc>
                <a:spcPct val="125000"/>
              </a:lnSpc>
              <a:spcBef>
                <a:spcPts val="600"/>
              </a:spcBef>
            </a:pPr>
            <a:r>
              <a:rPr lang="zh-CN" altLang="en-US" dirty="0">
                <a:latin typeface="+mn-ea"/>
              </a:rPr>
              <a:t>路由器只应该处理到第三层</a:t>
            </a:r>
          </a:p>
          <a:p>
            <a:pPr lvl="1">
              <a:lnSpc>
                <a:spcPct val="125000"/>
              </a:lnSpc>
              <a:spcBef>
                <a:spcPts val="600"/>
              </a:spcBef>
            </a:pPr>
            <a:r>
              <a:rPr lang="zh-CN" altLang="en-US" dirty="0">
                <a:latin typeface="+mn-ea"/>
              </a:rPr>
              <a:t>违反了端到端主张</a:t>
            </a:r>
          </a:p>
          <a:p>
            <a:pPr lvl="2">
              <a:lnSpc>
                <a:spcPct val="125000"/>
              </a:lnSpc>
              <a:spcBef>
                <a:spcPts val="600"/>
              </a:spcBef>
              <a:buFontTx/>
              <a:buNone/>
            </a:pPr>
            <a:r>
              <a:rPr lang="zh-CN" altLang="en-US" sz="2400" dirty="0">
                <a:latin typeface="+mn-ea"/>
              </a:rPr>
              <a:t>应用程序设计者在设计时不得不将</a:t>
            </a:r>
            <a:r>
              <a:rPr lang="en-US" altLang="zh-CN" sz="2400" dirty="0">
                <a:latin typeface="+mn-ea"/>
              </a:rPr>
              <a:t>NAT</a:t>
            </a:r>
            <a:r>
              <a:rPr lang="zh-CN" altLang="en-US" sz="2400" dirty="0">
                <a:latin typeface="+mn-ea"/>
              </a:rPr>
              <a:t>加以</a:t>
            </a:r>
            <a:r>
              <a:rPr lang="zh-CN" altLang="en-US" sz="2400" dirty="0" smtClean="0">
                <a:latin typeface="+mn-ea"/>
              </a:rPr>
              <a:t>考虑</a:t>
            </a:r>
            <a:r>
              <a:rPr lang="zh-CN" altLang="en-US" sz="2400" dirty="0">
                <a:latin typeface="+mn-ea"/>
              </a:rPr>
              <a:t>，</a:t>
            </a:r>
            <a:r>
              <a:rPr lang="zh-CN" altLang="en-US" sz="2400" dirty="0" smtClean="0">
                <a:latin typeface="+mn-ea"/>
              </a:rPr>
              <a:t>如</a:t>
            </a:r>
            <a:r>
              <a:rPr lang="en-US" altLang="zh-CN" sz="2400" dirty="0">
                <a:latin typeface="+mn-ea"/>
              </a:rPr>
              <a:t>P2P</a:t>
            </a:r>
            <a:r>
              <a:rPr lang="zh-CN" altLang="en-US" sz="2400" dirty="0">
                <a:latin typeface="+mn-ea"/>
              </a:rPr>
              <a:t>应用程序</a:t>
            </a:r>
          </a:p>
          <a:p>
            <a:pPr lvl="1">
              <a:lnSpc>
                <a:spcPct val="125000"/>
              </a:lnSpc>
              <a:spcBef>
                <a:spcPts val="600"/>
              </a:spcBef>
            </a:pPr>
            <a:r>
              <a:rPr lang="zh-CN" altLang="en-US" dirty="0">
                <a:latin typeface="+mn-ea"/>
              </a:rPr>
              <a:t>应使用</a:t>
            </a:r>
            <a:r>
              <a:rPr lang="en-US" altLang="zh-CN" dirty="0">
                <a:latin typeface="+mn-ea"/>
              </a:rPr>
              <a:t>IPv6</a:t>
            </a:r>
            <a:r>
              <a:rPr lang="zh-CN" altLang="en-US" dirty="0">
                <a:latin typeface="+mn-ea"/>
              </a:rPr>
              <a:t>来解决地址短缺问题</a:t>
            </a:r>
          </a:p>
          <a:p>
            <a:endParaRPr lang="en-US" altLang="zh-CN" sz="2400" b="1" dirty="0"/>
          </a:p>
        </p:txBody>
      </p:sp>
    </p:spTree>
    <p:extLst>
      <p:ext uri="{BB962C8B-B14F-4D97-AF65-F5344CB8AC3E}">
        <p14:creationId xmlns:p14="http://schemas.microsoft.com/office/powerpoint/2010/main" val="916092433"/>
      </p:ext>
    </p:extLst>
  </p:cSld>
  <p:clrMapOvr>
    <a:masterClrMapping/>
  </p:clrMapOvr>
  <p:transition spd="slow"/>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5" name="Rectangle 2"/>
          <p:cNvSpPr>
            <a:spLocks noGrp="1" noChangeArrowheads="1"/>
          </p:cNvSpPr>
          <p:nvPr>
            <p:ph type="title" idx="4294967295"/>
          </p:nvPr>
        </p:nvSpPr>
        <p:spPr>
          <a:xfrm>
            <a:off x="868102" y="450850"/>
            <a:ext cx="11103980" cy="1143000"/>
          </a:xfrm>
          <a:prstGeom prst="rect">
            <a:avLst/>
          </a:prstGeom>
          <a:noFill/>
        </p:spPr>
        <p:txBody>
          <a:bodyPr/>
          <a:lstStyle/>
          <a:p>
            <a:pPr algn="ctr" eaLnBrk="1" hangingPunct="1"/>
            <a:r>
              <a:rPr lang="en-US" altLang="zh-CN" sz="3600" dirty="0"/>
              <a:t>ICMP: (Internet Control Message Protocol</a:t>
            </a:r>
            <a:r>
              <a:rPr lang="zh-CN" altLang="en-US" sz="3600" dirty="0"/>
              <a:t>，</a:t>
            </a:r>
            <a:r>
              <a:rPr lang="en-US" altLang="zh-CN" sz="3600" dirty="0"/>
              <a:t/>
            </a:r>
            <a:br>
              <a:rPr lang="en-US" altLang="zh-CN" sz="3600" dirty="0"/>
            </a:br>
            <a:r>
              <a:rPr lang="zh-CN" altLang="en-US" sz="3600" dirty="0"/>
              <a:t>因特网控制报文协议）</a:t>
            </a:r>
          </a:p>
        </p:txBody>
      </p:sp>
      <p:sp>
        <p:nvSpPr>
          <p:cNvPr id="5" name="圆角矩形 4"/>
          <p:cNvSpPr/>
          <p:nvPr/>
        </p:nvSpPr>
        <p:spPr>
          <a:xfrm>
            <a:off x="1038510" y="2036934"/>
            <a:ext cx="10444271" cy="2776643"/>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lvl="0" indent="-342900">
              <a:lnSpc>
                <a:spcPct val="125000"/>
              </a:lnSpc>
              <a:spcBef>
                <a:spcPts val="600"/>
              </a:spcBef>
              <a:buFont typeface="Wingdings" panose="05000000000000000000" pitchFamily="2" charset="2"/>
              <a:buChar char="l"/>
            </a:pPr>
            <a:r>
              <a:rPr lang="zh-CN" altLang="en-US" sz="2400" dirty="0" smtClean="0">
                <a:solidFill>
                  <a:schemeClr val="tx1"/>
                </a:solidFill>
                <a:latin typeface="+mn-ea"/>
              </a:rPr>
              <a:t>差错报告（</a:t>
            </a:r>
            <a:r>
              <a:rPr lang="en-US" altLang="zh-CN" sz="2400" dirty="0" smtClean="0">
                <a:solidFill>
                  <a:schemeClr val="tx1"/>
                </a:solidFill>
                <a:latin typeface="+mn-ea"/>
              </a:rPr>
              <a:t>5</a:t>
            </a:r>
            <a:r>
              <a:rPr lang="zh-CN" altLang="en-US" sz="2400" dirty="0" smtClean="0">
                <a:solidFill>
                  <a:schemeClr val="tx1"/>
                </a:solidFill>
                <a:latin typeface="+mn-ea"/>
              </a:rPr>
              <a:t>种）</a:t>
            </a:r>
            <a:endParaRPr lang="en-US" altLang="zh-CN" sz="2400" dirty="0" smtClean="0">
              <a:solidFill>
                <a:schemeClr val="tx1"/>
              </a:solidFill>
              <a:latin typeface="+mn-ea"/>
            </a:endParaRPr>
          </a:p>
          <a:p>
            <a:pPr marL="800100" lvl="1" indent="-342900">
              <a:lnSpc>
                <a:spcPct val="125000"/>
              </a:lnSpc>
              <a:spcBef>
                <a:spcPts val="600"/>
              </a:spcBef>
              <a:buFont typeface="Arial" panose="020B0604020202020204" pitchFamily="34" charset="0"/>
              <a:buChar char="•"/>
            </a:pPr>
            <a:r>
              <a:rPr lang="zh-CN" altLang="en-US" sz="2000" dirty="0" smtClean="0">
                <a:solidFill>
                  <a:schemeClr val="tx1"/>
                </a:solidFill>
              </a:rPr>
              <a:t>目的（主机、网络、协议、端口）不可达</a:t>
            </a:r>
            <a:endParaRPr lang="en-US" altLang="zh-CN" sz="2000" dirty="0" smtClean="0">
              <a:solidFill>
                <a:schemeClr val="tx1"/>
              </a:solidFill>
            </a:endParaRPr>
          </a:p>
          <a:p>
            <a:pPr marL="800100" lvl="1" indent="-342900">
              <a:lnSpc>
                <a:spcPct val="125000"/>
              </a:lnSpc>
              <a:spcBef>
                <a:spcPts val="600"/>
              </a:spcBef>
              <a:buFont typeface="Arial" panose="020B0604020202020204" pitchFamily="34" charset="0"/>
              <a:buChar char="•"/>
            </a:pPr>
            <a:r>
              <a:rPr lang="zh-CN" altLang="en-US" sz="2000" dirty="0" smtClean="0">
                <a:solidFill>
                  <a:schemeClr val="tx1"/>
                </a:solidFill>
              </a:rPr>
              <a:t>源抑制</a:t>
            </a:r>
            <a:r>
              <a:rPr lang="en-US" altLang="zh-CN" sz="2000" dirty="0" smtClean="0">
                <a:solidFill>
                  <a:schemeClr val="tx1"/>
                </a:solidFill>
              </a:rPr>
              <a:t>(Source Quench</a:t>
            </a:r>
            <a:r>
              <a:rPr lang="zh-CN" altLang="en-US" sz="2000" dirty="0" smtClean="0">
                <a:solidFill>
                  <a:schemeClr val="tx1"/>
                </a:solidFill>
              </a:rPr>
              <a:t>，拥塞</a:t>
            </a:r>
            <a:r>
              <a:rPr lang="en-US" altLang="zh-CN" sz="2000" dirty="0" smtClean="0">
                <a:solidFill>
                  <a:schemeClr val="tx1"/>
                </a:solidFill>
              </a:rPr>
              <a:t>) </a:t>
            </a:r>
          </a:p>
          <a:p>
            <a:pPr marL="800100" lvl="1" indent="-342900">
              <a:lnSpc>
                <a:spcPct val="125000"/>
              </a:lnSpc>
              <a:spcBef>
                <a:spcPts val="600"/>
              </a:spcBef>
              <a:buFont typeface="Arial" panose="020B0604020202020204" pitchFamily="34" charset="0"/>
              <a:buChar char="•"/>
            </a:pPr>
            <a:r>
              <a:rPr lang="zh-CN" altLang="en-US" sz="2000" dirty="0" smtClean="0">
                <a:solidFill>
                  <a:schemeClr val="tx1"/>
                </a:solidFill>
              </a:rPr>
              <a:t>超时</a:t>
            </a:r>
            <a:r>
              <a:rPr lang="en-US" altLang="zh-CN" sz="2000" dirty="0">
                <a:solidFill>
                  <a:schemeClr val="tx1"/>
                </a:solidFill>
              </a:rPr>
              <a:t>/</a:t>
            </a:r>
            <a:r>
              <a:rPr lang="zh-CN" altLang="en-US" sz="2000" dirty="0" smtClean="0">
                <a:solidFill>
                  <a:schemeClr val="tx1"/>
                </a:solidFill>
              </a:rPr>
              <a:t>超期</a:t>
            </a:r>
            <a:r>
              <a:rPr lang="en-US" altLang="zh-CN" sz="2000" dirty="0" smtClean="0">
                <a:solidFill>
                  <a:schemeClr val="tx1"/>
                </a:solidFill>
              </a:rPr>
              <a:t>(TTL)</a:t>
            </a:r>
          </a:p>
          <a:p>
            <a:pPr marL="800100" lvl="1" indent="-342900">
              <a:lnSpc>
                <a:spcPct val="125000"/>
              </a:lnSpc>
              <a:spcBef>
                <a:spcPts val="600"/>
              </a:spcBef>
              <a:buFont typeface="Arial" panose="020B0604020202020204" pitchFamily="34" charset="0"/>
              <a:buChar char="•"/>
            </a:pPr>
            <a:r>
              <a:rPr lang="zh-CN" altLang="en-US" sz="2000" dirty="0" smtClean="0">
                <a:solidFill>
                  <a:schemeClr val="tx1"/>
                </a:solidFill>
              </a:rPr>
              <a:t>参数问题</a:t>
            </a:r>
            <a:r>
              <a:rPr lang="en-US" altLang="zh-CN" sz="2000" dirty="0" smtClean="0">
                <a:solidFill>
                  <a:schemeClr val="tx1"/>
                </a:solidFill>
              </a:rPr>
              <a:t>(</a:t>
            </a:r>
            <a:r>
              <a:rPr lang="zh-CN" altLang="en-US" sz="2000" dirty="0" smtClean="0">
                <a:solidFill>
                  <a:schemeClr val="tx1"/>
                </a:solidFill>
              </a:rPr>
              <a:t>头部损坏</a:t>
            </a:r>
            <a:r>
              <a:rPr lang="en-US" altLang="zh-CN" sz="2000" dirty="0" smtClean="0">
                <a:solidFill>
                  <a:schemeClr val="tx1"/>
                </a:solidFill>
              </a:rPr>
              <a:t>)</a:t>
            </a:r>
          </a:p>
          <a:p>
            <a:pPr marL="800100" lvl="1" indent="-342900">
              <a:lnSpc>
                <a:spcPct val="125000"/>
              </a:lnSpc>
              <a:spcBef>
                <a:spcPts val="600"/>
              </a:spcBef>
              <a:buFont typeface="Arial" panose="020B0604020202020204" pitchFamily="34" charset="0"/>
              <a:buChar char="•"/>
            </a:pPr>
            <a:r>
              <a:rPr lang="zh-CN" altLang="en-US" sz="2000" dirty="0">
                <a:solidFill>
                  <a:schemeClr val="tx1"/>
                </a:solidFill>
              </a:rPr>
              <a:t>重定向</a:t>
            </a:r>
            <a:endParaRPr lang="en-US" altLang="zh-CN" sz="2000" dirty="0" smtClean="0">
              <a:solidFill>
                <a:schemeClr val="tx1"/>
              </a:solidFill>
            </a:endParaRPr>
          </a:p>
          <a:p>
            <a:pPr marL="342900" lvl="0" indent="-342900">
              <a:lnSpc>
                <a:spcPct val="125000"/>
              </a:lnSpc>
              <a:spcBef>
                <a:spcPts val="600"/>
              </a:spcBef>
              <a:buFont typeface="Wingdings" panose="05000000000000000000" pitchFamily="2" charset="2"/>
              <a:buChar char="l"/>
            </a:pPr>
            <a:r>
              <a:rPr lang="zh-CN" altLang="en-US" sz="2400" dirty="0" smtClean="0">
                <a:solidFill>
                  <a:schemeClr val="tx1"/>
                </a:solidFill>
                <a:latin typeface="+mn-ea"/>
              </a:rPr>
              <a:t>网络探询</a:t>
            </a:r>
            <a:r>
              <a:rPr lang="en-US" altLang="zh-CN" sz="2400" dirty="0" smtClean="0">
                <a:solidFill>
                  <a:schemeClr val="tx1"/>
                </a:solidFill>
                <a:latin typeface="+mn-ea"/>
              </a:rPr>
              <a:t>(2</a:t>
            </a:r>
            <a:r>
              <a:rPr lang="zh-CN" altLang="en-US" sz="2400" dirty="0" smtClean="0">
                <a:solidFill>
                  <a:schemeClr val="tx1"/>
                </a:solidFill>
                <a:latin typeface="+mn-ea"/>
              </a:rPr>
              <a:t>种）</a:t>
            </a:r>
            <a:endParaRPr lang="en-US" altLang="zh-CN" sz="2400" dirty="0">
              <a:solidFill>
                <a:schemeClr val="tx1"/>
              </a:solidFill>
              <a:latin typeface="+mn-ea"/>
            </a:endParaRPr>
          </a:p>
          <a:p>
            <a:pPr marL="800100" lvl="1" indent="-342900">
              <a:lnSpc>
                <a:spcPct val="125000"/>
              </a:lnSpc>
              <a:spcBef>
                <a:spcPts val="600"/>
              </a:spcBef>
              <a:buFont typeface="Arial" panose="020B0604020202020204" pitchFamily="34" charset="0"/>
              <a:buChar char="•"/>
            </a:pPr>
            <a:r>
              <a:rPr lang="zh-CN" altLang="en-US" sz="2000" dirty="0" smtClean="0">
                <a:solidFill>
                  <a:schemeClr val="tx1"/>
                </a:solidFill>
              </a:rPr>
              <a:t>回声</a:t>
            </a:r>
            <a:r>
              <a:rPr lang="en-US" altLang="zh-CN" sz="2000" dirty="0">
                <a:solidFill>
                  <a:schemeClr val="tx1"/>
                </a:solidFill>
              </a:rPr>
              <a:t>(Echo)</a:t>
            </a:r>
            <a:r>
              <a:rPr lang="zh-CN" altLang="en-US" sz="2000" dirty="0">
                <a:solidFill>
                  <a:schemeClr val="tx1"/>
                </a:solidFill>
              </a:rPr>
              <a:t>请求与应答报文</a:t>
            </a:r>
            <a:r>
              <a:rPr lang="en-US" altLang="zh-CN" sz="2000" dirty="0">
                <a:solidFill>
                  <a:schemeClr val="tx1"/>
                </a:solidFill>
              </a:rPr>
              <a:t>(Reply</a:t>
            </a:r>
            <a:r>
              <a:rPr lang="en-US" altLang="zh-CN" sz="2000" dirty="0" smtClean="0">
                <a:solidFill>
                  <a:schemeClr val="tx1"/>
                </a:solidFill>
              </a:rPr>
              <a:t>):ping </a:t>
            </a:r>
            <a:endParaRPr lang="en-US" altLang="zh-CN" sz="2000" dirty="0">
              <a:solidFill>
                <a:schemeClr val="tx1"/>
              </a:solidFill>
            </a:endParaRPr>
          </a:p>
          <a:p>
            <a:pPr marL="800100" lvl="1" indent="-342900">
              <a:lnSpc>
                <a:spcPct val="125000"/>
              </a:lnSpc>
              <a:spcBef>
                <a:spcPts val="600"/>
              </a:spcBef>
              <a:buFont typeface="Arial" panose="020B0604020202020204" pitchFamily="34" charset="0"/>
              <a:buChar char="•"/>
            </a:pPr>
            <a:r>
              <a:rPr lang="zh-CN" altLang="en-US" sz="2000" dirty="0" smtClean="0">
                <a:solidFill>
                  <a:schemeClr val="tx1"/>
                </a:solidFill>
              </a:rPr>
              <a:t>时间</a:t>
            </a:r>
            <a:r>
              <a:rPr lang="zh-CN" altLang="en-US" sz="2000" dirty="0">
                <a:solidFill>
                  <a:schemeClr val="tx1"/>
                </a:solidFill>
              </a:rPr>
              <a:t>戳请求与应答</a:t>
            </a:r>
            <a:r>
              <a:rPr lang="zh-CN" altLang="en-US" sz="2000" dirty="0" smtClean="0">
                <a:solidFill>
                  <a:schemeClr val="tx1"/>
                </a:solidFill>
              </a:rPr>
              <a:t>报文</a:t>
            </a:r>
            <a:r>
              <a:rPr lang="en-US" altLang="zh-CN" sz="2000" dirty="0" smtClean="0">
                <a:solidFill>
                  <a:schemeClr val="tx1"/>
                </a:solidFill>
              </a:rPr>
              <a:t>:</a:t>
            </a:r>
            <a:r>
              <a:rPr lang="en-US" altLang="zh-CN" sz="2000" dirty="0" err="1" smtClean="0">
                <a:solidFill>
                  <a:schemeClr val="tx1"/>
                </a:solidFill>
              </a:rPr>
              <a:t>tracerouter</a:t>
            </a:r>
            <a:r>
              <a:rPr lang="en-US" altLang="zh-CN" sz="2000" dirty="0" smtClean="0">
                <a:solidFill>
                  <a:schemeClr val="tx1"/>
                </a:solidFill>
              </a:rPr>
              <a:t> </a:t>
            </a:r>
            <a:endParaRPr lang="zh-CN" altLang="en-US" sz="2000" dirty="0">
              <a:solidFill>
                <a:schemeClr val="tx1"/>
              </a:solidFill>
            </a:endParaRPr>
          </a:p>
          <a:p>
            <a:pPr lvl="0" algn="ctr"/>
            <a:endParaRPr lang="zh-CN" altLang="en-US" sz="2400" dirty="0">
              <a:solidFill>
                <a:schemeClr val="tx1"/>
              </a:solidFill>
              <a:cs typeface="+mn-ea"/>
              <a:sym typeface="+mn-lt"/>
            </a:endParaRPr>
          </a:p>
        </p:txBody>
      </p:sp>
      <p:sp>
        <p:nvSpPr>
          <p:cNvPr id="2" name="矩形 1"/>
          <p:cNvSpPr/>
          <p:nvPr/>
        </p:nvSpPr>
        <p:spPr>
          <a:xfrm>
            <a:off x="1148470" y="1507965"/>
            <a:ext cx="5724644" cy="511166"/>
          </a:xfrm>
          <a:prstGeom prst="rect">
            <a:avLst/>
          </a:prstGeom>
        </p:spPr>
        <p:txBody>
          <a:bodyPr wrap="none">
            <a:spAutoFit/>
          </a:bodyPr>
          <a:lstStyle/>
          <a:p>
            <a:pPr lvl="0">
              <a:lnSpc>
                <a:spcPct val="125000"/>
              </a:lnSpc>
              <a:spcBef>
                <a:spcPts val="600"/>
              </a:spcBef>
            </a:pPr>
            <a:r>
              <a:rPr lang="zh-CN" altLang="en-US" sz="2400" b="1" dirty="0"/>
              <a:t>用于主机路由器之间彼此交流网络层信息</a:t>
            </a:r>
            <a:endParaRPr lang="en-US" altLang="zh-CN" sz="2400" b="1" dirty="0"/>
          </a:p>
        </p:txBody>
      </p:sp>
    </p:spTree>
    <p:extLst>
      <p:ext uri="{BB962C8B-B14F-4D97-AF65-F5344CB8AC3E}">
        <p14:creationId xmlns:p14="http://schemas.microsoft.com/office/powerpoint/2010/main" val="4157535994"/>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Rectangle 2"/>
          <p:cNvSpPr>
            <a:spLocks noGrp="1" noChangeArrowheads="1"/>
          </p:cNvSpPr>
          <p:nvPr>
            <p:ph type="title" idx="4294967295"/>
          </p:nvPr>
        </p:nvSpPr>
        <p:spPr>
          <a:xfrm>
            <a:off x="1701478" y="445424"/>
            <a:ext cx="7772400" cy="838200"/>
          </a:xfrm>
          <a:prstGeom prst="rect">
            <a:avLst/>
          </a:prstGeom>
          <a:noFill/>
        </p:spPr>
        <p:txBody>
          <a:bodyPr/>
          <a:lstStyle/>
          <a:p>
            <a:pPr algn="ctr" eaLnBrk="1" hangingPunct="1"/>
            <a:r>
              <a:rPr lang="en-US" altLang="zh-CN" dirty="0"/>
              <a:t>IPv6</a:t>
            </a:r>
          </a:p>
        </p:txBody>
      </p:sp>
      <p:pic>
        <p:nvPicPr>
          <p:cNvPr id="2" name="图片 1"/>
          <p:cNvPicPr>
            <a:picLocks noChangeAspect="1"/>
          </p:cNvPicPr>
          <p:nvPr/>
        </p:nvPicPr>
        <p:blipFill>
          <a:blip r:embed="rId3"/>
          <a:stretch>
            <a:fillRect/>
          </a:stretch>
        </p:blipFill>
        <p:spPr>
          <a:xfrm>
            <a:off x="2401092" y="4653071"/>
            <a:ext cx="7390476" cy="1952381"/>
          </a:xfrm>
          <a:prstGeom prst="rect">
            <a:avLst/>
          </a:prstGeom>
        </p:spPr>
      </p:pic>
      <p:sp>
        <p:nvSpPr>
          <p:cNvPr id="5" name="Rectangle 3"/>
          <p:cNvSpPr txBox="1">
            <a:spLocks noChangeArrowheads="1"/>
          </p:cNvSpPr>
          <p:nvPr/>
        </p:nvSpPr>
        <p:spPr>
          <a:xfrm>
            <a:off x="1115690" y="1042977"/>
            <a:ext cx="9961281" cy="3988732"/>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buFont typeface="Wingdings" panose="05000000000000000000" pitchFamily="2" charset="2"/>
              <a:buChar char="l"/>
            </a:pPr>
            <a:r>
              <a:rPr lang="zh-CN" altLang="en-US" sz="2400" smtClean="0">
                <a:solidFill>
                  <a:schemeClr val="accent1"/>
                </a:solidFill>
                <a:latin typeface="+mn-ea"/>
              </a:rPr>
              <a:t> 初始动机：</a:t>
            </a:r>
            <a:r>
              <a:rPr lang="en-US" altLang="zh-CN" sz="2400" smtClean="0">
                <a:latin typeface="+mn-ea"/>
              </a:rPr>
              <a:t>32-bit IPv4</a:t>
            </a:r>
            <a:r>
              <a:rPr lang="zh-CN" altLang="en-US" sz="2400" smtClean="0">
                <a:latin typeface="+mn-ea"/>
              </a:rPr>
              <a:t>地址空间即将用尽</a:t>
            </a:r>
          </a:p>
          <a:p>
            <a:pPr>
              <a:lnSpc>
                <a:spcPct val="130000"/>
              </a:lnSpc>
              <a:buFont typeface="Wingdings" panose="05000000000000000000" pitchFamily="2" charset="2"/>
              <a:buChar char="l"/>
            </a:pPr>
            <a:r>
              <a:rPr lang="zh-CN" altLang="en-US" sz="2400" smtClean="0">
                <a:solidFill>
                  <a:schemeClr val="accent1"/>
                </a:solidFill>
                <a:latin typeface="+mn-ea"/>
              </a:rPr>
              <a:t> 其他动机：</a:t>
            </a:r>
            <a:endParaRPr lang="en-US" altLang="zh-CN" sz="2400" smtClean="0">
              <a:solidFill>
                <a:schemeClr val="accent1"/>
              </a:solidFill>
              <a:latin typeface="+mn-ea"/>
            </a:endParaRPr>
          </a:p>
          <a:p>
            <a:pPr lvl="1">
              <a:lnSpc>
                <a:spcPct val="130000"/>
              </a:lnSpc>
            </a:pPr>
            <a:r>
              <a:rPr lang="zh-CN" altLang="en-US" smtClean="0">
                <a:latin typeface="+mn-ea"/>
              </a:rPr>
              <a:t>快速处理</a:t>
            </a:r>
            <a:r>
              <a:rPr lang="en-US" altLang="zh-CN" smtClean="0">
                <a:latin typeface="+mn-ea"/>
              </a:rPr>
              <a:t>/</a:t>
            </a:r>
            <a:r>
              <a:rPr lang="zh-CN" altLang="en-US" smtClean="0">
                <a:latin typeface="+mn-ea"/>
              </a:rPr>
              <a:t>转发数据报</a:t>
            </a:r>
          </a:p>
          <a:p>
            <a:pPr lvl="1">
              <a:lnSpc>
                <a:spcPct val="130000"/>
              </a:lnSpc>
            </a:pPr>
            <a:r>
              <a:rPr lang="zh-CN" altLang="en-US" smtClean="0">
                <a:latin typeface="+mn-ea"/>
              </a:rPr>
              <a:t>支持</a:t>
            </a:r>
            <a:r>
              <a:rPr lang="en-US" altLang="zh-CN" smtClean="0">
                <a:latin typeface="+mn-ea"/>
              </a:rPr>
              <a:t>QoS</a:t>
            </a:r>
            <a:r>
              <a:rPr lang="zh-CN" altLang="en-US" smtClean="0">
                <a:latin typeface="+mn-ea"/>
              </a:rPr>
              <a:t>（服务质量）</a:t>
            </a:r>
          </a:p>
          <a:p>
            <a:pPr>
              <a:lnSpc>
                <a:spcPct val="130000"/>
              </a:lnSpc>
              <a:buFont typeface="Wingdings" panose="05000000000000000000" pitchFamily="2" charset="2"/>
              <a:buChar char="l"/>
            </a:pPr>
            <a:r>
              <a:rPr lang="en-US" altLang="zh-CN" sz="2400" smtClean="0">
                <a:solidFill>
                  <a:schemeClr val="accent1"/>
                </a:solidFill>
                <a:latin typeface="+mn-ea"/>
              </a:rPr>
              <a:t> IPv6 </a:t>
            </a:r>
            <a:r>
              <a:rPr lang="zh-CN" altLang="en-US" sz="2400" smtClean="0">
                <a:solidFill>
                  <a:schemeClr val="accent1"/>
                </a:solidFill>
                <a:latin typeface="+mn-ea"/>
              </a:rPr>
              <a:t>数据报格式 </a:t>
            </a:r>
          </a:p>
          <a:p>
            <a:pPr lvl="1"/>
            <a:r>
              <a:rPr lang="zh-CN" altLang="en-US" smtClean="0">
                <a:latin typeface="+mn-ea"/>
              </a:rPr>
              <a:t>固定长度的 </a:t>
            </a:r>
            <a:r>
              <a:rPr lang="en-US" altLang="zh-CN" smtClean="0">
                <a:latin typeface="+mn-ea"/>
              </a:rPr>
              <a:t>40 </a:t>
            </a:r>
            <a:r>
              <a:rPr lang="zh-CN" altLang="en-US" smtClean="0">
                <a:latin typeface="+mn-ea"/>
              </a:rPr>
              <a:t>字节</a:t>
            </a:r>
            <a:r>
              <a:rPr lang="zh-CN" altLang="en-US" smtClean="0"/>
              <a:t>基本首部 </a:t>
            </a:r>
          </a:p>
          <a:p>
            <a:pPr lvl="1">
              <a:lnSpc>
                <a:spcPct val="130000"/>
              </a:lnSpc>
            </a:pPr>
            <a:r>
              <a:rPr lang="zh-CN" altLang="en-US" smtClean="0">
                <a:latin typeface="+mn-ea"/>
              </a:rPr>
              <a:t>不允许分片</a:t>
            </a:r>
            <a:endParaRPr lang="zh-CN" altLang="en-US" dirty="0">
              <a:latin typeface="+mn-ea"/>
            </a:endParaRPr>
          </a:p>
        </p:txBody>
      </p:sp>
    </p:spTree>
    <p:extLst>
      <p:ext uri="{BB962C8B-B14F-4D97-AF65-F5344CB8AC3E}">
        <p14:creationId xmlns:p14="http://schemas.microsoft.com/office/powerpoint/2010/main" val="2626198311"/>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8" name="Rectangle 3"/>
          <p:cNvSpPr>
            <a:spLocks noGrp="1" noChangeArrowheads="1"/>
          </p:cNvSpPr>
          <p:nvPr>
            <p:ph type="body" idx="4294967295"/>
          </p:nvPr>
        </p:nvSpPr>
        <p:spPr>
          <a:xfrm>
            <a:off x="868101" y="1432367"/>
            <a:ext cx="11030673" cy="3740524"/>
          </a:xfrm>
          <a:prstGeom prst="rect">
            <a:avLst/>
          </a:prstGeom>
        </p:spPr>
        <p:txBody>
          <a:bodyPr/>
          <a:lstStyle/>
          <a:p>
            <a:pPr eaLnBrk="1" hangingPunct="1">
              <a:lnSpc>
                <a:spcPct val="120000"/>
              </a:lnSpc>
              <a:spcBef>
                <a:spcPts val="0"/>
              </a:spcBef>
              <a:buFont typeface="Wingdings" panose="05000000000000000000" pitchFamily="2" charset="2"/>
              <a:buChar char="l"/>
            </a:pPr>
            <a:r>
              <a:rPr lang="zh-CN" altLang="en-US" sz="2400" dirty="0">
                <a:latin typeface="+mn-ea"/>
              </a:rPr>
              <a:t> 冒号十六进制表示法    </a:t>
            </a:r>
            <a:endParaRPr lang="en-US" altLang="zh-CN" sz="2400" dirty="0">
              <a:latin typeface="+mn-ea"/>
            </a:endParaRPr>
          </a:p>
          <a:p>
            <a:pPr marL="0" indent="0" eaLnBrk="1" hangingPunct="1">
              <a:lnSpc>
                <a:spcPct val="120000"/>
              </a:lnSpc>
              <a:spcBef>
                <a:spcPts val="0"/>
              </a:spcBef>
              <a:buClr>
                <a:schemeClr val="hlink"/>
              </a:buClr>
              <a:buNone/>
            </a:pPr>
            <a:r>
              <a:rPr lang="en-US" altLang="zh-CN" sz="2400" dirty="0">
                <a:latin typeface="+mn-ea"/>
              </a:rPr>
              <a:t>  </a:t>
            </a:r>
            <a:r>
              <a:rPr lang="zh-CN" altLang="en-US" sz="2400" dirty="0">
                <a:latin typeface="+mn-ea"/>
              </a:rPr>
              <a:t>例如：</a:t>
            </a:r>
            <a:r>
              <a:rPr lang="en-US" altLang="zh-CN" sz="2400" dirty="0">
                <a:solidFill>
                  <a:schemeClr val="accent1"/>
                </a:solidFill>
                <a:latin typeface="+mn-ea"/>
              </a:rPr>
              <a:t>104.220.136.100.254.254.254.255.0.0.18.128.140.10.254.255</a:t>
            </a:r>
          </a:p>
          <a:p>
            <a:pPr marL="0" indent="0" eaLnBrk="1" hangingPunct="1">
              <a:lnSpc>
                <a:spcPct val="120000"/>
              </a:lnSpc>
              <a:spcBef>
                <a:spcPts val="0"/>
              </a:spcBef>
              <a:buClr>
                <a:schemeClr val="hlink"/>
              </a:buClr>
              <a:buNone/>
            </a:pPr>
            <a:r>
              <a:rPr lang="zh-CN" altLang="en-US" sz="2400" dirty="0">
                <a:latin typeface="+mn-ea"/>
              </a:rPr>
              <a:t>  用冒号十六进制表示为： </a:t>
            </a:r>
            <a:endParaRPr lang="en-US" altLang="zh-CN" sz="2400" dirty="0">
              <a:latin typeface="+mn-ea"/>
            </a:endParaRPr>
          </a:p>
          <a:p>
            <a:pPr marL="0" indent="0" algn="ctr" eaLnBrk="1" hangingPunct="1">
              <a:lnSpc>
                <a:spcPct val="120000"/>
              </a:lnSpc>
              <a:spcBef>
                <a:spcPts val="0"/>
              </a:spcBef>
              <a:buClr>
                <a:schemeClr val="hlink"/>
              </a:buClr>
              <a:buNone/>
            </a:pPr>
            <a:r>
              <a:rPr lang="zh-CN" altLang="en-US" sz="2400" dirty="0">
                <a:latin typeface="+mn-ea"/>
              </a:rPr>
              <a:t> </a:t>
            </a:r>
            <a:r>
              <a:rPr lang="en-US" altLang="zh-CN" sz="2400" b="1" dirty="0">
                <a:latin typeface="+mn-ea"/>
              </a:rPr>
              <a:t>69DC:8864:FFFF:FFFF:0:1280:8C0A:FFFF</a:t>
            </a:r>
          </a:p>
          <a:p>
            <a:pPr>
              <a:lnSpc>
                <a:spcPct val="120000"/>
              </a:lnSpc>
              <a:spcBef>
                <a:spcPts val="0"/>
              </a:spcBef>
              <a:buFont typeface="Wingdings" panose="05000000000000000000" pitchFamily="2" charset="2"/>
              <a:buChar char="l"/>
            </a:pPr>
            <a:r>
              <a:rPr lang="zh-CN" altLang="en-US" sz="2400" dirty="0">
                <a:latin typeface="+mn-ea"/>
              </a:rPr>
              <a:t> 零压缩表示法</a:t>
            </a:r>
          </a:p>
          <a:p>
            <a:pPr marL="0" indent="0" eaLnBrk="1" hangingPunct="1">
              <a:lnSpc>
                <a:spcPct val="120000"/>
              </a:lnSpc>
              <a:spcBef>
                <a:spcPts val="0"/>
              </a:spcBef>
              <a:buClr>
                <a:schemeClr val="hlink"/>
              </a:buClr>
              <a:buNone/>
            </a:pPr>
            <a:r>
              <a:rPr lang="zh-CN" altLang="en-US" sz="2400" dirty="0">
                <a:latin typeface="+mn-ea"/>
              </a:rPr>
              <a:t>  例如：</a:t>
            </a:r>
            <a:r>
              <a:rPr lang="en-US" altLang="zh-CN" sz="2400" dirty="0">
                <a:solidFill>
                  <a:schemeClr val="accent1"/>
                </a:solidFill>
                <a:latin typeface="+mn-ea"/>
              </a:rPr>
              <a:t>FF0C:0:0:0:0:0:B1</a:t>
            </a:r>
          </a:p>
          <a:p>
            <a:pPr marL="0" indent="0" eaLnBrk="1" hangingPunct="1">
              <a:lnSpc>
                <a:spcPct val="120000"/>
              </a:lnSpc>
              <a:spcBef>
                <a:spcPts val="0"/>
              </a:spcBef>
              <a:buClr>
                <a:schemeClr val="hlink"/>
              </a:buClr>
              <a:buNone/>
            </a:pPr>
            <a:r>
              <a:rPr lang="en-US" altLang="zh-CN" sz="2400" dirty="0">
                <a:latin typeface="+mn-ea"/>
              </a:rPr>
              <a:t>   </a:t>
            </a:r>
            <a:r>
              <a:rPr lang="zh-CN" altLang="en-US" sz="2400" dirty="0">
                <a:latin typeface="+mn-ea"/>
              </a:rPr>
              <a:t>零压缩表示为：</a:t>
            </a:r>
          </a:p>
          <a:p>
            <a:pPr marL="0" indent="0" eaLnBrk="1" hangingPunct="1">
              <a:lnSpc>
                <a:spcPct val="120000"/>
              </a:lnSpc>
              <a:spcBef>
                <a:spcPts val="0"/>
              </a:spcBef>
              <a:buClr>
                <a:schemeClr val="hlink"/>
              </a:buClr>
              <a:buNone/>
            </a:pPr>
            <a:r>
              <a:rPr lang="zh-CN" altLang="en-US" sz="2400" dirty="0">
                <a:latin typeface="+mn-ea"/>
              </a:rPr>
              <a:t>   </a:t>
            </a:r>
            <a:r>
              <a:rPr lang="en-US" altLang="zh-CN" sz="2400" b="1" dirty="0">
                <a:latin typeface="+mn-ea"/>
              </a:rPr>
              <a:t>FF0C::B1</a:t>
            </a:r>
          </a:p>
        </p:txBody>
      </p:sp>
      <p:sp>
        <p:nvSpPr>
          <p:cNvPr id="6" name="Rectangle 2"/>
          <p:cNvSpPr txBox="1">
            <a:spLocks noChangeArrowheads="1"/>
          </p:cNvSpPr>
          <p:nvPr/>
        </p:nvSpPr>
        <p:spPr>
          <a:xfrm>
            <a:off x="2114640" y="474562"/>
            <a:ext cx="7772400" cy="838200"/>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t>IPv6</a:t>
            </a:r>
            <a:r>
              <a:rPr lang="zh-CN" altLang="en-US" dirty="0"/>
              <a:t>地址表示</a:t>
            </a:r>
            <a:endParaRPr lang="en-US" altLang="zh-CN" dirty="0"/>
          </a:p>
        </p:txBody>
      </p:sp>
    </p:spTree>
    <p:extLst>
      <p:ext uri="{BB962C8B-B14F-4D97-AF65-F5344CB8AC3E}">
        <p14:creationId xmlns:p14="http://schemas.microsoft.com/office/powerpoint/2010/main" val="964900748"/>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idx="4294967295"/>
          </p:nvPr>
        </p:nvSpPr>
        <p:spPr>
          <a:xfrm>
            <a:off x="-1" y="344347"/>
            <a:ext cx="12021015" cy="1143000"/>
          </a:xfrm>
          <a:prstGeom prst="rect">
            <a:avLst/>
          </a:prstGeom>
        </p:spPr>
        <p:txBody>
          <a:bodyPr/>
          <a:lstStyle/>
          <a:p>
            <a:pPr algn="ctr"/>
            <a:r>
              <a:rPr lang="zh-CN" altLang="en-US" dirty="0">
                <a:latin typeface="+mn-ea"/>
                <a:ea typeface="+mn-ea"/>
              </a:rPr>
              <a:t>链路状态选路算法</a:t>
            </a:r>
          </a:p>
        </p:txBody>
      </p:sp>
      <p:sp>
        <p:nvSpPr>
          <p:cNvPr id="2" name="矩形 1"/>
          <p:cNvSpPr/>
          <p:nvPr/>
        </p:nvSpPr>
        <p:spPr>
          <a:xfrm>
            <a:off x="954939" y="1393232"/>
            <a:ext cx="10062466" cy="4852932"/>
          </a:xfrm>
          <a:prstGeom prst="rect">
            <a:avLst/>
          </a:prstGeom>
        </p:spPr>
        <p:txBody>
          <a:bodyPr wrap="square">
            <a:spAutoFit/>
          </a:bodyPr>
          <a:lstStyle/>
          <a:p>
            <a:pPr>
              <a:lnSpc>
                <a:spcPct val="120000"/>
              </a:lnSpc>
            </a:pPr>
            <a:r>
              <a:rPr lang="en-US" altLang="zh-CN" sz="2600" b="1" dirty="0">
                <a:solidFill>
                  <a:prstClr val="black"/>
                </a:solidFill>
                <a:latin typeface="+mn-ea"/>
              </a:rPr>
              <a:t>Dijkstra</a:t>
            </a:r>
            <a:r>
              <a:rPr lang="zh-CN" altLang="en-US" sz="2600" b="1" dirty="0">
                <a:solidFill>
                  <a:prstClr val="black"/>
                </a:solidFill>
                <a:latin typeface="+mn-ea"/>
              </a:rPr>
              <a:t>最低费用路径算法</a:t>
            </a:r>
            <a:endParaRPr lang="en-US" altLang="zh-CN" sz="2600" b="1" dirty="0">
              <a:solidFill>
                <a:prstClr val="black"/>
              </a:solidFill>
              <a:latin typeface="+mn-ea"/>
            </a:endParaRPr>
          </a:p>
          <a:p>
            <a:pPr marL="342900" indent="-342900">
              <a:lnSpc>
                <a:spcPct val="120000"/>
              </a:lnSpc>
              <a:buFont typeface="Arial" panose="020B0604020202020204" pitchFamily="34" charset="0"/>
              <a:buChar char="•"/>
            </a:pPr>
            <a:r>
              <a:rPr lang="zh-CN" altLang="en-US" sz="2600" dirty="0">
                <a:solidFill>
                  <a:prstClr val="black"/>
                </a:solidFill>
                <a:latin typeface="+mn-ea"/>
              </a:rPr>
              <a:t>所有节点知道网络拓扑，以及每条链路的费用信息</a:t>
            </a:r>
            <a:endParaRPr lang="en-US" altLang="zh-CN" sz="2600" dirty="0">
              <a:solidFill>
                <a:prstClr val="black"/>
              </a:solidFill>
              <a:latin typeface="+mn-ea"/>
            </a:endParaRPr>
          </a:p>
          <a:p>
            <a:pPr marL="800100" lvl="1" indent="-342900">
              <a:lnSpc>
                <a:spcPct val="120000"/>
              </a:lnSpc>
              <a:buFont typeface="Arial" panose="020B0604020202020204" pitchFamily="34" charset="0"/>
              <a:buChar char="•"/>
            </a:pPr>
            <a:r>
              <a:rPr lang="zh-CN" altLang="en-US" sz="2600" dirty="0">
                <a:solidFill>
                  <a:prstClr val="black"/>
                </a:solidFill>
                <a:latin typeface="+mn-ea"/>
              </a:rPr>
              <a:t>通过链路状态广播来实现</a:t>
            </a:r>
            <a:endParaRPr lang="en-US" altLang="zh-CN" sz="2600" dirty="0">
              <a:solidFill>
                <a:prstClr val="black"/>
              </a:solidFill>
              <a:latin typeface="+mn-ea"/>
            </a:endParaRPr>
          </a:p>
          <a:p>
            <a:pPr marL="800100" lvl="1" indent="-342900">
              <a:lnSpc>
                <a:spcPct val="120000"/>
              </a:lnSpc>
              <a:buFont typeface="Arial" panose="020B0604020202020204" pitchFamily="34" charset="0"/>
              <a:buChar char="•"/>
            </a:pPr>
            <a:r>
              <a:rPr lang="zh-CN" altLang="en-US" sz="2600" dirty="0">
                <a:solidFill>
                  <a:prstClr val="black"/>
                </a:solidFill>
                <a:latin typeface="+mn-ea"/>
              </a:rPr>
              <a:t>所有节点拥有相同的信息</a:t>
            </a:r>
            <a:endParaRPr lang="en-US" altLang="zh-CN" sz="2600" dirty="0">
              <a:solidFill>
                <a:prstClr val="black"/>
              </a:solidFill>
              <a:latin typeface="+mn-ea"/>
            </a:endParaRPr>
          </a:p>
          <a:p>
            <a:pPr marL="342900" indent="-342900">
              <a:lnSpc>
                <a:spcPct val="120000"/>
              </a:lnSpc>
              <a:buFont typeface="Arial" panose="020B0604020202020204" pitchFamily="34" charset="0"/>
              <a:buChar char="•"/>
            </a:pPr>
            <a:r>
              <a:rPr lang="zh-CN" altLang="en-US" sz="2600" dirty="0">
                <a:solidFill>
                  <a:prstClr val="black"/>
                </a:solidFill>
                <a:latin typeface="+mn-ea"/>
              </a:rPr>
              <a:t>计算任意一个节点（源节点）到所有其他节点的最低费用路径</a:t>
            </a:r>
            <a:endParaRPr lang="en-US" altLang="zh-CN" sz="2600" dirty="0">
              <a:solidFill>
                <a:prstClr val="black"/>
              </a:solidFill>
              <a:latin typeface="+mn-ea"/>
            </a:endParaRPr>
          </a:p>
          <a:p>
            <a:pPr marL="800100" lvl="1" indent="-342900">
              <a:lnSpc>
                <a:spcPct val="120000"/>
              </a:lnSpc>
              <a:buFont typeface="Arial" panose="020B0604020202020204" pitchFamily="34" charset="0"/>
              <a:buChar char="•"/>
            </a:pPr>
            <a:r>
              <a:rPr lang="zh-CN" altLang="en-US" sz="2600" dirty="0">
                <a:solidFill>
                  <a:prstClr val="black"/>
                </a:solidFill>
                <a:latin typeface="+mn-ea"/>
              </a:rPr>
              <a:t>给出该节点的转发表</a:t>
            </a:r>
            <a:endParaRPr lang="en-US" altLang="zh-CN" sz="2600" dirty="0">
              <a:solidFill>
                <a:prstClr val="black"/>
              </a:solidFill>
              <a:latin typeface="+mn-ea"/>
            </a:endParaRPr>
          </a:p>
          <a:p>
            <a:pPr marL="342900" indent="-342900">
              <a:lnSpc>
                <a:spcPct val="120000"/>
              </a:lnSpc>
              <a:buFont typeface="Arial" panose="020B0604020202020204" pitchFamily="34" charset="0"/>
              <a:buChar char="•"/>
            </a:pPr>
            <a:r>
              <a:rPr lang="zh-CN" altLang="en-US" sz="2600" dirty="0">
                <a:solidFill>
                  <a:prstClr val="black"/>
                </a:solidFill>
                <a:latin typeface="+mn-ea"/>
              </a:rPr>
              <a:t>迭代：通过</a:t>
            </a:r>
            <a:r>
              <a:rPr lang="en-US" altLang="zh-CN" sz="2600" dirty="0">
                <a:solidFill>
                  <a:prstClr val="black"/>
                </a:solidFill>
                <a:latin typeface="+mn-ea"/>
              </a:rPr>
              <a:t>k</a:t>
            </a:r>
            <a:r>
              <a:rPr lang="zh-CN" altLang="en-US" sz="2600" dirty="0">
                <a:solidFill>
                  <a:prstClr val="black"/>
                </a:solidFill>
                <a:latin typeface="+mn-ea"/>
              </a:rPr>
              <a:t>次迭代后可以知道到达</a:t>
            </a:r>
            <a:r>
              <a:rPr lang="en-US" altLang="zh-CN" sz="2600" dirty="0">
                <a:solidFill>
                  <a:prstClr val="black"/>
                </a:solidFill>
                <a:latin typeface="+mn-ea"/>
              </a:rPr>
              <a:t>k</a:t>
            </a:r>
            <a:r>
              <a:rPr lang="zh-CN" altLang="en-US" sz="2600" dirty="0">
                <a:solidFill>
                  <a:prstClr val="black"/>
                </a:solidFill>
                <a:latin typeface="+mn-ea"/>
              </a:rPr>
              <a:t>个目的节点的最低费用路径</a:t>
            </a:r>
            <a:endParaRPr lang="en-US" altLang="zh-CN" sz="2600" dirty="0">
              <a:solidFill>
                <a:prstClr val="black"/>
              </a:solidFill>
              <a:latin typeface="+mn-ea"/>
            </a:endParaRPr>
          </a:p>
          <a:p>
            <a:pPr marL="342900" indent="-342900">
              <a:lnSpc>
                <a:spcPct val="120000"/>
              </a:lnSpc>
              <a:buFont typeface="Arial" panose="020B0604020202020204" pitchFamily="34" charset="0"/>
              <a:buChar char="•"/>
            </a:pPr>
            <a:r>
              <a:rPr lang="zh-CN" altLang="en-US" sz="2600" b="1" dirty="0">
                <a:solidFill>
                  <a:srgbClr val="FF0000"/>
                </a:solidFill>
                <a:latin typeface="+mn-ea"/>
              </a:rPr>
              <a:t>基本思想</a:t>
            </a:r>
            <a:r>
              <a:rPr lang="zh-CN" altLang="en-US" sz="2600" dirty="0">
                <a:solidFill>
                  <a:prstClr val="black"/>
                </a:solidFill>
                <a:latin typeface="+mn-ea"/>
              </a:rPr>
              <a:t>：以源节点为起点，每次找出一个到源节点的费用最低的节点，直到把所有的目的节点都找到为止。</a:t>
            </a:r>
          </a:p>
          <a:p>
            <a:pPr>
              <a:lnSpc>
                <a:spcPct val="120000"/>
              </a:lnSpc>
            </a:pPr>
            <a:endParaRPr lang="zh-CN" altLang="en-US" sz="2600" dirty="0">
              <a:solidFill>
                <a:prstClr val="black"/>
              </a:solidFill>
              <a:latin typeface="+mn-ea"/>
            </a:endParaRPr>
          </a:p>
        </p:txBody>
      </p:sp>
    </p:spTree>
    <p:extLst>
      <p:ext uri="{BB962C8B-B14F-4D97-AF65-F5344CB8AC3E}">
        <p14:creationId xmlns:p14="http://schemas.microsoft.com/office/powerpoint/2010/main" val="1694124990"/>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idx="4294967295"/>
          </p:nvPr>
        </p:nvSpPr>
        <p:spPr>
          <a:xfrm>
            <a:off x="0" y="377947"/>
            <a:ext cx="12054468" cy="990600"/>
          </a:xfrm>
          <a:prstGeom prst="rect">
            <a:avLst/>
          </a:prstGeom>
        </p:spPr>
        <p:txBody>
          <a:bodyPr/>
          <a:lstStyle/>
          <a:p>
            <a:pPr algn="ctr"/>
            <a:r>
              <a:rPr lang="en-US" altLang="zh-CN" dirty="0">
                <a:latin typeface="+mn-ea"/>
                <a:ea typeface="+mn-ea"/>
              </a:rPr>
              <a:t>Dijkstra</a:t>
            </a:r>
            <a:r>
              <a:rPr lang="zh-CN" altLang="en-US" dirty="0">
                <a:latin typeface="+mn-ea"/>
                <a:ea typeface="+mn-ea"/>
              </a:rPr>
              <a:t>算法</a:t>
            </a:r>
          </a:p>
        </p:txBody>
      </p:sp>
      <p:sp>
        <p:nvSpPr>
          <p:cNvPr id="25604" name="Text Box 5"/>
          <p:cNvSpPr txBox="1">
            <a:spLocks noChangeArrowheads="1"/>
          </p:cNvSpPr>
          <p:nvPr/>
        </p:nvSpPr>
        <p:spPr bwMode="auto">
          <a:xfrm>
            <a:off x="1109134" y="1622548"/>
            <a:ext cx="9183441" cy="440120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914400" indent="-45720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371600" indent="-457200" algn="l">
              <a:spcBef>
                <a:spcPct val="20000"/>
              </a:spcBef>
              <a:buChar char="•"/>
              <a:defRPr sz="2000">
                <a:solidFill>
                  <a:schemeClr val="tx1"/>
                </a:solidFill>
                <a:latin typeface="Times New Roman" pitchFamily="18" charset="0"/>
                <a:ea typeface="宋体" pitchFamily="2" charset="-122"/>
              </a:defRPr>
            </a:lvl3pPr>
            <a:lvl4pPr marL="1828800" indent="-457200" algn="l">
              <a:spcBef>
                <a:spcPct val="20000"/>
              </a:spcBef>
              <a:buChar char="–"/>
              <a:defRPr sz="2000">
                <a:solidFill>
                  <a:schemeClr val="tx1"/>
                </a:solidFill>
                <a:latin typeface="Times New Roman" pitchFamily="18" charset="0"/>
                <a:ea typeface="宋体" pitchFamily="2" charset="-122"/>
              </a:defRPr>
            </a:lvl4pPr>
            <a:lvl5pPr marL="2286000" indent="-457200" algn="l">
              <a:spcBef>
                <a:spcPct val="20000"/>
              </a:spcBef>
              <a:buChar char="»"/>
              <a:defRPr sz="2000">
                <a:solidFill>
                  <a:schemeClr val="tx1"/>
                </a:solidFill>
                <a:latin typeface="Times New Roman" pitchFamily="18" charset="0"/>
                <a:ea typeface="宋体" pitchFamily="2" charset="-122"/>
              </a:defRPr>
            </a:lvl5pPr>
            <a:lvl6pPr marL="2743200" indent="-4572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3200400" indent="-4572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657600" indent="-4572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4114800" indent="-4572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2000" dirty="0">
                <a:solidFill>
                  <a:prstClr val="black"/>
                </a:solidFill>
                <a:latin typeface="+mn-ea"/>
                <a:ea typeface="+mn-ea"/>
              </a:rPr>
              <a:t>1  </a:t>
            </a:r>
            <a:r>
              <a:rPr lang="zh-CN" altLang="en-US" sz="2000" i="1" dirty="0">
                <a:solidFill>
                  <a:srgbClr val="FF3300"/>
                </a:solidFill>
                <a:latin typeface="+mn-ea"/>
                <a:ea typeface="+mn-ea"/>
              </a:rPr>
              <a:t>初始化</a:t>
            </a:r>
            <a:r>
              <a:rPr lang="en-US" altLang="zh-CN" sz="2000" i="1" dirty="0">
                <a:solidFill>
                  <a:srgbClr val="FF3300"/>
                </a:solidFill>
                <a:latin typeface="+mn-ea"/>
                <a:ea typeface="+mn-ea"/>
              </a:rPr>
              <a:t>:</a:t>
            </a:r>
            <a:r>
              <a:rPr lang="en-US" altLang="zh-CN" sz="2000" dirty="0">
                <a:solidFill>
                  <a:prstClr val="black"/>
                </a:solidFill>
                <a:latin typeface="+mn-ea"/>
                <a:ea typeface="+mn-ea"/>
              </a:rPr>
              <a:t> </a:t>
            </a:r>
          </a:p>
          <a:p>
            <a:pPr>
              <a:spcBef>
                <a:spcPct val="0"/>
              </a:spcBef>
              <a:buClrTx/>
              <a:buSzTx/>
              <a:buFontTx/>
              <a:buNone/>
            </a:pPr>
            <a:r>
              <a:rPr lang="en-US" altLang="zh-CN" sz="2000" dirty="0">
                <a:solidFill>
                  <a:prstClr val="black"/>
                </a:solidFill>
                <a:latin typeface="+mn-ea"/>
                <a:ea typeface="+mn-ea"/>
              </a:rPr>
              <a:t>2    N' = {u} </a:t>
            </a:r>
          </a:p>
          <a:p>
            <a:pPr>
              <a:spcBef>
                <a:spcPct val="0"/>
              </a:spcBef>
              <a:buClrTx/>
              <a:buSzTx/>
              <a:buFontTx/>
              <a:buNone/>
            </a:pPr>
            <a:r>
              <a:rPr lang="en-US" altLang="zh-CN" sz="2000" dirty="0">
                <a:solidFill>
                  <a:prstClr val="black"/>
                </a:solidFill>
                <a:latin typeface="+mn-ea"/>
                <a:ea typeface="+mn-ea"/>
              </a:rPr>
              <a:t>3    </a:t>
            </a:r>
            <a:r>
              <a:rPr lang="zh-CN" altLang="en-US" sz="2000" dirty="0">
                <a:solidFill>
                  <a:prstClr val="black"/>
                </a:solidFill>
                <a:latin typeface="+mn-ea"/>
                <a:ea typeface="+mn-ea"/>
              </a:rPr>
              <a:t>对所有节点</a:t>
            </a:r>
            <a:r>
              <a:rPr lang="en-US" altLang="zh-CN" sz="2000" dirty="0">
                <a:solidFill>
                  <a:prstClr val="black"/>
                </a:solidFill>
                <a:latin typeface="+mn-ea"/>
                <a:ea typeface="+mn-ea"/>
              </a:rPr>
              <a:t>v </a:t>
            </a:r>
          </a:p>
          <a:p>
            <a:pPr>
              <a:spcBef>
                <a:spcPct val="0"/>
              </a:spcBef>
              <a:buClrTx/>
              <a:buSzTx/>
              <a:buFontTx/>
              <a:buNone/>
            </a:pPr>
            <a:r>
              <a:rPr lang="en-US" altLang="zh-CN" sz="2000" dirty="0">
                <a:solidFill>
                  <a:prstClr val="black"/>
                </a:solidFill>
                <a:latin typeface="+mn-ea"/>
                <a:ea typeface="+mn-ea"/>
              </a:rPr>
              <a:t>4      if v </a:t>
            </a:r>
            <a:r>
              <a:rPr lang="zh-CN" altLang="en-US" sz="2000" dirty="0">
                <a:solidFill>
                  <a:prstClr val="black"/>
                </a:solidFill>
                <a:latin typeface="+mn-ea"/>
                <a:ea typeface="+mn-ea"/>
              </a:rPr>
              <a:t>临近 </a:t>
            </a:r>
            <a:r>
              <a:rPr lang="en-US" altLang="zh-CN" sz="2000" dirty="0">
                <a:solidFill>
                  <a:prstClr val="black"/>
                </a:solidFill>
                <a:latin typeface="+mn-ea"/>
                <a:ea typeface="+mn-ea"/>
              </a:rPr>
              <a:t>u </a:t>
            </a:r>
          </a:p>
          <a:p>
            <a:pPr>
              <a:spcBef>
                <a:spcPct val="0"/>
              </a:spcBef>
              <a:buClrTx/>
              <a:buSzTx/>
              <a:buFontTx/>
              <a:buNone/>
            </a:pPr>
            <a:r>
              <a:rPr lang="en-US" altLang="zh-CN" sz="2000" dirty="0">
                <a:solidFill>
                  <a:prstClr val="black"/>
                </a:solidFill>
                <a:latin typeface="+mn-ea"/>
                <a:ea typeface="+mn-ea"/>
              </a:rPr>
              <a:t>5          then D(v) = c(</a:t>
            </a:r>
            <a:r>
              <a:rPr lang="en-US" altLang="zh-CN" sz="2000" dirty="0" err="1">
                <a:solidFill>
                  <a:prstClr val="black"/>
                </a:solidFill>
                <a:latin typeface="+mn-ea"/>
                <a:ea typeface="+mn-ea"/>
              </a:rPr>
              <a:t>u,v</a:t>
            </a:r>
            <a:r>
              <a:rPr lang="en-US" altLang="zh-CN" sz="2000" dirty="0">
                <a:solidFill>
                  <a:prstClr val="black"/>
                </a:solidFill>
                <a:latin typeface="+mn-ea"/>
                <a:ea typeface="+mn-ea"/>
              </a:rPr>
              <a:t>) </a:t>
            </a:r>
          </a:p>
          <a:p>
            <a:pPr>
              <a:spcBef>
                <a:spcPct val="0"/>
              </a:spcBef>
              <a:buClrTx/>
              <a:buSzTx/>
              <a:buFontTx/>
              <a:buNone/>
            </a:pPr>
            <a:r>
              <a:rPr lang="en-US" altLang="zh-CN" sz="2000" dirty="0">
                <a:solidFill>
                  <a:prstClr val="black"/>
                </a:solidFill>
                <a:latin typeface="+mn-ea"/>
                <a:ea typeface="+mn-ea"/>
              </a:rPr>
              <a:t>6      else D(v) = ∞ </a:t>
            </a:r>
          </a:p>
          <a:p>
            <a:pPr>
              <a:spcBef>
                <a:spcPct val="0"/>
              </a:spcBef>
              <a:buClrTx/>
              <a:buSzTx/>
              <a:buFontTx/>
              <a:buNone/>
            </a:pPr>
            <a:r>
              <a:rPr lang="en-US" altLang="zh-CN" sz="2000" dirty="0">
                <a:solidFill>
                  <a:prstClr val="black"/>
                </a:solidFill>
                <a:latin typeface="+mn-ea"/>
                <a:ea typeface="+mn-ea"/>
              </a:rPr>
              <a:t>7</a:t>
            </a:r>
          </a:p>
          <a:p>
            <a:pPr>
              <a:spcBef>
                <a:spcPct val="0"/>
              </a:spcBef>
              <a:buClrTx/>
              <a:buSzTx/>
              <a:buFontTx/>
              <a:buNone/>
            </a:pPr>
            <a:r>
              <a:rPr lang="en-US" altLang="zh-CN" sz="2000" dirty="0">
                <a:solidFill>
                  <a:prstClr val="black"/>
                </a:solidFill>
                <a:latin typeface="+mn-ea"/>
                <a:ea typeface="+mn-ea"/>
              </a:rPr>
              <a:t>8   </a:t>
            </a:r>
            <a:r>
              <a:rPr lang="en-US" altLang="zh-CN" sz="2000" i="1" dirty="0">
                <a:solidFill>
                  <a:srgbClr val="FF3300"/>
                </a:solidFill>
                <a:latin typeface="+mn-ea"/>
                <a:ea typeface="+mn-ea"/>
              </a:rPr>
              <a:t>Loop </a:t>
            </a:r>
            <a:endParaRPr lang="en-US" altLang="zh-CN" sz="2000" dirty="0">
              <a:solidFill>
                <a:srgbClr val="FF3300"/>
              </a:solidFill>
              <a:latin typeface="+mn-ea"/>
              <a:ea typeface="+mn-ea"/>
            </a:endParaRPr>
          </a:p>
          <a:p>
            <a:pPr>
              <a:spcBef>
                <a:spcPct val="0"/>
              </a:spcBef>
              <a:buClrTx/>
              <a:buSzTx/>
              <a:buFontTx/>
              <a:buNone/>
            </a:pPr>
            <a:r>
              <a:rPr lang="en-US" altLang="zh-CN" sz="2000" dirty="0">
                <a:solidFill>
                  <a:prstClr val="black"/>
                </a:solidFill>
                <a:latin typeface="+mn-ea"/>
                <a:ea typeface="+mn-ea"/>
              </a:rPr>
              <a:t>9     </a:t>
            </a:r>
            <a:r>
              <a:rPr lang="zh-CN" altLang="en-US" sz="2000" dirty="0">
                <a:solidFill>
                  <a:prstClr val="black"/>
                </a:solidFill>
                <a:latin typeface="+mn-ea"/>
                <a:ea typeface="+mn-ea"/>
              </a:rPr>
              <a:t>找出</a:t>
            </a:r>
            <a:r>
              <a:rPr lang="en-US" altLang="zh-CN" sz="2000" dirty="0">
                <a:solidFill>
                  <a:prstClr val="black"/>
                </a:solidFill>
                <a:latin typeface="+mn-ea"/>
                <a:ea typeface="+mn-ea"/>
              </a:rPr>
              <a:t>w</a:t>
            </a:r>
            <a:r>
              <a:rPr lang="zh-CN" altLang="en-US" sz="2000" dirty="0">
                <a:solidFill>
                  <a:prstClr val="black"/>
                </a:solidFill>
                <a:latin typeface="+mn-ea"/>
                <a:ea typeface="+mn-ea"/>
              </a:rPr>
              <a:t>不在</a:t>
            </a:r>
            <a:r>
              <a:rPr lang="en-US" altLang="zh-CN" sz="2000" dirty="0">
                <a:solidFill>
                  <a:prstClr val="black"/>
                </a:solidFill>
                <a:latin typeface="+mn-ea"/>
                <a:ea typeface="+mn-ea"/>
              </a:rPr>
              <a:t>N’</a:t>
            </a:r>
            <a:r>
              <a:rPr lang="zh-CN" altLang="en-US" sz="2000" dirty="0">
                <a:solidFill>
                  <a:prstClr val="black"/>
                </a:solidFill>
                <a:latin typeface="+mn-ea"/>
                <a:ea typeface="+mn-ea"/>
              </a:rPr>
              <a:t>中使得</a:t>
            </a:r>
            <a:r>
              <a:rPr lang="en-US" altLang="zh-CN" sz="2000" dirty="0">
                <a:solidFill>
                  <a:prstClr val="black"/>
                </a:solidFill>
                <a:latin typeface="+mn-ea"/>
                <a:ea typeface="+mn-ea"/>
              </a:rPr>
              <a:t>D(w)</a:t>
            </a:r>
            <a:r>
              <a:rPr lang="zh-CN" altLang="en-US" sz="2000" dirty="0">
                <a:solidFill>
                  <a:prstClr val="black"/>
                </a:solidFill>
                <a:latin typeface="+mn-ea"/>
                <a:ea typeface="+mn-ea"/>
              </a:rPr>
              <a:t>最小 </a:t>
            </a:r>
          </a:p>
          <a:p>
            <a:pPr>
              <a:spcBef>
                <a:spcPct val="0"/>
              </a:spcBef>
              <a:buClrTx/>
              <a:buSzTx/>
              <a:buFontTx/>
              <a:buNone/>
            </a:pPr>
            <a:r>
              <a:rPr lang="en-US" altLang="zh-CN" sz="2000" dirty="0">
                <a:solidFill>
                  <a:prstClr val="black"/>
                </a:solidFill>
                <a:latin typeface="+mn-ea"/>
                <a:ea typeface="+mn-ea"/>
              </a:rPr>
              <a:t>10    </a:t>
            </a:r>
            <a:r>
              <a:rPr lang="zh-CN" altLang="en-US" sz="2000" dirty="0">
                <a:solidFill>
                  <a:prstClr val="black"/>
                </a:solidFill>
                <a:latin typeface="+mn-ea"/>
                <a:ea typeface="+mn-ea"/>
              </a:rPr>
              <a:t>将</a:t>
            </a:r>
            <a:r>
              <a:rPr lang="en-US" altLang="zh-CN" sz="2000" dirty="0">
                <a:solidFill>
                  <a:prstClr val="black"/>
                </a:solidFill>
                <a:latin typeface="+mn-ea"/>
                <a:ea typeface="+mn-ea"/>
              </a:rPr>
              <a:t>w</a:t>
            </a:r>
            <a:r>
              <a:rPr lang="zh-CN" altLang="en-US" sz="2000" dirty="0">
                <a:solidFill>
                  <a:prstClr val="black"/>
                </a:solidFill>
                <a:latin typeface="+mn-ea"/>
                <a:ea typeface="+mn-ea"/>
              </a:rPr>
              <a:t>加入</a:t>
            </a:r>
            <a:r>
              <a:rPr lang="en-US" altLang="zh-CN" sz="2000" dirty="0">
                <a:solidFill>
                  <a:prstClr val="black"/>
                </a:solidFill>
                <a:latin typeface="+mn-ea"/>
                <a:ea typeface="+mn-ea"/>
              </a:rPr>
              <a:t>N' </a:t>
            </a:r>
          </a:p>
          <a:p>
            <a:pPr>
              <a:spcBef>
                <a:spcPct val="0"/>
              </a:spcBef>
              <a:buClrTx/>
              <a:buSzTx/>
              <a:buFontTx/>
              <a:buNone/>
            </a:pPr>
            <a:r>
              <a:rPr lang="en-US" altLang="zh-CN" sz="2000" dirty="0">
                <a:solidFill>
                  <a:prstClr val="black"/>
                </a:solidFill>
                <a:latin typeface="+mn-ea"/>
                <a:ea typeface="+mn-ea"/>
              </a:rPr>
              <a:t>11    </a:t>
            </a:r>
            <a:r>
              <a:rPr lang="zh-CN" altLang="en-US" sz="2000" dirty="0">
                <a:solidFill>
                  <a:prstClr val="black"/>
                </a:solidFill>
                <a:latin typeface="+mn-ea"/>
                <a:ea typeface="+mn-ea"/>
              </a:rPr>
              <a:t>对于所有</a:t>
            </a:r>
            <a:r>
              <a:rPr lang="en-US" altLang="zh-CN" sz="2000" dirty="0">
                <a:solidFill>
                  <a:prstClr val="black"/>
                </a:solidFill>
                <a:latin typeface="+mn-ea"/>
                <a:ea typeface="+mn-ea"/>
              </a:rPr>
              <a:t>v</a:t>
            </a:r>
            <a:r>
              <a:rPr lang="zh-CN" altLang="en-US" sz="2000" dirty="0">
                <a:solidFill>
                  <a:prstClr val="black"/>
                </a:solidFill>
                <a:latin typeface="+mn-ea"/>
                <a:ea typeface="+mn-ea"/>
              </a:rPr>
              <a:t>临近</a:t>
            </a:r>
            <a:r>
              <a:rPr lang="en-US" altLang="zh-CN" sz="2000" dirty="0">
                <a:solidFill>
                  <a:prstClr val="black"/>
                </a:solidFill>
                <a:latin typeface="+mn-ea"/>
                <a:ea typeface="+mn-ea"/>
              </a:rPr>
              <a:t>w</a:t>
            </a:r>
            <a:r>
              <a:rPr lang="zh-CN" altLang="en-US" sz="2000" dirty="0">
                <a:solidFill>
                  <a:prstClr val="black"/>
                </a:solidFill>
                <a:latin typeface="+mn-ea"/>
                <a:ea typeface="+mn-ea"/>
              </a:rPr>
              <a:t>并不在</a:t>
            </a:r>
            <a:r>
              <a:rPr lang="en-US" altLang="zh-CN" sz="2000" dirty="0">
                <a:solidFill>
                  <a:prstClr val="black"/>
                </a:solidFill>
                <a:latin typeface="+mn-ea"/>
                <a:ea typeface="+mn-ea"/>
              </a:rPr>
              <a:t>N’</a:t>
            </a:r>
            <a:r>
              <a:rPr lang="zh-CN" altLang="en-US" sz="2000" dirty="0">
                <a:solidFill>
                  <a:prstClr val="black"/>
                </a:solidFill>
                <a:latin typeface="+mn-ea"/>
                <a:ea typeface="+mn-ea"/>
              </a:rPr>
              <a:t>中，更新</a:t>
            </a:r>
            <a:r>
              <a:rPr lang="en-US" altLang="zh-CN" sz="2000" dirty="0">
                <a:solidFill>
                  <a:prstClr val="black"/>
                </a:solidFill>
                <a:latin typeface="+mn-ea"/>
                <a:ea typeface="+mn-ea"/>
              </a:rPr>
              <a:t>D(v): </a:t>
            </a:r>
          </a:p>
          <a:p>
            <a:pPr>
              <a:spcBef>
                <a:spcPct val="0"/>
              </a:spcBef>
              <a:buClrTx/>
              <a:buSzTx/>
              <a:buFontTx/>
              <a:buNone/>
            </a:pPr>
            <a:r>
              <a:rPr lang="en-US" altLang="zh-CN" sz="2000" dirty="0">
                <a:solidFill>
                  <a:prstClr val="black"/>
                </a:solidFill>
                <a:latin typeface="+mn-ea"/>
                <a:ea typeface="+mn-ea"/>
              </a:rPr>
              <a:t>12       </a:t>
            </a:r>
            <a:r>
              <a:rPr lang="en-US" altLang="zh-CN" sz="2000" dirty="0">
                <a:solidFill>
                  <a:srgbClr val="FF0000"/>
                </a:solidFill>
                <a:latin typeface="+mn-ea"/>
                <a:ea typeface="+mn-ea"/>
              </a:rPr>
              <a:t>D(v) = min( D(v), D(w) + c(</a:t>
            </a:r>
            <a:r>
              <a:rPr lang="en-US" altLang="zh-CN" sz="2000" dirty="0" err="1">
                <a:solidFill>
                  <a:srgbClr val="FF0000"/>
                </a:solidFill>
                <a:latin typeface="+mn-ea"/>
                <a:ea typeface="+mn-ea"/>
              </a:rPr>
              <a:t>w,v</a:t>
            </a:r>
            <a:r>
              <a:rPr lang="en-US" altLang="zh-CN" sz="2000" dirty="0">
                <a:solidFill>
                  <a:srgbClr val="FF0000"/>
                </a:solidFill>
                <a:latin typeface="+mn-ea"/>
                <a:ea typeface="+mn-ea"/>
              </a:rPr>
              <a:t>) ) </a:t>
            </a:r>
          </a:p>
          <a:p>
            <a:pPr>
              <a:spcBef>
                <a:spcPct val="0"/>
              </a:spcBef>
              <a:buClrTx/>
              <a:buSzTx/>
              <a:buFontTx/>
              <a:buNone/>
            </a:pPr>
            <a:r>
              <a:rPr lang="en-US" altLang="zh-CN" sz="2000" dirty="0">
                <a:solidFill>
                  <a:prstClr val="black"/>
                </a:solidFill>
                <a:latin typeface="+mn-ea"/>
                <a:ea typeface="+mn-ea"/>
              </a:rPr>
              <a:t>13    /* </a:t>
            </a:r>
            <a:r>
              <a:rPr lang="zh-CN" altLang="en-US" sz="2000" dirty="0">
                <a:solidFill>
                  <a:prstClr val="black"/>
                </a:solidFill>
                <a:latin typeface="+mn-ea"/>
                <a:ea typeface="+mn-ea"/>
              </a:rPr>
              <a:t>到</a:t>
            </a:r>
            <a:r>
              <a:rPr lang="en-US" altLang="zh-CN" sz="2000" dirty="0">
                <a:solidFill>
                  <a:prstClr val="black"/>
                </a:solidFill>
                <a:latin typeface="+mn-ea"/>
                <a:ea typeface="+mn-ea"/>
              </a:rPr>
              <a:t>v</a:t>
            </a:r>
            <a:r>
              <a:rPr lang="zh-CN" altLang="en-US" sz="2000" dirty="0">
                <a:solidFill>
                  <a:prstClr val="black"/>
                </a:solidFill>
                <a:latin typeface="+mn-ea"/>
                <a:ea typeface="+mn-ea"/>
              </a:rPr>
              <a:t>的新费用或是到</a:t>
            </a:r>
            <a:r>
              <a:rPr lang="en-US" altLang="zh-CN" sz="2000" dirty="0">
                <a:solidFill>
                  <a:prstClr val="black"/>
                </a:solidFill>
                <a:latin typeface="+mn-ea"/>
                <a:ea typeface="+mn-ea"/>
              </a:rPr>
              <a:t>v</a:t>
            </a:r>
            <a:r>
              <a:rPr lang="zh-CN" altLang="en-US" sz="2000" dirty="0">
                <a:solidFill>
                  <a:prstClr val="black"/>
                </a:solidFill>
                <a:latin typeface="+mn-ea"/>
                <a:ea typeface="+mn-ea"/>
              </a:rPr>
              <a:t>的老费用或到</a:t>
            </a:r>
            <a:r>
              <a:rPr lang="en-US" altLang="zh-CN" sz="2000" dirty="0">
                <a:solidFill>
                  <a:prstClr val="black"/>
                </a:solidFill>
                <a:latin typeface="+mn-ea"/>
                <a:ea typeface="+mn-ea"/>
              </a:rPr>
              <a:t>w</a:t>
            </a:r>
            <a:r>
              <a:rPr lang="zh-CN" altLang="en-US" sz="2000" dirty="0">
                <a:solidFill>
                  <a:prstClr val="black"/>
                </a:solidFill>
                <a:latin typeface="+mn-ea"/>
                <a:ea typeface="+mn-ea"/>
              </a:rPr>
              <a:t>加上从</a:t>
            </a:r>
            <a:r>
              <a:rPr lang="en-US" altLang="zh-CN" sz="2000" dirty="0">
                <a:solidFill>
                  <a:prstClr val="black"/>
                </a:solidFill>
                <a:latin typeface="+mn-ea"/>
                <a:ea typeface="+mn-ea"/>
              </a:rPr>
              <a:t>w</a:t>
            </a:r>
            <a:r>
              <a:rPr lang="zh-CN" altLang="en-US" sz="2000" dirty="0">
                <a:solidFill>
                  <a:prstClr val="black"/>
                </a:solidFill>
                <a:latin typeface="+mn-ea"/>
                <a:ea typeface="+mn-ea"/>
              </a:rPr>
              <a:t>到</a:t>
            </a:r>
            <a:r>
              <a:rPr lang="en-US" altLang="zh-CN" sz="2000" dirty="0">
                <a:solidFill>
                  <a:prstClr val="black"/>
                </a:solidFill>
                <a:latin typeface="+mn-ea"/>
                <a:ea typeface="+mn-ea"/>
              </a:rPr>
              <a:t>v</a:t>
            </a:r>
            <a:r>
              <a:rPr lang="zh-CN" altLang="en-US" sz="2000" dirty="0">
                <a:solidFill>
                  <a:prstClr val="black"/>
                </a:solidFill>
                <a:latin typeface="+mn-ea"/>
                <a:ea typeface="+mn-ea"/>
              </a:rPr>
              <a:t>的已知最短路费用</a:t>
            </a:r>
            <a:r>
              <a:rPr lang="en-US" altLang="zh-CN" sz="2000" dirty="0">
                <a:solidFill>
                  <a:prstClr val="black"/>
                </a:solidFill>
                <a:latin typeface="+mn-ea"/>
                <a:ea typeface="+mn-ea"/>
              </a:rPr>
              <a:t>*/ </a:t>
            </a:r>
          </a:p>
          <a:p>
            <a:pPr>
              <a:spcBef>
                <a:spcPct val="0"/>
              </a:spcBef>
              <a:buClrTx/>
              <a:buSzTx/>
              <a:buFontTx/>
              <a:buNone/>
            </a:pPr>
            <a:r>
              <a:rPr lang="en-US" altLang="zh-CN" sz="2000" dirty="0">
                <a:solidFill>
                  <a:prstClr val="black"/>
                </a:solidFill>
                <a:latin typeface="+mn-ea"/>
                <a:ea typeface="+mn-ea"/>
              </a:rPr>
              <a:t>15  </a:t>
            </a:r>
            <a:r>
              <a:rPr lang="en-US" altLang="zh-CN" sz="2000" i="1" dirty="0">
                <a:solidFill>
                  <a:prstClr val="black"/>
                </a:solidFill>
                <a:latin typeface="+mn-ea"/>
                <a:ea typeface="+mn-ea"/>
              </a:rPr>
              <a:t>until </a:t>
            </a:r>
            <a:r>
              <a:rPr lang="zh-CN" altLang="en-US" sz="2000" i="1" dirty="0">
                <a:solidFill>
                  <a:prstClr val="black"/>
                </a:solidFill>
                <a:latin typeface="+mn-ea"/>
                <a:ea typeface="+mn-ea"/>
              </a:rPr>
              <a:t>所有节点在 </a:t>
            </a:r>
            <a:r>
              <a:rPr lang="en-US" altLang="zh-CN" sz="2000" i="1" dirty="0">
                <a:solidFill>
                  <a:prstClr val="black"/>
                </a:solidFill>
                <a:latin typeface="+mn-ea"/>
                <a:ea typeface="+mn-ea"/>
              </a:rPr>
              <a:t>N’</a:t>
            </a:r>
            <a:r>
              <a:rPr lang="zh-CN" altLang="en-US" sz="2000" i="1" dirty="0">
                <a:solidFill>
                  <a:prstClr val="black"/>
                </a:solidFill>
                <a:latin typeface="+mn-ea"/>
                <a:ea typeface="+mn-ea"/>
              </a:rPr>
              <a:t>中</a:t>
            </a:r>
            <a:r>
              <a:rPr lang="zh-CN" altLang="en-US" sz="2000" dirty="0">
                <a:solidFill>
                  <a:prstClr val="black"/>
                </a:solidFill>
                <a:latin typeface="+mn-ea"/>
                <a:ea typeface="+mn-ea"/>
              </a:rPr>
              <a:t> </a:t>
            </a:r>
          </a:p>
        </p:txBody>
      </p:sp>
      <p:sp>
        <p:nvSpPr>
          <p:cNvPr id="25605" name="AutoShape 6"/>
          <p:cNvSpPr>
            <a:spLocks/>
          </p:cNvSpPr>
          <p:nvPr/>
        </p:nvSpPr>
        <p:spPr bwMode="auto">
          <a:xfrm>
            <a:off x="749300" y="1801276"/>
            <a:ext cx="165099" cy="1653866"/>
          </a:xfrm>
          <a:prstGeom prst="leftBrace">
            <a:avLst>
              <a:gd name="adj1" fmla="val 142857"/>
              <a:gd name="adj2" fmla="val 50000"/>
            </a:avLst>
          </a:prstGeom>
          <a:noFill/>
          <a:ln w="3810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mn-ea"/>
              <a:ea typeface="+mn-ea"/>
            </a:endParaRPr>
          </a:p>
        </p:txBody>
      </p:sp>
      <p:sp>
        <p:nvSpPr>
          <p:cNvPr id="25606" name="AutoShape 7"/>
          <p:cNvSpPr>
            <a:spLocks/>
          </p:cNvSpPr>
          <p:nvPr/>
        </p:nvSpPr>
        <p:spPr bwMode="auto">
          <a:xfrm>
            <a:off x="795866" y="3925119"/>
            <a:ext cx="118533" cy="1981200"/>
          </a:xfrm>
          <a:prstGeom prst="leftBrace">
            <a:avLst>
              <a:gd name="adj1" fmla="val 185714"/>
              <a:gd name="adj2" fmla="val 50000"/>
            </a:avLst>
          </a:prstGeom>
          <a:noFill/>
          <a:ln w="3810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mn-ea"/>
              <a:ea typeface="+mn-ea"/>
            </a:endParaRPr>
          </a:p>
        </p:txBody>
      </p:sp>
    </p:spTree>
    <p:extLst>
      <p:ext uri="{BB962C8B-B14F-4D97-AF65-F5344CB8AC3E}">
        <p14:creationId xmlns:p14="http://schemas.microsoft.com/office/powerpoint/2010/main" val="1580455349"/>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idx="4294967295"/>
          </p:nvPr>
        </p:nvSpPr>
        <p:spPr>
          <a:xfrm>
            <a:off x="-1" y="494818"/>
            <a:ext cx="12009863" cy="1143000"/>
          </a:xfrm>
          <a:prstGeom prst="rect">
            <a:avLst/>
          </a:prstGeom>
        </p:spPr>
        <p:txBody>
          <a:bodyPr/>
          <a:lstStyle/>
          <a:p>
            <a:pPr algn="ctr"/>
            <a:r>
              <a:rPr lang="en-US" altLang="zh-CN" dirty="0" err="1"/>
              <a:t>Dijkstra</a:t>
            </a:r>
            <a:r>
              <a:rPr lang="zh-CN" altLang="en-US" dirty="0"/>
              <a:t>算法：讨论</a:t>
            </a:r>
          </a:p>
        </p:txBody>
      </p:sp>
      <p:sp>
        <p:nvSpPr>
          <p:cNvPr id="5" name="圆角矩形 4"/>
          <p:cNvSpPr/>
          <p:nvPr/>
        </p:nvSpPr>
        <p:spPr>
          <a:xfrm>
            <a:off x="1008162" y="1385044"/>
            <a:ext cx="3382319" cy="622106"/>
          </a:xfrm>
          <a:prstGeom prst="roundRect">
            <a:avLst/>
          </a:prstGeom>
          <a:gradFill flip="none" rotWithShape="1">
            <a:gsLst>
              <a:gs pos="85000">
                <a:schemeClr val="accent2">
                  <a:lumMod val="40000"/>
                  <a:lumOff val="60000"/>
                </a:schemeClr>
              </a:gs>
              <a:gs pos="15000">
                <a:schemeClr val="accent2">
                  <a:lumMod val="40000"/>
                  <a:lumOff val="60000"/>
                </a:schemeClr>
              </a:gs>
              <a:gs pos="0">
                <a:schemeClr val="bg1"/>
              </a:gs>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latin typeface="+mn-ea"/>
              </a:rPr>
              <a:t>可能产生振荡</a:t>
            </a:r>
          </a:p>
        </p:txBody>
      </p:sp>
      <p:sp>
        <p:nvSpPr>
          <p:cNvPr id="2" name="矩形 1"/>
          <p:cNvSpPr/>
          <p:nvPr/>
        </p:nvSpPr>
        <p:spPr>
          <a:xfrm>
            <a:off x="877980" y="2306445"/>
            <a:ext cx="4837276" cy="369332"/>
          </a:xfrm>
          <a:prstGeom prst="rect">
            <a:avLst/>
          </a:prstGeom>
        </p:spPr>
        <p:txBody>
          <a:bodyPr wrap="square">
            <a:spAutoFit/>
          </a:bodyPr>
          <a:lstStyle/>
          <a:p>
            <a:pPr>
              <a:lnSpc>
                <a:spcPct val="90000"/>
              </a:lnSpc>
            </a:pPr>
            <a:r>
              <a:rPr lang="zh-CN" altLang="en-US" sz="2000" b="1" dirty="0"/>
              <a:t>示例：假设 链路代价 </a:t>
            </a:r>
            <a:r>
              <a:rPr lang="en-US" altLang="zh-CN" sz="2000" b="1" dirty="0"/>
              <a:t>= </a:t>
            </a:r>
            <a:r>
              <a:rPr lang="zh-CN" altLang="en-US" sz="2000" b="1" dirty="0"/>
              <a:t>链路承担的流量</a:t>
            </a:r>
          </a:p>
        </p:txBody>
      </p:sp>
      <p:grpSp>
        <p:nvGrpSpPr>
          <p:cNvPr id="4" name="组合 3"/>
          <p:cNvGrpSpPr/>
          <p:nvPr/>
        </p:nvGrpSpPr>
        <p:grpSpPr>
          <a:xfrm>
            <a:off x="1391433" y="3042192"/>
            <a:ext cx="10044353" cy="3393331"/>
            <a:chOff x="338138" y="4141788"/>
            <a:chExt cx="8824912" cy="2349500"/>
          </a:xfrm>
        </p:grpSpPr>
        <p:sp>
          <p:nvSpPr>
            <p:cNvPr id="469" name="Freeform 5"/>
            <p:cNvSpPr>
              <a:spLocks/>
            </p:cNvSpPr>
            <p:nvPr/>
          </p:nvSpPr>
          <p:spPr bwMode="auto">
            <a:xfrm>
              <a:off x="395288" y="4141788"/>
              <a:ext cx="1971675" cy="1355725"/>
            </a:xfrm>
            <a:custGeom>
              <a:avLst/>
              <a:gdLst>
                <a:gd name="T0" fmla="*/ 2147483647 w 1242"/>
                <a:gd name="T1" fmla="*/ 2147483647 h 854"/>
                <a:gd name="T2" fmla="*/ 2147483647 w 1242"/>
                <a:gd name="T3" fmla="*/ 2147483647 h 854"/>
                <a:gd name="T4" fmla="*/ 2147483647 w 1242"/>
                <a:gd name="T5" fmla="*/ 2147483647 h 854"/>
                <a:gd name="T6" fmla="*/ 2147483647 w 1242"/>
                <a:gd name="T7" fmla="*/ 2147483647 h 854"/>
                <a:gd name="T8" fmla="*/ 2147483647 w 1242"/>
                <a:gd name="T9" fmla="*/ 2147483647 h 854"/>
                <a:gd name="T10" fmla="*/ 2147483647 w 1242"/>
                <a:gd name="T11" fmla="*/ 2147483647 h 854"/>
                <a:gd name="T12" fmla="*/ 2147483647 w 1242"/>
                <a:gd name="T13" fmla="*/ 2147483647 h 854"/>
                <a:gd name="T14" fmla="*/ 2147483647 w 1242"/>
                <a:gd name="T15" fmla="*/ 2147483647 h 854"/>
                <a:gd name="T16" fmla="*/ 2147483647 w 1242"/>
                <a:gd name="T17" fmla="*/ 2147483647 h 854"/>
                <a:gd name="T18" fmla="*/ 2147483647 w 1242"/>
                <a:gd name="T19" fmla="*/ 2147483647 h 8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42"/>
                <a:gd name="T31" fmla="*/ 0 h 854"/>
                <a:gd name="T32" fmla="*/ 1242 w 1242"/>
                <a:gd name="T33" fmla="*/ 854 h 8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42" h="854">
                  <a:moveTo>
                    <a:pt x="1" y="381"/>
                  </a:moveTo>
                  <a:cubicBezTo>
                    <a:pt x="0" y="296"/>
                    <a:pt x="88" y="222"/>
                    <a:pt x="169" y="162"/>
                  </a:cubicBezTo>
                  <a:cubicBezTo>
                    <a:pt x="250" y="102"/>
                    <a:pt x="378" y="40"/>
                    <a:pt x="487" y="18"/>
                  </a:cubicBezTo>
                  <a:cubicBezTo>
                    <a:pt x="616" y="6"/>
                    <a:pt x="685" y="0"/>
                    <a:pt x="823" y="30"/>
                  </a:cubicBezTo>
                  <a:cubicBezTo>
                    <a:pt x="961" y="60"/>
                    <a:pt x="1121" y="165"/>
                    <a:pt x="1183" y="261"/>
                  </a:cubicBezTo>
                  <a:cubicBezTo>
                    <a:pt x="1242" y="357"/>
                    <a:pt x="1219" y="523"/>
                    <a:pt x="1177" y="609"/>
                  </a:cubicBezTo>
                  <a:cubicBezTo>
                    <a:pt x="1135" y="695"/>
                    <a:pt x="1049" y="742"/>
                    <a:pt x="928" y="780"/>
                  </a:cubicBezTo>
                  <a:cubicBezTo>
                    <a:pt x="807" y="818"/>
                    <a:pt x="573" y="854"/>
                    <a:pt x="448" y="837"/>
                  </a:cubicBezTo>
                  <a:cubicBezTo>
                    <a:pt x="323" y="820"/>
                    <a:pt x="252" y="751"/>
                    <a:pt x="178" y="675"/>
                  </a:cubicBezTo>
                  <a:cubicBezTo>
                    <a:pt x="104" y="599"/>
                    <a:pt x="2" y="466"/>
                    <a:pt x="1" y="381"/>
                  </a:cubicBezTo>
                  <a:close/>
                </a:path>
              </a:pathLst>
            </a:custGeom>
            <a:solidFill>
              <a:srgbClr val="66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ea typeface="ＭＳ Ｐゴシック" charset="0"/>
              </a:endParaRPr>
            </a:p>
          </p:txBody>
        </p:sp>
        <p:sp>
          <p:nvSpPr>
            <p:cNvPr id="470" name="Freeform 6"/>
            <p:cNvSpPr>
              <a:spLocks/>
            </p:cNvSpPr>
            <p:nvPr/>
          </p:nvSpPr>
          <p:spPr bwMode="auto">
            <a:xfrm>
              <a:off x="796925" y="4479925"/>
              <a:ext cx="390525" cy="209550"/>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nvGrpSpPr>
            <p:cNvPr id="471" name="Group 7"/>
            <p:cNvGrpSpPr>
              <a:grpSpLocks/>
            </p:cNvGrpSpPr>
            <p:nvPr/>
          </p:nvGrpSpPr>
          <p:grpSpPr bwMode="auto">
            <a:xfrm>
              <a:off x="1103313" y="4162425"/>
              <a:ext cx="501650" cy="396875"/>
              <a:chOff x="1747" y="3190"/>
              <a:chExt cx="316" cy="250"/>
            </a:xfrm>
          </p:grpSpPr>
          <p:sp>
            <p:nvSpPr>
              <p:cNvPr id="472" name="Oval 8"/>
              <p:cNvSpPr>
                <a:spLocks noChangeArrowheads="1"/>
              </p:cNvSpPr>
              <p:nvPr/>
            </p:nvSpPr>
            <p:spPr bwMode="auto">
              <a:xfrm>
                <a:off x="1750" y="3308"/>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473" name="Line 9"/>
              <p:cNvSpPr>
                <a:spLocks noChangeShapeType="1"/>
              </p:cNvSpPr>
              <p:nvPr/>
            </p:nvSpPr>
            <p:spPr bwMode="auto">
              <a:xfrm>
                <a:off x="1750" y="3301"/>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474" name="Line 10"/>
              <p:cNvSpPr>
                <a:spLocks noChangeShapeType="1"/>
              </p:cNvSpPr>
              <p:nvPr/>
            </p:nvSpPr>
            <p:spPr bwMode="auto">
              <a:xfrm>
                <a:off x="2063" y="3301"/>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475" name="Rectangle 11"/>
              <p:cNvSpPr>
                <a:spLocks noChangeArrowheads="1"/>
              </p:cNvSpPr>
              <p:nvPr/>
            </p:nvSpPr>
            <p:spPr bwMode="auto">
              <a:xfrm>
                <a:off x="1750" y="3301"/>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ea typeface="ＭＳ Ｐゴシック" charset="0"/>
                </a:endParaRPr>
              </a:p>
            </p:txBody>
          </p:sp>
          <p:sp>
            <p:nvSpPr>
              <p:cNvPr id="476" name="Oval 12"/>
              <p:cNvSpPr>
                <a:spLocks noChangeArrowheads="1"/>
              </p:cNvSpPr>
              <p:nvPr/>
            </p:nvSpPr>
            <p:spPr bwMode="auto">
              <a:xfrm>
                <a:off x="1747" y="3242"/>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nvGrpSpPr>
              <p:cNvPr id="477" name="Group 13"/>
              <p:cNvGrpSpPr>
                <a:grpSpLocks/>
              </p:cNvGrpSpPr>
              <p:nvPr/>
            </p:nvGrpSpPr>
            <p:grpSpPr bwMode="auto">
              <a:xfrm>
                <a:off x="1790" y="3190"/>
                <a:ext cx="223" cy="250"/>
                <a:chOff x="2945" y="2425"/>
                <a:chExt cx="226" cy="250"/>
              </a:xfrm>
            </p:grpSpPr>
            <p:sp>
              <p:nvSpPr>
                <p:cNvPr id="478" name="Rectangle 14"/>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479" name="Text Box 15"/>
                <p:cNvSpPr txBox="1">
                  <a:spLocks noChangeArrowheads="1"/>
                </p:cNvSpPr>
                <p:nvPr/>
              </p:nvSpPr>
              <p:spPr bwMode="auto">
                <a:xfrm>
                  <a:off x="2945" y="2425"/>
                  <a:ext cx="226"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rPr>
                    <a:t>A</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endParaRPr>
                </a:p>
              </p:txBody>
            </p:sp>
          </p:grpSp>
        </p:grpSp>
        <p:grpSp>
          <p:nvGrpSpPr>
            <p:cNvPr id="480" name="Group 16"/>
            <p:cNvGrpSpPr>
              <a:grpSpLocks/>
            </p:cNvGrpSpPr>
            <p:nvPr/>
          </p:nvGrpSpPr>
          <p:grpSpPr bwMode="auto">
            <a:xfrm>
              <a:off x="455613" y="4567238"/>
              <a:ext cx="501650" cy="396875"/>
              <a:chOff x="2221" y="3571"/>
              <a:chExt cx="316" cy="250"/>
            </a:xfrm>
          </p:grpSpPr>
          <p:sp>
            <p:nvSpPr>
              <p:cNvPr id="481" name="Oval 17"/>
              <p:cNvSpPr>
                <a:spLocks noChangeArrowheads="1"/>
              </p:cNvSpPr>
              <p:nvPr/>
            </p:nvSpPr>
            <p:spPr bwMode="auto">
              <a:xfrm>
                <a:off x="2224" y="3695"/>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482" name="Line 18"/>
              <p:cNvSpPr>
                <a:spLocks noChangeShapeType="1"/>
              </p:cNvSpPr>
              <p:nvPr/>
            </p:nvSpPr>
            <p:spPr bwMode="auto">
              <a:xfrm>
                <a:off x="2224" y="3688"/>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483" name="Line 19"/>
              <p:cNvSpPr>
                <a:spLocks noChangeShapeType="1"/>
              </p:cNvSpPr>
              <p:nvPr/>
            </p:nvSpPr>
            <p:spPr bwMode="auto">
              <a:xfrm>
                <a:off x="2537" y="3688"/>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484" name="Rectangle 20"/>
              <p:cNvSpPr>
                <a:spLocks noChangeArrowheads="1"/>
              </p:cNvSpPr>
              <p:nvPr/>
            </p:nvSpPr>
            <p:spPr bwMode="auto">
              <a:xfrm>
                <a:off x="2224" y="3688"/>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ea typeface="ＭＳ Ｐゴシック" charset="0"/>
                </a:endParaRPr>
              </a:p>
            </p:txBody>
          </p:sp>
          <p:sp>
            <p:nvSpPr>
              <p:cNvPr id="485" name="Oval 21"/>
              <p:cNvSpPr>
                <a:spLocks noChangeArrowheads="1"/>
              </p:cNvSpPr>
              <p:nvPr/>
            </p:nvSpPr>
            <p:spPr bwMode="auto">
              <a:xfrm>
                <a:off x="2221" y="3629"/>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nvGrpSpPr>
              <p:cNvPr id="486" name="Group 22"/>
              <p:cNvGrpSpPr>
                <a:grpSpLocks/>
              </p:cNvGrpSpPr>
              <p:nvPr/>
            </p:nvGrpSpPr>
            <p:grpSpPr bwMode="auto">
              <a:xfrm>
                <a:off x="2275" y="3571"/>
                <a:ext cx="232" cy="250"/>
                <a:chOff x="2941" y="2425"/>
                <a:chExt cx="235" cy="250"/>
              </a:xfrm>
            </p:grpSpPr>
            <p:sp>
              <p:nvSpPr>
                <p:cNvPr id="487" name="Rectangle 23"/>
                <p:cNvSpPr>
                  <a:spLocks noChangeArrowheads="1"/>
                </p:cNvSpPr>
                <p:nvPr/>
              </p:nvSpPr>
              <p:spPr bwMode="auto">
                <a:xfrm>
                  <a:off x="2982" y="2490"/>
                  <a:ext cx="146"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488" name="Text Box 24"/>
                <p:cNvSpPr txBox="1">
                  <a:spLocks noChangeArrowheads="1"/>
                </p:cNvSpPr>
                <p:nvPr/>
              </p:nvSpPr>
              <p:spPr bwMode="auto">
                <a:xfrm>
                  <a:off x="2941" y="2425"/>
                  <a:ext cx="235"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rPr>
                    <a:t>D</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endParaRPr>
                </a:p>
              </p:txBody>
            </p:sp>
          </p:grpSp>
        </p:grpSp>
        <p:grpSp>
          <p:nvGrpSpPr>
            <p:cNvPr id="489" name="Group 25"/>
            <p:cNvGrpSpPr>
              <a:grpSpLocks/>
            </p:cNvGrpSpPr>
            <p:nvPr/>
          </p:nvGrpSpPr>
          <p:grpSpPr bwMode="auto">
            <a:xfrm>
              <a:off x="1090613" y="5114952"/>
              <a:ext cx="500062" cy="422277"/>
              <a:chOff x="2903" y="2938"/>
              <a:chExt cx="315" cy="266"/>
            </a:xfrm>
          </p:grpSpPr>
          <p:grpSp>
            <p:nvGrpSpPr>
              <p:cNvPr id="490" name="Group 26"/>
              <p:cNvGrpSpPr>
                <a:grpSpLocks/>
              </p:cNvGrpSpPr>
              <p:nvPr/>
            </p:nvGrpSpPr>
            <p:grpSpPr bwMode="auto">
              <a:xfrm>
                <a:off x="2903" y="2938"/>
                <a:ext cx="315" cy="144"/>
                <a:chOff x="2903" y="2938"/>
                <a:chExt cx="315" cy="144"/>
              </a:xfrm>
            </p:grpSpPr>
            <p:sp>
              <p:nvSpPr>
                <p:cNvPr id="494" name="Oval 27"/>
                <p:cNvSpPr>
                  <a:spLocks noChangeArrowheads="1"/>
                </p:cNvSpPr>
                <p:nvPr/>
              </p:nvSpPr>
              <p:spPr bwMode="auto">
                <a:xfrm>
                  <a:off x="2903" y="3001"/>
                  <a:ext cx="312"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495" name="Line 28"/>
                <p:cNvSpPr>
                  <a:spLocks noChangeShapeType="1"/>
                </p:cNvSpPr>
                <p:nvPr/>
              </p:nvSpPr>
              <p:spPr bwMode="auto">
                <a:xfrm>
                  <a:off x="2903" y="2994"/>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496" name="Line 29"/>
                <p:cNvSpPr>
                  <a:spLocks noChangeShapeType="1"/>
                </p:cNvSpPr>
                <p:nvPr/>
              </p:nvSpPr>
              <p:spPr bwMode="auto">
                <a:xfrm>
                  <a:off x="3215" y="2994"/>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497" name="Rectangle 30"/>
                <p:cNvSpPr>
                  <a:spLocks noChangeArrowheads="1"/>
                </p:cNvSpPr>
                <p:nvPr/>
              </p:nvSpPr>
              <p:spPr bwMode="auto">
                <a:xfrm>
                  <a:off x="2903" y="2994"/>
                  <a:ext cx="309"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ea typeface="ＭＳ Ｐゴシック" charset="0"/>
                  </a:endParaRPr>
                </a:p>
              </p:txBody>
            </p:sp>
            <p:sp>
              <p:nvSpPr>
                <p:cNvPr id="498" name="Oval 31"/>
                <p:cNvSpPr>
                  <a:spLocks noChangeArrowheads="1"/>
                </p:cNvSpPr>
                <p:nvPr/>
              </p:nvSpPr>
              <p:spPr bwMode="auto">
                <a:xfrm>
                  <a:off x="2906" y="2938"/>
                  <a:ext cx="312"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grpSp>
            <p:nvGrpSpPr>
              <p:cNvPr id="491" name="Group 32"/>
              <p:cNvGrpSpPr>
                <a:grpSpLocks/>
              </p:cNvGrpSpPr>
              <p:nvPr/>
            </p:nvGrpSpPr>
            <p:grpSpPr bwMode="auto">
              <a:xfrm>
                <a:off x="2949" y="2949"/>
                <a:ext cx="232" cy="255"/>
                <a:chOff x="2940" y="2490"/>
                <a:chExt cx="235" cy="255"/>
              </a:xfrm>
            </p:grpSpPr>
            <p:sp>
              <p:nvSpPr>
                <p:cNvPr id="492" name="Rectangle 33"/>
                <p:cNvSpPr>
                  <a:spLocks noChangeArrowheads="1"/>
                </p:cNvSpPr>
                <p:nvPr/>
              </p:nvSpPr>
              <p:spPr bwMode="auto">
                <a:xfrm>
                  <a:off x="2982" y="2490"/>
                  <a:ext cx="146"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493" name="Text Box 34"/>
                <p:cNvSpPr txBox="1">
                  <a:spLocks noChangeArrowheads="1"/>
                </p:cNvSpPr>
                <p:nvPr/>
              </p:nvSpPr>
              <p:spPr bwMode="auto">
                <a:xfrm>
                  <a:off x="2940" y="2495"/>
                  <a:ext cx="235"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C</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499" name="Group 35"/>
            <p:cNvGrpSpPr>
              <a:grpSpLocks/>
            </p:cNvGrpSpPr>
            <p:nvPr/>
          </p:nvGrpSpPr>
          <p:grpSpPr bwMode="auto">
            <a:xfrm>
              <a:off x="1744663" y="4581525"/>
              <a:ext cx="501650" cy="396875"/>
              <a:chOff x="2217" y="2884"/>
              <a:chExt cx="316" cy="250"/>
            </a:xfrm>
          </p:grpSpPr>
          <p:sp>
            <p:nvSpPr>
              <p:cNvPr id="500" name="Oval 36"/>
              <p:cNvSpPr>
                <a:spLocks noChangeArrowheads="1"/>
              </p:cNvSpPr>
              <p:nvPr/>
            </p:nvSpPr>
            <p:spPr bwMode="auto">
              <a:xfrm>
                <a:off x="2220" y="3005"/>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01" name="Line 37"/>
              <p:cNvSpPr>
                <a:spLocks noChangeShapeType="1"/>
              </p:cNvSpPr>
              <p:nvPr/>
            </p:nvSpPr>
            <p:spPr bwMode="auto">
              <a:xfrm>
                <a:off x="2220" y="2998"/>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02" name="Line 38"/>
              <p:cNvSpPr>
                <a:spLocks noChangeShapeType="1"/>
              </p:cNvSpPr>
              <p:nvPr/>
            </p:nvSpPr>
            <p:spPr bwMode="auto">
              <a:xfrm>
                <a:off x="2533" y="2998"/>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03" name="Rectangle 39"/>
              <p:cNvSpPr>
                <a:spLocks noChangeArrowheads="1"/>
              </p:cNvSpPr>
              <p:nvPr/>
            </p:nvSpPr>
            <p:spPr bwMode="auto">
              <a:xfrm>
                <a:off x="2220" y="2998"/>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ea typeface="ＭＳ Ｐゴシック" charset="0"/>
                </a:endParaRPr>
              </a:p>
            </p:txBody>
          </p:sp>
          <p:sp>
            <p:nvSpPr>
              <p:cNvPr id="504" name="Oval 40"/>
              <p:cNvSpPr>
                <a:spLocks noChangeArrowheads="1"/>
              </p:cNvSpPr>
              <p:nvPr/>
            </p:nvSpPr>
            <p:spPr bwMode="auto">
              <a:xfrm>
                <a:off x="2217" y="2939"/>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nvGrpSpPr>
              <p:cNvPr id="505" name="Group 41"/>
              <p:cNvGrpSpPr>
                <a:grpSpLocks/>
              </p:cNvGrpSpPr>
              <p:nvPr/>
            </p:nvGrpSpPr>
            <p:grpSpPr bwMode="auto">
              <a:xfrm>
                <a:off x="2270" y="2884"/>
                <a:ext cx="223" cy="250"/>
                <a:chOff x="2945" y="2425"/>
                <a:chExt cx="226" cy="250"/>
              </a:xfrm>
            </p:grpSpPr>
            <p:sp>
              <p:nvSpPr>
                <p:cNvPr id="506" name="Rectangle 42"/>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07" name="Text Box 43"/>
                <p:cNvSpPr txBox="1">
                  <a:spLocks noChangeArrowheads="1"/>
                </p:cNvSpPr>
                <p:nvPr/>
              </p:nvSpPr>
              <p:spPr bwMode="auto">
                <a:xfrm>
                  <a:off x="2945" y="2425"/>
                  <a:ext cx="226"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rPr>
                    <a:t>B</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endParaRPr>
                </a:p>
              </p:txBody>
            </p:sp>
          </p:grpSp>
        </p:grpSp>
        <p:sp>
          <p:nvSpPr>
            <p:cNvPr id="508" name="Text Box 44"/>
            <p:cNvSpPr txBox="1">
              <a:spLocks noChangeArrowheads="1"/>
            </p:cNvSpPr>
            <p:nvPr/>
          </p:nvSpPr>
          <p:spPr bwMode="auto">
            <a:xfrm>
              <a:off x="798513" y="4333875"/>
              <a:ext cx="28257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1</a:t>
              </a:r>
            </a:p>
          </p:txBody>
        </p:sp>
        <p:sp>
          <p:nvSpPr>
            <p:cNvPr id="509" name="Freeform 45"/>
            <p:cNvSpPr>
              <a:spLocks/>
            </p:cNvSpPr>
            <p:nvPr/>
          </p:nvSpPr>
          <p:spPr bwMode="auto">
            <a:xfrm flipH="1">
              <a:off x="1482725" y="4479925"/>
              <a:ext cx="338138" cy="204788"/>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10" name="Freeform 46"/>
            <p:cNvSpPr>
              <a:spLocks/>
            </p:cNvSpPr>
            <p:nvPr/>
          </p:nvSpPr>
          <p:spPr bwMode="auto">
            <a:xfrm flipH="1" flipV="1">
              <a:off x="1497013" y="4894263"/>
              <a:ext cx="314325" cy="228600"/>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triangle" w="med" len="med"/>
              <a:tailEnd type="non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11" name="Freeform 47"/>
            <p:cNvSpPr>
              <a:spLocks/>
            </p:cNvSpPr>
            <p:nvPr/>
          </p:nvSpPr>
          <p:spPr bwMode="auto">
            <a:xfrm flipV="1">
              <a:off x="858838" y="4884738"/>
              <a:ext cx="323850" cy="247650"/>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12" name="Text Box 48"/>
            <p:cNvSpPr txBox="1">
              <a:spLocks noChangeArrowheads="1"/>
            </p:cNvSpPr>
            <p:nvPr/>
          </p:nvSpPr>
          <p:spPr bwMode="auto">
            <a:xfrm>
              <a:off x="1627188" y="4343400"/>
              <a:ext cx="484187"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1+e</a:t>
              </a:r>
            </a:p>
          </p:txBody>
        </p:sp>
        <p:sp>
          <p:nvSpPr>
            <p:cNvPr id="513" name="Text Box 49"/>
            <p:cNvSpPr txBox="1">
              <a:spLocks noChangeArrowheads="1"/>
            </p:cNvSpPr>
            <p:nvPr/>
          </p:nvSpPr>
          <p:spPr bwMode="auto">
            <a:xfrm>
              <a:off x="1633538" y="4933950"/>
              <a:ext cx="28257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e</a:t>
              </a:r>
            </a:p>
          </p:txBody>
        </p:sp>
        <p:sp>
          <p:nvSpPr>
            <p:cNvPr id="514" name="Text Box 50"/>
            <p:cNvSpPr txBox="1">
              <a:spLocks noChangeArrowheads="1"/>
            </p:cNvSpPr>
            <p:nvPr/>
          </p:nvSpPr>
          <p:spPr bwMode="auto">
            <a:xfrm>
              <a:off x="762000" y="4957763"/>
              <a:ext cx="28257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0</a:t>
              </a:r>
            </a:p>
          </p:txBody>
        </p:sp>
        <p:sp>
          <p:nvSpPr>
            <p:cNvPr id="515" name="Line 51"/>
            <p:cNvSpPr>
              <a:spLocks noChangeShapeType="1"/>
            </p:cNvSpPr>
            <p:nvPr/>
          </p:nvSpPr>
          <p:spPr bwMode="auto">
            <a:xfrm flipV="1">
              <a:off x="1330325" y="5351463"/>
              <a:ext cx="0" cy="400050"/>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eaLnBrk="0" fontAlgn="base" hangingPunct="0">
                <a:spcBef>
                  <a:spcPct val="0"/>
                </a:spcBef>
                <a:spcAft>
                  <a:spcPct val="0"/>
                </a:spcAft>
              </a:pPr>
              <a:endParaRPr lang="en-US">
                <a:solidFill>
                  <a:srgbClr val="000000"/>
                </a:solidFill>
                <a:ea typeface="ＭＳ Ｐゴシック" charset="0"/>
              </a:endParaRPr>
            </a:p>
          </p:txBody>
        </p:sp>
        <p:sp>
          <p:nvSpPr>
            <p:cNvPr id="516" name="Text Box 52"/>
            <p:cNvSpPr txBox="1">
              <a:spLocks noChangeArrowheads="1"/>
            </p:cNvSpPr>
            <p:nvPr/>
          </p:nvSpPr>
          <p:spPr bwMode="auto">
            <a:xfrm>
              <a:off x="1085850" y="5559425"/>
              <a:ext cx="311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0000"/>
                  </a:solidFill>
                  <a:effectLst/>
                  <a:uLnTx/>
                  <a:uFillTx/>
                  <a:latin typeface="Arial" charset="0"/>
                  <a:ea typeface="ＭＳ Ｐゴシック" charset="0"/>
                </a:rPr>
                <a:t>e</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endParaRPr>
            </a:p>
          </p:txBody>
        </p:sp>
        <p:sp>
          <p:nvSpPr>
            <p:cNvPr id="517" name="Line 53"/>
            <p:cNvSpPr>
              <a:spLocks noChangeShapeType="1"/>
            </p:cNvSpPr>
            <p:nvPr/>
          </p:nvSpPr>
          <p:spPr bwMode="auto">
            <a:xfrm flipH="1" flipV="1">
              <a:off x="511175" y="4884738"/>
              <a:ext cx="4763" cy="338137"/>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eaLnBrk="0" fontAlgn="base" hangingPunct="0">
                <a:spcBef>
                  <a:spcPct val="0"/>
                </a:spcBef>
                <a:spcAft>
                  <a:spcPct val="0"/>
                </a:spcAft>
              </a:pPr>
              <a:endParaRPr lang="en-US">
                <a:solidFill>
                  <a:srgbClr val="000000"/>
                </a:solidFill>
                <a:ea typeface="ＭＳ Ｐゴシック" charset="0"/>
              </a:endParaRPr>
            </a:p>
          </p:txBody>
        </p:sp>
        <p:sp>
          <p:nvSpPr>
            <p:cNvPr id="518" name="Text Box 54"/>
            <p:cNvSpPr txBox="1">
              <a:spLocks noChangeArrowheads="1"/>
            </p:cNvSpPr>
            <p:nvPr/>
          </p:nvSpPr>
          <p:spPr bwMode="auto">
            <a:xfrm>
              <a:off x="338138" y="5173663"/>
              <a:ext cx="3111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0000"/>
                  </a:solidFill>
                  <a:effectLst/>
                  <a:uLnTx/>
                  <a:uFillTx/>
                  <a:latin typeface="Arial" charset="0"/>
                  <a:ea typeface="ＭＳ Ｐゴシック" charset="0"/>
                </a:rPr>
                <a:t>1</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endParaRPr>
            </a:p>
          </p:txBody>
        </p:sp>
        <p:sp>
          <p:nvSpPr>
            <p:cNvPr id="519" name="Line 55"/>
            <p:cNvSpPr>
              <a:spLocks noChangeShapeType="1"/>
            </p:cNvSpPr>
            <p:nvPr/>
          </p:nvSpPr>
          <p:spPr bwMode="auto">
            <a:xfrm flipV="1">
              <a:off x="2030413" y="4918075"/>
              <a:ext cx="0" cy="428625"/>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eaLnBrk="0" fontAlgn="base" hangingPunct="0">
                <a:spcBef>
                  <a:spcPct val="0"/>
                </a:spcBef>
                <a:spcAft>
                  <a:spcPct val="0"/>
                </a:spcAft>
              </a:pPr>
              <a:endParaRPr lang="en-US">
                <a:solidFill>
                  <a:srgbClr val="000000"/>
                </a:solidFill>
                <a:ea typeface="ＭＳ Ｐゴシック" charset="0"/>
              </a:endParaRPr>
            </a:p>
          </p:txBody>
        </p:sp>
        <p:sp>
          <p:nvSpPr>
            <p:cNvPr id="520" name="Text Box 56"/>
            <p:cNvSpPr txBox="1">
              <a:spLocks noChangeArrowheads="1"/>
            </p:cNvSpPr>
            <p:nvPr/>
          </p:nvSpPr>
          <p:spPr bwMode="auto">
            <a:xfrm>
              <a:off x="1871663" y="5278438"/>
              <a:ext cx="3111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0000"/>
                  </a:solidFill>
                  <a:effectLst/>
                  <a:uLnTx/>
                  <a:uFillTx/>
                  <a:latin typeface="Arial" charset="0"/>
                  <a:ea typeface="ＭＳ Ｐゴシック" charset="0"/>
                </a:rPr>
                <a:t>1</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endParaRPr>
            </a:p>
          </p:txBody>
        </p:sp>
        <p:sp>
          <p:nvSpPr>
            <p:cNvPr id="521" name="Freeform 57"/>
            <p:cNvSpPr>
              <a:spLocks/>
            </p:cNvSpPr>
            <p:nvPr/>
          </p:nvSpPr>
          <p:spPr bwMode="auto">
            <a:xfrm flipH="1" flipV="1">
              <a:off x="1401763" y="4851400"/>
              <a:ext cx="314325" cy="228600"/>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22" name="Freeform 58"/>
            <p:cNvSpPr>
              <a:spLocks/>
            </p:cNvSpPr>
            <p:nvPr/>
          </p:nvSpPr>
          <p:spPr bwMode="auto">
            <a:xfrm flipH="1">
              <a:off x="949325" y="4860925"/>
              <a:ext cx="304800" cy="219075"/>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23" name="Text Box 59"/>
            <p:cNvSpPr txBox="1">
              <a:spLocks noChangeArrowheads="1"/>
            </p:cNvSpPr>
            <p:nvPr/>
          </p:nvSpPr>
          <p:spPr bwMode="auto">
            <a:xfrm>
              <a:off x="1047750" y="4738688"/>
              <a:ext cx="28257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0</a:t>
              </a:r>
            </a:p>
          </p:txBody>
        </p:sp>
        <p:sp>
          <p:nvSpPr>
            <p:cNvPr id="524" name="Text Box 60"/>
            <p:cNvSpPr txBox="1">
              <a:spLocks noChangeArrowheads="1"/>
            </p:cNvSpPr>
            <p:nvPr/>
          </p:nvSpPr>
          <p:spPr bwMode="auto">
            <a:xfrm>
              <a:off x="1390650" y="4730750"/>
              <a:ext cx="28257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0</a:t>
              </a:r>
            </a:p>
          </p:txBody>
        </p:sp>
        <p:sp>
          <p:nvSpPr>
            <p:cNvPr id="525" name="Text Box 211"/>
            <p:cNvSpPr txBox="1">
              <a:spLocks noChangeArrowheads="1"/>
            </p:cNvSpPr>
            <p:nvPr/>
          </p:nvSpPr>
          <p:spPr bwMode="auto">
            <a:xfrm>
              <a:off x="908050" y="5824538"/>
              <a:ext cx="949325"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99"/>
                  </a:solidFill>
                  <a:effectLst/>
                  <a:uLnTx/>
                  <a:uFillTx/>
                  <a:latin typeface="Arial" charset="0"/>
                  <a:ea typeface="ＭＳ Ｐゴシック" charset="0"/>
                </a:rPr>
                <a:t>initially</a:t>
              </a:r>
              <a:endParaRPr kumimoji="0" lang="en-US" sz="2400" b="0" i="0" u="none" strike="noStrike" kern="0" cap="none" spc="0" normalizeH="0" baseline="0" noProof="0" dirty="0">
                <a:ln>
                  <a:noFill/>
                </a:ln>
                <a:solidFill>
                  <a:srgbClr val="000099"/>
                </a:solidFill>
                <a:effectLst/>
                <a:uLnTx/>
                <a:uFillTx/>
                <a:latin typeface="Arial" charset="0"/>
                <a:ea typeface="ＭＳ Ｐゴシック" charset="0"/>
              </a:endParaRPr>
            </a:p>
          </p:txBody>
        </p:sp>
        <p:grpSp>
          <p:nvGrpSpPr>
            <p:cNvPr id="526" name="Group 298"/>
            <p:cNvGrpSpPr>
              <a:grpSpLocks/>
            </p:cNvGrpSpPr>
            <p:nvPr/>
          </p:nvGrpSpPr>
          <p:grpSpPr bwMode="auto">
            <a:xfrm>
              <a:off x="2544763" y="4189413"/>
              <a:ext cx="2195512" cy="2293937"/>
              <a:chOff x="1729" y="2639"/>
              <a:chExt cx="1383" cy="1445"/>
            </a:xfrm>
          </p:grpSpPr>
          <p:sp>
            <p:nvSpPr>
              <p:cNvPr id="527" name="Freeform 61"/>
              <p:cNvSpPr>
                <a:spLocks/>
              </p:cNvSpPr>
              <p:nvPr/>
            </p:nvSpPr>
            <p:spPr bwMode="auto">
              <a:xfrm>
                <a:off x="1752" y="2639"/>
                <a:ext cx="1225" cy="854"/>
              </a:xfrm>
              <a:custGeom>
                <a:avLst/>
                <a:gdLst>
                  <a:gd name="T0" fmla="*/ 0 w 1225"/>
                  <a:gd name="T1" fmla="*/ 387 h 854"/>
                  <a:gd name="T2" fmla="*/ 168 w 1225"/>
                  <a:gd name="T3" fmla="*/ 162 h 854"/>
                  <a:gd name="T4" fmla="*/ 486 w 1225"/>
                  <a:gd name="T5" fmla="*/ 18 h 854"/>
                  <a:gd name="T6" fmla="*/ 822 w 1225"/>
                  <a:gd name="T7" fmla="*/ 30 h 854"/>
                  <a:gd name="T8" fmla="*/ 1152 w 1225"/>
                  <a:gd name="T9" fmla="*/ 267 h 854"/>
                  <a:gd name="T10" fmla="*/ 1188 w 1225"/>
                  <a:gd name="T11" fmla="*/ 537 h 854"/>
                  <a:gd name="T12" fmla="*/ 927 w 1225"/>
                  <a:gd name="T13" fmla="*/ 780 h 854"/>
                  <a:gd name="T14" fmla="*/ 447 w 1225"/>
                  <a:gd name="T15" fmla="*/ 837 h 854"/>
                  <a:gd name="T16" fmla="*/ 177 w 1225"/>
                  <a:gd name="T17" fmla="*/ 675 h 854"/>
                  <a:gd name="T18" fmla="*/ 0 w 1225"/>
                  <a:gd name="T19" fmla="*/ 387 h 8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25"/>
                  <a:gd name="T31" fmla="*/ 0 h 854"/>
                  <a:gd name="T32" fmla="*/ 1225 w 1225"/>
                  <a:gd name="T33" fmla="*/ 854 h 8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25" h="854">
                    <a:moveTo>
                      <a:pt x="0" y="387"/>
                    </a:moveTo>
                    <a:cubicBezTo>
                      <a:pt x="0" y="243"/>
                      <a:pt x="87" y="223"/>
                      <a:pt x="168" y="162"/>
                    </a:cubicBezTo>
                    <a:cubicBezTo>
                      <a:pt x="249" y="101"/>
                      <a:pt x="377" y="40"/>
                      <a:pt x="486" y="18"/>
                    </a:cubicBezTo>
                    <a:cubicBezTo>
                      <a:pt x="615" y="6"/>
                      <a:pt x="684" y="0"/>
                      <a:pt x="822" y="30"/>
                    </a:cubicBezTo>
                    <a:cubicBezTo>
                      <a:pt x="960" y="60"/>
                      <a:pt x="1099" y="169"/>
                      <a:pt x="1152" y="267"/>
                    </a:cubicBezTo>
                    <a:cubicBezTo>
                      <a:pt x="1213" y="351"/>
                      <a:pt x="1225" y="452"/>
                      <a:pt x="1188" y="537"/>
                    </a:cubicBezTo>
                    <a:cubicBezTo>
                      <a:pt x="1151" y="622"/>
                      <a:pt x="1050" y="730"/>
                      <a:pt x="927" y="780"/>
                    </a:cubicBezTo>
                    <a:cubicBezTo>
                      <a:pt x="804" y="830"/>
                      <a:pt x="572" y="854"/>
                      <a:pt x="447" y="837"/>
                    </a:cubicBezTo>
                    <a:cubicBezTo>
                      <a:pt x="322" y="820"/>
                      <a:pt x="251" y="750"/>
                      <a:pt x="177" y="675"/>
                    </a:cubicBezTo>
                    <a:cubicBezTo>
                      <a:pt x="103" y="600"/>
                      <a:pt x="0" y="531"/>
                      <a:pt x="0" y="387"/>
                    </a:cubicBezTo>
                    <a:close/>
                  </a:path>
                </a:pathLst>
              </a:custGeom>
              <a:solidFill>
                <a:srgbClr val="66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28" name="Freeform 62"/>
              <p:cNvSpPr>
                <a:spLocks/>
              </p:cNvSpPr>
              <p:nvPr/>
            </p:nvSpPr>
            <p:spPr bwMode="auto">
              <a:xfrm>
                <a:off x="2010" y="2852"/>
                <a:ext cx="246" cy="132"/>
              </a:xfrm>
              <a:custGeom>
                <a:avLst/>
                <a:gdLst>
                  <a:gd name="T0" fmla="*/ 0 w 342"/>
                  <a:gd name="T1" fmla="*/ 9 h 186"/>
                  <a:gd name="T2" fmla="*/ 1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nvGrpSpPr>
              <p:cNvPr id="529" name="Group 63"/>
              <p:cNvGrpSpPr>
                <a:grpSpLocks/>
              </p:cNvGrpSpPr>
              <p:nvPr/>
            </p:nvGrpSpPr>
            <p:grpSpPr bwMode="auto">
              <a:xfrm>
                <a:off x="2203" y="2652"/>
                <a:ext cx="316" cy="250"/>
                <a:chOff x="1747" y="3190"/>
                <a:chExt cx="316" cy="250"/>
              </a:xfrm>
            </p:grpSpPr>
            <p:sp>
              <p:nvSpPr>
                <p:cNvPr id="567" name="Oval 64"/>
                <p:cNvSpPr>
                  <a:spLocks noChangeArrowheads="1"/>
                </p:cNvSpPr>
                <p:nvPr/>
              </p:nvSpPr>
              <p:spPr bwMode="auto">
                <a:xfrm>
                  <a:off x="1750" y="3308"/>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68" name="Line 65"/>
                <p:cNvSpPr>
                  <a:spLocks noChangeShapeType="1"/>
                </p:cNvSpPr>
                <p:nvPr/>
              </p:nvSpPr>
              <p:spPr bwMode="auto">
                <a:xfrm>
                  <a:off x="1750" y="3301"/>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69" name="Line 66"/>
                <p:cNvSpPr>
                  <a:spLocks noChangeShapeType="1"/>
                </p:cNvSpPr>
                <p:nvPr/>
              </p:nvSpPr>
              <p:spPr bwMode="auto">
                <a:xfrm>
                  <a:off x="2063" y="3301"/>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70" name="Rectangle 67"/>
                <p:cNvSpPr>
                  <a:spLocks noChangeArrowheads="1"/>
                </p:cNvSpPr>
                <p:nvPr/>
              </p:nvSpPr>
              <p:spPr bwMode="auto">
                <a:xfrm>
                  <a:off x="1750" y="3301"/>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ea typeface="ＭＳ Ｐゴシック" charset="0"/>
                  </a:endParaRPr>
                </a:p>
              </p:txBody>
            </p:sp>
            <p:sp>
              <p:nvSpPr>
                <p:cNvPr id="571" name="Oval 68"/>
                <p:cNvSpPr>
                  <a:spLocks noChangeArrowheads="1"/>
                </p:cNvSpPr>
                <p:nvPr/>
              </p:nvSpPr>
              <p:spPr bwMode="auto">
                <a:xfrm>
                  <a:off x="1747" y="3242"/>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nvGrpSpPr>
                <p:cNvPr id="572" name="Group 69"/>
                <p:cNvGrpSpPr>
                  <a:grpSpLocks/>
                </p:cNvGrpSpPr>
                <p:nvPr/>
              </p:nvGrpSpPr>
              <p:grpSpPr bwMode="auto">
                <a:xfrm>
                  <a:off x="1790" y="3190"/>
                  <a:ext cx="223" cy="250"/>
                  <a:chOff x="2945" y="2425"/>
                  <a:chExt cx="226" cy="250"/>
                </a:xfrm>
              </p:grpSpPr>
              <p:sp>
                <p:nvSpPr>
                  <p:cNvPr id="573" name="Rectangle 70"/>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74" name="Text Box 71"/>
                  <p:cNvSpPr txBox="1">
                    <a:spLocks noChangeArrowheads="1"/>
                  </p:cNvSpPr>
                  <p:nvPr/>
                </p:nvSpPr>
                <p:spPr bwMode="auto">
                  <a:xfrm>
                    <a:off x="2945" y="2425"/>
                    <a:ext cx="226"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rPr>
                      <a:t>A</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endParaRPr>
                  </a:p>
                </p:txBody>
              </p:sp>
            </p:grpSp>
          </p:grpSp>
          <p:grpSp>
            <p:nvGrpSpPr>
              <p:cNvPr id="530" name="Group 72"/>
              <p:cNvGrpSpPr>
                <a:grpSpLocks/>
              </p:cNvGrpSpPr>
              <p:nvPr/>
            </p:nvGrpSpPr>
            <p:grpSpPr bwMode="auto">
              <a:xfrm>
                <a:off x="1795" y="2907"/>
                <a:ext cx="316" cy="250"/>
                <a:chOff x="2221" y="3571"/>
                <a:chExt cx="316" cy="250"/>
              </a:xfrm>
            </p:grpSpPr>
            <p:sp>
              <p:nvSpPr>
                <p:cNvPr id="559" name="Oval 73"/>
                <p:cNvSpPr>
                  <a:spLocks noChangeArrowheads="1"/>
                </p:cNvSpPr>
                <p:nvPr/>
              </p:nvSpPr>
              <p:spPr bwMode="auto">
                <a:xfrm>
                  <a:off x="2224" y="3695"/>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60" name="Line 74"/>
                <p:cNvSpPr>
                  <a:spLocks noChangeShapeType="1"/>
                </p:cNvSpPr>
                <p:nvPr/>
              </p:nvSpPr>
              <p:spPr bwMode="auto">
                <a:xfrm>
                  <a:off x="2224" y="3688"/>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61" name="Line 75"/>
                <p:cNvSpPr>
                  <a:spLocks noChangeShapeType="1"/>
                </p:cNvSpPr>
                <p:nvPr/>
              </p:nvSpPr>
              <p:spPr bwMode="auto">
                <a:xfrm>
                  <a:off x="2537" y="3688"/>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62" name="Rectangle 76"/>
                <p:cNvSpPr>
                  <a:spLocks noChangeArrowheads="1"/>
                </p:cNvSpPr>
                <p:nvPr/>
              </p:nvSpPr>
              <p:spPr bwMode="auto">
                <a:xfrm>
                  <a:off x="2224" y="3688"/>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ea typeface="ＭＳ Ｐゴシック" charset="0"/>
                  </a:endParaRPr>
                </a:p>
              </p:txBody>
            </p:sp>
            <p:sp>
              <p:nvSpPr>
                <p:cNvPr id="563" name="Oval 77"/>
                <p:cNvSpPr>
                  <a:spLocks noChangeArrowheads="1"/>
                </p:cNvSpPr>
                <p:nvPr/>
              </p:nvSpPr>
              <p:spPr bwMode="auto">
                <a:xfrm>
                  <a:off x="2221" y="3629"/>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nvGrpSpPr>
                <p:cNvPr id="564" name="Group 78"/>
                <p:cNvGrpSpPr>
                  <a:grpSpLocks/>
                </p:cNvGrpSpPr>
                <p:nvPr/>
              </p:nvGrpSpPr>
              <p:grpSpPr bwMode="auto">
                <a:xfrm>
                  <a:off x="2275" y="3571"/>
                  <a:ext cx="232" cy="250"/>
                  <a:chOff x="2941" y="2425"/>
                  <a:chExt cx="235" cy="250"/>
                </a:xfrm>
              </p:grpSpPr>
              <p:sp>
                <p:nvSpPr>
                  <p:cNvPr id="565" name="Rectangle 79"/>
                  <p:cNvSpPr>
                    <a:spLocks noChangeArrowheads="1"/>
                  </p:cNvSpPr>
                  <p:nvPr/>
                </p:nvSpPr>
                <p:spPr bwMode="auto">
                  <a:xfrm>
                    <a:off x="2982" y="2490"/>
                    <a:ext cx="146"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66" name="Text Box 80"/>
                  <p:cNvSpPr txBox="1">
                    <a:spLocks noChangeArrowheads="1"/>
                  </p:cNvSpPr>
                  <p:nvPr/>
                </p:nvSpPr>
                <p:spPr bwMode="auto">
                  <a:xfrm>
                    <a:off x="2941" y="2425"/>
                    <a:ext cx="235"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rPr>
                      <a:t>D</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endParaRPr>
                  </a:p>
                </p:txBody>
              </p:sp>
            </p:grpSp>
          </p:grpSp>
          <p:grpSp>
            <p:nvGrpSpPr>
              <p:cNvPr id="531" name="Group 81"/>
              <p:cNvGrpSpPr>
                <a:grpSpLocks/>
              </p:cNvGrpSpPr>
              <p:nvPr/>
            </p:nvGrpSpPr>
            <p:grpSpPr bwMode="auto">
              <a:xfrm>
                <a:off x="2195" y="3252"/>
                <a:ext cx="315" cy="266"/>
                <a:chOff x="2903" y="2938"/>
                <a:chExt cx="315" cy="266"/>
              </a:xfrm>
            </p:grpSpPr>
            <p:grpSp>
              <p:nvGrpSpPr>
                <p:cNvPr id="550" name="Group 82"/>
                <p:cNvGrpSpPr>
                  <a:grpSpLocks/>
                </p:cNvGrpSpPr>
                <p:nvPr/>
              </p:nvGrpSpPr>
              <p:grpSpPr bwMode="auto">
                <a:xfrm>
                  <a:off x="2903" y="2938"/>
                  <a:ext cx="315" cy="144"/>
                  <a:chOff x="2903" y="2938"/>
                  <a:chExt cx="315" cy="144"/>
                </a:xfrm>
              </p:grpSpPr>
              <p:sp>
                <p:nvSpPr>
                  <p:cNvPr id="554" name="Oval 83"/>
                  <p:cNvSpPr>
                    <a:spLocks noChangeArrowheads="1"/>
                  </p:cNvSpPr>
                  <p:nvPr/>
                </p:nvSpPr>
                <p:spPr bwMode="auto">
                  <a:xfrm>
                    <a:off x="2903" y="3001"/>
                    <a:ext cx="312"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55" name="Line 84"/>
                  <p:cNvSpPr>
                    <a:spLocks noChangeShapeType="1"/>
                  </p:cNvSpPr>
                  <p:nvPr/>
                </p:nvSpPr>
                <p:spPr bwMode="auto">
                  <a:xfrm>
                    <a:off x="2903" y="2994"/>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56" name="Line 85"/>
                  <p:cNvSpPr>
                    <a:spLocks noChangeShapeType="1"/>
                  </p:cNvSpPr>
                  <p:nvPr/>
                </p:nvSpPr>
                <p:spPr bwMode="auto">
                  <a:xfrm>
                    <a:off x="3215" y="2994"/>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57" name="Rectangle 86"/>
                  <p:cNvSpPr>
                    <a:spLocks noChangeArrowheads="1"/>
                  </p:cNvSpPr>
                  <p:nvPr/>
                </p:nvSpPr>
                <p:spPr bwMode="auto">
                  <a:xfrm>
                    <a:off x="2903" y="2994"/>
                    <a:ext cx="309"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ea typeface="ＭＳ Ｐゴシック" charset="0"/>
                    </a:endParaRPr>
                  </a:p>
                </p:txBody>
              </p:sp>
              <p:sp>
                <p:nvSpPr>
                  <p:cNvPr id="558" name="Oval 87"/>
                  <p:cNvSpPr>
                    <a:spLocks noChangeArrowheads="1"/>
                  </p:cNvSpPr>
                  <p:nvPr/>
                </p:nvSpPr>
                <p:spPr bwMode="auto">
                  <a:xfrm>
                    <a:off x="2906" y="2938"/>
                    <a:ext cx="312"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grpSp>
              <p:nvGrpSpPr>
                <p:cNvPr id="551" name="Group 88"/>
                <p:cNvGrpSpPr>
                  <a:grpSpLocks/>
                </p:cNvGrpSpPr>
                <p:nvPr/>
              </p:nvGrpSpPr>
              <p:grpSpPr bwMode="auto">
                <a:xfrm>
                  <a:off x="2949" y="2949"/>
                  <a:ext cx="232" cy="255"/>
                  <a:chOff x="2940" y="2490"/>
                  <a:chExt cx="235" cy="255"/>
                </a:xfrm>
              </p:grpSpPr>
              <p:sp>
                <p:nvSpPr>
                  <p:cNvPr id="552" name="Rectangle 89"/>
                  <p:cNvSpPr>
                    <a:spLocks noChangeArrowheads="1"/>
                  </p:cNvSpPr>
                  <p:nvPr/>
                </p:nvSpPr>
                <p:spPr bwMode="auto">
                  <a:xfrm>
                    <a:off x="2982" y="2490"/>
                    <a:ext cx="146"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53" name="Text Box 90"/>
                  <p:cNvSpPr txBox="1">
                    <a:spLocks noChangeArrowheads="1"/>
                  </p:cNvSpPr>
                  <p:nvPr/>
                </p:nvSpPr>
                <p:spPr bwMode="auto">
                  <a:xfrm>
                    <a:off x="2940" y="2495"/>
                    <a:ext cx="235"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C</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532" name="Group 91"/>
              <p:cNvGrpSpPr>
                <a:grpSpLocks/>
              </p:cNvGrpSpPr>
              <p:nvPr/>
            </p:nvGrpSpPr>
            <p:grpSpPr bwMode="auto">
              <a:xfrm>
                <a:off x="2607" y="2916"/>
                <a:ext cx="316" cy="250"/>
                <a:chOff x="2217" y="2884"/>
                <a:chExt cx="316" cy="250"/>
              </a:xfrm>
            </p:grpSpPr>
            <p:sp>
              <p:nvSpPr>
                <p:cNvPr id="542" name="Oval 92"/>
                <p:cNvSpPr>
                  <a:spLocks noChangeArrowheads="1"/>
                </p:cNvSpPr>
                <p:nvPr/>
              </p:nvSpPr>
              <p:spPr bwMode="auto">
                <a:xfrm>
                  <a:off x="2220" y="3005"/>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43" name="Line 93"/>
                <p:cNvSpPr>
                  <a:spLocks noChangeShapeType="1"/>
                </p:cNvSpPr>
                <p:nvPr/>
              </p:nvSpPr>
              <p:spPr bwMode="auto">
                <a:xfrm>
                  <a:off x="2220" y="2998"/>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44" name="Line 94"/>
                <p:cNvSpPr>
                  <a:spLocks noChangeShapeType="1"/>
                </p:cNvSpPr>
                <p:nvPr/>
              </p:nvSpPr>
              <p:spPr bwMode="auto">
                <a:xfrm>
                  <a:off x="2533" y="2998"/>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45" name="Rectangle 95"/>
                <p:cNvSpPr>
                  <a:spLocks noChangeArrowheads="1"/>
                </p:cNvSpPr>
                <p:nvPr/>
              </p:nvSpPr>
              <p:spPr bwMode="auto">
                <a:xfrm>
                  <a:off x="2220" y="2998"/>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ea typeface="ＭＳ Ｐゴシック" charset="0"/>
                  </a:endParaRPr>
                </a:p>
              </p:txBody>
            </p:sp>
            <p:sp>
              <p:nvSpPr>
                <p:cNvPr id="546" name="Oval 96"/>
                <p:cNvSpPr>
                  <a:spLocks noChangeArrowheads="1"/>
                </p:cNvSpPr>
                <p:nvPr/>
              </p:nvSpPr>
              <p:spPr bwMode="auto">
                <a:xfrm>
                  <a:off x="2217" y="2939"/>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nvGrpSpPr>
                <p:cNvPr id="547" name="Group 97"/>
                <p:cNvGrpSpPr>
                  <a:grpSpLocks/>
                </p:cNvGrpSpPr>
                <p:nvPr/>
              </p:nvGrpSpPr>
              <p:grpSpPr bwMode="auto">
                <a:xfrm>
                  <a:off x="2270" y="2884"/>
                  <a:ext cx="223" cy="250"/>
                  <a:chOff x="2945" y="2425"/>
                  <a:chExt cx="226" cy="250"/>
                </a:xfrm>
              </p:grpSpPr>
              <p:sp>
                <p:nvSpPr>
                  <p:cNvPr id="548" name="Rectangle 98"/>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49" name="Text Box 99"/>
                  <p:cNvSpPr txBox="1">
                    <a:spLocks noChangeArrowheads="1"/>
                  </p:cNvSpPr>
                  <p:nvPr/>
                </p:nvSpPr>
                <p:spPr bwMode="auto">
                  <a:xfrm>
                    <a:off x="2945" y="2425"/>
                    <a:ext cx="226"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rPr>
                      <a:t>B</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endParaRPr>
                  </a:p>
                </p:txBody>
              </p:sp>
            </p:grpSp>
          </p:grpSp>
          <p:sp>
            <p:nvSpPr>
              <p:cNvPr id="533" name="Freeform 101"/>
              <p:cNvSpPr>
                <a:spLocks/>
              </p:cNvSpPr>
              <p:nvPr/>
            </p:nvSpPr>
            <p:spPr bwMode="auto">
              <a:xfrm flipH="1">
                <a:off x="2505" y="2819"/>
                <a:ext cx="198" cy="156"/>
              </a:xfrm>
              <a:custGeom>
                <a:avLst/>
                <a:gdLst>
                  <a:gd name="T0" fmla="*/ 0 w 342"/>
                  <a:gd name="T1" fmla="*/ 39 h 186"/>
                  <a:gd name="T2" fmla="*/ 3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34" name="Freeform 102"/>
              <p:cNvSpPr>
                <a:spLocks/>
              </p:cNvSpPr>
              <p:nvPr/>
            </p:nvSpPr>
            <p:spPr bwMode="auto">
              <a:xfrm flipH="1" flipV="1">
                <a:off x="2484" y="3125"/>
                <a:ext cx="180" cy="141"/>
              </a:xfrm>
              <a:custGeom>
                <a:avLst/>
                <a:gdLst>
                  <a:gd name="T0" fmla="*/ 0 w 342"/>
                  <a:gd name="T1" fmla="*/ 15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triangle" w="med" len="med"/>
                <a:tailEnd type="non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35" name="Freeform 103"/>
              <p:cNvSpPr>
                <a:spLocks/>
              </p:cNvSpPr>
              <p:nvPr/>
            </p:nvSpPr>
            <p:spPr bwMode="auto">
              <a:xfrm flipV="1">
                <a:off x="2031" y="3107"/>
                <a:ext cx="204" cy="156"/>
              </a:xfrm>
              <a:custGeom>
                <a:avLst/>
                <a:gdLst>
                  <a:gd name="T0" fmla="*/ 0 w 342"/>
                  <a:gd name="T1" fmla="*/ 39 h 186"/>
                  <a:gd name="T2" fmla="*/ 4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36" name="Freeform 107"/>
              <p:cNvSpPr>
                <a:spLocks/>
              </p:cNvSpPr>
              <p:nvPr/>
            </p:nvSpPr>
            <p:spPr bwMode="auto">
              <a:xfrm flipH="1" flipV="1">
                <a:off x="2400" y="3086"/>
                <a:ext cx="189" cy="153"/>
              </a:xfrm>
              <a:custGeom>
                <a:avLst/>
                <a:gdLst>
                  <a:gd name="T0" fmla="*/ 0 w 342"/>
                  <a:gd name="T1" fmla="*/ 32 h 186"/>
                  <a:gd name="T2" fmla="*/ 2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37" name="Freeform 108"/>
              <p:cNvSpPr>
                <a:spLocks/>
              </p:cNvSpPr>
              <p:nvPr/>
            </p:nvSpPr>
            <p:spPr bwMode="auto">
              <a:xfrm flipH="1">
                <a:off x="2124" y="3083"/>
                <a:ext cx="174" cy="147"/>
              </a:xfrm>
              <a:custGeom>
                <a:avLst/>
                <a:gdLst>
                  <a:gd name="T0" fmla="*/ 0 w 342"/>
                  <a:gd name="T1" fmla="*/ 22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38" name="Text Box 212"/>
              <p:cNvSpPr txBox="1">
                <a:spLocks noChangeArrowheads="1"/>
              </p:cNvSpPr>
              <p:nvPr/>
            </p:nvSpPr>
            <p:spPr bwMode="auto">
              <a:xfrm>
                <a:off x="1729" y="3612"/>
                <a:ext cx="1383" cy="4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99"/>
                    </a:solidFill>
                    <a:effectLst/>
                    <a:uLnTx/>
                    <a:uFillTx/>
                    <a:latin typeface="Gill Sans MT" charset="0"/>
                    <a:ea typeface="ＭＳ Ｐゴシック" charset="0"/>
                  </a:rPr>
                  <a:t>given these costs,</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99"/>
                    </a:solidFill>
                    <a:effectLst/>
                    <a:uLnTx/>
                    <a:uFillTx/>
                    <a:latin typeface="Gill Sans MT" charset="0"/>
                    <a:ea typeface="ＭＳ Ｐゴシック" charset="0"/>
                  </a:rPr>
                  <a:t>find new routing….</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99"/>
                    </a:solidFill>
                    <a:effectLst/>
                    <a:uLnTx/>
                    <a:uFillTx/>
                    <a:latin typeface="Gill Sans MT" charset="0"/>
                    <a:ea typeface="ＭＳ Ｐゴシック" charset="0"/>
                  </a:rPr>
                  <a:t>resulting in new costs</a:t>
                </a:r>
              </a:p>
            </p:txBody>
          </p:sp>
          <p:sp>
            <p:nvSpPr>
              <p:cNvPr id="539" name="Line 215"/>
              <p:cNvSpPr>
                <a:spLocks noChangeShapeType="1"/>
              </p:cNvSpPr>
              <p:nvPr/>
            </p:nvSpPr>
            <p:spPr bwMode="auto">
              <a:xfrm flipV="1">
                <a:off x="2358" y="3407"/>
                <a:ext cx="0" cy="156"/>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40" name="Line 216"/>
              <p:cNvSpPr>
                <a:spLocks noChangeShapeType="1"/>
              </p:cNvSpPr>
              <p:nvPr/>
            </p:nvSpPr>
            <p:spPr bwMode="auto">
              <a:xfrm flipV="1">
                <a:off x="1938" y="3119"/>
                <a:ext cx="0" cy="156"/>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41" name="Line 217"/>
              <p:cNvSpPr>
                <a:spLocks noChangeShapeType="1"/>
              </p:cNvSpPr>
              <p:nvPr/>
            </p:nvSpPr>
            <p:spPr bwMode="auto">
              <a:xfrm flipV="1">
                <a:off x="2778" y="3122"/>
                <a:ext cx="0" cy="156"/>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sp>
          <p:nvSpPr>
            <p:cNvPr id="575" name="Freeform 288"/>
            <p:cNvSpPr>
              <a:spLocks/>
            </p:cNvSpPr>
            <p:nvPr/>
          </p:nvSpPr>
          <p:spPr bwMode="auto">
            <a:xfrm>
              <a:off x="1358900" y="4338638"/>
              <a:ext cx="609600" cy="828675"/>
            </a:xfrm>
            <a:custGeom>
              <a:avLst/>
              <a:gdLst>
                <a:gd name="T0" fmla="*/ 0 w 384"/>
                <a:gd name="T1" fmla="*/ 2147483647 h 522"/>
                <a:gd name="T2" fmla="*/ 2147483647 w 384"/>
                <a:gd name="T3" fmla="*/ 2147483647 h 522"/>
                <a:gd name="T4" fmla="*/ 2147483647 w 384"/>
                <a:gd name="T5" fmla="*/ 0 h 522"/>
                <a:gd name="T6" fmla="*/ 0 60000 65536"/>
                <a:gd name="T7" fmla="*/ 0 60000 65536"/>
                <a:gd name="T8" fmla="*/ 0 60000 65536"/>
                <a:gd name="T9" fmla="*/ 0 w 384"/>
                <a:gd name="T10" fmla="*/ 0 h 522"/>
                <a:gd name="T11" fmla="*/ 384 w 384"/>
                <a:gd name="T12" fmla="*/ 522 h 522"/>
              </a:gdLst>
              <a:ahLst/>
              <a:cxnLst>
                <a:cxn ang="T6">
                  <a:pos x="T0" y="T1"/>
                </a:cxn>
                <a:cxn ang="T7">
                  <a:pos x="T2" y="T3"/>
                </a:cxn>
                <a:cxn ang="T8">
                  <a:pos x="T4" y="T5"/>
                </a:cxn>
              </a:cxnLst>
              <a:rect l="T9" t="T10" r="T11" b="T12"/>
              <a:pathLst>
                <a:path w="384" h="522">
                  <a:moveTo>
                    <a:pt x="0" y="522"/>
                  </a:moveTo>
                  <a:lnTo>
                    <a:pt x="384" y="249"/>
                  </a:lnTo>
                  <a:lnTo>
                    <a:pt x="12" y="0"/>
                  </a:lnTo>
                </a:path>
              </a:pathLst>
            </a:custGeom>
            <a:noFill/>
            <a:ln w="57150" cap="flat" cmpd="sng">
              <a:solidFill>
                <a:srgbClr val="CC0000"/>
              </a:solidFill>
              <a:prstDash val="solid"/>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lstStyle/>
            <a:p>
              <a:pPr eaLnBrk="0" fontAlgn="base" hangingPunct="0">
                <a:spcBef>
                  <a:spcPct val="0"/>
                </a:spcBef>
                <a:spcAft>
                  <a:spcPct val="0"/>
                </a:spcAft>
              </a:pPr>
              <a:endParaRPr lang="en-US">
                <a:solidFill>
                  <a:srgbClr val="000000"/>
                </a:solidFill>
                <a:ea typeface="ＭＳ Ｐゴシック" charset="0"/>
              </a:endParaRPr>
            </a:p>
          </p:txBody>
        </p:sp>
        <p:sp>
          <p:nvSpPr>
            <p:cNvPr id="576" name="Line 289"/>
            <p:cNvSpPr>
              <a:spLocks noChangeShapeType="1"/>
            </p:cNvSpPr>
            <p:nvPr/>
          </p:nvSpPr>
          <p:spPr bwMode="auto">
            <a:xfrm flipV="1">
              <a:off x="720725" y="4419600"/>
              <a:ext cx="447675" cy="242888"/>
            </a:xfrm>
            <a:prstGeom prst="line">
              <a:avLst/>
            </a:prstGeom>
            <a:noFill/>
            <a:ln w="57150">
              <a:solidFill>
                <a:srgbClr val="CC0000"/>
              </a:solidFill>
              <a:round/>
              <a:headEnd/>
              <a:tailEnd type="triangle" w="med" len="med"/>
            </a:ln>
            <a:extLst>
              <a:ext uri="{909E8E84-426E-40dd-AFC4-6F175D3DCCD1}">
                <a14:hiddenFill xmlns="" xmlns:a14="http://schemas.microsoft.com/office/drawing/2010/main">
                  <a:noFill/>
                </a14:hiddenFill>
              </a:ext>
            </a:extLst>
          </p:spPr>
          <p:txBody>
            <a:bodyPr wrap="none"/>
            <a:lstStyle/>
            <a:p>
              <a:pPr eaLnBrk="0" fontAlgn="base" hangingPunct="0">
                <a:spcBef>
                  <a:spcPct val="0"/>
                </a:spcBef>
                <a:spcAft>
                  <a:spcPct val="0"/>
                </a:spcAft>
              </a:pPr>
              <a:endParaRPr lang="en-US">
                <a:solidFill>
                  <a:srgbClr val="000000"/>
                </a:solidFill>
                <a:ea typeface="ＭＳ Ｐゴシック" charset="0"/>
              </a:endParaRPr>
            </a:p>
          </p:txBody>
        </p:sp>
        <p:sp>
          <p:nvSpPr>
            <p:cNvPr id="577" name="Freeform 290"/>
            <p:cNvSpPr>
              <a:spLocks/>
            </p:cNvSpPr>
            <p:nvPr/>
          </p:nvSpPr>
          <p:spPr bwMode="auto">
            <a:xfrm>
              <a:off x="2943225" y="4391025"/>
              <a:ext cx="1193800" cy="866775"/>
            </a:xfrm>
            <a:custGeom>
              <a:avLst/>
              <a:gdLst>
                <a:gd name="T0" fmla="*/ 2147483647 w 752"/>
                <a:gd name="T1" fmla="*/ 2147483647 h 546"/>
                <a:gd name="T2" fmla="*/ 2147483647 w 752"/>
                <a:gd name="T3" fmla="*/ 2147483647 h 546"/>
                <a:gd name="T4" fmla="*/ 0 w 752"/>
                <a:gd name="T5" fmla="*/ 2147483647 h 546"/>
                <a:gd name="T6" fmla="*/ 2147483647 w 752"/>
                <a:gd name="T7" fmla="*/ 0 h 546"/>
                <a:gd name="T8" fmla="*/ 0 60000 65536"/>
                <a:gd name="T9" fmla="*/ 0 60000 65536"/>
                <a:gd name="T10" fmla="*/ 0 60000 65536"/>
                <a:gd name="T11" fmla="*/ 0 60000 65536"/>
                <a:gd name="T12" fmla="*/ 0 w 752"/>
                <a:gd name="T13" fmla="*/ 0 h 546"/>
                <a:gd name="T14" fmla="*/ 752 w 752"/>
                <a:gd name="T15" fmla="*/ 546 h 546"/>
              </a:gdLst>
              <a:ahLst/>
              <a:cxnLst>
                <a:cxn ang="T8">
                  <a:pos x="T0" y="T1"/>
                </a:cxn>
                <a:cxn ang="T9">
                  <a:pos x="T2" y="T3"/>
                </a:cxn>
                <a:cxn ang="T10">
                  <a:pos x="T4" y="T5"/>
                </a:cxn>
                <a:cxn ang="T11">
                  <a:pos x="T6" y="T7"/>
                </a:cxn>
              </a:cxnLst>
              <a:rect l="T12" t="T13" r="T14" b="T15"/>
              <a:pathLst>
                <a:path w="752" h="546">
                  <a:moveTo>
                    <a:pt x="752" y="264"/>
                  </a:moveTo>
                  <a:lnTo>
                    <a:pt x="383" y="546"/>
                  </a:lnTo>
                  <a:lnTo>
                    <a:pt x="0" y="248"/>
                  </a:lnTo>
                  <a:lnTo>
                    <a:pt x="383" y="0"/>
                  </a:lnTo>
                </a:path>
              </a:pathLst>
            </a:custGeom>
            <a:noFill/>
            <a:ln w="57150" cap="flat" cmpd="sng">
              <a:solidFill>
                <a:srgbClr val="CC0000"/>
              </a:solidFill>
              <a:prstDash val="solid"/>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lstStyle/>
            <a:p>
              <a:pPr eaLnBrk="0" fontAlgn="base" hangingPunct="0">
                <a:spcBef>
                  <a:spcPct val="0"/>
                </a:spcBef>
                <a:spcAft>
                  <a:spcPct val="0"/>
                </a:spcAft>
              </a:pPr>
              <a:endParaRPr lang="en-US">
                <a:solidFill>
                  <a:srgbClr val="000000"/>
                </a:solidFill>
                <a:ea typeface="ＭＳ Ｐゴシック" charset="0"/>
              </a:endParaRPr>
            </a:p>
          </p:txBody>
        </p:sp>
        <p:grpSp>
          <p:nvGrpSpPr>
            <p:cNvPr id="578" name="Group 291"/>
            <p:cNvGrpSpPr>
              <a:grpSpLocks/>
            </p:cNvGrpSpPr>
            <p:nvPr/>
          </p:nvGrpSpPr>
          <p:grpSpPr bwMode="auto">
            <a:xfrm>
              <a:off x="2768600" y="4376738"/>
              <a:ext cx="1430338" cy="966787"/>
              <a:chOff x="1870" y="2772"/>
              <a:chExt cx="901" cy="609"/>
            </a:xfrm>
          </p:grpSpPr>
          <p:sp>
            <p:nvSpPr>
              <p:cNvPr id="579" name="Text Box 292"/>
              <p:cNvSpPr txBox="1">
                <a:spLocks noChangeArrowheads="1"/>
              </p:cNvSpPr>
              <p:nvPr/>
            </p:nvSpPr>
            <p:spPr bwMode="auto">
              <a:xfrm>
                <a:off x="1870" y="2772"/>
                <a:ext cx="305"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2+e</a:t>
                </a:r>
              </a:p>
            </p:txBody>
          </p:sp>
          <p:sp>
            <p:nvSpPr>
              <p:cNvPr id="580" name="Text Box 293"/>
              <p:cNvSpPr txBox="1">
                <a:spLocks noChangeArrowheads="1"/>
              </p:cNvSpPr>
              <p:nvPr/>
            </p:nvSpPr>
            <p:spPr bwMode="auto">
              <a:xfrm>
                <a:off x="2593" y="2793"/>
                <a:ext cx="178"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0</a:t>
                </a:r>
              </a:p>
            </p:txBody>
          </p:sp>
          <p:sp>
            <p:nvSpPr>
              <p:cNvPr id="581" name="Text Box 294"/>
              <p:cNvSpPr txBox="1">
                <a:spLocks noChangeArrowheads="1"/>
              </p:cNvSpPr>
              <p:nvPr/>
            </p:nvSpPr>
            <p:spPr bwMode="auto">
              <a:xfrm>
                <a:off x="2501" y="3189"/>
                <a:ext cx="178"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0</a:t>
                </a:r>
              </a:p>
            </p:txBody>
          </p:sp>
          <p:sp>
            <p:nvSpPr>
              <p:cNvPr id="582" name="Text Box 295"/>
              <p:cNvSpPr txBox="1">
                <a:spLocks noChangeArrowheads="1"/>
              </p:cNvSpPr>
              <p:nvPr/>
            </p:nvSpPr>
            <p:spPr bwMode="auto">
              <a:xfrm>
                <a:off x="1987" y="3153"/>
                <a:ext cx="178"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0</a:t>
                </a:r>
              </a:p>
            </p:txBody>
          </p:sp>
          <p:sp>
            <p:nvSpPr>
              <p:cNvPr id="583" name="Text Box 296"/>
              <p:cNvSpPr txBox="1">
                <a:spLocks noChangeArrowheads="1"/>
              </p:cNvSpPr>
              <p:nvPr/>
            </p:nvSpPr>
            <p:spPr bwMode="auto">
              <a:xfrm>
                <a:off x="2135" y="3009"/>
                <a:ext cx="305"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1+e</a:t>
                </a:r>
              </a:p>
            </p:txBody>
          </p:sp>
          <p:sp>
            <p:nvSpPr>
              <p:cNvPr id="584" name="Text Box 297"/>
              <p:cNvSpPr txBox="1">
                <a:spLocks noChangeArrowheads="1"/>
              </p:cNvSpPr>
              <p:nvPr/>
            </p:nvSpPr>
            <p:spPr bwMode="auto">
              <a:xfrm>
                <a:off x="2380" y="3003"/>
                <a:ext cx="178"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1</a:t>
                </a:r>
              </a:p>
            </p:txBody>
          </p:sp>
        </p:grpSp>
        <p:grpSp>
          <p:nvGrpSpPr>
            <p:cNvPr id="585" name="Group 299"/>
            <p:cNvGrpSpPr>
              <a:grpSpLocks/>
            </p:cNvGrpSpPr>
            <p:nvPr/>
          </p:nvGrpSpPr>
          <p:grpSpPr bwMode="auto">
            <a:xfrm>
              <a:off x="4814888" y="4197350"/>
              <a:ext cx="2195512" cy="2293938"/>
              <a:chOff x="1729" y="2639"/>
              <a:chExt cx="1383" cy="1445"/>
            </a:xfrm>
          </p:grpSpPr>
          <p:sp>
            <p:nvSpPr>
              <p:cNvPr id="586" name="Freeform 300"/>
              <p:cNvSpPr>
                <a:spLocks/>
              </p:cNvSpPr>
              <p:nvPr/>
            </p:nvSpPr>
            <p:spPr bwMode="auto">
              <a:xfrm>
                <a:off x="1752" y="2639"/>
                <a:ext cx="1225" cy="854"/>
              </a:xfrm>
              <a:custGeom>
                <a:avLst/>
                <a:gdLst>
                  <a:gd name="T0" fmla="*/ 0 w 1225"/>
                  <a:gd name="T1" fmla="*/ 387 h 854"/>
                  <a:gd name="T2" fmla="*/ 168 w 1225"/>
                  <a:gd name="T3" fmla="*/ 162 h 854"/>
                  <a:gd name="T4" fmla="*/ 486 w 1225"/>
                  <a:gd name="T5" fmla="*/ 18 h 854"/>
                  <a:gd name="T6" fmla="*/ 822 w 1225"/>
                  <a:gd name="T7" fmla="*/ 30 h 854"/>
                  <a:gd name="T8" fmla="*/ 1152 w 1225"/>
                  <a:gd name="T9" fmla="*/ 267 h 854"/>
                  <a:gd name="T10" fmla="*/ 1188 w 1225"/>
                  <a:gd name="T11" fmla="*/ 537 h 854"/>
                  <a:gd name="T12" fmla="*/ 927 w 1225"/>
                  <a:gd name="T13" fmla="*/ 780 h 854"/>
                  <a:gd name="T14" fmla="*/ 447 w 1225"/>
                  <a:gd name="T15" fmla="*/ 837 h 854"/>
                  <a:gd name="T16" fmla="*/ 177 w 1225"/>
                  <a:gd name="T17" fmla="*/ 675 h 854"/>
                  <a:gd name="T18" fmla="*/ 0 w 1225"/>
                  <a:gd name="T19" fmla="*/ 387 h 8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25"/>
                  <a:gd name="T31" fmla="*/ 0 h 854"/>
                  <a:gd name="T32" fmla="*/ 1225 w 1225"/>
                  <a:gd name="T33" fmla="*/ 854 h 8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25" h="854">
                    <a:moveTo>
                      <a:pt x="0" y="387"/>
                    </a:moveTo>
                    <a:cubicBezTo>
                      <a:pt x="0" y="243"/>
                      <a:pt x="87" y="223"/>
                      <a:pt x="168" y="162"/>
                    </a:cubicBezTo>
                    <a:cubicBezTo>
                      <a:pt x="249" y="101"/>
                      <a:pt x="377" y="40"/>
                      <a:pt x="486" y="18"/>
                    </a:cubicBezTo>
                    <a:cubicBezTo>
                      <a:pt x="615" y="6"/>
                      <a:pt x="684" y="0"/>
                      <a:pt x="822" y="30"/>
                    </a:cubicBezTo>
                    <a:cubicBezTo>
                      <a:pt x="960" y="60"/>
                      <a:pt x="1099" y="169"/>
                      <a:pt x="1152" y="267"/>
                    </a:cubicBezTo>
                    <a:cubicBezTo>
                      <a:pt x="1213" y="351"/>
                      <a:pt x="1225" y="452"/>
                      <a:pt x="1188" y="537"/>
                    </a:cubicBezTo>
                    <a:cubicBezTo>
                      <a:pt x="1151" y="622"/>
                      <a:pt x="1050" y="730"/>
                      <a:pt x="927" y="780"/>
                    </a:cubicBezTo>
                    <a:cubicBezTo>
                      <a:pt x="804" y="830"/>
                      <a:pt x="572" y="854"/>
                      <a:pt x="447" y="837"/>
                    </a:cubicBezTo>
                    <a:cubicBezTo>
                      <a:pt x="322" y="820"/>
                      <a:pt x="251" y="750"/>
                      <a:pt x="177" y="675"/>
                    </a:cubicBezTo>
                    <a:cubicBezTo>
                      <a:pt x="103" y="600"/>
                      <a:pt x="0" y="531"/>
                      <a:pt x="0" y="387"/>
                    </a:cubicBezTo>
                    <a:close/>
                  </a:path>
                </a:pathLst>
              </a:custGeom>
              <a:solidFill>
                <a:srgbClr val="66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87" name="Freeform 301"/>
              <p:cNvSpPr>
                <a:spLocks/>
              </p:cNvSpPr>
              <p:nvPr/>
            </p:nvSpPr>
            <p:spPr bwMode="auto">
              <a:xfrm>
                <a:off x="2010" y="2852"/>
                <a:ext cx="246" cy="132"/>
              </a:xfrm>
              <a:custGeom>
                <a:avLst/>
                <a:gdLst>
                  <a:gd name="T0" fmla="*/ 0 w 342"/>
                  <a:gd name="T1" fmla="*/ 9 h 186"/>
                  <a:gd name="T2" fmla="*/ 1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nvGrpSpPr>
              <p:cNvPr id="588" name="Group 302"/>
              <p:cNvGrpSpPr>
                <a:grpSpLocks/>
              </p:cNvGrpSpPr>
              <p:nvPr/>
            </p:nvGrpSpPr>
            <p:grpSpPr bwMode="auto">
              <a:xfrm>
                <a:off x="2203" y="2652"/>
                <a:ext cx="316" cy="250"/>
                <a:chOff x="1747" y="3190"/>
                <a:chExt cx="316" cy="250"/>
              </a:xfrm>
            </p:grpSpPr>
            <p:sp>
              <p:nvSpPr>
                <p:cNvPr id="626" name="Oval 303"/>
                <p:cNvSpPr>
                  <a:spLocks noChangeArrowheads="1"/>
                </p:cNvSpPr>
                <p:nvPr/>
              </p:nvSpPr>
              <p:spPr bwMode="auto">
                <a:xfrm>
                  <a:off x="1750" y="3308"/>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27" name="Line 304"/>
                <p:cNvSpPr>
                  <a:spLocks noChangeShapeType="1"/>
                </p:cNvSpPr>
                <p:nvPr/>
              </p:nvSpPr>
              <p:spPr bwMode="auto">
                <a:xfrm>
                  <a:off x="1750" y="3301"/>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28" name="Line 305"/>
                <p:cNvSpPr>
                  <a:spLocks noChangeShapeType="1"/>
                </p:cNvSpPr>
                <p:nvPr/>
              </p:nvSpPr>
              <p:spPr bwMode="auto">
                <a:xfrm>
                  <a:off x="2063" y="3301"/>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29" name="Rectangle 306"/>
                <p:cNvSpPr>
                  <a:spLocks noChangeArrowheads="1"/>
                </p:cNvSpPr>
                <p:nvPr/>
              </p:nvSpPr>
              <p:spPr bwMode="auto">
                <a:xfrm>
                  <a:off x="1750" y="3301"/>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ea typeface="ＭＳ Ｐゴシック" charset="0"/>
                  </a:endParaRPr>
                </a:p>
              </p:txBody>
            </p:sp>
            <p:sp>
              <p:nvSpPr>
                <p:cNvPr id="630" name="Oval 307"/>
                <p:cNvSpPr>
                  <a:spLocks noChangeArrowheads="1"/>
                </p:cNvSpPr>
                <p:nvPr/>
              </p:nvSpPr>
              <p:spPr bwMode="auto">
                <a:xfrm>
                  <a:off x="1747" y="3242"/>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nvGrpSpPr>
                <p:cNvPr id="631" name="Group 308"/>
                <p:cNvGrpSpPr>
                  <a:grpSpLocks/>
                </p:cNvGrpSpPr>
                <p:nvPr/>
              </p:nvGrpSpPr>
              <p:grpSpPr bwMode="auto">
                <a:xfrm>
                  <a:off x="1790" y="3190"/>
                  <a:ext cx="223" cy="250"/>
                  <a:chOff x="2945" y="2425"/>
                  <a:chExt cx="226" cy="250"/>
                </a:xfrm>
              </p:grpSpPr>
              <p:sp>
                <p:nvSpPr>
                  <p:cNvPr id="632" name="Rectangle 309"/>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33" name="Text Box 310"/>
                  <p:cNvSpPr txBox="1">
                    <a:spLocks noChangeArrowheads="1"/>
                  </p:cNvSpPr>
                  <p:nvPr/>
                </p:nvSpPr>
                <p:spPr bwMode="auto">
                  <a:xfrm>
                    <a:off x="2945" y="2425"/>
                    <a:ext cx="226"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rPr>
                      <a:t>A</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endParaRPr>
                  </a:p>
                </p:txBody>
              </p:sp>
            </p:grpSp>
          </p:grpSp>
          <p:grpSp>
            <p:nvGrpSpPr>
              <p:cNvPr id="589" name="Group 311"/>
              <p:cNvGrpSpPr>
                <a:grpSpLocks/>
              </p:cNvGrpSpPr>
              <p:nvPr/>
            </p:nvGrpSpPr>
            <p:grpSpPr bwMode="auto">
              <a:xfrm>
                <a:off x="1795" y="2907"/>
                <a:ext cx="316" cy="250"/>
                <a:chOff x="2221" y="3571"/>
                <a:chExt cx="316" cy="250"/>
              </a:xfrm>
            </p:grpSpPr>
            <p:sp>
              <p:nvSpPr>
                <p:cNvPr id="618" name="Oval 312"/>
                <p:cNvSpPr>
                  <a:spLocks noChangeArrowheads="1"/>
                </p:cNvSpPr>
                <p:nvPr/>
              </p:nvSpPr>
              <p:spPr bwMode="auto">
                <a:xfrm>
                  <a:off x="2224" y="3695"/>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19" name="Line 313"/>
                <p:cNvSpPr>
                  <a:spLocks noChangeShapeType="1"/>
                </p:cNvSpPr>
                <p:nvPr/>
              </p:nvSpPr>
              <p:spPr bwMode="auto">
                <a:xfrm>
                  <a:off x="2224" y="3688"/>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20" name="Line 314"/>
                <p:cNvSpPr>
                  <a:spLocks noChangeShapeType="1"/>
                </p:cNvSpPr>
                <p:nvPr/>
              </p:nvSpPr>
              <p:spPr bwMode="auto">
                <a:xfrm>
                  <a:off x="2537" y="3688"/>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21" name="Rectangle 315"/>
                <p:cNvSpPr>
                  <a:spLocks noChangeArrowheads="1"/>
                </p:cNvSpPr>
                <p:nvPr/>
              </p:nvSpPr>
              <p:spPr bwMode="auto">
                <a:xfrm>
                  <a:off x="2224" y="3688"/>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ea typeface="ＭＳ Ｐゴシック" charset="0"/>
                  </a:endParaRPr>
                </a:p>
              </p:txBody>
            </p:sp>
            <p:sp>
              <p:nvSpPr>
                <p:cNvPr id="622" name="Oval 316"/>
                <p:cNvSpPr>
                  <a:spLocks noChangeArrowheads="1"/>
                </p:cNvSpPr>
                <p:nvPr/>
              </p:nvSpPr>
              <p:spPr bwMode="auto">
                <a:xfrm>
                  <a:off x="2221" y="3629"/>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nvGrpSpPr>
                <p:cNvPr id="623" name="Group 317"/>
                <p:cNvGrpSpPr>
                  <a:grpSpLocks/>
                </p:cNvGrpSpPr>
                <p:nvPr/>
              </p:nvGrpSpPr>
              <p:grpSpPr bwMode="auto">
                <a:xfrm>
                  <a:off x="2275" y="3571"/>
                  <a:ext cx="232" cy="250"/>
                  <a:chOff x="2941" y="2425"/>
                  <a:chExt cx="235" cy="250"/>
                </a:xfrm>
              </p:grpSpPr>
              <p:sp>
                <p:nvSpPr>
                  <p:cNvPr id="624" name="Rectangle 318"/>
                  <p:cNvSpPr>
                    <a:spLocks noChangeArrowheads="1"/>
                  </p:cNvSpPr>
                  <p:nvPr/>
                </p:nvSpPr>
                <p:spPr bwMode="auto">
                  <a:xfrm>
                    <a:off x="2982" y="2490"/>
                    <a:ext cx="146"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25" name="Text Box 319"/>
                  <p:cNvSpPr txBox="1">
                    <a:spLocks noChangeArrowheads="1"/>
                  </p:cNvSpPr>
                  <p:nvPr/>
                </p:nvSpPr>
                <p:spPr bwMode="auto">
                  <a:xfrm>
                    <a:off x="2941" y="2425"/>
                    <a:ext cx="235"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rPr>
                      <a:t>D</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endParaRPr>
                  </a:p>
                </p:txBody>
              </p:sp>
            </p:grpSp>
          </p:grpSp>
          <p:grpSp>
            <p:nvGrpSpPr>
              <p:cNvPr id="590" name="Group 320"/>
              <p:cNvGrpSpPr>
                <a:grpSpLocks/>
              </p:cNvGrpSpPr>
              <p:nvPr/>
            </p:nvGrpSpPr>
            <p:grpSpPr bwMode="auto">
              <a:xfrm>
                <a:off x="2195" y="3252"/>
                <a:ext cx="315" cy="271"/>
                <a:chOff x="2903" y="2938"/>
                <a:chExt cx="315" cy="271"/>
              </a:xfrm>
            </p:grpSpPr>
            <p:grpSp>
              <p:nvGrpSpPr>
                <p:cNvPr id="609" name="Group 321"/>
                <p:cNvGrpSpPr>
                  <a:grpSpLocks/>
                </p:cNvGrpSpPr>
                <p:nvPr/>
              </p:nvGrpSpPr>
              <p:grpSpPr bwMode="auto">
                <a:xfrm>
                  <a:off x="2903" y="2938"/>
                  <a:ext cx="315" cy="144"/>
                  <a:chOff x="2903" y="2938"/>
                  <a:chExt cx="315" cy="144"/>
                </a:xfrm>
              </p:grpSpPr>
              <p:sp>
                <p:nvSpPr>
                  <p:cNvPr id="613" name="Oval 322"/>
                  <p:cNvSpPr>
                    <a:spLocks noChangeArrowheads="1"/>
                  </p:cNvSpPr>
                  <p:nvPr/>
                </p:nvSpPr>
                <p:spPr bwMode="auto">
                  <a:xfrm>
                    <a:off x="2903" y="3001"/>
                    <a:ext cx="312"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14" name="Line 323"/>
                  <p:cNvSpPr>
                    <a:spLocks noChangeShapeType="1"/>
                  </p:cNvSpPr>
                  <p:nvPr/>
                </p:nvSpPr>
                <p:spPr bwMode="auto">
                  <a:xfrm>
                    <a:off x="2903" y="2994"/>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15" name="Line 324"/>
                  <p:cNvSpPr>
                    <a:spLocks noChangeShapeType="1"/>
                  </p:cNvSpPr>
                  <p:nvPr/>
                </p:nvSpPr>
                <p:spPr bwMode="auto">
                  <a:xfrm>
                    <a:off x="3215" y="2994"/>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16" name="Rectangle 325"/>
                  <p:cNvSpPr>
                    <a:spLocks noChangeArrowheads="1"/>
                  </p:cNvSpPr>
                  <p:nvPr/>
                </p:nvSpPr>
                <p:spPr bwMode="auto">
                  <a:xfrm>
                    <a:off x="2903" y="2994"/>
                    <a:ext cx="309"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ea typeface="ＭＳ Ｐゴシック" charset="0"/>
                    </a:endParaRPr>
                  </a:p>
                </p:txBody>
              </p:sp>
              <p:sp>
                <p:nvSpPr>
                  <p:cNvPr id="617" name="Oval 326"/>
                  <p:cNvSpPr>
                    <a:spLocks noChangeArrowheads="1"/>
                  </p:cNvSpPr>
                  <p:nvPr/>
                </p:nvSpPr>
                <p:spPr bwMode="auto">
                  <a:xfrm>
                    <a:off x="2906" y="2938"/>
                    <a:ext cx="312"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grpSp>
              <p:nvGrpSpPr>
                <p:cNvPr id="610" name="Group 327"/>
                <p:cNvGrpSpPr>
                  <a:grpSpLocks/>
                </p:cNvGrpSpPr>
                <p:nvPr/>
              </p:nvGrpSpPr>
              <p:grpSpPr bwMode="auto">
                <a:xfrm>
                  <a:off x="2949" y="2949"/>
                  <a:ext cx="232" cy="260"/>
                  <a:chOff x="2940" y="2490"/>
                  <a:chExt cx="235" cy="260"/>
                </a:xfrm>
              </p:grpSpPr>
              <p:sp>
                <p:nvSpPr>
                  <p:cNvPr id="611" name="Rectangle 328"/>
                  <p:cNvSpPr>
                    <a:spLocks noChangeArrowheads="1"/>
                  </p:cNvSpPr>
                  <p:nvPr/>
                </p:nvSpPr>
                <p:spPr bwMode="auto">
                  <a:xfrm>
                    <a:off x="2982" y="2490"/>
                    <a:ext cx="146"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12" name="Text Box 329"/>
                  <p:cNvSpPr txBox="1">
                    <a:spLocks noChangeArrowheads="1"/>
                  </p:cNvSpPr>
                  <p:nvPr/>
                </p:nvSpPr>
                <p:spPr bwMode="auto">
                  <a:xfrm>
                    <a:off x="2940" y="2500"/>
                    <a:ext cx="235"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C</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591" name="Group 330"/>
              <p:cNvGrpSpPr>
                <a:grpSpLocks/>
              </p:cNvGrpSpPr>
              <p:nvPr/>
            </p:nvGrpSpPr>
            <p:grpSpPr bwMode="auto">
              <a:xfrm>
                <a:off x="2607" y="2916"/>
                <a:ext cx="316" cy="250"/>
                <a:chOff x="2217" y="2884"/>
                <a:chExt cx="316" cy="250"/>
              </a:xfrm>
            </p:grpSpPr>
            <p:sp>
              <p:nvSpPr>
                <p:cNvPr id="601" name="Oval 331"/>
                <p:cNvSpPr>
                  <a:spLocks noChangeArrowheads="1"/>
                </p:cNvSpPr>
                <p:nvPr/>
              </p:nvSpPr>
              <p:spPr bwMode="auto">
                <a:xfrm>
                  <a:off x="2220" y="3005"/>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02" name="Line 332"/>
                <p:cNvSpPr>
                  <a:spLocks noChangeShapeType="1"/>
                </p:cNvSpPr>
                <p:nvPr/>
              </p:nvSpPr>
              <p:spPr bwMode="auto">
                <a:xfrm>
                  <a:off x="2220" y="2998"/>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03" name="Line 333"/>
                <p:cNvSpPr>
                  <a:spLocks noChangeShapeType="1"/>
                </p:cNvSpPr>
                <p:nvPr/>
              </p:nvSpPr>
              <p:spPr bwMode="auto">
                <a:xfrm>
                  <a:off x="2533" y="2998"/>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04" name="Rectangle 334"/>
                <p:cNvSpPr>
                  <a:spLocks noChangeArrowheads="1"/>
                </p:cNvSpPr>
                <p:nvPr/>
              </p:nvSpPr>
              <p:spPr bwMode="auto">
                <a:xfrm>
                  <a:off x="2220" y="2998"/>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ea typeface="ＭＳ Ｐゴシック" charset="0"/>
                  </a:endParaRPr>
                </a:p>
              </p:txBody>
            </p:sp>
            <p:sp>
              <p:nvSpPr>
                <p:cNvPr id="605" name="Oval 335"/>
                <p:cNvSpPr>
                  <a:spLocks noChangeArrowheads="1"/>
                </p:cNvSpPr>
                <p:nvPr/>
              </p:nvSpPr>
              <p:spPr bwMode="auto">
                <a:xfrm>
                  <a:off x="2217" y="2939"/>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nvGrpSpPr>
                <p:cNvPr id="606" name="Group 336"/>
                <p:cNvGrpSpPr>
                  <a:grpSpLocks/>
                </p:cNvGrpSpPr>
                <p:nvPr/>
              </p:nvGrpSpPr>
              <p:grpSpPr bwMode="auto">
                <a:xfrm>
                  <a:off x="2270" y="2884"/>
                  <a:ext cx="223" cy="250"/>
                  <a:chOff x="2945" y="2425"/>
                  <a:chExt cx="226" cy="250"/>
                </a:xfrm>
              </p:grpSpPr>
              <p:sp>
                <p:nvSpPr>
                  <p:cNvPr id="607" name="Rectangle 337"/>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08" name="Text Box 338"/>
                  <p:cNvSpPr txBox="1">
                    <a:spLocks noChangeArrowheads="1"/>
                  </p:cNvSpPr>
                  <p:nvPr/>
                </p:nvSpPr>
                <p:spPr bwMode="auto">
                  <a:xfrm>
                    <a:off x="2945" y="2425"/>
                    <a:ext cx="226"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rPr>
                      <a:t>B</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endParaRPr>
                  </a:p>
                </p:txBody>
              </p:sp>
            </p:grpSp>
          </p:grpSp>
          <p:sp>
            <p:nvSpPr>
              <p:cNvPr id="592" name="Freeform 339"/>
              <p:cNvSpPr>
                <a:spLocks/>
              </p:cNvSpPr>
              <p:nvPr/>
            </p:nvSpPr>
            <p:spPr bwMode="auto">
              <a:xfrm flipH="1">
                <a:off x="2505" y="2819"/>
                <a:ext cx="198" cy="156"/>
              </a:xfrm>
              <a:custGeom>
                <a:avLst/>
                <a:gdLst>
                  <a:gd name="T0" fmla="*/ 0 w 342"/>
                  <a:gd name="T1" fmla="*/ 39 h 186"/>
                  <a:gd name="T2" fmla="*/ 3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93" name="Freeform 340"/>
              <p:cNvSpPr>
                <a:spLocks/>
              </p:cNvSpPr>
              <p:nvPr/>
            </p:nvSpPr>
            <p:spPr bwMode="auto">
              <a:xfrm flipH="1" flipV="1">
                <a:off x="2484" y="3125"/>
                <a:ext cx="180" cy="141"/>
              </a:xfrm>
              <a:custGeom>
                <a:avLst/>
                <a:gdLst>
                  <a:gd name="T0" fmla="*/ 0 w 342"/>
                  <a:gd name="T1" fmla="*/ 15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triangle" w="med" len="med"/>
                <a:tailEnd type="non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94" name="Freeform 341"/>
              <p:cNvSpPr>
                <a:spLocks/>
              </p:cNvSpPr>
              <p:nvPr/>
            </p:nvSpPr>
            <p:spPr bwMode="auto">
              <a:xfrm flipV="1">
                <a:off x="2031" y="3107"/>
                <a:ext cx="204" cy="156"/>
              </a:xfrm>
              <a:custGeom>
                <a:avLst/>
                <a:gdLst>
                  <a:gd name="T0" fmla="*/ 0 w 342"/>
                  <a:gd name="T1" fmla="*/ 39 h 186"/>
                  <a:gd name="T2" fmla="*/ 4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95" name="Freeform 342"/>
              <p:cNvSpPr>
                <a:spLocks/>
              </p:cNvSpPr>
              <p:nvPr/>
            </p:nvSpPr>
            <p:spPr bwMode="auto">
              <a:xfrm flipH="1" flipV="1">
                <a:off x="2400" y="3086"/>
                <a:ext cx="189" cy="153"/>
              </a:xfrm>
              <a:custGeom>
                <a:avLst/>
                <a:gdLst>
                  <a:gd name="T0" fmla="*/ 0 w 342"/>
                  <a:gd name="T1" fmla="*/ 32 h 186"/>
                  <a:gd name="T2" fmla="*/ 2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96" name="Freeform 343"/>
              <p:cNvSpPr>
                <a:spLocks/>
              </p:cNvSpPr>
              <p:nvPr/>
            </p:nvSpPr>
            <p:spPr bwMode="auto">
              <a:xfrm flipH="1">
                <a:off x="2124" y="3083"/>
                <a:ext cx="174" cy="147"/>
              </a:xfrm>
              <a:custGeom>
                <a:avLst/>
                <a:gdLst>
                  <a:gd name="T0" fmla="*/ 0 w 342"/>
                  <a:gd name="T1" fmla="*/ 22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97" name="Text Box 344"/>
              <p:cNvSpPr txBox="1">
                <a:spLocks noChangeArrowheads="1"/>
              </p:cNvSpPr>
              <p:nvPr/>
            </p:nvSpPr>
            <p:spPr bwMode="auto">
              <a:xfrm>
                <a:off x="1729" y="3612"/>
                <a:ext cx="1383" cy="4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99"/>
                    </a:solidFill>
                    <a:effectLst/>
                    <a:uLnTx/>
                    <a:uFillTx/>
                    <a:latin typeface="Gill Sans MT" charset="0"/>
                    <a:ea typeface="ＭＳ Ｐゴシック" charset="0"/>
                  </a:rPr>
                  <a:t>given these costs,</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99"/>
                    </a:solidFill>
                    <a:effectLst/>
                    <a:uLnTx/>
                    <a:uFillTx/>
                    <a:latin typeface="Gill Sans MT" charset="0"/>
                    <a:ea typeface="ＭＳ Ｐゴシック" charset="0"/>
                  </a:rPr>
                  <a:t>find new routing….</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99"/>
                    </a:solidFill>
                    <a:effectLst/>
                    <a:uLnTx/>
                    <a:uFillTx/>
                    <a:latin typeface="Gill Sans MT" charset="0"/>
                    <a:ea typeface="ＭＳ Ｐゴシック" charset="0"/>
                  </a:rPr>
                  <a:t>resulting in new costs</a:t>
                </a:r>
              </a:p>
            </p:txBody>
          </p:sp>
          <p:sp>
            <p:nvSpPr>
              <p:cNvPr id="598" name="Line 345"/>
              <p:cNvSpPr>
                <a:spLocks noChangeShapeType="1"/>
              </p:cNvSpPr>
              <p:nvPr/>
            </p:nvSpPr>
            <p:spPr bwMode="auto">
              <a:xfrm flipV="1">
                <a:off x="2358" y="3407"/>
                <a:ext cx="0" cy="156"/>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599" name="Line 346"/>
              <p:cNvSpPr>
                <a:spLocks noChangeShapeType="1"/>
              </p:cNvSpPr>
              <p:nvPr/>
            </p:nvSpPr>
            <p:spPr bwMode="auto">
              <a:xfrm flipV="1">
                <a:off x="1938" y="3119"/>
                <a:ext cx="0" cy="156"/>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00" name="Line 347"/>
              <p:cNvSpPr>
                <a:spLocks noChangeShapeType="1"/>
              </p:cNvSpPr>
              <p:nvPr/>
            </p:nvSpPr>
            <p:spPr bwMode="auto">
              <a:xfrm flipV="1">
                <a:off x="2778" y="3122"/>
                <a:ext cx="0" cy="156"/>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sp>
          <p:nvSpPr>
            <p:cNvPr id="634" name="Freeform 228"/>
            <p:cNvSpPr>
              <a:spLocks/>
            </p:cNvSpPr>
            <p:nvPr/>
          </p:nvSpPr>
          <p:spPr bwMode="auto">
            <a:xfrm>
              <a:off x="5219700" y="4332288"/>
              <a:ext cx="1181100" cy="952500"/>
            </a:xfrm>
            <a:custGeom>
              <a:avLst/>
              <a:gdLst>
                <a:gd name="T0" fmla="*/ 0 w 744"/>
                <a:gd name="T1" fmla="*/ 2147483647 h 600"/>
                <a:gd name="T2" fmla="*/ 2147483647 w 744"/>
                <a:gd name="T3" fmla="*/ 2147483647 h 600"/>
                <a:gd name="T4" fmla="*/ 2147483647 w 744"/>
                <a:gd name="T5" fmla="*/ 2147483647 h 600"/>
                <a:gd name="T6" fmla="*/ 2147483647 w 744"/>
                <a:gd name="T7" fmla="*/ 2147483647 h 600"/>
                <a:gd name="T8" fmla="*/ 2147483647 w 744"/>
                <a:gd name="T9" fmla="*/ 0 h 600"/>
                <a:gd name="T10" fmla="*/ 0 60000 65536"/>
                <a:gd name="T11" fmla="*/ 0 60000 65536"/>
                <a:gd name="T12" fmla="*/ 0 60000 65536"/>
                <a:gd name="T13" fmla="*/ 0 60000 65536"/>
                <a:gd name="T14" fmla="*/ 0 60000 65536"/>
                <a:gd name="T15" fmla="*/ 0 w 744"/>
                <a:gd name="T16" fmla="*/ 0 h 600"/>
                <a:gd name="T17" fmla="*/ 744 w 744"/>
                <a:gd name="T18" fmla="*/ 600 h 600"/>
              </a:gdLst>
              <a:ahLst/>
              <a:cxnLst>
                <a:cxn ang="T10">
                  <a:pos x="T0" y="T1"/>
                </a:cxn>
                <a:cxn ang="T11">
                  <a:pos x="T2" y="T3"/>
                </a:cxn>
                <a:cxn ang="T12">
                  <a:pos x="T4" y="T5"/>
                </a:cxn>
                <a:cxn ang="T13">
                  <a:pos x="T6" y="T7"/>
                </a:cxn>
                <a:cxn ang="T14">
                  <a:pos x="T8" y="T9"/>
                </a:cxn>
              </a:cxnLst>
              <a:rect l="T15" t="T16" r="T17" b="T18"/>
              <a:pathLst>
                <a:path w="744" h="600">
                  <a:moveTo>
                    <a:pt x="0" y="294"/>
                  </a:moveTo>
                  <a:lnTo>
                    <a:pt x="387" y="600"/>
                  </a:lnTo>
                  <a:lnTo>
                    <a:pt x="744" y="304"/>
                  </a:lnTo>
                  <a:lnTo>
                    <a:pt x="429" y="66"/>
                  </a:lnTo>
                  <a:lnTo>
                    <a:pt x="354" y="0"/>
                  </a:lnTo>
                </a:path>
              </a:pathLst>
            </a:custGeom>
            <a:noFill/>
            <a:ln w="57150" cap="flat" cmpd="sng">
              <a:solidFill>
                <a:srgbClr val="CC0000"/>
              </a:solidFill>
              <a:prstDash val="solid"/>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lstStyle/>
            <a:p>
              <a:pPr eaLnBrk="0" fontAlgn="base" hangingPunct="0">
                <a:spcBef>
                  <a:spcPct val="0"/>
                </a:spcBef>
                <a:spcAft>
                  <a:spcPct val="0"/>
                </a:spcAft>
              </a:pPr>
              <a:endParaRPr lang="en-US">
                <a:solidFill>
                  <a:srgbClr val="000000"/>
                </a:solidFill>
                <a:ea typeface="ＭＳ Ｐゴシック" charset="0"/>
              </a:endParaRPr>
            </a:p>
          </p:txBody>
        </p:sp>
        <p:grpSp>
          <p:nvGrpSpPr>
            <p:cNvPr id="635" name="Group 348"/>
            <p:cNvGrpSpPr>
              <a:grpSpLocks/>
            </p:cNvGrpSpPr>
            <p:nvPr/>
          </p:nvGrpSpPr>
          <p:grpSpPr bwMode="auto">
            <a:xfrm>
              <a:off x="5137150" y="4410075"/>
              <a:ext cx="1493838" cy="990600"/>
              <a:chOff x="-186" y="1184"/>
              <a:chExt cx="941" cy="624"/>
            </a:xfrm>
          </p:grpSpPr>
          <p:sp>
            <p:nvSpPr>
              <p:cNvPr id="636" name="Text Box 270"/>
              <p:cNvSpPr txBox="1">
                <a:spLocks noChangeArrowheads="1"/>
              </p:cNvSpPr>
              <p:nvPr/>
            </p:nvSpPr>
            <p:spPr bwMode="auto">
              <a:xfrm>
                <a:off x="-186" y="1199"/>
                <a:ext cx="178"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0</a:t>
                </a:r>
              </a:p>
            </p:txBody>
          </p:sp>
          <p:sp>
            <p:nvSpPr>
              <p:cNvPr id="637" name="Text Box 274"/>
              <p:cNvSpPr txBox="1">
                <a:spLocks noChangeArrowheads="1"/>
              </p:cNvSpPr>
              <p:nvPr/>
            </p:nvSpPr>
            <p:spPr bwMode="auto">
              <a:xfrm>
                <a:off x="450" y="1184"/>
                <a:ext cx="305"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2+e</a:t>
                </a:r>
              </a:p>
            </p:txBody>
          </p:sp>
          <p:sp>
            <p:nvSpPr>
              <p:cNvPr id="638" name="Text Box 275"/>
              <p:cNvSpPr txBox="1">
                <a:spLocks noChangeArrowheads="1"/>
              </p:cNvSpPr>
              <p:nvPr/>
            </p:nvSpPr>
            <p:spPr bwMode="auto">
              <a:xfrm>
                <a:off x="340" y="1616"/>
                <a:ext cx="305"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1+e</a:t>
                </a:r>
              </a:p>
            </p:txBody>
          </p:sp>
          <p:sp>
            <p:nvSpPr>
              <p:cNvPr id="639" name="Text Box 276"/>
              <p:cNvSpPr txBox="1">
                <a:spLocks noChangeArrowheads="1"/>
              </p:cNvSpPr>
              <p:nvPr/>
            </p:nvSpPr>
            <p:spPr bwMode="auto">
              <a:xfrm>
                <a:off x="-132" y="1580"/>
                <a:ext cx="178"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1</a:t>
                </a:r>
              </a:p>
            </p:txBody>
          </p:sp>
          <p:sp>
            <p:nvSpPr>
              <p:cNvPr id="640" name="Text Box 279"/>
              <p:cNvSpPr txBox="1">
                <a:spLocks noChangeArrowheads="1"/>
              </p:cNvSpPr>
              <p:nvPr/>
            </p:nvSpPr>
            <p:spPr bwMode="auto">
              <a:xfrm>
                <a:off x="79" y="1436"/>
                <a:ext cx="178"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0</a:t>
                </a:r>
              </a:p>
            </p:txBody>
          </p:sp>
          <p:sp>
            <p:nvSpPr>
              <p:cNvPr id="641" name="Text Box 280"/>
              <p:cNvSpPr txBox="1">
                <a:spLocks noChangeArrowheads="1"/>
              </p:cNvSpPr>
              <p:nvPr/>
            </p:nvSpPr>
            <p:spPr bwMode="auto">
              <a:xfrm>
                <a:off x="261" y="1430"/>
                <a:ext cx="178"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0</a:t>
                </a:r>
              </a:p>
            </p:txBody>
          </p:sp>
        </p:grpSp>
        <p:grpSp>
          <p:nvGrpSpPr>
            <p:cNvPr id="642" name="Group 349"/>
            <p:cNvGrpSpPr>
              <a:grpSpLocks/>
            </p:cNvGrpSpPr>
            <p:nvPr/>
          </p:nvGrpSpPr>
          <p:grpSpPr bwMode="auto">
            <a:xfrm>
              <a:off x="6967538" y="4195763"/>
              <a:ext cx="2195512" cy="2293937"/>
              <a:chOff x="1729" y="2639"/>
              <a:chExt cx="1383" cy="1445"/>
            </a:xfrm>
          </p:grpSpPr>
          <p:sp>
            <p:nvSpPr>
              <p:cNvPr id="643" name="Freeform 350"/>
              <p:cNvSpPr>
                <a:spLocks/>
              </p:cNvSpPr>
              <p:nvPr/>
            </p:nvSpPr>
            <p:spPr bwMode="auto">
              <a:xfrm>
                <a:off x="1752" y="2639"/>
                <a:ext cx="1225" cy="854"/>
              </a:xfrm>
              <a:custGeom>
                <a:avLst/>
                <a:gdLst>
                  <a:gd name="T0" fmla="*/ 0 w 1225"/>
                  <a:gd name="T1" fmla="*/ 387 h 854"/>
                  <a:gd name="T2" fmla="*/ 168 w 1225"/>
                  <a:gd name="T3" fmla="*/ 162 h 854"/>
                  <a:gd name="T4" fmla="*/ 486 w 1225"/>
                  <a:gd name="T5" fmla="*/ 18 h 854"/>
                  <a:gd name="T6" fmla="*/ 822 w 1225"/>
                  <a:gd name="T7" fmla="*/ 30 h 854"/>
                  <a:gd name="T8" fmla="*/ 1152 w 1225"/>
                  <a:gd name="T9" fmla="*/ 267 h 854"/>
                  <a:gd name="T10" fmla="*/ 1188 w 1225"/>
                  <a:gd name="T11" fmla="*/ 537 h 854"/>
                  <a:gd name="T12" fmla="*/ 927 w 1225"/>
                  <a:gd name="T13" fmla="*/ 780 h 854"/>
                  <a:gd name="T14" fmla="*/ 447 w 1225"/>
                  <a:gd name="T15" fmla="*/ 837 h 854"/>
                  <a:gd name="T16" fmla="*/ 177 w 1225"/>
                  <a:gd name="T17" fmla="*/ 675 h 854"/>
                  <a:gd name="T18" fmla="*/ 0 w 1225"/>
                  <a:gd name="T19" fmla="*/ 387 h 8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25"/>
                  <a:gd name="T31" fmla="*/ 0 h 854"/>
                  <a:gd name="T32" fmla="*/ 1225 w 1225"/>
                  <a:gd name="T33" fmla="*/ 854 h 8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25" h="854">
                    <a:moveTo>
                      <a:pt x="0" y="387"/>
                    </a:moveTo>
                    <a:cubicBezTo>
                      <a:pt x="0" y="243"/>
                      <a:pt x="87" y="223"/>
                      <a:pt x="168" y="162"/>
                    </a:cubicBezTo>
                    <a:cubicBezTo>
                      <a:pt x="249" y="101"/>
                      <a:pt x="377" y="40"/>
                      <a:pt x="486" y="18"/>
                    </a:cubicBezTo>
                    <a:cubicBezTo>
                      <a:pt x="615" y="6"/>
                      <a:pt x="684" y="0"/>
                      <a:pt x="822" y="30"/>
                    </a:cubicBezTo>
                    <a:cubicBezTo>
                      <a:pt x="960" y="60"/>
                      <a:pt x="1099" y="169"/>
                      <a:pt x="1152" y="267"/>
                    </a:cubicBezTo>
                    <a:cubicBezTo>
                      <a:pt x="1213" y="351"/>
                      <a:pt x="1225" y="452"/>
                      <a:pt x="1188" y="537"/>
                    </a:cubicBezTo>
                    <a:cubicBezTo>
                      <a:pt x="1151" y="622"/>
                      <a:pt x="1050" y="730"/>
                      <a:pt x="927" y="780"/>
                    </a:cubicBezTo>
                    <a:cubicBezTo>
                      <a:pt x="804" y="830"/>
                      <a:pt x="572" y="854"/>
                      <a:pt x="447" y="837"/>
                    </a:cubicBezTo>
                    <a:cubicBezTo>
                      <a:pt x="322" y="820"/>
                      <a:pt x="251" y="750"/>
                      <a:pt x="177" y="675"/>
                    </a:cubicBezTo>
                    <a:cubicBezTo>
                      <a:pt x="103" y="600"/>
                      <a:pt x="0" y="531"/>
                      <a:pt x="0" y="387"/>
                    </a:cubicBezTo>
                    <a:close/>
                  </a:path>
                </a:pathLst>
              </a:custGeom>
              <a:solidFill>
                <a:srgbClr val="66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44" name="Freeform 351"/>
              <p:cNvSpPr>
                <a:spLocks/>
              </p:cNvSpPr>
              <p:nvPr/>
            </p:nvSpPr>
            <p:spPr bwMode="auto">
              <a:xfrm>
                <a:off x="2010" y="2852"/>
                <a:ext cx="246" cy="132"/>
              </a:xfrm>
              <a:custGeom>
                <a:avLst/>
                <a:gdLst>
                  <a:gd name="T0" fmla="*/ 0 w 342"/>
                  <a:gd name="T1" fmla="*/ 9 h 186"/>
                  <a:gd name="T2" fmla="*/ 1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nvGrpSpPr>
              <p:cNvPr id="645" name="Group 352"/>
              <p:cNvGrpSpPr>
                <a:grpSpLocks/>
              </p:cNvGrpSpPr>
              <p:nvPr/>
            </p:nvGrpSpPr>
            <p:grpSpPr bwMode="auto">
              <a:xfrm>
                <a:off x="2203" y="2652"/>
                <a:ext cx="316" cy="250"/>
                <a:chOff x="1747" y="3190"/>
                <a:chExt cx="316" cy="250"/>
              </a:xfrm>
            </p:grpSpPr>
            <p:sp>
              <p:nvSpPr>
                <p:cNvPr id="683" name="Oval 353"/>
                <p:cNvSpPr>
                  <a:spLocks noChangeArrowheads="1"/>
                </p:cNvSpPr>
                <p:nvPr/>
              </p:nvSpPr>
              <p:spPr bwMode="auto">
                <a:xfrm>
                  <a:off x="1750" y="3308"/>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84" name="Line 354"/>
                <p:cNvSpPr>
                  <a:spLocks noChangeShapeType="1"/>
                </p:cNvSpPr>
                <p:nvPr/>
              </p:nvSpPr>
              <p:spPr bwMode="auto">
                <a:xfrm>
                  <a:off x="1750" y="3301"/>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85" name="Line 355"/>
                <p:cNvSpPr>
                  <a:spLocks noChangeShapeType="1"/>
                </p:cNvSpPr>
                <p:nvPr/>
              </p:nvSpPr>
              <p:spPr bwMode="auto">
                <a:xfrm>
                  <a:off x="2063" y="3301"/>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86" name="Rectangle 356"/>
                <p:cNvSpPr>
                  <a:spLocks noChangeArrowheads="1"/>
                </p:cNvSpPr>
                <p:nvPr/>
              </p:nvSpPr>
              <p:spPr bwMode="auto">
                <a:xfrm>
                  <a:off x="1750" y="3301"/>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ea typeface="ＭＳ Ｐゴシック" charset="0"/>
                  </a:endParaRPr>
                </a:p>
              </p:txBody>
            </p:sp>
            <p:sp>
              <p:nvSpPr>
                <p:cNvPr id="687" name="Oval 357"/>
                <p:cNvSpPr>
                  <a:spLocks noChangeArrowheads="1"/>
                </p:cNvSpPr>
                <p:nvPr/>
              </p:nvSpPr>
              <p:spPr bwMode="auto">
                <a:xfrm>
                  <a:off x="1747" y="3242"/>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nvGrpSpPr>
                <p:cNvPr id="688" name="Group 358"/>
                <p:cNvGrpSpPr>
                  <a:grpSpLocks/>
                </p:cNvGrpSpPr>
                <p:nvPr/>
              </p:nvGrpSpPr>
              <p:grpSpPr bwMode="auto">
                <a:xfrm>
                  <a:off x="1790" y="3190"/>
                  <a:ext cx="223" cy="250"/>
                  <a:chOff x="2945" y="2425"/>
                  <a:chExt cx="226" cy="250"/>
                </a:xfrm>
              </p:grpSpPr>
              <p:sp>
                <p:nvSpPr>
                  <p:cNvPr id="689" name="Rectangle 359"/>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90" name="Text Box 360"/>
                  <p:cNvSpPr txBox="1">
                    <a:spLocks noChangeArrowheads="1"/>
                  </p:cNvSpPr>
                  <p:nvPr/>
                </p:nvSpPr>
                <p:spPr bwMode="auto">
                  <a:xfrm>
                    <a:off x="2945" y="2425"/>
                    <a:ext cx="226"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rPr>
                      <a:t>A</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endParaRPr>
                  </a:p>
                </p:txBody>
              </p:sp>
            </p:grpSp>
          </p:grpSp>
          <p:grpSp>
            <p:nvGrpSpPr>
              <p:cNvPr id="646" name="Group 361"/>
              <p:cNvGrpSpPr>
                <a:grpSpLocks/>
              </p:cNvGrpSpPr>
              <p:nvPr/>
            </p:nvGrpSpPr>
            <p:grpSpPr bwMode="auto">
              <a:xfrm>
                <a:off x="1795" y="2907"/>
                <a:ext cx="316" cy="250"/>
                <a:chOff x="2221" y="3571"/>
                <a:chExt cx="316" cy="250"/>
              </a:xfrm>
            </p:grpSpPr>
            <p:sp>
              <p:nvSpPr>
                <p:cNvPr id="675" name="Oval 362"/>
                <p:cNvSpPr>
                  <a:spLocks noChangeArrowheads="1"/>
                </p:cNvSpPr>
                <p:nvPr/>
              </p:nvSpPr>
              <p:spPr bwMode="auto">
                <a:xfrm>
                  <a:off x="2224" y="3695"/>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76" name="Line 363"/>
                <p:cNvSpPr>
                  <a:spLocks noChangeShapeType="1"/>
                </p:cNvSpPr>
                <p:nvPr/>
              </p:nvSpPr>
              <p:spPr bwMode="auto">
                <a:xfrm>
                  <a:off x="2224" y="3688"/>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77" name="Line 364"/>
                <p:cNvSpPr>
                  <a:spLocks noChangeShapeType="1"/>
                </p:cNvSpPr>
                <p:nvPr/>
              </p:nvSpPr>
              <p:spPr bwMode="auto">
                <a:xfrm>
                  <a:off x="2537" y="3688"/>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78" name="Rectangle 365"/>
                <p:cNvSpPr>
                  <a:spLocks noChangeArrowheads="1"/>
                </p:cNvSpPr>
                <p:nvPr/>
              </p:nvSpPr>
              <p:spPr bwMode="auto">
                <a:xfrm>
                  <a:off x="2224" y="3688"/>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ea typeface="ＭＳ Ｐゴシック" charset="0"/>
                  </a:endParaRPr>
                </a:p>
              </p:txBody>
            </p:sp>
            <p:sp>
              <p:nvSpPr>
                <p:cNvPr id="679" name="Oval 366"/>
                <p:cNvSpPr>
                  <a:spLocks noChangeArrowheads="1"/>
                </p:cNvSpPr>
                <p:nvPr/>
              </p:nvSpPr>
              <p:spPr bwMode="auto">
                <a:xfrm>
                  <a:off x="2221" y="3629"/>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nvGrpSpPr>
                <p:cNvPr id="680" name="Group 367"/>
                <p:cNvGrpSpPr>
                  <a:grpSpLocks/>
                </p:cNvGrpSpPr>
                <p:nvPr/>
              </p:nvGrpSpPr>
              <p:grpSpPr bwMode="auto">
                <a:xfrm>
                  <a:off x="2275" y="3571"/>
                  <a:ext cx="232" cy="250"/>
                  <a:chOff x="2941" y="2425"/>
                  <a:chExt cx="235" cy="250"/>
                </a:xfrm>
              </p:grpSpPr>
              <p:sp>
                <p:nvSpPr>
                  <p:cNvPr id="681" name="Rectangle 368"/>
                  <p:cNvSpPr>
                    <a:spLocks noChangeArrowheads="1"/>
                  </p:cNvSpPr>
                  <p:nvPr/>
                </p:nvSpPr>
                <p:spPr bwMode="auto">
                  <a:xfrm>
                    <a:off x="2982" y="2490"/>
                    <a:ext cx="146"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82" name="Text Box 369"/>
                  <p:cNvSpPr txBox="1">
                    <a:spLocks noChangeArrowheads="1"/>
                  </p:cNvSpPr>
                  <p:nvPr/>
                </p:nvSpPr>
                <p:spPr bwMode="auto">
                  <a:xfrm>
                    <a:off x="2941" y="2425"/>
                    <a:ext cx="235"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rPr>
                      <a:t>D</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endParaRPr>
                  </a:p>
                </p:txBody>
              </p:sp>
            </p:grpSp>
          </p:grpSp>
          <p:grpSp>
            <p:nvGrpSpPr>
              <p:cNvPr id="647" name="Group 370"/>
              <p:cNvGrpSpPr>
                <a:grpSpLocks/>
              </p:cNvGrpSpPr>
              <p:nvPr/>
            </p:nvGrpSpPr>
            <p:grpSpPr bwMode="auto">
              <a:xfrm>
                <a:off x="2195" y="3252"/>
                <a:ext cx="315" cy="271"/>
                <a:chOff x="2903" y="2938"/>
                <a:chExt cx="315" cy="271"/>
              </a:xfrm>
            </p:grpSpPr>
            <p:grpSp>
              <p:nvGrpSpPr>
                <p:cNvPr id="666" name="Group 371"/>
                <p:cNvGrpSpPr>
                  <a:grpSpLocks/>
                </p:cNvGrpSpPr>
                <p:nvPr/>
              </p:nvGrpSpPr>
              <p:grpSpPr bwMode="auto">
                <a:xfrm>
                  <a:off x="2903" y="2938"/>
                  <a:ext cx="315" cy="144"/>
                  <a:chOff x="2903" y="2938"/>
                  <a:chExt cx="315" cy="144"/>
                </a:xfrm>
              </p:grpSpPr>
              <p:sp>
                <p:nvSpPr>
                  <p:cNvPr id="670" name="Oval 372"/>
                  <p:cNvSpPr>
                    <a:spLocks noChangeArrowheads="1"/>
                  </p:cNvSpPr>
                  <p:nvPr/>
                </p:nvSpPr>
                <p:spPr bwMode="auto">
                  <a:xfrm>
                    <a:off x="2903" y="3001"/>
                    <a:ext cx="312"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71" name="Line 373"/>
                  <p:cNvSpPr>
                    <a:spLocks noChangeShapeType="1"/>
                  </p:cNvSpPr>
                  <p:nvPr/>
                </p:nvSpPr>
                <p:spPr bwMode="auto">
                  <a:xfrm>
                    <a:off x="2903" y="2994"/>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72" name="Line 374"/>
                  <p:cNvSpPr>
                    <a:spLocks noChangeShapeType="1"/>
                  </p:cNvSpPr>
                  <p:nvPr/>
                </p:nvSpPr>
                <p:spPr bwMode="auto">
                  <a:xfrm>
                    <a:off x="3215" y="2994"/>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73" name="Rectangle 375"/>
                  <p:cNvSpPr>
                    <a:spLocks noChangeArrowheads="1"/>
                  </p:cNvSpPr>
                  <p:nvPr/>
                </p:nvSpPr>
                <p:spPr bwMode="auto">
                  <a:xfrm>
                    <a:off x="2903" y="2994"/>
                    <a:ext cx="309"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ea typeface="ＭＳ Ｐゴシック" charset="0"/>
                    </a:endParaRPr>
                  </a:p>
                </p:txBody>
              </p:sp>
              <p:sp>
                <p:nvSpPr>
                  <p:cNvPr id="674" name="Oval 376"/>
                  <p:cNvSpPr>
                    <a:spLocks noChangeArrowheads="1"/>
                  </p:cNvSpPr>
                  <p:nvPr/>
                </p:nvSpPr>
                <p:spPr bwMode="auto">
                  <a:xfrm>
                    <a:off x="2906" y="2938"/>
                    <a:ext cx="312"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grpSp>
              <p:nvGrpSpPr>
                <p:cNvPr id="667" name="Group 377"/>
                <p:cNvGrpSpPr>
                  <a:grpSpLocks/>
                </p:cNvGrpSpPr>
                <p:nvPr/>
              </p:nvGrpSpPr>
              <p:grpSpPr bwMode="auto">
                <a:xfrm>
                  <a:off x="2949" y="2949"/>
                  <a:ext cx="232" cy="260"/>
                  <a:chOff x="2940" y="2490"/>
                  <a:chExt cx="235" cy="260"/>
                </a:xfrm>
              </p:grpSpPr>
              <p:sp>
                <p:nvSpPr>
                  <p:cNvPr id="668" name="Rectangle 378"/>
                  <p:cNvSpPr>
                    <a:spLocks noChangeArrowheads="1"/>
                  </p:cNvSpPr>
                  <p:nvPr/>
                </p:nvSpPr>
                <p:spPr bwMode="auto">
                  <a:xfrm>
                    <a:off x="2982" y="2490"/>
                    <a:ext cx="146"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69" name="Text Box 379"/>
                  <p:cNvSpPr txBox="1">
                    <a:spLocks noChangeArrowheads="1"/>
                  </p:cNvSpPr>
                  <p:nvPr/>
                </p:nvSpPr>
                <p:spPr bwMode="auto">
                  <a:xfrm>
                    <a:off x="2940" y="2500"/>
                    <a:ext cx="235"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C</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648" name="Group 380"/>
              <p:cNvGrpSpPr>
                <a:grpSpLocks/>
              </p:cNvGrpSpPr>
              <p:nvPr/>
            </p:nvGrpSpPr>
            <p:grpSpPr bwMode="auto">
              <a:xfrm>
                <a:off x="2607" y="2916"/>
                <a:ext cx="316" cy="250"/>
                <a:chOff x="2217" y="2884"/>
                <a:chExt cx="316" cy="250"/>
              </a:xfrm>
            </p:grpSpPr>
            <p:sp>
              <p:nvSpPr>
                <p:cNvPr id="658" name="Oval 381"/>
                <p:cNvSpPr>
                  <a:spLocks noChangeArrowheads="1"/>
                </p:cNvSpPr>
                <p:nvPr/>
              </p:nvSpPr>
              <p:spPr bwMode="auto">
                <a:xfrm>
                  <a:off x="2220" y="3005"/>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59" name="Line 382"/>
                <p:cNvSpPr>
                  <a:spLocks noChangeShapeType="1"/>
                </p:cNvSpPr>
                <p:nvPr/>
              </p:nvSpPr>
              <p:spPr bwMode="auto">
                <a:xfrm>
                  <a:off x="2220" y="2998"/>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60" name="Line 383"/>
                <p:cNvSpPr>
                  <a:spLocks noChangeShapeType="1"/>
                </p:cNvSpPr>
                <p:nvPr/>
              </p:nvSpPr>
              <p:spPr bwMode="auto">
                <a:xfrm>
                  <a:off x="2533" y="2998"/>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61" name="Rectangle 384"/>
                <p:cNvSpPr>
                  <a:spLocks noChangeArrowheads="1"/>
                </p:cNvSpPr>
                <p:nvPr/>
              </p:nvSpPr>
              <p:spPr bwMode="auto">
                <a:xfrm>
                  <a:off x="2220" y="2998"/>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ea typeface="ＭＳ Ｐゴシック" charset="0"/>
                  </a:endParaRPr>
                </a:p>
              </p:txBody>
            </p:sp>
            <p:sp>
              <p:nvSpPr>
                <p:cNvPr id="662" name="Oval 385"/>
                <p:cNvSpPr>
                  <a:spLocks noChangeArrowheads="1"/>
                </p:cNvSpPr>
                <p:nvPr/>
              </p:nvSpPr>
              <p:spPr bwMode="auto">
                <a:xfrm>
                  <a:off x="2217" y="2939"/>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nvGrpSpPr>
                <p:cNvPr id="663" name="Group 386"/>
                <p:cNvGrpSpPr>
                  <a:grpSpLocks/>
                </p:cNvGrpSpPr>
                <p:nvPr/>
              </p:nvGrpSpPr>
              <p:grpSpPr bwMode="auto">
                <a:xfrm>
                  <a:off x="2270" y="2884"/>
                  <a:ext cx="223" cy="250"/>
                  <a:chOff x="2945" y="2425"/>
                  <a:chExt cx="226" cy="250"/>
                </a:xfrm>
              </p:grpSpPr>
              <p:sp>
                <p:nvSpPr>
                  <p:cNvPr id="664" name="Rectangle 387"/>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65" name="Text Box 388"/>
                  <p:cNvSpPr txBox="1">
                    <a:spLocks noChangeArrowheads="1"/>
                  </p:cNvSpPr>
                  <p:nvPr/>
                </p:nvSpPr>
                <p:spPr bwMode="auto">
                  <a:xfrm>
                    <a:off x="2945" y="2425"/>
                    <a:ext cx="226"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rPr>
                      <a:t>B</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endParaRPr>
                  </a:p>
                </p:txBody>
              </p:sp>
            </p:grpSp>
          </p:grpSp>
          <p:sp>
            <p:nvSpPr>
              <p:cNvPr id="649" name="Freeform 389"/>
              <p:cNvSpPr>
                <a:spLocks/>
              </p:cNvSpPr>
              <p:nvPr/>
            </p:nvSpPr>
            <p:spPr bwMode="auto">
              <a:xfrm flipH="1">
                <a:off x="2505" y="2819"/>
                <a:ext cx="198" cy="156"/>
              </a:xfrm>
              <a:custGeom>
                <a:avLst/>
                <a:gdLst>
                  <a:gd name="T0" fmla="*/ 0 w 342"/>
                  <a:gd name="T1" fmla="*/ 39 h 186"/>
                  <a:gd name="T2" fmla="*/ 3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50" name="Freeform 390"/>
              <p:cNvSpPr>
                <a:spLocks/>
              </p:cNvSpPr>
              <p:nvPr/>
            </p:nvSpPr>
            <p:spPr bwMode="auto">
              <a:xfrm flipH="1" flipV="1">
                <a:off x="2484" y="3125"/>
                <a:ext cx="180" cy="141"/>
              </a:xfrm>
              <a:custGeom>
                <a:avLst/>
                <a:gdLst>
                  <a:gd name="T0" fmla="*/ 0 w 342"/>
                  <a:gd name="T1" fmla="*/ 15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triangle" w="med" len="med"/>
                <a:tailEnd type="non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51" name="Freeform 391"/>
              <p:cNvSpPr>
                <a:spLocks/>
              </p:cNvSpPr>
              <p:nvPr/>
            </p:nvSpPr>
            <p:spPr bwMode="auto">
              <a:xfrm flipV="1">
                <a:off x="2031" y="3107"/>
                <a:ext cx="204" cy="156"/>
              </a:xfrm>
              <a:custGeom>
                <a:avLst/>
                <a:gdLst>
                  <a:gd name="T0" fmla="*/ 0 w 342"/>
                  <a:gd name="T1" fmla="*/ 39 h 186"/>
                  <a:gd name="T2" fmla="*/ 4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52" name="Freeform 392"/>
              <p:cNvSpPr>
                <a:spLocks/>
              </p:cNvSpPr>
              <p:nvPr/>
            </p:nvSpPr>
            <p:spPr bwMode="auto">
              <a:xfrm flipH="1" flipV="1">
                <a:off x="2400" y="3086"/>
                <a:ext cx="189" cy="153"/>
              </a:xfrm>
              <a:custGeom>
                <a:avLst/>
                <a:gdLst>
                  <a:gd name="T0" fmla="*/ 0 w 342"/>
                  <a:gd name="T1" fmla="*/ 32 h 186"/>
                  <a:gd name="T2" fmla="*/ 2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53" name="Freeform 393"/>
              <p:cNvSpPr>
                <a:spLocks/>
              </p:cNvSpPr>
              <p:nvPr/>
            </p:nvSpPr>
            <p:spPr bwMode="auto">
              <a:xfrm flipH="1">
                <a:off x="2124" y="3083"/>
                <a:ext cx="174" cy="147"/>
              </a:xfrm>
              <a:custGeom>
                <a:avLst/>
                <a:gdLst>
                  <a:gd name="T0" fmla="*/ 0 w 342"/>
                  <a:gd name="T1" fmla="*/ 22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54" name="Text Box 394"/>
              <p:cNvSpPr txBox="1">
                <a:spLocks noChangeArrowheads="1"/>
              </p:cNvSpPr>
              <p:nvPr/>
            </p:nvSpPr>
            <p:spPr bwMode="auto">
              <a:xfrm>
                <a:off x="1729" y="3612"/>
                <a:ext cx="1383" cy="4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99"/>
                    </a:solidFill>
                    <a:effectLst/>
                    <a:uLnTx/>
                    <a:uFillTx/>
                    <a:latin typeface="Gill Sans MT" charset="0"/>
                    <a:ea typeface="ＭＳ Ｐゴシック" charset="0"/>
                  </a:rPr>
                  <a:t>given these costs,</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99"/>
                    </a:solidFill>
                    <a:effectLst/>
                    <a:uLnTx/>
                    <a:uFillTx/>
                    <a:latin typeface="Gill Sans MT" charset="0"/>
                    <a:ea typeface="ＭＳ Ｐゴシック" charset="0"/>
                  </a:rPr>
                  <a:t>find new routing….</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99"/>
                    </a:solidFill>
                    <a:effectLst/>
                    <a:uLnTx/>
                    <a:uFillTx/>
                    <a:latin typeface="Gill Sans MT" charset="0"/>
                    <a:ea typeface="ＭＳ Ｐゴシック" charset="0"/>
                  </a:rPr>
                  <a:t>resulting in new costs</a:t>
                </a:r>
              </a:p>
            </p:txBody>
          </p:sp>
          <p:sp>
            <p:nvSpPr>
              <p:cNvPr id="655" name="Line 395"/>
              <p:cNvSpPr>
                <a:spLocks noChangeShapeType="1"/>
              </p:cNvSpPr>
              <p:nvPr/>
            </p:nvSpPr>
            <p:spPr bwMode="auto">
              <a:xfrm flipV="1">
                <a:off x="2358" y="3407"/>
                <a:ext cx="0" cy="156"/>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56" name="Line 396"/>
              <p:cNvSpPr>
                <a:spLocks noChangeShapeType="1"/>
              </p:cNvSpPr>
              <p:nvPr/>
            </p:nvSpPr>
            <p:spPr bwMode="auto">
              <a:xfrm flipV="1">
                <a:off x="1938" y="3119"/>
                <a:ext cx="0" cy="156"/>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sp>
            <p:nvSpPr>
              <p:cNvPr id="657" name="Line 397"/>
              <p:cNvSpPr>
                <a:spLocks noChangeShapeType="1"/>
              </p:cNvSpPr>
              <p:nvPr/>
            </p:nvSpPr>
            <p:spPr bwMode="auto">
              <a:xfrm flipV="1">
                <a:off x="2778" y="3122"/>
                <a:ext cx="0" cy="156"/>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endParaRPr>
              </a:p>
            </p:txBody>
          </p:sp>
        </p:grpSp>
        <p:sp>
          <p:nvSpPr>
            <p:cNvPr id="691" name="Freeform 398"/>
            <p:cNvSpPr>
              <a:spLocks/>
            </p:cNvSpPr>
            <p:nvPr/>
          </p:nvSpPr>
          <p:spPr bwMode="auto">
            <a:xfrm>
              <a:off x="7366000" y="4397375"/>
              <a:ext cx="1193800" cy="866775"/>
            </a:xfrm>
            <a:custGeom>
              <a:avLst/>
              <a:gdLst>
                <a:gd name="T0" fmla="*/ 2147483647 w 752"/>
                <a:gd name="T1" fmla="*/ 2147483647 h 546"/>
                <a:gd name="T2" fmla="*/ 2147483647 w 752"/>
                <a:gd name="T3" fmla="*/ 2147483647 h 546"/>
                <a:gd name="T4" fmla="*/ 0 w 752"/>
                <a:gd name="T5" fmla="*/ 2147483647 h 546"/>
                <a:gd name="T6" fmla="*/ 2147483647 w 752"/>
                <a:gd name="T7" fmla="*/ 0 h 546"/>
                <a:gd name="T8" fmla="*/ 0 60000 65536"/>
                <a:gd name="T9" fmla="*/ 0 60000 65536"/>
                <a:gd name="T10" fmla="*/ 0 60000 65536"/>
                <a:gd name="T11" fmla="*/ 0 60000 65536"/>
                <a:gd name="T12" fmla="*/ 0 w 752"/>
                <a:gd name="T13" fmla="*/ 0 h 546"/>
                <a:gd name="T14" fmla="*/ 752 w 752"/>
                <a:gd name="T15" fmla="*/ 546 h 546"/>
              </a:gdLst>
              <a:ahLst/>
              <a:cxnLst>
                <a:cxn ang="T8">
                  <a:pos x="T0" y="T1"/>
                </a:cxn>
                <a:cxn ang="T9">
                  <a:pos x="T2" y="T3"/>
                </a:cxn>
                <a:cxn ang="T10">
                  <a:pos x="T4" y="T5"/>
                </a:cxn>
                <a:cxn ang="T11">
                  <a:pos x="T6" y="T7"/>
                </a:cxn>
              </a:cxnLst>
              <a:rect l="T12" t="T13" r="T14" b="T15"/>
              <a:pathLst>
                <a:path w="752" h="546">
                  <a:moveTo>
                    <a:pt x="752" y="264"/>
                  </a:moveTo>
                  <a:lnTo>
                    <a:pt x="383" y="546"/>
                  </a:lnTo>
                  <a:lnTo>
                    <a:pt x="0" y="248"/>
                  </a:lnTo>
                  <a:lnTo>
                    <a:pt x="383" y="0"/>
                  </a:lnTo>
                </a:path>
              </a:pathLst>
            </a:custGeom>
            <a:noFill/>
            <a:ln w="57150" cap="flat" cmpd="sng">
              <a:solidFill>
                <a:srgbClr val="CC0000"/>
              </a:solidFill>
              <a:prstDash val="solid"/>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lstStyle/>
            <a:p>
              <a:pPr eaLnBrk="0" fontAlgn="base" hangingPunct="0">
                <a:spcBef>
                  <a:spcPct val="0"/>
                </a:spcBef>
                <a:spcAft>
                  <a:spcPct val="0"/>
                </a:spcAft>
              </a:pPr>
              <a:endParaRPr lang="en-US">
                <a:solidFill>
                  <a:srgbClr val="000000"/>
                </a:solidFill>
                <a:ea typeface="ＭＳ Ｐゴシック" charset="0"/>
              </a:endParaRPr>
            </a:p>
          </p:txBody>
        </p:sp>
        <p:grpSp>
          <p:nvGrpSpPr>
            <p:cNvPr id="692" name="Group 399"/>
            <p:cNvGrpSpPr>
              <a:grpSpLocks/>
            </p:cNvGrpSpPr>
            <p:nvPr/>
          </p:nvGrpSpPr>
          <p:grpSpPr bwMode="auto">
            <a:xfrm>
              <a:off x="7191375" y="4383088"/>
              <a:ext cx="1430338" cy="966787"/>
              <a:chOff x="1870" y="2772"/>
              <a:chExt cx="901" cy="609"/>
            </a:xfrm>
          </p:grpSpPr>
          <p:sp>
            <p:nvSpPr>
              <p:cNvPr id="693" name="Text Box 400"/>
              <p:cNvSpPr txBox="1">
                <a:spLocks noChangeArrowheads="1"/>
              </p:cNvSpPr>
              <p:nvPr/>
            </p:nvSpPr>
            <p:spPr bwMode="auto">
              <a:xfrm>
                <a:off x="1870" y="2772"/>
                <a:ext cx="305"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2+e</a:t>
                </a:r>
              </a:p>
            </p:txBody>
          </p:sp>
          <p:sp>
            <p:nvSpPr>
              <p:cNvPr id="694" name="Text Box 401"/>
              <p:cNvSpPr txBox="1">
                <a:spLocks noChangeArrowheads="1"/>
              </p:cNvSpPr>
              <p:nvPr/>
            </p:nvSpPr>
            <p:spPr bwMode="auto">
              <a:xfrm>
                <a:off x="2593" y="2793"/>
                <a:ext cx="178"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0</a:t>
                </a:r>
              </a:p>
            </p:txBody>
          </p:sp>
          <p:sp>
            <p:nvSpPr>
              <p:cNvPr id="695" name="Text Box 402"/>
              <p:cNvSpPr txBox="1">
                <a:spLocks noChangeArrowheads="1"/>
              </p:cNvSpPr>
              <p:nvPr/>
            </p:nvSpPr>
            <p:spPr bwMode="auto">
              <a:xfrm>
                <a:off x="2501" y="3189"/>
                <a:ext cx="178"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0</a:t>
                </a:r>
              </a:p>
            </p:txBody>
          </p:sp>
          <p:sp>
            <p:nvSpPr>
              <p:cNvPr id="696" name="Text Box 403"/>
              <p:cNvSpPr txBox="1">
                <a:spLocks noChangeArrowheads="1"/>
              </p:cNvSpPr>
              <p:nvPr/>
            </p:nvSpPr>
            <p:spPr bwMode="auto">
              <a:xfrm>
                <a:off x="1987" y="3153"/>
                <a:ext cx="178"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0</a:t>
                </a:r>
              </a:p>
            </p:txBody>
          </p:sp>
          <p:sp>
            <p:nvSpPr>
              <p:cNvPr id="697" name="Text Box 404"/>
              <p:cNvSpPr txBox="1">
                <a:spLocks noChangeArrowheads="1"/>
              </p:cNvSpPr>
              <p:nvPr/>
            </p:nvSpPr>
            <p:spPr bwMode="auto">
              <a:xfrm>
                <a:off x="2135" y="3009"/>
                <a:ext cx="305"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1+e</a:t>
                </a:r>
              </a:p>
            </p:txBody>
          </p:sp>
          <p:sp>
            <p:nvSpPr>
              <p:cNvPr id="698" name="Text Box 405"/>
              <p:cNvSpPr txBox="1">
                <a:spLocks noChangeArrowheads="1"/>
              </p:cNvSpPr>
              <p:nvPr/>
            </p:nvSpPr>
            <p:spPr bwMode="auto">
              <a:xfrm>
                <a:off x="2380" y="3003"/>
                <a:ext cx="178"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rPr>
                  <a:t>1</a:t>
                </a:r>
              </a:p>
            </p:txBody>
          </p:sp>
        </p:grpSp>
      </p:grpSp>
    </p:spTree>
    <p:extLst>
      <p:ext uri="{BB962C8B-B14F-4D97-AF65-F5344CB8AC3E}">
        <p14:creationId xmlns:p14="http://schemas.microsoft.com/office/powerpoint/2010/main" val="35647093"/>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84790" y="2158533"/>
            <a:ext cx="5613721" cy="71763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63" name="Rectangle 2"/>
          <p:cNvSpPr>
            <a:spLocks noGrp="1" noChangeArrowheads="1"/>
          </p:cNvSpPr>
          <p:nvPr>
            <p:ph type="title" idx="4294967295"/>
          </p:nvPr>
        </p:nvSpPr>
        <p:spPr>
          <a:xfrm>
            <a:off x="-1" y="471666"/>
            <a:ext cx="12019547" cy="1143000"/>
          </a:xfrm>
          <a:prstGeom prst="rect">
            <a:avLst/>
          </a:prstGeom>
        </p:spPr>
        <p:txBody>
          <a:bodyPr/>
          <a:lstStyle/>
          <a:p>
            <a:pPr algn="ctr"/>
            <a:r>
              <a:rPr lang="zh-CN" altLang="en-US" dirty="0"/>
              <a:t>距离向量路由算法</a:t>
            </a:r>
            <a:r>
              <a:rPr lang="en-US" altLang="zh-CN" dirty="0"/>
              <a:t>DV</a:t>
            </a:r>
            <a:endParaRPr lang="zh-CN" altLang="en-US" dirty="0"/>
          </a:p>
        </p:txBody>
      </p:sp>
      <p:sp>
        <p:nvSpPr>
          <p:cNvPr id="1087491" name="Rectangle 3"/>
          <p:cNvSpPr>
            <a:spLocks noGrp="1" noChangeArrowheads="1"/>
          </p:cNvSpPr>
          <p:nvPr>
            <p:ph type="body" idx="4294967295"/>
          </p:nvPr>
        </p:nvSpPr>
        <p:spPr>
          <a:xfrm>
            <a:off x="63335" y="1131588"/>
            <a:ext cx="11869947" cy="4922114"/>
          </a:xfrm>
          <a:prstGeom prst="rect">
            <a:avLst/>
          </a:prstGeom>
        </p:spPr>
        <p:txBody>
          <a:bodyPr/>
          <a:lstStyle/>
          <a:p>
            <a:pPr>
              <a:lnSpc>
                <a:spcPct val="115000"/>
              </a:lnSpc>
              <a:buNone/>
            </a:pPr>
            <a:r>
              <a:rPr lang="en-US" altLang="zh-CN" sz="2400" dirty="0">
                <a:latin typeface="+mn-ea"/>
              </a:rPr>
              <a:t>Bellman-Ford</a:t>
            </a:r>
            <a:r>
              <a:rPr lang="zh-CN" altLang="en-US" sz="2400" dirty="0">
                <a:latin typeface="+mn-ea"/>
              </a:rPr>
              <a:t>方程</a:t>
            </a:r>
            <a:r>
              <a:rPr lang="en-US" altLang="zh-CN" sz="2400" dirty="0" smtClean="0">
                <a:latin typeface="+mn-ea"/>
              </a:rPr>
              <a:t>:</a:t>
            </a:r>
            <a:br>
              <a:rPr lang="en-US" altLang="zh-CN" sz="2400" dirty="0" smtClean="0">
                <a:latin typeface="+mn-ea"/>
              </a:rPr>
            </a:br>
            <a:r>
              <a:rPr lang="en-US" altLang="zh-CN" sz="2400" dirty="0" smtClean="0">
                <a:latin typeface="+mn-ea"/>
              </a:rPr>
              <a:t>  </a:t>
            </a:r>
            <a:r>
              <a:rPr lang="zh-CN" altLang="en-US" sz="2400" dirty="0" smtClean="0">
                <a:latin typeface="+mn-ea"/>
              </a:rPr>
              <a:t>令</a:t>
            </a:r>
            <a:r>
              <a:rPr lang="en-US" altLang="zh-CN" sz="2400" dirty="0" smtClean="0">
                <a:solidFill>
                  <a:srgbClr val="FF3300"/>
                </a:solidFill>
                <a:latin typeface="+mn-ea"/>
              </a:rPr>
              <a:t>d</a:t>
            </a:r>
            <a:r>
              <a:rPr lang="en-US" altLang="zh-CN" sz="2400" baseline="-25000" dirty="0" smtClean="0">
                <a:solidFill>
                  <a:srgbClr val="FF3300"/>
                </a:solidFill>
                <a:latin typeface="+mn-ea"/>
              </a:rPr>
              <a:t>x</a:t>
            </a:r>
            <a:r>
              <a:rPr lang="en-US" altLang="zh-CN" sz="2400" dirty="0" smtClean="0">
                <a:solidFill>
                  <a:srgbClr val="FF3300"/>
                </a:solidFill>
                <a:latin typeface="+mn-ea"/>
              </a:rPr>
              <a:t>(y</a:t>
            </a:r>
            <a:r>
              <a:rPr lang="en-US" altLang="zh-CN" sz="2400" dirty="0">
                <a:solidFill>
                  <a:srgbClr val="FF3300"/>
                </a:solidFill>
                <a:latin typeface="+mn-ea"/>
              </a:rPr>
              <a:t>)</a:t>
            </a:r>
            <a:r>
              <a:rPr lang="zh-CN" altLang="en-US" sz="2400" dirty="0">
                <a:solidFill>
                  <a:srgbClr val="FF3300"/>
                </a:solidFill>
                <a:latin typeface="+mn-ea"/>
              </a:rPr>
              <a:t>：</a:t>
            </a:r>
            <a:r>
              <a:rPr lang="zh-CN" altLang="en-US" sz="2400" dirty="0">
                <a:latin typeface="+mn-ea"/>
              </a:rPr>
              <a:t>节点</a:t>
            </a:r>
            <a:r>
              <a:rPr lang="en-US" altLang="zh-CN" sz="2400" dirty="0">
                <a:solidFill>
                  <a:srgbClr val="FF0066"/>
                </a:solidFill>
                <a:latin typeface="+mn-ea"/>
              </a:rPr>
              <a:t>x</a:t>
            </a:r>
            <a:r>
              <a:rPr lang="zh-CN" altLang="en-US" sz="2400" dirty="0">
                <a:latin typeface="+mn-ea"/>
              </a:rPr>
              <a:t>到节点</a:t>
            </a:r>
            <a:r>
              <a:rPr lang="en-US" altLang="zh-CN" sz="2400" dirty="0">
                <a:solidFill>
                  <a:srgbClr val="FF0066"/>
                </a:solidFill>
                <a:latin typeface="+mn-ea"/>
              </a:rPr>
              <a:t>y</a:t>
            </a:r>
            <a:r>
              <a:rPr lang="zh-CN" altLang="en-US" sz="2400" dirty="0">
                <a:latin typeface="+mn-ea"/>
              </a:rPr>
              <a:t>的最低费用路径的费用</a:t>
            </a:r>
            <a:r>
              <a:rPr lang="zh-CN" altLang="en-US" sz="2400" dirty="0" smtClean="0">
                <a:latin typeface="+mn-ea"/>
              </a:rPr>
              <a:t>。</a:t>
            </a:r>
            <a:endParaRPr lang="en-US" altLang="zh-CN" sz="2400" dirty="0" smtClean="0">
              <a:latin typeface="+mn-ea"/>
            </a:endParaRPr>
          </a:p>
          <a:p>
            <a:pPr>
              <a:lnSpc>
                <a:spcPct val="115000"/>
              </a:lnSpc>
              <a:buNone/>
            </a:pPr>
            <a:r>
              <a:rPr lang="en-US" altLang="zh-CN" dirty="0">
                <a:latin typeface="+mn-ea"/>
              </a:rPr>
              <a:t> </a:t>
            </a:r>
            <a:r>
              <a:rPr lang="en-US" altLang="zh-CN" dirty="0" smtClean="0">
                <a:latin typeface="+mn-ea"/>
              </a:rPr>
              <a:t>                     d</a:t>
            </a:r>
            <a:r>
              <a:rPr lang="en-US" altLang="zh-CN" baseline="-25000" dirty="0" smtClean="0">
                <a:solidFill>
                  <a:srgbClr val="FF3300"/>
                </a:solidFill>
                <a:latin typeface="+mn-ea"/>
              </a:rPr>
              <a:t>x</a:t>
            </a:r>
            <a:r>
              <a:rPr lang="en-US" altLang="zh-CN" dirty="0" smtClean="0">
                <a:latin typeface="+mn-ea"/>
              </a:rPr>
              <a:t>(y</a:t>
            </a:r>
            <a:r>
              <a:rPr lang="en-US" altLang="zh-CN" dirty="0">
                <a:latin typeface="+mn-ea"/>
              </a:rPr>
              <a:t>) = min</a:t>
            </a:r>
            <a:r>
              <a:rPr lang="en-US" altLang="zh-CN" baseline="-25000" dirty="0">
                <a:solidFill>
                  <a:srgbClr val="FF3300"/>
                </a:solidFill>
                <a:latin typeface="+mn-ea"/>
              </a:rPr>
              <a:t>v</a:t>
            </a:r>
            <a:r>
              <a:rPr lang="en-US" altLang="zh-CN" dirty="0">
                <a:latin typeface="+mn-ea"/>
              </a:rPr>
              <a:t>{c(</a:t>
            </a:r>
            <a:r>
              <a:rPr lang="en-US" altLang="zh-CN" dirty="0" err="1">
                <a:latin typeface="+mn-ea"/>
              </a:rPr>
              <a:t>x,</a:t>
            </a:r>
            <a:r>
              <a:rPr lang="en-US" altLang="zh-CN" dirty="0" err="1">
                <a:solidFill>
                  <a:srgbClr val="FF0066"/>
                </a:solidFill>
                <a:latin typeface="+mn-ea"/>
              </a:rPr>
              <a:t>v</a:t>
            </a:r>
            <a:r>
              <a:rPr lang="en-US" altLang="zh-CN" dirty="0">
                <a:latin typeface="+mn-ea"/>
              </a:rPr>
              <a:t>)+ d</a:t>
            </a:r>
            <a:r>
              <a:rPr lang="en-US" altLang="zh-CN" baseline="-25000" dirty="0">
                <a:solidFill>
                  <a:srgbClr val="FF3300"/>
                </a:solidFill>
                <a:latin typeface="+mn-ea"/>
              </a:rPr>
              <a:t>v</a:t>
            </a:r>
            <a:r>
              <a:rPr lang="en-US" altLang="zh-CN" dirty="0">
                <a:latin typeface="+mn-ea"/>
              </a:rPr>
              <a:t>(y)}</a:t>
            </a:r>
            <a:endParaRPr lang="en-US" altLang="zh-CN" dirty="0">
              <a:solidFill>
                <a:srgbClr val="FF3300"/>
              </a:solidFill>
              <a:latin typeface="+mn-ea"/>
            </a:endParaRPr>
          </a:p>
          <a:p>
            <a:endParaRPr lang="zh-CN" altLang="en-US" dirty="0"/>
          </a:p>
          <a:p>
            <a:pPr marL="0" indent="0">
              <a:buNone/>
            </a:pPr>
            <a:r>
              <a:rPr lang="zh-CN" altLang="en-US" sz="2000" dirty="0" smtClean="0"/>
              <a:t>                                                                                      </a:t>
            </a:r>
            <a:r>
              <a:rPr lang="zh-CN" altLang="en-US" sz="2400" dirty="0" smtClean="0"/>
              <a:t>从</a:t>
            </a:r>
            <a:r>
              <a:rPr lang="zh-CN" altLang="en-US" sz="2400" dirty="0"/>
              <a:t>邻居</a:t>
            </a:r>
            <a:r>
              <a:rPr lang="en-US" altLang="zh-CN" sz="2400" b="1" dirty="0"/>
              <a:t>v</a:t>
            </a:r>
            <a:r>
              <a:rPr lang="zh-CN" altLang="en-US" sz="2400" dirty="0"/>
              <a:t>到达目的</a:t>
            </a:r>
            <a:r>
              <a:rPr lang="en-US" altLang="zh-CN" sz="2400" b="1" dirty="0"/>
              <a:t>y</a:t>
            </a:r>
            <a:r>
              <a:rPr lang="zh-CN" altLang="en-US" sz="2400" dirty="0"/>
              <a:t>的费用（距离） </a:t>
            </a:r>
            <a:endParaRPr lang="en-US" altLang="zh-CN" sz="2400" dirty="0" smtClean="0"/>
          </a:p>
          <a:p>
            <a:pPr marL="0" indent="0">
              <a:buNone/>
            </a:pPr>
            <a:r>
              <a:rPr lang="en-US" altLang="zh-CN" sz="2400" b="1" dirty="0" smtClean="0">
                <a:latin typeface="+mn-ea"/>
              </a:rPr>
              <a:t>                                                    x</a:t>
            </a:r>
            <a:r>
              <a:rPr lang="zh-CN" altLang="en-US" sz="2400" dirty="0">
                <a:latin typeface="+mn-ea"/>
              </a:rPr>
              <a:t>到邻居</a:t>
            </a:r>
            <a:r>
              <a:rPr lang="en-US" altLang="zh-CN" sz="2400" b="1" dirty="0">
                <a:latin typeface="+mn-ea"/>
              </a:rPr>
              <a:t>v</a:t>
            </a:r>
            <a:r>
              <a:rPr lang="zh-CN" altLang="en-US" sz="2400" dirty="0">
                <a:latin typeface="+mn-ea"/>
              </a:rPr>
              <a:t>的费用 </a:t>
            </a:r>
            <a:endParaRPr lang="en-US" altLang="zh-CN" sz="2400" dirty="0" smtClean="0">
              <a:solidFill>
                <a:srgbClr val="FF0000"/>
              </a:solidFill>
              <a:latin typeface="+mn-ea"/>
            </a:endParaRPr>
          </a:p>
          <a:p>
            <a:pPr marL="0" indent="0">
              <a:buNone/>
            </a:pPr>
            <a:r>
              <a:rPr lang="zh-CN" altLang="en-US" sz="2400" dirty="0" smtClean="0"/>
              <a:t>                                             在</a:t>
            </a:r>
            <a:r>
              <a:rPr lang="en-US" altLang="zh-CN" sz="2400" b="1" dirty="0"/>
              <a:t>x</a:t>
            </a:r>
            <a:r>
              <a:rPr lang="zh-CN" altLang="en-US" sz="2400" dirty="0"/>
              <a:t>的所有邻居</a:t>
            </a:r>
            <a:r>
              <a:rPr lang="en-US" altLang="zh-CN" sz="2400" b="1" dirty="0"/>
              <a:t>v</a:t>
            </a:r>
            <a:r>
              <a:rPr lang="zh-CN" altLang="en-US" sz="2400" dirty="0"/>
              <a:t>中取最小值 </a:t>
            </a:r>
            <a:r>
              <a:rPr lang="zh-CN" altLang="en-US" sz="2400" dirty="0" smtClean="0">
                <a:latin typeface="+mn-ea"/>
              </a:rPr>
              <a:t>。</a:t>
            </a:r>
            <a:endParaRPr lang="en-US" altLang="zh-CN" sz="2400" dirty="0" smtClean="0">
              <a:latin typeface="+mn-ea"/>
            </a:endParaRPr>
          </a:p>
          <a:p>
            <a:pPr marL="0" indent="0">
              <a:buNone/>
            </a:pPr>
            <a:endParaRPr lang="en-US" altLang="zh-CN" sz="2400" dirty="0">
              <a:latin typeface="+mn-ea"/>
            </a:endParaRPr>
          </a:p>
          <a:p>
            <a:pPr marL="0" indent="0">
              <a:buNone/>
            </a:pPr>
            <a:r>
              <a:rPr lang="en-US" altLang="zh-CN" sz="2400" dirty="0" smtClean="0">
                <a:latin typeface="+mn-ea"/>
              </a:rPr>
              <a:t>                             </a:t>
            </a:r>
            <a:r>
              <a:rPr lang="en-US" altLang="zh-CN" sz="2400" dirty="0" err="1" smtClean="0">
                <a:latin typeface="+mn-ea"/>
              </a:rPr>
              <a:t>D</a:t>
            </a:r>
            <a:r>
              <a:rPr lang="en-US" altLang="zh-CN" sz="2400" baseline="-25000" dirty="0" err="1" smtClean="0">
                <a:solidFill>
                  <a:srgbClr val="FF3300"/>
                </a:solidFill>
                <a:latin typeface="+mn-ea"/>
              </a:rPr>
              <a:t>x</a:t>
            </a:r>
            <a:r>
              <a:rPr lang="en-US" altLang="zh-CN" sz="2400" dirty="0" smtClean="0">
                <a:latin typeface="+mn-ea"/>
              </a:rPr>
              <a:t>(y) = </a:t>
            </a:r>
            <a:r>
              <a:rPr lang="en-US" altLang="zh-CN" sz="2400" dirty="0" err="1" smtClean="0">
                <a:latin typeface="+mn-ea"/>
              </a:rPr>
              <a:t>min</a:t>
            </a:r>
            <a:r>
              <a:rPr lang="en-US" altLang="zh-CN" sz="2400" baseline="-25000" dirty="0" err="1" smtClean="0">
                <a:solidFill>
                  <a:srgbClr val="FF3300"/>
                </a:solidFill>
                <a:latin typeface="+mn-ea"/>
              </a:rPr>
              <a:t>v</a:t>
            </a:r>
            <a:r>
              <a:rPr lang="en-US" altLang="zh-CN" sz="2400" dirty="0" smtClean="0">
                <a:latin typeface="+mn-ea"/>
              </a:rPr>
              <a:t>{c(</a:t>
            </a:r>
            <a:r>
              <a:rPr lang="en-US" altLang="zh-CN" sz="2400" dirty="0" err="1" smtClean="0">
                <a:latin typeface="+mn-ea"/>
              </a:rPr>
              <a:t>x,</a:t>
            </a:r>
            <a:r>
              <a:rPr lang="en-US" altLang="zh-CN" sz="2400" dirty="0" err="1" smtClean="0">
                <a:solidFill>
                  <a:srgbClr val="FF0066"/>
                </a:solidFill>
                <a:latin typeface="+mn-ea"/>
              </a:rPr>
              <a:t>v</a:t>
            </a:r>
            <a:r>
              <a:rPr lang="en-US" altLang="zh-CN" sz="2400" dirty="0" smtClean="0">
                <a:latin typeface="+mn-ea"/>
              </a:rPr>
              <a:t>)+ </a:t>
            </a:r>
            <a:r>
              <a:rPr lang="en-US" altLang="zh-CN" sz="2400" dirty="0" err="1" smtClean="0">
                <a:latin typeface="+mn-ea"/>
              </a:rPr>
              <a:t>D</a:t>
            </a:r>
            <a:r>
              <a:rPr lang="en-US" altLang="zh-CN" sz="2400" baseline="-25000" dirty="0" err="1" smtClean="0">
                <a:solidFill>
                  <a:srgbClr val="FF3300"/>
                </a:solidFill>
                <a:latin typeface="+mn-ea"/>
              </a:rPr>
              <a:t>v</a:t>
            </a:r>
            <a:r>
              <a:rPr lang="en-US" altLang="zh-CN" sz="2400" dirty="0" smtClean="0">
                <a:latin typeface="+mn-ea"/>
              </a:rPr>
              <a:t>(y)}</a:t>
            </a:r>
          </a:p>
          <a:p>
            <a:pPr marL="0" indent="0">
              <a:buNone/>
            </a:pPr>
            <a:r>
              <a:rPr lang="zh-CN" altLang="en-US" sz="2400" dirty="0" smtClean="0">
                <a:latin typeface="+mn-ea"/>
              </a:rPr>
              <a:t>                                             </a:t>
            </a:r>
            <a:r>
              <a:rPr lang="en-US" altLang="zh-CN" sz="2400" dirty="0" smtClean="0">
                <a:latin typeface="+mn-ea"/>
              </a:rPr>
              <a:t>                     </a:t>
            </a:r>
            <a:r>
              <a:rPr lang="zh-CN" altLang="en-US" sz="2400" dirty="0" smtClean="0">
                <a:latin typeface="+mn-ea"/>
              </a:rPr>
              <a:t>从节点</a:t>
            </a:r>
            <a:r>
              <a:rPr lang="en-US" altLang="zh-CN" sz="2400" dirty="0" smtClean="0">
                <a:latin typeface="+mn-ea"/>
              </a:rPr>
              <a:t>v</a:t>
            </a:r>
            <a:r>
              <a:rPr lang="zh-CN" altLang="en-US" sz="2400" dirty="0" smtClean="0">
                <a:latin typeface="+mn-ea"/>
              </a:rPr>
              <a:t>到</a:t>
            </a:r>
            <a:r>
              <a:rPr lang="zh-CN" altLang="en-US" sz="2400" dirty="0">
                <a:latin typeface="+mn-ea"/>
              </a:rPr>
              <a:t>节点</a:t>
            </a:r>
            <a:r>
              <a:rPr lang="en-US" altLang="zh-CN" sz="2400" dirty="0">
                <a:latin typeface="+mn-ea"/>
              </a:rPr>
              <a:t>y</a:t>
            </a:r>
            <a:r>
              <a:rPr lang="zh-CN" altLang="en-US" sz="2400" dirty="0">
                <a:latin typeface="+mn-ea"/>
              </a:rPr>
              <a:t>的</a:t>
            </a:r>
            <a:r>
              <a:rPr lang="zh-CN" altLang="en-US" sz="2400" b="1" dirty="0">
                <a:latin typeface="+mn-ea"/>
              </a:rPr>
              <a:t>最小费用</a:t>
            </a:r>
            <a:r>
              <a:rPr lang="zh-CN" altLang="en-US" sz="2400" b="1" dirty="0" smtClean="0">
                <a:latin typeface="+mn-ea"/>
              </a:rPr>
              <a:t>估计</a:t>
            </a:r>
            <a:endParaRPr lang="en-US" altLang="zh-CN" sz="2400" b="1" dirty="0" smtClean="0">
              <a:latin typeface="+mn-ea"/>
            </a:endParaRPr>
          </a:p>
          <a:p>
            <a:pPr marL="0" indent="0">
              <a:buNone/>
            </a:pPr>
            <a:r>
              <a:rPr lang="en-US" altLang="zh-CN" sz="2400" dirty="0" smtClean="0">
                <a:latin typeface="+mn-ea"/>
              </a:rPr>
              <a:t>			</a:t>
            </a:r>
            <a:r>
              <a:rPr lang="zh-CN" altLang="en-US" sz="2400" dirty="0" smtClean="0">
                <a:latin typeface="+mn-ea"/>
              </a:rPr>
              <a:t>从节点</a:t>
            </a:r>
            <a:r>
              <a:rPr lang="en-US" altLang="zh-CN" sz="2400" dirty="0" smtClean="0">
                <a:latin typeface="+mn-ea"/>
              </a:rPr>
              <a:t>x</a:t>
            </a:r>
            <a:r>
              <a:rPr lang="zh-CN" altLang="en-US" sz="2400" dirty="0" smtClean="0">
                <a:latin typeface="+mn-ea"/>
              </a:rPr>
              <a:t>到</a:t>
            </a:r>
            <a:r>
              <a:rPr lang="zh-CN" altLang="en-US" sz="2400" dirty="0">
                <a:latin typeface="+mn-ea"/>
              </a:rPr>
              <a:t>节点</a:t>
            </a:r>
            <a:r>
              <a:rPr lang="en-US" altLang="zh-CN" sz="2400" dirty="0">
                <a:latin typeface="+mn-ea"/>
              </a:rPr>
              <a:t>y</a:t>
            </a:r>
            <a:r>
              <a:rPr lang="zh-CN" altLang="en-US" sz="2400" dirty="0">
                <a:latin typeface="+mn-ea"/>
              </a:rPr>
              <a:t>的</a:t>
            </a:r>
            <a:r>
              <a:rPr lang="zh-CN" altLang="en-US" sz="2400" b="1" dirty="0">
                <a:latin typeface="+mn-ea"/>
              </a:rPr>
              <a:t>最小费用</a:t>
            </a:r>
            <a:r>
              <a:rPr lang="zh-CN" altLang="en-US" sz="2400" b="1" dirty="0" smtClean="0">
                <a:latin typeface="+mn-ea"/>
              </a:rPr>
              <a:t>估计</a:t>
            </a:r>
            <a:endParaRPr lang="zh-CN" altLang="en-US" sz="2400" dirty="0">
              <a:latin typeface="+mn-ea"/>
            </a:endParaRPr>
          </a:p>
        </p:txBody>
      </p:sp>
      <p:cxnSp>
        <p:nvCxnSpPr>
          <p:cNvPr id="20" name="直接连接符 19"/>
          <p:cNvCxnSpPr/>
          <p:nvPr/>
        </p:nvCxnSpPr>
        <p:spPr>
          <a:xfrm>
            <a:off x="6009772" y="2876163"/>
            <a:ext cx="0" cy="66066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4727275" y="2743198"/>
            <a:ext cx="17253" cy="136297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3916392" y="2743198"/>
            <a:ext cx="0" cy="158726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5998308" y="5462792"/>
            <a:ext cx="1" cy="4465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8" name="Group 4"/>
          <p:cNvGrpSpPr>
            <a:grpSpLocks/>
          </p:cNvGrpSpPr>
          <p:nvPr/>
        </p:nvGrpSpPr>
        <p:grpSpPr bwMode="auto">
          <a:xfrm>
            <a:off x="7658251" y="902715"/>
            <a:ext cx="4711522" cy="2303780"/>
            <a:chOff x="3162" y="1071"/>
            <a:chExt cx="2250" cy="1409"/>
          </a:xfrm>
        </p:grpSpPr>
        <p:sp>
          <p:nvSpPr>
            <p:cNvPr id="49" name="Freeform 5"/>
            <p:cNvSpPr>
              <a:spLocks/>
            </p:cNvSpPr>
            <p:nvPr/>
          </p:nvSpPr>
          <p:spPr bwMode="auto">
            <a:xfrm>
              <a:off x="3162" y="1071"/>
              <a:ext cx="2250" cy="1409"/>
            </a:xfrm>
            <a:custGeom>
              <a:avLst/>
              <a:gdLst>
                <a:gd name="T0" fmla="*/ 0 w 2250"/>
                <a:gd name="T1" fmla="*/ 624 h 1409"/>
                <a:gd name="T2" fmla="*/ 219 w 2250"/>
                <a:gd name="T3" fmla="*/ 321 h 1409"/>
                <a:gd name="T4" fmla="*/ 529 w 2250"/>
                <a:gd name="T5" fmla="*/ 35 h 1409"/>
                <a:gd name="T6" fmla="*/ 1551 w 2250"/>
                <a:gd name="T7" fmla="*/ 111 h 1409"/>
                <a:gd name="T8" fmla="*/ 1968 w 2250"/>
                <a:gd name="T9" fmla="*/ 483 h 1409"/>
                <a:gd name="T10" fmla="*/ 2199 w 2250"/>
                <a:gd name="T11" fmla="*/ 906 h 1409"/>
                <a:gd name="T12" fmla="*/ 1659 w 2250"/>
                <a:gd name="T13" fmla="*/ 1314 h 1409"/>
                <a:gd name="T14" fmla="*/ 993 w 2250"/>
                <a:gd name="T15" fmla="*/ 1386 h 1409"/>
                <a:gd name="T16" fmla="*/ 465 w 2250"/>
                <a:gd name="T17" fmla="*/ 1356 h 1409"/>
                <a:gd name="T18" fmla="*/ 102 w 2250"/>
                <a:gd name="T19" fmla="*/ 1068 h 1409"/>
                <a:gd name="T20" fmla="*/ 0 w 2250"/>
                <a:gd name="T21" fmla="*/ 624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9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50" name="Freeform 6"/>
            <p:cNvSpPr>
              <a:spLocks/>
            </p:cNvSpPr>
            <p:nvPr/>
          </p:nvSpPr>
          <p:spPr bwMode="auto">
            <a:xfrm>
              <a:off x="3498" y="1620"/>
              <a:ext cx="342" cy="186"/>
            </a:xfrm>
            <a:custGeom>
              <a:avLst/>
              <a:gdLst>
                <a:gd name="T0" fmla="*/ 0 w 342"/>
                <a:gd name="T1" fmla="*/ 186 h 186"/>
                <a:gd name="T2" fmla="*/ 342 w 342"/>
                <a:gd name="T3" fmla="*/ 0 h 186"/>
                <a:gd name="T4" fmla="*/ 0 60000 65536"/>
                <a:gd name="T5" fmla="*/ 0 60000 65536"/>
              </a:gdLst>
              <a:ahLst/>
              <a:cxnLst>
                <a:cxn ang="T4">
                  <a:pos x="T0" y="T1"/>
                </a:cxn>
                <a:cxn ang="T5">
                  <a:pos x="T2" y="T3"/>
                </a:cxn>
              </a:cxnLst>
              <a:rect l="0" t="0" r="r" b="b"/>
              <a:pathLst>
                <a:path w="342" h="186">
                  <a:moveTo>
                    <a:pt x="0" y="186"/>
                  </a:moveTo>
                  <a:lnTo>
                    <a:pt x="342"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51" name="Oval 7"/>
            <p:cNvSpPr>
              <a:spLocks noChangeArrowheads="1"/>
            </p:cNvSpPr>
            <p:nvPr/>
          </p:nvSpPr>
          <p:spPr bwMode="auto">
            <a:xfrm>
              <a:off x="3238" y="1862"/>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52" name="Line 8"/>
            <p:cNvSpPr>
              <a:spLocks noChangeShapeType="1"/>
            </p:cNvSpPr>
            <p:nvPr/>
          </p:nvSpPr>
          <p:spPr bwMode="auto">
            <a:xfrm>
              <a:off x="3238" y="1855"/>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53" name="Line 9"/>
            <p:cNvSpPr>
              <a:spLocks noChangeShapeType="1"/>
            </p:cNvSpPr>
            <p:nvPr/>
          </p:nvSpPr>
          <p:spPr bwMode="auto">
            <a:xfrm>
              <a:off x="3551" y="1855"/>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54" name="Rectangle 10"/>
            <p:cNvSpPr>
              <a:spLocks noChangeArrowheads="1"/>
            </p:cNvSpPr>
            <p:nvPr/>
          </p:nvSpPr>
          <p:spPr bwMode="auto">
            <a:xfrm>
              <a:off x="3238" y="1855"/>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55" name="Oval 11"/>
            <p:cNvSpPr>
              <a:spLocks noChangeArrowheads="1"/>
            </p:cNvSpPr>
            <p:nvPr/>
          </p:nvSpPr>
          <p:spPr bwMode="auto">
            <a:xfrm>
              <a:off x="3235" y="1796"/>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56" name="Oval 12"/>
            <p:cNvSpPr>
              <a:spLocks noChangeArrowheads="1"/>
            </p:cNvSpPr>
            <p:nvPr/>
          </p:nvSpPr>
          <p:spPr bwMode="auto">
            <a:xfrm>
              <a:off x="3712" y="2249"/>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57" name="Line 13"/>
            <p:cNvSpPr>
              <a:spLocks noChangeShapeType="1"/>
            </p:cNvSpPr>
            <p:nvPr/>
          </p:nvSpPr>
          <p:spPr bwMode="auto">
            <a:xfrm>
              <a:off x="3712" y="2242"/>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58" name="Line 14"/>
            <p:cNvSpPr>
              <a:spLocks noChangeShapeType="1"/>
            </p:cNvSpPr>
            <p:nvPr/>
          </p:nvSpPr>
          <p:spPr bwMode="auto">
            <a:xfrm>
              <a:off x="4025" y="2242"/>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59" name="Rectangle 15"/>
            <p:cNvSpPr>
              <a:spLocks noChangeArrowheads="1"/>
            </p:cNvSpPr>
            <p:nvPr/>
          </p:nvSpPr>
          <p:spPr bwMode="auto">
            <a:xfrm>
              <a:off x="3712" y="2242"/>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60" name="Oval 16"/>
            <p:cNvSpPr>
              <a:spLocks noChangeArrowheads="1"/>
            </p:cNvSpPr>
            <p:nvPr/>
          </p:nvSpPr>
          <p:spPr bwMode="auto">
            <a:xfrm>
              <a:off x="3709" y="2183"/>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61" name="Oval 17"/>
            <p:cNvSpPr>
              <a:spLocks noChangeArrowheads="1"/>
            </p:cNvSpPr>
            <p:nvPr/>
          </p:nvSpPr>
          <p:spPr bwMode="auto">
            <a:xfrm>
              <a:off x="3708" y="1559"/>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62" name="Line 18"/>
            <p:cNvSpPr>
              <a:spLocks noChangeShapeType="1"/>
            </p:cNvSpPr>
            <p:nvPr/>
          </p:nvSpPr>
          <p:spPr bwMode="auto">
            <a:xfrm>
              <a:off x="3708" y="1552"/>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3" name="Line 19"/>
            <p:cNvSpPr>
              <a:spLocks noChangeShapeType="1"/>
            </p:cNvSpPr>
            <p:nvPr/>
          </p:nvSpPr>
          <p:spPr bwMode="auto">
            <a:xfrm>
              <a:off x="4021" y="1552"/>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4" name="Rectangle 20"/>
            <p:cNvSpPr>
              <a:spLocks noChangeArrowheads="1"/>
            </p:cNvSpPr>
            <p:nvPr/>
          </p:nvSpPr>
          <p:spPr bwMode="auto">
            <a:xfrm>
              <a:off x="3708" y="1552"/>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65" name="Oval 21"/>
            <p:cNvSpPr>
              <a:spLocks noChangeArrowheads="1"/>
            </p:cNvSpPr>
            <p:nvPr/>
          </p:nvSpPr>
          <p:spPr bwMode="auto">
            <a:xfrm>
              <a:off x="3705" y="1493"/>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66" name="Oval 22"/>
            <p:cNvSpPr>
              <a:spLocks noChangeArrowheads="1"/>
            </p:cNvSpPr>
            <p:nvPr/>
          </p:nvSpPr>
          <p:spPr bwMode="auto">
            <a:xfrm>
              <a:off x="4391" y="1555"/>
              <a:ext cx="312"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67" name="Line 23"/>
            <p:cNvSpPr>
              <a:spLocks noChangeShapeType="1"/>
            </p:cNvSpPr>
            <p:nvPr/>
          </p:nvSpPr>
          <p:spPr bwMode="auto">
            <a:xfrm>
              <a:off x="4391" y="1548"/>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8" name="Line 24"/>
            <p:cNvSpPr>
              <a:spLocks noChangeShapeType="1"/>
            </p:cNvSpPr>
            <p:nvPr/>
          </p:nvSpPr>
          <p:spPr bwMode="auto">
            <a:xfrm>
              <a:off x="4703" y="1548"/>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69" name="Rectangle 25"/>
            <p:cNvSpPr>
              <a:spLocks noChangeArrowheads="1"/>
            </p:cNvSpPr>
            <p:nvPr/>
          </p:nvSpPr>
          <p:spPr bwMode="auto">
            <a:xfrm>
              <a:off x="4391" y="1548"/>
              <a:ext cx="309"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70" name="Oval 26"/>
            <p:cNvSpPr>
              <a:spLocks noChangeArrowheads="1"/>
            </p:cNvSpPr>
            <p:nvPr/>
          </p:nvSpPr>
          <p:spPr bwMode="auto">
            <a:xfrm>
              <a:off x="4394" y="1492"/>
              <a:ext cx="312"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71" name="Oval 27"/>
            <p:cNvSpPr>
              <a:spLocks noChangeArrowheads="1"/>
            </p:cNvSpPr>
            <p:nvPr/>
          </p:nvSpPr>
          <p:spPr bwMode="auto">
            <a:xfrm>
              <a:off x="4401" y="2246"/>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72" name="Line 28"/>
            <p:cNvSpPr>
              <a:spLocks noChangeShapeType="1"/>
            </p:cNvSpPr>
            <p:nvPr/>
          </p:nvSpPr>
          <p:spPr bwMode="auto">
            <a:xfrm>
              <a:off x="4401" y="2239"/>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73" name="Line 29"/>
            <p:cNvSpPr>
              <a:spLocks noChangeShapeType="1"/>
            </p:cNvSpPr>
            <p:nvPr/>
          </p:nvSpPr>
          <p:spPr bwMode="auto">
            <a:xfrm>
              <a:off x="4714" y="2239"/>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74" name="Rectangle 30"/>
            <p:cNvSpPr>
              <a:spLocks noChangeArrowheads="1"/>
            </p:cNvSpPr>
            <p:nvPr/>
          </p:nvSpPr>
          <p:spPr bwMode="auto">
            <a:xfrm>
              <a:off x="4401" y="2239"/>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75" name="Oval 31"/>
            <p:cNvSpPr>
              <a:spLocks noChangeArrowheads="1"/>
            </p:cNvSpPr>
            <p:nvPr/>
          </p:nvSpPr>
          <p:spPr bwMode="auto">
            <a:xfrm>
              <a:off x="4398" y="2180"/>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76" name="Oval 32"/>
            <p:cNvSpPr>
              <a:spLocks noChangeArrowheads="1"/>
            </p:cNvSpPr>
            <p:nvPr/>
          </p:nvSpPr>
          <p:spPr bwMode="auto">
            <a:xfrm>
              <a:off x="4966" y="1905"/>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77" name="Line 33"/>
            <p:cNvSpPr>
              <a:spLocks noChangeShapeType="1"/>
            </p:cNvSpPr>
            <p:nvPr/>
          </p:nvSpPr>
          <p:spPr bwMode="auto">
            <a:xfrm>
              <a:off x="4966" y="1898"/>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78" name="Line 34"/>
            <p:cNvSpPr>
              <a:spLocks noChangeShapeType="1"/>
            </p:cNvSpPr>
            <p:nvPr/>
          </p:nvSpPr>
          <p:spPr bwMode="auto">
            <a:xfrm>
              <a:off x="5279" y="1898"/>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79" name="Rectangle 35"/>
            <p:cNvSpPr>
              <a:spLocks noChangeArrowheads="1"/>
            </p:cNvSpPr>
            <p:nvPr/>
          </p:nvSpPr>
          <p:spPr bwMode="auto">
            <a:xfrm>
              <a:off x="4966" y="1898"/>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80" name="Oval 36"/>
            <p:cNvSpPr>
              <a:spLocks noChangeArrowheads="1"/>
            </p:cNvSpPr>
            <p:nvPr/>
          </p:nvSpPr>
          <p:spPr bwMode="auto">
            <a:xfrm>
              <a:off x="4963" y="1839"/>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81" name="Freeform 37"/>
            <p:cNvSpPr>
              <a:spLocks/>
            </p:cNvSpPr>
            <p:nvPr/>
          </p:nvSpPr>
          <p:spPr bwMode="auto">
            <a:xfrm>
              <a:off x="4557" y="1647"/>
              <a:ext cx="1" cy="522"/>
            </a:xfrm>
            <a:custGeom>
              <a:avLst/>
              <a:gdLst>
                <a:gd name="T0" fmla="*/ 0 w 1"/>
                <a:gd name="T1" fmla="*/ 0 h 522"/>
                <a:gd name="T2" fmla="*/ 0 w 1"/>
                <a:gd name="T3" fmla="*/ 522 h 522"/>
                <a:gd name="T4" fmla="*/ 0 60000 65536"/>
                <a:gd name="T5" fmla="*/ 0 60000 65536"/>
              </a:gdLst>
              <a:ahLst/>
              <a:cxnLst>
                <a:cxn ang="T4">
                  <a:pos x="T0" y="T1"/>
                </a:cxn>
                <a:cxn ang="T5">
                  <a:pos x="T2" y="T3"/>
                </a:cxn>
              </a:cxnLst>
              <a:rect l="0" t="0" r="r" b="b"/>
              <a:pathLst>
                <a:path w="1" h="522">
                  <a:moveTo>
                    <a:pt x="0" y="0"/>
                  </a:moveTo>
                  <a:lnTo>
                    <a:pt x="0" y="522"/>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82" name="Freeform 38"/>
            <p:cNvSpPr>
              <a:spLocks/>
            </p:cNvSpPr>
            <p:nvPr/>
          </p:nvSpPr>
          <p:spPr bwMode="auto">
            <a:xfrm>
              <a:off x="3864" y="1653"/>
              <a:ext cx="1" cy="537"/>
            </a:xfrm>
            <a:custGeom>
              <a:avLst/>
              <a:gdLst>
                <a:gd name="T0" fmla="*/ 0 w 1"/>
                <a:gd name="T1" fmla="*/ 0 h 537"/>
                <a:gd name="T2" fmla="*/ 0 w 1"/>
                <a:gd name="T3" fmla="*/ 537 h 537"/>
                <a:gd name="T4" fmla="*/ 0 60000 65536"/>
                <a:gd name="T5" fmla="*/ 0 60000 65536"/>
              </a:gdLst>
              <a:ahLst/>
              <a:cxnLst>
                <a:cxn ang="T4">
                  <a:pos x="T0" y="T1"/>
                </a:cxn>
                <a:cxn ang="T5">
                  <a:pos x="T2" y="T3"/>
                </a:cxn>
              </a:cxnLst>
              <a:rect l="0" t="0" r="r" b="b"/>
              <a:pathLst>
                <a:path w="1" h="537">
                  <a:moveTo>
                    <a:pt x="0" y="0"/>
                  </a:moveTo>
                  <a:lnTo>
                    <a:pt x="0" y="537"/>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83" name="Freeform 39"/>
            <p:cNvSpPr>
              <a:spLocks/>
            </p:cNvSpPr>
            <p:nvPr/>
          </p:nvSpPr>
          <p:spPr bwMode="auto">
            <a:xfrm>
              <a:off x="4029" y="1638"/>
              <a:ext cx="504" cy="600"/>
            </a:xfrm>
            <a:custGeom>
              <a:avLst/>
              <a:gdLst>
                <a:gd name="T0" fmla="*/ 0 w 378"/>
                <a:gd name="T1" fmla="*/ 11993521 h 174"/>
                <a:gd name="T2" fmla="*/ 5035 w 378"/>
                <a:gd name="T3" fmla="*/ 0 h 174"/>
                <a:gd name="T4" fmla="*/ 0 60000 65536"/>
                <a:gd name="T5" fmla="*/ 0 60000 65536"/>
              </a:gdLst>
              <a:ahLst/>
              <a:cxnLst>
                <a:cxn ang="T4">
                  <a:pos x="T0" y="T1"/>
                </a:cxn>
                <a:cxn ang="T5">
                  <a:pos x="T2" y="T3"/>
                </a:cxn>
              </a:cxnLst>
              <a:rect l="0" t="0" r="r" b="b"/>
              <a:pathLst>
                <a:path w="378" h="174">
                  <a:moveTo>
                    <a:pt x="0" y="174"/>
                  </a:moveTo>
                  <a:lnTo>
                    <a:pt x="378"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84" name="Freeform 40"/>
            <p:cNvSpPr>
              <a:spLocks/>
            </p:cNvSpPr>
            <p:nvPr/>
          </p:nvSpPr>
          <p:spPr bwMode="auto">
            <a:xfrm>
              <a:off x="4716" y="1986"/>
              <a:ext cx="366" cy="270"/>
            </a:xfrm>
            <a:custGeom>
              <a:avLst/>
              <a:gdLst>
                <a:gd name="T0" fmla="*/ 0 w 366"/>
                <a:gd name="T1" fmla="*/ 270 h 270"/>
                <a:gd name="T2" fmla="*/ 366 w 366"/>
                <a:gd name="T3" fmla="*/ 0 h 270"/>
                <a:gd name="T4" fmla="*/ 0 60000 65536"/>
                <a:gd name="T5" fmla="*/ 0 60000 65536"/>
              </a:gdLst>
              <a:ahLst/>
              <a:cxnLst>
                <a:cxn ang="T4">
                  <a:pos x="T0" y="T1"/>
                </a:cxn>
                <a:cxn ang="T5">
                  <a:pos x="T2" y="T3"/>
                </a:cxn>
              </a:cxnLst>
              <a:rect l="0" t="0" r="r" b="b"/>
              <a:pathLst>
                <a:path w="366" h="270">
                  <a:moveTo>
                    <a:pt x="0" y="270"/>
                  </a:moveTo>
                  <a:lnTo>
                    <a:pt x="366"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85" name="Freeform 41"/>
            <p:cNvSpPr>
              <a:spLocks/>
            </p:cNvSpPr>
            <p:nvPr/>
          </p:nvSpPr>
          <p:spPr bwMode="auto">
            <a:xfrm>
              <a:off x="4035" y="2268"/>
              <a:ext cx="366" cy="1"/>
            </a:xfrm>
            <a:custGeom>
              <a:avLst/>
              <a:gdLst>
                <a:gd name="T0" fmla="*/ 366 w 366"/>
                <a:gd name="T1" fmla="*/ 0 h 1"/>
                <a:gd name="T2" fmla="*/ 0 w 366"/>
                <a:gd name="T3" fmla="*/ 0 h 1"/>
                <a:gd name="T4" fmla="*/ 0 60000 65536"/>
                <a:gd name="T5" fmla="*/ 0 60000 65536"/>
              </a:gdLst>
              <a:ahLst/>
              <a:cxnLst>
                <a:cxn ang="T4">
                  <a:pos x="T0" y="T1"/>
                </a:cxn>
                <a:cxn ang="T5">
                  <a:pos x="T2" y="T3"/>
                </a:cxn>
              </a:cxnLst>
              <a:rect l="0" t="0" r="r" b="b"/>
              <a:pathLst>
                <a:path w="366" h="1">
                  <a:moveTo>
                    <a:pt x="366" y="0"/>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86" name="Freeform 42"/>
            <p:cNvSpPr>
              <a:spLocks/>
            </p:cNvSpPr>
            <p:nvPr/>
          </p:nvSpPr>
          <p:spPr bwMode="auto">
            <a:xfrm>
              <a:off x="3444" y="1944"/>
              <a:ext cx="276" cy="264"/>
            </a:xfrm>
            <a:custGeom>
              <a:avLst/>
              <a:gdLst>
                <a:gd name="T0" fmla="*/ 276 w 276"/>
                <a:gd name="T1" fmla="*/ 264 h 264"/>
                <a:gd name="T2" fmla="*/ 0 w 276"/>
                <a:gd name="T3" fmla="*/ 0 h 264"/>
                <a:gd name="T4" fmla="*/ 0 60000 65536"/>
                <a:gd name="T5" fmla="*/ 0 60000 65536"/>
              </a:gdLst>
              <a:ahLst/>
              <a:cxnLst>
                <a:cxn ang="T4">
                  <a:pos x="T0" y="T1"/>
                </a:cxn>
                <a:cxn ang="T5">
                  <a:pos x="T2" y="T3"/>
                </a:cxn>
              </a:cxnLst>
              <a:rect l="0" t="0" r="r" b="b"/>
              <a:pathLst>
                <a:path w="276" h="264">
                  <a:moveTo>
                    <a:pt x="276" y="264"/>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87" name="Freeform 43"/>
            <p:cNvSpPr>
              <a:spLocks/>
            </p:cNvSpPr>
            <p:nvPr/>
          </p:nvSpPr>
          <p:spPr bwMode="auto">
            <a:xfrm>
              <a:off x="4029" y="1578"/>
              <a:ext cx="366" cy="1"/>
            </a:xfrm>
            <a:custGeom>
              <a:avLst/>
              <a:gdLst>
                <a:gd name="T0" fmla="*/ 366 w 366"/>
                <a:gd name="T1" fmla="*/ 0 h 1"/>
                <a:gd name="T2" fmla="*/ 0 w 366"/>
                <a:gd name="T3" fmla="*/ 0 h 1"/>
                <a:gd name="T4" fmla="*/ 0 60000 65536"/>
                <a:gd name="T5" fmla="*/ 0 60000 65536"/>
              </a:gdLst>
              <a:ahLst/>
              <a:cxnLst>
                <a:cxn ang="T4">
                  <a:pos x="T0" y="T1"/>
                </a:cxn>
                <a:cxn ang="T5">
                  <a:pos x="T2" y="T3"/>
                </a:cxn>
              </a:cxnLst>
              <a:rect l="0" t="0" r="r" b="b"/>
              <a:pathLst>
                <a:path w="366" h="1">
                  <a:moveTo>
                    <a:pt x="366" y="0"/>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88" name="Freeform 44"/>
            <p:cNvSpPr>
              <a:spLocks/>
            </p:cNvSpPr>
            <p:nvPr/>
          </p:nvSpPr>
          <p:spPr bwMode="auto">
            <a:xfrm>
              <a:off x="4704" y="1575"/>
              <a:ext cx="396" cy="267"/>
            </a:xfrm>
            <a:custGeom>
              <a:avLst/>
              <a:gdLst>
                <a:gd name="T0" fmla="*/ 396 w 396"/>
                <a:gd name="T1" fmla="*/ 267 h 267"/>
                <a:gd name="T2" fmla="*/ 0 w 396"/>
                <a:gd name="T3" fmla="*/ 0 h 267"/>
                <a:gd name="T4" fmla="*/ 0 60000 65536"/>
                <a:gd name="T5" fmla="*/ 0 60000 65536"/>
              </a:gdLst>
              <a:ahLst/>
              <a:cxnLst>
                <a:cxn ang="T4">
                  <a:pos x="T0" y="T1"/>
                </a:cxn>
                <a:cxn ang="T5">
                  <a:pos x="T2" y="T3"/>
                </a:cxn>
              </a:cxnLst>
              <a:rect l="0" t="0" r="r" b="b"/>
              <a:pathLst>
                <a:path w="396" h="267">
                  <a:moveTo>
                    <a:pt x="396" y="267"/>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89" name="Freeform 45"/>
            <p:cNvSpPr>
              <a:spLocks/>
            </p:cNvSpPr>
            <p:nvPr/>
          </p:nvSpPr>
          <p:spPr bwMode="auto">
            <a:xfrm>
              <a:off x="3387" y="1146"/>
              <a:ext cx="1110" cy="645"/>
            </a:xfrm>
            <a:custGeom>
              <a:avLst/>
              <a:gdLst>
                <a:gd name="T0" fmla="*/ 1110 w 1110"/>
                <a:gd name="T1" fmla="*/ 342 h 645"/>
                <a:gd name="T2" fmla="*/ 0 w 1110"/>
                <a:gd name="T3" fmla="*/ 645 h 645"/>
                <a:gd name="T4" fmla="*/ 0 60000 65536"/>
                <a:gd name="T5" fmla="*/ 0 60000 65536"/>
              </a:gdLst>
              <a:ahLst/>
              <a:cxnLst>
                <a:cxn ang="T4">
                  <a:pos x="T0" y="T1"/>
                </a:cxn>
                <a:cxn ang="T5">
                  <a:pos x="T2" y="T3"/>
                </a:cxn>
              </a:cxnLst>
              <a:rect l="0" t="0" r="r" b="b"/>
              <a:pathLst>
                <a:path w="1110" h="645">
                  <a:moveTo>
                    <a:pt x="1110" y="342"/>
                  </a:moveTo>
                  <a:cubicBezTo>
                    <a:pt x="1104" y="0"/>
                    <a:pt x="21" y="63"/>
                    <a:pt x="0" y="645"/>
                  </a:cubicBez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nvGrpSpPr>
            <p:cNvPr id="90" name="Group 46"/>
            <p:cNvGrpSpPr>
              <a:grpSpLocks/>
            </p:cNvGrpSpPr>
            <p:nvPr/>
          </p:nvGrpSpPr>
          <p:grpSpPr bwMode="auto">
            <a:xfrm>
              <a:off x="3289" y="1718"/>
              <a:ext cx="176" cy="291"/>
              <a:chOff x="2949" y="2399"/>
              <a:chExt cx="178" cy="291"/>
            </a:xfrm>
          </p:grpSpPr>
          <p:sp>
            <p:nvSpPr>
              <p:cNvPr id="116" name="Rectangle 47"/>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17" name="Text Box 48"/>
              <p:cNvSpPr txBox="1">
                <a:spLocks noChangeArrowheads="1"/>
              </p:cNvSpPr>
              <p:nvPr/>
            </p:nvSpPr>
            <p:spPr bwMode="auto">
              <a:xfrm>
                <a:off x="2949" y="2399"/>
                <a:ext cx="178"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400" b="1">
                    <a:solidFill>
                      <a:srgbClr val="ED7D31"/>
                    </a:solidFill>
                    <a:effectLst>
                      <a:outerShdw blurRad="38100" dist="38100" dir="2700000" algn="tl">
                        <a:srgbClr val="C0C0C0"/>
                      </a:outerShdw>
                    </a:effectLst>
                  </a:rPr>
                  <a:t>u</a:t>
                </a:r>
                <a:endParaRPr lang="en-US" altLang="zh-CN" sz="2400" b="1">
                  <a:solidFill>
                    <a:srgbClr val="ED7D31"/>
                  </a:solidFill>
                  <a:effectLst>
                    <a:outerShdw blurRad="38100" dist="38100" dir="2700000" algn="tl">
                      <a:srgbClr val="C0C0C0"/>
                    </a:outerShdw>
                  </a:effectLst>
                  <a:latin typeface="Times New Roman" pitchFamily="18" charset="0"/>
                </a:endParaRPr>
              </a:p>
            </p:txBody>
          </p:sp>
        </p:grpSp>
        <p:grpSp>
          <p:nvGrpSpPr>
            <p:cNvPr id="91" name="Group 49"/>
            <p:cNvGrpSpPr>
              <a:grpSpLocks/>
            </p:cNvGrpSpPr>
            <p:nvPr/>
          </p:nvGrpSpPr>
          <p:grpSpPr bwMode="auto">
            <a:xfrm>
              <a:off x="4490" y="2132"/>
              <a:ext cx="150" cy="252"/>
              <a:chOff x="2982" y="2429"/>
              <a:chExt cx="152" cy="252"/>
            </a:xfrm>
          </p:grpSpPr>
          <p:sp>
            <p:nvSpPr>
              <p:cNvPr id="114" name="Rectangle 50"/>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15" name="Text Box 51"/>
              <p:cNvSpPr txBox="1">
                <a:spLocks noChangeArrowheads="1"/>
              </p:cNvSpPr>
              <p:nvPr/>
            </p:nvSpPr>
            <p:spPr bwMode="auto">
              <a:xfrm>
                <a:off x="2982" y="2429"/>
                <a:ext cx="152"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a:solidFill>
                      <a:prstClr val="black"/>
                    </a:solidFill>
                    <a:latin typeface="Comic Sans MS" pitchFamily="66" charset="0"/>
                  </a:rPr>
                  <a:t>y</a:t>
                </a:r>
                <a:endParaRPr lang="en-US" altLang="zh-CN" sz="2400">
                  <a:solidFill>
                    <a:prstClr val="black"/>
                  </a:solidFill>
                </a:endParaRPr>
              </a:p>
            </p:txBody>
          </p:sp>
        </p:grpSp>
        <p:grpSp>
          <p:nvGrpSpPr>
            <p:cNvPr id="92" name="Group 52"/>
            <p:cNvGrpSpPr>
              <a:grpSpLocks/>
            </p:cNvGrpSpPr>
            <p:nvPr/>
          </p:nvGrpSpPr>
          <p:grpSpPr bwMode="auto">
            <a:xfrm>
              <a:off x="3788" y="2099"/>
              <a:ext cx="173" cy="291"/>
              <a:chOff x="2971" y="2399"/>
              <a:chExt cx="174" cy="291"/>
            </a:xfrm>
          </p:grpSpPr>
          <p:sp>
            <p:nvSpPr>
              <p:cNvPr id="112" name="Rectangle 53"/>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13" name="Text Box 54"/>
              <p:cNvSpPr txBox="1">
                <a:spLocks noChangeArrowheads="1"/>
              </p:cNvSpPr>
              <p:nvPr/>
            </p:nvSpPr>
            <p:spPr bwMode="auto">
              <a:xfrm>
                <a:off x="2971" y="2399"/>
                <a:ext cx="174"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400">
                    <a:solidFill>
                      <a:prstClr val="black"/>
                    </a:solidFill>
                    <a:latin typeface="Comic Sans MS" pitchFamily="66" charset="0"/>
                  </a:rPr>
                  <a:t>x</a:t>
                </a:r>
              </a:p>
            </p:txBody>
          </p:sp>
        </p:grpSp>
        <p:grpSp>
          <p:nvGrpSpPr>
            <p:cNvPr id="93" name="Group 55"/>
            <p:cNvGrpSpPr>
              <a:grpSpLocks/>
            </p:cNvGrpSpPr>
            <p:nvPr/>
          </p:nvGrpSpPr>
          <p:grpSpPr bwMode="auto">
            <a:xfrm>
              <a:off x="4473" y="1442"/>
              <a:ext cx="170" cy="252"/>
              <a:chOff x="2972" y="2429"/>
              <a:chExt cx="172" cy="252"/>
            </a:xfrm>
          </p:grpSpPr>
          <p:sp>
            <p:nvSpPr>
              <p:cNvPr id="110" name="Rectangle 56"/>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11" name="Text Box 57"/>
              <p:cNvSpPr txBox="1">
                <a:spLocks noChangeArrowheads="1"/>
              </p:cNvSpPr>
              <p:nvPr/>
            </p:nvSpPr>
            <p:spPr bwMode="auto">
              <a:xfrm>
                <a:off x="2972" y="2429"/>
                <a:ext cx="172"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a:solidFill>
                      <a:prstClr val="black"/>
                    </a:solidFill>
                    <a:latin typeface="Comic Sans MS" pitchFamily="66" charset="0"/>
                  </a:rPr>
                  <a:t>w</a:t>
                </a:r>
                <a:endParaRPr lang="en-US" altLang="zh-CN" sz="2400">
                  <a:solidFill>
                    <a:prstClr val="black"/>
                  </a:solidFill>
                </a:endParaRPr>
              </a:p>
            </p:txBody>
          </p:sp>
        </p:grpSp>
        <p:grpSp>
          <p:nvGrpSpPr>
            <p:cNvPr id="94" name="Group 58"/>
            <p:cNvGrpSpPr>
              <a:grpSpLocks/>
            </p:cNvGrpSpPr>
            <p:nvPr/>
          </p:nvGrpSpPr>
          <p:grpSpPr bwMode="auto">
            <a:xfrm>
              <a:off x="3800" y="1442"/>
              <a:ext cx="148" cy="252"/>
              <a:chOff x="2982" y="2429"/>
              <a:chExt cx="150" cy="252"/>
            </a:xfrm>
          </p:grpSpPr>
          <p:sp>
            <p:nvSpPr>
              <p:cNvPr id="108" name="Rectangle 59"/>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9" name="Text Box 60"/>
              <p:cNvSpPr txBox="1">
                <a:spLocks noChangeArrowheads="1"/>
              </p:cNvSpPr>
              <p:nvPr/>
            </p:nvSpPr>
            <p:spPr bwMode="auto">
              <a:xfrm>
                <a:off x="2983" y="2429"/>
                <a:ext cx="149"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dirty="0">
                    <a:solidFill>
                      <a:prstClr val="black"/>
                    </a:solidFill>
                    <a:latin typeface="Comic Sans MS" pitchFamily="66" charset="0"/>
                  </a:rPr>
                  <a:t>v</a:t>
                </a:r>
                <a:endParaRPr lang="en-US" altLang="zh-CN" sz="2400" dirty="0">
                  <a:solidFill>
                    <a:prstClr val="black"/>
                  </a:solidFill>
                </a:endParaRPr>
              </a:p>
            </p:txBody>
          </p:sp>
        </p:grpSp>
        <p:grpSp>
          <p:nvGrpSpPr>
            <p:cNvPr id="95" name="Group 61"/>
            <p:cNvGrpSpPr>
              <a:grpSpLocks/>
            </p:cNvGrpSpPr>
            <p:nvPr/>
          </p:nvGrpSpPr>
          <p:grpSpPr bwMode="auto">
            <a:xfrm>
              <a:off x="5016" y="1760"/>
              <a:ext cx="178" cy="291"/>
              <a:chOff x="2946" y="2399"/>
              <a:chExt cx="180" cy="291"/>
            </a:xfrm>
          </p:grpSpPr>
          <p:sp>
            <p:nvSpPr>
              <p:cNvPr id="106" name="Rectangle 62"/>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7" name="Text Box 63"/>
              <p:cNvSpPr txBox="1">
                <a:spLocks noChangeArrowheads="1"/>
              </p:cNvSpPr>
              <p:nvPr/>
            </p:nvSpPr>
            <p:spPr bwMode="auto">
              <a:xfrm>
                <a:off x="2946" y="2399"/>
                <a:ext cx="161"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400" b="1">
                    <a:solidFill>
                      <a:srgbClr val="ED7D31"/>
                    </a:solidFill>
                    <a:effectLst>
                      <a:outerShdw blurRad="38100" dist="38100" dir="2700000" algn="tl">
                        <a:srgbClr val="C0C0C0"/>
                      </a:outerShdw>
                    </a:effectLst>
                  </a:rPr>
                  <a:t>z</a:t>
                </a:r>
              </a:p>
            </p:txBody>
          </p:sp>
        </p:grpSp>
        <p:sp>
          <p:nvSpPr>
            <p:cNvPr id="96" name="Text Box 64"/>
            <p:cNvSpPr txBox="1">
              <a:spLocks noChangeArrowheads="1"/>
            </p:cNvSpPr>
            <p:nvPr/>
          </p:nvSpPr>
          <p:spPr bwMode="auto">
            <a:xfrm>
              <a:off x="3514" y="1571"/>
              <a:ext cx="1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2</a:t>
              </a:r>
              <a:endParaRPr lang="en-US" altLang="zh-CN" sz="2400">
                <a:solidFill>
                  <a:prstClr val="black"/>
                </a:solidFill>
              </a:endParaRPr>
            </a:p>
          </p:txBody>
        </p:sp>
        <p:sp>
          <p:nvSpPr>
            <p:cNvPr id="97" name="Text Box 65"/>
            <p:cNvSpPr txBox="1">
              <a:spLocks noChangeArrowheads="1"/>
            </p:cNvSpPr>
            <p:nvPr/>
          </p:nvSpPr>
          <p:spPr bwMode="auto">
            <a:xfrm>
              <a:off x="3862" y="1790"/>
              <a:ext cx="1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2</a:t>
              </a:r>
              <a:endParaRPr lang="en-US" altLang="zh-CN" sz="2400">
                <a:solidFill>
                  <a:prstClr val="black"/>
                </a:solidFill>
              </a:endParaRPr>
            </a:p>
          </p:txBody>
        </p:sp>
        <p:sp>
          <p:nvSpPr>
            <p:cNvPr id="98" name="Text Box 66"/>
            <p:cNvSpPr txBox="1">
              <a:spLocks noChangeArrowheads="1"/>
            </p:cNvSpPr>
            <p:nvPr/>
          </p:nvSpPr>
          <p:spPr bwMode="auto">
            <a:xfrm>
              <a:off x="3435" y="2003"/>
              <a:ext cx="13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1</a:t>
              </a:r>
              <a:endParaRPr lang="en-US" altLang="zh-CN" sz="2400">
                <a:solidFill>
                  <a:prstClr val="black"/>
                </a:solidFill>
              </a:endParaRPr>
            </a:p>
          </p:txBody>
        </p:sp>
        <p:sp>
          <p:nvSpPr>
            <p:cNvPr id="99" name="Text Box 67"/>
            <p:cNvSpPr txBox="1">
              <a:spLocks noChangeArrowheads="1"/>
            </p:cNvSpPr>
            <p:nvPr/>
          </p:nvSpPr>
          <p:spPr bwMode="auto">
            <a:xfrm>
              <a:off x="4246" y="1883"/>
              <a:ext cx="1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3</a:t>
              </a:r>
              <a:endParaRPr lang="en-US" altLang="zh-CN" sz="2400">
                <a:solidFill>
                  <a:prstClr val="black"/>
                </a:solidFill>
              </a:endParaRPr>
            </a:p>
          </p:txBody>
        </p:sp>
        <p:sp>
          <p:nvSpPr>
            <p:cNvPr id="100" name="Text Box 68"/>
            <p:cNvSpPr txBox="1">
              <a:spLocks noChangeArrowheads="1"/>
            </p:cNvSpPr>
            <p:nvPr/>
          </p:nvSpPr>
          <p:spPr bwMode="auto">
            <a:xfrm>
              <a:off x="4191" y="2237"/>
              <a:ext cx="13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1</a:t>
              </a:r>
              <a:endParaRPr lang="en-US" altLang="zh-CN" sz="2400">
                <a:solidFill>
                  <a:prstClr val="black"/>
                </a:solidFill>
              </a:endParaRPr>
            </a:p>
          </p:txBody>
        </p:sp>
        <p:sp>
          <p:nvSpPr>
            <p:cNvPr id="101" name="Text Box 69"/>
            <p:cNvSpPr txBox="1">
              <a:spLocks noChangeArrowheads="1"/>
            </p:cNvSpPr>
            <p:nvPr/>
          </p:nvSpPr>
          <p:spPr bwMode="auto">
            <a:xfrm>
              <a:off x="4551" y="1808"/>
              <a:ext cx="13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1</a:t>
              </a:r>
              <a:endParaRPr lang="en-US" altLang="zh-CN" sz="2400">
                <a:solidFill>
                  <a:prstClr val="black"/>
                </a:solidFill>
              </a:endParaRPr>
            </a:p>
          </p:txBody>
        </p:sp>
        <p:sp>
          <p:nvSpPr>
            <p:cNvPr id="102" name="Text Box 70"/>
            <p:cNvSpPr txBox="1">
              <a:spLocks noChangeArrowheads="1"/>
            </p:cNvSpPr>
            <p:nvPr/>
          </p:nvSpPr>
          <p:spPr bwMode="auto">
            <a:xfrm>
              <a:off x="4903" y="2072"/>
              <a:ext cx="1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2</a:t>
              </a:r>
              <a:endParaRPr lang="en-US" altLang="zh-CN" sz="2400">
                <a:solidFill>
                  <a:prstClr val="black"/>
                </a:solidFill>
              </a:endParaRPr>
            </a:p>
          </p:txBody>
        </p:sp>
        <p:sp>
          <p:nvSpPr>
            <p:cNvPr id="103" name="Text Box 71"/>
            <p:cNvSpPr txBox="1">
              <a:spLocks noChangeArrowheads="1"/>
            </p:cNvSpPr>
            <p:nvPr/>
          </p:nvSpPr>
          <p:spPr bwMode="auto">
            <a:xfrm>
              <a:off x="4876" y="1535"/>
              <a:ext cx="1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5</a:t>
              </a:r>
              <a:endParaRPr lang="en-US" altLang="zh-CN" sz="2400">
                <a:solidFill>
                  <a:prstClr val="black"/>
                </a:solidFill>
              </a:endParaRPr>
            </a:p>
          </p:txBody>
        </p:sp>
        <p:sp>
          <p:nvSpPr>
            <p:cNvPr id="104" name="Text Box 72"/>
            <p:cNvSpPr txBox="1">
              <a:spLocks noChangeArrowheads="1"/>
            </p:cNvSpPr>
            <p:nvPr/>
          </p:nvSpPr>
          <p:spPr bwMode="auto">
            <a:xfrm>
              <a:off x="4141" y="1385"/>
              <a:ext cx="1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3</a:t>
              </a:r>
              <a:endParaRPr lang="en-US" altLang="zh-CN" sz="2400">
                <a:solidFill>
                  <a:prstClr val="black"/>
                </a:solidFill>
              </a:endParaRPr>
            </a:p>
          </p:txBody>
        </p:sp>
        <p:sp>
          <p:nvSpPr>
            <p:cNvPr id="105" name="Text Box 73"/>
            <p:cNvSpPr txBox="1">
              <a:spLocks noChangeArrowheads="1"/>
            </p:cNvSpPr>
            <p:nvPr/>
          </p:nvSpPr>
          <p:spPr bwMode="auto">
            <a:xfrm>
              <a:off x="3790" y="1118"/>
              <a:ext cx="1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5</a:t>
              </a:r>
              <a:endParaRPr lang="en-US" altLang="zh-CN" sz="2400">
                <a:solidFill>
                  <a:prstClr val="black"/>
                </a:solidFill>
              </a:endParaRPr>
            </a:p>
          </p:txBody>
        </p:sp>
      </p:grpSp>
      <p:cxnSp>
        <p:nvCxnSpPr>
          <p:cNvPr id="4" name="直接连接符 3"/>
          <p:cNvCxnSpPr/>
          <p:nvPr/>
        </p:nvCxnSpPr>
        <p:spPr>
          <a:xfrm>
            <a:off x="2822717" y="5482670"/>
            <a:ext cx="0" cy="61472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341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87491">
                                            <p:txEl>
                                              <p:pRg st="5" end="5"/>
                                            </p:txEl>
                                          </p:spTgt>
                                        </p:tgtEl>
                                        <p:attrNameLst>
                                          <p:attrName>style.visibility</p:attrName>
                                        </p:attrNameLst>
                                      </p:cBhvr>
                                      <p:to>
                                        <p:strVal val="visible"/>
                                      </p:to>
                                    </p:set>
                                    <p:animEffect transition="in" filter="blinds(horizontal)">
                                      <p:cBhvr>
                                        <p:cTn id="7" dur="500"/>
                                        <p:tgtEl>
                                          <p:spTgt spid="1087491">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87491">
                                            <p:txEl>
                                              <p:pRg st="7" end="7"/>
                                            </p:txEl>
                                          </p:spTgt>
                                        </p:tgtEl>
                                        <p:attrNameLst>
                                          <p:attrName>style.visibility</p:attrName>
                                        </p:attrNameLst>
                                      </p:cBhvr>
                                      <p:to>
                                        <p:strVal val="visible"/>
                                      </p:to>
                                    </p:set>
                                    <p:animEffect transition="in" filter="blinds(horizontal)">
                                      <p:cBhvr>
                                        <p:cTn id="12" dur="500"/>
                                        <p:tgtEl>
                                          <p:spTgt spid="1087491">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87491">
                                            <p:txEl>
                                              <p:pRg st="8" end="8"/>
                                            </p:txEl>
                                          </p:spTgt>
                                        </p:tgtEl>
                                        <p:attrNameLst>
                                          <p:attrName>style.visibility</p:attrName>
                                        </p:attrNameLst>
                                      </p:cBhvr>
                                      <p:to>
                                        <p:strVal val="visible"/>
                                      </p:to>
                                    </p:set>
                                    <p:animEffect transition="in" filter="blinds(horizontal)">
                                      <p:cBhvr>
                                        <p:cTn id="17" dur="500"/>
                                        <p:tgtEl>
                                          <p:spTgt spid="1087491">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87491">
                                            <p:txEl>
                                              <p:pRg st="9" end="9"/>
                                            </p:txEl>
                                          </p:spTgt>
                                        </p:tgtEl>
                                        <p:attrNameLst>
                                          <p:attrName>style.visibility</p:attrName>
                                        </p:attrNameLst>
                                      </p:cBhvr>
                                      <p:to>
                                        <p:strVal val="visible"/>
                                      </p:to>
                                    </p:set>
                                    <p:animEffect transition="in" filter="blinds(horizontal)">
                                      <p:cBhvr>
                                        <p:cTn id="22" dur="500"/>
                                        <p:tgtEl>
                                          <p:spTgt spid="108749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idx="4294967295"/>
          </p:nvPr>
        </p:nvSpPr>
        <p:spPr>
          <a:xfrm>
            <a:off x="-1" y="228600"/>
            <a:ext cx="12091737" cy="1143000"/>
          </a:xfrm>
          <a:prstGeom prst="rect">
            <a:avLst/>
          </a:prstGeom>
        </p:spPr>
        <p:txBody>
          <a:bodyPr/>
          <a:lstStyle/>
          <a:p>
            <a:pPr algn="ctr"/>
            <a:r>
              <a:rPr lang="zh-CN" altLang="en-US" dirty="0">
                <a:latin typeface="+mj-ea"/>
              </a:rPr>
              <a:t>节点的距离向量表</a:t>
            </a:r>
          </a:p>
        </p:txBody>
      </p:sp>
      <p:sp>
        <p:nvSpPr>
          <p:cNvPr id="1091587" name="Rectangle 3"/>
          <p:cNvSpPr>
            <a:spLocks noGrp="1" noChangeArrowheads="1"/>
          </p:cNvSpPr>
          <p:nvPr>
            <p:ph type="body" idx="4294967295"/>
          </p:nvPr>
        </p:nvSpPr>
        <p:spPr>
          <a:xfrm>
            <a:off x="749300" y="1184276"/>
            <a:ext cx="10363200" cy="4848225"/>
          </a:xfrm>
          <a:prstGeom prst="rect">
            <a:avLst/>
          </a:prstGeom>
        </p:spPr>
        <p:txBody>
          <a:bodyPr/>
          <a:lstStyle/>
          <a:p>
            <a:pPr eaLnBrk="1">
              <a:lnSpc>
                <a:spcPct val="110000"/>
              </a:lnSpc>
              <a:buFont typeface="Wingdings" pitchFamily="2" charset="2"/>
              <a:buChar char="Ø"/>
            </a:pPr>
            <a:r>
              <a:rPr lang="zh-CN" altLang="en-US" sz="2400" dirty="0">
                <a:latin typeface="+mn-ea"/>
              </a:rPr>
              <a:t>节点</a:t>
            </a:r>
            <a:r>
              <a:rPr lang="en-US" altLang="zh-CN" sz="2400" dirty="0">
                <a:solidFill>
                  <a:srgbClr val="FF3300"/>
                </a:solidFill>
                <a:latin typeface="+mn-ea"/>
              </a:rPr>
              <a:t>x</a:t>
            </a:r>
            <a:r>
              <a:rPr lang="zh-CN" altLang="en-US" sz="2400" dirty="0">
                <a:latin typeface="+mn-ea"/>
              </a:rPr>
              <a:t>选路表（</a:t>
            </a:r>
            <a:r>
              <a:rPr lang="zh-CN" altLang="en-US" sz="2400" dirty="0">
                <a:solidFill>
                  <a:srgbClr val="FF3300"/>
                </a:solidFill>
                <a:latin typeface="+mn-ea"/>
              </a:rPr>
              <a:t>距离表</a:t>
            </a:r>
            <a:r>
              <a:rPr lang="zh-CN" altLang="en-US" sz="2400" dirty="0">
                <a:latin typeface="+mn-ea"/>
              </a:rPr>
              <a:t>）</a:t>
            </a:r>
            <a:r>
              <a:rPr lang="en-US" altLang="zh-CN" sz="2400" dirty="0">
                <a:latin typeface="+mn-ea"/>
              </a:rPr>
              <a:t>:</a:t>
            </a:r>
          </a:p>
          <a:p>
            <a:pPr lvl="1">
              <a:lnSpc>
                <a:spcPct val="110000"/>
              </a:lnSpc>
              <a:buFont typeface="Wingdings" pitchFamily="2" charset="2"/>
              <a:buChar char="ü"/>
            </a:pPr>
            <a:r>
              <a:rPr lang="zh-CN" altLang="en-US" sz="2000" dirty="0">
                <a:solidFill>
                  <a:srgbClr val="FF3300"/>
                </a:solidFill>
                <a:latin typeface="+mn-ea"/>
              </a:rPr>
              <a:t>行：</a:t>
            </a:r>
            <a:r>
              <a:rPr lang="zh-CN" altLang="en-US" sz="2000" dirty="0">
                <a:latin typeface="+mn-ea"/>
              </a:rPr>
              <a:t>该节点的距离向量</a:t>
            </a:r>
            <a:r>
              <a:rPr lang="en-US" altLang="zh-CN" sz="2000" dirty="0" err="1">
                <a:solidFill>
                  <a:srgbClr val="FF3300"/>
                </a:solidFill>
                <a:latin typeface="+mn-ea"/>
              </a:rPr>
              <a:t>Dx</a:t>
            </a:r>
            <a:r>
              <a:rPr lang="zh-CN" altLang="en-US" sz="2000" dirty="0">
                <a:latin typeface="+mn-ea"/>
              </a:rPr>
              <a:t>和其邻居的距离向量</a:t>
            </a:r>
            <a:r>
              <a:rPr lang="en-US" altLang="zh-CN" sz="2000" dirty="0" err="1">
                <a:solidFill>
                  <a:srgbClr val="FF3300"/>
                </a:solidFill>
                <a:latin typeface="+mn-ea"/>
              </a:rPr>
              <a:t>Dv</a:t>
            </a:r>
            <a:endParaRPr lang="zh-CN" altLang="en-US" sz="2000" dirty="0">
              <a:solidFill>
                <a:srgbClr val="FF3300"/>
              </a:solidFill>
              <a:latin typeface="+mn-ea"/>
            </a:endParaRPr>
          </a:p>
          <a:p>
            <a:pPr lvl="1">
              <a:lnSpc>
                <a:spcPct val="110000"/>
              </a:lnSpc>
              <a:buFont typeface="Wingdings" pitchFamily="2" charset="2"/>
              <a:buChar char="ü"/>
            </a:pPr>
            <a:r>
              <a:rPr lang="zh-CN" altLang="en-US" sz="2000" dirty="0">
                <a:solidFill>
                  <a:srgbClr val="FF3300"/>
                </a:solidFill>
                <a:latin typeface="+mn-ea"/>
              </a:rPr>
              <a:t>列：</a:t>
            </a:r>
            <a:r>
              <a:rPr lang="zh-CN" altLang="en-US" sz="2000" dirty="0">
                <a:latin typeface="+mn-ea"/>
              </a:rPr>
              <a:t>所有目的节点。 </a:t>
            </a:r>
          </a:p>
          <a:p>
            <a:pPr eaLnBrk="1">
              <a:lnSpc>
                <a:spcPct val="110000"/>
              </a:lnSpc>
              <a:buFont typeface="Wingdings" pitchFamily="2" charset="2"/>
              <a:buChar char="Ø"/>
            </a:pPr>
            <a:r>
              <a:rPr lang="zh-CN" altLang="en-US" sz="2400" dirty="0">
                <a:latin typeface="+mn-ea"/>
              </a:rPr>
              <a:t>节点</a:t>
            </a:r>
            <a:r>
              <a:rPr lang="en-US" altLang="zh-CN" sz="2400" dirty="0">
                <a:latin typeface="+mn-ea"/>
              </a:rPr>
              <a:t>x</a:t>
            </a:r>
            <a:r>
              <a:rPr lang="zh-CN" altLang="en-US" sz="2400" dirty="0">
                <a:latin typeface="+mn-ea"/>
              </a:rPr>
              <a:t>的</a:t>
            </a:r>
            <a:r>
              <a:rPr lang="zh-CN" altLang="en-US" sz="2400" dirty="0" smtClean="0">
                <a:latin typeface="+mn-ea"/>
              </a:rPr>
              <a:t>距离向量</a:t>
            </a:r>
            <a:r>
              <a:rPr lang="en-US" altLang="zh-CN" sz="2400" dirty="0" err="1" smtClean="0">
                <a:latin typeface="+mn-ea"/>
              </a:rPr>
              <a:t>D</a:t>
            </a:r>
            <a:r>
              <a:rPr lang="en-US" altLang="zh-CN" sz="2400" baseline="-25000" dirty="0" err="1" smtClean="0">
                <a:latin typeface="+mn-ea"/>
              </a:rPr>
              <a:t>x</a:t>
            </a:r>
            <a:r>
              <a:rPr lang="zh-CN" altLang="en-US" sz="2400" dirty="0" smtClean="0">
                <a:latin typeface="+mn-ea"/>
              </a:rPr>
              <a:t> </a:t>
            </a:r>
            <a:r>
              <a:rPr lang="en-US" altLang="zh-CN" sz="2400" dirty="0">
                <a:latin typeface="+mn-ea"/>
              </a:rPr>
              <a:t>= [</a:t>
            </a:r>
            <a:r>
              <a:rPr lang="en-US" altLang="zh-CN" sz="2400" dirty="0" err="1">
                <a:latin typeface="+mn-ea"/>
              </a:rPr>
              <a:t>D</a:t>
            </a:r>
            <a:r>
              <a:rPr lang="en-US" altLang="zh-CN" sz="2400" baseline="-25000" dirty="0" err="1">
                <a:latin typeface="+mn-ea"/>
              </a:rPr>
              <a:t>x</a:t>
            </a:r>
            <a:r>
              <a:rPr lang="en-US" altLang="zh-CN" sz="2400" dirty="0">
                <a:latin typeface="+mn-ea"/>
              </a:rPr>
              <a:t>(y)</a:t>
            </a:r>
            <a:r>
              <a:rPr lang="zh-CN" altLang="en-US" sz="2400" dirty="0">
                <a:latin typeface="+mn-ea"/>
              </a:rPr>
              <a:t>：</a:t>
            </a:r>
            <a:r>
              <a:rPr lang="en-US" altLang="zh-CN" sz="2400" dirty="0">
                <a:latin typeface="+mn-ea"/>
              </a:rPr>
              <a:t>y</a:t>
            </a:r>
            <a:r>
              <a:rPr lang="zh-CN" altLang="en-US" sz="2400" dirty="0">
                <a:latin typeface="+mn-ea"/>
              </a:rPr>
              <a:t>在</a:t>
            </a:r>
            <a:r>
              <a:rPr lang="en-US" altLang="zh-CN" sz="2400" dirty="0">
                <a:latin typeface="+mn-ea"/>
              </a:rPr>
              <a:t>N</a:t>
            </a:r>
            <a:r>
              <a:rPr lang="zh-CN" altLang="en-US" sz="2400" dirty="0">
                <a:latin typeface="+mn-ea"/>
              </a:rPr>
              <a:t>中</a:t>
            </a:r>
            <a:r>
              <a:rPr lang="en-US" altLang="zh-CN" sz="2400" dirty="0">
                <a:latin typeface="+mn-ea"/>
              </a:rPr>
              <a:t>]</a:t>
            </a:r>
            <a:endParaRPr lang="zh-CN" altLang="en-US" sz="2400" dirty="0">
              <a:latin typeface="+mn-ea"/>
            </a:endParaRPr>
          </a:p>
          <a:p>
            <a:pPr eaLnBrk="1">
              <a:lnSpc>
                <a:spcPct val="110000"/>
              </a:lnSpc>
              <a:buFont typeface="Wingdings" pitchFamily="2" charset="2"/>
              <a:buChar char="Ø"/>
            </a:pPr>
            <a:r>
              <a:rPr lang="zh-CN" altLang="en-US" sz="2400" dirty="0">
                <a:latin typeface="+mn-ea"/>
              </a:rPr>
              <a:t>节点</a:t>
            </a:r>
            <a:r>
              <a:rPr lang="en-US" altLang="zh-CN" sz="2400" dirty="0">
                <a:latin typeface="+mn-ea"/>
              </a:rPr>
              <a:t>x</a:t>
            </a:r>
            <a:r>
              <a:rPr lang="zh-CN" altLang="en-US" sz="2400" dirty="0">
                <a:latin typeface="+mn-ea"/>
              </a:rPr>
              <a:t>每个邻居的</a:t>
            </a:r>
            <a:r>
              <a:rPr lang="zh-CN" altLang="en-US" sz="2400" dirty="0" smtClean="0">
                <a:latin typeface="+mn-ea"/>
              </a:rPr>
              <a:t>距离向量</a:t>
            </a:r>
            <a:r>
              <a:rPr lang="en-US" altLang="zh-CN" sz="2400" dirty="0" err="1" smtClean="0">
                <a:solidFill>
                  <a:srgbClr val="FF0066"/>
                </a:solidFill>
                <a:latin typeface="+mn-ea"/>
              </a:rPr>
              <a:t>Dv</a:t>
            </a:r>
            <a:r>
              <a:rPr lang="en-US" altLang="zh-CN" sz="2400" dirty="0" smtClean="0">
                <a:solidFill>
                  <a:srgbClr val="FF0066"/>
                </a:solidFill>
                <a:latin typeface="+mn-ea"/>
              </a:rPr>
              <a:t> </a:t>
            </a:r>
            <a:r>
              <a:rPr lang="en-US" altLang="zh-CN" sz="2400" dirty="0">
                <a:solidFill>
                  <a:srgbClr val="FF0066"/>
                </a:solidFill>
                <a:latin typeface="+mn-ea"/>
              </a:rPr>
              <a:t>= [</a:t>
            </a:r>
            <a:r>
              <a:rPr lang="en-US" altLang="zh-CN" sz="2400" dirty="0" err="1">
                <a:solidFill>
                  <a:srgbClr val="FF0066"/>
                </a:solidFill>
                <a:latin typeface="+mn-ea"/>
              </a:rPr>
              <a:t>Dv</a:t>
            </a:r>
            <a:r>
              <a:rPr lang="en-US" altLang="zh-CN" sz="2400" dirty="0">
                <a:solidFill>
                  <a:srgbClr val="FF0066"/>
                </a:solidFill>
                <a:latin typeface="+mn-ea"/>
              </a:rPr>
              <a:t>(y)</a:t>
            </a:r>
            <a:r>
              <a:rPr lang="zh-CN" altLang="en-US" sz="2400" dirty="0">
                <a:solidFill>
                  <a:srgbClr val="FF0066"/>
                </a:solidFill>
                <a:latin typeface="+mn-ea"/>
              </a:rPr>
              <a:t>：</a:t>
            </a:r>
            <a:r>
              <a:rPr lang="en-US" altLang="zh-CN" sz="2400" dirty="0">
                <a:solidFill>
                  <a:srgbClr val="FF0066"/>
                </a:solidFill>
                <a:latin typeface="+mn-ea"/>
              </a:rPr>
              <a:t>y</a:t>
            </a:r>
            <a:r>
              <a:rPr lang="zh-CN" altLang="en-US" sz="2400" dirty="0">
                <a:solidFill>
                  <a:srgbClr val="FF0066"/>
                </a:solidFill>
                <a:latin typeface="+mn-ea"/>
              </a:rPr>
              <a:t>在</a:t>
            </a:r>
            <a:r>
              <a:rPr lang="en-US" altLang="zh-CN" sz="2400" dirty="0">
                <a:solidFill>
                  <a:srgbClr val="FF0066"/>
                </a:solidFill>
                <a:latin typeface="+mn-ea"/>
              </a:rPr>
              <a:t>N</a:t>
            </a:r>
            <a:r>
              <a:rPr lang="zh-CN" altLang="en-US" sz="2400" dirty="0">
                <a:solidFill>
                  <a:srgbClr val="FF0066"/>
                </a:solidFill>
                <a:latin typeface="+mn-ea"/>
              </a:rPr>
              <a:t>中</a:t>
            </a:r>
            <a:r>
              <a:rPr lang="en-US" altLang="zh-CN" sz="2400" dirty="0">
                <a:solidFill>
                  <a:srgbClr val="FF0066"/>
                </a:solidFill>
                <a:latin typeface="+mn-ea"/>
              </a:rPr>
              <a:t>]</a:t>
            </a:r>
            <a:endParaRPr lang="zh-CN" altLang="en-US" sz="2400" dirty="0">
              <a:solidFill>
                <a:srgbClr val="FF0066"/>
              </a:solidFill>
              <a:latin typeface="+mn-ea"/>
            </a:endParaRPr>
          </a:p>
        </p:txBody>
      </p:sp>
      <p:grpSp>
        <p:nvGrpSpPr>
          <p:cNvPr id="44037" name="Group 74"/>
          <p:cNvGrpSpPr>
            <a:grpSpLocks/>
          </p:cNvGrpSpPr>
          <p:nvPr/>
        </p:nvGrpSpPr>
        <p:grpSpPr bwMode="auto">
          <a:xfrm>
            <a:off x="8310034" y="3818476"/>
            <a:ext cx="2912533" cy="1212850"/>
            <a:chOff x="2352" y="0"/>
            <a:chExt cx="1376" cy="764"/>
          </a:xfrm>
        </p:grpSpPr>
        <p:sp>
          <p:nvSpPr>
            <p:cNvPr id="44070" name="Freeform 75"/>
            <p:cNvSpPr>
              <a:spLocks/>
            </p:cNvSpPr>
            <p:nvPr/>
          </p:nvSpPr>
          <p:spPr bwMode="auto">
            <a:xfrm>
              <a:off x="2352" y="0"/>
              <a:ext cx="1376" cy="764"/>
            </a:xfrm>
            <a:custGeom>
              <a:avLst/>
              <a:gdLst>
                <a:gd name="T0" fmla="*/ 113 w 1376"/>
                <a:gd name="T1" fmla="*/ 348 h 764"/>
                <a:gd name="T2" fmla="*/ 395 w 1376"/>
                <a:gd name="T3" fmla="*/ 162 h 764"/>
                <a:gd name="T4" fmla="*/ 710 w 1376"/>
                <a:gd name="T5" fmla="*/ 9 h 764"/>
                <a:gd name="T6" fmla="*/ 1160 w 1376"/>
                <a:gd name="T7" fmla="*/ 219 h 764"/>
                <a:gd name="T8" fmla="*/ 1367 w 1376"/>
                <a:gd name="T9" fmla="*/ 510 h 764"/>
                <a:gd name="T10" fmla="*/ 1103 w 1376"/>
                <a:gd name="T11" fmla="*/ 726 h 764"/>
                <a:gd name="T12" fmla="*/ 578 w 1376"/>
                <a:gd name="T13" fmla="*/ 738 h 764"/>
                <a:gd name="T14" fmla="*/ 77 w 1376"/>
                <a:gd name="T15" fmla="*/ 630 h 764"/>
                <a:gd name="T16" fmla="*/ 113 w 1376"/>
                <a:gd name="T17" fmla="*/ 348 h 7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76" h="764">
                  <a:moveTo>
                    <a:pt x="113" y="348"/>
                  </a:moveTo>
                  <a:cubicBezTo>
                    <a:pt x="166" y="270"/>
                    <a:pt x="296" y="218"/>
                    <a:pt x="395" y="162"/>
                  </a:cubicBezTo>
                  <a:cubicBezTo>
                    <a:pt x="494" y="106"/>
                    <a:pt x="583" y="0"/>
                    <a:pt x="710" y="9"/>
                  </a:cubicBezTo>
                  <a:cubicBezTo>
                    <a:pt x="837" y="18"/>
                    <a:pt x="1051" y="136"/>
                    <a:pt x="1160" y="219"/>
                  </a:cubicBezTo>
                  <a:cubicBezTo>
                    <a:pt x="1269" y="302"/>
                    <a:pt x="1376" y="426"/>
                    <a:pt x="1367" y="510"/>
                  </a:cubicBezTo>
                  <a:cubicBezTo>
                    <a:pt x="1358" y="594"/>
                    <a:pt x="1234" y="688"/>
                    <a:pt x="1103" y="726"/>
                  </a:cubicBezTo>
                  <a:cubicBezTo>
                    <a:pt x="972" y="764"/>
                    <a:pt x="749" y="754"/>
                    <a:pt x="578" y="738"/>
                  </a:cubicBezTo>
                  <a:cubicBezTo>
                    <a:pt x="407" y="722"/>
                    <a:pt x="154" y="695"/>
                    <a:pt x="77" y="630"/>
                  </a:cubicBezTo>
                  <a:cubicBezTo>
                    <a:pt x="0" y="565"/>
                    <a:pt x="60" y="426"/>
                    <a:pt x="113" y="348"/>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nvGrpSpPr>
            <p:cNvPr id="44071" name="Group 76"/>
            <p:cNvGrpSpPr>
              <a:grpSpLocks/>
            </p:cNvGrpSpPr>
            <p:nvPr/>
          </p:nvGrpSpPr>
          <p:grpSpPr bwMode="auto">
            <a:xfrm>
              <a:off x="2448" y="74"/>
              <a:ext cx="1161" cy="677"/>
              <a:chOff x="-17" y="1286"/>
              <a:chExt cx="1161" cy="677"/>
            </a:xfrm>
          </p:grpSpPr>
          <p:sp>
            <p:nvSpPr>
              <p:cNvPr id="44072" name="Freeform 77"/>
              <p:cNvSpPr>
                <a:spLocks/>
              </p:cNvSpPr>
              <p:nvPr/>
            </p:nvSpPr>
            <p:spPr bwMode="auto">
              <a:xfrm>
                <a:off x="246" y="1476"/>
                <a:ext cx="222" cy="180"/>
              </a:xfrm>
              <a:custGeom>
                <a:avLst/>
                <a:gdLst>
                  <a:gd name="T0" fmla="*/ 0 w 222"/>
                  <a:gd name="T1" fmla="*/ 180 h 180"/>
                  <a:gd name="T2" fmla="*/ 222 w 222"/>
                  <a:gd name="T3" fmla="*/ 0 h 180"/>
                  <a:gd name="T4" fmla="*/ 0 60000 65536"/>
                  <a:gd name="T5" fmla="*/ 0 60000 65536"/>
                </a:gdLst>
                <a:ahLst/>
                <a:cxnLst>
                  <a:cxn ang="T4">
                    <a:pos x="T0" y="T1"/>
                  </a:cxn>
                  <a:cxn ang="T5">
                    <a:pos x="T2" y="T3"/>
                  </a:cxn>
                </a:cxnLst>
                <a:rect l="0" t="0" r="r" b="b"/>
                <a:pathLst>
                  <a:path w="222" h="180">
                    <a:moveTo>
                      <a:pt x="0" y="180"/>
                    </a:moveTo>
                    <a:lnTo>
                      <a:pt x="222"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4073" name="Oval 78"/>
              <p:cNvSpPr>
                <a:spLocks noChangeArrowheads="1"/>
              </p:cNvSpPr>
              <p:nvPr/>
            </p:nvSpPr>
            <p:spPr bwMode="auto">
              <a:xfrm>
                <a:off x="-14" y="1712"/>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44074" name="Line 79"/>
              <p:cNvSpPr>
                <a:spLocks noChangeShapeType="1"/>
              </p:cNvSpPr>
              <p:nvPr/>
            </p:nvSpPr>
            <p:spPr bwMode="auto">
              <a:xfrm>
                <a:off x="-14" y="1705"/>
                <a:ext cx="1"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4075" name="Line 80"/>
              <p:cNvSpPr>
                <a:spLocks noChangeShapeType="1"/>
              </p:cNvSpPr>
              <p:nvPr/>
            </p:nvSpPr>
            <p:spPr bwMode="auto">
              <a:xfrm>
                <a:off x="299" y="1705"/>
                <a:ext cx="1"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4076" name="Rectangle 81"/>
              <p:cNvSpPr>
                <a:spLocks noChangeArrowheads="1"/>
              </p:cNvSpPr>
              <p:nvPr/>
            </p:nvSpPr>
            <p:spPr bwMode="auto">
              <a:xfrm>
                <a:off x="-14" y="1705"/>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44077" name="Oval 82"/>
              <p:cNvSpPr>
                <a:spLocks noChangeArrowheads="1"/>
              </p:cNvSpPr>
              <p:nvPr/>
            </p:nvSpPr>
            <p:spPr bwMode="auto">
              <a:xfrm>
                <a:off x="-17" y="1646"/>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44078" name="Freeform 83"/>
              <p:cNvSpPr>
                <a:spLocks/>
              </p:cNvSpPr>
              <p:nvPr/>
            </p:nvSpPr>
            <p:spPr bwMode="auto">
              <a:xfrm>
                <a:off x="651" y="1476"/>
                <a:ext cx="216" cy="189"/>
              </a:xfrm>
              <a:custGeom>
                <a:avLst/>
                <a:gdLst>
                  <a:gd name="T0" fmla="*/ 0 w 216"/>
                  <a:gd name="T1" fmla="*/ 0 h 189"/>
                  <a:gd name="T2" fmla="*/ 216 w 216"/>
                  <a:gd name="T3" fmla="*/ 189 h 189"/>
                  <a:gd name="T4" fmla="*/ 0 60000 65536"/>
                  <a:gd name="T5" fmla="*/ 0 60000 65536"/>
                </a:gdLst>
                <a:ahLst/>
                <a:cxnLst>
                  <a:cxn ang="T4">
                    <a:pos x="T0" y="T1"/>
                  </a:cxn>
                  <a:cxn ang="T5">
                    <a:pos x="T2" y="T3"/>
                  </a:cxn>
                </a:cxnLst>
                <a:rect l="0" t="0" r="r" b="b"/>
                <a:pathLst>
                  <a:path w="216" h="189">
                    <a:moveTo>
                      <a:pt x="0" y="0"/>
                    </a:moveTo>
                    <a:lnTo>
                      <a:pt x="216" y="189"/>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4079" name="Freeform 84"/>
              <p:cNvSpPr>
                <a:spLocks/>
              </p:cNvSpPr>
              <p:nvPr/>
            </p:nvSpPr>
            <p:spPr bwMode="auto">
              <a:xfrm>
                <a:off x="303" y="1740"/>
                <a:ext cx="540" cy="3"/>
              </a:xfrm>
              <a:custGeom>
                <a:avLst/>
                <a:gdLst>
                  <a:gd name="T0" fmla="*/ 540 w 540"/>
                  <a:gd name="T1" fmla="*/ 3 h 3"/>
                  <a:gd name="T2" fmla="*/ 0 w 540"/>
                  <a:gd name="T3" fmla="*/ 0 h 3"/>
                  <a:gd name="T4" fmla="*/ 0 60000 65536"/>
                  <a:gd name="T5" fmla="*/ 0 60000 65536"/>
                </a:gdLst>
                <a:ahLst/>
                <a:cxnLst>
                  <a:cxn ang="T4">
                    <a:pos x="T0" y="T1"/>
                  </a:cxn>
                  <a:cxn ang="T5">
                    <a:pos x="T2" y="T3"/>
                  </a:cxn>
                </a:cxnLst>
                <a:rect l="0" t="0" r="r" b="b"/>
                <a:pathLst>
                  <a:path w="540" h="3">
                    <a:moveTo>
                      <a:pt x="540" y="3"/>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nvGrpSpPr>
              <p:cNvPr id="44080" name="Group 85"/>
              <p:cNvGrpSpPr>
                <a:grpSpLocks/>
              </p:cNvGrpSpPr>
              <p:nvPr/>
            </p:nvGrpSpPr>
            <p:grpSpPr bwMode="auto">
              <a:xfrm>
                <a:off x="53" y="1598"/>
                <a:ext cx="158" cy="252"/>
                <a:chOff x="2978" y="2429"/>
                <a:chExt cx="159" cy="252"/>
              </a:xfrm>
            </p:grpSpPr>
            <p:sp>
              <p:nvSpPr>
                <p:cNvPr id="44102" name="Rectangle 86"/>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44103" name="Text Box 87"/>
                <p:cNvSpPr txBox="1">
                  <a:spLocks noChangeArrowheads="1"/>
                </p:cNvSpPr>
                <p:nvPr/>
              </p:nvSpPr>
              <p:spPr bwMode="auto">
                <a:xfrm>
                  <a:off x="2978" y="2429"/>
                  <a:ext cx="159"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dirty="0">
                      <a:solidFill>
                        <a:srgbClr val="FFFF00"/>
                      </a:solidFill>
                      <a:latin typeface="Comic Sans MS" pitchFamily="66" charset="0"/>
                    </a:rPr>
                    <a:t>x</a:t>
                  </a:r>
                  <a:endParaRPr lang="en-US" altLang="zh-CN" sz="2400" dirty="0">
                    <a:solidFill>
                      <a:srgbClr val="FFFF00"/>
                    </a:solidFill>
                  </a:endParaRPr>
                </a:p>
              </p:txBody>
            </p:sp>
          </p:grpSp>
          <p:grpSp>
            <p:nvGrpSpPr>
              <p:cNvPr id="44081" name="Group 88"/>
              <p:cNvGrpSpPr>
                <a:grpSpLocks/>
              </p:cNvGrpSpPr>
              <p:nvPr/>
            </p:nvGrpSpPr>
            <p:grpSpPr bwMode="auto">
              <a:xfrm>
                <a:off x="828" y="1580"/>
                <a:ext cx="316" cy="291"/>
                <a:chOff x="1740" y="2276"/>
                <a:chExt cx="316" cy="291"/>
              </a:xfrm>
            </p:grpSpPr>
            <p:sp>
              <p:nvSpPr>
                <p:cNvPr id="44094" name="Oval 89"/>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44095" name="Line 90"/>
                <p:cNvSpPr>
                  <a:spLocks noChangeShapeType="1"/>
                </p:cNvSpPr>
                <p:nvPr/>
              </p:nvSpPr>
              <p:spPr bwMode="auto">
                <a:xfrm>
                  <a:off x="1743"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4096" name="Line 91"/>
                <p:cNvSpPr>
                  <a:spLocks noChangeShapeType="1"/>
                </p:cNvSpPr>
                <p:nvPr/>
              </p:nvSpPr>
              <p:spPr bwMode="auto">
                <a:xfrm>
                  <a:off x="2056"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4097" name="Rectangle 92"/>
                <p:cNvSpPr>
                  <a:spLocks noChangeArrowheads="1"/>
                </p:cNvSpPr>
                <p:nvPr/>
              </p:nvSpPr>
              <p:spPr bwMode="auto">
                <a:xfrm>
                  <a:off x="1743" y="2413"/>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44098" name="Oval 93"/>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44099" name="Group 94"/>
                <p:cNvGrpSpPr>
                  <a:grpSpLocks/>
                </p:cNvGrpSpPr>
                <p:nvPr/>
              </p:nvGrpSpPr>
              <p:grpSpPr bwMode="auto">
                <a:xfrm>
                  <a:off x="1814" y="2276"/>
                  <a:ext cx="165" cy="291"/>
                  <a:chOff x="2975" y="2399"/>
                  <a:chExt cx="166" cy="291"/>
                </a:xfrm>
              </p:grpSpPr>
              <p:sp>
                <p:nvSpPr>
                  <p:cNvPr id="44100" name="Rectangle 95"/>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44101" name="Text Box 96"/>
                  <p:cNvSpPr txBox="1">
                    <a:spLocks noChangeArrowheads="1"/>
                  </p:cNvSpPr>
                  <p:nvPr/>
                </p:nvSpPr>
                <p:spPr bwMode="auto">
                  <a:xfrm>
                    <a:off x="2975" y="2399"/>
                    <a:ext cx="166"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400" dirty="0">
                        <a:solidFill>
                          <a:srgbClr val="FFFF00"/>
                        </a:solidFill>
                        <a:latin typeface="Comic Sans MS" pitchFamily="66" charset="0"/>
                      </a:rPr>
                      <a:t>z</a:t>
                    </a:r>
                  </a:p>
                </p:txBody>
              </p:sp>
            </p:grpSp>
          </p:grpSp>
          <p:sp>
            <p:nvSpPr>
              <p:cNvPr id="44082" name="Text Box 97"/>
              <p:cNvSpPr txBox="1">
                <a:spLocks noChangeArrowheads="1"/>
              </p:cNvSpPr>
              <p:nvPr/>
            </p:nvSpPr>
            <p:spPr bwMode="auto">
              <a:xfrm>
                <a:off x="753" y="1400"/>
                <a:ext cx="13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1</a:t>
                </a:r>
                <a:endParaRPr lang="en-US" altLang="zh-CN" sz="2400">
                  <a:solidFill>
                    <a:prstClr val="black"/>
                  </a:solidFill>
                </a:endParaRPr>
              </a:p>
            </p:txBody>
          </p:sp>
          <p:sp>
            <p:nvSpPr>
              <p:cNvPr id="44083" name="Text Box 98"/>
              <p:cNvSpPr txBox="1">
                <a:spLocks noChangeArrowheads="1"/>
              </p:cNvSpPr>
              <p:nvPr/>
            </p:nvSpPr>
            <p:spPr bwMode="auto">
              <a:xfrm>
                <a:off x="217" y="1397"/>
                <a:ext cx="1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2</a:t>
                </a:r>
                <a:endParaRPr lang="en-US" altLang="zh-CN" sz="2400">
                  <a:solidFill>
                    <a:prstClr val="black"/>
                  </a:solidFill>
                </a:endParaRPr>
              </a:p>
            </p:txBody>
          </p:sp>
          <p:sp>
            <p:nvSpPr>
              <p:cNvPr id="44084" name="Text Box 99"/>
              <p:cNvSpPr txBox="1">
                <a:spLocks noChangeArrowheads="1"/>
              </p:cNvSpPr>
              <p:nvPr/>
            </p:nvSpPr>
            <p:spPr bwMode="auto">
              <a:xfrm>
                <a:off x="502" y="1730"/>
                <a:ext cx="1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prstClr val="black"/>
                    </a:solidFill>
                    <a:latin typeface="Comic Sans MS" pitchFamily="66" charset="0"/>
                  </a:rPr>
                  <a:t>7</a:t>
                </a:r>
                <a:endParaRPr lang="en-US" altLang="zh-CN" sz="2400">
                  <a:solidFill>
                    <a:prstClr val="black"/>
                  </a:solidFill>
                </a:endParaRPr>
              </a:p>
            </p:txBody>
          </p:sp>
          <p:grpSp>
            <p:nvGrpSpPr>
              <p:cNvPr id="44085" name="Group 100"/>
              <p:cNvGrpSpPr>
                <a:grpSpLocks/>
              </p:cNvGrpSpPr>
              <p:nvPr/>
            </p:nvGrpSpPr>
            <p:grpSpPr bwMode="auto">
              <a:xfrm>
                <a:off x="408" y="1286"/>
                <a:ext cx="316" cy="252"/>
                <a:chOff x="1740" y="2306"/>
                <a:chExt cx="316" cy="252"/>
              </a:xfrm>
            </p:grpSpPr>
            <p:sp>
              <p:nvSpPr>
                <p:cNvPr id="44086" name="Oval 101"/>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44087" name="Line 102"/>
                <p:cNvSpPr>
                  <a:spLocks noChangeShapeType="1"/>
                </p:cNvSpPr>
                <p:nvPr/>
              </p:nvSpPr>
              <p:spPr bwMode="auto">
                <a:xfrm>
                  <a:off x="1743"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4088" name="Line 103"/>
                <p:cNvSpPr>
                  <a:spLocks noChangeShapeType="1"/>
                </p:cNvSpPr>
                <p:nvPr/>
              </p:nvSpPr>
              <p:spPr bwMode="auto">
                <a:xfrm>
                  <a:off x="2056"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4089" name="Rectangle 104"/>
                <p:cNvSpPr>
                  <a:spLocks noChangeArrowheads="1"/>
                </p:cNvSpPr>
                <p:nvPr/>
              </p:nvSpPr>
              <p:spPr bwMode="auto">
                <a:xfrm>
                  <a:off x="1743" y="2413"/>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prstClr val="black"/>
                    </a:solidFill>
                  </a:endParaRPr>
                </a:p>
              </p:txBody>
            </p:sp>
            <p:sp>
              <p:nvSpPr>
                <p:cNvPr id="44090" name="Oval 105"/>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grpSp>
              <p:nvGrpSpPr>
                <p:cNvPr id="44091" name="Group 106"/>
                <p:cNvGrpSpPr>
                  <a:grpSpLocks/>
                </p:cNvGrpSpPr>
                <p:nvPr/>
              </p:nvGrpSpPr>
              <p:grpSpPr bwMode="auto">
                <a:xfrm>
                  <a:off x="1817" y="2306"/>
                  <a:ext cx="150" cy="252"/>
                  <a:chOff x="2982" y="2429"/>
                  <a:chExt cx="152" cy="252"/>
                </a:xfrm>
              </p:grpSpPr>
              <p:sp>
                <p:nvSpPr>
                  <p:cNvPr id="44092" name="Rectangle 107"/>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44093" name="Text Box 108"/>
                  <p:cNvSpPr txBox="1">
                    <a:spLocks noChangeArrowheads="1"/>
                  </p:cNvSpPr>
                  <p:nvPr/>
                </p:nvSpPr>
                <p:spPr bwMode="auto">
                  <a:xfrm>
                    <a:off x="2982" y="2429"/>
                    <a:ext cx="152"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dirty="0">
                        <a:solidFill>
                          <a:srgbClr val="FFFF00"/>
                        </a:solidFill>
                        <a:latin typeface="Comic Sans MS" pitchFamily="66" charset="0"/>
                      </a:rPr>
                      <a:t>y</a:t>
                    </a:r>
                    <a:endParaRPr lang="en-US" altLang="zh-CN" sz="2400" dirty="0">
                      <a:solidFill>
                        <a:srgbClr val="FFFF00"/>
                      </a:solidFill>
                    </a:endParaRPr>
                  </a:p>
                </p:txBody>
              </p:sp>
            </p:grpSp>
          </p:grpSp>
        </p:grpSp>
      </p:grpSp>
      <p:grpSp>
        <p:nvGrpSpPr>
          <p:cNvPr id="1091693" name="Group 109"/>
          <p:cNvGrpSpPr>
            <a:grpSpLocks/>
          </p:cNvGrpSpPr>
          <p:nvPr/>
        </p:nvGrpSpPr>
        <p:grpSpPr bwMode="auto">
          <a:xfrm>
            <a:off x="5592234" y="3440652"/>
            <a:ext cx="2345266" cy="1779588"/>
            <a:chOff x="236" y="180"/>
            <a:chExt cx="1108" cy="1121"/>
          </a:xfrm>
        </p:grpSpPr>
        <p:sp>
          <p:nvSpPr>
            <p:cNvPr id="44055" name="Line 110"/>
            <p:cNvSpPr>
              <a:spLocks noChangeShapeType="1"/>
            </p:cNvSpPr>
            <p:nvPr/>
          </p:nvSpPr>
          <p:spPr bwMode="auto">
            <a:xfrm>
              <a:off x="672" y="480"/>
              <a:ext cx="0"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4056" name="Line 111"/>
            <p:cNvSpPr>
              <a:spLocks noChangeShapeType="1"/>
            </p:cNvSpPr>
            <p:nvPr/>
          </p:nvSpPr>
          <p:spPr bwMode="auto">
            <a:xfrm>
              <a:off x="480" y="624"/>
              <a:ext cx="86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4057" name="Text Box 112"/>
            <p:cNvSpPr txBox="1">
              <a:spLocks noChangeArrowheads="1"/>
            </p:cNvSpPr>
            <p:nvPr/>
          </p:nvSpPr>
          <p:spPr bwMode="auto">
            <a:xfrm>
              <a:off x="672" y="384"/>
              <a:ext cx="46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x   y   z</a:t>
              </a:r>
            </a:p>
          </p:txBody>
        </p:sp>
        <p:sp>
          <p:nvSpPr>
            <p:cNvPr id="44058" name="Text Box 113"/>
            <p:cNvSpPr txBox="1">
              <a:spLocks noChangeArrowheads="1"/>
            </p:cNvSpPr>
            <p:nvPr/>
          </p:nvSpPr>
          <p:spPr bwMode="auto">
            <a:xfrm>
              <a:off x="480" y="624"/>
              <a:ext cx="15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x</a:t>
              </a:r>
            </a:p>
          </p:txBody>
        </p:sp>
        <p:sp>
          <p:nvSpPr>
            <p:cNvPr id="44059" name="Text Box 114"/>
            <p:cNvSpPr txBox="1">
              <a:spLocks noChangeArrowheads="1"/>
            </p:cNvSpPr>
            <p:nvPr/>
          </p:nvSpPr>
          <p:spPr bwMode="auto">
            <a:xfrm>
              <a:off x="480" y="816"/>
              <a:ext cx="14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srgbClr val="FF3300"/>
                  </a:solidFill>
                  <a:latin typeface="Comic Sans MS" pitchFamily="66" charset="0"/>
                </a:rPr>
                <a:t>y</a:t>
              </a:r>
            </a:p>
          </p:txBody>
        </p:sp>
        <p:sp>
          <p:nvSpPr>
            <p:cNvPr id="44060" name="Text Box 115"/>
            <p:cNvSpPr txBox="1">
              <a:spLocks noChangeArrowheads="1"/>
            </p:cNvSpPr>
            <p:nvPr/>
          </p:nvSpPr>
          <p:spPr bwMode="auto">
            <a:xfrm>
              <a:off x="480" y="1008"/>
              <a:ext cx="14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srgbClr val="FF3300"/>
                  </a:solidFill>
                  <a:latin typeface="Comic Sans MS" pitchFamily="66" charset="0"/>
                </a:rPr>
                <a:t>z</a:t>
              </a:r>
            </a:p>
          </p:txBody>
        </p:sp>
        <p:sp>
          <p:nvSpPr>
            <p:cNvPr id="44061" name="Text Box 116"/>
            <p:cNvSpPr txBox="1">
              <a:spLocks noChangeArrowheads="1"/>
            </p:cNvSpPr>
            <p:nvPr/>
          </p:nvSpPr>
          <p:spPr bwMode="auto">
            <a:xfrm>
              <a:off x="672" y="624"/>
              <a:ext cx="45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0  2   7</a:t>
              </a:r>
            </a:p>
          </p:txBody>
        </p:sp>
        <p:sp>
          <p:nvSpPr>
            <p:cNvPr id="44062" name="Text Box 117"/>
            <p:cNvSpPr txBox="1">
              <a:spLocks noChangeArrowheads="1"/>
            </p:cNvSpPr>
            <p:nvPr/>
          </p:nvSpPr>
          <p:spPr bwMode="auto">
            <a:xfrm>
              <a:off x="672" y="876"/>
              <a:ext cx="21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 </a:t>
              </a:r>
            </a:p>
          </p:txBody>
        </p:sp>
        <p:sp>
          <p:nvSpPr>
            <p:cNvPr id="44063" name="Text Box 118"/>
            <p:cNvSpPr txBox="1">
              <a:spLocks noChangeArrowheads="1"/>
            </p:cNvSpPr>
            <p:nvPr/>
          </p:nvSpPr>
          <p:spPr bwMode="auto">
            <a:xfrm>
              <a:off x="816" y="876"/>
              <a:ext cx="21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 ∞</a:t>
              </a:r>
            </a:p>
          </p:txBody>
        </p:sp>
        <p:sp>
          <p:nvSpPr>
            <p:cNvPr id="44064" name="Text Box 119"/>
            <p:cNvSpPr txBox="1">
              <a:spLocks noChangeArrowheads="1"/>
            </p:cNvSpPr>
            <p:nvPr/>
          </p:nvSpPr>
          <p:spPr bwMode="auto">
            <a:xfrm>
              <a:off x="1056" y="864"/>
              <a:ext cx="17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a:t>
              </a:r>
            </a:p>
          </p:txBody>
        </p:sp>
        <p:sp>
          <p:nvSpPr>
            <p:cNvPr id="44065" name="Text Box 120"/>
            <p:cNvSpPr txBox="1">
              <a:spLocks noChangeArrowheads="1"/>
            </p:cNvSpPr>
            <p:nvPr/>
          </p:nvSpPr>
          <p:spPr bwMode="auto">
            <a:xfrm>
              <a:off x="672" y="1056"/>
              <a:ext cx="17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a:t>
              </a:r>
            </a:p>
          </p:txBody>
        </p:sp>
        <p:sp>
          <p:nvSpPr>
            <p:cNvPr id="44066" name="Text Box 121"/>
            <p:cNvSpPr txBox="1">
              <a:spLocks noChangeArrowheads="1"/>
            </p:cNvSpPr>
            <p:nvPr/>
          </p:nvSpPr>
          <p:spPr bwMode="auto">
            <a:xfrm>
              <a:off x="816" y="1068"/>
              <a:ext cx="21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 ∞</a:t>
              </a:r>
            </a:p>
          </p:txBody>
        </p:sp>
        <p:sp>
          <p:nvSpPr>
            <p:cNvPr id="44067" name="Text Box 122"/>
            <p:cNvSpPr txBox="1">
              <a:spLocks noChangeArrowheads="1"/>
            </p:cNvSpPr>
            <p:nvPr/>
          </p:nvSpPr>
          <p:spPr bwMode="auto">
            <a:xfrm>
              <a:off x="1056" y="1056"/>
              <a:ext cx="17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a:t>
              </a:r>
            </a:p>
          </p:txBody>
        </p:sp>
        <p:sp>
          <p:nvSpPr>
            <p:cNvPr id="44068" name="Text Box 123"/>
            <p:cNvSpPr txBox="1">
              <a:spLocks noChangeArrowheads="1"/>
            </p:cNvSpPr>
            <p:nvPr/>
          </p:nvSpPr>
          <p:spPr bwMode="auto">
            <a:xfrm rot="16200000">
              <a:off x="112" y="1024"/>
              <a:ext cx="291" cy="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en-US" altLang="zh-CN" sz="1800">
                <a:solidFill>
                  <a:prstClr val="black"/>
                </a:solidFill>
                <a:latin typeface="Comic Sans MS" pitchFamily="66" charset="0"/>
              </a:endParaRPr>
            </a:p>
          </p:txBody>
        </p:sp>
        <p:sp>
          <p:nvSpPr>
            <p:cNvPr id="44069" name="Text Box 124"/>
            <p:cNvSpPr txBox="1">
              <a:spLocks noChangeArrowheads="1"/>
            </p:cNvSpPr>
            <p:nvPr/>
          </p:nvSpPr>
          <p:spPr bwMode="auto">
            <a:xfrm>
              <a:off x="672" y="180"/>
              <a:ext cx="8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en-US" altLang="zh-CN" sz="1800">
                <a:solidFill>
                  <a:prstClr val="black"/>
                </a:solidFill>
                <a:latin typeface="Comic Sans MS" pitchFamily="66" charset="0"/>
              </a:endParaRPr>
            </a:p>
          </p:txBody>
        </p:sp>
      </p:grpSp>
      <p:sp>
        <p:nvSpPr>
          <p:cNvPr id="1091710" name="Text Box 126"/>
          <p:cNvSpPr txBox="1">
            <a:spLocks noChangeArrowheads="1"/>
          </p:cNvSpPr>
          <p:nvPr/>
        </p:nvSpPr>
        <p:spPr bwMode="auto">
          <a:xfrm>
            <a:off x="749300" y="4093114"/>
            <a:ext cx="990600" cy="154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lnSpc>
                <a:spcPct val="110000"/>
              </a:lnSpc>
              <a:buClrTx/>
              <a:buSzTx/>
              <a:buFontTx/>
              <a:buNone/>
            </a:pPr>
            <a:r>
              <a:rPr lang="en-US" altLang="zh-CN" sz="1800" b="1" i="1" dirty="0" err="1">
                <a:solidFill>
                  <a:srgbClr val="0000FF"/>
                </a:solidFill>
              </a:rPr>
              <a:t>Dx</a:t>
            </a:r>
            <a:endParaRPr lang="en-US" altLang="zh-CN" sz="1800" b="1" i="1" dirty="0">
              <a:solidFill>
                <a:srgbClr val="0000FF"/>
              </a:solidFill>
            </a:endParaRPr>
          </a:p>
          <a:p>
            <a:pPr algn="ctr">
              <a:lnSpc>
                <a:spcPct val="110000"/>
              </a:lnSpc>
              <a:buClrTx/>
              <a:buSzTx/>
              <a:buFontTx/>
              <a:buNone/>
            </a:pPr>
            <a:r>
              <a:rPr lang="en-US" altLang="zh-CN" sz="1800" b="1" i="1" dirty="0" err="1">
                <a:solidFill>
                  <a:srgbClr val="0000FF"/>
                </a:solidFill>
              </a:rPr>
              <a:t>Dy</a:t>
            </a:r>
            <a:endParaRPr lang="en-US" altLang="zh-CN" sz="1800" b="1" i="1" dirty="0">
              <a:solidFill>
                <a:srgbClr val="0000FF"/>
              </a:solidFill>
            </a:endParaRPr>
          </a:p>
          <a:p>
            <a:pPr algn="ctr">
              <a:lnSpc>
                <a:spcPct val="110000"/>
              </a:lnSpc>
              <a:buClrTx/>
              <a:buSzTx/>
              <a:buFontTx/>
              <a:buNone/>
            </a:pPr>
            <a:r>
              <a:rPr lang="en-US" altLang="zh-CN" sz="1800" b="1" i="1" dirty="0">
                <a:solidFill>
                  <a:srgbClr val="0000FF"/>
                </a:solidFill>
              </a:rPr>
              <a:t>Dz</a:t>
            </a:r>
          </a:p>
          <a:p>
            <a:pPr algn="ctr">
              <a:lnSpc>
                <a:spcPct val="110000"/>
              </a:lnSpc>
              <a:spcBef>
                <a:spcPct val="50000"/>
              </a:spcBef>
              <a:buClrTx/>
              <a:buSzTx/>
              <a:buFontTx/>
              <a:buNone/>
            </a:pPr>
            <a:endParaRPr lang="zh-CN" altLang="en-US" sz="1800" b="1" i="1" dirty="0">
              <a:solidFill>
                <a:srgbClr val="FF3300"/>
              </a:solidFill>
            </a:endParaRPr>
          </a:p>
        </p:txBody>
      </p:sp>
      <p:sp>
        <p:nvSpPr>
          <p:cNvPr id="44040" name="Text Box 142"/>
          <p:cNvSpPr txBox="1">
            <a:spLocks noChangeArrowheads="1"/>
          </p:cNvSpPr>
          <p:nvPr/>
        </p:nvSpPr>
        <p:spPr bwMode="auto">
          <a:xfrm>
            <a:off x="3098800" y="339302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en-US" altLang="zh-CN" sz="1800">
              <a:solidFill>
                <a:prstClr val="black"/>
              </a:solidFill>
              <a:latin typeface="Comic Sans MS" pitchFamily="66" charset="0"/>
            </a:endParaRPr>
          </a:p>
        </p:txBody>
      </p:sp>
      <p:grpSp>
        <p:nvGrpSpPr>
          <p:cNvPr id="1091731" name="Group 147"/>
          <p:cNvGrpSpPr>
            <a:grpSpLocks/>
          </p:cNvGrpSpPr>
          <p:nvPr/>
        </p:nvGrpSpPr>
        <p:grpSpPr bwMode="auto">
          <a:xfrm>
            <a:off x="1638300" y="3764501"/>
            <a:ext cx="3346451" cy="1465263"/>
            <a:chOff x="876" y="3138"/>
            <a:chExt cx="1581" cy="923"/>
          </a:xfrm>
        </p:grpSpPr>
        <p:sp>
          <p:nvSpPr>
            <p:cNvPr id="44045" name="Text Box 134"/>
            <p:cNvSpPr txBox="1">
              <a:spLocks noChangeArrowheads="1"/>
            </p:cNvSpPr>
            <p:nvPr/>
          </p:nvSpPr>
          <p:spPr bwMode="auto">
            <a:xfrm>
              <a:off x="1086" y="3358"/>
              <a:ext cx="1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b="1" i="1">
                  <a:solidFill>
                    <a:srgbClr val="FF3300"/>
                  </a:solidFill>
                </a:rPr>
                <a:t>D</a:t>
              </a:r>
              <a:r>
                <a:rPr lang="en-US" altLang="zh-CN" sz="1800" b="1" i="1" baseline="-25000">
                  <a:solidFill>
                    <a:srgbClr val="FF3300"/>
                  </a:solidFill>
                </a:rPr>
                <a:t>x</a:t>
              </a:r>
              <a:r>
                <a:rPr lang="en-US" altLang="zh-CN" sz="1800" b="1" i="1">
                  <a:solidFill>
                    <a:srgbClr val="FF3300"/>
                  </a:solidFill>
                </a:rPr>
                <a:t>(x)</a:t>
              </a:r>
              <a:r>
                <a:rPr lang="en-US" altLang="zh-CN" sz="1800">
                  <a:solidFill>
                    <a:srgbClr val="FF3300"/>
                  </a:solidFill>
                </a:rPr>
                <a:t>   </a:t>
              </a:r>
              <a:r>
                <a:rPr lang="en-US" altLang="zh-CN" sz="1800" b="1" i="1">
                  <a:solidFill>
                    <a:srgbClr val="FF3300"/>
                  </a:solidFill>
                </a:rPr>
                <a:t>D</a:t>
              </a:r>
              <a:r>
                <a:rPr lang="en-US" altLang="zh-CN" sz="1800" b="1" i="1" baseline="-25000">
                  <a:solidFill>
                    <a:srgbClr val="FF3300"/>
                  </a:solidFill>
                </a:rPr>
                <a:t>x</a:t>
              </a:r>
              <a:r>
                <a:rPr lang="en-US" altLang="zh-CN" sz="1800" b="1" i="1">
                  <a:solidFill>
                    <a:srgbClr val="FF3300"/>
                  </a:solidFill>
                </a:rPr>
                <a:t>(y)</a:t>
              </a:r>
              <a:r>
                <a:rPr lang="en-US" altLang="zh-CN" sz="1800">
                  <a:solidFill>
                    <a:srgbClr val="FF3300"/>
                  </a:solidFill>
                </a:rPr>
                <a:t>    </a:t>
              </a:r>
              <a:r>
                <a:rPr lang="en-US" altLang="zh-CN" sz="1800" b="1" i="1">
                  <a:solidFill>
                    <a:srgbClr val="FF3300"/>
                  </a:solidFill>
                </a:rPr>
                <a:t>D</a:t>
              </a:r>
              <a:r>
                <a:rPr lang="en-US" altLang="zh-CN" sz="1800" b="1" i="1" baseline="-25000">
                  <a:solidFill>
                    <a:srgbClr val="FF3300"/>
                  </a:solidFill>
                </a:rPr>
                <a:t>x</a:t>
              </a:r>
              <a:r>
                <a:rPr lang="en-US" altLang="zh-CN" sz="1800" b="1" i="1">
                  <a:solidFill>
                    <a:srgbClr val="FF3300"/>
                  </a:solidFill>
                </a:rPr>
                <a:t>(z)</a:t>
              </a:r>
              <a:r>
                <a:rPr lang="en-US" altLang="zh-CN" sz="1800">
                  <a:solidFill>
                    <a:prstClr val="black"/>
                  </a:solidFill>
                </a:rPr>
                <a:t> </a:t>
              </a:r>
            </a:p>
          </p:txBody>
        </p:sp>
        <p:sp>
          <p:nvSpPr>
            <p:cNvPr id="44046" name="Line 128"/>
            <p:cNvSpPr>
              <a:spLocks noChangeShapeType="1"/>
            </p:cNvSpPr>
            <p:nvPr/>
          </p:nvSpPr>
          <p:spPr bwMode="auto">
            <a:xfrm>
              <a:off x="1068" y="3234"/>
              <a:ext cx="0"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4047" name="Line 129"/>
            <p:cNvSpPr>
              <a:spLocks noChangeShapeType="1"/>
            </p:cNvSpPr>
            <p:nvPr/>
          </p:nvSpPr>
          <p:spPr bwMode="auto">
            <a:xfrm>
              <a:off x="876" y="3378"/>
              <a:ext cx="12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4048" name="Text Box 130"/>
            <p:cNvSpPr txBox="1">
              <a:spLocks noChangeArrowheads="1"/>
            </p:cNvSpPr>
            <p:nvPr/>
          </p:nvSpPr>
          <p:spPr bwMode="auto">
            <a:xfrm>
              <a:off x="1086" y="3138"/>
              <a:ext cx="137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x         y        z</a:t>
              </a:r>
            </a:p>
          </p:txBody>
        </p:sp>
        <p:sp>
          <p:nvSpPr>
            <p:cNvPr id="44049" name="Text Box 131"/>
            <p:cNvSpPr txBox="1">
              <a:spLocks noChangeArrowheads="1"/>
            </p:cNvSpPr>
            <p:nvPr/>
          </p:nvSpPr>
          <p:spPr bwMode="auto">
            <a:xfrm>
              <a:off x="876" y="3378"/>
              <a:ext cx="15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srgbClr val="FF3300"/>
                  </a:solidFill>
                  <a:latin typeface="Comic Sans MS" pitchFamily="66" charset="0"/>
                </a:rPr>
                <a:t>x</a:t>
              </a:r>
            </a:p>
          </p:txBody>
        </p:sp>
        <p:sp>
          <p:nvSpPr>
            <p:cNvPr id="44050" name="Text Box 132"/>
            <p:cNvSpPr txBox="1">
              <a:spLocks noChangeArrowheads="1"/>
            </p:cNvSpPr>
            <p:nvPr/>
          </p:nvSpPr>
          <p:spPr bwMode="auto">
            <a:xfrm>
              <a:off x="876" y="3570"/>
              <a:ext cx="14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srgbClr val="FF3300"/>
                  </a:solidFill>
                  <a:latin typeface="Comic Sans MS" pitchFamily="66" charset="0"/>
                </a:rPr>
                <a:t>y</a:t>
              </a:r>
            </a:p>
          </p:txBody>
        </p:sp>
        <p:sp>
          <p:nvSpPr>
            <p:cNvPr id="44051" name="Text Box 133"/>
            <p:cNvSpPr txBox="1">
              <a:spLocks noChangeArrowheads="1"/>
            </p:cNvSpPr>
            <p:nvPr/>
          </p:nvSpPr>
          <p:spPr bwMode="auto">
            <a:xfrm>
              <a:off x="876" y="3828"/>
              <a:ext cx="14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srgbClr val="FF3300"/>
                  </a:solidFill>
                  <a:latin typeface="Comic Sans MS" pitchFamily="66" charset="0"/>
                </a:rPr>
                <a:t>z</a:t>
              </a:r>
            </a:p>
          </p:txBody>
        </p:sp>
        <p:sp>
          <p:nvSpPr>
            <p:cNvPr id="44052" name="Text Box 141"/>
            <p:cNvSpPr txBox="1">
              <a:spLocks noChangeArrowheads="1"/>
            </p:cNvSpPr>
            <p:nvPr/>
          </p:nvSpPr>
          <p:spPr bwMode="auto">
            <a:xfrm rot="16200000">
              <a:off x="904" y="3748"/>
              <a:ext cx="291" cy="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en-US" altLang="zh-CN" sz="1800">
                <a:solidFill>
                  <a:prstClr val="black"/>
                </a:solidFill>
                <a:latin typeface="Comic Sans MS" pitchFamily="66" charset="0"/>
              </a:endParaRPr>
            </a:p>
          </p:txBody>
        </p:sp>
        <p:sp>
          <p:nvSpPr>
            <p:cNvPr id="44053" name="Text Box 144"/>
            <p:cNvSpPr txBox="1">
              <a:spLocks noChangeArrowheads="1"/>
            </p:cNvSpPr>
            <p:nvPr/>
          </p:nvSpPr>
          <p:spPr bwMode="auto">
            <a:xfrm>
              <a:off x="1086" y="3574"/>
              <a:ext cx="100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b="1" i="1">
                  <a:solidFill>
                    <a:prstClr val="black"/>
                  </a:solidFill>
                </a:rPr>
                <a:t>D</a:t>
              </a:r>
              <a:r>
                <a:rPr lang="en-US" altLang="zh-CN" sz="1800" b="1" i="1" baseline="-25000">
                  <a:solidFill>
                    <a:prstClr val="black"/>
                  </a:solidFill>
                </a:rPr>
                <a:t>y</a:t>
              </a:r>
              <a:r>
                <a:rPr lang="en-US" altLang="zh-CN" sz="1800" b="1" i="1">
                  <a:solidFill>
                    <a:prstClr val="black"/>
                  </a:solidFill>
                </a:rPr>
                <a:t>(x)</a:t>
              </a:r>
              <a:r>
                <a:rPr lang="en-US" altLang="zh-CN" sz="1800">
                  <a:solidFill>
                    <a:prstClr val="black"/>
                  </a:solidFill>
                </a:rPr>
                <a:t>   </a:t>
              </a:r>
              <a:r>
                <a:rPr lang="en-US" altLang="zh-CN" sz="1800" b="1" i="1">
                  <a:solidFill>
                    <a:prstClr val="black"/>
                  </a:solidFill>
                </a:rPr>
                <a:t>D</a:t>
              </a:r>
              <a:r>
                <a:rPr lang="en-US" altLang="zh-CN" sz="1800" b="1" i="1" baseline="-25000">
                  <a:solidFill>
                    <a:prstClr val="black"/>
                  </a:solidFill>
                </a:rPr>
                <a:t>y</a:t>
              </a:r>
              <a:r>
                <a:rPr lang="en-US" altLang="zh-CN" sz="1800" b="1" i="1">
                  <a:solidFill>
                    <a:prstClr val="black"/>
                  </a:solidFill>
                </a:rPr>
                <a:t>(y)</a:t>
              </a:r>
              <a:r>
                <a:rPr lang="en-US" altLang="zh-CN" sz="1800">
                  <a:solidFill>
                    <a:prstClr val="black"/>
                  </a:solidFill>
                </a:rPr>
                <a:t>    </a:t>
              </a:r>
              <a:r>
                <a:rPr lang="en-US" altLang="zh-CN" sz="1800" b="1" i="1">
                  <a:solidFill>
                    <a:prstClr val="black"/>
                  </a:solidFill>
                </a:rPr>
                <a:t>D</a:t>
              </a:r>
              <a:r>
                <a:rPr lang="en-US" altLang="zh-CN" sz="1800" b="1" i="1" baseline="-25000">
                  <a:solidFill>
                    <a:prstClr val="black"/>
                  </a:solidFill>
                </a:rPr>
                <a:t>y</a:t>
              </a:r>
              <a:r>
                <a:rPr lang="en-US" altLang="zh-CN" sz="1800" b="1" i="1">
                  <a:solidFill>
                    <a:prstClr val="black"/>
                  </a:solidFill>
                </a:rPr>
                <a:t>(z)</a:t>
              </a:r>
              <a:r>
                <a:rPr lang="en-US" altLang="zh-CN" sz="1800">
                  <a:solidFill>
                    <a:prstClr val="black"/>
                  </a:solidFill>
                </a:rPr>
                <a:t> </a:t>
              </a:r>
            </a:p>
          </p:txBody>
        </p:sp>
        <p:sp>
          <p:nvSpPr>
            <p:cNvPr id="44054" name="Text Box 146"/>
            <p:cNvSpPr txBox="1">
              <a:spLocks noChangeArrowheads="1"/>
            </p:cNvSpPr>
            <p:nvPr/>
          </p:nvSpPr>
          <p:spPr bwMode="auto">
            <a:xfrm>
              <a:off x="1122" y="3826"/>
              <a:ext cx="96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b="1" i="1" dirty="0">
                  <a:solidFill>
                    <a:prstClr val="black"/>
                  </a:solidFill>
                </a:rPr>
                <a:t>D</a:t>
              </a:r>
              <a:r>
                <a:rPr lang="en-US" altLang="zh-CN" sz="1800" b="1" i="1" baseline="-25000" dirty="0">
                  <a:solidFill>
                    <a:prstClr val="black"/>
                  </a:solidFill>
                </a:rPr>
                <a:t>z</a:t>
              </a:r>
              <a:r>
                <a:rPr lang="en-US" altLang="zh-CN" sz="1800" b="1" i="1" dirty="0">
                  <a:solidFill>
                    <a:prstClr val="black"/>
                  </a:solidFill>
                </a:rPr>
                <a:t>(x)</a:t>
              </a:r>
              <a:r>
                <a:rPr lang="en-US" altLang="zh-CN" sz="1800" dirty="0">
                  <a:solidFill>
                    <a:prstClr val="black"/>
                  </a:solidFill>
                </a:rPr>
                <a:t>   </a:t>
              </a:r>
              <a:r>
                <a:rPr lang="en-US" altLang="zh-CN" sz="1800" b="1" i="1" dirty="0">
                  <a:solidFill>
                    <a:prstClr val="black"/>
                  </a:solidFill>
                </a:rPr>
                <a:t>D</a:t>
              </a:r>
              <a:r>
                <a:rPr lang="en-US" altLang="zh-CN" sz="1800" b="1" i="1" baseline="-25000" dirty="0">
                  <a:solidFill>
                    <a:prstClr val="black"/>
                  </a:solidFill>
                </a:rPr>
                <a:t>z</a:t>
              </a:r>
              <a:r>
                <a:rPr lang="en-US" altLang="zh-CN" sz="1800" b="1" i="1" dirty="0">
                  <a:solidFill>
                    <a:prstClr val="black"/>
                  </a:solidFill>
                </a:rPr>
                <a:t>(y)</a:t>
              </a:r>
              <a:r>
                <a:rPr lang="en-US" altLang="zh-CN" sz="1800" dirty="0">
                  <a:solidFill>
                    <a:prstClr val="black"/>
                  </a:solidFill>
                </a:rPr>
                <a:t>   </a:t>
              </a:r>
              <a:r>
                <a:rPr lang="en-US" altLang="zh-CN" sz="1800" b="1" i="1" dirty="0">
                  <a:solidFill>
                    <a:prstClr val="black"/>
                  </a:solidFill>
                </a:rPr>
                <a:t>D</a:t>
              </a:r>
              <a:r>
                <a:rPr lang="en-US" altLang="zh-CN" sz="1800" b="1" i="1" baseline="-25000" dirty="0">
                  <a:solidFill>
                    <a:prstClr val="black"/>
                  </a:solidFill>
                </a:rPr>
                <a:t>z</a:t>
              </a:r>
              <a:r>
                <a:rPr lang="en-US" altLang="zh-CN" sz="1800" b="1" i="1" dirty="0">
                  <a:solidFill>
                    <a:prstClr val="black"/>
                  </a:solidFill>
                </a:rPr>
                <a:t>(z)</a:t>
              </a:r>
              <a:r>
                <a:rPr lang="en-US" altLang="zh-CN" sz="1800" dirty="0">
                  <a:solidFill>
                    <a:prstClr val="black"/>
                  </a:solidFill>
                </a:rPr>
                <a:t> </a:t>
              </a:r>
            </a:p>
          </p:txBody>
        </p:sp>
      </p:grpSp>
      <p:sp>
        <p:nvSpPr>
          <p:cNvPr id="1091732" name="AutoShape 148"/>
          <p:cNvSpPr>
            <a:spLocks noChangeArrowheads="1"/>
          </p:cNvSpPr>
          <p:nvPr/>
        </p:nvSpPr>
        <p:spPr bwMode="auto">
          <a:xfrm>
            <a:off x="5219700" y="4412201"/>
            <a:ext cx="457200" cy="323850"/>
          </a:xfrm>
          <a:prstGeom prst="rightArrow">
            <a:avLst>
              <a:gd name="adj1" fmla="val 50000"/>
              <a:gd name="adj2" fmla="val 26471"/>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91733" name="AutoShape 149"/>
          <p:cNvSpPr>
            <a:spLocks/>
          </p:cNvSpPr>
          <p:nvPr/>
        </p:nvSpPr>
        <p:spPr bwMode="auto">
          <a:xfrm>
            <a:off x="914400" y="4640801"/>
            <a:ext cx="118533" cy="457200"/>
          </a:xfrm>
          <a:prstGeom prst="leftBrace">
            <a:avLst>
              <a:gd name="adj1" fmla="val 42857"/>
              <a:gd name="adj2" fmla="val 50000"/>
            </a:avLst>
          </a:prstGeom>
          <a:noFill/>
          <a:ln w="28575">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091735" name="Text Box 151"/>
          <p:cNvSpPr txBox="1">
            <a:spLocks noChangeArrowheads="1"/>
          </p:cNvSpPr>
          <p:nvPr/>
        </p:nvSpPr>
        <p:spPr bwMode="auto">
          <a:xfrm>
            <a:off x="254001" y="4574126"/>
            <a:ext cx="5969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50000"/>
              </a:spcBef>
              <a:buClrTx/>
              <a:buSzTx/>
              <a:buFontTx/>
              <a:buNone/>
            </a:pPr>
            <a:r>
              <a:rPr lang="zh-CN" altLang="en-US" sz="1800" b="1">
                <a:solidFill>
                  <a:prstClr val="black"/>
                </a:solidFill>
                <a:latin typeface="Comic Sans MS" pitchFamily="66" charset="0"/>
              </a:rPr>
              <a:t>邻居</a:t>
            </a:r>
          </a:p>
        </p:txBody>
      </p:sp>
    </p:spTree>
    <p:extLst>
      <p:ext uri="{BB962C8B-B14F-4D97-AF65-F5344CB8AC3E}">
        <p14:creationId xmlns:p14="http://schemas.microsoft.com/office/powerpoint/2010/main" val="16395933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91587">
                                            <p:txEl>
                                              <p:pRg st="0" end="0"/>
                                            </p:txEl>
                                          </p:spTgt>
                                        </p:tgtEl>
                                        <p:attrNameLst>
                                          <p:attrName>style.visibility</p:attrName>
                                        </p:attrNameLst>
                                      </p:cBhvr>
                                      <p:to>
                                        <p:strVal val="visible"/>
                                      </p:to>
                                    </p:set>
                                    <p:animEffect transition="in" filter="blinds(horizontal)">
                                      <p:cBhvr>
                                        <p:cTn id="7" dur="500"/>
                                        <p:tgtEl>
                                          <p:spTgt spid="109158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091731"/>
                                        </p:tgtEl>
                                        <p:attrNameLst>
                                          <p:attrName>style.visibility</p:attrName>
                                        </p:attrNameLst>
                                      </p:cBhvr>
                                      <p:to>
                                        <p:strVal val="visible"/>
                                      </p:to>
                                    </p:set>
                                    <p:animEffect transition="in" filter="dissolve">
                                      <p:cBhvr>
                                        <p:cTn id="12" dur="500"/>
                                        <p:tgtEl>
                                          <p:spTgt spid="1091731"/>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091710"/>
                                        </p:tgtEl>
                                        <p:attrNameLst>
                                          <p:attrName>style.visibility</p:attrName>
                                        </p:attrNameLst>
                                      </p:cBhvr>
                                      <p:to>
                                        <p:strVal val="visible"/>
                                      </p:to>
                                    </p:set>
                                    <p:animEffect transition="in" filter="dissolve">
                                      <p:cBhvr>
                                        <p:cTn id="15" dur="500"/>
                                        <p:tgtEl>
                                          <p:spTgt spid="1091710"/>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091587">
                                            <p:txEl>
                                              <p:pRg st="1" end="1"/>
                                            </p:txEl>
                                          </p:spTgt>
                                        </p:tgtEl>
                                        <p:attrNameLst>
                                          <p:attrName>style.visibility</p:attrName>
                                        </p:attrNameLst>
                                      </p:cBhvr>
                                      <p:to>
                                        <p:strVal val="visible"/>
                                      </p:to>
                                    </p:set>
                                    <p:animEffect transition="in" filter="blinds(horizontal)">
                                      <p:cBhvr>
                                        <p:cTn id="18" dur="500"/>
                                        <p:tgtEl>
                                          <p:spTgt spid="1091587">
                                            <p:txEl>
                                              <p:pRg st="1" end="1"/>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091587">
                                            <p:txEl>
                                              <p:pRg st="2" end="2"/>
                                            </p:txEl>
                                          </p:spTgt>
                                        </p:tgtEl>
                                        <p:attrNameLst>
                                          <p:attrName>style.visibility</p:attrName>
                                        </p:attrNameLst>
                                      </p:cBhvr>
                                      <p:to>
                                        <p:strVal val="visible"/>
                                      </p:to>
                                    </p:set>
                                    <p:animEffect transition="in" filter="blinds(horizontal)">
                                      <p:cBhvr>
                                        <p:cTn id="21" dur="500"/>
                                        <p:tgtEl>
                                          <p:spTgt spid="1091587">
                                            <p:txEl>
                                              <p:pRg st="2" end="2"/>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091587">
                                            <p:txEl>
                                              <p:pRg st="3" end="3"/>
                                            </p:txEl>
                                          </p:spTgt>
                                        </p:tgtEl>
                                        <p:attrNameLst>
                                          <p:attrName>style.visibility</p:attrName>
                                        </p:attrNameLst>
                                      </p:cBhvr>
                                      <p:to>
                                        <p:strVal val="visible"/>
                                      </p:to>
                                    </p:set>
                                    <p:animEffect transition="in" filter="blinds(horizontal)">
                                      <p:cBhvr>
                                        <p:cTn id="26" dur="500"/>
                                        <p:tgtEl>
                                          <p:spTgt spid="1091587">
                                            <p:txEl>
                                              <p:pRg st="3" end="3"/>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091587">
                                            <p:txEl>
                                              <p:pRg st="4" end="4"/>
                                            </p:txEl>
                                          </p:spTgt>
                                        </p:tgtEl>
                                        <p:attrNameLst>
                                          <p:attrName>style.visibility</p:attrName>
                                        </p:attrNameLst>
                                      </p:cBhvr>
                                      <p:to>
                                        <p:strVal val="visible"/>
                                      </p:to>
                                    </p:set>
                                    <p:animEffect transition="in" filter="blinds(horizontal)">
                                      <p:cBhvr>
                                        <p:cTn id="31" dur="500"/>
                                        <p:tgtEl>
                                          <p:spTgt spid="1091587">
                                            <p:txEl>
                                              <p:pRg st="4" end="4"/>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091733"/>
                                        </p:tgtEl>
                                        <p:attrNameLst>
                                          <p:attrName>style.visibility</p:attrName>
                                        </p:attrNameLst>
                                      </p:cBhvr>
                                      <p:to>
                                        <p:strVal val="visible"/>
                                      </p:to>
                                    </p:set>
                                    <p:animEffect transition="in" filter="wipe(down)">
                                      <p:cBhvr>
                                        <p:cTn id="36" dur="500"/>
                                        <p:tgtEl>
                                          <p:spTgt spid="1091733"/>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091735"/>
                                        </p:tgtEl>
                                        <p:attrNameLst>
                                          <p:attrName>style.visibility</p:attrName>
                                        </p:attrNameLst>
                                      </p:cBhvr>
                                      <p:to>
                                        <p:strVal val="visible"/>
                                      </p:to>
                                    </p:set>
                                    <p:animEffect transition="in" filter="dissolve">
                                      <p:cBhvr>
                                        <p:cTn id="41" dur="500"/>
                                        <p:tgtEl>
                                          <p:spTgt spid="1091735"/>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091732"/>
                                        </p:tgtEl>
                                        <p:attrNameLst>
                                          <p:attrName>style.visibility</p:attrName>
                                        </p:attrNameLst>
                                      </p:cBhvr>
                                      <p:to>
                                        <p:strVal val="visible"/>
                                      </p:to>
                                    </p:set>
                                    <p:animEffect transition="in" filter="wipe(left)">
                                      <p:cBhvr>
                                        <p:cTn id="46" dur="500"/>
                                        <p:tgtEl>
                                          <p:spTgt spid="1091732"/>
                                        </p:tgtEl>
                                      </p:cBhvr>
                                    </p:animEffect>
                                  </p:childTnLst>
                                </p:cTn>
                              </p:par>
                              <p:par>
                                <p:cTn id="47" presetID="9" presetClass="entr" presetSubtype="0" fill="hold" nodeType="withEffect">
                                  <p:stCondLst>
                                    <p:cond delay="0"/>
                                  </p:stCondLst>
                                  <p:childTnLst>
                                    <p:set>
                                      <p:cBhvr>
                                        <p:cTn id="48" dur="1" fill="hold">
                                          <p:stCondLst>
                                            <p:cond delay="0"/>
                                          </p:stCondLst>
                                        </p:cTn>
                                        <p:tgtEl>
                                          <p:spTgt spid="1091693"/>
                                        </p:tgtEl>
                                        <p:attrNameLst>
                                          <p:attrName>style.visibility</p:attrName>
                                        </p:attrNameLst>
                                      </p:cBhvr>
                                      <p:to>
                                        <p:strVal val="visible"/>
                                      </p:to>
                                    </p:set>
                                    <p:animEffect transition="in" filter="dissolve">
                                      <p:cBhvr>
                                        <p:cTn id="49" dur="500"/>
                                        <p:tgtEl>
                                          <p:spTgt spid="10916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1587" grpId="0" build="p"/>
      <p:bldP spid="1091710" grpId="0"/>
      <p:bldP spid="1091732" grpId="0" animBg="1"/>
      <p:bldP spid="1091733" grpId="0" animBg="1"/>
      <p:bldP spid="109173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学习目的</a:t>
            </a:r>
          </a:p>
        </p:txBody>
      </p:sp>
      <p:sp>
        <p:nvSpPr>
          <p:cNvPr id="4" name="矩形 3"/>
          <p:cNvSpPr/>
          <p:nvPr/>
        </p:nvSpPr>
        <p:spPr>
          <a:xfrm>
            <a:off x="215651" y="568428"/>
            <a:ext cx="11293962" cy="2923877"/>
          </a:xfrm>
          <a:prstGeom prst="rect">
            <a:avLst/>
          </a:prstGeom>
        </p:spPr>
        <p:txBody>
          <a:bodyPr wrap="square">
            <a:spAutoFit/>
          </a:bodyPr>
          <a:lstStyle/>
          <a:p>
            <a:r>
              <a:rPr lang="en-US" altLang="zh-CN" sz="2400" b="1" dirty="0" smtClean="0">
                <a:latin typeface="+mn-ea"/>
              </a:rPr>
              <a:t>7</a:t>
            </a:r>
            <a:r>
              <a:rPr lang="zh-CN" altLang="en-US" sz="2400" b="1" dirty="0" smtClean="0">
                <a:latin typeface="+mn-ea"/>
              </a:rPr>
              <a:t>、</a:t>
            </a:r>
            <a:r>
              <a:rPr lang="zh-CN" altLang="en-US" sz="2400" b="1" dirty="0">
                <a:solidFill>
                  <a:srgbClr val="5B9BD5"/>
                </a:solidFill>
                <a:latin typeface="+mn-ea"/>
              </a:rPr>
              <a:t>为什么需要数据封装</a:t>
            </a:r>
            <a:r>
              <a:rPr lang="zh-CN" altLang="en-US" sz="2400" b="1" dirty="0" smtClean="0">
                <a:solidFill>
                  <a:srgbClr val="5B9BD5"/>
                </a:solidFill>
                <a:latin typeface="+mn-ea"/>
              </a:rPr>
              <a:t>？</a:t>
            </a:r>
            <a:endParaRPr lang="en-US" altLang="zh-CN" sz="2400" b="1" dirty="0" smtClean="0">
              <a:solidFill>
                <a:srgbClr val="5B9BD5"/>
              </a:solidFill>
              <a:latin typeface="+mn-ea"/>
            </a:endParaRPr>
          </a:p>
          <a:p>
            <a:pPr>
              <a:buFont typeface="Wingdings" panose="05000000000000000000" pitchFamily="2" charset="2"/>
              <a:buChar char="l"/>
            </a:pPr>
            <a:r>
              <a:rPr lang="zh-CN" altLang="en-US" sz="2000" b="1" dirty="0" smtClean="0">
                <a:latin typeface="+mn-ea"/>
              </a:rPr>
              <a:t>增</a:t>
            </a:r>
            <a:r>
              <a:rPr lang="zh-CN" altLang="en-US" sz="2000" b="1" dirty="0">
                <a:latin typeface="+mn-ea"/>
              </a:rPr>
              <a:t>加</a:t>
            </a:r>
            <a:r>
              <a:rPr lang="zh-CN" altLang="en-US" sz="2000" b="1" dirty="0">
                <a:solidFill>
                  <a:srgbClr val="FF0000"/>
                </a:solidFill>
                <a:latin typeface="+mn-ea"/>
              </a:rPr>
              <a:t>控制信息 </a:t>
            </a:r>
          </a:p>
          <a:p>
            <a:pPr lvl="1"/>
            <a:r>
              <a:rPr lang="zh-CN" altLang="en-US" sz="2000" dirty="0">
                <a:latin typeface="+mn-ea"/>
              </a:rPr>
              <a:t>构造协议数据单元 </a:t>
            </a:r>
            <a:r>
              <a:rPr lang="en-US" altLang="zh-CN" sz="2000" dirty="0">
                <a:latin typeface="+mn-ea"/>
              </a:rPr>
              <a:t>(PDU)</a:t>
            </a:r>
          </a:p>
          <a:p>
            <a:pPr lvl="1"/>
            <a:endParaRPr lang="en-US" altLang="zh-CN" sz="2000" dirty="0">
              <a:latin typeface="+mn-ea"/>
            </a:endParaRPr>
          </a:p>
          <a:p>
            <a:pPr>
              <a:buFont typeface="Wingdings" panose="05000000000000000000" pitchFamily="2" charset="2"/>
              <a:buChar char="l"/>
            </a:pPr>
            <a:r>
              <a:rPr lang="zh-CN" altLang="en-US" sz="2000" b="1" dirty="0">
                <a:latin typeface="+mn-ea"/>
              </a:rPr>
              <a:t>控制信息主要包括</a:t>
            </a:r>
            <a:r>
              <a:rPr lang="en-US" altLang="zh-CN" sz="2000" b="1" dirty="0">
                <a:latin typeface="+mn-ea"/>
              </a:rPr>
              <a:t>: </a:t>
            </a:r>
          </a:p>
          <a:p>
            <a:pPr lvl="1"/>
            <a:r>
              <a:rPr lang="zh-CN" altLang="en-US" sz="2000" dirty="0">
                <a:solidFill>
                  <a:srgbClr val="FF0000"/>
                </a:solidFill>
                <a:latin typeface="+mn-ea"/>
              </a:rPr>
              <a:t>地址（</a:t>
            </a:r>
            <a:r>
              <a:rPr lang="en-US" altLang="zh-CN" sz="2000" dirty="0">
                <a:solidFill>
                  <a:srgbClr val="FF0000"/>
                </a:solidFill>
                <a:latin typeface="+mn-ea"/>
              </a:rPr>
              <a:t>Address</a:t>
            </a:r>
            <a:r>
              <a:rPr lang="zh-CN" altLang="en-US" sz="2000" dirty="0">
                <a:solidFill>
                  <a:srgbClr val="FF0000"/>
                </a:solidFill>
                <a:latin typeface="+mn-ea"/>
              </a:rPr>
              <a:t>）</a:t>
            </a:r>
            <a:r>
              <a:rPr lang="en-US" altLang="zh-CN" sz="2000" dirty="0">
                <a:latin typeface="+mn-ea"/>
              </a:rPr>
              <a:t>: </a:t>
            </a:r>
            <a:r>
              <a:rPr lang="zh-CN" altLang="en-US" sz="2000" dirty="0">
                <a:latin typeface="+mn-ea"/>
              </a:rPr>
              <a:t>标识发送端</a:t>
            </a:r>
            <a:r>
              <a:rPr lang="en-US" altLang="zh-CN" sz="2000" dirty="0">
                <a:latin typeface="+mn-ea"/>
              </a:rPr>
              <a:t>/</a:t>
            </a:r>
            <a:r>
              <a:rPr lang="zh-CN" altLang="en-US" sz="2000" dirty="0">
                <a:latin typeface="+mn-ea"/>
              </a:rPr>
              <a:t>接收端 </a:t>
            </a:r>
          </a:p>
          <a:p>
            <a:pPr lvl="1"/>
            <a:r>
              <a:rPr lang="zh-CN" altLang="en-US" sz="2000" dirty="0">
                <a:solidFill>
                  <a:srgbClr val="FF0000"/>
                </a:solidFill>
                <a:latin typeface="+mn-ea"/>
              </a:rPr>
              <a:t>差错检测编码（</a:t>
            </a:r>
            <a:r>
              <a:rPr lang="en-US" altLang="zh-CN" sz="2000" dirty="0">
                <a:solidFill>
                  <a:srgbClr val="FF0000"/>
                </a:solidFill>
                <a:latin typeface="+mn-ea"/>
              </a:rPr>
              <a:t>Error-detecting code</a:t>
            </a:r>
            <a:r>
              <a:rPr lang="zh-CN" altLang="en-US" sz="2000" dirty="0">
                <a:solidFill>
                  <a:srgbClr val="FF0000"/>
                </a:solidFill>
                <a:latin typeface="+mn-ea"/>
              </a:rPr>
              <a:t>）</a:t>
            </a:r>
            <a:r>
              <a:rPr lang="en-US" altLang="zh-CN" sz="2000" dirty="0">
                <a:solidFill>
                  <a:srgbClr val="FF0000"/>
                </a:solidFill>
                <a:latin typeface="+mn-ea"/>
              </a:rPr>
              <a:t>: </a:t>
            </a:r>
            <a:r>
              <a:rPr lang="zh-CN" altLang="en-US" sz="2000" dirty="0">
                <a:latin typeface="+mn-ea"/>
              </a:rPr>
              <a:t>用于差错检测或纠正 </a:t>
            </a:r>
          </a:p>
          <a:p>
            <a:pPr lvl="1"/>
            <a:r>
              <a:rPr lang="zh-CN" altLang="en-US" sz="2000" dirty="0">
                <a:solidFill>
                  <a:srgbClr val="FF0000"/>
                </a:solidFill>
                <a:latin typeface="+mn-ea"/>
              </a:rPr>
              <a:t>协议控制（</a:t>
            </a:r>
            <a:r>
              <a:rPr lang="en-US" altLang="zh-CN" sz="2000" dirty="0">
                <a:solidFill>
                  <a:srgbClr val="FF0000"/>
                </a:solidFill>
                <a:latin typeface="+mn-ea"/>
              </a:rPr>
              <a:t>Protocol control</a:t>
            </a:r>
            <a:r>
              <a:rPr lang="zh-CN" altLang="en-US" sz="2000" dirty="0">
                <a:solidFill>
                  <a:srgbClr val="FF0000"/>
                </a:solidFill>
                <a:latin typeface="+mn-ea"/>
              </a:rPr>
              <a:t>）</a:t>
            </a:r>
            <a:r>
              <a:rPr lang="en-US" altLang="zh-CN" sz="2000" dirty="0">
                <a:latin typeface="+mn-ea"/>
              </a:rPr>
              <a:t>: </a:t>
            </a:r>
            <a:r>
              <a:rPr lang="zh-CN" altLang="en-US" sz="2000" dirty="0">
                <a:latin typeface="+mn-ea"/>
              </a:rPr>
              <a:t>实现协议功能的附加信息，如</a:t>
            </a:r>
            <a:r>
              <a:rPr lang="en-US" altLang="zh-CN" sz="2000" dirty="0">
                <a:latin typeface="+mn-ea"/>
              </a:rPr>
              <a:t>: </a:t>
            </a:r>
            <a:r>
              <a:rPr lang="zh-CN" altLang="en-US" sz="2000" dirty="0">
                <a:latin typeface="+mn-ea"/>
              </a:rPr>
              <a:t>优先级（</a:t>
            </a:r>
            <a:r>
              <a:rPr lang="en-US" altLang="zh-CN" sz="2000" dirty="0">
                <a:latin typeface="+mn-ea"/>
              </a:rPr>
              <a:t>priority</a:t>
            </a:r>
            <a:r>
              <a:rPr lang="zh-CN" altLang="en-US" sz="2000" dirty="0">
                <a:latin typeface="+mn-ea"/>
              </a:rPr>
              <a:t>）、服务质量（</a:t>
            </a:r>
            <a:r>
              <a:rPr lang="en-US" altLang="zh-CN" sz="2000" dirty="0">
                <a:latin typeface="+mn-ea"/>
              </a:rPr>
              <a:t>QoS</a:t>
            </a:r>
            <a:r>
              <a:rPr lang="zh-CN" altLang="en-US" sz="2000" dirty="0">
                <a:latin typeface="+mn-ea"/>
              </a:rPr>
              <a:t>）、 和安全控制等 </a:t>
            </a:r>
            <a:endParaRPr lang="en-US" altLang="zh-CN" sz="2000" b="1" dirty="0">
              <a:latin typeface="+mn-ea"/>
            </a:endParaRPr>
          </a:p>
        </p:txBody>
      </p:sp>
      <p:sp>
        <p:nvSpPr>
          <p:cNvPr id="6" name="矩形 5"/>
          <p:cNvSpPr/>
          <p:nvPr/>
        </p:nvSpPr>
        <p:spPr>
          <a:xfrm>
            <a:off x="11098283" y="521435"/>
            <a:ext cx="822661" cy="369332"/>
          </a:xfrm>
          <a:prstGeom prst="rect">
            <a:avLst/>
          </a:prstGeom>
        </p:spPr>
        <p:txBody>
          <a:bodyPr wrap="none">
            <a:spAutoFit/>
          </a:bodyPr>
          <a:lstStyle/>
          <a:p>
            <a:r>
              <a:rPr lang="en-US" altLang="zh-CN" dirty="0" smtClean="0">
                <a:latin typeface="+mn-ea"/>
              </a:rPr>
              <a:t>03/16</a:t>
            </a:r>
            <a:endParaRPr lang="zh-CN" altLang="en-US" dirty="0"/>
          </a:p>
        </p:txBody>
      </p:sp>
      <p:grpSp>
        <p:nvGrpSpPr>
          <p:cNvPr id="94" name="Group 90">
            <a:extLst>
              <a:ext uri="{FF2B5EF4-FFF2-40B4-BE49-F238E27FC236}">
                <a16:creationId xmlns:a16="http://schemas.microsoft.com/office/drawing/2014/main" id="{55806536-05FA-4C0B-92B3-4563EF95ED41}"/>
              </a:ext>
            </a:extLst>
          </p:cNvPr>
          <p:cNvGrpSpPr/>
          <p:nvPr/>
        </p:nvGrpSpPr>
        <p:grpSpPr>
          <a:xfrm>
            <a:off x="3037209" y="3312967"/>
            <a:ext cx="9028113" cy="2927349"/>
            <a:chOff x="104" y="2095"/>
            <a:chExt cx="5687" cy="1844"/>
          </a:xfrm>
        </p:grpSpPr>
        <p:grpSp>
          <p:nvGrpSpPr>
            <p:cNvPr id="95" name="Group 12">
              <a:extLst>
                <a:ext uri="{FF2B5EF4-FFF2-40B4-BE49-F238E27FC236}">
                  <a16:creationId xmlns:a16="http://schemas.microsoft.com/office/drawing/2014/main" id="{6329BBAB-305F-47AD-9040-004F1AD7C7B0}"/>
                </a:ext>
              </a:extLst>
            </p:cNvPr>
            <p:cNvGrpSpPr/>
            <p:nvPr/>
          </p:nvGrpSpPr>
          <p:grpSpPr>
            <a:xfrm>
              <a:off x="1147" y="2431"/>
              <a:ext cx="1146" cy="1285"/>
              <a:chOff x="1147" y="2431"/>
              <a:chExt cx="1146" cy="1285"/>
            </a:xfrm>
          </p:grpSpPr>
          <p:grpSp>
            <p:nvGrpSpPr>
              <p:cNvPr id="261" name="Group 10">
                <a:extLst>
                  <a:ext uri="{FF2B5EF4-FFF2-40B4-BE49-F238E27FC236}">
                    <a16:creationId xmlns:a16="http://schemas.microsoft.com/office/drawing/2014/main" id="{0510F2E9-FD10-4B6D-B0B6-7B833299B64A}"/>
                  </a:ext>
                </a:extLst>
              </p:cNvPr>
              <p:cNvGrpSpPr/>
              <p:nvPr/>
            </p:nvGrpSpPr>
            <p:grpSpPr>
              <a:xfrm>
                <a:off x="1191" y="2431"/>
                <a:ext cx="1093" cy="1267"/>
                <a:chOff x="1191" y="2431"/>
                <a:chExt cx="1093" cy="1267"/>
              </a:xfrm>
            </p:grpSpPr>
            <p:sp>
              <p:nvSpPr>
                <p:cNvPr id="263" name="Rectangle 4">
                  <a:extLst>
                    <a:ext uri="{FF2B5EF4-FFF2-40B4-BE49-F238E27FC236}">
                      <a16:creationId xmlns:a16="http://schemas.microsoft.com/office/drawing/2014/main" id="{4E096A18-CE8E-4724-8578-7D3C581578F0}"/>
                    </a:ext>
                  </a:extLst>
                </p:cNvPr>
                <p:cNvSpPr/>
                <p:nvPr/>
              </p:nvSpPr>
              <p:spPr>
                <a:xfrm>
                  <a:off x="1239" y="2431"/>
                  <a:ext cx="1045" cy="1214"/>
                </a:xfrm>
                <a:prstGeom prst="rect">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64" name="Rectangle 5">
                  <a:extLst>
                    <a:ext uri="{FF2B5EF4-FFF2-40B4-BE49-F238E27FC236}">
                      <a16:creationId xmlns:a16="http://schemas.microsoft.com/office/drawing/2014/main" id="{7F62DFEE-E625-4464-82CD-6BB33BAB87A9}"/>
                    </a:ext>
                  </a:extLst>
                </p:cNvPr>
                <p:cNvSpPr/>
                <p:nvPr/>
              </p:nvSpPr>
              <p:spPr>
                <a:xfrm>
                  <a:off x="1199" y="2482"/>
                  <a:ext cx="1047" cy="1216"/>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65" name="Line 6">
                  <a:extLst>
                    <a:ext uri="{FF2B5EF4-FFF2-40B4-BE49-F238E27FC236}">
                      <a16:creationId xmlns:a16="http://schemas.microsoft.com/office/drawing/2014/main" id="{D4E32233-5FD3-4FF7-B7D5-8C5A885695CE}"/>
                    </a:ext>
                  </a:extLst>
                </p:cNvPr>
                <p:cNvSpPr/>
                <p:nvPr/>
              </p:nvSpPr>
              <p:spPr>
                <a:xfrm flipV="1">
                  <a:off x="1195" y="2754"/>
                  <a:ext cx="1033" cy="4"/>
                </a:xfrm>
                <a:prstGeom prst="line">
                  <a:avLst/>
                </a:prstGeom>
                <a:ln w="25400" cap="flat" cmpd="sng">
                  <a:solidFill>
                    <a:schemeClr val="tx1"/>
                  </a:solidFill>
                  <a:prstDash val="solid"/>
                  <a:headEnd type="none" w="sm" len="sm"/>
                  <a:tailEnd type="none" w="sm" len="sm"/>
                </a:ln>
              </p:spPr>
            </p:sp>
            <p:sp>
              <p:nvSpPr>
                <p:cNvPr id="266" name="Line 7">
                  <a:extLst>
                    <a:ext uri="{FF2B5EF4-FFF2-40B4-BE49-F238E27FC236}">
                      <a16:creationId xmlns:a16="http://schemas.microsoft.com/office/drawing/2014/main" id="{C2F42F2C-4A5D-4719-9446-187D89A3231E}"/>
                    </a:ext>
                  </a:extLst>
                </p:cNvPr>
                <p:cNvSpPr/>
                <p:nvPr/>
              </p:nvSpPr>
              <p:spPr>
                <a:xfrm flipV="1">
                  <a:off x="1211" y="2995"/>
                  <a:ext cx="1033" cy="4"/>
                </a:xfrm>
                <a:prstGeom prst="line">
                  <a:avLst/>
                </a:prstGeom>
                <a:ln w="25400" cap="flat" cmpd="sng">
                  <a:solidFill>
                    <a:schemeClr val="tx1"/>
                  </a:solidFill>
                  <a:prstDash val="solid"/>
                  <a:headEnd type="none" w="sm" len="sm"/>
                  <a:tailEnd type="none" w="sm" len="sm"/>
                </a:ln>
              </p:spPr>
            </p:sp>
            <p:sp>
              <p:nvSpPr>
                <p:cNvPr id="267" name="Line 8">
                  <a:extLst>
                    <a:ext uri="{FF2B5EF4-FFF2-40B4-BE49-F238E27FC236}">
                      <a16:creationId xmlns:a16="http://schemas.microsoft.com/office/drawing/2014/main" id="{1A582845-B365-4148-BF70-C4E89F0CCF58}"/>
                    </a:ext>
                  </a:extLst>
                </p:cNvPr>
                <p:cNvSpPr/>
                <p:nvPr/>
              </p:nvSpPr>
              <p:spPr>
                <a:xfrm flipV="1">
                  <a:off x="1211" y="3213"/>
                  <a:ext cx="1033" cy="4"/>
                </a:xfrm>
                <a:prstGeom prst="line">
                  <a:avLst/>
                </a:prstGeom>
                <a:ln w="25400" cap="flat" cmpd="sng">
                  <a:solidFill>
                    <a:schemeClr val="tx1"/>
                  </a:solidFill>
                  <a:prstDash val="solid"/>
                  <a:headEnd type="none" w="sm" len="sm"/>
                  <a:tailEnd type="none" w="sm" len="sm"/>
                </a:ln>
              </p:spPr>
            </p:sp>
            <p:sp>
              <p:nvSpPr>
                <p:cNvPr id="268" name="Line 9">
                  <a:extLst>
                    <a:ext uri="{FF2B5EF4-FFF2-40B4-BE49-F238E27FC236}">
                      <a16:creationId xmlns:a16="http://schemas.microsoft.com/office/drawing/2014/main" id="{9C87C911-D7E7-4712-BBB5-74118249A298}"/>
                    </a:ext>
                  </a:extLst>
                </p:cNvPr>
                <p:cNvSpPr/>
                <p:nvPr/>
              </p:nvSpPr>
              <p:spPr>
                <a:xfrm flipV="1">
                  <a:off x="1191" y="3451"/>
                  <a:ext cx="1033" cy="4"/>
                </a:xfrm>
                <a:prstGeom prst="line">
                  <a:avLst/>
                </a:prstGeom>
                <a:ln w="25400" cap="flat" cmpd="sng">
                  <a:solidFill>
                    <a:schemeClr val="tx1"/>
                  </a:solidFill>
                  <a:prstDash val="solid"/>
                  <a:headEnd type="none" w="sm" len="sm"/>
                  <a:tailEnd type="none" w="sm" len="sm"/>
                </a:ln>
              </p:spPr>
            </p:sp>
          </p:grpSp>
          <p:sp>
            <p:nvSpPr>
              <p:cNvPr id="262" name="Rectangle 11">
                <a:extLst>
                  <a:ext uri="{FF2B5EF4-FFF2-40B4-BE49-F238E27FC236}">
                    <a16:creationId xmlns:a16="http://schemas.microsoft.com/office/drawing/2014/main" id="{EEF083C3-9531-4211-8A93-AE6D2CDAD6CA}"/>
                  </a:ext>
                </a:extLst>
              </p:cNvPr>
              <p:cNvSpPr/>
              <p:nvPr/>
            </p:nvSpPr>
            <p:spPr>
              <a:xfrm>
                <a:off x="1147" y="2494"/>
                <a:ext cx="1146" cy="122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400" dirty="0">
                    <a:latin typeface="+mn-ea"/>
                  </a:rPr>
                  <a:t>application</a:t>
                </a:r>
              </a:p>
              <a:p>
                <a:pPr marL="0" lvl="0" indent="0" algn="ctr">
                  <a:spcBef>
                    <a:spcPct val="0"/>
                  </a:spcBef>
                  <a:buSzPct val="100000"/>
                  <a:buNone/>
                </a:pPr>
                <a:r>
                  <a:rPr lang="en-US" altLang="zh-CN" sz="2400" dirty="0">
                    <a:latin typeface="+mn-ea"/>
                  </a:rPr>
                  <a:t>transport</a:t>
                </a:r>
              </a:p>
              <a:p>
                <a:pPr marL="0" lvl="0" indent="0" algn="ctr">
                  <a:spcBef>
                    <a:spcPct val="0"/>
                  </a:spcBef>
                  <a:buSzPct val="100000"/>
                  <a:buNone/>
                </a:pPr>
                <a:r>
                  <a:rPr lang="en-US" altLang="zh-CN" sz="2400" dirty="0">
                    <a:latin typeface="+mn-ea"/>
                  </a:rPr>
                  <a:t>network</a:t>
                </a:r>
              </a:p>
              <a:p>
                <a:pPr marL="0" lvl="0" indent="0" algn="ctr">
                  <a:spcBef>
                    <a:spcPct val="0"/>
                  </a:spcBef>
                  <a:buSzPct val="100000"/>
                  <a:buNone/>
                </a:pPr>
                <a:r>
                  <a:rPr lang="en-US" altLang="zh-CN" sz="2400" dirty="0">
                    <a:latin typeface="+mn-ea"/>
                  </a:rPr>
                  <a:t>link</a:t>
                </a:r>
              </a:p>
              <a:p>
                <a:pPr marL="0" lvl="0" indent="0" algn="ctr">
                  <a:spcBef>
                    <a:spcPct val="0"/>
                  </a:spcBef>
                  <a:buSzPct val="100000"/>
                  <a:buNone/>
                </a:pPr>
                <a:r>
                  <a:rPr lang="en-US" altLang="zh-CN" sz="2400" dirty="0">
                    <a:latin typeface="+mn-ea"/>
                  </a:rPr>
                  <a:t>physical</a:t>
                </a:r>
              </a:p>
            </p:txBody>
          </p:sp>
        </p:grpSp>
        <p:grpSp>
          <p:nvGrpSpPr>
            <p:cNvPr id="96" name="Group 21">
              <a:extLst>
                <a:ext uri="{FF2B5EF4-FFF2-40B4-BE49-F238E27FC236}">
                  <a16:creationId xmlns:a16="http://schemas.microsoft.com/office/drawing/2014/main" id="{906849B5-D11F-4FAD-8C0E-96805BFAD812}"/>
                </a:ext>
              </a:extLst>
            </p:cNvPr>
            <p:cNvGrpSpPr/>
            <p:nvPr/>
          </p:nvGrpSpPr>
          <p:grpSpPr>
            <a:xfrm>
              <a:off x="2643" y="2419"/>
              <a:ext cx="1146" cy="1285"/>
              <a:chOff x="2643" y="2419"/>
              <a:chExt cx="1146" cy="1285"/>
            </a:xfrm>
          </p:grpSpPr>
          <p:grpSp>
            <p:nvGrpSpPr>
              <p:cNvPr id="253" name="Group 19">
                <a:extLst>
                  <a:ext uri="{FF2B5EF4-FFF2-40B4-BE49-F238E27FC236}">
                    <a16:creationId xmlns:a16="http://schemas.microsoft.com/office/drawing/2014/main" id="{494DCB89-9A4C-4CBA-A214-0B5954CCEB49}"/>
                  </a:ext>
                </a:extLst>
              </p:cNvPr>
              <p:cNvGrpSpPr/>
              <p:nvPr/>
            </p:nvGrpSpPr>
            <p:grpSpPr>
              <a:xfrm>
                <a:off x="2687" y="2419"/>
                <a:ext cx="1093" cy="1267"/>
                <a:chOff x="2687" y="2419"/>
                <a:chExt cx="1093" cy="1267"/>
              </a:xfrm>
            </p:grpSpPr>
            <p:sp>
              <p:nvSpPr>
                <p:cNvPr id="255" name="Rectangle 13">
                  <a:extLst>
                    <a:ext uri="{FF2B5EF4-FFF2-40B4-BE49-F238E27FC236}">
                      <a16:creationId xmlns:a16="http://schemas.microsoft.com/office/drawing/2014/main" id="{B020EC10-D55E-4C80-B78F-DC569124136A}"/>
                    </a:ext>
                  </a:extLst>
                </p:cNvPr>
                <p:cNvSpPr/>
                <p:nvPr/>
              </p:nvSpPr>
              <p:spPr>
                <a:xfrm>
                  <a:off x="2735" y="2419"/>
                  <a:ext cx="1045" cy="1214"/>
                </a:xfrm>
                <a:prstGeom prst="rect">
                  <a:avLst/>
                </a:prstGeom>
                <a:solidFill>
                  <a:schemeClr val="accent2"/>
                </a:solidFill>
                <a:ln w="9525">
                  <a:noFill/>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56" name="Rectangle 14">
                  <a:extLst>
                    <a:ext uri="{FF2B5EF4-FFF2-40B4-BE49-F238E27FC236}">
                      <a16:creationId xmlns:a16="http://schemas.microsoft.com/office/drawing/2014/main" id="{56621256-A612-4F34-9EA4-8DD02DCA8A15}"/>
                    </a:ext>
                  </a:extLst>
                </p:cNvPr>
                <p:cNvSpPr/>
                <p:nvPr/>
              </p:nvSpPr>
              <p:spPr>
                <a:xfrm>
                  <a:off x="2695" y="2470"/>
                  <a:ext cx="1047" cy="1216"/>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eaLnBrk="1" hangingPunct="1">
                    <a:spcBef>
                      <a:spcPct val="0"/>
                    </a:spcBef>
                    <a:buSzPct val="100000"/>
                    <a:buNone/>
                  </a:pPr>
                  <a:endParaRPr lang="zh-CN" altLang="en-US" sz="2400" dirty="0">
                    <a:latin typeface="+mn-ea"/>
                  </a:endParaRPr>
                </a:p>
              </p:txBody>
            </p:sp>
            <p:sp>
              <p:nvSpPr>
                <p:cNvPr id="257" name="Line 15">
                  <a:extLst>
                    <a:ext uri="{FF2B5EF4-FFF2-40B4-BE49-F238E27FC236}">
                      <a16:creationId xmlns:a16="http://schemas.microsoft.com/office/drawing/2014/main" id="{9DDB3ABB-AA84-4614-9583-CE17B2BE9208}"/>
                    </a:ext>
                  </a:extLst>
                </p:cNvPr>
                <p:cNvSpPr/>
                <p:nvPr/>
              </p:nvSpPr>
              <p:spPr>
                <a:xfrm flipV="1">
                  <a:off x="2691" y="2742"/>
                  <a:ext cx="1033" cy="4"/>
                </a:xfrm>
                <a:prstGeom prst="line">
                  <a:avLst/>
                </a:prstGeom>
                <a:ln w="25400" cap="flat" cmpd="sng">
                  <a:solidFill>
                    <a:schemeClr val="tx1"/>
                  </a:solidFill>
                  <a:prstDash val="solid"/>
                  <a:headEnd type="none" w="sm" len="sm"/>
                  <a:tailEnd type="none" w="sm" len="sm"/>
                </a:ln>
              </p:spPr>
            </p:sp>
            <p:sp>
              <p:nvSpPr>
                <p:cNvPr id="258" name="Line 16">
                  <a:extLst>
                    <a:ext uri="{FF2B5EF4-FFF2-40B4-BE49-F238E27FC236}">
                      <a16:creationId xmlns:a16="http://schemas.microsoft.com/office/drawing/2014/main" id="{06F0F210-9BE1-4170-B59D-D06023E214F3}"/>
                    </a:ext>
                  </a:extLst>
                </p:cNvPr>
                <p:cNvSpPr/>
                <p:nvPr/>
              </p:nvSpPr>
              <p:spPr>
                <a:xfrm flipV="1">
                  <a:off x="2707" y="2983"/>
                  <a:ext cx="1033" cy="4"/>
                </a:xfrm>
                <a:prstGeom prst="line">
                  <a:avLst/>
                </a:prstGeom>
                <a:ln w="25400" cap="flat" cmpd="sng">
                  <a:solidFill>
                    <a:schemeClr val="tx1"/>
                  </a:solidFill>
                  <a:prstDash val="solid"/>
                  <a:headEnd type="none" w="sm" len="sm"/>
                  <a:tailEnd type="none" w="sm" len="sm"/>
                </a:ln>
              </p:spPr>
            </p:sp>
            <p:sp>
              <p:nvSpPr>
                <p:cNvPr id="259" name="Line 17">
                  <a:extLst>
                    <a:ext uri="{FF2B5EF4-FFF2-40B4-BE49-F238E27FC236}">
                      <a16:creationId xmlns:a16="http://schemas.microsoft.com/office/drawing/2014/main" id="{48ACC35D-DC80-4866-A733-91BE07165B25}"/>
                    </a:ext>
                  </a:extLst>
                </p:cNvPr>
                <p:cNvSpPr/>
                <p:nvPr/>
              </p:nvSpPr>
              <p:spPr>
                <a:xfrm flipV="1">
                  <a:off x="2707" y="3201"/>
                  <a:ext cx="1033" cy="4"/>
                </a:xfrm>
                <a:prstGeom prst="line">
                  <a:avLst/>
                </a:prstGeom>
                <a:ln w="25400" cap="flat" cmpd="sng">
                  <a:solidFill>
                    <a:schemeClr val="tx1"/>
                  </a:solidFill>
                  <a:prstDash val="solid"/>
                  <a:headEnd type="none" w="sm" len="sm"/>
                  <a:tailEnd type="none" w="sm" len="sm"/>
                </a:ln>
              </p:spPr>
            </p:sp>
            <p:sp>
              <p:nvSpPr>
                <p:cNvPr id="260" name="Line 18">
                  <a:extLst>
                    <a:ext uri="{FF2B5EF4-FFF2-40B4-BE49-F238E27FC236}">
                      <a16:creationId xmlns:a16="http://schemas.microsoft.com/office/drawing/2014/main" id="{E59B9D95-162D-43FA-9BBC-6F0681D09E32}"/>
                    </a:ext>
                  </a:extLst>
                </p:cNvPr>
                <p:cNvSpPr/>
                <p:nvPr/>
              </p:nvSpPr>
              <p:spPr>
                <a:xfrm flipV="1">
                  <a:off x="2687" y="3439"/>
                  <a:ext cx="1033" cy="4"/>
                </a:xfrm>
                <a:prstGeom prst="line">
                  <a:avLst/>
                </a:prstGeom>
                <a:ln w="25400" cap="flat" cmpd="sng">
                  <a:solidFill>
                    <a:schemeClr val="tx1"/>
                  </a:solidFill>
                  <a:prstDash val="solid"/>
                  <a:headEnd type="none" w="sm" len="sm"/>
                  <a:tailEnd type="none" w="sm" len="sm"/>
                </a:ln>
              </p:spPr>
            </p:sp>
          </p:grpSp>
          <p:sp>
            <p:nvSpPr>
              <p:cNvPr id="254" name="Rectangle 20">
                <a:extLst>
                  <a:ext uri="{FF2B5EF4-FFF2-40B4-BE49-F238E27FC236}">
                    <a16:creationId xmlns:a16="http://schemas.microsoft.com/office/drawing/2014/main" id="{95A1411F-92DB-4E13-85A9-6454F12DAADB}"/>
                  </a:ext>
                </a:extLst>
              </p:cNvPr>
              <p:cNvSpPr/>
              <p:nvPr/>
            </p:nvSpPr>
            <p:spPr>
              <a:xfrm>
                <a:off x="2643" y="2482"/>
                <a:ext cx="1146" cy="122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400" dirty="0">
                    <a:latin typeface="+mn-ea"/>
                  </a:rPr>
                  <a:t>application</a:t>
                </a:r>
              </a:p>
              <a:p>
                <a:pPr marL="0" lvl="0" indent="0" algn="ctr">
                  <a:spcBef>
                    <a:spcPct val="0"/>
                  </a:spcBef>
                  <a:buSzPct val="100000"/>
                  <a:buNone/>
                </a:pPr>
                <a:r>
                  <a:rPr lang="en-US" altLang="zh-CN" sz="2400" dirty="0">
                    <a:latin typeface="+mn-ea"/>
                  </a:rPr>
                  <a:t>transport</a:t>
                </a:r>
              </a:p>
              <a:p>
                <a:pPr marL="0" lvl="0" indent="0" algn="ctr">
                  <a:spcBef>
                    <a:spcPct val="0"/>
                  </a:spcBef>
                  <a:buSzPct val="100000"/>
                  <a:buNone/>
                </a:pPr>
                <a:r>
                  <a:rPr lang="en-US" altLang="zh-CN" sz="2400" dirty="0">
                    <a:latin typeface="+mn-ea"/>
                  </a:rPr>
                  <a:t>network</a:t>
                </a:r>
              </a:p>
              <a:p>
                <a:pPr marL="0" lvl="0" indent="0" algn="ctr">
                  <a:spcBef>
                    <a:spcPct val="0"/>
                  </a:spcBef>
                  <a:buSzPct val="100000"/>
                  <a:buNone/>
                </a:pPr>
                <a:r>
                  <a:rPr lang="en-US" altLang="zh-CN" sz="2400" dirty="0">
                    <a:latin typeface="+mn-ea"/>
                  </a:rPr>
                  <a:t>link</a:t>
                </a:r>
              </a:p>
              <a:p>
                <a:pPr marL="0" lvl="0" indent="0" algn="ctr">
                  <a:spcBef>
                    <a:spcPct val="0"/>
                  </a:spcBef>
                  <a:buSzPct val="100000"/>
                  <a:buNone/>
                </a:pPr>
                <a:r>
                  <a:rPr lang="en-US" altLang="zh-CN" sz="2400" dirty="0">
                    <a:latin typeface="+mn-ea"/>
                  </a:rPr>
                  <a:t>physical</a:t>
                </a:r>
              </a:p>
            </p:txBody>
          </p:sp>
        </p:grpSp>
        <p:sp>
          <p:nvSpPr>
            <p:cNvPr id="97" name="Rectangle 22">
              <a:extLst>
                <a:ext uri="{FF2B5EF4-FFF2-40B4-BE49-F238E27FC236}">
                  <a16:creationId xmlns:a16="http://schemas.microsoft.com/office/drawing/2014/main" id="{70EF81B3-1972-43F6-836D-90A72B2976D7}"/>
                </a:ext>
              </a:extLst>
            </p:cNvPr>
            <p:cNvSpPr/>
            <p:nvPr/>
          </p:nvSpPr>
          <p:spPr>
            <a:xfrm>
              <a:off x="1394" y="2095"/>
              <a:ext cx="727" cy="29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dirty="0">
                  <a:solidFill>
                    <a:schemeClr val="tx2"/>
                  </a:solidFill>
                  <a:latin typeface="+mn-ea"/>
                </a:rPr>
                <a:t>source</a:t>
              </a:r>
            </a:p>
          </p:txBody>
        </p:sp>
        <p:sp>
          <p:nvSpPr>
            <p:cNvPr id="98" name="Rectangle 23">
              <a:extLst>
                <a:ext uri="{FF2B5EF4-FFF2-40B4-BE49-F238E27FC236}">
                  <a16:creationId xmlns:a16="http://schemas.microsoft.com/office/drawing/2014/main" id="{EB856E83-26B9-4330-8FC5-2AC77EE06767}"/>
                </a:ext>
              </a:extLst>
            </p:cNvPr>
            <p:cNvSpPr/>
            <p:nvPr/>
          </p:nvSpPr>
          <p:spPr>
            <a:xfrm>
              <a:off x="2690" y="2131"/>
              <a:ext cx="1158" cy="291"/>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400" dirty="0">
                  <a:solidFill>
                    <a:schemeClr val="tx2"/>
                  </a:solidFill>
                  <a:latin typeface="+mn-ea"/>
                </a:rPr>
                <a:t>destination</a:t>
              </a:r>
            </a:p>
          </p:txBody>
        </p:sp>
        <p:sp>
          <p:nvSpPr>
            <p:cNvPr id="99" name="Freeform 24">
              <a:extLst>
                <a:ext uri="{FF2B5EF4-FFF2-40B4-BE49-F238E27FC236}">
                  <a16:creationId xmlns:a16="http://schemas.microsoft.com/office/drawing/2014/main" id="{86F10583-675B-4849-B816-2E21C8E18D21}"/>
                </a:ext>
              </a:extLst>
            </p:cNvPr>
            <p:cNvSpPr/>
            <p:nvPr/>
          </p:nvSpPr>
          <p:spPr>
            <a:xfrm>
              <a:off x="678" y="2156"/>
              <a:ext cx="3685" cy="1783"/>
            </a:xfrm>
            <a:custGeom>
              <a:avLst/>
              <a:gdLst>
                <a:gd name="txL" fmla="*/ 0 w 3685"/>
                <a:gd name="txT" fmla="*/ 0 h 1783"/>
                <a:gd name="txR" fmla="*/ 3685 w 3685"/>
                <a:gd name="txB" fmla="*/ 1783 h 1783"/>
              </a:gdLst>
              <a:ahLst/>
              <a:cxnLst>
                <a:cxn ang="0">
                  <a:pos x="0" y="269"/>
                </a:cxn>
                <a:cxn ang="0">
                  <a:pos x="0" y="1782"/>
                </a:cxn>
                <a:cxn ang="0">
                  <a:pos x="3684" y="1776"/>
                </a:cxn>
                <a:cxn ang="0">
                  <a:pos x="3684" y="0"/>
                </a:cxn>
              </a:cxnLst>
              <a:rect l="txL" t="txT" r="txR" b="txB"/>
              <a:pathLst>
                <a:path w="3685" h="1783">
                  <a:moveTo>
                    <a:pt x="0" y="269"/>
                  </a:moveTo>
                  <a:lnTo>
                    <a:pt x="0" y="1782"/>
                  </a:lnTo>
                  <a:lnTo>
                    <a:pt x="3684" y="1776"/>
                  </a:lnTo>
                  <a:lnTo>
                    <a:pt x="3684" y="0"/>
                  </a:lnTo>
                </a:path>
              </a:pathLst>
            </a:custGeom>
            <a:noFill/>
            <a:ln w="25400" cap="rnd" cmpd="sng">
              <a:solidFill>
                <a:srgbClr val="FF0000">
                  <a:alpha val="100000"/>
                </a:srgbClr>
              </a:solidFill>
              <a:prstDash val="solid"/>
              <a:round/>
              <a:headEnd type="none" w="sm" len="sm"/>
              <a:tailEnd type="stealth" w="med" len="med"/>
            </a:ln>
          </p:spPr>
          <p:txBody>
            <a:bodyPr/>
            <a:lstStyle/>
            <a:p>
              <a:endParaRPr lang="zh-CN" altLang="en-US">
                <a:latin typeface="+mn-ea"/>
              </a:endParaRPr>
            </a:p>
          </p:txBody>
        </p:sp>
        <p:grpSp>
          <p:nvGrpSpPr>
            <p:cNvPr id="100" name="Group 54">
              <a:extLst>
                <a:ext uri="{FF2B5EF4-FFF2-40B4-BE49-F238E27FC236}">
                  <a16:creationId xmlns:a16="http://schemas.microsoft.com/office/drawing/2014/main" id="{46E125D8-34BF-4E33-BCC1-52DCCA9E04E7}"/>
                </a:ext>
              </a:extLst>
            </p:cNvPr>
            <p:cNvGrpSpPr/>
            <p:nvPr/>
          </p:nvGrpSpPr>
          <p:grpSpPr>
            <a:xfrm>
              <a:off x="104" y="2514"/>
              <a:ext cx="1053" cy="980"/>
              <a:chOff x="104" y="2514"/>
              <a:chExt cx="1053" cy="980"/>
            </a:xfrm>
          </p:grpSpPr>
          <p:sp>
            <p:nvSpPr>
              <p:cNvPr id="224" name="Rectangle 25">
                <a:extLst>
                  <a:ext uri="{FF2B5EF4-FFF2-40B4-BE49-F238E27FC236}">
                    <a16:creationId xmlns:a16="http://schemas.microsoft.com/office/drawing/2014/main" id="{261E463F-C899-4189-8FBF-EC9452FCDC02}"/>
                  </a:ext>
                </a:extLst>
              </p:cNvPr>
              <p:cNvSpPr/>
              <p:nvPr/>
            </p:nvSpPr>
            <p:spPr>
              <a:xfrm>
                <a:off x="764" y="2514"/>
                <a:ext cx="38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M</a:t>
                </a:r>
              </a:p>
            </p:txBody>
          </p:sp>
          <p:sp>
            <p:nvSpPr>
              <p:cNvPr id="225" name="Rectangle 26">
                <a:extLst>
                  <a:ext uri="{FF2B5EF4-FFF2-40B4-BE49-F238E27FC236}">
                    <a16:creationId xmlns:a16="http://schemas.microsoft.com/office/drawing/2014/main" id="{18A87C40-678C-4F51-99F4-2B5C0ED6F932}"/>
                  </a:ext>
                </a:extLst>
              </p:cNvPr>
              <p:cNvSpPr/>
              <p:nvPr/>
            </p:nvSpPr>
            <p:spPr>
              <a:xfrm>
                <a:off x="764" y="2772"/>
                <a:ext cx="38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M</a:t>
                </a:r>
              </a:p>
            </p:txBody>
          </p:sp>
          <p:sp>
            <p:nvSpPr>
              <p:cNvPr id="226" name="Rectangle 27">
                <a:extLst>
                  <a:ext uri="{FF2B5EF4-FFF2-40B4-BE49-F238E27FC236}">
                    <a16:creationId xmlns:a16="http://schemas.microsoft.com/office/drawing/2014/main" id="{B54BAD17-90E5-4E06-9276-2AF905F9A5F3}"/>
                  </a:ext>
                </a:extLst>
              </p:cNvPr>
              <p:cNvSpPr/>
              <p:nvPr/>
            </p:nvSpPr>
            <p:spPr>
              <a:xfrm>
                <a:off x="775" y="3014"/>
                <a:ext cx="38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M</a:t>
                </a:r>
              </a:p>
            </p:txBody>
          </p:sp>
          <p:sp>
            <p:nvSpPr>
              <p:cNvPr id="227" name="Rectangle 28">
                <a:extLst>
                  <a:ext uri="{FF2B5EF4-FFF2-40B4-BE49-F238E27FC236}">
                    <a16:creationId xmlns:a16="http://schemas.microsoft.com/office/drawing/2014/main" id="{40FAD621-F24A-4398-B5FA-122714A27734}"/>
                  </a:ext>
                </a:extLst>
              </p:cNvPr>
              <p:cNvSpPr/>
              <p:nvPr/>
            </p:nvSpPr>
            <p:spPr>
              <a:xfrm>
                <a:off x="775" y="3254"/>
                <a:ext cx="38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M</a:t>
                </a:r>
              </a:p>
            </p:txBody>
          </p:sp>
          <p:grpSp>
            <p:nvGrpSpPr>
              <p:cNvPr id="228" name="Group 32">
                <a:extLst>
                  <a:ext uri="{FF2B5EF4-FFF2-40B4-BE49-F238E27FC236}">
                    <a16:creationId xmlns:a16="http://schemas.microsoft.com/office/drawing/2014/main" id="{25C95D4F-1EFB-4A2A-BC79-4C348B70321F}"/>
                  </a:ext>
                </a:extLst>
              </p:cNvPr>
              <p:cNvGrpSpPr/>
              <p:nvPr/>
            </p:nvGrpSpPr>
            <p:grpSpPr>
              <a:xfrm>
                <a:off x="507" y="2756"/>
                <a:ext cx="307" cy="256"/>
                <a:chOff x="507" y="2756"/>
                <a:chExt cx="307" cy="256"/>
              </a:xfrm>
            </p:grpSpPr>
            <p:sp>
              <p:nvSpPr>
                <p:cNvPr id="250" name="Rectangle 29">
                  <a:extLst>
                    <a:ext uri="{FF2B5EF4-FFF2-40B4-BE49-F238E27FC236}">
                      <a16:creationId xmlns:a16="http://schemas.microsoft.com/office/drawing/2014/main" id="{5D1FC740-946D-4F69-B1B4-4011F5DC5030}"/>
                    </a:ext>
                  </a:extLst>
                </p:cNvPr>
                <p:cNvSpPr/>
                <p:nvPr/>
              </p:nvSpPr>
              <p:spPr>
                <a:xfrm>
                  <a:off x="553" y="2772"/>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251" name="Rectangle 30">
                  <a:extLst>
                    <a:ext uri="{FF2B5EF4-FFF2-40B4-BE49-F238E27FC236}">
                      <a16:creationId xmlns:a16="http://schemas.microsoft.com/office/drawing/2014/main" id="{725ACB94-9F35-49AB-AF34-317719EBC949}"/>
                    </a:ext>
                  </a:extLst>
                </p:cNvPr>
                <p:cNvSpPr/>
                <p:nvPr/>
              </p:nvSpPr>
              <p:spPr>
                <a:xfrm>
                  <a:off x="507" y="2756"/>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252" name="Rectangle 31">
                  <a:extLst>
                    <a:ext uri="{FF2B5EF4-FFF2-40B4-BE49-F238E27FC236}">
                      <a16:creationId xmlns:a16="http://schemas.microsoft.com/office/drawing/2014/main" id="{A95DF0F9-859D-4B3D-AB44-64228B1E93EB}"/>
                    </a:ext>
                  </a:extLst>
                </p:cNvPr>
                <p:cNvSpPr/>
                <p:nvPr/>
              </p:nvSpPr>
              <p:spPr>
                <a:xfrm>
                  <a:off x="627" y="2800"/>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t</a:t>
                  </a:r>
                </a:p>
              </p:txBody>
            </p:sp>
          </p:grpSp>
          <p:grpSp>
            <p:nvGrpSpPr>
              <p:cNvPr id="229" name="Group 36">
                <a:extLst>
                  <a:ext uri="{FF2B5EF4-FFF2-40B4-BE49-F238E27FC236}">
                    <a16:creationId xmlns:a16="http://schemas.microsoft.com/office/drawing/2014/main" id="{37ED3695-DE1B-4DD4-96A0-8F72217098BB}"/>
                  </a:ext>
                </a:extLst>
              </p:cNvPr>
              <p:cNvGrpSpPr/>
              <p:nvPr/>
            </p:nvGrpSpPr>
            <p:grpSpPr>
              <a:xfrm>
                <a:off x="520" y="2998"/>
                <a:ext cx="307" cy="256"/>
                <a:chOff x="520" y="2998"/>
                <a:chExt cx="307" cy="256"/>
              </a:xfrm>
            </p:grpSpPr>
            <p:sp>
              <p:nvSpPr>
                <p:cNvPr id="247" name="Rectangle 33">
                  <a:extLst>
                    <a:ext uri="{FF2B5EF4-FFF2-40B4-BE49-F238E27FC236}">
                      <a16:creationId xmlns:a16="http://schemas.microsoft.com/office/drawing/2014/main" id="{AA01F43B-14C8-4399-A4B9-50A2CC8D3CBD}"/>
                    </a:ext>
                  </a:extLst>
                </p:cNvPr>
                <p:cNvSpPr/>
                <p:nvPr/>
              </p:nvSpPr>
              <p:spPr>
                <a:xfrm>
                  <a:off x="566" y="3014"/>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248" name="Rectangle 34">
                  <a:extLst>
                    <a:ext uri="{FF2B5EF4-FFF2-40B4-BE49-F238E27FC236}">
                      <a16:creationId xmlns:a16="http://schemas.microsoft.com/office/drawing/2014/main" id="{FDD9DC56-9F2E-4F31-ACE4-C7BC842D5231}"/>
                    </a:ext>
                  </a:extLst>
                </p:cNvPr>
                <p:cNvSpPr/>
                <p:nvPr/>
              </p:nvSpPr>
              <p:spPr>
                <a:xfrm>
                  <a:off x="520" y="2998"/>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249" name="Rectangle 35">
                  <a:extLst>
                    <a:ext uri="{FF2B5EF4-FFF2-40B4-BE49-F238E27FC236}">
                      <a16:creationId xmlns:a16="http://schemas.microsoft.com/office/drawing/2014/main" id="{21E684C5-73CE-4BD2-BDEA-DD47341874BA}"/>
                    </a:ext>
                  </a:extLst>
                </p:cNvPr>
                <p:cNvSpPr/>
                <p:nvPr/>
              </p:nvSpPr>
              <p:spPr>
                <a:xfrm>
                  <a:off x="640" y="3042"/>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t</a:t>
                  </a:r>
                </a:p>
              </p:txBody>
            </p:sp>
          </p:grpSp>
          <p:grpSp>
            <p:nvGrpSpPr>
              <p:cNvPr id="230" name="Group 40">
                <a:extLst>
                  <a:ext uri="{FF2B5EF4-FFF2-40B4-BE49-F238E27FC236}">
                    <a16:creationId xmlns:a16="http://schemas.microsoft.com/office/drawing/2014/main" id="{858030D1-BE51-49E4-9C19-FC9686339642}"/>
                  </a:ext>
                </a:extLst>
              </p:cNvPr>
              <p:cNvGrpSpPr/>
              <p:nvPr/>
            </p:nvGrpSpPr>
            <p:grpSpPr>
              <a:xfrm>
                <a:off x="314" y="2998"/>
                <a:ext cx="307" cy="256"/>
                <a:chOff x="314" y="2998"/>
                <a:chExt cx="307" cy="256"/>
              </a:xfrm>
            </p:grpSpPr>
            <p:sp>
              <p:nvSpPr>
                <p:cNvPr id="244" name="Rectangle 37">
                  <a:extLst>
                    <a:ext uri="{FF2B5EF4-FFF2-40B4-BE49-F238E27FC236}">
                      <a16:creationId xmlns:a16="http://schemas.microsoft.com/office/drawing/2014/main" id="{115DBCCA-889C-4C30-A781-55280EBF50A8}"/>
                    </a:ext>
                  </a:extLst>
                </p:cNvPr>
                <p:cNvSpPr/>
                <p:nvPr/>
              </p:nvSpPr>
              <p:spPr>
                <a:xfrm>
                  <a:off x="360" y="3014"/>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245" name="Rectangle 38">
                  <a:extLst>
                    <a:ext uri="{FF2B5EF4-FFF2-40B4-BE49-F238E27FC236}">
                      <a16:creationId xmlns:a16="http://schemas.microsoft.com/office/drawing/2014/main" id="{120EA170-AD4F-41AD-89EF-2A4DDCD1FCD5}"/>
                    </a:ext>
                  </a:extLst>
                </p:cNvPr>
                <p:cNvSpPr/>
                <p:nvPr/>
              </p:nvSpPr>
              <p:spPr>
                <a:xfrm>
                  <a:off x="314" y="2998"/>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246" name="Rectangle 39">
                  <a:extLst>
                    <a:ext uri="{FF2B5EF4-FFF2-40B4-BE49-F238E27FC236}">
                      <a16:creationId xmlns:a16="http://schemas.microsoft.com/office/drawing/2014/main" id="{81E39D77-EE88-4286-B929-542AA4F49764}"/>
                    </a:ext>
                  </a:extLst>
                </p:cNvPr>
                <p:cNvSpPr/>
                <p:nvPr/>
              </p:nvSpPr>
              <p:spPr>
                <a:xfrm>
                  <a:off x="434" y="3042"/>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n</a:t>
                  </a:r>
                </a:p>
              </p:txBody>
            </p:sp>
          </p:grpSp>
          <p:grpSp>
            <p:nvGrpSpPr>
              <p:cNvPr id="231" name="Group 49">
                <a:extLst>
                  <a:ext uri="{FF2B5EF4-FFF2-40B4-BE49-F238E27FC236}">
                    <a16:creationId xmlns:a16="http://schemas.microsoft.com/office/drawing/2014/main" id="{FBDC605C-4B1A-4266-AA8F-53E1510A3F60}"/>
                  </a:ext>
                </a:extLst>
              </p:cNvPr>
              <p:cNvGrpSpPr/>
              <p:nvPr/>
            </p:nvGrpSpPr>
            <p:grpSpPr>
              <a:xfrm>
                <a:off x="314" y="3237"/>
                <a:ext cx="513" cy="256"/>
                <a:chOff x="314" y="3237"/>
                <a:chExt cx="513" cy="256"/>
              </a:xfrm>
            </p:grpSpPr>
            <p:grpSp>
              <p:nvGrpSpPr>
                <p:cNvPr id="236" name="Group 44">
                  <a:extLst>
                    <a:ext uri="{FF2B5EF4-FFF2-40B4-BE49-F238E27FC236}">
                      <a16:creationId xmlns:a16="http://schemas.microsoft.com/office/drawing/2014/main" id="{9602E635-2B31-4B9B-979F-798F0C438928}"/>
                    </a:ext>
                  </a:extLst>
                </p:cNvPr>
                <p:cNvGrpSpPr/>
                <p:nvPr/>
              </p:nvGrpSpPr>
              <p:grpSpPr>
                <a:xfrm>
                  <a:off x="520" y="3237"/>
                  <a:ext cx="307" cy="256"/>
                  <a:chOff x="520" y="3237"/>
                  <a:chExt cx="307" cy="256"/>
                </a:xfrm>
              </p:grpSpPr>
              <p:sp>
                <p:nvSpPr>
                  <p:cNvPr id="241" name="Rectangle 41">
                    <a:extLst>
                      <a:ext uri="{FF2B5EF4-FFF2-40B4-BE49-F238E27FC236}">
                        <a16:creationId xmlns:a16="http://schemas.microsoft.com/office/drawing/2014/main" id="{1E9B3F5B-A3F6-4FE3-B53B-520EB7DA0C43}"/>
                      </a:ext>
                    </a:extLst>
                  </p:cNvPr>
                  <p:cNvSpPr/>
                  <p:nvPr/>
                </p:nvSpPr>
                <p:spPr>
                  <a:xfrm>
                    <a:off x="566" y="3253"/>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242" name="Rectangle 42">
                    <a:extLst>
                      <a:ext uri="{FF2B5EF4-FFF2-40B4-BE49-F238E27FC236}">
                        <a16:creationId xmlns:a16="http://schemas.microsoft.com/office/drawing/2014/main" id="{8BB83AB1-DE09-48AA-AA87-A842F4163EF6}"/>
                      </a:ext>
                    </a:extLst>
                  </p:cNvPr>
                  <p:cNvSpPr/>
                  <p:nvPr/>
                </p:nvSpPr>
                <p:spPr>
                  <a:xfrm>
                    <a:off x="520" y="3237"/>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243" name="Rectangle 43">
                    <a:extLst>
                      <a:ext uri="{FF2B5EF4-FFF2-40B4-BE49-F238E27FC236}">
                        <a16:creationId xmlns:a16="http://schemas.microsoft.com/office/drawing/2014/main" id="{EF2E69F8-E734-42A8-881A-BC1D89A08A66}"/>
                      </a:ext>
                    </a:extLst>
                  </p:cNvPr>
                  <p:cNvSpPr/>
                  <p:nvPr/>
                </p:nvSpPr>
                <p:spPr>
                  <a:xfrm>
                    <a:off x="640" y="3281"/>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t</a:t>
                    </a:r>
                  </a:p>
                </p:txBody>
              </p:sp>
            </p:grpSp>
            <p:grpSp>
              <p:nvGrpSpPr>
                <p:cNvPr id="237" name="Group 48">
                  <a:extLst>
                    <a:ext uri="{FF2B5EF4-FFF2-40B4-BE49-F238E27FC236}">
                      <a16:creationId xmlns:a16="http://schemas.microsoft.com/office/drawing/2014/main" id="{77DADB6E-F99C-4AFA-A36C-EEA099360218}"/>
                    </a:ext>
                  </a:extLst>
                </p:cNvPr>
                <p:cNvGrpSpPr/>
                <p:nvPr/>
              </p:nvGrpSpPr>
              <p:grpSpPr>
                <a:xfrm>
                  <a:off x="314" y="3237"/>
                  <a:ext cx="307" cy="256"/>
                  <a:chOff x="314" y="3237"/>
                  <a:chExt cx="307" cy="256"/>
                </a:xfrm>
              </p:grpSpPr>
              <p:sp>
                <p:nvSpPr>
                  <p:cNvPr id="238" name="Rectangle 45">
                    <a:extLst>
                      <a:ext uri="{FF2B5EF4-FFF2-40B4-BE49-F238E27FC236}">
                        <a16:creationId xmlns:a16="http://schemas.microsoft.com/office/drawing/2014/main" id="{B3E029DD-13EE-4551-9F4B-589018DA74F6}"/>
                      </a:ext>
                    </a:extLst>
                  </p:cNvPr>
                  <p:cNvSpPr/>
                  <p:nvPr/>
                </p:nvSpPr>
                <p:spPr>
                  <a:xfrm>
                    <a:off x="360" y="3253"/>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239" name="Rectangle 46">
                    <a:extLst>
                      <a:ext uri="{FF2B5EF4-FFF2-40B4-BE49-F238E27FC236}">
                        <a16:creationId xmlns:a16="http://schemas.microsoft.com/office/drawing/2014/main" id="{FA7752EE-C4E8-45E4-96DD-703BC120C3BB}"/>
                      </a:ext>
                    </a:extLst>
                  </p:cNvPr>
                  <p:cNvSpPr/>
                  <p:nvPr/>
                </p:nvSpPr>
                <p:spPr>
                  <a:xfrm>
                    <a:off x="314" y="3237"/>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240" name="Rectangle 47">
                    <a:extLst>
                      <a:ext uri="{FF2B5EF4-FFF2-40B4-BE49-F238E27FC236}">
                        <a16:creationId xmlns:a16="http://schemas.microsoft.com/office/drawing/2014/main" id="{C4CCE170-DE5F-4249-91CE-E249082A1E65}"/>
                      </a:ext>
                    </a:extLst>
                  </p:cNvPr>
                  <p:cNvSpPr/>
                  <p:nvPr/>
                </p:nvSpPr>
                <p:spPr>
                  <a:xfrm>
                    <a:off x="434" y="3281"/>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n</a:t>
                    </a:r>
                  </a:p>
                </p:txBody>
              </p:sp>
            </p:grpSp>
          </p:grpSp>
          <p:grpSp>
            <p:nvGrpSpPr>
              <p:cNvPr id="232" name="Group 53">
                <a:extLst>
                  <a:ext uri="{FF2B5EF4-FFF2-40B4-BE49-F238E27FC236}">
                    <a16:creationId xmlns:a16="http://schemas.microsoft.com/office/drawing/2014/main" id="{A7CA99F1-5334-4F57-9F54-EBD8CF0CA720}"/>
                  </a:ext>
                </a:extLst>
              </p:cNvPr>
              <p:cNvGrpSpPr/>
              <p:nvPr/>
            </p:nvGrpSpPr>
            <p:grpSpPr>
              <a:xfrm>
                <a:off x="104" y="3238"/>
                <a:ext cx="307" cy="256"/>
                <a:chOff x="104" y="3238"/>
                <a:chExt cx="307" cy="256"/>
              </a:xfrm>
            </p:grpSpPr>
            <p:sp>
              <p:nvSpPr>
                <p:cNvPr id="233" name="Rectangle 50">
                  <a:extLst>
                    <a:ext uri="{FF2B5EF4-FFF2-40B4-BE49-F238E27FC236}">
                      <a16:creationId xmlns:a16="http://schemas.microsoft.com/office/drawing/2014/main" id="{36AFAD1D-A2EC-427B-A9B7-6C6BAB4C1C2D}"/>
                    </a:ext>
                  </a:extLst>
                </p:cNvPr>
                <p:cNvSpPr/>
                <p:nvPr/>
              </p:nvSpPr>
              <p:spPr>
                <a:xfrm>
                  <a:off x="150" y="3254"/>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234" name="Rectangle 51">
                  <a:extLst>
                    <a:ext uri="{FF2B5EF4-FFF2-40B4-BE49-F238E27FC236}">
                      <a16:creationId xmlns:a16="http://schemas.microsoft.com/office/drawing/2014/main" id="{9D39851C-4DD4-4C1A-83C5-76629F8E6054}"/>
                    </a:ext>
                  </a:extLst>
                </p:cNvPr>
                <p:cNvSpPr/>
                <p:nvPr/>
              </p:nvSpPr>
              <p:spPr>
                <a:xfrm>
                  <a:off x="104" y="3238"/>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235" name="Rectangle 52">
                  <a:extLst>
                    <a:ext uri="{FF2B5EF4-FFF2-40B4-BE49-F238E27FC236}">
                      <a16:creationId xmlns:a16="http://schemas.microsoft.com/office/drawing/2014/main" id="{AF5E76B0-9DD8-4E4F-B930-A5E6297317BE}"/>
                    </a:ext>
                  </a:extLst>
                </p:cNvPr>
                <p:cNvSpPr/>
                <p:nvPr/>
              </p:nvSpPr>
              <p:spPr>
                <a:xfrm>
                  <a:off x="224" y="3282"/>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l</a:t>
                  </a:r>
                </a:p>
              </p:txBody>
            </p:sp>
          </p:grpSp>
        </p:grpSp>
        <p:grpSp>
          <p:nvGrpSpPr>
            <p:cNvPr id="101" name="Group 84">
              <a:extLst>
                <a:ext uri="{FF2B5EF4-FFF2-40B4-BE49-F238E27FC236}">
                  <a16:creationId xmlns:a16="http://schemas.microsoft.com/office/drawing/2014/main" id="{537E2C27-1C28-40B5-8F9F-03122133BA14}"/>
                </a:ext>
              </a:extLst>
            </p:cNvPr>
            <p:cNvGrpSpPr/>
            <p:nvPr/>
          </p:nvGrpSpPr>
          <p:grpSpPr>
            <a:xfrm>
              <a:off x="3812" y="2478"/>
              <a:ext cx="1053" cy="980"/>
              <a:chOff x="3812" y="2478"/>
              <a:chExt cx="1053" cy="980"/>
            </a:xfrm>
          </p:grpSpPr>
          <p:sp>
            <p:nvSpPr>
              <p:cNvPr id="195" name="Rectangle 55">
                <a:extLst>
                  <a:ext uri="{FF2B5EF4-FFF2-40B4-BE49-F238E27FC236}">
                    <a16:creationId xmlns:a16="http://schemas.microsoft.com/office/drawing/2014/main" id="{57384D00-F0F2-4E7C-A65A-004811A0A6FA}"/>
                  </a:ext>
                </a:extLst>
              </p:cNvPr>
              <p:cNvSpPr/>
              <p:nvPr/>
            </p:nvSpPr>
            <p:spPr>
              <a:xfrm>
                <a:off x="4472" y="2478"/>
                <a:ext cx="38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M</a:t>
                </a:r>
              </a:p>
            </p:txBody>
          </p:sp>
          <p:sp>
            <p:nvSpPr>
              <p:cNvPr id="196" name="Rectangle 56">
                <a:extLst>
                  <a:ext uri="{FF2B5EF4-FFF2-40B4-BE49-F238E27FC236}">
                    <a16:creationId xmlns:a16="http://schemas.microsoft.com/office/drawing/2014/main" id="{EEF97221-6E08-45E1-B071-51A96671532A}"/>
                  </a:ext>
                </a:extLst>
              </p:cNvPr>
              <p:cNvSpPr/>
              <p:nvPr/>
            </p:nvSpPr>
            <p:spPr>
              <a:xfrm>
                <a:off x="4472" y="2736"/>
                <a:ext cx="38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M</a:t>
                </a:r>
              </a:p>
            </p:txBody>
          </p:sp>
          <p:sp>
            <p:nvSpPr>
              <p:cNvPr id="197" name="Rectangle 57">
                <a:extLst>
                  <a:ext uri="{FF2B5EF4-FFF2-40B4-BE49-F238E27FC236}">
                    <a16:creationId xmlns:a16="http://schemas.microsoft.com/office/drawing/2014/main" id="{5E2534F7-E71F-458C-BBF2-B8F2D7C2940A}"/>
                  </a:ext>
                </a:extLst>
              </p:cNvPr>
              <p:cNvSpPr/>
              <p:nvPr/>
            </p:nvSpPr>
            <p:spPr>
              <a:xfrm>
                <a:off x="4483" y="2978"/>
                <a:ext cx="38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M</a:t>
                </a:r>
              </a:p>
            </p:txBody>
          </p:sp>
          <p:sp>
            <p:nvSpPr>
              <p:cNvPr id="198" name="Rectangle 58">
                <a:extLst>
                  <a:ext uri="{FF2B5EF4-FFF2-40B4-BE49-F238E27FC236}">
                    <a16:creationId xmlns:a16="http://schemas.microsoft.com/office/drawing/2014/main" id="{C1CD30F1-3443-434E-B343-533C309E621C}"/>
                  </a:ext>
                </a:extLst>
              </p:cNvPr>
              <p:cNvSpPr/>
              <p:nvPr/>
            </p:nvSpPr>
            <p:spPr>
              <a:xfrm>
                <a:off x="4483" y="3218"/>
                <a:ext cx="38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lgn="ctr">
                  <a:spcBef>
                    <a:spcPct val="0"/>
                  </a:spcBef>
                  <a:buSzPct val="100000"/>
                  <a:buNone/>
                </a:pPr>
                <a:r>
                  <a:rPr lang="en-US" altLang="zh-CN" sz="2000" dirty="0">
                    <a:latin typeface="+mn-ea"/>
                  </a:rPr>
                  <a:t>M</a:t>
                </a:r>
              </a:p>
            </p:txBody>
          </p:sp>
          <p:grpSp>
            <p:nvGrpSpPr>
              <p:cNvPr id="199" name="Group 62">
                <a:extLst>
                  <a:ext uri="{FF2B5EF4-FFF2-40B4-BE49-F238E27FC236}">
                    <a16:creationId xmlns:a16="http://schemas.microsoft.com/office/drawing/2014/main" id="{5CA23731-F12F-4760-8CCD-0CB35842B794}"/>
                  </a:ext>
                </a:extLst>
              </p:cNvPr>
              <p:cNvGrpSpPr/>
              <p:nvPr/>
            </p:nvGrpSpPr>
            <p:grpSpPr>
              <a:xfrm>
                <a:off x="4215" y="2720"/>
                <a:ext cx="307" cy="256"/>
                <a:chOff x="4215" y="2720"/>
                <a:chExt cx="307" cy="256"/>
              </a:xfrm>
            </p:grpSpPr>
            <p:sp>
              <p:nvSpPr>
                <p:cNvPr id="221" name="Rectangle 59">
                  <a:extLst>
                    <a:ext uri="{FF2B5EF4-FFF2-40B4-BE49-F238E27FC236}">
                      <a16:creationId xmlns:a16="http://schemas.microsoft.com/office/drawing/2014/main" id="{9F93E539-F1E1-46AC-AF31-5EA06D37A530}"/>
                    </a:ext>
                  </a:extLst>
                </p:cNvPr>
                <p:cNvSpPr/>
                <p:nvPr/>
              </p:nvSpPr>
              <p:spPr>
                <a:xfrm>
                  <a:off x="4261" y="2736"/>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222" name="Rectangle 60">
                  <a:extLst>
                    <a:ext uri="{FF2B5EF4-FFF2-40B4-BE49-F238E27FC236}">
                      <a16:creationId xmlns:a16="http://schemas.microsoft.com/office/drawing/2014/main" id="{37987836-33FE-4C95-9B8A-2426B32E0722}"/>
                    </a:ext>
                  </a:extLst>
                </p:cNvPr>
                <p:cNvSpPr/>
                <p:nvPr/>
              </p:nvSpPr>
              <p:spPr>
                <a:xfrm>
                  <a:off x="4215" y="2720"/>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223" name="Rectangle 61">
                  <a:extLst>
                    <a:ext uri="{FF2B5EF4-FFF2-40B4-BE49-F238E27FC236}">
                      <a16:creationId xmlns:a16="http://schemas.microsoft.com/office/drawing/2014/main" id="{580C4EA6-A16D-44FD-AA28-7A99C2FF3CB0}"/>
                    </a:ext>
                  </a:extLst>
                </p:cNvPr>
                <p:cNvSpPr/>
                <p:nvPr/>
              </p:nvSpPr>
              <p:spPr>
                <a:xfrm>
                  <a:off x="4335" y="2764"/>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t</a:t>
                  </a:r>
                </a:p>
              </p:txBody>
            </p:sp>
          </p:grpSp>
          <p:grpSp>
            <p:nvGrpSpPr>
              <p:cNvPr id="200" name="Group 66">
                <a:extLst>
                  <a:ext uri="{FF2B5EF4-FFF2-40B4-BE49-F238E27FC236}">
                    <a16:creationId xmlns:a16="http://schemas.microsoft.com/office/drawing/2014/main" id="{985F0659-ACF0-46EA-A02D-FFB8550606AE}"/>
                  </a:ext>
                </a:extLst>
              </p:cNvPr>
              <p:cNvGrpSpPr/>
              <p:nvPr/>
            </p:nvGrpSpPr>
            <p:grpSpPr>
              <a:xfrm>
                <a:off x="4228" y="2962"/>
                <a:ext cx="307" cy="256"/>
                <a:chOff x="4228" y="2962"/>
                <a:chExt cx="307" cy="256"/>
              </a:xfrm>
            </p:grpSpPr>
            <p:sp>
              <p:nvSpPr>
                <p:cNvPr id="218" name="Rectangle 63">
                  <a:extLst>
                    <a:ext uri="{FF2B5EF4-FFF2-40B4-BE49-F238E27FC236}">
                      <a16:creationId xmlns:a16="http://schemas.microsoft.com/office/drawing/2014/main" id="{09846684-CF2F-4C81-A3D4-E890E5D808EA}"/>
                    </a:ext>
                  </a:extLst>
                </p:cNvPr>
                <p:cNvSpPr/>
                <p:nvPr/>
              </p:nvSpPr>
              <p:spPr>
                <a:xfrm>
                  <a:off x="4274" y="2978"/>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219" name="Rectangle 64">
                  <a:extLst>
                    <a:ext uri="{FF2B5EF4-FFF2-40B4-BE49-F238E27FC236}">
                      <a16:creationId xmlns:a16="http://schemas.microsoft.com/office/drawing/2014/main" id="{490930DD-A3F7-4433-AF1B-FDF00C6080DD}"/>
                    </a:ext>
                  </a:extLst>
                </p:cNvPr>
                <p:cNvSpPr/>
                <p:nvPr/>
              </p:nvSpPr>
              <p:spPr>
                <a:xfrm>
                  <a:off x="4228" y="2962"/>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220" name="Rectangle 65">
                  <a:extLst>
                    <a:ext uri="{FF2B5EF4-FFF2-40B4-BE49-F238E27FC236}">
                      <a16:creationId xmlns:a16="http://schemas.microsoft.com/office/drawing/2014/main" id="{60111AB0-5D98-48E5-B2EA-FA9700B6C1B9}"/>
                    </a:ext>
                  </a:extLst>
                </p:cNvPr>
                <p:cNvSpPr/>
                <p:nvPr/>
              </p:nvSpPr>
              <p:spPr>
                <a:xfrm>
                  <a:off x="4348" y="3006"/>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t</a:t>
                  </a:r>
                </a:p>
              </p:txBody>
            </p:sp>
          </p:grpSp>
          <p:grpSp>
            <p:nvGrpSpPr>
              <p:cNvPr id="201" name="Group 70">
                <a:extLst>
                  <a:ext uri="{FF2B5EF4-FFF2-40B4-BE49-F238E27FC236}">
                    <a16:creationId xmlns:a16="http://schemas.microsoft.com/office/drawing/2014/main" id="{BE695850-1D9B-4A82-993A-836CA9785DA5}"/>
                  </a:ext>
                </a:extLst>
              </p:cNvPr>
              <p:cNvGrpSpPr/>
              <p:nvPr/>
            </p:nvGrpSpPr>
            <p:grpSpPr>
              <a:xfrm>
                <a:off x="4022" y="2962"/>
                <a:ext cx="307" cy="256"/>
                <a:chOff x="4022" y="2962"/>
                <a:chExt cx="307" cy="256"/>
              </a:xfrm>
            </p:grpSpPr>
            <p:sp>
              <p:nvSpPr>
                <p:cNvPr id="215" name="Rectangle 67">
                  <a:extLst>
                    <a:ext uri="{FF2B5EF4-FFF2-40B4-BE49-F238E27FC236}">
                      <a16:creationId xmlns:a16="http://schemas.microsoft.com/office/drawing/2014/main" id="{9ACD3569-D3CA-4D53-8133-0A544D38619B}"/>
                    </a:ext>
                  </a:extLst>
                </p:cNvPr>
                <p:cNvSpPr/>
                <p:nvPr/>
              </p:nvSpPr>
              <p:spPr>
                <a:xfrm>
                  <a:off x="4068" y="2978"/>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216" name="Rectangle 68">
                  <a:extLst>
                    <a:ext uri="{FF2B5EF4-FFF2-40B4-BE49-F238E27FC236}">
                      <a16:creationId xmlns:a16="http://schemas.microsoft.com/office/drawing/2014/main" id="{B3CA4795-76E6-4FD7-932D-453C69B41E90}"/>
                    </a:ext>
                  </a:extLst>
                </p:cNvPr>
                <p:cNvSpPr/>
                <p:nvPr/>
              </p:nvSpPr>
              <p:spPr>
                <a:xfrm>
                  <a:off x="4022" y="2962"/>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217" name="Rectangle 69">
                  <a:extLst>
                    <a:ext uri="{FF2B5EF4-FFF2-40B4-BE49-F238E27FC236}">
                      <a16:creationId xmlns:a16="http://schemas.microsoft.com/office/drawing/2014/main" id="{0DA09F91-975D-4D10-A1ED-5683E7ED2231}"/>
                    </a:ext>
                  </a:extLst>
                </p:cNvPr>
                <p:cNvSpPr/>
                <p:nvPr/>
              </p:nvSpPr>
              <p:spPr>
                <a:xfrm>
                  <a:off x="4142" y="3006"/>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n</a:t>
                  </a:r>
                </a:p>
              </p:txBody>
            </p:sp>
          </p:grpSp>
          <p:grpSp>
            <p:nvGrpSpPr>
              <p:cNvPr id="202" name="Group 79">
                <a:extLst>
                  <a:ext uri="{FF2B5EF4-FFF2-40B4-BE49-F238E27FC236}">
                    <a16:creationId xmlns:a16="http://schemas.microsoft.com/office/drawing/2014/main" id="{E4D2C330-5BF3-4BE1-9955-69C9CB552074}"/>
                  </a:ext>
                </a:extLst>
              </p:cNvPr>
              <p:cNvGrpSpPr/>
              <p:nvPr/>
            </p:nvGrpSpPr>
            <p:grpSpPr>
              <a:xfrm>
                <a:off x="4022" y="3201"/>
                <a:ext cx="513" cy="256"/>
                <a:chOff x="4022" y="3201"/>
                <a:chExt cx="513" cy="256"/>
              </a:xfrm>
            </p:grpSpPr>
            <p:grpSp>
              <p:nvGrpSpPr>
                <p:cNvPr id="207" name="Group 74">
                  <a:extLst>
                    <a:ext uri="{FF2B5EF4-FFF2-40B4-BE49-F238E27FC236}">
                      <a16:creationId xmlns:a16="http://schemas.microsoft.com/office/drawing/2014/main" id="{D3EDBCBE-CC5E-4843-839D-BED415DA3031}"/>
                    </a:ext>
                  </a:extLst>
                </p:cNvPr>
                <p:cNvGrpSpPr/>
                <p:nvPr/>
              </p:nvGrpSpPr>
              <p:grpSpPr>
                <a:xfrm>
                  <a:off x="4228" y="3201"/>
                  <a:ext cx="307" cy="256"/>
                  <a:chOff x="4228" y="3201"/>
                  <a:chExt cx="307" cy="256"/>
                </a:xfrm>
              </p:grpSpPr>
              <p:sp>
                <p:nvSpPr>
                  <p:cNvPr id="212" name="Rectangle 71">
                    <a:extLst>
                      <a:ext uri="{FF2B5EF4-FFF2-40B4-BE49-F238E27FC236}">
                        <a16:creationId xmlns:a16="http://schemas.microsoft.com/office/drawing/2014/main" id="{D28B3EDF-B696-44C5-9C37-A3101D5B1271}"/>
                      </a:ext>
                    </a:extLst>
                  </p:cNvPr>
                  <p:cNvSpPr/>
                  <p:nvPr/>
                </p:nvSpPr>
                <p:spPr>
                  <a:xfrm>
                    <a:off x="4274" y="3217"/>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213" name="Rectangle 72">
                    <a:extLst>
                      <a:ext uri="{FF2B5EF4-FFF2-40B4-BE49-F238E27FC236}">
                        <a16:creationId xmlns:a16="http://schemas.microsoft.com/office/drawing/2014/main" id="{BD8B4729-D86C-4B5F-913F-46F79F3A8F10}"/>
                      </a:ext>
                    </a:extLst>
                  </p:cNvPr>
                  <p:cNvSpPr/>
                  <p:nvPr/>
                </p:nvSpPr>
                <p:spPr>
                  <a:xfrm>
                    <a:off x="4228" y="3201"/>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214" name="Rectangle 73">
                    <a:extLst>
                      <a:ext uri="{FF2B5EF4-FFF2-40B4-BE49-F238E27FC236}">
                        <a16:creationId xmlns:a16="http://schemas.microsoft.com/office/drawing/2014/main" id="{4740529B-E22A-45A7-B9DA-2AEF1E8A14B2}"/>
                      </a:ext>
                    </a:extLst>
                  </p:cNvPr>
                  <p:cNvSpPr/>
                  <p:nvPr/>
                </p:nvSpPr>
                <p:spPr>
                  <a:xfrm>
                    <a:off x="4348" y="3245"/>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t</a:t>
                    </a:r>
                  </a:p>
                </p:txBody>
              </p:sp>
            </p:grpSp>
            <p:grpSp>
              <p:nvGrpSpPr>
                <p:cNvPr id="208" name="Group 78">
                  <a:extLst>
                    <a:ext uri="{FF2B5EF4-FFF2-40B4-BE49-F238E27FC236}">
                      <a16:creationId xmlns:a16="http://schemas.microsoft.com/office/drawing/2014/main" id="{EE0BC96C-5106-478E-9F05-28A207060B17}"/>
                    </a:ext>
                  </a:extLst>
                </p:cNvPr>
                <p:cNvGrpSpPr/>
                <p:nvPr/>
              </p:nvGrpSpPr>
              <p:grpSpPr>
                <a:xfrm>
                  <a:off x="4022" y="3201"/>
                  <a:ext cx="307" cy="256"/>
                  <a:chOff x="4022" y="3201"/>
                  <a:chExt cx="307" cy="256"/>
                </a:xfrm>
              </p:grpSpPr>
              <p:sp>
                <p:nvSpPr>
                  <p:cNvPr id="209" name="Rectangle 75">
                    <a:extLst>
                      <a:ext uri="{FF2B5EF4-FFF2-40B4-BE49-F238E27FC236}">
                        <a16:creationId xmlns:a16="http://schemas.microsoft.com/office/drawing/2014/main" id="{E4BE98F1-DA60-4EF8-9DCF-20526AFF5380}"/>
                      </a:ext>
                    </a:extLst>
                  </p:cNvPr>
                  <p:cNvSpPr/>
                  <p:nvPr/>
                </p:nvSpPr>
                <p:spPr>
                  <a:xfrm>
                    <a:off x="4068" y="3217"/>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210" name="Rectangle 76">
                    <a:extLst>
                      <a:ext uri="{FF2B5EF4-FFF2-40B4-BE49-F238E27FC236}">
                        <a16:creationId xmlns:a16="http://schemas.microsoft.com/office/drawing/2014/main" id="{4CC308CB-7DD0-447A-9623-B65F2748C08C}"/>
                      </a:ext>
                    </a:extLst>
                  </p:cNvPr>
                  <p:cNvSpPr/>
                  <p:nvPr/>
                </p:nvSpPr>
                <p:spPr>
                  <a:xfrm>
                    <a:off x="4022" y="3201"/>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211" name="Rectangle 77">
                    <a:extLst>
                      <a:ext uri="{FF2B5EF4-FFF2-40B4-BE49-F238E27FC236}">
                        <a16:creationId xmlns:a16="http://schemas.microsoft.com/office/drawing/2014/main" id="{3AB003A6-3884-42CD-A591-AD263DF16481}"/>
                      </a:ext>
                    </a:extLst>
                  </p:cNvPr>
                  <p:cNvSpPr/>
                  <p:nvPr/>
                </p:nvSpPr>
                <p:spPr>
                  <a:xfrm>
                    <a:off x="4142" y="3245"/>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n</a:t>
                    </a:r>
                  </a:p>
                </p:txBody>
              </p:sp>
            </p:grpSp>
          </p:grpSp>
          <p:grpSp>
            <p:nvGrpSpPr>
              <p:cNvPr id="203" name="Group 83">
                <a:extLst>
                  <a:ext uri="{FF2B5EF4-FFF2-40B4-BE49-F238E27FC236}">
                    <a16:creationId xmlns:a16="http://schemas.microsoft.com/office/drawing/2014/main" id="{5FC2120D-5142-47F0-92F4-33B57AC3593F}"/>
                  </a:ext>
                </a:extLst>
              </p:cNvPr>
              <p:cNvGrpSpPr/>
              <p:nvPr/>
            </p:nvGrpSpPr>
            <p:grpSpPr>
              <a:xfrm>
                <a:off x="3812" y="3202"/>
                <a:ext cx="307" cy="256"/>
                <a:chOff x="3812" y="3202"/>
                <a:chExt cx="307" cy="256"/>
              </a:xfrm>
            </p:grpSpPr>
            <p:sp>
              <p:nvSpPr>
                <p:cNvPr id="204" name="Rectangle 80">
                  <a:extLst>
                    <a:ext uri="{FF2B5EF4-FFF2-40B4-BE49-F238E27FC236}">
                      <a16:creationId xmlns:a16="http://schemas.microsoft.com/office/drawing/2014/main" id="{43620BC7-DBA5-4803-952F-A5F17001738C}"/>
                    </a:ext>
                  </a:extLst>
                </p:cNvPr>
                <p:cNvSpPr/>
                <p:nvPr/>
              </p:nvSpPr>
              <p:spPr>
                <a:xfrm>
                  <a:off x="3858" y="3218"/>
                  <a:ext cx="212" cy="202"/>
                </a:xfrm>
                <a:prstGeom prst="rect">
                  <a:avLst/>
                </a:prstGeom>
                <a:solidFill>
                  <a:schemeClr val="bg1"/>
                </a:solidFill>
                <a:ln w="12700" cap="flat" cmpd="sng">
                  <a:solidFill>
                    <a:schemeClr val="tx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endParaRPr lang="zh-CN" altLang="zh-CN" sz="1800" dirty="0">
                    <a:latin typeface="+mn-ea"/>
                  </a:endParaRPr>
                </a:p>
              </p:txBody>
            </p:sp>
            <p:sp>
              <p:nvSpPr>
                <p:cNvPr id="205" name="Rectangle 81">
                  <a:extLst>
                    <a:ext uri="{FF2B5EF4-FFF2-40B4-BE49-F238E27FC236}">
                      <a16:creationId xmlns:a16="http://schemas.microsoft.com/office/drawing/2014/main" id="{A7D0FE8D-4C9E-4F37-A357-F25BB5056F5E}"/>
                    </a:ext>
                  </a:extLst>
                </p:cNvPr>
                <p:cNvSpPr/>
                <p:nvPr/>
              </p:nvSpPr>
              <p:spPr>
                <a:xfrm>
                  <a:off x="3812" y="3202"/>
                  <a:ext cx="197" cy="251"/>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latin typeface="+mn-ea"/>
                    </a:rPr>
                    <a:t>H</a:t>
                  </a:r>
                </a:p>
              </p:txBody>
            </p:sp>
            <p:sp>
              <p:nvSpPr>
                <p:cNvPr id="206" name="Rectangle 82">
                  <a:extLst>
                    <a:ext uri="{FF2B5EF4-FFF2-40B4-BE49-F238E27FC236}">
                      <a16:creationId xmlns:a16="http://schemas.microsoft.com/office/drawing/2014/main" id="{C751B326-A9E6-439B-8D3F-41132500F6FC}"/>
                    </a:ext>
                  </a:extLst>
                </p:cNvPr>
                <p:cNvSpPr/>
                <p:nvPr/>
              </p:nvSpPr>
              <p:spPr>
                <a:xfrm>
                  <a:off x="3932" y="3246"/>
                  <a:ext cx="187" cy="212"/>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1600" dirty="0">
                      <a:latin typeface="+mn-ea"/>
                    </a:rPr>
                    <a:t>l</a:t>
                  </a:r>
                </a:p>
              </p:txBody>
            </p:sp>
          </p:grpSp>
        </p:grpSp>
        <p:sp>
          <p:nvSpPr>
            <p:cNvPr id="102" name="Rectangle 85">
              <a:extLst>
                <a:ext uri="{FF2B5EF4-FFF2-40B4-BE49-F238E27FC236}">
                  <a16:creationId xmlns:a16="http://schemas.microsoft.com/office/drawing/2014/main" id="{15B61397-1638-48A4-AC5F-82068F5C08B0}"/>
                </a:ext>
              </a:extLst>
            </p:cNvPr>
            <p:cNvSpPr/>
            <p:nvPr/>
          </p:nvSpPr>
          <p:spPr>
            <a:xfrm>
              <a:off x="4910" y="2449"/>
              <a:ext cx="823" cy="2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solidFill>
                    <a:schemeClr val="tx2"/>
                  </a:solidFill>
                  <a:latin typeface="+mn-ea"/>
                </a:rPr>
                <a:t>message</a:t>
              </a:r>
            </a:p>
          </p:txBody>
        </p:sp>
        <p:sp>
          <p:nvSpPr>
            <p:cNvPr id="191" name="Rectangle 86">
              <a:extLst>
                <a:ext uri="{FF2B5EF4-FFF2-40B4-BE49-F238E27FC236}">
                  <a16:creationId xmlns:a16="http://schemas.microsoft.com/office/drawing/2014/main" id="{BD9CA860-54FF-4B46-8FEB-E13B8002285A}"/>
                </a:ext>
              </a:extLst>
            </p:cNvPr>
            <p:cNvSpPr/>
            <p:nvPr/>
          </p:nvSpPr>
          <p:spPr>
            <a:xfrm>
              <a:off x="4910" y="2701"/>
              <a:ext cx="822" cy="2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solidFill>
                    <a:schemeClr val="tx2"/>
                  </a:solidFill>
                  <a:latin typeface="+mn-ea"/>
                </a:rPr>
                <a:t>segment</a:t>
              </a:r>
            </a:p>
          </p:txBody>
        </p:sp>
        <p:sp>
          <p:nvSpPr>
            <p:cNvPr id="192" name="Rectangle 87">
              <a:extLst>
                <a:ext uri="{FF2B5EF4-FFF2-40B4-BE49-F238E27FC236}">
                  <a16:creationId xmlns:a16="http://schemas.microsoft.com/office/drawing/2014/main" id="{A649888F-CF9C-44BF-9956-4DDC71C78E89}"/>
                </a:ext>
              </a:extLst>
            </p:cNvPr>
            <p:cNvSpPr/>
            <p:nvPr/>
          </p:nvSpPr>
          <p:spPr>
            <a:xfrm>
              <a:off x="4928" y="2959"/>
              <a:ext cx="863" cy="2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solidFill>
                    <a:schemeClr val="tx2"/>
                  </a:solidFill>
                  <a:latin typeface="+mn-ea"/>
                </a:rPr>
                <a:t>datagram</a:t>
              </a:r>
            </a:p>
          </p:txBody>
        </p:sp>
        <p:sp>
          <p:nvSpPr>
            <p:cNvPr id="193" name="Rectangle 88">
              <a:extLst>
                <a:ext uri="{FF2B5EF4-FFF2-40B4-BE49-F238E27FC236}">
                  <a16:creationId xmlns:a16="http://schemas.microsoft.com/office/drawing/2014/main" id="{FC3A39B8-3058-4172-B207-E1D528548A1F}"/>
                </a:ext>
              </a:extLst>
            </p:cNvPr>
            <p:cNvSpPr/>
            <p:nvPr/>
          </p:nvSpPr>
          <p:spPr>
            <a:xfrm>
              <a:off x="4982" y="3217"/>
              <a:ext cx="566" cy="2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solidFill>
                    <a:schemeClr val="tx2"/>
                  </a:solidFill>
                  <a:latin typeface="+mn-ea"/>
                </a:rPr>
                <a:t>frame</a:t>
              </a:r>
            </a:p>
          </p:txBody>
        </p:sp>
        <p:sp>
          <p:nvSpPr>
            <p:cNvPr id="194" name="Rectangle 89">
              <a:extLst>
                <a:ext uri="{FF2B5EF4-FFF2-40B4-BE49-F238E27FC236}">
                  <a16:creationId xmlns:a16="http://schemas.microsoft.com/office/drawing/2014/main" id="{4067947C-1F53-4578-8ABD-29F709EDCD39}"/>
                </a:ext>
              </a:extLst>
            </p:cNvPr>
            <p:cNvSpPr/>
            <p:nvPr/>
          </p:nvSpPr>
          <p:spPr>
            <a:xfrm>
              <a:off x="5073" y="3471"/>
              <a:ext cx="324" cy="252"/>
            </a:xfrm>
            <a:prstGeom prst="rect">
              <a:avLst/>
            </a:prstGeom>
            <a:noFill/>
            <a:ln w="9525">
              <a:noFill/>
            </a:ln>
          </p:spPr>
          <p:txBody>
            <a:bodyPr wrap="none" lIns="92075" tIns="46038" rIns="92075" bIns="46038">
              <a:spAutoFit/>
            </a:bodyPr>
            <a:lstStyle>
              <a:lvl1pPr marL="342900" indent="-342900" algn="l" rtl="0" eaLnBrk="0" fontAlgn="base" hangingPunct="0">
                <a:spcBef>
                  <a:spcPct val="20000"/>
                </a:spcBef>
                <a:spcAft>
                  <a:spcPct val="0"/>
                </a:spcAft>
                <a:buSzPct val="85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sz="2000">
                  <a:solidFill>
                    <a:schemeClr val="tx1"/>
                  </a:solidFill>
                  <a:latin typeface="+mn-lt"/>
                  <a:ea typeface="+mn-ea"/>
                </a:defRPr>
              </a:lvl5pPr>
            </a:lstStyle>
            <a:p>
              <a:pPr marL="0" lvl="0" indent="0">
                <a:spcBef>
                  <a:spcPct val="0"/>
                </a:spcBef>
                <a:buSzPct val="100000"/>
                <a:buNone/>
              </a:pPr>
              <a:r>
                <a:rPr lang="en-US" altLang="zh-CN" sz="2000" dirty="0">
                  <a:solidFill>
                    <a:schemeClr val="tx2"/>
                  </a:solidFill>
                  <a:latin typeface="+mn-ea"/>
                </a:rPr>
                <a:t>bit</a:t>
              </a:r>
            </a:p>
          </p:txBody>
        </p:sp>
      </p:grpSp>
      <p:sp>
        <p:nvSpPr>
          <p:cNvPr id="269" name="Text Box 47"/>
          <p:cNvSpPr txBox="1">
            <a:spLocks noChangeArrowheads="1"/>
          </p:cNvSpPr>
          <p:nvPr/>
        </p:nvSpPr>
        <p:spPr bwMode="auto">
          <a:xfrm>
            <a:off x="3942086" y="5917427"/>
            <a:ext cx="7988300" cy="78483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ts val="600"/>
              </a:spcBef>
              <a:buFont typeface="Wingdings" panose="05000000000000000000" pitchFamily="2" charset="2"/>
              <a:buChar char="ü"/>
            </a:pPr>
            <a:r>
              <a:rPr lang="zh-CN" altLang="en-US" sz="2000" dirty="0">
                <a:solidFill>
                  <a:srgbClr val="002060"/>
                </a:solidFill>
                <a:latin typeface="微软雅黑" panose="020B0503020204020204" pitchFamily="34" charset="-122"/>
                <a:ea typeface="微软雅黑" panose="020B0503020204020204" pitchFamily="34" charset="-122"/>
              </a:rPr>
              <a:t>每层传递的数据分为首部字段和有效载荷字段两部分。</a:t>
            </a:r>
          </a:p>
          <a:p>
            <a:pPr eaLnBrk="1" hangingPunct="1">
              <a:spcBef>
                <a:spcPts val="600"/>
              </a:spcBef>
              <a:buFont typeface="Wingdings" panose="05000000000000000000" pitchFamily="2" charset="2"/>
              <a:buChar char="ü"/>
            </a:pPr>
            <a:r>
              <a:rPr lang="zh-CN" altLang="en-US" sz="2000" dirty="0">
                <a:solidFill>
                  <a:srgbClr val="002060"/>
                </a:solidFill>
                <a:latin typeface="微软雅黑" panose="020B0503020204020204" pitchFamily="34" charset="-122"/>
                <a:ea typeface="微软雅黑" panose="020B0503020204020204" pitchFamily="34" charset="-122"/>
              </a:rPr>
              <a:t>有效载荷是相邻上层传下来的数据。</a:t>
            </a:r>
          </a:p>
        </p:txBody>
      </p:sp>
    </p:spTree>
    <p:extLst>
      <p:ext uri="{BB962C8B-B14F-4D97-AF65-F5344CB8AC3E}">
        <p14:creationId xmlns:p14="http://schemas.microsoft.com/office/powerpoint/2010/main" val="239629071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269"/>
                                        </p:tgtEl>
                                        <p:attrNameLst>
                                          <p:attrName>style.visibility</p:attrName>
                                        </p:attrNameLst>
                                      </p:cBhvr>
                                      <p:to>
                                        <p:strVal val="visible"/>
                                      </p:to>
                                    </p:set>
                                    <p:animEffect transition="in" filter="blinds(horizontal)">
                                      <p:cBhvr>
                                        <p:cTn id="13" dur="5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69"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251" name="Group 2"/>
          <p:cNvGrpSpPr>
            <a:grpSpLocks/>
          </p:cNvGrpSpPr>
          <p:nvPr/>
        </p:nvGrpSpPr>
        <p:grpSpPr bwMode="auto">
          <a:xfrm>
            <a:off x="747183" y="971551"/>
            <a:ext cx="2300817" cy="1779588"/>
            <a:chOff x="257" y="180"/>
            <a:chExt cx="1087" cy="1121"/>
          </a:xfrm>
        </p:grpSpPr>
        <p:sp>
          <p:nvSpPr>
            <p:cNvPr id="53404" name="Line 3"/>
            <p:cNvSpPr>
              <a:spLocks noChangeShapeType="1"/>
            </p:cNvSpPr>
            <p:nvPr/>
          </p:nvSpPr>
          <p:spPr bwMode="auto">
            <a:xfrm>
              <a:off x="672" y="480"/>
              <a:ext cx="0"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405" name="Line 4"/>
            <p:cNvSpPr>
              <a:spLocks noChangeShapeType="1"/>
            </p:cNvSpPr>
            <p:nvPr/>
          </p:nvSpPr>
          <p:spPr bwMode="auto">
            <a:xfrm>
              <a:off x="480" y="624"/>
              <a:ext cx="86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406" name="Text Box 5"/>
            <p:cNvSpPr txBox="1">
              <a:spLocks noChangeArrowheads="1"/>
            </p:cNvSpPr>
            <p:nvPr/>
          </p:nvSpPr>
          <p:spPr bwMode="auto">
            <a:xfrm>
              <a:off x="672" y="384"/>
              <a:ext cx="46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x   y   z</a:t>
              </a:r>
            </a:p>
          </p:txBody>
        </p:sp>
        <p:sp>
          <p:nvSpPr>
            <p:cNvPr id="53407" name="Text Box 6"/>
            <p:cNvSpPr txBox="1">
              <a:spLocks noChangeArrowheads="1"/>
            </p:cNvSpPr>
            <p:nvPr/>
          </p:nvSpPr>
          <p:spPr bwMode="auto">
            <a:xfrm>
              <a:off x="480" y="624"/>
              <a:ext cx="15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x</a:t>
              </a:r>
            </a:p>
          </p:txBody>
        </p:sp>
        <p:sp>
          <p:nvSpPr>
            <p:cNvPr id="53408" name="Text Box 7"/>
            <p:cNvSpPr txBox="1">
              <a:spLocks noChangeArrowheads="1"/>
            </p:cNvSpPr>
            <p:nvPr/>
          </p:nvSpPr>
          <p:spPr bwMode="auto">
            <a:xfrm>
              <a:off x="480" y="816"/>
              <a:ext cx="14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srgbClr val="FF3300"/>
                  </a:solidFill>
                  <a:latin typeface="Comic Sans MS" pitchFamily="66" charset="0"/>
                </a:rPr>
                <a:t>y</a:t>
              </a:r>
            </a:p>
          </p:txBody>
        </p:sp>
        <p:sp>
          <p:nvSpPr>
            <p:cNvPr id="53409" name="Text Box 8"/>
            <p:cNvSpPr txBox="1">
              <a:spLocks noChangeArrowheads="1"/>
            </p:cNvSpPr>
            <p:nvPr/>
          </p:nvSpPr>
          <p:spPr bwMode="auto">
            <a:xfrm>
              <a:off x="480" y="1008"/>
              <a:ext cx="14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srgbClr val="FF3300"/>
                  </a:solidFill>
                  <a:latin typeface="Comic Sans MS" pitchFamily="66" charset="0"/>
                </a:rPr>
                <a:t>z</a:t>
              </a:r>
            </a:p>
          </p:txBody>
        </p:sp>
        <p:sp>
          <p:nvSpPr>
            <p:cNvPr id="53410" name="Text Box 9"/>
            <p:cNvSpPr txBox="1">
              <a:spLocks noChangeArrowheads="1"/>
            </p:cNvSpPr>
            <p:nvPr/>
          </p:nvSpPr>
          <p:spPr bwMode="auto">
            <a:xfrm>
              <a:off x="672" y="624"/>
              <a:ext cx="45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0  2   7</a:t>
              </a:r>
            </a:p>
          </p:txBody>
        </p:sp>
        <p:sp>
          <p:nvSpPr>
            <p:cNvPr id="53411" name="Text Box 10"/>
            <p:cNvSpPr txBox="1">
              <a:spLocks noChangeArrowheads="1"/>
            </p:cNvSpPr>
            <p:nvPr/>
          </p:nvSpPr>
          <p:spPr bwMode="auto">
            <a:xfrm>
              <a:off x="672" y="876"/>
              <a:ext cx="21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 </a:t>
              </a:r>
            </a:p>
          </p:txBody>
        </p:sp>
        <p:sp>
          <p:nvSpPr>
            <p:cNvPr id="53412" name="Text Box 11"/>
            <p:cNvSpPr txBox="1">
              <a:spLocks noChangeArrowheads="1"/>
            </p:cNvSpPr>
            <p:nvPr/>
          </p:nvSpPr>
          <p:spPr bwMode="auto">
            <a:xfrm>
              <a:off x="816" y="876"/>
              <a:ext cx="21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 ∞</a:t>
              </a:r>
            </a:p>
          </p:txBody>
        </p:sp>
        <p:sp>
          <p:nvSpPr>
            <p:cNvPr id="53413" name="Text Box 12"/>
            <p:cNvSpPr txBox="1">
              <a:spLocks noChangeArrowheads="1"/>
            </p:cNvSpPr>
            <p:nvPr/>
          </p:nvSpPr>
          <p:spPr bwMode="auto">
            <a:xfrm>
              <a:off x="1056" y="864"/>
              <a:ext cx="17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a:t>
              </a:r>
            </a:p>
          </p:txBody>
        </p:sp>
        <p:sp>
          <p:nvSpPr>
            <p:cNvPr id="53414" name="Text Box 13"/>
            <p:cNvSpPr txBox="1">
              <a:spLocks noChangeArrowheads="1"/>
            </p:cNvSpPr>
            <p:nvPr/>
          </p:nvSpPr>
          <p:spPr bwMode="auto">
            <a:xfrm>
              <a:off x="672" y="1056"/>
              <a:ext cx="17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a:t>
              </a:r>
            </a:p>
          </p:txBody>
        </p:sp>
        <p:sp>
          <p:nvSpPr>
            <p:cNvPr id="53415" name="Text Box 14"/>
            <p:cNvSpPr txBox="1">
              <a:spLocks noChangeArrowheads="1"/>
            </p:cNvSpPr>
            <p:nvPr/>
          </p:nvSpPr>
          <p:spPr bwMode="auto">
            <a:xfrm>
              <a:off x="816" y="1068"/>
              <a:ext cx="21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 ∞</a:t>
              </a:r>
            </a:p>
          </p:txBody>
        </p:sp>
        <p:sp>
          <p:nvSpPr>
            <p:cNvPr id="53416" name="Text Box 15"/>
            <p:cNvSpPr txBox="1">
              <a:spLocks noChangeArrowheads="1"/>
            </p:cNvSpPr>
            <p:nvPr/>
          </p:nvSpPr>
          <p:spPr bwMode="auto">
            <a:xfrm>
              <a:off x="1056" y="1056"/>
              <a:ext cx="17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a:t>
              </a:r>
            </a:p>
          </p:txBody>
        </p:sp>
        <p:sp>
          <p:nvSpPr>
            <p:cNvPr id="53417" name="Text Box 16"/>
            <p:cNvSpPr txBox="1">
              <a:spLocks noChangeArrowheads="1"/>
            </p:cNvSpPr>
            <p:nvPr/>
          </p:nvSpPr>
          <p:spPr bwMode="auto">
            <a:xfrm rot="16200000">
              <a:off x="286" y="1020"/>
              <a:ext cx="11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en-US" altLang="zh-CN" sz="1800">
                <a:solidFill>
                  <a:prstClr val="black"/>
                </a:solidFill>
                <a:latin typeface="Comic Sans MS" pitchFamily="66" charset="0"/>
              </a:endParaRPr>
            </a:p>
          </p:txBody>
        </p:sp>
        <p:sp>
          <p:nvSpPr>
            <p:cNvPr id="53418" name="Text Box 17"/>
            <p:cNvSpPr txBox="1">
              <a:spLocks noChangeArrowheads="1"/>
            </p:cNvSpPr>
            <p:nvPr/>
          </p:nvSpPr>
          <p:spPr bwMode="auto">
            <a:xfrm>
              <a:off x="672" y="180"/>
              <a:ext cx="8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en-US" altLang="zh-CN" sz="1800">
                <a:solidFill>
                  <a:prstClr val="black"/>
                </a:solidFill>
                <a:latin typeface="Comic Sans MS" pitchFamily="66" charset="0"/>
              </a:endParaRPr>
            </a:p>
          </p:txBody>
        </p:sp>
      </p:grpSp>
      <p:sp>
        <p:nvSpPr>
          <p:cNvPr id="53252" name="Line 20"/>
          <p:cNvSpPr>
            <a:spLocks noChangeShapeType="1"/>
          </p:cNvSpPr>
          <p:nvPr/>
        </p:nvSpPr>
        <p:spPr bwMode="auto">
          <a:xfrm>
            <a:off x="7315200" y="1524000"/>
            <a:ext cx="0" cy="1219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253" name="Line 21"/>
          <p:cNvSpPr>
            <a:spLocks noChangeShapeType="1"/>
          </p:cNvSpPr>
          <p:nvPr/>
        </p:nvSpPr>
        <p:spPr bwMode="auto">
          <a:xfrm>
            <a:off x="6908800" y="1752600"/>
            <a:ext cx="1828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254" name="Text Box 22"/>
          <p:cNvSpPr txBox="1">
            <a:spLocks noChangeArrowheads="1"/>
          </p:cNvSpPr>
          <p:nvPr/>
        </p:nvSpPr>
        <p:spPr bwMode="auto">
          <a:xfrm>
            <a:off x="7315201" y="1371601"/>
            <a:ext cx="9781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x   y   z</a:t>
            </a:r>
          </a:p>
        </p:txBody>
      </p:sp>
      <p:sp>
        <p:nvSpPr>
          <p:cNvPr id="53255" name="Text Box 23"/>
          <p:cNvSpPr txBox="1">
            <a:spLocks noChangeArrowheads="1"/>
          </p:cNvSpPr>
          <p:nvPr/>
        </p:nvSpPr>
        <p:spPr bwMode="auto">
          <a:xfrm>
            <a:off x="6908800" y="1752601"/>
            <a:ext cx="3209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x</a:t>
            </a:r>
          </a:p>
        </p:txBody>
      </p:sp>
      <p:sp>
        <p:nvSpPr>
          <p:cNvPr id="53256" name="Text Box 24"/>
          <p:cNvSpPr txBox="1">
            <a:spLocks noChangeArrowheads="1"/>
          </p:cNvSpPr>
          <p:nvPr/>
        </p:nvSpPr>
        <p:spPr bwMode="auto">
          <a:xfrm>
            <a:off x="6908801" y="2057401"/>
            <a:ext cx="3048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y</a:t>
            </a:r>
          </a:p>
        </p:txBody>
      </p:sp>
      <p:sp>
        <p:nvSpPr>
          <p:cNvPr id="53257" name="Text Box 25"/>
          <p:cNvSpPr txBox="1">
            <a:spLocks noChangeArrowheads="1"/>
          </p:cNvSpPr>
          <p:nvPr/>
        </p:nvSpPr>
        <p:spPr bwMode="auto">
          <a:xfrm>
            <a:off x="6908800" y="2362201"/>
            <a:ext cx="3080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z</a:t>
            </a:r>
          </a:p>
        </p:txBody>
      </p:sp>
      <p:sp>
        <p:nvSpPr>
          <p:cNvPr id="53258" name="Text Box 26"/>
          <p:cNvSpPr txBox="1">
            <a:spLocks noChangeArrowheads="1"/>
          </p:cNvSpPr>
          <p:nvPr/>
        </p:nvSpPr>
        <p:spPr bwMode="auto">
          <a:xfrm>
            <a:off x="7315201" y="1752601"/>
            <a:ext cx="95250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0  2   3</a:t>
            </a:r>
          </a:p>
        </p:txBody>
      </p:sp>
      <p:sp>
        <p:nvSpPr>
          <p:cNvPr id="53259" name="Line 29"/>
          <p:cNvSpPr>
            <a:spLocks noChangeShapeType="1"/>
          </p:cNvSpPr>
          <p:nvPr/>
        </p:nvSpPr>
        <p:spPr bwMode="auto">
          <a:xfrm>
            <a:off x="4368800" y="1447800"/>
            <a:ext cx="0" cy="1219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260" name="Line 30"/>
          <p:cNvSpPr>
            <a:spLocks noChangeShapeType="1"/>
          </p:cNvSpPr>
          <p:nvPr/>
        </p:nvSpPr>
        <p:spPr bwMode="auto">
          <a:xfrm>
            <a:off x="3962400" y="1676400"/>
            <a:ext cx="1828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261" name="Text Box 31"/>
          <p:cNvSpPr txBox="1">
            <a:spLocks noChangeArrowheads="1"/>
          </p:cNvSpPr>
          <p:nvPr/>
        </p:nvSpPr>
        <p:spPr bwMode="auto">
          <a:xfrm>
            <a:off x="4368801" y="1295401"/>
            <a:ext cx="9781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x   y   z</a:t>
            </a:r>
          </a:p>
        </p:txBody>
      </p:sp>
      <p:sp>
        <p:nvSpPr>
          <p:cNvPr id="53262" name="Text Box 32"/>
          <p:cNvSpPr txBox="1">
            <a:spLocks noChangeArrowheads="1"/>
          </p:cNvSpPr>
          <p:nvPr/>
        </p:nvSpPr>
        <p:spPr bwMode="auto">
          <a:xfrm>
            <a:off x="3962400" y="1676401"/>
            <a:ext cx="3209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x</a:t>
            </a:r>
          </a:p>
        </p:txBody>
      </p:sp>
      <p:sp>
        <p:nvSpPr>
          <p:cNvPr id="53263" name="Text Box 33"/>
          <p:cNvSpPr txBox="1">
            <a:spLocks noChangeArrowheads="1"/>
          </p:cNvSpPr>
          <p:nvPr/>
        </p:nvSpPr>
        <p:spPr bwMode="auto">
          <a:xfrm>
            <a:off x="3962401" y="1981201"/>
            <a:ext cx="3048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y</a:t>
            </a:r>
          </a:p>
        </p:txBody>
      </p:sp>
      <p:sp>
        <p:nvSpPr>
          <p:cNvPr id="53264" name="Text Box 34"/>
          <p:cNvSpPr txBox="1">
            <a:spLocks noChangeArrowheads="1"/>
          </p:cNvSpPr>
          <p:nvPr/>
        </p:nvSpPr>
        <p:spPr bwMode="auto">
          <a:xfrm>
            <a:off x="3962400" y="2286001"/>
            <a:ext cx="3080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z</a:t>
            </a:r>
          </a:p>
        </p:txBody>
      </p:sp>
      <p:sp>
        <p:nvSpPr>
          <p:cNvPr id="53265" name="Text Box 35"/>
          <p:cNvSpPr txBox="1">
            <a:spLocks noChangeArrowheads="1"/>
          </p:cNvSpPr>
          <p:nvPr/>
        </p:nvSpPr>
        <p:spPr bwMode="auto">
          <a:xfrm>
            <a:off x="4368801" y="1676401"/>
            <a:ext cx="95250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0  2   3</a:t>
            </a:r>
          </a:p>
        </p:txBody>
      </p:sp>
      <p:sp>
        <p:nvSpPr>
          <p:cNvPr id="53266" name="Line 38"/>
          <p:cNvSpPr>
            <a:spLocks noChangeShapeType="1"/>
          </p:cNvSpPr>
          <p:nvPr/>
        </p:nvSpPr>
        <p:spPr bwMode="auto">
          <a:xfrm>
            <a:off x="1625600" y="3200400"/>
            <a:ext cx="0" cy="1219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267" name="Line 39"/>
          <p:cNvSpPr>
            <a:spLocks noChangeShapeType="1"/>
          </p:cNvSpPr>
          <p:nvPr/>
        </p:nvSpPr>
        <p:spPr bwMode="auto">
          <a:xfrm>
            <a:off x="1219200" y="3429000"/>
            <a:ext cx="1828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268" name="Text Box 40"/>
          <p:cNvSpPr txBox="1">
            <a:spLocks noChangeArrowheads="1"/>
          </p:cNvSpPr>
          <p:nvPr/>
        </p:nvSpPr>
        <p:spPr bwMode="auto">
          <a:xfrm>
            <a:off x="1625601" y="3048001"/>
            <a:ext cx="9781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x   y   z</a:t>
            </a:r>
          </a:p>
        </p:txBody>
      </p:sp>
      <p:sp>
        <p:nvSpPr>
          <p:cNvPr id="53269" name="Text Box 41"/>
          <p:cNvSpPr txBox="1">
            <a:spLocks noChangeArrowheads="1"/>
          </p:cNvSpPr>
          <p:nvPr/>
        </p:nvSpPr>
        <p:spPr bwMode="auto">
          <a:xfrm>
            <a:off x="1219200" y="3429001"/>
            <a:ext cx="3209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srgbClr val="FF3300"/>
                </a:solidFill>
                <a:latin typeface="Comic Sans MS" pitchFamily="66" charset="0"/>
              </a:rPr>
              <a:t>x</a:t>
            </a:r>
          </a:p>
        </p:txBody>
      </p:sp>
      <p:sp>
        <p:nvSpPr>
          <p:cNvPr id="53270" name="Text Box 42"/>
          <p:cNvSpPr txBox="1">
            <a:spLocks noChangeArrowheads="1"/>
          </p:cNvSpPr>
          <p:nvPr/>
        </p:nvSpPr>
        <p:spPr bwMode="auto">
          <a:xfrm>
            <a:off x="1219201" y="3733800"/>
            <a:ext cx="3048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y</a:t>
            </a:r>
          </a:p>
        </p:txBody>
      </p:sp>
      <p:sp>
        <p:nvSpPr>
          <p:cNvPr id="53271" name="Text Box 43"/>
          <p:cNvSpPr txBox="1">
            <a:spLocks noChangeArrowheads="1"/>
          </p:cNvSpPr>
          <p:nvPr/>
        </p:nvSpPr>
        <p:spPr bwMode="auto">
          <a:xfrm>
            <a:off x="1219200" y="4038601"/>
            <a:ext cx="3080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srgbClr val="FF3300"/>
                </a:solidFill>
                <a:latin typeface="Comic Sans MS" pitchFamily="66" charset="0"/>
              </a:rPr>
              <a:t>z</a:t>
            </a:r>
          </a:p>
        </p:txBody>
      </p:sp>
      <p:sp>
        <p:nvSpPr>
          <p:cNvPr id="53272" name="Text Box 44"/>
          <p:cNvSpPr txBox="1">
            <a:spLocks noChangeArrowheads="1"/>
          </p:cNvSpPr>
          <p:nvPr/>
        </p:nvSpPr>
        <p:spPr bwMode="auto">
          <a:xfrm>
            <a:off x="2032000" y="3429001"/>
            <a:ext cx="3786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a:t>
            </a:r>
          </a:p>
        </p:txBody>
      </p:sp>
      <p:sp>
        <p:nvSpPr>
          <p:cNvPr id="53273" name="Text Box 45"/>
          <p:cNvSpPr txBox="1">
            <a:spLocks noChangeArrowheads="1"/>
          </p:cNvSpPr>
          <p:nvPr/>
        </p:nvSpPr>
        <p:spPr bwMode="auto">
          <a:xfrm>
            <a:off x="2438400" y="3429001"/>
            <a:ext cx="3786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a:t>
            </a:r>
          </a:p>
        </p:txBody>
      </p:sp>
      <p:sp>
        <p:nvSpPr>
          <p:cNvPr id="53274" name="Text Box 46"/>
          <p:cNvSpPr txBox="1">
            <a:spLocks noChangeArrowheads="1"/>
          </p:cNvSpPr>
          <p:nvPr/>
        </p:nvSpPr>
        <p:spPr bwMode="auto">
          <a:xfrm>
            <a:off x="1625600" y="4114801"/>
            <a:ext cx="3786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a:t>
            </a:r>
          </a:p>
        </p:txBody>
      </p:sp>
      <p:sp>
        <p:nvSpPr>
          <p:cNvPr id="53275" name="Text Box 47"/>
          <p:cNvSpPr txBox="1">
            <a:spLocks noChangeArrowheads="1"/>
          </p:cNvSpPr>
          <p:nvPr/>
        </p:nvSpPr>
        <p:spPr bwMode="auto">
          <a:xfrm>
            <a:off x="2006600" y="4114801"/>
            <a:ext cx="3786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a:t>
            </a:r>
          </a:p>
        </p:txBody>
      </p:sp>
      <p:sp>
        <p:nvSpPr>
          <p:cNvPr id="53276" name="Text Box 48"/>
          <p:cNvSpPr txBox="1">
            <a:spLocks noChangeArrowheads="1"/>
          </p:cNvSpPr>
          <p:nvPr/>
        </p:nvSpPr>
        <p:spPr bwMode="auto">
          <a:xfrm>
            <a:off x="2438400" y="4114801"/>
            <a:ext cx="3786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a:t>
            </a:r>
          </a:p>
        </p:txBody>
      </p:sp>
      <p:sp>
        <p:nvSpPr>
          <p:cNvPr id="53277" name="Line 50"/>
          <p:cNvSpPr>
            <a:spLocks noChangeShapeType="1"/>
          </p:cNvSpPr>
          <p:nvPr/>
        </p:nvSpPr>
        <p:spPr bwMode="auto">
          <a:xfrm>
            <a:off x="4368800" y="3200400"/>
            <a:ext cx="0" cy="1219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278" name="Line 51"/>
          <p:cNvSpPr>
            <a:spLocks noChangeShapeType="1"/>
          </p:cNvSpPr>
          <p:nvPr/>
        </p:nvSpPr>
        <p:spPr bwMode="auto">
          <a:xfrm>
            <a:off x="3962400" y="3429000"/>
            <a:ext cx="1828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279" name="Text Box 52"/>
          <p:cNvSpPr txBox="1">
            <a:spLocks noChangeArrowheads="1"/>
          </p:cNvSpPr>
          <p:nvPr/>
        </p:nvSpPr>
        <p:spPr bwMode="auto">
          <a:xfrm>
            <a:off x="4368801" y="3048001"/>
            <a:ext cx="9781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x   y   z</a:t>
            </a:r>
          </a:p>
        </p:txBody>
      </p:sp>
      <p:sp>
        <p:nvSpPr>
          <p:cNvPr id="53280" name="Text Box 53"/>
          <p:cNvSpPr txBox="1">
            <a:spLocks noChangeArrowheads="1"/>
          </p:cNvSpPr>
          <p:nvPr/>
        </p:nvSpPr>
        <p:spPr bwMode="auto">
          <a:xfrm>
            <a:off x="3962400" y="3429001"/>
            <a:ext cx="3209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x</a:t>
            </a:r>
          </a:p>
        </p:txBody>
      </p:sp>
      <p:sp>
        <p:nvSpPr>
          <p:cNvPr id="53281" name="Text Box 54"/>
          <p:cNvSpPr txBox="1">
            <a:spLocks noChangeArrowheads="1"/>
          </p:cNvSpPr>
          <p:nvPr/>
        </p:nvSpPr>
        <p:spPr bwMode="auto">
          <a:xfrm>
            <a:off x="3962401" y="3733800"/>
            <a:ext cx="3048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y</a:t>
            </a:r>
          </a:p>
        </p:txBody>
      </p:sp>
      <p:sp>
        <p:nvSpPr>
          <p:cNvPr id="53282" name="Text Box 55"/>
          <p:cNvSpPr txBox="1">
            <a:spLocks noChangeArrowheads="1"/>
          </p:cNvSpPr>
          <p:nvPr/>
        </p:nvSpPr>
        <p:spPr bwMode="auto">
          <a:xfrm>
            <a:off x="3962400" y="4038601"/>
            <a:ext cx="3080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z</a:t>
            </a:r>
          </a:p>
        </p:txBody>
      </p:sp>
      <p:sp>
        <p:nvSpPr>
          <p:cNvPr id="53283" name="Text Box 56"/>
          <p:cNvSpPr txBox="1">
            <a:spLocks noChangeArrowheads="1"/>
          </p:cNvSpPr>
          <p:nvPr/>
        </p:nvSpPr>
        <p:spPr bwMode="auto">
          <a:xfrm>
            <a:off x="4368801" y="3429001"/>
            <a:ext cx="95250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0  2   7</a:t>
            </a:r>
          </a:p>
        </p:txBody>
      </p:sp>
      <p:sp>
        <p:nvSpPr>
          <p:cNvPr id="53284" name="Line 59"/>
          <p:cNvSpPr>
            <a:spLocks noChangeShapeType="1"/>
          </p:cNvSpPr>
          <p:nvPr/>
        </p:nvSpPr>
        <p:spPr bwMode="auto">
          <a:xfrm>
            <a:off x="7315200" y="3276600"/>
            <a:ext cx="0" cy="1219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285" name="Line 60"/>
          <p:cNvSpPr>
            <a:spLocks noChangeShapeType="1"/>
          </p:cNvSpPr>
          <p:nvPr/>
        </p:nvSpPr>
        <p:spPr bwMode="auto">
          <a:xfrm>
            <a:off x="6908800" y="3505200"/>
            <a:ext cx="1828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286" name="Text Box 61"/>
          <p:cNvSpPr txBox="1">
            <a:spLocks noChangeArrowheads="1"/>
          </p:cNvSpPr>
          <p:nvPr/>
        </p:nvSpPr>
        <p:spPr bwMode="auto">
          <a:xfrm>
            <a:off x="7315201" y="3124201"/>
            <a:ext cx="9781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x   y   z</a:t>
            </a:r>
          </a:p>
        </p:txBody>
      </p:sp>
      <p:sp>
        <p:nvSpPr>
          <p:cNvPr id="53287" name="Text Box 62"/>
          <p:cNvSpPr txBox="1">
            <a:spLocks noChangeArrowheads="1"/>
          </p:cNvSpPr>
          <p:nvPr/>
        </p:nvSpPr>
        <p:spPr bwMode="auto">
          <a:xfrm>
            <a:off x="6908800" y="3505201"/>
            <a:ext cx="3209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x</a:t>
            </a:r>
          </a:p>
        </p:txBody>
      </p:sp>
      <p:sp>
        <p:nvSpPr>
          <p:cNvPr id="53288" name="Text Box 63"/>
          <p:cNvSpPr txBox="1">
            <a:spLocks noChangeArrowheads="1"/>
          </p:cNvSpPr>
          <p:nvPr/>
        </p:nvSpPr>
        <p:spPr bwMode="auto">
          <a:xfrm>
            <a:off x="6908801" y="3810001"/>
            <a:ext cx="3048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y</a:t>
            </a:r>
          </a:p>
        </p:txBody>
      </p:sp>
      <p:sp>
        <p:nvSpPr>
          <p:cNvPr id="53289" name="Text Box 64"/>
          <p:cNvSpPr txBox="1">
            <a:spLocks noChangeArrowheads="1"/>
          </p:cNvSpPr>
          <p:nvPr/>
        </p:nvSpPr>
        <p:spPr bwMode="auto">
          <a:xfrm>
            <a:off x="6908800" y="4114801"/>
            <a:ext cx="3080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z</a:t>
            </a:r>
          </a:p>
        </p:txBody>
      </p:sp>
      <p:sp>
        <p:nvSpPr>
          <p:cNvPr id="53290" name="Text Box 65"/>
          <p:cNvSpPr txBox="1">
            <a:spLocks noChangeArrowheads="1"/>
          </p:cNvSpPr>
          <p:nvPr/>
        </p:nvSpPr>
        <p:spPr bwMode="auto">
          <a:xfrm>
            <a:off x="7315201" y="3505201"/>
            <a:ext cx="95250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0  2   3</a:t>
            </a:r>
          </a:p>
        </p:txBody>
      </p:sp>
      <p:sp>
        <p:nvSpPr>
          <p:cNvPr id="53291" name="Line 68"/>
          <p:cNvSpPr>
            <a:spLocks noChangeShapeType="1"/>
          </p:cNvSpPr>
          <p:nvPr/>
        </p:nvSpPr>
        <p:spPr bwMode="auto">
          <a:xfrm>
            <a:off x="7213600" y="4953000"/>
            <a:ext cx="0" cy="1219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292" name="Line 69"/>
          <p:cNvSpPr>
            <a:spLocks noChangeShapeType="1"/>
          </p:cNvSpPr>
          <p:nvPr/>
        </p:nvSpPr>
        <p:spPr bwMode="auto">
          <a:xfrm>
            <a:off x="6807200" y="5181600"/>
            <a:ext cx="1828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293" name="Text Box 70"/>
          <p:cNvSpPr txBox="1">
            <a:spLocks noChangeArrowheads="1"/>
          </p:cNvSpPr>
          <p:nvPr/>
        </p:nvSpPr>
        <p:spPr bwMode="auto">
          <a:xfrm>
            <a:off x="7213601" y="4800601"/>
            <a:ext cx="9781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x   y   z</a:t>
            </a:r>
          </a:p>
        </p:txBody>
      </p:sp>
      <p:sp>
        <p:nvSpPr>
          <p:cNvPr id="53294" name="Text Box 71"/>
          <p:cNvSpPr txBox="1">
            <a:spLocks noChangeArrowheads="1"/>
          </p:cNvSpPr>
          <p:nvPr/>
        </p:nvSpPr>
        <p:spPr bwMode="auto">
          <a:xfrm>
            <a:off x="6807200" y="5181601"/>
            <a:ext cx="3209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x</a:t>
            </a:r>
          </a:p>
        </p:txBody>
      </p:sp>
      <p:sp>
        <p:nvSpPr>
          <p:cNvPr id="53295" name="Text Box 72"/>
          <p:cNvSpPr txBox="1">
            <a:spLocks noChangeArrowheads="1"/>
          </p:cNvSpPr>
          <p:nvPr/>
        </p:nvSpPr>
        <p:spPr bwMode="auto">
          <a:xfrm>
            <a:off x="6807201" y="5486401"/>
            <a:ext cx="3048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y</a:t>
            </a:r>
          </a:p>
        </p:txBody>
      </p:sp>
      <p:sp>
        <p:nvSpPr>
          <p:cNvPr id="53296" name="Text Box 73"/>
          <p:cNvSpPr txBox="1">
            <a:spLocks noChangeArrowheads="1"/>
          </p:cNvSpPr>
          <p:nvPr/>
        </p:nvSpPr>
        <p:spPr bwMode="auto">
          <a:xfrm>
            <a:off x="6807200" y="5791201"/>
            <a:ext cx="3080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z</a:t>
            </a:r>
          </a:p>
        </p:txBody>
      </p:sp>
      <p:sp>
        <p:nvSpPr>
          <p:cNvPr id="53297" name="Text Box 74"/>
          <p:cNvSpPr txBox="1">
            <a:spLocks noChangeArrowheads="1"/>
          </p:cNvSpPr>
          <p:nvPr/>
        </p:nvSpPr>
        <p:spPr bwMode="auto">
          <a:xfrm>
            <a:off x="7213601" y="5181601"/>
            <a:ext cx="95250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0  2   3</a:t>
            </a:r>
          </a:p>
        </p:txBody>
      </p:sp>
      <p:sp>
        <p:nvSpPr>
          <p:cNvPr id="53298" name="Line 77"/>
          <p:cNvSpPr>
            <a:spLocks noChangeShapeType="1"/>
          </p:cNvSpPr>
          <p:nvPr/>
        </p:nvSpPr>
        <p:spPr bwMode="auto">
          <a:xfrm>
            <a:off x="4368800" y="4953000"/>
            <a:ext cx="0" cy="1219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299" name="Line 78"/>
          <p:cNvSpPr>
            <a:spLocks noChangeShapeType="1"/>
          </p:cNvSpPr>
          <p:nvPr/>
        </p:nvSpPr>
        <p:spPr bwMode="auto">
          <a:xfrm>
            <a:off x="3962400" y="5181600"/>
            <a:ext cx="1828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300" name="Text Box 79"/>
          <p:cNvSpPr txBox="1">
            <a:spLocks noChangeArrowheads="1"/>
          </p:cNvSpPr>
          <p:nvPr/>
        </p:nvSpPr>
        <p:spPr bwMode="auto">
          <a:xfrm>
            <a:off x="4368801" y="4800601"/>
            <a:ext cx="9781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x   y   z</a:t>
            </a:r>
          </a:p>
        </p:txBody>
      </p:sp>
      <p:sp>
        <p:nvSpPr>
          <p:cNvPr id="53301" name="Text Box 80"/>
          <p:cNvSpPr txBox="1">
            <a:spLocks noChangeArrowheads="1"/>
          </p:cNvSpPr>
          <p:nvPr/>
        </p:nvSpPr>
        <p:spPr bwMode="auto">
          <a:xfrm>
            <a:off x="3962400" y="5181601"/>
            <a:ext cx="3209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x</a:t>
            </a:r>
          </a:p>
        </p:txBody>
      </p:sp>
      <p:sp>
        <p:nvSpPr>
          <p:cNvPr id="53302" name="Text Box 81"/>
          <p:cNvSpPr txBox="1">
            <a:spLocks noChangeArrowheads="1"/>
          </p:cNvSpPr>
          <p:nvPr/>
        </p:nvSpPr>
        <p:spPr bwMode="auto">
          <a:xfrm>
            <a:off x="3962401" y="5486401"/>
            <a:ext cx="3048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y</a:t>
            </a:r>
          </a:p>
        </p:txBody>
      </p:sp>
      <p:sp>
        <p:nvSpPr>
          <p:cNvPr id="53303" name="Text Box 82"/>
          <p:cNvSpPr txBox="1">
            <a:spLocks noChangeArrowheads="1"/>
          </p:cNvSpPr>
          <p:nvPr/>
        </p:nvSpPr>
        <p:spPr bwMode="auto">
          <a:xfrm>
            <a:off x="3962400" y="5791201"/>
            <a:ext cx="3080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z</a:t>
            </a:r>
          </a:p>
        </p:txBody>
      </p:sp>
      <p:sp>
        <p:nvSpPr>
          <p:cNvPr id="53304" name="Text Box 83"/>
          <p:cNvSpPr txBox="1">
            <a:spLocks noChangeArrowheads="1"/>
          </p:cNvSpPr>
          <p:nvPr/>
        </p:nvSpPr>
        <p:spPr bwMode="auto">
          <a:xfrm>
            <a:off x="4368801" y="5181601"/>
            <a:ext cx="95250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0  2   7</a:t>
            </a:r>
          </a:p>
        </p:txBody>
      </p:sp>
      <p:sp>
        <p:nvSpPr>
          <p:cNvPr id="53305" name="Line 86"/>
          <p:cNvSpPr>
            <a:spLocks noChangeShapeType="1"/>
          </p:cNvSpPr>
          <p:nvPr/>
        </p:nvSpPr>
        <p:spPr bwMode="auto">
          <a:xfrm>
            <a:off x="1625600" y="5029200"/>
            <a:ext cx="0" cy="1219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306" name="Line 87"/>
          <p:cNvSpPr>
            <a:spLocks noChangeShapeType="1"/>
          </p:cNvSpPr>
          <p:nvPr/>
        </p:nvSpPr>
        <p:spPr bwMode="auto">
          <a:xfrm>
            <a:off x="1219200" y="5257800"/>
            <a:ext cx="1828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307" name="Text Box 88"/>
          <p:cNvSpPr txBox="1">
            <a:spLocks noChangeArrowheads="1"/>
          </p:cNvSpPr>
          <p:nvPr/>
        </p:nvSpPr>
        <p:spPr bwMode="auto">
          <a:xfrm>
            <a:off x="1625601" y="4876801"/>
            <a:ext cx="9781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x   y   z</a:t>
            </a:r>
          </a:p>
        </p:txBody>
      </p:sp>
      <p:sp>
        <p:nvSpPr>
          <p:cNvPr id="53308" name="Text Box 89"/>
          <p:cNvSpPr txBox="1">
            <a:spLocks noChangeArrowheads="1"/>
          </p:cNvSpPr>
          <p:nvPr/>
        </p:nvSpPr>
        <p:spPr bwMode="auto">
          <a:xfrm>
            <a:off x="1219200" y="5257801"/>
            <a:ext cx="3209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srgbClr val="FF3300"/>
                </a:solidFill>
                <a:latin typeface="Comic Sans MS" pitchFamily="66" charset="0"/>
              </a:rPr>
              <a:t>x</a:t>
            </a:r>
          </a:p>
        </p:txBody>
      </p:sp>
      <p:sp>
        <p:nvSpPr>
          <p:cNvPr id="53309" name="Text Box 90"/>
          <p:cNvSpPr txBox="1">
            <a:spLocks noChangeArrowheads="1"/>
          </p:cNvSpPr>
          <p:nvPr/>
        </p:nvSpPr>
        <p:spPr bwMode="auto">
          <a:xfrm>
            <a:off x="1219201" y="5562601"/>
            <a:ext cx="3048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srgbClr val="FF3300"/>
                </a:solidFill>
                <a:latin typeface="Comic Sans MS" pitchFamily="66" charset="0"/>
              </a:rPr>
              <a:t>y</a:t>
            </a:r>
          </a:p>
        </p:txBody>
      </p:sp>
      <p:sp>
        <p:nvSpPr>
          <p:cNvPr id="53310" name="Text Box 91"/>
          <p:cNvSpPr txBox="1">
            <a:spLocks noChangeArrowheads="1"/>
          </p:cNvSpPr>
          <p:nvPr/>
        </p:nvSpPr>
        <p:spPr bwMode="auto">
          <a:xfrm>
            <a:off x="1219200" y="5867401"/>
            <a:ext cx="3080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z</a:t>
            </a:r>
          </a:p>
        </p:txBody>
      </p:sp>
      <p:sp>
        <p:nvSpPr>
          <p:cNvPr id="53311" name="Text Box 92"/>
          <p:cNvSpPr txBox="1">
            <a:spLocks noChangeArrowheads="1"/>
          </p:cNvSpPr>
          <p:nvPr/>
        </p:nvSpPr>
        <p:spPr bwMode="auto">
          <a:xfrm>
            <a:off x="1625600" y="5638801"/>
            <a:ext cx="1549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 </a:t>
            </a:r>
          </a:p>
        </p:txBody>
      </p:sp>
      <p:sp>
        <p:nvSpPr>
          <p:cNvPr id="53312" name="Text Box 93"/>
          <p:cNvSpPr txBox="1">
            <a:spLocks noChangeArrowheads="1"/>
          </p:cNvSpPr>
          <p:nvPr/>
        </p:nvSpPr>
        <p:spPr bwMode="auto">
          <a:xfrm>
            <a:off x="1949451" y="5643563"/>
            <a:ext cx="44755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 ∞</a:t>
            </a:r>
          </a:p>
        </p:txBody>
      </p:sp>
      <p:sp>
        <p:nvSpPr>
          <p:cNvPr id="53313" name="Text Box 94"/>
          <p:cNvSpPr txBox="1">
            <a:spLocks noChangeArrowheads="1"/>
          </p:cNvSpPr>
          <p:nvPr/>
        </p:nvSpPr>
        <p:spPr bwMode="auto">
          <a:xfrm>
            <a:off x="2438401" y="5657851"/>
            <a:ext cx="44755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 ∞</a:t>
            </a:r>
          </a:p>
        </p:txBody>
      </p:sp>
      <p:sp>
        <p:nvSpPr>
          <p:cNvPr id="53314" name="Text Box 95"/>
          <p:cNvSpPr txBox="1">
            <a:spLocks noChangeArrowheads="1"/>
          </p:cNvSpPr>
          <p:nvPr/>
        </p:nvSpPr>
        <p:spPr bwMode="auto">
          <a:xfrm>
            <a:off x="1625600" y="5943601"/>
            <a:ext cx="3257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7</a:t>
            </a:r>
          </a:p>
        </p:txBody>
      </p:sp>
      <p:sp>
        <p:nvSpPr>
          <p:cNvPr id="53315" name="Text Box 96"/>
          <p:cNvSpPr txBox="1">
            <a:spLocks noChangeArrowheads="1"/>
          </p:cNvSpPr>
          <p:nvPr/>
        </p:nvSpPr>
        <p:spPr bwMode="auto">
          <a:xfrm>
            <a:off x="2025651" y="5943601"/>
            <a:ext cx="2888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1</a:t>
            </a:r>
          </a:p>
        </p:txBody>
      </p:sp>
      <p:sp>
        <p:nvSpPr>
          <p:cNvPr id="53316" name="Text Box 97"/>
          <p:cNvSpPr txBox="1">
            <a:spLocks noChangeArrowheads="1"/>
          </p:cNvSpPr>
          <p:nvPr/>
        </p:nvSpPr>
        <p:spPr bwMode="auto">
          <a:xfrm>
            <a:off x="2438400" y="5943601"/>
            <a:ext cx="3257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0</a:t>
            </a:r>
          </a:p>
        </p:txBody>
      </p:sp>
      <p:sp>
        <p:nvSpPr>
          <p:cNvPr id="53317" name="Text Box 99"/>
          <p:cNvSpPr txBox="1">
            <a:spLocks noChangeArrowheads="1"/>
          </p:cNvSpPr>
          <p:nvPr/>
        </p:nvSpPr>
        <p:spPr bwMode="auto">
          <a:xfrm>
            <a:off x="1606551" y="3419475"/>
            <a:ext cx="98456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a:t>
            </a:r>
          </a:p>
          <a:p>
            <a:pPr>
              <a:spcBef>
                <a:spcPct val="0"/>
              </a:spcBef>
              <a:buClrTx/>
              <a:buSzTx/>
              <a:buFontTx/>
              <a:buNone/>
            </a:pPr>
            <a:r>
              <a:rPr lang="en-US" altLang="zh-CN" sz="1800">
                <a:solidFill>
                  <a:prstClr val="black"/>
                </a:solidFill>
                <a:latin typeface="Comic Sans MS" pitchFamily="66" charset="0"/>
              </a:rPr>
              <a:t>2   0   1</a:t>
            </a:r>
          </a:p>
        </p:txBody>
      </p:sp>
      <p:sp>
        <p:nvSpPr>
          <p:cNvPr id="53318" name="Text Box 100"/>
          <p:cNvSpPr txBox="1">
            <a:spLocks noChangeArrowheads="1"/>
          </p:cNvSpPr>
          <p:nvPr/>
        </p:nvSpPr>
        <p:spPr bwMode="auto">
          <a:xfrm>
            <a:off x="1625601" y="5257801"/>
            <a:ext cx="1682751"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 ∞  ∞</a:t>
            </a:r>
          </a:p>
        </p:txBody>
      </p:sp>
      <p:sp>
        <p:nvSpPr>
          <p:cNvPr id="53319" name="Text Box 101"/>
          <p:cNvSpPr txBox="1">
            <a:spLocks noChangeArrowheads="1"/>
          </p:cNvSpPr>
          <p:nvPr/>
        </p:nvSpPr>
        <p:spPr bwMode="auto">
          <a:xfrm>
            <a:off x="4347634" y="2022476"/>
            <a:ext cx="9845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2   0   1</a:t>
            </a:r>
          </a:p>
        </p:txBody>
      </p:sp>
      <p:sp>
        <p:nvSpPr>
          <p:cNvPr id="53320" name="Text Box 102"/>
          <p:cNvSpPr txBox="1">
            <a:spLocks noChangeArrowheads="1"/>
          </p:cNvSpPr>
          <p:nvPr/>
        </p:nvSpPr>
        <p:spPr bwMode="auto">
          <a:xfrm>
            <a:off x="4347634" y="2327276"/>
            <a:ext cx="9845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7   1   0</a:t>
            </a:r>
          </a:p>
        </p:txBody>
      </p:sp>
      <p:sp>
        <p:nvSpPr>
          <p:cNvPr id="53321" name="Text Box 103"/>
          <p:cNvSpPr txBox="1">
            <a:spLocks noChangeArrowheads="1"/>
          </p:cNvSpPr>
          <p:nvPr/>
        </p:nvSpPr>
        <p:spPr bwMode="auto">
          <a:xfrm>
            <a:off x="4368800" y="3810001"/>
            <a:ext cx="91563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2  0   1</a:t>
            </a:r>
          </a:p>
        </p:txBody>
      </p:sp>
      <p:sp>
        <p:nvSpPr>
          <p:cNvPr id="53322" name="Text Box 104"/>
          <p:cNvSpPr txBox="1">
            <a:spLocks noChangeArrowheads="1"/>
          </p:cNvSpPr>
          <p:nvPr/>
        </p:nvSpPr>
        <p:spPr bwMode="auto">
          <a:xfrm>
            <a:off x="4368801" y="4114801"/>
            <a:ext cx="9845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7   1   0</a:t>
            </a:r>
          </a:p>
        </p:txBody>
      </p:sp>
      <p:sp>
        <p:nvSpPr>
          <p:cNvPr id="53323" name="Text Box 105"/>
          <p:cNvSpPr txBox="1">
            <a:spLocks noChangeArrowheads="1"/>
          </p:cNvSpPr>
          <p:nvPr/>
        </p:nvSpPr>
        <p:spPr bwMode="auto">
          <a:xfrm>
            <a:off x="4368800" y="5562601"/>
            <a:ext cx="91563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2  0   1</a:t>
            </a:r>
          </a:p>
        </p:txBody>
      </p:sp>
      <p:sp>
        <p:nvSpPr>
          <p:cNvPr id="53324" name="Text Box 106"/>
          <p:cNvSpPr txBox="1">
            <a:spLocks noChangeArrowheads="1"/>
          </p:cNvSpPr>
          <p:nvPr/>
        </p:nvSpPr>
        <p:spPr bwMode="auto">
          <a:xfrm>
            <a:off x="4368800" y="5867401"/>
            <a:ext cx="91563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3  1   0</a:t>
            </a:r>
          </a:p>
        </p:txBody>
      </p:sp>
      <p:sp>
        <p:nvSpPr>
          <p:cNvPr id="53325" name="Text Box 107"/>
          <p:cNvSpPr txBox="1">
            <a:spLocks noChangeArrowheads="1"/>
          </p:cNvSpPr>
          <p:nvPr/>
        </p:nvSpPr>
        <p:spPr bwMode="auto">
          <a:xfrm>
            <a:off x="7315201" y="2133601"/>
            <a:ext cx="9845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2   0   1</a:t>
            </a:r>
          </a:p>
        </p:txBody>
      </p:sp>
      <p:sp>
        <p:nvSpPr>
          <p:cNvPr id="53326" name="Text Box 108"/>
          <p:cNvSpPr txBox="1">
            <a:spLocks noChangeArrowheads="1"/>
          </p:cNvSpPr>
          <p:nvPr/>
        </p:nvSpPr>
        <p:spPr bwMode="auto">
          <a:xfrm>
            <a:off x="7315201" y="2438401"/>
            <a:ext cx="9845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3   1   0</a:t>
            </a:r>
          </a:p>
        </p:txBody>
      </p:sp>
      <p:sp>
        <p:nvSpPr>
          <p:cNvPr id="53327" name="Text Box 109"/>
          <p:cNvSpPr txBox="1">
            <a:spLocks noChangeArrowheads="1"/>
          </p:cNvSpPr>
          <p:nvPr/>
        </p:nvSpPr>
        <p:spPr bwMode="auto">
          <a:xfrm>
            <a:off x="7315200" y="3886201"/>
            <a:ext cx="91563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2  0   1</a:t>
            </a:r>
          </a:p>
        </p:txBody>
      </p:sp>
      <p:sp>
        <p:nvSpPr>
          <p:cNvPr id="53328" name="Text Box 110"/>
          <p:cNvSpPr txBox="1">
            <a:spLocks noChangeArrowheads="1"/>
          </p:cNvSpPr>
          <p:nvPr/>
        </p:nvSpPr>
        <p:spPr bwMode="auto">
          <a:xfrm>
            <a:off x="7213600" y="5867401"/>
            <a:ext cx="91563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3  1   0</a:t>
            </a:r>
          </a:p>
        </p:txBody>
      </p:sp>
      <p:sp>
        <p:nvSpPr>
          <p:cNvPr id="53329" name="Text Box 111"/>
          <p:cNvSpPr txBox="1">
            <a:spLocks noChangeArrowheads="1"/>
          </p:cNvSpPr>
          <p:nvPr/>
        </p:nvSpPr>
        <p:spPr bwMode="auto">
          <a:xfrm>
            <a:off x="7213600" y="5486401"/>
            <a:ext cx="91563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2  0   1</a:t>
            </a:r>
          </a:p>
        </p:txBody>
      </p:sp>
      <p:sp>
        <p:nvSpPr>
          <p:cNvPr id="53330" name="Text Box 112"/>
          <p:cNvSpPr txBox="1">
            <a:spLocks noChangeArrowheads="1"/>
          </p:cNvSpPr>
          <p:nvPr/>
        </p:nvSpPr>
        <p:spPr bwMode="auto">
          <a:xfrm>
            <a:off x="7315201" y="4114801"/>
            <a:ext cx="9845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3   1   0</a:t>
            </a:r>
          </a:p>
        </p:txBody>
      </p:sp>
      <p:sp>
        <p:nvSpPr>
          <p:cNvPr id="53331" name="Line 113"/>
          <p:cNvSpPr>
            <a:spLocks noChangeShapeType="1"/>
          </p:cNvSpPr>
          <p:nvPr/>
        </p:nvSpPr>
        <p:spPr bwMode="auto">
          <a:xfrm>
            <a:off x="2946400" y="1981200"/>
            <a:ext cx="914400" cy="1524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332" name="Line 114"/>
          <p:cNvSpPr>
            <a:spLocks noChangeShapeType="1"/>
          </p:cNvSpPr>
          <p:nvPr/>
        </p:nvSpPr>
        <p:spPr bwMode="auto">
          <a:xfrm>
            <a:off x="2844800" y="2057400"/>
            <a:ext cx="914400" cy="3124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333" name="Line 115"/>
          <p:cNvSpPr>
            <a:spLocks noChangeShapeType="1"/>
          </p:cNvSpPr>
          <p:nvPr/>
        </p:nvSpPr>
        <p:spPr bwMode="auto">
          <a:xfrm flipV="1">
            <a:off x="2844800" y="2514600"/>
            <a:ext cx="101600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334" name="Line 116"/>
          <p:cNvSpPr>
            <a:spLocks noChangeShapeType="1"/>
          </p:cNvSpPr>
          <p:nvPr/>
        </p:nvSpPr>
        <p:spPr bwMode="auto">
          <a:xfrm>
            <a:off x="2844800" y="4114800"/>
            <a:ext cx="812800" cy="1143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335" name="Line 117"/>
          <p:cNvSpPr>
            <a:spLocks noChangeShapeType="1"/>
          </p:cNvSpPr>
          <p:nvPr/>
        </p:nvSpPr>
        <p:spPr bwMode="auto">
          <a:xfrm flipV="1">
            <a:off x="2844800" y="2590800"/>
            <a:ext cx="1117600" cy="3429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336" name="Line 118"/>
          <p:cNvSpPr>
            <a:spLocks noChangeShapeType="1"/>
          </p:cNvSpPr>
          <p:nvPr/>
        </p:nvSpPr>
        <p:spPr bwMode="auto">
          <a:xfrm flipV="1">
            <a:off x="2946400" y="4343400"/>
            <a:ext cx="1016000" cy="1752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337" name="Line 119"/>
          <p:cNvSpPr>
            <a:spLocks noChangeShapeType="1"/>
          </p:cNvSpPr>
          <p:nvPr/>
        </p:nvSpPr>
        <p:spPr bwMode="auto">
          <a:xfrm>
            <a:off x="5689600" y="1981200"/>
            <a:ext cx="1016000" cy="1600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338" name="Line 120"/>
          <p:cNvSpPr>
            <a:spLocks noChangeShapeType="1"/>
          </p:cNvSpPr>
          <p:nvPr/>
        </p:nvSpPr>
        <p:spPr bwMode="auto">
          <a:xfrm>
            <a:off x="5588000" y="2057400"/>
            <a:ext cx="1117600" cy="2971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339" name="Line 121"/>
          <p:cNvSpPr>
            <a:spLocks noChangeShapeType="1"/>
          </p:cNvSpPr>
          <p:nvPr/>
        </p:nvSpPr>
        <p:spPr bwMode="auto">
          <a:xfrm flipV="1">
            <a:off x="5486400" y="2743200"/>
            <a:ext cx="1524000" cy="3200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340" name="Line 122"/>
          <p:cNvSpPr>
            <a:spLocks noChangeShapeType="1"/>
          </p:cNvSpPr>
          <p:nvPr/>
        </p:nvSpPr>
        <p:spPr bwMode="auto">
          <a:xfrm flipV="1">
            <a:off x="5486400" y="4419600"/>
            <a:ext cx="1422400" cy="1676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341" name="Line 123"/>
          <p:cNvSpPr>
            <a:spLocks noChangeShapeType="1"/>
          </p:cNvSpPr>
          <p:nvPr/>
        </p:nvSpPr>
        <p:spPr bwMode="auto">
          <a:xfrm>
            <a:off x="812800" y="6345238"/>
            <a:ext cx="7213600" cy="0"/>
          </a:xfrm>
          <a:prstGeom prst="line">
            <a:avLst/>
          </a:prstGeom>
          <a:noFill/>
          <a:ln w="952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342" name="Text Box 124"/>
          <p:cNvSpPr txBox="1">
            <a:spLocks noChangeArrowheads="1"/>
          </p:cNvSpPr>
          <p:nvPr/>
        </p:nvSpPr>
        <p:spPr bwMode="auto">
          <a:xfrm>
            <a:off x="8092017" y="6142038"/>
            <a:ext cx="66396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time</a:t>
            </a:r>
          </a:p>
        </p:txBody>
      </p:sp>
      <p:grpSp>
        <p:nvGrpSpPr>
          <p:cNvPr id="53343" name="Group 125"/>
          <p:cNvGrpSpPr>
            <a:grpSpLocks/>
          </p:cNvGrpSpPr>
          <p:nvPr/>
        </p:nvGrpSpPr>
        <p:grpSpPr bwMode="auto">
          <a:xfrm>
            <a:off x="8843434" y="2911475"/>
            <a:ext cx="2912533" cy="1212850"/>
            <a:chOff x="2352" y="0"/>
            <a:chExt cx="1376" cy="764"/>
          </a:xfrm>
        </p:grpSpPr>
        <p:sp>
          <p:nvSpPr>
            <p:cNvPr id="53370" name="Freeform 126"/>
            <p:cNvSpPr>
              <a:spLocks/>
            </p:cNvSpPr>
            <p:nvPr/>
          </p:nvSpPr>
          <p:spPr bwMode="auto">
            <a:xfrm>
              <a:off x="2352" y="0"/>
              <a:ext cx="1376" cy="764"/>
            </a:xfrm>
            <a:custGeom>
              <a:avLst/>
              <a:gdLst>
                <a:gd name="T0" fmla="*/ 113 w 1376"/>
                <a:gd name="T1" fmla="*/ 348 h 764"/>
                <a:gd name="T2" fmla="*/ 395 w 1376"/>
                <a:gd name="T3" fmla="*/ 162 h 764"/>
                <a:gd name="T4" fmla="*/ 710 w 1376"/>
                <a:gd name="T5" fmla="*/ 9 h 764"/>
                <a:gd name="T6" fmla="*/ 1160 w 1376"/>
                <a:gd name="T7" fmla="*/ 219 h 764"/>
                <a:gd name="T8" fmla="*/ 1367 w 1376"/>
                <a:gd name="T9" fmla="*/ 510 h 764"/>
                <a:gd name="T10" fmla="*/ 1103 w 1376"/>
                <a:gd name="T11" fmla="*/ 726 h 764"/>
                <a:gd name="T12" fmla="*/ 578 w 1376"/>
                <a:gd name="T13" fmla="*/ 738 h 764"/>
                <a:gd name="T14" fmla="*/ 77 w 1376"/>
                <a:gd name="T15" fmla="*/ 630 h 764"/>
                <a:gd name="T16" fmla="*/ 113 w 1376"/>
                <a:gd name="T17" fmla="*/ 348 h 7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76" h="764">
                  <a:moveTo>
                    <a:pt x="113" y="348"/>
                  </a:moveTo>
                  <a:cubicBezTo>
                    <a:pt x="166" y="270"/>
                    <a:pt x="296" y="218"/>
                    <a:pt x="395" y="162"/>
                  </a:cubicBezTo>
                  <a:cubicBezTo>
                    <a:pt x="494" y="106"/>
                    <a:pt x="583" y="0"/>
                    <a:pt x="710" y="9"/>
                  </a:cubicBezTo>
                  <a:cubicBezTo>
                    <a:pt x="837" y="18"/>
                    <a:pt x="1051" y="136"/>
                    <a:pt x="1160" y="219"/>
                  </a:cubicBezTo>
                  <a:cubicBezTo>
                    <a:pt x="1269" y="302"/>
                    <a:pt x="1376" y="426"/>
                    <a:pt x="1367" y="510"/>
                  </a:cubicBezTo>
                  <a:cubicBezTo>
                    <a:pt x="1358" y="594"/>
                    <a:pt x="1234" y="688"/>
                    <a:pt x="1103" y="726"/>
                  </a:cubicBezTo>
                  <a:cubicBezTo>
                    <a:pt x="972" y="764"/>
                    <a:pt x="749" y="754"/>
                    <a:pt x="578" y="738"/>
                  </a:cubicBezTo>
                  <a:cubicBezTo>
                    <a:pt x="407" y="722"/>
                    <a:pt x="154" y="695"/>
                    <a:pt x="77" y="630"/>
                  </a:cubicBezTo>
                  <a:cubicBezTo>
                    <a:pt x="0" y="565"/>
                    <a:pt x="60" y="426"/>
                    <a:pt x="113" y="348"/>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grpSp>
          <p:nvGrpSpPr>
            <p:cNvPr id="53371" name="Group 127"/>
            <p:cNvGrpSpPr>
              <a:grpSpLocks/>
            </p:cNvGrpSpPr>
            <p:nvPr/>
          </p:nvGrpSpPr>
          <p:grpSpPr bwMode="auto">
            <a:xfrm>
              <a:off x="2448" y="74"/>
              <a:ext cx="1161" cy="677"/>
              <a:chOff x="-17" y="1286"/>
              <a:chExt cx="1161" cy="677"/>
            </a:xfrm>
          </p:grpSpPr>
          <p:sp>
            <p:nvSpPr>
              <p:cNvPr id="53372" name="Freeform 128"/>
              <p:cNvSpPr>
                <a:spLocks/>
              </p:cNvSpPr>
              <p:nvPr/>
            </p:nvSpPr>
            <p:spPr bwMode="auto">
              <a:xfrm>
                <a:off x="246" y="1476"/>
                <a:ext cx="222" cy="180"/>
              </a:xfrm>
              <a:custGeom>
                <a:avLst/>
                <a:gdLst>
                  <a:gd name="T0" fmla="*/ 0 w 222"/>
                  <a:gd name="T1" fmla="*/ 180 h 180"/>
                  <a:gd name="T2" fmla="*/ 222 w 222"/>
                  <a:gd name="T3" fmla="*/ 0 h 180"/>
                  <a:gd name="T4" fmla="*/ 0 60000 65536"/>
                  <a:gd name="T5" fmla="*/ 0 60000 65536"/>
                </a:gdLst>
                <a:ahLst/>
                <a:cxnLst>
                  <a:cxn ang="T4">
                    <a:pos x="T0" y="T1"/>
                  </a:cxn>
                  <a:cxn ang="T5">
                    <a:pos x="T2" y="T3"/>
                  </a:cxn>
                </a:cxnLst>
                <a:rect l="0" t="0" r="r" b="b"/>
                <a:pathLst>
                  <a:path w="222" h="180">
                    <a:moveTo>
                      <a:pt x="0" y="180"/>
                    </a:moveTo>
                    <a:lnTo>
                      <a:pt x="222"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53373" name="Oval 129"/>
              <p:cNvSpPr>
                <a:spLocks noChangeArrowheads="1"/>
              </p:cNvSpPr>
              <p:nvPr/>
            </p:nvSpPr>
            <p:spPr bwMode="auto">
              <a:xfrm>
                <a:off x="-14" y="1712"/>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srgbClr val="FFFF00"/>
                  </a:solidFill>
                  <a:latin typeface="Comic Sans MS" pitchFamily="66" charset="0"/>
                </a:endParaRPr>
              </a:p>
            </p:txBody>
          </p:sp>
          <p:sp>
            <p:nvSpPr>
              <p:cNvPr id="53374" name="Line 130"/>
              <p:cNvSpPr>
                <a:spLocks noChangeShapeType="1"/>
              </p:cNvSpPr>
              <p:nvPr/>
            </p:nvSpPr>
            <p:spPr bwMode="auto">
              <a:xfrm>
                <a:off x="-14" y="1705"/>
                <a:ext cx="1"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53375" name="Line 131"/>
              <p:cNvSpPr>
                <a:spLocks noChangeShapeType="1"/>
              </p:cNvSpPr>
              <p:nvPr/>
            </p:nvSpPr>
            <p:spPr bwMode="auto">
              <a:xfrm>
                <a:off x="299" y="1705"/>
                <a:ext cx="1"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53376" name="Rectangle 132"/>
              <p:cNvSpPr>
                <a:spLocks noChangeArrowheads="1"/>
              </p:cNvSpPr>
              <p:nvPr/>
            </p:nvSpPr>
            <p:spPr bwMode="auto">
              <a:xfrm>
                <a:off x="-14" y="1705"/>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srgbClr val="FFFF00"/>
                  </a:solidFill>
                </a:endParaRPr>
              </a:p>
            </p:txBody>
          </p:sp>
          <p:sp>
            <p:nvSpPr>
              <p:cNvPr id="53377" name="Oval 133"/>
              <p:cNvSpPr>
                <a:spLocks noChangeArrowheads="1"/>
              </p:cNvSpPr>
              <p:nvPr/>
            </p:nvSpPr>
            <p:spPr bwMode="auto">
              <a:xfrm>
                <a:off x="-17" y="1646"/>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srgbClr val="FFFF00"/>
                  </a:solidFill>
                  <a:latin typeface="Comic Sans MS" pitchFamily="66" charset="0"/>
                </a:endParaRPr>
              </a:p>
            </p:txBody>
          </p:sp>
          <p:sp>
            <p:nvSpPr>
              <p:cNvPr id="53378" name="Freeform 134"/>
              <p:cNvSpPr>
                <a:spLocks/>
              </p:cNvSpPr>
              <p:nvPr/>
            </p:nvSpPr>
            <p:spPr bwMode="auto">
              <a:xfrm>
                <a:off x="651" y="1476"/>
                <a:ext cx="216" cy="189"/>
              </a:xfrm>
              <a:custGeom>
                <a:avLst/>
                <a:gdLst>
                  <a:gd name="T0" fmla="*/ 0 w 216"/>
                  <a:gd name="T1" fmla="*/ 0 h 189"/>
                  <a:gd name="T2" fmla="*/ 216 w 216"/>
                  <a:gd name="T3" fmla="*/ 189 h 189"/>
                  <a:gd name="T4" fmla="*/ 0 60000 65536"/>
                  <a:gd name="T5" fmla="*/ 0 60000 65536"/>
                </a:gdLst>
                <a:ahLst/>
                <a:cxnLst>
                  <a:cxn ang="T4">
                    <a:pos x="T0" y="T1"/>
                  </a:cxn>
                  <a:cxn ang="T5">
                    <a:pos x="T2" y="T3"/>
                  </a:cxn>
                </a:cxnLst>
                <a:rect l="0" t="0" r="r" b="b"/>
                <a:pathLst>
                  <a:path w="216" h="189">
                    <a:moveTo>
                      <a:pt x="0" y="0"/>
                    </a:moveTo>
                    <a:lnTo>
                      <a:pt x="216" y="189"/>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53379" name="Freeform 135"/>
              <p:cNvSpPr>
                <a:spLocks/>
              </p:cNvSpPr>
              <p:nvPr/>
            </p:nvSpPr>
            <p:spPr bwMode="auto">
              <a:xfrm>
                <a:off x="303" y="1740"/>
                <a:ext cx="540" cy="3"/>
              </a:xfrm>
              <a:custGeom>
                <a:avLst/>
                <a:gdLst>
                  <a:gd name="T0" fmla="*/ 540 w 540"/>
                  <a:gd name="T1" fmla="*/ 3 h 3"/>
                  <a:gd name="T2" fmla="*/ 0 w 540"/>
                  <a:gd name="T3" fmla="*/ 0 h 3"/>
                  <a:gd name="T4" fmla="*/ 0 60000 65536"/>
                  <a:gd name="T5" fmla="*/ 0 60000 65536"/>
                </a:gdLst>
                <a:ahLst/>
                <a:cxnLst>
                  <a:cxn ang="T4">
                    <a:pos x="T0" y="T1"/>
                  </a:cxn>
                  <a:cxn ang="T5">
                    <a:pos x="T2" y="T3"/>
                  </a:cxn>
                </a:cxnLst>
                <a:rect l="0" t="0" r="r" b="b"/>
                <a:pathLst>
                  <a:path w="540" h="3">
                    <a:moveTo>
                      <a:pt x="540" y="3"/>
                    </a:moveTo>
                    <a:lnTo>
                      <a:pt x="0" y="0"/>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grpSp>
            <p:nvGrpSpPr>
              <p:cNvPr id="53380" name="Group 136"/>
              <p:cNvGrpSpPr>
                <a:grpSpLocks/>
              </p:cNvGrpSpPr>
              <p:nvPr/>
            </p:nvGrpSpPr>
            <p:grpSpPr bwMode="auto">
              <a:xfrm>
                <a:off x="53" y="1598"/>
                <a:ext cx="158" cy="252"/>
                <a:chOff x="2978" y="2429"/>
                <a:chExt cx="159" cy="252"/>
              </a:xfrm>
            </p:grpSpPr>
            <p:sp>
              <p:nvSpPr>
                <p:cNvPr id="53402" name="Rectangle 137"/>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srgbClr val="FFFF00"/>
                    </a:solidFill>
                    <a:latin typeface="Comic Sans MS" pitchFamily="66" charset="0"/>
                  </a:endParaRPr>
                </a:p>
              </p:txBody>
            </p:sp>
            <p:sp>
              <p:nvSpPr>
                <p:cNvPr id="53403" name="Text Box 138"/>
                <p:cNvSpPr txBox="1">
                  <a:spLocks noChangeArrowheads="1"/>
                </p:cNvSpPr>
                <p:nvPr/>
              </p:nvSpPr>
              <p:spPr bwMode="auto">
                <a:xfrm>
                  <a:off x="2978" y="2429"/>
                  <a:ext cx="159"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a:solidFill>
                        <a:srgbClr val="FFFF00"/>
                      </a:solidFill>
                      <a:latin typeface="Comic Sans MS" pitchFamily="66" charset="0"/>
                    </a:rPr>
                    <a:t>x</a:t>
                  </a:r>
                  <a:endParaRPr lang="en-US" altLang="zh-CN" sz="2400">
                    <a:solidFill>
                      <a:srgbClr val="FFFF00"/>
                    </a:solidFill>
                  </a:endParaRPr>
                </a:p>
              </p:txBody>
            </p:sp>
          </p:grpSp>
          <p:grpSp>
            <p:nvGrpSpPr>
              <p:cNvPr id="53381" name="Group 139"/>
              <p:cNvGrpSpPr>
                <a:grpSpLocks/>
              </p:cNvGrpSpPr>
              <p:nvPr/>
            </p:nvGrpSpPr>
            <p:grpSpPr bwMode="auto">
              <a:xfrm>
                <a:off x="828" y="1580"/>
                <a:ext cx="316" cy="291"/>
                <a:chOff x="1740" y="2276"/>
                <a:chExt cx="316" cy="291"/>
              </a:xfrm>
            </p:grpSpPr>
            <p:sp>
              <p:nvSpPr>
                <p:cNvPr id="53394" name="Oval 140"/>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srgbClr val="FFFF00"/>
                    </a:solidFill>
                    <a:latin typeface="Comic Sans MS" pitchFamily="66" charset="0"/>
                  </a:endParaRPr>
                </a:p>
              </p:txBody>
            </p:sp>
            <p:sp>
              <p:nvSpPr>
                <p:cNvPr id="53395" name="Line 141"/>
                <p:cNvSpPr>
                  <a:spLocks noChangeShapeType="1"/>
                </p:cNvSpPr>
                <p:nvPr/>
              </p:nvSpPr>
              <p:spPr bwMode="auto">
                <a:xfrm>
                  <a:off x="1743"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53396" name="Line 142"/>
                <p:cNvSpPr>
                  <a:spLocks noChangeShapeType="1"/>
                </p:cNvSpPr>
                <p:nvPr/>
              </p:nvSpPr>
              <p:spPr bwMode="auto">
                <a:xfrm>
                  <a:off x="2056"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53397" name="Rectangle 143"/>
                <p:cNvSpPr>
                  <a:spLocks noChangeArrowheads="1"/>
                </p:cNvSpPr>
                <p:nvPr/>
              </p:nvSpPr>
              <p:spPr bwMode="auto">
                <a:xfrm>
                  <a:off x="1743" y="2413"/>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srgbClr val="FFFF00"/>
                    </a:solidFill>
                  </a:endParaRPr>
                </a:p>
              </p:txBody>
            </p:sp>
            <p:sp>
              <p:nvSpPr>
                <p:cNvPr id="53398" name="Oval 144"/>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srgbClr val="FFFF00"/>
                    </a:solidFill>
                    <a:latin typeface="Comic Sans MS" pitchFamily="66" charset="0"/>
                  </a:endParaRPr>
                </a:p>
              </p:txBody>
            </p:sp>
            <p:grpSp>
              <p:nvGrpSpPr>
                <p:cNvPr id="53399" name="Group 145"/>
                <p:cNvGrpSpPr>
                  <a:grpSpLocks/>
                </p:cNvGrpSpPr>
                <p:nvPr/>
              </p:nvGrpSpPr>
              <p:grpSpPr bwMode="auto">
                <a:xfrm>
                  <a:off x="1814" y="2276"/>
                  <a:ext cx="165" cy="291"/>
                  <a:chOff x="2975" y="2399"/>
                  <a:chExt cx="166" cy="291"/>
                </a:xfrm>
              </p:grpSpPr>
              <p:sp>
                <p:nvSpPr>
                  <p:cNvPr id="53400" name="Rectangle 146"/>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srgbClr val="FFFF00"/>
                      </a:solidFill>
                      <a:latin typeface="Comic Sans MS" pitchFamily="66" charset="0"/>
                    </a:endParaRPr>
                  </a:p>
                </p:txBody>
              </p:sp>
              <p:sp>
                <p:nvSpPr>
                  <p:cNvPr id="53401" name="Text Box 147"/>
                  <p:cNvSpPr txBox="1">
                    <a:spLocks noChangeArrowheads="1"/>
                  </p:cNvSpPr>
                  <p:nvPr/>
                </p:nvSpPr>
                <p:spPr bwMode="auto">
                  <a:xfrm>
                    <a:off x="2975" y="2399"/>
                    <a:ext cx="166"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400">
                        <a:solidFill>
                          <a:srgbClr val="FFFF00"/>
                        </a:solidFill>
                        <a:latin typeface="Comic Sans MS" pitchFamily="66" charset="0"/>
                      </a:rPr>
                      <a:t>z</a:t>
                    </a:r>
                  </a:p>
                </p:txBody>
              </p:sp>
            </p:grpSp>
          </p:grpSp>
          <p:sp>
            <p:nvSpPr>
              <p:cNvPr id="53382" name="Text Box 148"/>
              <p:cNvSpPr txBox="1">
                <a:spLocks noChangeArrowheads="1"/>
              </p:cNvSpPr>
              <p:nvPr/>
            </p:nvSpPr>
            <p:spPr bwMode="auto">
              <a:xfrm>
                <a:off x="753" y="1400"/>
                <a:ext cx="13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srgbClr val="FFFF00"/>
                    </a:solidFill>
                    <a:latin typeface="Comic Sans MS" pitchFamily="66" charset="0"/>
                  </a:rPr>
                  <a:t>1</a:t>
                </a:r>
                <a:endParaRPr lang="en-US" altLang="zh-CN" sz="2400">
                  <a:solidFill>
                    <a:srgbClr val="FFFF00"/>
                  </a:solidFill>
                </a:endParaRPr>
              </a:p>
            </p:txBody>
          </p:sp>
          <p:sp>
            <p:nvSpPr>
              <p:cNvPr id="53383" name="Text Box 149"/>
              <p:cNvSpPr txBox="1">
                <a:spLocks noChangeArrowheads="1"/>
              </p:cNvSpPr>
              <p:nvPr/>
            </p:nvSpPr>
            <p:spPr bwMode="auto">
              <a:xfrm>
                <a:off x="217" y="1397"/>
                <a:ext cx="1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srgbClr val="FFFF00"/>
                    </a:solidFill>
                    <a:latin typeface="Comic Sans MS" pitchFamily="66" charset="0"/>
                  </a:rPr>
                  <a:t>2</a:t>
                </a:r>
                <a:endParaRPr lang="en-US" altLang="zh-CN" sz="2400">
                  <a:solidFill>
                    <a:srgbClr val="FFFF00"/>
                  </a:solidFill>
                </a:endParaRPr>
              </a:p>
            </p:txBody>
          </p:sp>
          <p:sp>
            <p:nvSpPr>
              <p:cNvPr id="53384" name="Text Box 150"/>
              <p:cNvSpPr txBox="1">
                <a:spLocks noChangeArrowheads="1"/>
              </p:cNvSpPr>
              <p:nvPr/>
            </p:nvSpPr>
            <p:spPr bwMode="auto">
              <a:xfrm>
                <a:off x="502" y="1730"/>
                <a:ext cx="1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1800">
                    <a:solidFill>
                      <a:srgbClr val="FFFF00"/>
                    </a:solidFill>
                    <a:latin typeface="Comic Sans MS" pitchFamily="66" charset="0"/>
                  </a:rPr>
                  <a:t>7</a:t>
                </a:r>
                <a:endParaRPr lang="en-US" altLang="zh-CN" sz="2400">
                  <a:solidFill>
                    <a:srgbClr val="FFFF00"/>
                  </a:solidFill>
                </a:endParaRPr>
              </a:p>
            </p:txBody>
          </p:sp>
          <p:grpSp>
            <p:nvGrpSpPr>
              <p:cNvPr id="53385" name="Group 151"/>
              <p:cNvGrpSpPr>
                <a:grpSpLocks/>
              </p:cNvGrpSpPr>
              <p:nvPr/>
            </p:nvGrpSpPr>
            <p:grpSpPr bwMode="auto">
              <a:xfrm>
                <a:off x="408" y="1286"/>
                <a:ext cx="316" cy="252"/>
                <a:chOff x="1740" y="2306"/>
                <a:chExt cx="316" cy="252"/>
              </a:xfrm>
            </p:grpSpPr>
            <p:sp>
              <p:nvSpPr>
                <p:cNvPr id="53386" name="Oval 152"/>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srgbClr val="FFFF00"/>
                    </a:solidFill>
                    <a:latin typeface="Comic Sans MS" pitchFamily="66" charset="0"/>
                  </a:endParaRPr>
                </a:p>
              </p:txBody>
            </p:sp>
            <p:sp>
              <p:nvSpPr>
                <p:cNvPr id="53387" name="Line 153"/>
                <p:cNvSpPr>
                  <a:spLocks noChangeShapeType="1"/>
                </p:cNvSpPr>
                <p:nvPr/>
              </p:nvSpPr>
              <p:spPr bwMode="auto">
                <a:xfrm>
                  <a:off x="1743"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53388" name="Line 154"/>
                <p:cNvSpPr>
                  <a:spLocks noChangeShapeType="1"/>
                </p:cNvSpPr>
                <p:nvPr/>
              </p:nvSpPr>
              <p:spPr bwMode="auto">
                <a:xfrm>
                  <a:off x="2056" y="24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53389" name="Rectangle 155"/>
                <p:cNvSpPr>
                  <a:spLocks noChangeArrowheads="1"/>
                </p:cNvSpPr>
                <p:nvPr/>
              </p:nvSpPr>
              <p:spPr bwMode="auto">
                <a:xfrm>
                  <a:off x="1743" y="2413"/>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2400">
                    <a:solidFill>
                      <a:srgbClr val="FFFF00"/>
                    </a:solidFill>
                  </a:endParaRPr>
                </a:p>
              </p:txBody>
            </p:sp>
            <p:sp>
              <p:nvSpPr>
                <p:cNvPr id="53390" name="Oval 156"/>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srgbClr val="FFFF00"/>
                    </a:solidFill>
                    <a:latin typeface="Comic Sans MS" pitchFamily="66" charset="0"/>
                  </a:endParaRPr>
                </a:p>
              </p:txBody>
            </p:sp>
            <p:grpSp>
              <p:nvGrpSpPr>
                <p:cNvPr id="53391" name="Group 157"/>
                <p:cNvGrpSpPr>
                  <a:grpSpLocks/>
                </p:cNvGrpSpPr>
                <p:nvPr/>
              </p:nvGrpSpPr>
              <p:grpSpPr bwMode="auto">
                <a:xfrm>
                  <a:off x="1817" y="2306"/>
                  <a:ext cx="150" cy="252"/>
                  <a:chOff x="2982" y="2429"/>
                  <a:chExt cx="152" cy="252"/>
                </a:xfrm>
              </p:grpSpPr>
              <p:sp>
                <p:nvSpPr>
                  <p:cNvPr id="53392" name="Rectangle 158"/>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srgbClr val="FFFF00"/>
                      </a:solidFill>
                      <a:latin typeface="Comic Sans MS" pitchFamily="66" charset="0"/>
                    </a:endParaRPr>
                  </a:p>
                </p:txBody>
              </p:sp>
              <p:sp>
                <p:nvSpPr>
                  <p:cNvPr id="53393" name="Text Box 159"/>
                  <p:cNvSpPr txBox="1">
                    <a:spLocks noChangeArrowheads="1"/>
                  </p:cNvSpPr>
                  <p:nvPr/>
                </p:nvSpPr>
                <p:spPr bwMode="auto">
                  <a:xfrm>
                    <a:off x="2982" y="2429"/>
                    <a:ext cx="152"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r>
                      <a:rPr lang="en-US" altLang="zh-CN" sz="2000">
                        <a:solidFill>
                          <a:srgbClr val="FFFF00"/>
                        </a:solidFill>
                        <a:latin typeface="Comic Sans MS" pitchFamily="66" charset="0"/>
                      </a:rPr>
                      <a:t>y</a:t>
                    </a:r>
                    <a:endParaRPr lang="en-US" altLang="zh-CN" sz="2400">
                      <a:solidFill>
                        <a:srgbClr val="FFFF00"/>
                      </a:solidFill>
                    </a:endParaRPr>
                  </a:p>
                </p:txBody>
              </p:sp>
            </p:grpSp>
          </p:grpSp>
        </p:grpSp>
      </p:grpSp>
      <p:sp>
        <p:nvSpPr>
          <p:cNvPr id="53344" name="Text Box 160"/>
          <p:cNvSpPr txBox="1">
            <a:spLocks noChangeArrowheads="1"/>
          </p:cNvSpPr>
          <p:nvPr/>
        </p:nvSpPr>
        <p:spPr bwMode="auto">
          <a:xfrm>
            <a:off x="0" y="685801"/>
            <a:ext cx="218040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b="1" u="sng" dirty="0">
                <a:solidFill>
                  <a:prstClr val="black"/>
                </a:solidFill>
                <a:latin typeface="Comic Sans MS" pitchFamily="66" charset="0"/>
              </a:rPr>
              <a:t>节点</a:t>
            </a:r>
            <a:r>
              <a:rPr lang="en-US" altLang="zh-CN" sz="1800" b="1" u="sng" dirty="0">
                <a:solidFill>
                  <a:prstClr val="black"/>
                </a:solidFill>
                <a:latin typeface="Comic Sans MS" pitchFamily="66" charset="0"/>
              </a:rPr>
              <a:t>x</a:t>
            </a:r>
            <a:r>
              <a:rPr lang="zh-CN" altLang="en-US" sz="1800" b="1" u="sng" dirty="0">
                <a:solidFill>
                  <a:prstClr val="black"/>
                </a:solidFill>
                <a:latin typeface="Comic Sans MS" pitchFamily="66" charset="0"/>
              </a:rPr>
              <a:t>的距离矢量表</a:t>
            </a:r>
          </a:p>
        </p:txBody>
      </p:sp>
      <p:sp>
        <p:nvSpPr>
          <p:cNvPr id="53345" name="Text Box 161"/>
          <p:cNvSpPr txBox="1">
            <a:spLocks noChangeArrowheads="1"/>
          </p:cNvSpPr>
          <p:nvPr/>
        </p:nvSpPr>
        <p:spPr bwMode="auto">
          <a:xfrm>
            <a:off x="1" y="2590801"/>
            <a:ext cx="9765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b="1" u="sng">
                <a:solidFill>
                  <a:prstClr val="black"/>
                </a:solidFill>
                <a:latin typeface="Comic Sans MS" pitchFamily="66" charset="0"/>
              </a:rPr>
              <a:t>节点 </a:t>
            </a:r>
            <a:r>
              <a:rPr lang="en-US" altLang="zh-CN" sz="1800" b="1" u="sng">
                <a:solidFill>
                  <a:prstClr val="black"/>
                </a:solidFill>
                <a:latin typeface="Comic Sans MS" pitchFamily="66" charset="0"/>
              </a:rPr>
              <a:t>y </a:t>
            </a:r>
          </a:p>
        </p:txBody>
      </p:sp>
      <p:sp>
        <p:nvSpPr>
          <p:cNvPr id="53346" name="Text Box 162"/>
          <p:cNvSpPr txBox="1">
            <a:spLocks noChangeArrowheads="1"/>
          </p:cNvSpPr>
          <p:nvPr/>
        </p:nvSpPr>
        <p:spPr bwMode="auto">
          <a:xfrm>
            <a:off x="1" y="4343401"/>
            <a:ext cx="9717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b="1" u="sng">
                <a:solidFill>
                  <a:prstClr val="black"/>
                </a:solidFill>
                <a:latin typeface="Comic Sans MS" pitchFamily="66" charset="0"/>
              </a:rPr>
              <a:t>节点 </a:t>
            </a:r>
            <a:r>
              <a:rPr lang="en-US" altLang="zh-CN" sz="1800" b="1" u="sng">
                <a:solidFill>
                  <a:prstClr val="black"/>
                </a:solidFill>
                <a:latin typeface="Comic Sans MS" pitchFamily="66" charset="0"/>
              </a:rPr>
              <a:t>z </a:t>
            </a:r>
          </a:p>
        </p:txBody>
      </p:sp>
      <p:sp>
        <p:nvSpPr>
          <p:cNvPr id="1153187" name="Oval 163"/>
          <p:cNvSpPr>
            <a:spLocks noChangeArrowheads="1"/>
          </p:cNvSpPr>
          <p:nvPr/>
        </p:nvSpPr>
        <p:spPr bwMode="auto">
          <a:xfrm>
            <a:off x="1625600" y="1676400"/>
            <a:ext cx="1422400" cy="3810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153188" name="Oval 164"/>
          <p:cNvSpPr>
            <a:spLocks noChangeArrowheads="1"/>
          </p:cNvSpPr>
          <p:nvPr/>
        </p:nvSpPr>
        <p:spPr bwMode="auto">
          <a:xfrm>
            <a:off x="1625600" y="3733800"/>
            <a:ext cx="1422400" cy="3810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153189" name="Oval 165"/>
          <p:cNvSpPr>
            <a:spLocks noChangeArrowheads="1"/>
          </p:cNvSpPr>
          <p:nvPr/>
        </p:nvSpPr>
        <p:spPr bwMode="auto">
          <a:xfrm>
            <a:off x="1625600" y="5943600"/>
            <a:ext cx="1422400" cy="3810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153190" name="Oval 166"/>
          <p:cNvSpPr>
            <a:spLocks noChangeArrowheads="1"/>
          </p:cNvSpPr>
          <p:nvPr/>
        </p:nvSpPr>
        <p:spPr bwMode="auto">
          <a:xfrm>
            <a:off x="4368800" y="1676400"/>
            <a:ext cx="1422400" cy="3810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153191" name="Oval 167"/>
          <p:cNvSpPr>
            <a:spLocks noChangeArrowheads="1"/>
          </p:cNvSpPr>
          <p:nvPr/>
        </p:nvSpPr>
        <p:spPr bwMode="auto">
          <a:xfrm>
            <a:off x="4267200" y="5867400"/>
            <a:ext cx="1422400" cy="3810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153192" name="Rectangle 168"/>
          <p:cNvSpPr>
            <a:spLocks noChangeArrowheads="1"/>
          </p:cNvSpPr>
          <p:nvPr/>
        </p:nvSpPr>
        <p:spPr bwMode="auto">
          <a:xfrm>
            <a:off x="1391521" y="-3671"/>
            <a:ext cx="4273927" cy="923330"/>
          </a:xfrm>
          <a:prstGeom prst="rect">
            <a:avLst/>
          </a:prstGeom>
          <a:solidFill>
            <a:srgbClr val="FFFF66"/>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spcBef>
                <a:spcPct val="0"/>
              </a:spcBef>
              <a:buClrTx/>
              <a:buSzTx/>
              <a:buFontTx/>
              <a:buNone/>
            </a:pPr>
            <a:r>
              <a:rPr lang="fr-FR" altLang="zh-CN" sz="1800" b="1">
                <a:solidFill>
                  <a:srgbClr val="000000"/>
                </a:solidFill>
                <a:latin typeface="Times" charset="0"/>
                <a:cs typeface="Times New Roman" pitchFamily="18" charset="0"/>
              </a:rPr>
              <a:t>D</a:t>
            </a:r>
            <a:r>
              <a:rPr lang="fr-FR" altLang="zh-CN" sz="1800" b="1" baseline="-25000">
                <a:solidFill>
                  <a:srgbClr val="000000"/>
                </a:solidFill>
                <a:latin typeface="Times" charset="0"/>
                <a:cs typeface="Times New Roman" pitchFamily="18" charset="0"/>
              </a:rPr>
              <a:t>x</a:t>
            </a:r>
            <a:r>
              <a:rPr lang="fr-FR" altLang="zh-CN" sz="1800" b="1">
                <a:solidFill>
                  <a:srgbClr val="000000"/>
                </a:solidFill>
                <a:latin typeface="Times" charset="0"/>
                <a:cs typeface="Times New Roman" pitchFamily="18" charset="0"/>
              </a:rPr>
              <a:t>(y) = min{c(x,</a:t>
            </a:r>
            <a:r>
              <a:rPr lang="fr-FR" altLang="zh-CN" sz="1800" b="1">
                <a:solidFill>
                  <a:srgbClr val="FF3300"/>
                </a:solidFill>
                <a:latin typeface="Times" charset="0"/>
                <a:cs typeface="Times New Roman" pitchFamily="18" charset="0"/>
              </a:rPr>
              <a:t>y</a:t>
            </a:r>
            <a:r>
              <a:rPr lang="fr-FR" altLang="zh-CN" sz="1800" b="1">
                <a:solidFill>
                  <a:srgbClr val="000000"/>
                </a:solidFill>
                <a:latin typeface="Times" charset="0"/>
                <a:cs typeface="Times New Roman" pitchFamily="18" charset="0"/>
              </a:rPr>
              <a:t>) + D</a:t>
            </a:r>
            <a:r>
              <a:rPr lang="fr-FR" altLang="zh-CN" sz="1800" b="1" baseline="-25000">
                <a:solidFill>
                  <a:srgbClr val="000000"/>
                </a:solidFill>
                <a:latin typeface="Times" charset="0"/>
                <a:cs typeface="Times New Roman" pitchFamily="18" charset="0"/>
              </a:rPr>
              <a:t>y</a:t>
            </a:r>
            <a:r>
              <a:rPr lang="fr-FR" altLang="zh-CN" sz="1800" b="1">
                <a:solidFill>
                  <a:srgbClr val="000000"/>
                </a:solidFill>
                <a:latin typeface="Times" charset="0"/>
                <a:cs typeface="Times New Roman" pitchFamily="18" charset="0"/>
              </a:rPr>
              <a:t>(y), c(x,</a:t>
            </a:r>
            <a:r>
              <a:rPr lang="fr-FR" altLang="zh-CN" sz="1800" b="1">
                <a:solidFill>
                  <a:srgbClr val="FF3300"/>
                </a:solidFill>
                <a:latin typeface="Times" charset="0"/>
                <a:cs typeface="Times New Roman" pitchFamily="18" charset="0"/>
              </a:rPr>
              <a:t>z</a:t>
            </a:r>
            <a:r>
              <a:rPr lang="fr-FR" altLang="zh-CN" sz="1800" b="1">
                <a:solidFill>
                  <a:srgbClr val="000000"/>
                </a:solidFill>
                <a:latin typeface="Times" charset="0"/>
                <a:cs typeface="Times New Roman" pitchFamily="18" charset="0"/>
              </a:rPr>
              <a:t>) + D</a:t>
            </a:r>
            <a:r>
              <a:rPr lang="fr-FR" altLang="zh-CN" sz="1800" b="1" baseline="-25000">
                <a:solidFill>
                  <a:srgbClr val="000000"/>
                </a:solidFill>
                <a:latin typeface="Times" charset="0"/>
                <a:cs typeface="Times New Roman" pitchFamily="18" charset="0"/>
              </a:rPr>
              <a:t>z</a:t>
            </a:r>
            <a:r>
              <a:rPr lang="fr-FR" altLang="zh-CN" sz="1800" b="1">
                <a:solidFill>
                  <a:srgbClr val="000000"/>
                </a:solidFill>
                <a:latin typeface="Times" charset="0"/>
                <a:cs typeface="Times New Roman" pitchFamily="18" charset="0"/>
              </a:rPr>
              <a:t>(y)} </a:t>
            </a:r>
            <a:br>
              <a:rPr lang="fr-FR" altLang="zh-CN" sz="1800" b="1">
                <a:solidFill>
                  <a:srgbClr val="000000"/>
                </a:solidFill>
                <a:latin typeface="Times" charset="0"/>
                <a:cs typeface="Times New Roman" pitchFamily="18" charset="0"/>
              </a:rPr>
            </a:br>
            <a:r>
              <a:rPr lang="fr-FR" altLang="zh-CN" sz="1800" b="1">
                <a:solidFill>
                  <a:srgbClr val="000000"/>
                </a:solidFill>
                <a:latin typeface="Times" charset="0"/>
                <a:cs typeface="Times New Roman" pitchFamily="18" charset="0"/>
              </a:rPr>
              <a:t>             = min{2+</a:t>
            </a:r>
            <a:r>
              <a:rPr lang="fr-FR" altLang="zh-CN" sz="1800" b="1">
                <a:solidFill>
                  <a:srgbClr val="FF3300"/>
                </a:solidFill>
                <a:latin typeface="Times" charset="0"/>
                <a:cs typeface="Times New Roman" pitchFamily="18" charset="0"/>
              </a:rPr>
              <a:t>0</a:t>
            </a:r>
            <a:r>
              <a:rPr lang="fr-FR" altLang="zh-CN" sz="1800" b="1">
                <a:solidFill>
                  <a:srgbClr val="000000"/>
                </a:solidFill>
                <a:latin typeface="Times" charset="0"/>
                <a:cs typeface="Times New Roman" pitchFamily="18" charset="0"/>
              </a:rPr>
              <a:t> , 7+1} = 2</a:t>
            </a:r>
          </a:p>
          <a:p>
            <a:pPr algn="just">
              <a:spcBef>
                <a:spcPct val="0"/>
              </a:spcBef>
              <a:buClrTx/>
              <a:buSzTx/>
              <a:buFontTx/>
              <a:buNone/>
            </a:pPr>
            <a:r>
              <a:rPr lang="zh-CN" altLang="fr-FR" sz="1800" b="1">
                <a:solidFill>
                  <a:srgbClr val="FF3300"/>
                </a:solidFill>
                <a:latin typeface="Times" charset="0"/>
                <a:cs typeface="Times New Roman" pitchFamily="18" charset="0"/>
              </a:rPr>
              <a:t>直接到</a:t>
            </a:r>
            <a:r>
              <a:rPr lang="fr-FR" altLang="zh-CN" sz="1800" b="1">
                <a:solidFill>
                  <a:srgbClr val="FF3300"/>
                </a:solidFill>
                <a:latin typeface="Times" charset="0"/>
                <a:cs typeface="Times New Roman" pitchFamily="18" charset="0"/>
              </a:rPr>
              <a:t>y</a:t>
            </a:r>
            <a:r>
              <a:rPr lang="zh-CN" altLang="fr-FR" sz="1800" b="1">
                <a:solidFill>
                  <a:srgbClr val="FF3300"/>
                </a:solidFill>
                <a:latin typeface="Times" charset="0"/>
                <a:cs typeface="Times New Roman" pitchFamily="18" charset="0"/>
              </a:rPr>
              <a:t>费用最小。</a:t>
            </a:r>
            <a:r>
              <a:rPr lang="fr-FR" altLang="zh-CN" sz="1800" b="1">
                <a:solidFill>
                  <a:srgbClr val="FF3300"/>
                </a:solidFill>
                <a:latin typeface="Times" charset="0"/>
                <a:cs typeface="Times New Roman" pitchFamily="18" charset="0"/>
              </a:rPr>
              <a:t>X</a:t>
            </a:r>
            <a:r>
              <a:rPr lang="zh-CN" altLang="fr-FR" sz="1800" b="1">
                <a:solidFill>
                  <a:srgbClr val="FF3300"/>
                </a:solidFill>
                <a:latin typeface="Times" charset="0"/>
                <a:cs typeface="Times New Roman" pitchFamily="18" charset="0"/>
              </a:rPr>
              <a:t>到</a:t>
            </a:r>
            <a:r>
              <a:rPr lang="fr-FR" altLang="zh-CN" sz="1800" b="1">
                <a:solidFill>
                  <a:srgbClr val="FF3300"/>
                </a:solidFill>
                <a:latin typeface="Times" charset="0"/>
                <a:cs typeface="Times New Roman" pitchFamily="18" charset="0"/>
              </a:rPr>
              <a:t>y</a:t>
            </a:r>
            <a:r>
              <a:rPr lang="zh-CN" altLang="fr-FR" sz="1800" b="1">
                <a:solidFill>
                  <a:srgbClr val="FF3300"/>
                </a:solidFill>
                <a:latin typeface="Times" charset="0"/>
                <a:cs typeface="Times New Roman" pitchFamily="18" charset="0"/>
              </a:rPr>
              <a:t>的下一跳为</a:t>
            </a:r>
            <a:r>
              <a:rPr lang="fr-FR" altLang="zh-CN" sz="1800" b="1">
                <a:solidFill>
                  <a:srgbClr val="FF3300"/>
                </a:solidFill>
                <a:latin typeface="Times" charset="0"/>
                <a:cs typeface="Times New Roman" pitchFamily="18" charset="0"/>
              </a:rPr>
              <a:t>y</a:t>
            </a:r>
          </a:p>
        </p:txBody>
      </p:sp>
      <p:sp>
        <p:nvSpPr>
          <p:cNvPr id="1153193" name="Line 169"/>
          <p:cNvSpPr>
            <a:spLocks noChangeShapeType="1"/>
          </p:cNvSpPr>
          <p:nvPr/>
        </p:nvSpPr>
        <p:spPr bwMode="auto">
          <a:xfrm>
            <a:off x="4417485" y="885825"/>
            <a:ext cx="512233" cy="839788"/>
          </a:xfrm>
          <a:prstGeom prst="line">
            <a:avLst/>
          </a:prstGeom>
          <a:noFill/>
          <a:ln w="127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1153194" name="Rectangle 170"/>
          <p:cNvSpPr>
            <a:spLocks noChangeArrowheads="1"/>
          </p:cNvSpPr>
          <p:nvPr/>
        </p:nvSpPr>
        <p:spPr bwMode="auto">
          <a:xfrm>
            <a:off x="6354234" y="111125"/>
            <a:ext cx="5837767" cy="915988"/>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spcBef>
                <a:spcPct val="0"/>
              </a:spcBef>
              <a:buClrTx/>
              <a:buSzTx/>
              <a:buFontTx/>
              <a:buNone/>
            </a:pPr>
            <a:r>
              <a:rPr lang="fr-FR" altLang="zh-CN" sz="1800" b="1" i="1">
                <a:solidFill>
                  <a:prstClr val="black"/>
                </a:solidFill>
                <a:latin typeface="Comic Sans MS" pitchFamily="66" charset="0"/>
              </a:rPr>
              <a:t>D</a:t>
            </a:r>
            <a:r>
              <a:rPr lang="fr-FR" altLang="zh-CN" sz="1800" b="1" i="1" baseline="-25000">
                <a:solidFill>
                  <a:prstClr val="black"/>
                </a:solidFill>
                <a:latin typeface="Comic Sans MS" pitchFamily="66" charset="0"/>
              </a:rPr>
              <a:t>x</a:t>
            </a:r>
            <a:r>
              <a:rPr lang="fr-FR" altLang="zh-CN" sz="1800" b="1" i="1">
                <a:solidFill>
                  <a:prstClr val="black"/>
                </a:solidFill>
                <a:latin typeface="Comic Sans MS" pitchFamily="66" charset="0"/>
              </a:rPr>
              <a:t>(z)=</a:t>
            </a:r>
            <a:r>
              <a:rPr lang="fr-FR" altLang="zh-CN" sz="1800" b="1">
                <a:solidFill>
                  <a:prstClr val="black"/>
                </a:solidFill>
                <a:latin typeface="Comic Sans MS" pitchFamily="66" charset="0"/>
              </a:rPr>
              <a:t>min{</a:t>
            </a:r>
            <a:r>
              <a:rPr lang="fr-FR" altLang="zh-CN" sz="1800" b="1" i="1">
                <a:solidFill>
                  <a:prstClr val="black"/>
                </a:solidFill>
                <a:latin typeface="Comic Sans MS" pitchFamily="66" charset="0"/>
              </a:rPr>
              <a:t>c(x,</a:t>
            </a:r>
            <a:r>
              <a:rPr lang="fr-FR" altLang="zh-CN" sz="1800" b="1" i="1">
                <a:solidFill>
                  <a:srgbClr val="FF3300"/>
                </a:solidFill>
                <a:latin typeface="Comic Sans MS" pitchFamily="66" charset="0"/>
              </a:rPr>
              <a:t>y</a:t>
            </a:r>
            <a:r>
              <a:rPr lang="fr-FR" altLang="zh-CN" sz="1800" b="1" i="1">
                <a:solidFill>
                  <a:prstClr val="black"/>
                </a:solidFill>
                <a:latin typeface="Comic Sans MS" pitchFamily="66" charset="0"/>
              </a:rPr>
              <a:t>)+D</a:t>
            </a:r>
            <a:r>
              <a:rPr lang="fr-FR" altLang="zh-CN" sz="1800" b="1" i="1" baseline="-25000">
                <a:solidFill>
                  <a:prstClr val="black"/>
                </a:solidFill>
                <a:latin typeface="Comic Sans MS" pitchFamily="66" charset="0"/>
              </a:rPr>
              <a:t>y</a:t>
            </a:r>
            <a:r>
              <a:rPr lang="fr-FR" altLang="zh-CN" sz="1800" b="1" i="1">
                <a:solidFill>
                  <a:prstClr val="black"/>
                </a:solidFill>
                <a:latin typeface="Comic Sans MS" pitchFamily="66" charset="0"/>
              </a:rPr>
              <a:t>(z),c(x,</a:t>
            </a:r>
            <a:r>
              <a:rPr lang="fr-FR" altLang="zh-CN" sz="1800" b="1" i="1">
                <a:solidFill>
                  <a:srgbClr val="FF3300"/>
                </a:solidFill>
                <a:latin typeface="Comic Sans MS" pitchFamily="66" charset="0"/>
              </a:rPr>
              <a:t>z</a:t>
            </a:r>
            <a:r>
              <a:rPr lang="fr-FR" altLang="zh-CN" sz="1800" b="1" i="1">
                <a:solidFill>
                  <a:prstClr val="black"/>
                </a:solidFill>
                <a:latin typeface="Comic Sans MS" pitchFamily="66" charset="0"/>
              </a:rPr>
              <a:t>) + D</a:t>
            </a:r>
            <a:r>
              <a:rPr lang="fr-FR" altLang="zh-CN" sz="1800" b="1" i="1" baseline="-25000">
                <a:solidFill>
                  <a:prstClr val="black"/>
                </a:solidFill>
                <a:latin typeface="Comic Sans MS" pitchFamily="66" charset="0"/>
              </a:rPr>
              <a:t>z</a:t>
            </a:r>
            <a:r>
              <a:rPr lang="fr-FR" altLang="zh-CN" sz="1800" b="1" i="1">
                <a:solidFill>
                  <a:prstClr val="black"/>
                </a:solidFill>
                <a:latin typeface="Comic Sans MS" pitchFamily="66" charset="0"/>
              </a:rPr>
              <a:t>(z)</a:t>
            </a:r>
            <a:r>
              <a:rPr lang="fr-FR" altLang="zh-CN" sz="1800" b="1">
                <a:solidFill>
                  <a:prstClr val="black"/>
                </a:solidFill>
                <a:latin typeface="Comic Sans MS" pitchFamily="66" charset="0"/>
              </a:rPr>
              <a:t>} </a:t>
            </a:r>
          </a:p>
          <a:p>
            <a:pPr algn="just">
              <a:spcBef>
                <a:spcPct val="0"/>
              </a:spcBef>
              <a:buClrTx/>
              <a:buSzTx/>
              <a:buFontTx/>
              <a:buNone/>
            </a:pPr>
            <a:r>
              <a:rPr lang="fr-FR" altLang="zh-CN" sz="1800" b="1">
                <a:solidFill>
                  <a:prstClr val="black"/>
                </a:solidFill>
                <a:latin typeface="Comic Sans MS" pitchFamily="66" charset="0"/>
              </a:rPr>
              <a:t>= min{2+</a:t>
            </a:r>
            <a:r>
              <a:rPr lang="fr-FR" altLang="zh-CN" sz="1800" b="1">
                <a:solidFill>
                  <a:srgbClr val="FF3300"/>
                </a:solidFill>
                <a:latin typeface="Comic Sans MS" pitchFamily="66" charset="0"/>
              </a:rPr>
              <a:t>1</a:t>
            </a:r>
            <a:r>
              <a:rPr lang="fr-FR" altLang="zh-CN" sz="1800" b="1">
                <a:solidFill>
                  <a:prstClr val="black"/>
                </a:solidFill>
                <a:latin typeface="Comic Sans MS" pitchFamily="66" charset="0"/>
              </a:rPr>
              <a:t> , 7+0} = 3</a:t>
            </a:r>
          </a:p>
          <a:p>
            <a:pPr algn="just">
              <a:spcBef>
                <a:spcPct val="0"/>
              </a:spcBef>
              <a:buClrTx/>
              <a:buSzTx/>
              <a:buFontTx/>
              <a:buNone/>
            </a:pPr>
            <a:r>
              <a:rPr lang="fr-FR" altLang="zh-CN" sz="1800" b="1">
                <a:solidFill>
                  <a:srgbClr val="FF3300"/>
                </a:solidFill>
                <a:latin typeface="Comic Sans MS" pitchFamily="66" charset="0"/>
              </a:rPr>
              <a:t>x</a:t>
            </a:r>
            <a:r>
              <a:rPr lang="zh-CN" altLang="fr-FR" sz="1800" b="1">
                <a:solidFill>
                  <a:srgbClr val="FF3300"/>
                </a:solidFill>
                <a:latin typeface="Comic Sans MS" pitchFamily="66" charset="0"/>
              </a:rPr>
              <a:t>经</a:t>
            </a:r>
            <a:r>
              <a:rPr lang="fr-FR" altLang="zh-CN" sz="1800" b="1">
                <a:solidFill>
                  <a:srgbClr val="FF3300"/>
                </a:solidFill>
                <a:latin typeface="Comic Sans MS" pitchFamily="66" charset="0"/>
              </a:rPr>
              <a:t>y</a:t>
            </a:r>
            <a:r>
              <a:rPr lang="zh-CN" altLang="fr-FR" sz="1800" b="1">
                <a:solidFill>
                  <a:srgbClr val="FF3300"/>
                </a:solidFill>
                <a:latin typeface="Comic Sans MS" pitchFamily="66" charset="0"/>
              </a:rPr>
              <a:t>到</a:t>
            </a:r>
            <a:r>
              <a:rPr lang="fr-FR" altLang="zh-CN" sz="1800" b="1">
                <a:solidFill>
                  <a:srgbClr val="FF3300"/>
                </a:solidFill>
                <a:latin typeface="Comic Sans MS" pitchFamily="66" charset="0"/>
              </a:rPr>
              <a:t>z</a:t>
            </a:r>
            <a:r>
              <a:rPr lang="zh-CN" altLang="fr-FR" sz="1800" b="1">
                <a:solidFill>
                  <a:srgbClr val="FF3300"/>
                </a:solidFill>
                <a:latin typeface="Comic Sans MS" pitchFamily="66" charset="0"/>
              </a:rPr>
              <a:t>费用最小。</a:t>
            </a:r>
            <a:r>
              <a:rPr lang="fr-FR" altLang="zh-CN" sz="1800" b="1">
                <a:solidFill>
                  <a:srgbClr val="FF3300"/>
                </a:solidFill>
                <a:latin typeface="Comic Sans MS" pitchFamily="66" charset="0"/>
              </a:rPr>
              <a:t>x</a:t>
            </a:r>
            <a:r>
              <a:rPr lang="zh-CN" altLang="fr-FR" sz="1800" b="1">
                <a:solidFill>
                  <a:srgbClr val="FF3300"/>
                </a:solidFill>
                <a:latin typeface="Comic Sans MS" pitchFamily="66" charset="0"/>
              </a:rPr>
              <a:t>到</a:t>
            </a:r>
            <a:r>
              <a:rPr lang="fr-FR" altLang="zh-CN" sz="1800" b="1">
                <a:solidFill>
                  <a:srgbClr val="FF3300"/>
                </a:solidFill>
                <a:latin typeface="Comic Sans MS" pitchFamily="66" charset="0"/>
              </a:rPr>
              <a:t>z</a:t>
            </a:r>
            <a:r>
              <a:rPr lang="zh-CN" altLang="fr-FR" sz="1800" b="1">
                <a:solidFill>
                  <a:srgbClr val="FF3300"/>
                </a:solidFill>
                <a:latin typeface="Comic Sans MS" pitchFamily="66" charset="0"/>
              </a:rPr>
              <a:t>的下一跳为</a:t>
            </a:r>
            <a:r>
              <a:rPr lang="fr-FR" altLang="zh-CN" sz="1800" b="1">
                <a:solidFill>
                  <a:srgbClr val="FF3300"/>
                </a:solidFill>
                <a:latin typeface="Comic Sans MS" pitchFamily="66" charset="0"/>
              </a:rPr>
              <a:t>y</a:t>
            </a:r>
          </a:p>
        </p:txBody>
      </p:sp>
      <p:sp>
        <p:nvSpPr>
          <p:cNvPr id="1153195" name="Line 171"/>
          <p:cNvSpPr>
            <a:spLocks noChangeShapeType="1"/>
          </p:cNvSpPr>
          <p:nvPr/>
        </p:nvSpPr>
        <p:spPr bwMode="auto">
          <a:xfrm flipH="1">
            <a:off x="5573185" y="1003300"/>
            <a:ext cx="2076449" cy="81280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1153198" name="AutoShape 174"/>
          <p:cNvSpPr>
            <a:spLocks noChangeArrowheads="1"/>
          </p:cNvSpPr>
          <p:nvPr/>
        </p:nvSpPr>
        <p:spPr bwMode="auto">
          <a:xfrm>
            <a:off x="220134" y="1384300"/>
            <a:ext cx="626533" cy="825500"/>
          </a:xfrm>
          <a:prstGeom prst="wedgeRoundRectCallout">
            <a:avLst>
              <a:gd name="adj1" fmla="val 118917"/>
              <a:gd name="adj2" fmla="val 52116"/>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lvl="0">
              <a:spcBef>
                <a:spcPct val="0"/>
              </a:spcBef>
              <a:buClrTx/>
              <a:buSzTx/>
              <a:buNone/>
            </a:pPr>
            <a:r>
              <a:rPr lang="zh-CN" altLang="en-US" sz="1800" b="1">
                <a:solidFill>
                  <a:prstClr val="white"/>
                </a:solidFill>
                <a:latin typeface="Comic Sans MS" pitchFamily="66" charset="0"/>
                <a:ea typeface="Microsoft YaHei"/>
              </a:rPr>
              <a:t>邻居</a:t>
            </a:r>
            <a:endParaRPr lang="zh-CN" altLang="en-US" sz="1800" b="1" dirty="0">
              <a:solidFill>
                <a:prstClr val="white"/>
              </a:solidFill>
              <a:latin typeface="Comic Sans MS" pitchFamily="66" charset="0"/>
              <a:ea typeface="Microsoft YaHei"/>
            </a:endParaRPr>
          </a:p>
        </p:txBody>
      </p:sp>
      <p:sp>
        <p:nvSpPr>
          <p:cNvPr id="1153199" name="AutoShape 175"/>
          <p:cNvSpPr>
            <a:spLocks noChangeArrowheads="1"/>
          </p:cNvSpPr>
          <p:nvPr/>
        </p:nvSpPr>
        <p:spPr bwMode="auto">
          <a:xfrm>
            <a:off x="209551" y="6232526"/>
            <a:ext cx="1320800" cy="473075"/>
          </a:xfrm>
          <a:prstGeom prst="wedgeRectCallout">
            <a:avLst>
              <a:gd name="adj1" fmla="val 102884"/>
              <a:gd name="adj2" fmla="val -13421"/>
            </a:avLst>
          </a:prstGeom>
          <a:solidFill>
            <a:srgbClr val="009999"/>
          </a:solidFill>
          <a:ln w="9525">
            <a:solidFill>
              <a:srgbClr val="000000"/>
            </a:solidFill>
            <a:miter lim="800000"/>
            <a:headEnd/>
            <a:tailEnd/>
          </a:ln>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lvl="0" algn="just">
              <a:spcBef>
                <a:spcPct val="0"/>
              </a:spcBef>
              <a:buClrTx/>
              <a:buSzTx/>
              <a:buNone/>
            </a:pPr>
            <a:r>
              <a:rPr lang="zh-CN" altLang="en-US" sz="1800" b="1">
                <a:solidFill>
                  <a:srgbClr val="FFFF00"/>
                </a:solidFill>
                <a:latin typeface="Arial"/>
                <a:ea typeface="Microsoft YaHei"/>
                <a:hlinkClick r:id="" action="ppaction://noaction"/>
              </a:rPr>
              <a:t>初始化</a:t>
            </a:r>
            <a:endParaRPr lang="zh-CN" altLang="en-US" sz="1800" b="1" dirty="0">
              <a:solidFill>
                <a:srgbClr val="FFFF00"/>
              </a:solidFill>
              <a:latin typeface="Comic Sans MS" pitchFamily="66" charset="0"/>
              <a:ea typeface="Microsoft YaHei"/>
            </a:endParaRPr>
          </a:p>
        </p:txBody>
      </p:sp>
      <p:sp>
        <p:nvSpPr>
          <p:cNvPr id="1153200" name="AutoShape 176"/>
          <p:cNvSpPr>
            <a:spLocks noChangeArrowheads="1"/>
          </p:cNvSpPr>
          <p:nvPr/>
        </p:nvSpPr>
        <p:spPr bwMode="auto">
          <a:xfrm>
            <a:off x="3189817" y="6257926"/>
            <a:ext cx="1354667" cy="422275"/>
          </a:xfrm>
          <a:prstGeom prst="wedgeRectCallout">
            <a:avLst>
              <a:gd name="adj1" fmla="val 79065"/>
              <a:gd name="adj2" fmla="val -63157"/>
            </a:avLst>
          </a:prstGeom>
          <a:solidFill>
            <a:srgbClr val="009999"/>
          </a:solidFill>
          <a:ln w="9525">
            <a:solidFill>
              <a:srgbClr val="000000"/>
            </a:solidFill>
            <a:miter lim="800000"/>
            <a:headEnd/>
            <a:tailEnd/>
          </a:ln>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lvl="0" algn="just">
              <a:spcBef>
                <a:spcPct val="0"/>
              </a:spcBef>
              <a:buClrTx/>
              <a:buSzTx/>
              <a:buNone/>
            </a:pPr>
            <a:r>
              <a:rPr lang="zh-CN" altLang="en-US" sz="1800" b="1">
                <a:solidFill>
                  <a:prstClr val="white"/>
                </a:solidFill>
                <a:latin typeface="Arial"/>
                <a:ea typeface="Microsoft YaHei"/>
                <a:hlinkClick r:id="" action="ppaction://noaction"/>
              </a:rPr>
              <a:t>第一次</a:t>
            </a:r>
            <a:endParaRPr lang="zh-CN" altLang="en-US" sz="1800" b="1" dirty="0">
              <a:solidFill>
                <a:prstClr val="white"/>
              </a:solidFill>
              <a:latin typeface="Comic Sans MS" pitchFamily="66" charset="0"/>
              <a:ea typeface="Microsoft YaHei"/>
            </a:endParaRPr>
          </a:p>
        </p:txBody>
      </p:sp>
      <p:sp>
        <p:nvSpPr>
          <p:cNvPr id="1153201" name="AutoShape 177"/>
          <p:cNvSpPr>
            <a:spLocks noChangeArrowheads="1"/>
          </p:cNvSpPr>
          <p:nvPr/>
        </p:nvSpPr>
        <p:spPr bwMode="auto">
          <a:xfrm>
            <a:off x="0" y="2667000"/>
            <a:ext cx="2065867" cy="419100"/>
          </a:xfrm>
          <a:prstGeom prst="wedgeRoundRectCallout">
            <a:avLst>
              <a:gd name="adj1" fmla="val 141190"/>
              <a:gd name="adj2" fmla="val -163259"/>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lvl="0">
              <a:spcBef>
                <a:spcPct val="0"/>
              </a:spcBef>
              <a:buClrTx/>
              <a:buSzTx/>
              <a:buNone/>
            </a:pPr>
            <a:r>
              <a:rPr lang="en-US" altLang="zh-CN" sz="1400">
                <a:solidFill>
                  <a:prstClr val="white"/>
                </a:solidFill>
                <a:latin typeface="Comic Sans MS" pitchFamily="66" charset="0"/>
                <a:ea typeface="Microsoft YaHei"/>
              </a:rPr>
              <a:t>y </a:t>
            </a:r>
            <a:r>
              <a:rPr lang="zh-CN" altLang="en-US" sz="1400">
                <a:solidFill>
                  <a:prstClr val="white"/>
                </a:solidFill>
                <a:latin typeface="Comic Sans MS" pitchFamily="66" charset="0"/>
                <a:ea typeface="Microsoft YaHei"/>
              </a:rPr>
              <a:t>的新距离向量 </a:t>
            </a:r>
            <a:endParaRPr lang="zh-CN" altLang="en-US" sz="1400" dirty="0">
              <a:solidFill>
                <a:prstClr val="white"/>
              </a:solidFill>
              <a:latin typeface="Comic Sans MS" pitchFamily="66" charset="0"/>
              <a:ea typeface="Microsoft YaHei"/>
            </a:endParaRPr>
          </a:p>
        </p:txBody>
      </p:sp>
      <p:sp>
        <p:nvSpPr>
          <p:cNvPr id="1153202" name="AutoShape 178"/>
          <p:cNvSpPr>
            <a:spLocks noChangeArrowheads="1"/>
          </p:cNvSpPr>
          <p:nvPr/>
        </p:nvSpPr>
        <p:spPr bwMode="auto">
          <a:xfrm>
            <a:off x="0" y="5029200"/>
            <a:ext cx="2032000" cy="457200"/>
          </a:xfrm>
          <a:prstGeom prst="wedgeRoundRectCallout">
            <a:avLst>
              <a:gd name="adj1" fmla="val 114792"/>
              <a:gd name="adj2" fmla="val -275694"/>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lvl="0">
              <a:spcBef>
                <a:spcPct val="0"/>
              </a:spcBef>
              <a:buClrTx/>
              <a:buSzTx/>
              <a:buNone/>
            </a:pPr>
            <a:r>
              <a:rPr lang="zh-CN" altLang="en-US" sz="1800" b="1">
                <a:solidFill>
                  <a:prstClr val="white"/>
                </a:solidFill>
                <a:latin typeface="Comic Sans MS" pitchFamily="66" charset="0"/>
                <a:ea typeface="Microsoft YaHei"/>
              </a:rPr>
              <a:t>向邻居发送</a:t>
            </a:r>
            <a:endParaRPr lang="en-US" altLang="zh-CN" sz="1800" b="1" dirty="0">
              <a:solidFill>
                <a:prstClr val="white"/>
              </a:solidFill>
              <a:latin typeface="Comic Sans MS" pitchFamily="66" charset="0"/>
              <a:ea typeface="Microsoft YaHei"/>
            </a:endParaRPr>
          </a:p>
        </p:txBody>
      </p:sp>
      <p:sp>
        <p:nvSpPr>
          <p:cNvPr id="1153203" name="AutoShape 179"/>
          <p:cNvSpPr>
            <a:spLocks noChangeArrowheads="1"/>
          </p:cNvSpPr>
          <p:nvPr/>
        </p:nvSpPr>
        <p:spPr bwMode="auto">
          <a:xfrm>
            <a:off x="0" y="3302000"/>
            <a:ext cx="2065867" cy="419100"/>
          </a:xfrm>
          <a:prstGeom prst="wedgeRoundRectCallout">
            <a:avLst>
              <a:gd name="adj1" fmla="val 142829"/>
              <a:gd name="adj2" fmla="val -245074"/>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lvl="0">
              <a:spcBef>
                <a:spcPct val="0"/>
              </a:spcBef>
              <a:buClrTx/>
              <a:buSzTx/>
              <a:buNone/>
            </a:pPr>
            <a:r>
              <a:rPr lang="en-US" altLang="zh-CN" sz="1400">
                <a:solidFill>
                  <a:prstClr val="white"/>
                </a:solidFill>
                <a:latin typeface="Comic Sans MS" pitchFamily="66" charset="0"/>
                <a:ea typeface="Microsoft YaHei"/>
              </a:rPr>
              <a:t>z </a:t>
            </a:r>
            <a:r>
              <a:rPr lang="zh-CN" altLang="en-US" sz="1400">
                <a:solidFill>
                  <a:prstClr val="white"/>
                </a:solidFill>
                <a:latin typeface="Comic Sans MS" pitchFamily="66" charset="0"/>
                <a:ea typeface="Microsoft YaHei"/>
              </a:rPr>
              <a:t>的新距离向量 </a:t>
            </a:r>
          </a:p>
        </p:txBody>
      </p:sp>
      <p:sp>
        <p:nvSpPr>
          <p:cNvPr id="1153204" name="Oval 180"/>
          <p:cNvSpPr>
            <a:spLocks noChangeArrowheads="1"/>
          </p:cNvSpPr>
          <p:nvPr/>
        </p:nvSpPr>
        <p:spPr bwMode="auto">
          <a:xfrm>
            <a:off x="4654880" y="2044700"/>
            <a:ext cx="423333" cy="698500"/>
          </a:xfrm>
          <a:prstGeom prst="ellipse">
            <a:avLst/>
          </a:prstGeom>
          <a:noFill/>
          <a:ln w="28575">
            <a:solidFill>
              <a:schemeClr val="accent2"/>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153205" name="Oval 181"/>
          <p:cNvSpPr>
            <a:spLocks noChangeArrowheads="1"/>
          </p:cNvSpPr>
          <p:nvPr/>
        </p:nvSpPr>
        <p:spPr bwMode="auto">
          <a:xfrm>
            <a:off x="4981958" y="2044700"/>
            <a:ext cx="423333" cy="698500"/>
          </a:xfrm>
          <a:prstGeom prst="ellipse">
            <a:avLst/>
          </a:prstGeom>
          <a:noFill/>
          <a:ln w="28575">
            <a:solidFill>
              <a:schemeClr val="accent2"/>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en-US" sz="1800">
              <a:solidFill>
                <a:prstClr val="black"/>
              </a:solidFill>
              <a:latin typeface="Comic Sans MS" pitchFamily="66" charset="0"/>
            </a:endParaRPr>
          </a:p>
        </p:txBody>
      </p:sp>
      <p:sp>
        <p:nvSpPr>
          <p:cNvPr id="1153206" name="AutoShape 182"/>
          <p:cNvSpPr>
            <a:spLocks noChangeArrowheads="1"/>
          </p:cNvSpPr>
          <p:nvPr/>
        </p:nvSpPr>
        <p:spPr bwMode="auto">
          <a:xfrm>
            <a:off x="5729818" y="6359526"/>
            <a:ext cx="1490133" cy="346075"/>
          </a:xfrm>
          <a:prstGeom prst="wedgeRectCallout">
            <a:avLst>
              <a:gd name="adj1" fmla="val 69602"/>
              <a:gd name="adj2" fmla="val -51375"/>
            </a:avLst>
          </a:prstGeom>
          <a:solidFill>
            <a:srgbClr val="009999"/>
          </a:solidFill>
          <a:ln w="9525">
            <a:solidFill>
              <a:srgbClr val="000000"/>
            </a:solidFill>
            <a:miter lim="800000"/>
            <a:headEnd/>
            <a:tailEnd/>
          </a:ln>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lvl="0" algn="just">
              <a:spcBef>
                <a:spcPct val="0"/>
              </a:spcBef>
              <a:buClrTx/>
              <a:buSzTx/>
              <a:buNone/>
            </a:pPr>
            <a:r>
              <a:rPr lang="zh-CN" altLang="en-US" sz="1800" b="1">
                <a:solidFill>
                  <a:prstClr val="white"/>
                </a:solidFill>
                <a:latin typeface="Arial"/>
                <a:ea typeface="Microsoft YaHei"/>
              </a:rPr>
              <a:t>第二次</a:t>
            </a:r>
            <a:endParaRPr lang="zh-CN" altLang="en-US" sz="1800" b="1" dirty="0">
              <a:solidFill>
                <a:prstClr val="white"/>
              </a:solidFill>
              <a:latin typeface="Comic Sans MS" pitchFamily="66" charset="0"/>
              <a:ea typeface="Microsoft YaHei"/>
            </a:endParaRPr>
          </a:p>
        </p:txBody>
      </p:sp>
      <p:sp>
        <p:nvSpPr>
          <p:cNvPr id="1153207" name="Line 183"/>
          <p:cNvSpPr>
            <a:spLocks noChangeShapeType="1"/>
          </p:cNvSpPr>
          <p:nvPr/>
        </p:nvSpPr>
        <p:spPr bwMode="auto">
          <a:xfrm>
            <a:off x="7467600" y="2070100"/>
            <a:ext cx="914400"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1153208" name="AutoShape 184"/>
          <p:cNvSpPr>
            <a:spLocks noChangeArrowheads="1"/>
          </p:cNvSpPr>
          <p:nvPr/>
        </p:nvSpPr>
        <p:spPr bwMode="auto">
          <a:xfrm>
            <a:off x="8636000" y="4597400"/>
            <a:ext cx="1185333" cy="457200"/>
          </a:xfrm>
          <a:prstGeom prst="wedgeRoundRectCallout">
            <a:avLst>
              <a:gd name="adj1" fmla="val -316606"/>
              <a:gd name="adj2" fmla="val -142361"/>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lvl="0" algn="ctr">
              <a:spcBef>
                <a:spcPct val="0"/>
              </a:spcBef>
              <a:buClrTx/>
              <a:buSzTx/>
              <a:buNone/>
            </a:pPr>
            <a:r>
              <a:rPr lang="zh-CN" altLang="en-US" sz="1800" b="1">
                <a:solidFill>
                  <a:prstClr val="white"/>
                </a:solidFill>
                <a:latin typeface="Comic Sans MS" pitchFamily="66" charset="0"/>
                <a:ea typeface="Microsoft YaHei"/>
              </a:rPr>
              <a:t>稳定</a:t>
            </a:r>
            <a:endParaRPr lang="zh-CN" altLang="en-US" sz="1800" b="1" dirty="0">
              <a:solidFill>
                <a:prstClr val="white"/>
              </a:solidFill>
              <a:latin typeface="Comic Sans MS" pitchFamily="66" charset="0"/>
              <a:ea typeface="Microsoft YaHei"/>
            </a:endParaRPr>
          </a:p>
        </p:txBody>
      </p:sp>
      <p:sp>
        <p:nvSpPr>
          <p:cNvPr id="1153209" name="Line 185"/>
          <p:cNvSpPr>
            <a:spLocks noChangeShapeType="1"/>
          </p:cNvSpPr>
          <p:nvPr/>
        </p:nvSpPr>
        <p:spPr bwMode="auto">
          <a:xfrm>
            <a:off x="4504267" y="4127500"/>
            <a:ext cx="914400"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1153210" name="Line 186"/>
          <p:cNvSpPr>
            <a:spLocks noChangeShapeType="1"/>
          </p:cNvSpPr>
          <p:nvPr/>
        </p:nvSpPr>
        <p:spPr bwMode="auto">
          <a:xfrm>
            <a:off x="7349067" y="6210300"/>
            <a:ext cx="914400"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53369" name="Text Box 187"/>
          <p:cNvSpPr txBox="1">
            <a:spLocks noChangeArrowheads="1"/>
          </p:cNvSpPr>
          <p:nvPr/>
        </p:nvSpPr>
        <p:spPr bwMode="auto">
          <a:xfrm>
            <a:off x="1456267" y="965201"/>
            <a:ext cx="1828800" cy="396875"/>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lgn="l">
              <a:spcBef>
                <a:spcPct val="20000"/>
              </a:spcBef>
              <a:buChar char="•"/>
              <a:defRPr sz="2000">
                <a:solidFill>
                  <a:schemeClr val="tx1"/>
                </a:solidFill>
                <a:latin typeface="Times New Roman" pitchFamily="18" charset="0"/>
                <a:ea typeface="宋体" pitchFamily="2" charset="-122"/>
              </a:defRPr>
            </a:lvl3pPr>
            <a:lvl4pPr marL="1600200" indent="-228600" algn="l">
              <a:spcBef>
                <a:spcPct val="20000"/>
              </a:spcBef>
              <a:buChar char="–"/>
              <a:defRPr sz="2000">
                <a:solidFill>
                  <a:schemeClr val="tx1"/>
                </a:solidFill>
                <a:latin typeface="Times New Roman" pitchFamily="18" charset="0"/>
                <a:ea typeface="宋体" pitchFamily="2" charset="-122"/>
              </a:defRPr>
            </a:lvl4pPr>
            <a:lvl5pPr marL="2057400" indent="-228600" algn="l">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50000"/>
              </a:spcBef>
              <a:buClrTx/>
              <a:buSzTx/>
              <a:buFontTx/>
              <a:buNone/>
            </a:pPr>
            <a:r>
              <a:rPr lang="zh-CN" altLang="en-US" sz="2000" b="1">
                <a:solidFill>
                  <a:srgbClr val="FF3300"/>
                </a:solidFill>
                <a:latin typeface="Comic Sans MS" pitchFamily="66" charset="0"/>
                <a:ea typeface="华文中宋" pitchFamily="2" charset="-122"/>
              </a:rPr>
              <a:t>目的节点</a:t>
            </a:r>
          </a:p>
        </p:txBody>
      </p:sp>
    </p:spTree>
    <p:extLst>
      <p:ext uri="{BB962C8B-B14F-4D97-AF65-F5344CB8AC3E}">
        <p14:creationId xmlns:p14="http://schemas.microsoft.com/office/powerpoint/2010/main" val="32847961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53198"/>
                                        </p:tgtEl>
                                        <p:attrNameLst>
                                          <p:attrName>style.visibility</p:attrName>
                                        </p:attrNameLst>
                                      </p:cBhvr>
                                      <p:to>
                                        <p:strVal val="visible"/>
                                      </p:to>
                                    </p:set>
                                    <p:animEffect transition="in" filter="blinds(horizontal)">
                                      <p:cBhvr>
                                        <p:cTn id="7" dur="500"/>
                                        <p:tgtEl>
                                          <p:spTgt spid="11531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53199"/>
                                        </p:tgtEl>
                                        <p:attrNameLst>
                                          <p:attrName>style.visibility</p:attrName>
                                        </p:attrNameLst>
                                      </p:cBhvr>
                                      <p:to>
                                        <p:strVal val="visible"/>
                                      </p:to>
                                    </p:set>
                                    <p:animEffect transition="in" filter="dissolve">
                                      <p:cBhvr>
                                        <p:cTn id="12" dur="500"/>
                                        <p:tgtEl>
                                          <p:spTgt spid="115319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53187"/>
                                        </p:tgtEl>
                                        <p:attrNameLst>
                                          <p:attrName>style.visibility</p:attrName>
                                        </p:attrNameLst>
                                      </p:cBhvr>
                                      <p:to>
                                        <p:strVal val="visible"/>
                                      </p:to>
                                    </p:set>
                                    <p:animEffect transition="in" filter="dissolve">
                                      <p:cBhvr>
                                        <p:cTn id="17" dur="500"/>
                                        <p:tgtEl>
                                          <p:spTgt spid="115318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53188"/>
                                        </p:tgtEl>
                                        <p:attrNameLst>
                                          <p:attrName>style.visibility</p:attrName>
                                        </p:attrNameLst>
                                      </p:cBhvr>
                                      <p:to>
                                        <p:strVal val="visible"/>
                                      </p:to>
                                    </p:set>
                                    <p:animEffect transition="in" filter="dissolve">
                                      <p:cBhvr>
                                        <p:cTn id="22" dur="500"/>
                                        <p:tgtEl>
                                          <p:spTgt spid="115318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53189"/>
                                        </p:tgtEl>
                                        <p:attrNameLst>
                                          <p:attrName>style.visibility</p:attrName>
                                        </p:attrNameLst>
                                      </p:cBhvr>
                                      <p:to>
                                        <p:strVal val="visible"/>
                                      </p:to>
                                    </p:set>
                                    <p:animEffect transition="in" filter="blinds(horizontal)">
                                      <p:cBhvr>
                                        <p:cTn id="27" dur="500"/>
                                        <p:tgtEl>
                                          <p:spTgt spid="115318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53202"/>
                                        </p:tgtEl>
                                        <p:attrNameLst>
                                          <p:attrName>style.visibility</p:attrName>
                                        </p:attrNameLst>
                                      </p:cBhvr>
                                      <p:to>
                                        <p:strVal val="visible"/>
                                      </p:to>
                                    </p:set>
                                    <p:animEffect transition="in" filter="dissolve">
                                      <p:cBhvr>
                                        <p:cTn id="32" dur="500"/>
                                        <p:tgtEl>
                                          <p:spTgt spid="115320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153201"/>
                                        </p:tgtEl>
                                        <p:attrNameLst>
                                          <p:attrName>style.visibility</p:attrName>
                                        </p:attrNameLst>
                                      </p:cBhvr>
                                      <p:to>
                                        <p:strVal val="visible"/>
                                      </p:to>
                                    </p:set>
                                    <p:animEffect transition="in" filter="dissolve">
                                      <p:cBhvr>
                                        <p:cTn id="37" dur="500"/>
                                        <p:tgtEl>
                                          <p:spTgt spid="115320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153203"/>
                                        </p:tgtEl>
                                        <p:attrNameLst>
                                          <p:attrName>style.visibility</p:attrName>
                                        </p:attrNameLst>
                                      </p:cBhvr>
                                      <p:to>
                                        <p:strVal val="visible"/>
                                      </p:to>
                                    </p:set>
                                    <p:animEffect transition="in" filter="dissolve">
                                      <p:cBhvr>
                                        <p:cTn id="42" dur="500"/>
                                        <p:tgtEl>
                                          <p:spTgt spid="115320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153200"/>
                                        </p:tgtEl>
                                        <p:attrNameLst>
                                          <p:attrName>style.visibility</p:attrName>
                                        </p:attrNameLst>
                                      </p:cBhvr>
                                      <p:to>
                                        <p:strVal val="visible"/>
                                      </p:to>
                                    </p:set>
                                    <p:animEffect transition="in" filter="dissolve">
                                      <p:cBhvr>
                                        <p:cTn id="47" dur="500"/>
                                        <p:tgtEl>
                                          <p:spTgt spid="115320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153192"/>
                                        </p:tgtEl>
                                        <p:attrNameLst>
                                          <p:attrName>style.visibility</p:attrName>
                                        </p:attrNameLst>
                                      </p:cBhvr>
                                      <p:to>
                                        <p:strVal val="visible"/>
                                      </p:to>
                                    </p:set>
                                    <p:animEffect transition="in" filter="dissolve">
                                      <p:cBhvr>
                                        <p:cTn id="52" dur="500"/>
                                        <p:tgtEl>
                                          <p:spTgt spid="1153192"/>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153193"/>
                                        </p:tgtEl>
                                        <p:attrNameLst>
                                          <p:attrName>style.visibility</p:attrName>
                                        </p:attrNameLst>
                                      </p:cBhvr>
                                      <p:to>
                                        <p:strVal val="visible"/>
                                      </p:to>
                                    </p:set>
                                    <p:animEffect transition="in" filter="dissolve">
                                      <p:cBhvr>
                                        <p:cTn id="55" dur="500"/>
                                        <p:tgtEl>
                                          <p:spTgt spid="115319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53204"/>
                                        </p:tgtEl>
                                        <p:attrNameLst>
                                          <p:attrName>style.visibility</p:attrName>
                                        </p:attrNameLst>
                                      </p:cBhvr>
                                      <p:to>
                                        <p:strVal val="visible"/>
                                      </p:to>
                                    </p:set>
                                    <p:animEffect transition="in" filter="dissolve">
                                      <p:cBhvr>
                                        <p:cTn id="58" dur="500"/>
                                        <p:tgtEl>
                                          <p:spTgt spid="1153204"/>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1153205"/>
                                        </p:tgtEl>
                                        <p:attrNameLst>
                                          <p:attrName>style.visibility</p:attrName>
                                        </p:attrNameLst>
                                      </p:cBhvr>
                                      <p:to>
                                        <p:strVal val="visible"/>
                                      </p:to>
                                    </p:set>
                                    <p:animEffect transition="in" filter="dissolve">
                                      <p:cBhvr>
                                        <p:cTn id="63" dur="500"/>
                                        <p:tgtEl>
                                          <p:spTgt spid="1153205"/>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1153195"/>
                                        </p:tgtEl>
                                        <p:attrNameLst>
                                          <p:attrName>style.visibility</p:attrName>
                                        </p:attrNameLst>
                                      </p:cBhvr>
                                      <p:to>
                                        <p:strVal val="visible"/>
                                      </p:to>
                                    </p:set>
                                    <p:animEffect transition="in" filter="dissolve">
                                      <p:cBhvr>
                                        <p:cTn id="66" dur="500"/>
                                        <p:tgtEl>
                                          <p:spTgt spid="1153195"/>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1153194"/>
                                        </p:tgtEl>
                                        <p:attrNameLst>
                                          <p:attrName>style.visibility</p:attrName>
                                        </p:attrNameLst>
                                      </p:cBhvr>
                                      <p:to>
                                        <p:strVal val="visible"/>
                                      </p:to>
                                    </p:set>
                                    <p:animEffect transition="in" filter="dissolve">
                                      <p:cBhvr>
                                        <p:cTn id="69" dur="500"/>
                                        <p:tgtEl>
                                          <p:spTgt spid="1153194"/>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1153190"/>
                                        </p:tgtEl>
                                        <p:attrNameLst>
                                          <p:attrName>style.visibility</p:attrName>
                                        </p:attrNameLst>
                                      </p:cBhvr>
                                      <p:to>
                                        <p:strVal val="visible"/>
                                      </p:to>
                                    </p:set>
                                    <p:animEffect transition="in" filter="blinds(horizontal)">
                                      <p:cBhvr>
                                        <p:cTn id="74" dur="500"/>
                                        <p:tgtEl>
                                          <p:spTgt spid="1153190"/>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3" presetClass="entr" presetSubtype="10" fill="hold" grpId="0" nodeType="clickEffect">
                                  <p:stCondLst>
                                    <p:cond delay="0"/>
                                  </p:stCondLst>
                                  <p:childTnLst>
                                    <p:set>
                                      <p:cBhvr>
                                        <p:cTn id="78" dur="1" fill="hold">
                                          <p:stCondLst>
                                            <p:cond delay="0"/>
                                          </p:stCondLst>
                                        </p:cTn>
                                        <p:tgtEl>
                                          <p:spTgt spid="1153209"/>
                                        </p:tgtEl>
                                        <p:attrNameLst>
                                          <p:attrName>style.visibility</p:attrName>
                                        </p:attrNameLst>
                                      </p:cBhvr>
                                      <p:to>
                                        <p:strVal val="visible"/>
                                      </p:to>
                                    </p:set>
                                    <p:animEffect transition="in" filter="blinds(horizontal)">
                                      <p:cBhvr>
                                        <p:cTn id="79" dur="500"/>
                                        <p:tgtEl>
                                          <p:spTgt spid="1153209"/>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1153208"/>
                                        </p:tgtEl>
                                        <p:attrNameLst>
                                          <p:attrName>style.visibility</p:attrName>
                                        </p:attrNameLst>
                                      </p:cBhvr>
                                      <p:to>
                                        <p:strVal val="visible"/>
                                      </p:to>
                                    </p:set>
                                    <p:animEffect transition="in" filter="dissolve">
                                      <p:cBhvr>
                                        <p:cTn id="84" dur="500"/>
                                        <p:tgtEl>
                                          <p:spTgt spid="1153208"/>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3" presetClass="entr" presetSubtype="10" fill="hold" grpId="0" nodeType="clickEffect">
                                  <p:stCondLst>
                                    <p:cond delay="0"/>
                                  </p:stCondLst>
                                  <p:childTnLst>
                                    <p:set>
                                      <p:cBhvr>
                                        <p:cTn id="88" dur="1" fill="hold">
                                          <p:stCondLst>
                                            <p:cond delay="0"/>
                                          </p:stCondLst>
                                        </p:cTn>
                                        <p:tgtEl>
                                          <p:spTgt spid="1153191"/>
                                        </p:tgtEl>
                                        <p:attrNameLst>
                                          <p:attrName>style.visibility</p:attrName>
                                        </p:attrNameLst>
                                      </p:cBhvr>
                                      <p:to>
                                        <p:strVal val="visible"/>
                                      </p:to>
                                    </p:set>
                                    <p:animEffect transition="in" filter="blinds(horizontal)">
                                      <p:cBhvr>
                                        <p:cTn id="89" dur="500"/>
                                        <p:tgtEl>
                                          <p:spTgt spid="1153191"/>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9" presetClass="entr" presetSubtype="0" fill="hold" grpId="0" nodeType="clickEffect">
                                  <p:stCondLst>
                                    <p:cond delay="0"/>
                                  </p:stCondLst>
                                  <p:childTnLst>
                                    <p:set>
                                      <p:cBhvr>
                                        <p:cTn id="93" dur="1" fill="hold">
                                          <p:stCondLst>
                                            <p:cond delay="0"/>
                                          </p:stCondLst>
                                        </p:cTn>
                                        <p:tgtEl>
                                          <p:spTgt spid="1153206"/>
                                        </p:tgtEl>
                                        <p:attrNameLst>
                                          <p:attrName>style.visibility</p:attrName>
                                        </p:attrNameLst>
                                      </p:cBhvr>
                                      <p:to>
                                        <p:strVal val="visible"/>
                                      </p:to>
                                    </p:set>
                                    <p:animEffect transition="in" filter="dissolve">
                                      <p:cBhvr>
                                        <p:cTn id="94" dur="500"/>
                                        <p:tgtEl>
                                          <p:spTgt spid="1153206"/>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1153207"/>
                                        </p:tgtEl>
                                        <p:attrNameLst>
                                          <p:attrName>style.visibility</p:attrName>
                                        </p:attrNameLst>
                                      </p:cBhvr>
                                      <p:to>
                                        <p:strVal val="visible"/>
                                      </p:to>
                                    </p:set>
                                    <p:animEffect transition="in" filter="wipe(down)">
                                      <p:cBhvr>
                                        <p:cTn id="99" dur="500"/>
                                        <p:tgtEl>
                                          <p:spTgt spid="1153207"/>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1153210"/>
                                        </p:tgtEl>
                                        <p:attrNameLst>
                                          <p:attrName>style.visibility</p:attrName>
                                        </p:attrNameLst>
                                      </p:cBhvr>
                                      <p:to>
                                        <p:strVal val="visible"/>
                                      </p:to>
                                    </p:set>
                                    <p:animEffect transition="in" filter="wipe(down)">
                                      <p:cBhvr>
                                        <p:cTn id="104" dur="500"/>
                                        <p:tgtEl>
                                          <p:spTgt spid="1153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3187" grpId="0" animBg="1"/>
      <p:bldP spid="1153188" grpId="0" animBg="1"/>
      <p:bldP spid="1153189" grpId="0" animBg="1"/>
      <p:bldP spid="1153190" grpId="0" animBg="1"/>
      <p:bldP spid="1153191" grpId="0" animBg="1"/>
      <p:bldP spid="1153192" grpId="0" animBg="1"/>
      <p:bldP spid="1153193" grpId="0" animBg="1"/>
      <p:bldP spid="1153194" grpId="0" animBg="1"/>
      <p:bldP spid="1153195" grpId="0" animBg="1"/>
      <p:bldP spid="1153198" grpId="0" animBg="1"/>
      <p:bldP spid="1153199" grpId="0" animBg="1"/>
      <p:bldP spid="1153200" grpId="0" animBg="1"/>
      <p:bldP spid="1153201" grpId="0" animBg="1"/>
      <p:bldP spid="1153202" grpId="0" animBg="1"/>
      <p:bldP spid="1153203" grpId="0" animBg="1"/>
      <p:bldP spid="1153204" grpId="0" animBg="1"/>
      <p:bldP spid="1153205" grpId="0" animBg="1"/>
      <p:bldP spid="1153206" grpId="0" animBg="1"/>
      <p:bldP spid="1153207" grpId="0" animBg="1"/>
      <p:bldP spid="1153208" grpId="0" animBg="1"/>
      <p:bldP spid="1153209" grpId="0" animBg="1"/>
      <p:bldP spid="1153210"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9" name="Rectangle 2"/>
          <p:cNvSpPr>
            <a:spLocks noGrp="1" noChangeArrowheads="1"/>
          </p:cNvSpPr>
          <p:nvPr>
            <p:ph type="title" idx="4294967295"/>
          </p:nvPr>
        </p:nvSpPr>
        <p:spPr>
          <a:xfrm>
            <a:off x="2119931" y="713836"/>
            <a:ext cx="10301287" cy="1143000"/>
          </a:xfrm>
          <a:prstGeom prst="rect">
            <a:avLst/>
          </a:prstGeom>
          <a:noFill/>
        </p:spPr>
        <p:txBody>
          <a:bodyPr/>
          <a:lstStyle/>
          <a:p>
            <a:pPr eaLnBrk="1" hangingPunct="1"/>
            <a:r>
              <a:rPr lang="zh-CN" altLang="en-US" dirty="0"/>
              <a:t>层次选路</a:t>
            </a:r>
          </a:p>
        </p:txBody>
      </p:sp>
      <p:sp>
        <p:nvSpPr>
          <p:cNvPr id="175108" name="Rectangle 4"/>
          <p:cNvSpPr>
            <a:spLocks noGrp="1" noChangeArrowheads="1"/>
          </p:cNvSpPr>
          <p:nvPr>
            <p:ph type="body" sz="half" idx="4294967295"/>
          </p:nvPr>
        </p:nvSpPr>
        <p:spPr>
          <a:xfrm>
            <a:off x="6326088" y="2276621"/>
            <a:ext cx="4740226" cy="4425950"/>
          </a:xfrm>
          <a:prstGeom prst="rect">
            <a:avLst/>
          </a:prstGeom>
          <a:noFill/>
        </p:spPr>
        <p:txBody>
          <a:bodyPr/>
          <a:lstStyle/>
          <a:p>
            <a:pPr eaLnBrk="1" hangingPunct="1">
              <a:lnSpc>
                <a:spcPct val="130000"/>
              </a:lnSpc>
              <a:spcBef>
                <a:spcPts val="0"/>
              </a:spcBef>
              <a:buFont typeface="Wingdings" panose="05000000000000000000" pitchFamily="2" charset="2"/>
              <a:buChar char="l"/>
            </a:pPr>
            <a:r>
              <a:rPr lang="zh-CN" altLang="en-US" sz="2400" dirty="0"/>
              <a:t>和其他自治系统内的路由器直接相连的路由器</a:t>
            </a:r>
          </a:p>
          <a:p>
            <a:pPr lvl="1" eaLnBrk="1" hangingPunct="1">
              <a:lnSpc>
                <a:spcPct val="130000"/>
              </a:lnSpc>
              <a:spcBef>
                <a:spcPts val="0"/>
              </a:spcBef>
            </a:pPr>
            <a:r>
              <a:rPr lang="zh-CN" altLang="en-US" dirty="0"/>
              <a:t>运行域间路由协议，与其他网关路由器交互</a:t>
            </a:r>
            <a:endParaRPr lang="zh-CN" altLang="en-US" sz="2000" dirty="0"/>
          </a:p>
          <a:p>
            <a:pPr eaLnBrk="1" hangingPunct="1">
              <a:lnSpc>
                <a:spcPct val="130000"/>
              </a:lnSpc>
              <a:spcBef>
                <a:spcPts val="0"/>
              </a:spcBef>
              <a:buFont typeface="Wingdings" panose="05000000000000000000" pitchFamily="2" charset="2"/>
              <a:buChar char="l"/>
            </a:pPr>
            <a:r>
              <a:rPr lang="zh-CN" altLang="en-US" sz="2400" dirty="0"/>
              <a:t>同自治系统内的所有其他路由器一样也运行域内路由协议</a:t>
            </a:r>
            <a:endParaRPr lang="en-US" altLang="zh-CN" sz="2400" dirty="0"/>
          </a:p>
        </p:txBody>
      </p:sp>
      <p:grpSp>
        <p:nvGrpSpPr>
          <p:cNvPr id="6" name="组合 5"/>
          <p:cNvGrpSpPr/>
          <p:nvPr/>
        </p:nvGrpSpPr>
        <p:grpSpPr>
          <a:xfrm>
            <a:off x="295930" y="1988944"/>
            <a:ext cx="5969909" cy="4464195"/>
            <a:chOff x="501651" y="1843085"/>
            <a:chExt cx="6566290" cy="2027239"/>
          </a:xfrm>
        </p:grpSpPr>
        <p:sp>
          <p:nvSpPr>
            <p:cNvPr id="7" name="圆角矩形 6"/>
            <p:cNvSpPr/>
            <p:nvPr/>
          </p:nvSpPr>
          <p:spPr>
            <a:xfrm>
              <a:off x="501651" y="1843085"/>
              <a:ext cx="6566290" cy="20272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l"/>
              </a:pPr>
              <a:endParaRPr lang="zh-CN" altLang="en-US" sz="2400" dirty="0">
                <a:cs typeface="+mn-ea"/>
                <a:sym typeface="+mn-lt"/>
              </a:endParaRPr>
            </a:p>
          </p:txBody>
        </p:sp>
        <p:sp>
          <p:nvSpPr>
            <p:cNvPr id="8" name="Rectangle 3"/>
            <p:cNvSpPr>
              <a:spLocks noChangeArrowheads="1"/>
            </p:cNvSpPr>
            <p:nvPr/>
          </p:nvSpPr>
          <p:spPr bwMode="auto">
            <a:xfrm>
              <a:off x="672901" y="1917107"/>
              <a:ext cx="6223791" cy="1722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nSpc>
                  <a:spcPct val="120000"/>
                </a:lnSpc>
                <a:buSzPct val="85000"/>
                <a:buFont typeface="Wingdings" panose="05000000000000000000" pitchFamily="2" charset="2"/>
                <a:buChar char="l"/>
              </a:pPr>
              <a:r>
                <a:rPr lang="zh-CN" altLang="en-US" sz="2400" dirty="0">
                  <a:solidFill>
                    <a:schemeClr val="bg1"/>
                  </a:solidFill>
                  <a:latin typeface="+mn-lt"/>
                  <a:ea typeface="+mn-ea"/>
                  <a:cs typeface="+mn-ea"/>
                  <a:sym typeface="+mn-lt"/>
                </a:rPr>
                <a:t>一个区域内的路由器组成集合 “自治系统” </a:t>
              </a:r>
              <a:r>
                <a:rPr lang="en-US" altLang="zh-CN" sz="2400" dirty="0">
                  <a:solidFill>
                    <a:schemeClr val="bg1"/>
                  </a:solidFill>
                  <a:latin typeface="+mn-lt"/>
                  <a:ea typeface="+mn-ea"/>
                  <a:cs typeface="+mn-ea"/>
                  <a:sym typeface="+mn-lt"/>
                </a:rPr>
                <a:t>(AS</a:t>
              </a:r>
              <a:r>
                <a:rPr lang="zh-CN" altLang="en-US" sz="2400" dirty="0">
                  <a:solidFill>
                    <a:schemeClr val="bg1"/>
                  </a:solidFill>
                  <a:latin typeface="+mn-lt"/>
                  <a:ea typeface="+mn-ea"/>
                  <a:cs typeface="+mn-ea"/>
                  <a:sym typeface="+mn-lt"/>
                </a:rPr>
                <a:t>，</a:t>
              </a:r>
              <a:r>
                <a:rPr lang="en-US" altLang="zh-CN" sz="2400" dirty="0">
                  <a:solidFill>
                    <a:schemeClr val="bg1"/>
                  </a:solidFill>
                  <a:latin typeface="+mn-lt"/>
                  <a:ea typeface="+mn-ea"/>
                  <a:cs typeface="+mn-ea"/>
                  <a:sym typeface="+mn-lt"/>
                </a:rPr>
                <a:t>autonomous system )</a:t>
              </a:r>
            </a:p>
            <a:p>
              <a:pPr>
                <a:lnSpc>
                  <a:spcPct val="120000"/>
                </a:lnSpc>
                <a:buSzPct val="85000"/>
                <a:buFont typeface="Wingdings" panose="05000000000000000000" pitchFamily="2" charset="2"/>
                <a:buChar char="l"/>
              </a:pPr>
              <a:r>
                <a:rPr lang="zh-CN" altLang="en-US" sz="2400" dirty="0">
                  <a:solidFill>
                    <a:schemeClr val="bg1"/>
                  </a:solidFill>
                  <a:latin typeface="+mn-lt"/>
                  <a:ea typeface="+mn-ea"/>
                  <a:cs typeface="+mn-ea"/>
                  <a:sym typeface="+mn-lt"/>
                </a:rPr>
                <a:t>同一个自治系统的路由器运行相同的路由协议</a:t>
              </a:r>
              <a:r>
                <a:rPr lang="en-US" altLang="zh-CN" sz="2400" dirty="0">
                  <a:solidFill>
                    <a:schemeClr val="bg1"/>
                  </a:solidFill>
                  <a:latin typeface="+mn-lt"/>
                  <a:ea typeface="+mn-ea"/>
                  <a:cs typeface="+mn-ea"/>
                  <a:sym typeface="+mn-lt"/>
                </a:rPr>
                <a:t>——</a:t>
              </a:r>
              <a:r>
                <a:rPr lang="zh-CN" altLang="en-US" sz="2400" dirty="0">
                  <a:solidFill>
                    <a:srgbClr val="FFFF00"/>
                  </a:solidFill>
                  <a:latin typeface="+mn-lt"/>
                  <a:ea typeface="+mn-ea"/>
                  <a:cs typeface="+mn-ea"/>
                  <a:sym typeface="+mn-lt"/>
                </a:rPr>
                <a:t>区域内路由协议</a:t>
              </a:r>
            </a:p>
            <a:p>
              <a:pPr>
                <a:lnSpc>
                  <a:spcPct val="120000"/>
                </a:lnSpc>
                <a:buSzPct val="85000"/>
                <a:buFont typeface="Wingdings" panose="05000000000000000000" pitchFamily="2" charset="2"/>
                <a:buChar char="l"/>
              </a:pPr>
              <a:r>
                <a:rPr lang="zh-CN" altLang="en-US" sz="2400" dirty="0">
                  <a:solidFill>
                    <a:schemeClr val="bg1"/>
                  </a:solidFill>
                  <a:latin typeface="+mn-lt"/>
                  <a:ea typeface="+mn-ea"/>
                  <a:cs typeface="+mn-ea"/>
                  <a:sym typeface="+mn-lt"/>
                </a:rPr>
                <a:t>不同自治系统内的路由器可以运行不同的区域内路由协议</a:t>
              </a:r>
            </a:p>
          </p:txBody>
        </p:sp>
      </p:grpSp>
      <p:sp>
        <p:nvSpPr>
          <p:cNvPr id="9" name="圆角矩形 8"/>
          <p:cNvSpPr/>
          <p:nvPr/>
        </p:nvSpPr>
        <p:spPr>
          <a:xfrm>
            <a:off x="6969239" y="1366838"/>
            <a:ext cx="3382319" cy="622106"/>
          </a:xfrm>
          <a:prstGeom prst="roundRect">
            <a:avLst/>
          </a:prstGeom>
          <a:gradFill flip="none" rotWithShape="1">
            <a:gsLst>
              <a:gs pos="85000">
                <a:schemeClr val="accent2">
                  <a:lumMod val="40000"/>
                  <a:lumOff val="60000"/>
                </a:schemeClr>
              </a:gs>
              <a:gs pos="15000">
                <a:schemeClr val="accent2">
                  <a:lumMod val="40000"/>
                  <a:lumOff val="60000"/>
                </a:schemeClr>
              </a:gs>
              <a:gs pos="0">
                <a:schemeClr val="bg1"/>
              </a:gs>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latin typeface="+mn-ea"/>
              </a:rPr>
              <a:t>网关路由器</a:t>
            </a:r>
          </a:p>
        </p:txBody>
      </p:sp>
      <p:cxnSp>
        <p:nvCxnSpPr>
          <p:cNvPr id="3" name="直接连接符 2"/>
          <p:cNvCxnSpPr/>
          <p:nvPr/>
        </p:nvCxnSpPr>
        <p:spPr>
          <a:xfrm>
            <a:off x="6265839" y="2176193"/>
            <a:ext cx="4946072"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49762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5108">
                                            <p:txEl>
                                              <p:pRg st="0" end="0"/>
                                            </p:txEl>
                                          </p:spTgt>
                                        </p:tgtEl>
                                        <p:attrNameLst>
                                          <p:attrName>style.visibility</p:attrName>
                                        </p:attrNameLst>
                                      </p:cBhvr>
                                      <p:to>
                                        <p:strVal val="visible"/>
                                      </p:to>
                                    </p:set>
                                    <p:anim calcmode="lin" valueType="num">
                                      <p:cBhvr additive="base">
                                        <p:cTn id="7" dur="500" fill="hold"/>
                                        <p:tgtEl>
                                          <p:spTgt spid="17510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510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5108">
                                            <p:txEl>
                                              <p:pRg st="1" end="1"/>
                                            </p:txEl>
                                          </p:spTgt>
                                        </p:tgtEl>
                                        <p:attrNameLst>
                                          <p:attrName>style.visibility</p:attrName>
                                        </p:attrNameLst>
                                      </p:cBhvr>
                                      <p:to>
                                        <p:strVal val="visible"/>
                                      </p:to>
                                    </p:set>
                                    <p:anim calcmode="lin" valueType="num">
                                      <p:cBhvr additive="base">
                                        <p:cTn id="11" dur="500" fill="hold"/>
                                        <p:tgtEl>
                                          <p:spTgt spid="17510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7510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75108">
                                            <p:txEl>
                                              <p:pRg st="2" end="2"/>
                                            </p:txEl>
                                          </p:spTgt>
                                        </p:tgtEl>
                                        <p:attrNameLst>
                                          <p:attrName>style.visibility</p:attrName>
                                        </p:attrNameLst>
                                      </p:cBhvr>
                                      <p:to>
                                        <p:strVal val="visible"/>
                                      </p:to>
                                    </p:set>
                                    <p:anim calcmode="lin" valueType="num">
                                      <p:cBhvr additive="base">
                                        <p:cTn id="17" dur="500" fill="hold"/>
                                        <p:tgtEl>
                                          <p:spTgt spid="175108">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7510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08" grpId="0" build="p"/>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7" name="Rectangle 2"/>
          <p:cNvSpPr>
            <a:spLocks noGrp="1" noChangeArrowheads="1"/>
          </p:cNvSpPr>
          <p:nvPr>
            <p:ph type="title" idx="4294967295"/>
          </p:nvPr>
        </p:nvSpPr>
        <p:spPr>
          <a:xfrm>
            <a:off x="768495" y="347231"/>
            <a:ext cx="10301287" cy="1143000"/>
          </a:xfrm>
          <a:prstGeom prst="rect">
            <a:avLst/>
          </a:prstGeom>
          <a:noFill/>
        </p:spPr>
        <p:txBody>
          <a:bodyPr/>
          <a:lstStyle/>
          <a:p>
            <a:pPr algn="ctr">
              <a:lnSpc>
                <a:spcPct val="130000"/>
              </a:lnSpc>
              <a:spcBef>
                <a:spcPts val="0"/>
              </a:spcBef>
            </a:pPr>
            <a:r>
              <a:rPr lang="zh-CN" altLang="en-US" sz="4000" dirty="0"/>
              <a:t>自治系统间</a:t>
            </a:r>
            <a:r>
              <a:rPr lang="en-US" altLang="zh-CN" sz="4000" dirty="0"/>
              <a:t>(Inter-AS)</a:t>
            </a:r>
            <a:r>
              <a:rPr lang="zh-CN" altLang="en-US" sz="4000" dirty="0"/>
              <a:t>路由</a:t>
            </a:r>
            <a:endParaRPr lang="en-US" altLang="zh-CN" sz="4000" dirty="0"/>
          </a:p>
        </p:txBody>
      </p:sp>
      <p:sp>
        <p:nvSpPr>
          <p:cNvPr id="8" name="Rectangle 3"/>
          <p:cNvSpPr>
            <a:spLocks noChangeArrowheads="1"/>
          </p:cNvSpPr>
          <p:nvPr/>
        </p:nvSpPr>
        <p:spPr bwMode="auto">
          <a:xfrm>
            <a:off x="665539" y="1236952"/>
            <a:ext cx="2108834" cy="716539"/>
          </a:xfrm>
          <a:prstGeom prst="rect">
            <a:avLst/>
          </a:prstGeom>
          <a:noFill/>
          <a:ln w="38100">
            <a:no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nSpc>
                <a:spcPct val="130000"/>
              </a:lnSpc>
              <a:spcBef>
                <a:spcPts val="0"/>
              </a:spcBef>
              <a:buSzPct val="85000"/>
              <a:buFont typeface="Wingdings" panose="05000000000000000000" pitchFamily="2" charset="2"/>
              <a:buChar char="l"/>
            </a:pPr>
            <a:endParaRPr lang="en-US" altLang="zh-CN" sz="2400" dirty="0">
              <a:latin typeface="+mn-ea"/>
              <a:ea typeface="+mn-ea"/>
              <a:cs typeface="+mn-ea"/>
              <a:sym typeface="+mn-lt"/>
            </a:endParaRPr>
          </a:p>
        </p:txBody>
      </p:sp>
      <p:grpSp>
        <p:nvGrpSpPr>
          <p:cNvPr id="9" name="组合 8"/>
          <p:cNvGrpSpPr/>
          <p:nvPr/>
        </p:nvGrpSpPr>
        <p:grpSpPr>
          <a:xfrm>
            <a:off x="5837072" y="1595221"/>
            <a:ext cx="6113462" cy="4342967"/>
            <a:chOff x="376238" y="1427163"/>
            <a:chExt cx="6113462" cy="4342967"/>
          </a:xfrm>
        </p:grpSpPr>
        <p:sp>
          <p:nvSpPr>
            <p:cNvPr id="10" name="Rectangle 88"/>
            <p:cNvSpPr>
              <a:spLocks noChangeArrowheads="1"/>
            </p:cNvSpPr>
            <p:nvPr/>
          </p:nvSpPr>
          <p:spPr bwMode="auto">
            <a:xfrm>
              <a:off x="2363214" y="4125480"/>
              <a:ext cx="2674937" cy="16446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grpSp>
          <p:nvGrpSpPr>
            <p:cNvPr id="11" name="Group 91"/>
            <p:cNvGrpSpPr>
              <a:grpSpLocks/>
            </p:cNvGrpSpPr>
            <p:nvPr/>
          </p:nvGrpSpPr>
          <p:grpSpPr bwMode="auto">
            <a:xfrm>
              <a:off x="2531489" y="4257243"/>
              <a:ext cx="1171575" cy="703262"/>
              <a:chOff x="1623" y="2649"/>
              <a:chExt cx="738" cy="443"/>
            </a:xfrm>
          </p:grpSpPr>
          <p:sp>
            <p:nvSpPr>
              <p:cNvPr id="129" name="Oval 89"/>
              <p:cNvSpPr>
                <a:spLocks noChangeArrowheads="1"/>
              </p:cNvSpPr>
              <p:nvPr/>
            </p:nvSpPr>
            <p:spPr bwMode="auto">
              <a:xfrm>
                <a:off x="1623" y="2649"/>
                <a:ext cx="675" cy="443"/>
              </a:xfrm>
              <a:prstGeom prst="ellipse">
                <a:avLst/>
              </a:prstGeom>
              <a:noFill/>
              <a:ln w="127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30" name="Rectangle 90"/>
              <p:cNvSpPr>
                <a:spLocks noChangeArrowheads="1"/>
              </p:cNvSpPr>
              <p:nvPr/>
            </p:nvSpPr>
            <p:spPr bwMode="auto">
              <a:xfrm>
                <a:off x="1664" y="2681"/>
                <a:ext cx="697"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a:latin typeface="+mn-ea"/>
                    <a:ea typeface="+mn-ea"/>
                  </a:rPr>
                  <a:t>AS</a:t>
                </a:r>
                <a:r>
                  <a:rPr lang="zh-CN" altLang="en-US" sz="1800">
                    <a:latin typeface="+mn-ea"/>
                    <a:ea typeface="+mn-ea"/>
                  </a:rPr>
                  <a:t>内选</a:t>
                </a:r>
              </a:p>
              <a:p>
                <a:pPr eaLnBrk="1" hangingPunct="1">
                  <a:spcBef>
                    <a:spcPct val="0"/>
                  </a:spcBef>
                  <a:buClrTx/>
                  <a:buFontTx/>
                  <a:buNone/>
                </a:pPr>
                <a:r>
                  <a:rPr lang="zh-CN" altLang="en-US" sz="1800">
                    <a:latin typeface="+mn-ea"/>
                    <a:ea typeface="+mn-ea"/>
                  </a:rPr>
                  <a:t>路算法</a:t>
                </a:r>
              </a:p>
            </p:txBody>
          </p:sp>
        </p:grpSp>
        <p:grpSp>
          <p:nvGrpSpPr>
            <p:cNvPr id="12" name="Group 94"/>
            <p:cNvGrpSpPr>
              <a:grpSpLocks/>
            </p:cNvGrpSpPr>
            <p:nvPr/>
          </p:nvGrpSpPr>
          <p:grpSpPr bwMode="auto">
            <a:xfrm>
              <a:off x="3719230" y="4254068"/>
              <a:ext cx="1296988" cy="701675"/>
              <a:chOff x="2376" y="2657"/>
              <a:chExt cx="817" cy="442"/>
            </a:xfrm>
          </p:grpSpPr>
          <p:sp>
            <p:nvSpPr>
              <p:cNvPr id="127" name="Oval 92"/>
              <p:cNvSpPr>
                <a:spLocks noChangeArrowheads="1"/>
              </p:cNvSpPr>
              <p:nvPr/>
            </p:nvSpPr>
            <p:spPr bwMode="auto">
              <a:xfrm>
                <a:off x="2381" y="2657"/>
                <a:ext cx="675" cy="442"/>
              </a:xfrm>
              <a:prstGeom prst="ellipse">
                <a:avLst/>
              </a:prstGeom>
              <a:noFill/>
              <a:ln w="3175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28" name="Rectangle 93"/>
              <p:cNvSpPr>
                <a:spLocks noChangeArrowheads="1"/>
              </p:cNvSpPr>
              <p:nvPr/>
            </p:nvSpPr>
            <p:spPr bwMode="auto">
              <a:xfrm>
                <a:off x="2376" y="2689"/>
                <a:ext cx="817"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600" dirty="0">
                    <a:solidFill>
                      <a:schemeClr val="tx2"/>
                    </a:solidFill>
                    <a:latin typeface="+mn-ea"/>
                    <a:ea typeface="+mn-ea"/>
                  </a:rPr>
                  <a:t>AS</a:t>
                </a:r>
                <a:r>
                  <a:rPr lang="zh-CN" altLang="en-US" sz="1600" dirty="0">
                    <a:solidFill>
                      <a:schemeClr val="tx2"/>
                    </a:solidFill>
                    <a:latin typeface="+mn-ea"/>
                    <a:ea typeface="+mn-ea"/>
                  </a:rPr>
                  <a:t>间路由</a:t>
                </a:r>
              </a:p>
              <a:p>
                <a:pPr eaLnBrk="1" hangingPunct="1">
                  <a:spcBef>
                    <a:spcPct val="0"/>
                  </a:spcBef>
                  <a:buClrTx/>
                  <a:buFontTx/>
                  <a:buNone/>
                </a:pPr>
                <a:r>
                  <a:rPr lang="zh-CN" altLang="en-US" sz="1600" dirty="0">
                    <a:solidFill>
                      <a:schemeClr val="tx2"/>
                    </a:solidFill>
                    <a:latin typeface="+mn-ea"/>
                    <a:ea typeface="+mn-ea"/>
                  </a:rPr>
                  <a:t>选择算法</a:t>
                </a:r>
              </a:p>
            </p:txBody>
          </p:sp>
        </p:grpSp>
        <p:sp>
          <p:nvSpPr>
            <p:cNvPr id="13" name="Rectangle 95"/>
            <p:cNvSpPr>
              <a:spLocks noChangeArrowheads="1"/>
            </p:cNvSpPr>
            <p:nvPr/>
          </p:nvSpPr>
          <p:spPr bwMode="auto">
            <a:xfrm>
              <a:off x="3049013" y="5184344"/>
              <a:ext cx="1135062" cy="388937"/>
            </a:xfrm>
            <a:prstGeom prst="rect">
              <a:avLst/>
            </a:prstGeom>
            <a:solidFill>
              <a:schemeClr val="accent1"/>
            </a:solidFill>
            <a:ln w="12700">
              <a:solidFill>
                <a:schemeClr val="tx1"/>
              </a:solidFill>
              <a:miter lim="800000"/>
              <a:headEnd/>
              <a:tailEnd/>
            </a:ln>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600" b="1" dirty="0">
                  <a:solidFill>
                    <a:schemeClr val="bg1"/>
                  </a:solidFill>
                  <a:latin typeface="+mn-ea"/>
                  <a:ea typeface="+mn-ea"/>
                </a:rPr>
                <a:t>转发表</a:t>
              </a:r>
            </a:p>
          </p:txBody>
        </p:sp>
        <p:sp>
          <p:nvSpPr>
            <p:cNvPr id="14" name="Freeform 96"/>
            <p:cNvSpPr>
              <a:spLocks/>
            </p:cNvSpPr>
            <p:nvPr/>
          </p:nvSpPr>
          <p:spPr bwMode="auto">
            <a:xfrm>
              <a:off x="2633089" y="4844619"/>
              <a:ext cx="403225" cy="509587"/>
            </a:xfrm>
            <a:custGeom>
              <a:avLst/>
              <a:gdLst>
                <a:gd name="T0" fmla="*/ 0 w 254"/>
                <a:gd name="T1" fmla="*/ 0 h 321"/>
                <a:gd name="T2" fmla="*/ 2147483646 w 254"/>
                <a:gd name="T3" fmla="*/ 2147483646 h 321"/>
                <a:gd name="T4" fmla="*/ 2147483646 w 254"/>
                <a:gd name="T5" fmla="*/ 2147483646 h 321"/>
                <a:gd name="T6" fmla="*/ 2147483646 w 254"/>
                <a:gd name="T7" fmla="*/ 2147483646 h 321"/>
                <a:gd name="T8" fmla="*/ 2147483646 w 254"/>
                <a:gd name="T9" fmla="*/ 2147483646 h 321"/>
                <a:gd name="T10" fmla="*/ 2147483646 w 254"/>
                <a:gd name="T11" fmla="*/ 2147483646 h 321"/>
                <a:gd name="T12" fmla="*/ 2147483646 w 254"/>
                <a:gd name="T13" fmla="*/ 2147483646 h 321"/>
                <a:gd name="T14" fmla="*/ 2147483646 w 254"/>
                <a:gd name="T15" fmla="*/ 2147483646 h 321"/>
                <a:gd name="T16" fmla="*/ 2147483646 w 254"/>
                <a:gd name="T17" fmla="*/ 2147483646 h 321"/>
                <a:gd name="T18" fmla="*/ 2147483646 w 254"/>
                <a:gd name="T19" fmla="*/ 2147483646 h 321"/>
                <a:gd name="T20" fmla="*/ 2147483646 w 254"/>
                <a:gd name="T21" fmla="*/ 2147483646 h 321"/>
                <a:gd name="T22" fmla="*/ 2147483646 w 254"/>
                <a:gd name="T23" fmla="*/ 2147483646 h 321"/>
                <a:gd name="T24" fmla="*/ 2147483646 w 254"/>
                <a:gd name="T25" fmla="*/ 2147483646 h 321"/>
                <a:gd name="T26" fmla="*/ 2147483646 w 254"/>
                <a:gd name="T27" fmla="*/ 2147483646 h 321"/>
                <a:gd name="T28" fmla="*/ 2147483646 w 254"/>
                <a:gd name="T29" fmla="*/ 2147483646 h 321"/>
                <a:gd name="T30" fmla="*/ 2147483646 w 254"/>
                <a:gd name="T31" fmla="*/ 2147483646 h 321"/>
                <a:gd name="T32" fmla="*/ 2147483646 w 254"/>
                <a:gd name="T33" fmla="*/ 2147483646 h 3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4"/>
                <a:gd name="T52" fmla="*/ 0 h 321"/>
                <a:gd name="T53" fmla="*/ 254 w 254"/>
                <a:gd name="T54" fmla="*/ 321 h 32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4" h="321">
                  <a:moveTo>
                    <a:pt x="0" y="0"/>
                  </a:moveTo>
                  <a:lnTo>
                    <a:pt x="9" y="60"/>
                  </a:lnTo>
                  <a:lnTo>
                    <a:pt x="21" y="117"/>
                  </a:lnTo>
                  <a:lnTo>
                    <a:pt x="29" y="144"/>
                  </a:lnTo>
                  <a:lnTo>
                    <a:pt x="39" y="169"/>
                  </a:lnTo>
                  <a:lnTo>
                    <a:pt x="51" y="193"/>
                  </a:lnTo>
                  <a:lnTo>
                    <a:pt x="66" y="214"/>
                  </a:lnTo>
                  <a:lnTo>
                    <a:pt x="74" y="223"/>
                  </a:lnTo>
                  <a:lnTo>
                    <a:pt x="85" y="233"/>
                  </a:lnTo>
                  <a:lnTo>
                    <a:pt x="108" y="250"/>
                  </a:lnTo>
                  <a:lnTo>
                    <a:pt x="135" y="266"/>
                  </a:lnTo>
                  <a:lnTo>
                    <a:pt x="163" y="280"/>
                  </a:lnTo>
                  <a:lnTo>
                    <a:pt x="191" y="293"/>
                  </a:lnTo>
                  <a:lnTo>
                    <a:pt x="217" y="304"/>
                  </a:lnTo>
                  <a:lnTo>
                    <a:pt x="238" y="313"/>
                  </a:lnTo>
                  <a:lnTo>
                    <a:pt x="246" y="317"/>
                  </a:lnTo>
                  <a:lnTo>
                    <a:pt x="253" y="320"/>
                  </a:lnTo>
                </a:path>
              </a:pathLst>
            </a:custGeom>
            <a:noFill/>
            <a:ln w="12700" cap="rnd">
              <a:solidFill>
                <a:schemeClr val="accent2"/>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5" name="Freeform 97"/>
            <p:cNvSpPr>
              <a:spLocks/>
            </p:cNvSpPr>
            <p:nvPr/>
          </p:nvSpPr>
          <p:spPr bwMode="auto">
            <a:xfrm>
              <a:off x="4185663" y="4844619"/>
              <a:ext cx="519112" cy="549275"/>
            </a:xfrm>
            <a:custGeom>
              <a:avLst/>
              <a:gdLst>
                <a:gd name="T0" fmla="*/ 2147483646 w 327"/>
                <a:gd name="T1" fmla="*/ 0 h 346"/>
                <a:gd name="T2" fmla="*/ 2147483646 w 327"/>
                <a:gd name="T3" fmla="*/ 2147483646 h 346"/>
                <a:gd name="T4" fmla="*/ 2147483646 w 327"/>
                <a:gd name="T5" fmla="*/ 2147483646 h 346"/>
                <a:gd name="T6" fmla="*/ 2147483646 w 327"/>
                <a:gd name="T7" fmla="*/ 2147483646 h 346"/>
                <a:gd name="T8" fmla="*/ 2147483646 w 327"/>
                <a:gd name="T9" fmla="*/ 2147483646 h 346"/>
                <a:gd name="T10" fmla="*/ 2147483646 w 327"/>
                <a:gd name="T11" fmla="*/ 2147483646 h 346"/>
                <a:gd name="T12" fmla="*/ 2147483646 w 327"/>
                <a:gd name="T13" fmla="*/ 2147483646 h 346"/>
                <a:gd name="T14" fmla="*/ 2147483646 w 327"/>
                <a:gd name="T15" fmla="*/ 2147483646 h 346"/>
                <a:gd name="T16" fmla="*/ 2147483646 w 327"/>
                <a:gd name="T17" fmla="*/ 2147483646 h 346"/>
                <a:gd name="T18" fmla="*/ 2147483646 w 327"/>
                <a:gd name="T19" fmla="*/ 2147483646 h 346"/>
                <a:gd name="T20" fmla="*/ 2147483646 w 327"/>
                <a:gd name="T21" fmla="*/ 2147483646 h 346"/>
                <a:gd name="T22" fmla="*/ 2147483646 w 327"/>
                <a:gd name="T23" fmla="*/ 2147483646 h 346"/>
                <a:gd name="T24" fmla="*/ 2147483646 w 327"/>
                <a:gd name="T25" fmla="*/ 2147483646 h 346"/>
                <a:gd name="T26" fmla="*/ 2147483646 w 327"/>
                <a:gd name="T27" fmla="*/ 2147483646 h 346"/>
                <a:gd name="T28" fmla="*/ 2147483646 w 327"/>
                <a:gd name="T29" fmla="*/ 2147483646 h 346"/>
                <a:gd name="T30" fmla="*/ 2147483646 w 327"/>
                <a:gd name="T31" fmla="*/ 2147483646 h 346"/>
                <a:gd name="T32" fmla="*/ 2147483646 w 327"/>
                <a:gd name="T33" fmla="*/ 2147483646 h 346"/>
                <a:gd name="T34" fmla="*/ 2147483646 w 327"/>
                <a:gd name="T35" fmla="*/ 2147483646 h 346"/>
                <a:gd name="T36" fmla="*/ 0 w 327"/>
                <a:gd name="T37" fmla="*/ 2147483646 h 3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7"/>
                <a:gd name="T58" fmla="*/ 0 h 346"/>
                <a:gd name="T59" fmla="*/ 327 w 327"/>
                <a:gd name="T60" fmla="*/ 346 h 3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7" h="346">
                  <a:moveTo>
                    <a:pt x="326" y="0"/>
                  </a:moveTo>
                  <a:lnTo>
                    <a:pt x="309" y="73"/>
                  </a:lnTo>
                  <a:lnTo>
                    <a:pt x="300" y="109"/>
                  </a:lnTo>
                  <a:lnTo>
                    <a:pt x="289" y="143"/>
                  </a:lnTo>
                  <a:lnTo>
                    <a:pt x="278" y="175"/>
                  </a:lnTo>
                  <a:lnTo>
                    <a:pt x="264" y="204"/>
                  </a:lnTo>
                  <a:lnTo>
                    <a:pt x="247" y="231"/>
                  </a:lnTo>
                  <a:lnTo>
                    <a:pt x="229" y="254"/>
                  </a:lnTo>
                  <a:lnTo>
                    <a:pt x="218" y="265"/>
                  </a:lnTo>
                  <a:lnTo>
                    <a:pt x="205" y="274"/>
                  </a:lnTo>
                  <a:lnTo>
                    <a:pt x="175" y="290"/>
                  </a:lnTo>
                  <a:lnTo>
                    <a:pt x="142" y="304"/>
                  </a:lnTo>
                  <a:lnTo>
                    <a:pt x="108" y="315"/>
                  </a:lnTo>
                  <a:lnTo>
                    <a:pt x="75" y="324"/>
                  </a:lnTo>
                  <a:lnTo>
                    <a:pt x="44" y="332"/>
                  </a:lnTo>
                  <a:lnTo>
                    <a:pt x="31" y="336"/>
                  </a:lnTo>
                  <a:lnTo>
                    <a:pt x="19" y="339"/>
                  </a:lnTo>
                  <a:lnTo>
                    <a:pt x="8" y="342"/>
                  </a:lnTo>
                  <a:lnTo>
                    <a:pt x="0" y="345"/>
                  </a:lnTo>
                </a:path>
              </a:pathLst>
            </a:custGeom>
            <a:noFill/>
            <a:ln w="19050" cap="rnd">
              <a:solidFill>
                <a:schemeClr val="tx2"/>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nvGrpSpPr>
            <p:cNvPr id="16" name="Group 111"/>
            <p:cNvGrpSpPr>
              <a:grpSpLocks/>
            </p:cNvGrpSpPr>
            <p:nvPr/>
          </p:nvGrpSpPr>
          <p:grpSpPr bwMode="auto">
            <a:xfrm>
              <a:off x="376238" y="1427163"/>
              <a:ext cx="6113462" cy="2171700"/>
              <a:chOff x="677" y="2667"/>
              <a:chExt cx="3851" cy="1368"/>
            </a:xfrm>
          </p:grpSpPr>
          <p:sp>
            <p:nvSpPr>
              <p:cNvPr id="18" name="Freeform 2"/>
              <p:cNvSpPr>
                <a:spLocks/>
              </p:cNvSpPr>
              <p:nvPr/>
            </p:nvSpPr>
            <p:spPr bwMode="auto">
              <a:xfrm>
                <a:off x="3113" y="2812"/>
                <a:ext cx="1415" cy="930"/>
              </a:xfrm>
              <a:custGeom>
                <a:avLst/>
                <a:gdLst>
                  <a:gd name="T0" fmla="*/ 50 w 1415"/>
                  <a:gd name="T1" fmla="*/ 223 h 930"/>
                  <a:gd name="T2" fmla="*/ 128 w 1415"/>
                  <a:gd name="T3" fmla="*/ 141 h 930"/>
                  <a:gd name="T4" fmla="*/ 228 w 1415"/>
                  <a:gd name="T5" fmla="*/ 69 h 930"/>
                  <a:gd name="T6" fmla="*/ 349 w 1415"/>
                  <a:gd name="T7" fmla="*/ 19 h 930"/>
                  <a:gd name="T8" fmla="*/ 454 w 1415"/>
                  <a:gd name="T9" fmla="*/ 1 h 930"/>
                  <a:gd name="T10" fmla="*/ 587 w 1415"/>
                  <a:gd name="T11" fmla="*/ 3 h 930"/>
                  <a:gd name="T12" fmla="*/ 790 w 1415"/>
                  <a:gd name="T13" fmla="*/ 28 h 930"/>
                  <a:gd name="T14" fmla="*/ 989 w 1415"/>
                  <a:gd name="T15" fmla="*/ 70 h 930"/>
                  <a:gd name="T16" fmla="*/ 1075 w 1415"/>
                  <a:gd name="T17" fmla="*/ 94 h 930"/>
                  <a:gd name="T18" fmla="*/ 1146 w 1415"/>
                  <a:gd name="T19" fmla="*/ 119 h 930"/>
                  <a:gd name="T20" fmla="*/ 1253 w 1415"/>
                  <a:gd name="T21" fmla="*/ 175 h 930"/>
                  <a:gd name="T22" fmla="*/ 1329 w 1415"/>
                  <a:gd name="T23" fmla="*/ 243 h 930"/>
                  <a:gd name="T24" fmla="*/ 1379 w 1415"/>
                  <a:gd name="T25" fmla="*/ 319 h 930"/>
                  <a:gd name="T26" fmla="*/ 1407 w 1415"/>
                  <a:gd name="T27" fmla="*/ 399 h 930"/>
                  <a:gd name="T28" fmla="*/ 1414 w 1415"/>
                  <a:gd name="T29" fmla="*/ 491 h 930"/>
                  <a:gd name="T30" fmla="*/ 1398 w 1415"/>
                  <a:gd name="T31" fmla="*/ 593 h 930"/>
                  <a:gd name="T32" fmla="*/ 1356 w 1415"/>
                  <a:gd name="T33" fmla="*/ 691 h 930"/>
                  <a:gd name="T34" fmla="*/ 1284 w 1415"/>
                  <a:gd name="T35" fmla="*/ 771 h 930"/>
                  <a:gd name="T36" fmla="*/ 1171 w 1415"/>
                  <a:gd name="T37" fmla="*/ 833 h 930"/>
                  <a:gd name="T38" fmla="*/ 1021 w 1415"/>
                  <a:gd name="T39" fmla="*/ 884 h 930"/>
                  <a:gd name="T40" fmla="*/ 856 w 1415"/>
                  <a:gd name="T41" fmla="*/ 918 h 930"/>
                  <a:gd name="T42" fmla="*/ 695 w 1415"/>
                  <a:gd name="T43" fmla="*/ 929 h 930"/>
                  <a:gd name="T44" fmla="*/ 525 w 1415"/>
                  <a:gd name="T45" fmla="*/ 915 h 930"/>
                  <a:gd name="T46" fmla="*/ 342 w 1415"/>
                  <a:gd name="T47" fmla="*/ 879 h 930"/>
                  <a:gd name="T48" fmla="*/ 178 w 1415"/>
                  <a:gd name="T49" fmla="*/ 824 h 930"/>
                  <a:gd name="T50" fmla="*/ 111 w 1415"/>
                  <a:gd name="T51" fmla="*/ 789 h 930"/>
                  <a:gd name="T52" fmla="*/ 60 w 1415"/>
                  <a:gd name="T53" fmla="*/ 750 h 930"/>
                  <a:gd name="T54" fmla="*/ 26 w 1415"/>
                  <a:gd name="T55" fmla="*/ 702 h 930"/>
                  <a:gd name="T56" fmla="*/ 7 w 1415"/>
                  <a:gd name="T57" fmla="*/ 642 h 930"/>
                  <a:gd name="T58" fmla="*/ 0 w 1415"/>
                  <a:gd name="T59" fmla="*/ 504 h 930"/>
                  <a:gd name="T60" fmla="*/ 13 w 1415"/>
                  <a:gd name="T61" fmla="*/ 367 h 930"/>
                  <a:gd name="T62" fmla="*/ 19 w 1415"/>
                  <a:gd name="T63" fmla="*/ 285 h 9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15"/>
                  <a:gd name="T97" fmla="*/ 0 h 930"/>
                  <a:gd name="T98" fmla="*/ 1415 w 1415"/>
                  <a:gd name="T99" fmla="*/ 930 h 9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15" h="930">
                    <a:moveTo>
                      <a:pt x="19" y="264"/>
                    </a:moveTo>
                    <a:lnTo>
                      <a:pt x="50" y="223"/>
                    </a:lnTo>
                    <a:lnTo>
                      <a:pt x="86" y="181"/>
                    </a:lnTo>
                    <a:lnTo>
                      <a:pt x="128" y="141"/>
                    </a:lnTo>
                    <a:lnTo>
                      <a:pt x="176" y="103"/>
                    </a:lnTo>
                    <a:lnTo>
                      <a:pt x="228" y="69"/>
                    </a:lnTo>
                    <a:lnTo>
                      <a:pt x="286" y="41"/>
                    </a:lnTo>
                    <a:lnTo>
                      <a:pt x="349" y="19"/>
                    </a:lnTo>
                    <a:lnTo>
                      <a:pt x="417" y="5"/>
                    </a:lnTo>
                    <a:lnTo>
                      <a:pt x="454" y="1"/>
                    </a:lnTo>
                    <a:lnTo>
                      <a:pt x="495" y="0"/>
                    </a:lnTo>
                    <a:lnTo>
                      <a:pt x="587" y="3"/>
                    </a:lnTo>
                    <a:lnTo>
                      <a:pt x="686" y="13"/>
                    </a:lnTo>
                    <a:lnTo>
                      <a:pt x="790" y="28"/>
                    </a:lnTo>
                    <a:lnTo>
                      <a:pt x="893" y="48"/>
                    </a:lnTo>
                    <a:lnTo>
                      <a:pt x="989" y="70"/>
                    </a:lnTo>
                    <a:lnTo>
                      <a:pt x="1034" y="82"/>
                    </a:lnTo>
                    <a:lnTo>
                      <a:pt x="1075" y="94"/>
                    </a:lnTo>
                    <a:lnTo>
                      <a:pt x="1113" y="106"/>
                    </a:lnTo>
                    <a:lnTo>
                      <a:pt x="1146" y="119"/>
                    </a:lnTo>
                    <a:lnTo>
                      <a:pt x="1204" y="145"/>
                    </a:lnTo>
                    <a:lnTo>
                      <a:pt x="1253" y="175"/>
                    </a:lnTo>
                    <a:lnTo>
                      <a:pt x="1294" y="207"/>
                    </a:lnTo>
                    <a:lnTo>
                      <a:pt x="1329" y="243"/>
                    </a:lnTo>
                    <a:lnTo>
                      <a:pt x="1357" y="280"/>
                    </a:lnTo>
                    <a:lnTo>
                      <a:pt x="1379" y="319"/>
                    </a:lnTo>
                    <a:lnTo>
                      <a:pt x="1395" y="359"/>
                    </a:lnTo>
                    <a:lnTo>
                      <a:pt x="1407" y="399"/>
                    </a:lnTo>
                    <a:lnTo>
                      <a:pt x="1412" y="443"/>
                    </a:lnTo>
                    <a:lnTo>
                      <a:pt x="1414" y="491"/>
                    </a:lnTo>
                    <a:lnTo>
                      <a:pt x="1409" y="541"/>
                    </a:lnTo>
                    <a:lnTo>
                      <a:pt x="1398" y="593"/>
                    </a:lnTo>
                    <a:lnTo>
                      <a:pt x="1380" y="643"/>
                    </a:lnTo>
                    <a:lnTo>
                      <a:pt x="1356" y="691"/>
                    </a:lnTo>
                    <a:lnTo>
                      <a:pt x="1324" y="734"/>
                    </a:lnTo>
                    <a:lnTo>
                      <a:pt x="1284" y="771"/>
                    </a:lnTo>
                    <a:lnTo>
                      <a:pt x="1233" y="803"/>
                    </a:lnTo>
                    <a:lnTo>
                      <a:pt x="1171" y="833"/>
                    </a:lnTo>
                    <a:lnTo>
                      <a:pt x="1099" y="860"/>
                    </a:lnTo>
                    <a:lnTo>
                      <a:pt x="1021" y="884"/>
                    </a:lnTo>
                    <a:lnTo>
                      <a:pt x="939" y="903"/>
                    </a:lnTo>
                    <a:lnTo>
                      <a:pt x="856" y="918"/>
                    </a:lnTo>
                    <a:lnTo>
                      <a:pt x="773" y="926"/>
                    </a:lnTo>
                    <a:lnTo>
                      <a:pt x="695" y="929"/>
                    </a:lnTo>
                    <a:lnTo>
                      <a:pt x="613" y="924"/>
                    </a:lnTo>
                    <a:lnTo>
                      <a:pt x="525" y="915"/>
                    </a:lnTo>
                    <a:lnTo>
                      <a:pt x="434" y="900"/>
                    </a:lnTo>
                    <a:lnTo>
                      <a:pt x="342" y="879"/>
                    </a:lnTo>
                    <a:lnTo>
                      <a:pt x="256" y="854"/>
                    </a:lnTo>
                    <a:lnTo>
                      <a:pt x="178" y="824"/>
                    </a:lnTo>
                    <a:lnTo>
                      <a:pt x="143" y="807"/>
                    </a:lnTo>
                    <a:lnTo>
                      <a:pt x="111" y="789"/>
                    </a:lnTo>
                    <a:lnTo>
                      <a:pt x="83" y="770"/>
                    </a:lnTo>
                    <a:lnTo>
                      <a:pt x="60" y="750"/>
                    </a:lnTo>
                    <a:lnTo>
                      <a:pt x="41" y="728"/>
                    </a:lnTo>
                    <a:lnTo>
                      <a:pt x="26" y="702"/>
                    </a:lnTo>
                    <a:lnTo>
                      <a:pt x="15" y="673"/>
                    </a:lnTo>
                    <a:lnTo>
                      <a:pt x="7" y="642"/>
                    </a:lnTo>
                    <a:lnTo>
                      <a:pt x="0" y="575"/>
                    </a:lnTo>
                    <a:lnTo>
                      <a:pt x="0" y="504"/>
                    </a:lnTo>
                    <a:lnTo>
                      <a:pt x="6" y="434"/>
                    </a:lnTo>
                    <a:lnTo>
                      <a:pt x="13" y="367"/>
                    </a:lnTo>
                    <a:lnTo>
                      <a:pt x="18" y="310"/>
                    </a:lnTo>
                    <a:lnTo>
                      <a:pt x="19" y="285"/>
                    </a:lnTo>
                    <a:lnTo>
                      <a:pt x="19" y="264"/>
                    </a:lnTo>
                  </a:path>
                </a:pathLst>
              </a:custGeom>
              <a:solidFill>
                <a:srgbClr val="66C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19" name="Freeform 3"/>
              <p:cNvSpPr>
                <a:spLocks/>
              </p:cNvSpPr>
              <p:nvPr/>
            </p:nvSpPr>
            <p:spPr bwMode="auto">
              <a:xfrm>
                <a:off x="677" y="2667"/>
                <a:ext cx="1113" cy="883"/>
              </a:xfrm>
              <a:custGeom>
                <a:avLst/>
                <a:gdLst>
                  <a:gd name="T0" fmla="*/ 79 w 1113"/>
                  <a:gd name="T1" fmla="*/ 315 h 883"/>
                  <a:gd name="T2" fmla="*/ 101 w 1113"/>
                  <a:gd name="T3" fmla="*/ 260 h 883"/>
                  <a:gd name="T4" fmla="*/ 111 w 1113"/>
                  <a:gd name="T5" fmla="*/ 212 h 883"/>
                  <a:gd name="T6" fmla="*/ 129 w 1113"/>
                  <a:gd name="T7" fmla="*/ 170 h 883"/>
                  <a:gd name="T8" fmla="*/ 169 w 1113"/>
                  <a:gd name="T9" fmla="*/ 136 h 883"/>
                  <a:gd name="T10" fmla="*/ 219 w 1113"/>
                  <a:gd name="T11" fmla="*/ 111 h 883"/>
                  <a:gd name="T12" fmla="*/ 281 w 1113"/>
                  <a:gd name="T13" fmla="*/ 92 h 883"/>
                  <a:gd name="T14" fmla="*/ 359 w 1113"/>
                  <a:gd name="T15" fmla="*/ 76 h 883"/>
                  <a:gd name="T16" fmla="*/ 431 w 1113"/>
                  <a:gd name="T17" fmla="*/ 63 h 883"/>
                  <a:gd name="T18" fmla="*/ 525 w 1113"/>
                  <a:gd name="T19" fmla="*/ 43 h 883"/>
                  <a:gd name="T20" fmla="*/ 669 w 1113"/>
                  <a:gd name="T21" fmla="*/ 14 h 883"/>
                  <a:gd name="T22" fmla="*/ 812 w 1113"/>
                  <a:gd name="T23" fmla="*/ 0 h 883"/>
                  <a:gd name="T24" fmla="*/ 874 w 1113"/>
                  <a:gd name="T25" fmla="*/ 4 h 883"/>
                  <a:gd name="T26" fmla="*/ 925 w 1113"/>
                  <a:gd name="T27" fmla="*/ 18 h 883"/>
                  <a:gd name="T28" fmla="*/ 967 w 1113"/>
                  <a:gd name="T29" fmla="*/ 43 h 883"/>
                  <a:gd name="T30" fmla="*/ 1040 w 1113"/>
                  <a:gd name="T31" fmla="*/ 119 h 883"/>
                  <a:gd name="T32" fmla="*/ 1090 w 1113"/>
                  <a:gd name="T33" fmla="*/ 218 h 883"/>
                  <a:gd name="T34" fmla="*/ 1112 w 1113"/>
                  <a:gd name="T35" fmla="*/ 325 h 883"/>
                  <a:gd name="T36" fmla="*/ 1100 w 1113"/>
                  <a:gd name="T37" fmla="*/ 433 h 883"/>
                  <a:gd name="T38" fmla="*/ 1052 w 1113"/>
                  <a:gd name="T39" fmla="*/ 560 h 883"/>
                  <a:gd name="T40" fmla="*/ 976 w 1113"/>
                  <a:gd name="T41" fmla="*/ 687 h 883"/>
                  <a:gd name="T42" fmla="*/ 906 w 1113"/>
                  <a:gd name="T43" fmla="*/ 770 h 883"/>
                  <a:gd name="T44" fmla="*/ 856 w 1113"/>
                  <a:gd name="T45" fmla="*/ 813 h 883"/>
                  <a:gd name="T46" fmla="*/ 802 w 1113"/>
                  <a:gd name="T47" fmla="*/ 843 h 883"/>
                  <a:gd name="T48" fmla="*/ 702 w 1113"/>
                  <a:gd name="T49" fmla="*/ 871 h 883"/>
                  <a:gd name="T50" fmla="*/ 548 w 1113"/>
                  <a:gd name="T51" fmla="*/ 882 h 883"/>
                  <a:gd name="T52" fmla="*/ 395 w 1113"/>
                  <a:gd name="T53" fmla="*/ 873 h 883"/>
                  <a:gd name="T54" fmla="*/ 296 w 1113"/>
                  <a:gd name="T55" fmla="*/ 860 h 883"/>
                  <a:gd name="T56" fmla="*/ 220 w 1113"/>
                  <a:gd name="T57" fmla="*/ 843 h 883"/>
                  <a:gd name="T58" fmla="*/ 135 w 1113"/>
                  <a:gd name="T59" fmla="*/ 807 h 883"/>
                  <a:gd name="T60" fmla="*/ 70 w 1113"/>
                  <a:gd name="T61" fmla="*/ 759 h 883"/>
                  <a:gd name="T62" fmla="*/ 24 w 1113"/>
                  <a:gd name="T63" fmla="*/ 702 h 883"/>
                  <a:gd name="T64" fmla="*/ 0 w 1113"/>
                  <a:gd name="T65" fmla="*/ 635 h 883"/>
                  <a:gd name="T66" fmla="*/ 6 w 1113"/>
                  <a:gd name="T67" fmla="*/ 547 h 883"/>
                  <a:gd name="T68" fmla="*/ 28 w 1113"/>
                  <a:gd name="T69" fmla="*/ 454 h 883"/>
                  <a:gd name="T70" fmla="*/ 51 w 1113"/>
                  <a:gd name="T71" fmla="*/ 374 h 88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13"/>
                  <a:gd name="T109" fmla="*/ 0 h 883"/>
                  <a:gd name="T110" fmla="*/ 1113 w 1113"/>
                  <a:gd name="T111" fmla="*/ 883 h 88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13" h="883">
                    <a:moveTo>
                      <a:pt x="58" y="344"/>
                    </a:moveTo>
                    <a:lnTo>
                      <a:pt x="79" y="315"/>
                    </a:lnTo>
                    <a:lnTo>
                      <a:pt x="92" y="287"/>
                    </a:lnTo>
                    <a:lnTo>
                      <a:pt x="101" y="260"/>
                    </a:lnTo>
                    <a:lnTo>
                      <a:pt x="106" y="236"/>
                    </a:lnTo>
                    <a:lnTo>
                      <a:pt x="111" y="212"/>
                    </a:lnTo>
                    <a:lnTo>
                      <a:pt x="118" y="190"/>
                    </a:lnTo>
                    <a:lnTo>
                      <a:pt x="129" y="170"/>
                    </a:lnTo>
                    <a:lnTo>
                      <a:pt x="146" y="152"/>
                    </a:lnTo>
                    <a:lnTo>
                      <a:pt x="169" y="136"/>
                    </a:lnTo>
                    <a:lnTo>
                      <a:pt x="193" y="122"/>
                    </a:lnTo>
                    <a:lnTo>
                      <a:pt x="219" y="111"/>
                    </a:lnTo>
                    <a:lnTo>
                      <a:pt x="249" y="101"/>
                    </a:lnTo>
                    <a:lnTo>
                      <a:pt x="281" y="92"/>
                    </a:lnTo>
                    <a:lnTo>
                      <a:pt x="318" y="84"/>
                    </a:lnTo>
                    <a:lnTo>
                      <a:pt x="359" y="76"/>
                    </a:lnTo>
                    <a:lnTo>
                      <a:pt x="405" y="68"/>
                    </a:lnTo>
                    <a:lnTo>
                      <a:pt x="431" y="63"/>
                    </a:lnTo>
                    <a:lnTo>
                      <a:pt x="460" y="57"/>
                    </a:lnTo>
                    <a:lnTo>
                      <a:pt x="525" y="43"/>
                    </a:lnTo>
                    <a:lnTo>
                      <a:pt x="596" y="28"/>
                    </a:lnTo>
                    <a:lnTo>
                      <a:pt x="669" y="14"/>
                    </a:lnTo>
                    <a:lnTo>
                      <a:pt x="743" y="4"/>
                    </a:lnTo>
                    <a:lnTo>
                      <a:pt x="812" y="0"/>
                    </a:lnTo>
                    <a:lnTo>
                      <a:pt x="844" y="1"/>
                    </a:lnTo>
                    <a:lnTo>
                      <a:pt x="874" y="4"/>
                    </a:lnTo>
                    <a:lnTo>
                      <a:pt x="901" y="9"/>
                    </a:lnTo>
                    <a:lnTo>
                      <a:pt x="925" y="18"/>
                    </a:lnTo>
                    <a:lnTo>
                      <a:pt x="946" y="29"/>
                    </a:lnTo>
                    <a:lnTo>
                      <a:pt x="967" y="43"/>
                    </a:lnTo>
                    <a:lnTo>
                      <a:pt x="1006" y="77"/>
                    </a:lnTo>
                    <a:lnTo>
                      <a:pt x="1040" y="119"/>
                    </a:lnTo>
                    <a:lnTo>
                      <a:pt x="1068" y="166"/>
                    </a:lnTo>
                    <a:lnTo>
                      <a:pt x="1090" y="218"/>
                    </a:lnTo>
                    <a:lnTo>
                      <a:pt x="1105" y="272"/>
                    </a:lnTo>
                    <a:lnTo>
                      <a:pt x="1112" y="325"/>
                    </a:lnTo>
                    <a:lnTo>
                      <a:pt x="1111" y="378"/>
                    </a:lnTo>
                    <a:lnTo>
                      <a:pt x="1100" y="433"/>
                    </a:lnTo>
                    <a:lnTo>
                      <a:pt x="1080" y="494"/>
                    </a:lnTo>
                    <a:lnTo>
                      <a:pt x="1052" y="560"/>
                    </a:lnTo>
                    <a:lnTo>
                      <a:pt x="1017" y="625"/>
                    </a:lnTo>
                    <a:lnTo>
                      <a:pt x="976" y="687"/>
                    </a:lnTo>
                    <a:lnTo>
                      <a:pt x="930" y="745"/>
                    </a:lnTo>
                    <a:lnTo>
                      <a:pt x="906" y="770"/>
                    </a:lnTo>
                    <a:lnTo>
                      <a:pt x="881" y="793"/>
                    </a:lnTo>
                    <a:lnTo>
                      <a:pt x="856" y="813"/>
                    </a:lnTo>
                    <a:lnTo>
                      <a:pt x="830" y="830"/>
                    </a:lnTo>
                    <a:lnTo>
                      <a:pt x="802" y="843"/>
                    </a:lnTo>
                    <a:lnTo>
                      <a:pt x="771" y="855"/>
                    </a:lnTo>
                    <a:lnTo>
                      <a:pt x="702" y="871"/>
                    </a:lnTo>
                    <a:lnTo>
                      <a:pt x="627" y="879"/>
                    </a:lnTo>
                    <a:lnTo>
                      <a:pt x="548" y="882"/>
                    </a:lnTo>
                    <a:lnTo>
                      <a:pt x="470" y="879"/>
                    </a:lnTo>
                    <a:lnTo>
                      <a:pt x="395" y="873"/>
                    </a:lnTo>
                    <a:lnTo>
                      <a:pt x="327" y="865"/>
                    </a:lnTo>
                    <a:lnTo>
                      <a:pt x="296" y="860"/>
                    </a:lnTo>
                    <a:lnTo>
                      <a:pt x="269" y="855"/>
                    </a:lnTo>
                    <a:lnTo>
                      <a:pt x="220" y="843"/>
                    </a:lnTo>
                    <a:lnTo>
                      <a:pt x="175" y="827"/>
                    </a:lnTo>
                    <a:lnTo>
                      <a:pt x="135" y="807"/>
                    </a:lnTo>
                    <a:lnTo>
                      <a:pt x="100" y="785"/>
                    </a:lnTo>
                    <a:lnTo>
                      <a:pt x="70" y="759"/>
                    </a:lnTo>
                    <a:lnTo>
                      <a:pt x="44" y="732"/>
                    </a:lnTo>
                    <a:lnTo>
                      <a:pt x="24" y="702"/>
                    </a:lnTo>
                    <a:lnTo>
                      <a:pt x="8" y="671"/>
                    </a:lnTo>
                    <a:lnTo>
                      <a:pt x="0" y="635"/>
                    </a:lnTo>
                    <a:lnTo>
                      <a:pt x="0" y="593"/>
                    </a:lnTo>
                    <a:lnTo>
                      <a:pt x="6" y="547"/>
                    </a:lnTo>
                    <a:lnTo>
                      <a:pt x="16" y="500"/>
                    </a:lnTo>
                    <a:lnTo>
                      <a:pt x="28" y="454"/>
                    </a:lnTo>
                    <a:lnTo>
                      <a:pt x="41" y="411"/>
                    </a:lnTo>
                    <a:lnTo>
                      <a:pt x="51" y="374"/>
                    </a:lnTo>
                    <a:lnTo>
                      <a:pt x="58" y="344"/>
                    </a:lnTo>
                  </a:path>
                </a:pathLst>
              </a:custGeom>
              <a:solidFill>
                <a:srgbClr val="66C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20" name="Freeform 4"/>
              <p:cNvSpPr>
                <a:spLocks/>
              </p:cNvSpPr>
              <p:nvPr/>
            </p:nvSpPr>
            <p:spPr bwMode="auto">
              <a:xfrm>
                <a:off x="1459" y="3329"/>
                <a:ext cx="1763" cy="706"/>
              </a:xfrm>
              <a:custGeom>
                <a:avLst/>
                <a:gdLst>
                  <a:gd name="T0" fmla="*/ 117 w 1763"/>
                  <a:gd name="T1" fmla="*/ 226 h 706"/>
                  <a:gd name="T2" fmla="*/ 142 w 1763"/>
                  <a:gd name="T3" fmla="*/ 194 h 706"/>
                  <a:gd name="T4" fmla="*/ 171 w 1763"/>
                  <a:gd name="T5" fmla="*/ 167 h 706"/>
                  <a:gd name="T6" fmla="*/ 242 w 1763"/>
                  <a:gd name="T7" fmla="*/ 124 h 706"/>
                  <a:gd name="T8" fmla="*/ 322 w 1763"/>
                  <a:gd name="T9" fmla="*/ 91 h 706"/>
                  <a:gd name="T10" fmla="*/ 411 w 1763"/>
                  <a:gd name="T11" fmla="*/ 64 h 706"/>
                  <a:gd name="T12" fmla="*/ 459 w 1763"/>
                  <a:gd name="T13" fmla="*/ 50 h 706"/>
                  <a:gd name="T14" fmla="*/ 511 w 1763"/>
                  <a:gd name="T15" fmla="*/ 37 h 706"/>
                  <a:gd name="T16" fmla="*/ 623 w 1763"/>
                  <a:gd name="T17" fmla="*/ 13 h 706"/>
                  <a:gd name="T18" fmla="*/ 738 w 1763"/>
                  <a:gd name="T19" fmla="*/ 0 h 706"/>
                  <a:gd name="T20" fmla="*/ 796 w 1763"/>
                  <a:gd name="T21" fmla="*/ 0 h 706"/>
                  <a:gd name="T22" fmla="*/ 851 w 1763"/>
                  <a:gd name="T23" fmla="*/ 6 h 706"/>
                  <a:gd name="T24" fmla="*/ 906 w 1763"/>
                  <a:gd name="T25" fmla="*/ 17 h 706"/>
                  <a:gd name="T26" fmla="*/ 960 w 1763"/>
                  <a:gd name="T27" fmla="*/ 34 h 706"/>
                  <a:gd name="T28" fmla="*/ 1013 w 1763"/>
                  <a:gd name="T29" fmla="*/ 56 h 706"/>
                  <a:gd name="T30" fmla="*/ 1066 w 1763"/>
                  <a:gd name="T31" fmla="*/ 80 h 706"/>
                  <a:gd name="T32" fmla="*/ 1174 w 1763"/>
                  <a:gd name="T33" fmla="*/ 136 h 706"/>
                  <a:gd name="T34" fmla="*/ 1286 w 1763"/>
                  <a:gd name="T35" fmla="*/ 194 h 706"/>
                  <a:gd name="T36" fmla="*/ 1348 w 1763"/>
                  <a:gd name="T37" fmla="*/ 223 h 706"/>
                  <a:gd name="T38" fmla="*/ 1421 w 1763"/>
                  <a:gd name="T39" fmla="*/ 253 h 706"/>
                  <a:gd name="T40" fmla="*/ 1497 w 1763"/>
                  <a:gd name="T41" fmla="*/ 285 h 706"/>
                  <a:gd name="T42" fmla="*/ 1571 w 1763"/>
                  <a:gd name="T43" fmla="*/ 317 h 706"/>
                  <a:gd name="T44" fmla="*/ 1640 w 1763"/>
                  <a:gd name="T45" fmla="*/ 350 h 706"/>
                  <a:gd name="T46" fmla="*/ 1698 w 1763"/>
                  <a:gd name="T47" fmla="*/ 383 h 706"/>
                  <a:gd name="T48" fmla="*/ 1721 w 1763"/>
                  <a:gd name="T49" fmla="*/ 399 h 706"/>
                  <a:gd name="T50" fmla="*/ 1740 w 1763"/>
                  <a:gd name="T51" fmla="*/ 415 h 706"/>
                  <a:gd name="T52" fmla="*/ 1753 w 1763"/>
                  <a:gd name="T53" fmla="*/ 431 h 706"/>
                  <a:gd name="T54" fmla="*/ 1760 w 1763"/>
                  <a:gd name="T55" fmla="*/ 446 h 706"/>
                  <a:gd name="T56" fmla="*/ 1762 w 1763"/>
                  <a:gd name="T57" fmla="*/ 462 h 706"/>
                  <a:gd name="T58" fmla="*/ 1759 w 1763"/>
                  <a:gd name="T59" fmla="*/ 478 h 706"/>
                  <a:gd name="T60" fmla="*/ 1740 w 1763"/>
                  <a:gd name="T61" fmla="*/ 511 h 706"/>
                  <a:gd name="T62" fmla="*/ 1707 w 1763"/>
                  <a:gd name="T63" fmla="*/ 545 h 706"/>
                  <a:gd name="T64" fmla="*/ 1662 w 1763"/>
                  <a:gd name="T65" fmla="*/ 578 h 706"/>
                  <a:gd name="T66" fmla="*/ 1608 w 1763"/>
                  <a:gd name="T67" fmla="*/ 609 h 706"/>
                  <a:gd name="T68" fmla="*/ 1548 w 1763"/>
                  <a:gd name="T69" fmla="*/ 637 h 706"/>
                  <a:gd name="T70" fmla="*/ 1484 w 1763"/>
                  <a:gd name="T71" fmla="*/ 661 h 706"/>
                  <a:gd name="T72" fmla="*/ 1420 w 1763"/>
                  <a:gd name="T73" fmla="*/ 679 h 706"/>
                  <a:gd name="T74" fmla="*/ 1352 w 1763"/>
                  <a:gd name="T75" fmla="*/ 692 h 706"/>
                  <a:gd name="T76" fmla="*/ 1275 w 1763"/>
                  <a:gd name="T77" fmla="*/ 700 h 706"/>
                  <a:gd name="T78" fmla="*/ 1192 w 1763"/>
                  <a:gd name="T79" fmla="*/ 703 h 706"/>
                  <a:gd name="T80" fmla="*/ 1103 w 1763"/>
                  <a:gd name="T81" fmla="*/ 705 h 706"/>
                  <a:gd name="T82" fmla="*/ 920 w 1763"/>
                  <a:gd name="T83" fmla="*/ 700 h 706"/>
                  <a:gd name="T84" fmla="*/ 829 w 1763"/>
                  <a:gd name="T85" fmla="*/ 696 h 706"/>
                  <a:gd name="T86" fmla="*/ 741 w 1763"/>
                  <a:gd name="T87" fmla="*/ 692 h 706"/>
                  <a:gd name="T88" fmla="*/ 649 w 1763"/>
                  <a:gd name="T89" fmla="*/ 690 h 706"/>
                  <a:gd name="T90" fmla="*/ 549 w 1763"/>
                  <a:gd name="T91" fmla="*/ 689 h 706"/>
                  <a:gd name="T92" fmla="*/ 445 w 1763"/>
                  <a:gd name="T93" fmla="*/ 689 h 706"/>
                  <a:gd name="T94" fmla="*/ 343 w 1763"/>
                  <a:gd name="T95" fmla="*/ 686 h 706"/>
                  <a:gd name="T96" fmla="*/ 247 w 1763"/>
                  <a:gd name="T97" fmla="*/ 680 h 706"/>
                  <a:gd name="T98" fmla="*/ 161 w 1763"/>
                  <a:gd name="T99" fmla="*/ 669 h 706"/>
                  <a:gd name="T100" fmla="*/ 123 w 1763"/>
                  <a:gd name="T101" fmla="*/ 661 h 706"/>
                  <a:gd name="T102" fmla="*/ 91 w 1763"/>
                  <a:gd name="T103" fmla="*/ 652 h 706"/>
                  <a:gd name="T104" fmla="*/ 62 w 1763"/>
                  <a:gd name="T105" fmla="*/ 641 h 706"/>
                  <a:gd name="T106" fmla="*/ 40 w 1763"/>
                  <a:gd name="T107" fmla="*/ 627 h 706"/>
                  <a:gd name="T108" fmla="*/ 23 w 1763"/>
                  <a:gd name="T109" fmla="*/ 611 h 706"/>
                  <a:gd name="T110" fmla="*/ 11 w 1763"/>
                  <a:gd name="T111" fmla="*/ 592 h 706"/>
                  <a:gd name="T112" fmla="*/ 0 w 1763"/>
                  <a:gd name="T113" fmla="*/ 545 h 706"/>
                  <a:gd name="T114" fmla="*/ 2 w 1763"/>
                  <a:gd name="T115" fmla="*/ 491 h 706"/>
                  <a:gd name="T116" fmla="*/ 16 w 1763"/>
                  <a:gd name="T117" fmla="*/ 433 h 706"/>
                  <a:gd name="T118" fmla="*/ 38 w 1763"/>
                  <a:gd name="T119" fmla="*/ 374 h 706"/>
                  <a:gd name="T120" fmla="*/ 64 w 1763"/>
                  <a:gd name="T121" fmla="*/ 318 h 706"/>
                  <a:gd name="T122" fmla="*/ 92 w 1763"/>
                  <a:gd name="T123" fmla="*/ 267 h 706"/>
                  <a:gd name="T124" fmla="*/ 117 w 1763"/>
                  <a:gd name="T125" fmla="*/ 226 h 70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63"/>
                  <a:gd name="T190" fmla="*/ 0 h 706"/>
                  <a:gd name="T191" fmla="*/ 1763 w 1763"/>
                  <a:gd name="T192" fmla="*/ 706 h 70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63" h="706">
                    <a:moveTo>
                      <a:pt x="117" y="226"/>
                    </a:moveTo>
                    <a:lnTo>
                      <a:pt x="142" y="194"/>
                    </a:lnTo>
                    <a:lnTo>
                      <a:pt x="171" y="167"/>
                    </a:lnTo>
                    <a:lnTo>
                      <a:pt x="242" y="124"/>
                    </a:lnTo>
                    <a:lnTo>
                      <a:pt x="322" y="91"/>
                    </a:lnTo>
                    <a:lnTo>
                      <a:pt x="411" y="64"/>
                    </a:lnTo>
                    <a:lnTo>
                      <a:pt x="459" y="50"/>
                    </a:lnTo>
                    <a:lnTo>
                      <a:pt x="511" y="37"/>
                    </a:lnTo>
                    <a:lnTo>
                      <a:pt x="623" y="13"/>
                    </a:lnTo>
                    <a:lnTo>
                      <a:pt x="738" y="0"/>
                    </a:lnTo>
                    <a:lnTo>
                      <a:pt x="796" y="0"/>
                    </a:lnTo>
                    <a:lnTo>
                      <a:pt x="851" y="6"/>
                    </a:lnTo>
                    <a:lnTo>
                      <a:pt x="906" y="17"/>
                    </a:lnTo>
                    <a:lnTo>
                      <a:pt x="960" y="34"/>
                    </a:lnTo>
                    <a:lnTo>
                      <a:pt x="1013" y="56"/>
                    </a:lnTo>
                    <a:lnTo>
                      <a:pt x="1066" y="80"/>
                    </a:lnTo>
                    <a:lnTo>
                      <a:pt x="1174" y="136"/>
                    </a:lnTo>
                    <a:lnTo>
                      <a:pt x="1286" y="194"/>
                    </a:lnTo>
                    <a:lnTo>
                      <a:pt x="1348" y="223"/>
                    </a:lnTo>
                    <a:lnTo>
                      <a:pt x="1421" y="253"/>
                    </a:lnTo>
                    <a:lnTo>
                      <a:pt x="1497" y="285"/>
                    </a:lnTo>
                    <a:lnTo>
                      <a:pt x="1571" y="317"/>
                    </a:lnTo>
                    <a:lnTo>
                      <a:pt x="1640" y="350"/>
                    </a:lnTo>
                    <a:lnTo>
                      <a:pt x="1698" y="383"/>
                    </a:lnTo>
                    <a:lnTo>
                      <a:pt x="1721" y="399"/>
                    </a:lnTo>
                    <a:lnTo>
                      <a:pt x="1740" y="415"/>
                    </a:lnTo>
                    <a:lnTo>
                      <a:pt x="1753" y="431"/>
                    </a:lnTo>
                    <a:lnTo>
                      <a:pt x="1760" y="446"/>
                    </a:lnTo>
                    <a:lnTo>
                      <a:pt x="1762" y="462"/>
                    </a:lnTo>
                    <a:lnTo>
                      <a:pt x="1759" y="478"/>
                    </a:lnTo>
                    <a:lnTo>
                      <a:pt x="1740" y="511"/>
                    </a:lnTo>
                    <a:lnTo>
                      <a:pt x="1707" y="545"/>
                    </a:lnTo>
                    <a:lnTo>
                      <a:pt x="1662" y="578"/>
                    </a:lnTo>
                    <a:lnTo>
                      <a:pt x="1608" y="609"/>
                    </a:lnTo>
                    <a:lnTo>
                      <a:pt x="1548" y="637"/>
                    </a:lnTo>
                    <a:lnTo>
                      <a:pt x="1484" y="661"/>
                    </a:lnTo>
                    <a:lnTo>
                      <a:pt x="1420" y="679"/>
                    </a:lnTo>
                    <a:lnTo>
                      <a:pt x="1352" y="692"/>
                    </a:lnTo>
                    <a:lnTo>
                      <a:pt x="1275" y="700"/>
                    </a:lnTo>
                    <a:lnTo>
                      <a:pt x="1192" y="703"/>
                    </a:lnTo>
                    <a:lnTo>
                      <a:pt x="1103" y="705"/>
                    </a:lnTo>
                    <a:lnTo>
                      <a:pt x="920" y="700"/>
                    </a:lnTo>
                    <a:lnTo>
                      <a:pt x="829" y="696"/>
                    </a:lnTo>
                    <a:lnTo>
                      <a:pt x="741" y="692"/>
                    </a:lnTo>
                    <a:lnTo>
                      <a:pt x="649" y="690"/>
                    </a:lnTo>
                    <a:lnTo>
                      <a:pt x="549" y="689"/>
                    </a:lnTo>
                    <a:lnTo>
                      <a:pt x="445" y="689"/>
                    </a:lnTo>
                    <a:lnTo>
                      <a:pt x="343" y="686"/>
                    </a:lnTo>
                    <a:lnTo>
                      <a:pt x="247" y="680"/>
                    </a:lnTo>
                    <a:lnTo>
                      <a:pt x="161" y="669"/>
                    </a:lnTo>
                    <a:lnTo>
                      <a:pt x="123" y="661"/>
                    </a:lnTo>
                    <a:lnTo>
                      <a:pt x="91" y="652"/>
                    </a:lnTo>
                    <a:lnTo>
                      <a:pt x="62" y="641"/>
                    </a:lnTo>
                    <a:lnTo>
                      <a:pt x="40" y="627"/>
                    </a:lnTo>
                    <a:lnTo>
                      <a:pt x="23" y="611"/>
                    </a:lnTo>
                    <a:lnTo>
                      <a:pt x="11" y="592"/>
                    </a:lnTo>
                    <a:lnTo>
                      <a:pt x="0" y="545"/>
                    </a:lnTo>
                    <a:lnTo>
                      <a:pt x="2" y="491"/>
                    </a:lnTo>
                    <a:lnTo>
                      <a:pt x="16" y="433"/>
                    </a:lnTo>
                    <a:lnTo>
                      <a:pt x="38" y="374"/>
                    </a:lnTo>
                    <a:lnTo>
                      <a:pt x="64" y="318"/>
                    </a:lnTo>
                    <a:lnTo>
                      <a:pt x="92" y="267"/>
                    </a:lnTo>
                    <a:lnTo>
                      <a:pt x="117" y="226"/>
                    </a:lnTo>
                  </a:path>
                </a:pathLst>
              </a:custGeom>
              <a:solidFill>
                <a:srgbClr val="66C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21" name="Oval 5"/>
              <p:cNvSpPr>
                <a:spLocks noChangeArrowheads="1"/>
              </p:cNvSpPr>
              <p:nvPr/>
            </p:nvSpPr>
            <p:spPr bwMode="auto">
              <a:xfrm>
                <a:off x="890" y="3312"/>
                <a:ext cx="288" cy="7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22" name="Line 6"/>
              <p:cNvSpPr>
                <a:spLocks noChangeShapeType="1"/>
              </p:cNvSpPr>
              <p:nvPr/>
            </p:nvSpPr>
            <p:spPr bwMode="auto">
              <a:xfrm>
                <a:off x="890" y="3305"/>
                <a:ext cx="0" cy="47"/>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23" name="Line 7"/>
              <p:cNvSpPr>
                <a:spLocks noChangeShapeType="1"/>
              </p:cNvSpPr>
              <p:nvPr/>
            </p:nvSpPr>
            <p:spPr bwMode="auto">
              <a:xfrm>
                <a:off x="1178" y="3305"/>
                <a:ext cx="0" cy="47"/>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24" name="Rectangle 8"/>
              <p:cNvSpPr>
                <a:spLocks noChangeArrowheads="1"/>
              </p:cNvSpPr>
              <p:nvPr/>
            </p:nvSpPr>
            <p:spPr bwMode="auto">
              <a:xfrm>
                <a:off x="890" y="3305"/>
                <a:ext cx="285" cy="46"/>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25" name="Oval 9"/>
              <p:cNvSpPr>
                <a:spLocks noChangeArrowheads="1"/>
              </p:cNvSpPr>
              <p:nvPr/>
            </p:nvSpPr>
            <p:spPr bwMode="auto">
              <a:xfrm>
                <a:off x="887" y="3251"/>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26" name="Rectangle 10"/>
              <p:cNvSpPr>
                <a:spLocks noChangeArrowheads="1"/>
              </p:cNvSpPr>
              <p:nvPr/>
            </p:nvSpPr>
            <p:spPr bwMode="auto">
              <a:xfrm>
                <a:off x="967" y="3263"/>
                <a:ext cx="130" cy="115"/>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27" name="Rectangle 11"/>
              <p:cNvSpPr>
                <a:spLocks noChangeArrowheads="1"/>
              </p:cNvSpPr>
              <p:nvPr/>
            </p:nvSpPr>
            <p:spPr bwMode="auto">
              <a:xfrm>
                <a:off x="878" y="3206"/>
                <a:ext cx="31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FFFFFF"/>
                    </a:solidFill>
                    <a:effectLst/>
                    <a:uLnTx/>
                    <a:uFillTx/>
                    <a:latin typeface="+mn-ea"/>
                    <a:ea typeface="+mn-ea"/>
                  </a:rPr>
                  <a:t>3b</a:t>
                </a:r>
              </a:p>
            </p:txBody>
          </p:sp>
          <p:sp>
            <p:nvSpPr>
              <p:cNvPr id="28" name="Oval 12"/>
              <p:cNvSpPr>
                <a:spLocks noChangeArrowheads="1"/>
              </p:cNvSpPr>
              <p:nvPr/>
            </p:nvSpPr>
            <p:spPr bwMode="auto">
              <a:xfrm>
                <a:off x="2010" y="3875"/>
                <a:ext cx="288" cy="7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29" name="Line 13"/>
              <p:cNvSpPr>
                <a:spLocks noChangeShapeType="1"/>
              </p:cNvSpPr>
              <p:nvPr/>
            </p:nvSpPr>
            <p:spPr bwMode="auto">
              <a:xfrm>
                <a:off x="2010" y="3868"/>
                <a:ext cx="0" cy="47"/>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0" name="Line 14"/>
              <p:cNvSpPr>
                <a:spLocks noChangeShapeType="1"/>
              </p:cNvSpPr>
              <p:nvPr/>
            </p:nvSpPr>
            <p:spPr bwMode="auto">
              <a:xfrm>
                <a:off x="2298" y="3868"/>
                <a:ext cx="0" cy="47"/>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1" name="Rectangle 15"/>
              <p:cNvSpPr>
                <a:spLocks noChangeArrowheads="1"/>
              </p:cNvSpPr>
              <p:nvPr/>
            </p:nvSpPr>
            <p:spPr bwMode="auto">
              <a:xfrm>
                <a:off x="2010" y="3868"/>
                <a:ext cx="285" cy="46"/>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32" name="Oval 16"/>
              <p:cNvSpPr>
                <a:spLocks noChangeArrowheads="1"/>
              </p:cNvSpPr>
              <p:nvPr/>
            </p:nvSpPr>
            <p:spPr bwMode="auto">
              <a:xfrm>
                <a:off x="2007" y="3814"/>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grpSp>
            <p:nvGrpSpPr>
              <p:cNvPr id="33" name="Group 19"/>
              <p:cNvGrpSpPr>
                <a:grpSpLocks/>
              </p:cNvGrpSpPr>
              <p:nvPr/>
            </p:nvGrpSpPr>
            <p:grpSpPr bwMode="auto">
              <a:xfrm>
                <a:off x="1999" y="3755"/>
                <a:ext cx="315" cy="252"/>
                <a:chOff x="1999" y="3755"/>
                <a:chExt cx="315" cy="252"/>
              </a:xfrm>
            </p:grpSpPr>
            <p:sp>
              <p:nvSpPr>
                <p:cNvPr id="125" name="Rectangle 17"/>
                <p:cNvSpPr>
                  <a:spLocks noChangeArrowheads="1"/>
                </p:cNvSpPr>
                <p:nvPr/>
              </p:nvSpPr>
              <p:spPr bwMode="auto">
                <a:xfrm>
                  <a:off x="2087" y="3820"/>
                  <a:ext cx="132" cy="12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126" name="Rectangle 18"/>
                <p:cNvSpPr>
                  <a:spLocks noChangeArrowheads="1"/>
                </p:cNvSpPr>
                <p:nvPr/>
              </p:nvSpPr>
              <p:spPr bwMode="auto">
                <a:xfrm>
                  <a:off x="1999" y="3755"/>
                  <a:ext cx="31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FFFFFF"/>
                      </a:solidFill>
                      <a:effectLst/>
                      <a:uLnTx/>
                      <a:uFillTx/>
                      <a:latin typeface="+mn-ea"/>
                      <a:ea typeface="+mn-ea"/>
                    </a:rPr>
                    <a:t>1d</a:t>
                  </a:r>
                </a:p>
              </p:txBody>
            </p:sp>
          </p:grpSp>
          <p:sp>
            <p:nvSpPr>
              <p:cNvPr id="34" name="Oval 20"/>
              <p:cNvSpPr>
                <a:spLocks noChangeArrowheads="1"/>
              </p:cNvSpPr>
              <p:nvPr/>
            </p:nvSpPr>
            <p:spPr bwMode="auto">
              <a:xfrm>
                <a:off x="1406" y="3189"/>
                <a:ext cx="288" cy="76"/>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35" name="Line 21"/>
              <p:cNvSpPr>
                <a:spLocks noChangeShapeType="1"/>
              </p:cNvSpPr>
              <p:nvPr/>
            </p:nvSpPr>
            <p:spPr bwMode="auto">
              <a:xfrm>
                <a:off x="1406" y="3183"/>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6" name="Line 22"/>
              <p:cNvSpPr>
                <a:spLocks noChangeShapeType="1"/>
              </p:cNvSpPr>
              <p:nvPr/>
            </p:nvSpPr>
            <p:spPr bwMode="auto">
              <a:xfrm>
                <a:off x="1694" y="3183"/>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37" name="Rectangle 23"/>
              <p:cNvSpPr>
                <a:spLocks noChangeArrowheads="1"/>
              </p:cNvSpPr>
              <p:nvPr/>
            </p:nvSpPr>
            <p:spPr bwMode="auto">
              <a:xfrm>
                <a:off x="1406" y="3183"/>
                <a:ext cx="285" cy="45"/>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38" name="Oval 24"/>
              <p:cNvSpPr>
                <a:spLocks noChangeArrowheads="1"/>
              </p:cNvSpPr>
              <p:nvPr/>
            </p:nvSpPr>
            <p:spPr bwMode="auto">
              <a:xfrm>
                <a:off x="1403" y="3128"/>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39" name="Rectangle 25"/>
              <p:cNvSpPr>
                <a:spLocks noChangeArrowheads="1"/>
              </p:cNvSpPr>
              <p:nvPr/>
            </p:nvSpPr>
            <p:spPr bwMode="auto">
              <a:xfrm>
                <a:off x="1483" y="3140"/>
                <a:ext cx="131" cy="10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40" name="Rectangle 26"/>
              <p:cNvSpPr>
                <a:spLocks noChangeArrowheads="1"/>
              </p:cNvSpPr>
              <p:nvPr/>
            </p:nvSpPr>
            <p:spPr bwMode="auto">
              <a:xfrm>
                <a:off x="1402" y="3083"/>
                <a:ext cx="3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FFFFFF"/>
                    </a:solidFill>
                    <a:effectLst/>
                    <a:uLnTx/>
                    <a:uFillTx/>
                    <a:latin typeface="+mn-ea"/>
                    <a:ea typeface="+mn-ea"/>
                  </a:rPr>
                  <a:t>3a</a:t>
                </a:r>
              </a:p>
            </p:txBody>
          </p:sp>
          <p:sp>
            <p:nvSpPr>
              <p:cNvPr id="41" name="Oval 27"/>
              <p:cNvSpPr>
                <a:spLocks noChangeArrowheads="1"/>
              </p:cNvSpPr>
              <p:nvPr/>
            </p:nvSpPr>
            <p:spPr bwMode="auto">
              <a:xfrm>
                <a:off x="1977" y="3507"/>
                <a:ext cx="288" cy="7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42" name="Line 28"/>
              <p:cNvSpPr>
                <a:spLocks noChangeShapeType="1"/>
              </p:cNvSpPr>
              <p:nvPr/>
            </p:nvSpPr>
            <p:spPr bwMode="auto">
              <a:xfrm>
                <a:off x="1977" y="3501"/>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43" name="Line 29"/>
              <p:cNvSpPr>
                <a:spLocks noChangeShapeType="1"/>
              </p:cNvSpPr>
              <p:nvPr/>
            </p:nvSpPr>
            <p:spPr bwMode="auto">
              <a:xfrm>
                <a:off x="2265" y="3501"/>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44" name="Rectangle 30"/>
              <p:cNvSpPr>
                <a:spLocks noChangeArrowheads="1"/>
              </p:cNvSpPr>
              <p:nvPr/>
            </p:nvSpPr>
            <p:spPr bwMode="auto">
              <a:xfrm>
                <a:off x="1977" y="3501"/>
                <a:ext cx="285" cy="45"/>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45" name="Oval 31"/>
              <p:cNvSpPr>
                <a:spLocks noChangeArrowheads="1"/>
              </p:cNvSpPr>
              <p:nvPr/>
            </p:nvSpPr>
            <p:spPr bwMode="auto">
              <a:xfrm>
                <a:off x="1974" y="3446"/>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grpSp>
            <p:nvGrpSpPr>
              <p:cNvPr id="46" name="Group 34"/>
              <p:cNvGrpSpPr>
                <a:grpSpLocks/>
              </p:cNvGrpSpPr>
              <p:nvPr/>
            </p:nvGrpSpPr>
            <p:grpSpPr bwMode="auto">
              <a:xfrm>
                <a:off x="1974" y="3396"/>
                <a:ext cx="293" cy="252"/>
                <a:chOff x="1974" y="3396"/>
                <a:chExt cx="293" cy="252"/>
              </a:xfrm>
            </p:grpSpPr>
            <p:sp>
              <p:nvSpPr>
                <p:cNvPr id="123" name="Rectangle 32"/>
                <p:cNvSpPr>
                  <a:spLocks noChangeArrowheads="1"/>
                </p:cNvSpPr>
                <p:nvPr/>
              </p:nvSpPr>
              <p:spPr bwMode="auto">
                <a:xfrm>
                  <a:off x="2053" y="3452"/>
                  <a:ext cx="129" cy="123"/>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124" name="Rectangle 33"/>
                <p:cNvSpPr>
                  <a:spLocks noChangeArrowheads="1"/>
                </p:cNvSpPr>
                <p:nvPr/>
              </p:nvSpPr>
              <p:spPr bwMode="auto">
                <a:xfrm>
                  <a:off x="1974" y="3396"/>
                  <a:ext cx="29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FFFFFF"/>
                      </a:solidFill>
                      <a:effectLst/>
                      <a:uLnTx/>
                      <a:uFillTx/>
                      <a:latin typeface="+mn-ea"/>
                      <a:ea typeface="+mn-ea"/>
                    </a:rPr>
                    <a:t>1c</a:t>
                  </a:r>
                </a:p>
              </p:txBody>
            </p:sp>
          </p:grpSp>
          <p:sp>
            <p:nvSpPr>
              <p:cNvPr id="47" name="Line 35"/>
              <p:cNvSpPr>
                <a:spLocks noChangeShapeType="1"/>
              </p:cNvSpPr>
              <p:nvPr/>
            </p:nvSpPr>
            <p:spPr bwMode="auto">
              <a:xfrm>
                <a:off x="3628" y="3332"/>
                <a:ext cx="283" cy="90"/>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48" name="Line 36"/>
              <p:cNvSpPr>
                <a:spLocks noChangeShapeType="1"/>
              </p:cNvSpPr>
              <p:nvPr/>
            </p:nvSpPr>
            <p:spPr bwMode="auto">
              <a:xfrm>
                <a:off x="3926" y="3262"/>
                <a:ext cx="84" cy="108"/>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49" name="Line 37"/>
              <p:cNvSpPr>
                <a:spLocks noChangeShapeType="1"/>
              </p:cNvSpPr>
              <p:nvPr/>
            </p:nvSpPr>
            <p:spPr bwMode="auto">
              <a:xfrm flipV="1">
                <a:off x="3564" y="3220"/>
                <a:ext cx="105" cy="71"/>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50" name="Freeform 38"/>
              <p:cNvSpPr>
                <a:spLocks/>
              </p:cNvSpPr>
              <p:nvPr/>
            </p:nvSpPr>
            <p:spPr bwMode="auto">
              <a:xfrm>
                <a:off x="2296" y="3810"/>
                <a:ext cx="244" cy="77"/>
              </a:xfrm>
              <a:custGeom>
                <a:avLst/>
                <a:gdLst>
                  <a:gd name="T0" fmla="*/ 0 w 244"/>
                  <a:gd name="T1" fmla="*/ 76 h 77"/>
                  <a:gd name="T2" fmla="*/ 243 w 244"/>
                  <a:gd name="T3" fmla="*/ 0 h 77"/>
                  <a:gd name="T4" fmla="*/ 0 60000 65536"/>
                  <a:gd name="T5" fmla="*/ 0 60000 65536"/>
                  <a:gd name="T6" fmla="*/ 0 w 244"/>
                  <a:gd name="T7" fmla="*/ 0 h 77"/>
                  <a:gd name="T8" fmla="*/ 244 w 244"/>
                  <a:gd name="T9" fmla="*/ 77 h 77"/>
                </a:gdLst>
                <a:ahLst/>
                <a:cxnLst>
                  <a:cxn ang="T4">
                    <a:pos x="T0" y="T1"/>
                  </a:cxn>
                  <a:cxn ang="T5">
                    <a:pos x="T2" y="T3"/>
                  </a:cxn>
                </a:cxnLst>
                <a:rect l="T6" t="T7" r="T8" b="T9"/>
                <a:pathLst>
                  <a:path w="244" h="77">
                    <a:moveTo>
                      <a:pt x="0" y="76"/>
                    </a:moveTo>
                    <a:lnTo>
                      <a:pt x="243" y="0"/>
                    </a:lnTo>
                  </a:path>
                </a:pathLst>
              </a:custGeom>
              <a:noFill/>
              <a:ln w="381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51" name="Freeform 39"/>
              <p:cNvSpPr>
                <a:spLocks/>
              </p:cNvSpPr>
              <p:nvPr/>
            </p:nvSpPr>
            <p:spPr bwMode="auto">
              <a:xfrm>
                <a:off x="1873" y="3776"/>
                <a:ext cx="141" cy="111"/>
              </a:xfrm>
              <a:custGeom>
                <a:avLst/>
                <a:gdLst>
                  <a:gd name="T0" fmla="*/ 0 w 141"/>
                  <a:gd name="T1" fmla="*/ 0 h 111"/>
                  <a:gd name="T2" fmla="*/ 140 w 141"/>
                  <a:gd name="T3" fmla="*/ 110 h 111"/>
                  <a:gd name="T4" fmla="*/ 0 60000 65536"/>
                  <a:gd name="T5" fmla="*/ 0 60000 65536"/>
                  <a:gd name="T6" fmla="*/ 0 w 141"/>
                  <a:gd name="T7" fmla="*/ 0 h 111"/>
                  <a:gd name="T8" fmla="*/ 141 w 141"/>
                  <a:gd name="T9" fmla="*/ 111 h 111"/>
                </a:gdLst>
                <a:ahLst/>
                <a:cxnLst>
                  <a:cxn ang="T4">
                    <a:pos x="T0" y="T1"/>
                  </a:cxn>
                  <a:cxn ang="T5">
                    <a:pos x="T2" y="T3"/>
                  </a:cxn>
                </a:cxnLst>
                <a:rect l="T6" t="T7" r="T8" b="T9"/>
                <a:pathLst>
                  <a:path w="141" h="111">
                    <a:moveTo>
                      <a:pt x="0" y="0"/>
                    </a:moveTo>
                    <a:lnTo>
                      <a:pt x="140" y="110"/>
                    </a:lnTo>
                  </a:path>
                </a:pathLst>
              </a:custGeom>
              <a:noFill/>
              <a:ln w="381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52" name="Freeform 40"/>
              <p:cNvSpPr>
                <a:spLocks/>
              </p:cNvSpPr>
              <p:nvPr/>
            </p:nvSpPr>
            <p:spPr bwMode="auto">
              <a:xfrm>
                <a:off x="1987" y="3711"/>
                <a:ext cx="520" cy="78"/>
              </a:xfrm>
              <a:custGeom>
                <a:avLst/>
                <a:gdLst>
                  <a:gd name="T0" fmla="*/ 0 w 520"/>
                  <a:gd name="T1" fmla="*/ 0 h 78"/>
                  <a:gd name="T2" fmla="*/ 519 w 520"/>
                  <a:gd name="T3" fmla="*/ 77 h 78"/>
                  <a:gd name="T4" fmla="*/ 0 60000 65536"/>
                  <a:gd name="T5" fmla="*/ 0 60000 65536"/>
                  <a:gd name="T6" fmla="*/ 0 w 520"/>
                  <a:gd name="T7" fmla="*/ 0 h 78"/>
                  <a:gd name="T8" fmla="*/ 520 w 520"/>
                  <a:gd name="T9" fmla="*/ 78 h 78"/>
                </a:gdLst>
                <a:ahLst/>
                <a:cxnLst>
                  <a:cxn ang="T4">
                    <a:pos x="T0" y="T1"/>
                  </a:cxn>
                  <a:cxn ang="T5">
                    <a:pos x="T2" y="T3"/>
                  </a:cxn>
                </a:cxnLst>
                <a:rect l="T6" t="T7" r="T8" b="T9"/>
                <a:pathLst>
                  <a:path w="520" h="78">
                    <a:moveTo>
                      <a:pt x="0" y="0"/>
                    </a:moveTo>
                    <a:lnTo>
                      <a:pt x="519" y="77"/>
                    </a:lnTo>
                  </a:path>
                </a:pathLst>
              </a:custGeom>
              <a:noFill/>
              <a:ln w="381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53" name="Freeform 41"/>
              <p:cNvSpPr>
                <a:spLocks/>
              </p:cNvSpPr>
              <p:nvPr/>
            </p:nvSpPr>
            <p:spPr bwMode="auto">
              <a:xfrm>
                <a:off x="1930" y="3561"/>
                <a:ext cx="71" cy="88"/>
              </a:xfrm>
              <a:custGeom>
                <a:avLst/>
                <a:gdLst>
                  <a:gd name="T0" fmla="*/ 0 w 71"/>
                  <a:gd name="T1" fmla="*/ 87 h 88"/>
                  <a:gd name="T2" fmla="*/ 70 w 71"/>
                  <a:gd name="T3" fmla="*/ 0 h 88"/>
                  <a:gd name="T4" fmla="*/ 0 60000 65536"/>
                  <a:gd name="T5" fmla="*/ 0 60000 65536"/>
                  <a:gd name="T6" fmla="*/ 0 w 71"/>
                  <a:gd name="T7" fmla="*/ 0 h 88"/>
                  <a:gd name="T8" fmla="*/ 71 w 71"/>
                  <a:gd name="T9" fmla="*/ 88 h 88"/>
                </a:gdLst>
                <a:ahLst/>
                <a:cxnLst>
                  <a:cxn ang="T4">
                    <a:pos x="T0" y="T1"/>
                  </a:cxn>
                  <a:cxn ang="T5">
                    <a:pos x="T2" y="T3"/>
                  </a:cxn>
                </a:cxnLst>
                <a:rect l="T6" t="T7" r="T8" b="T9"/>
                <a:pathLst>
                  <a:path w="71" h="88">
                    <a:moveTo>
                      <a:pt x="0" y="87"/>
                    </a:moveTo>
                    <a:lnTo>
                      <a:pt x="70" y="0"/>
                    </a:lnTo>
                  </a:path>
                </a:pathLst>
              </a:custGeom>
              <a:noFill/>
              <a:ln w="381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54" name="Freeform 42"/>
              <p:cNvSpPr>
                <a:spLocks/>
              </p:cNvSpPr>
              <p:nvPr/>
            </p:nvSpPr>
            <p:spPr bwMode="auto">
              <a:xfrm>
                <a:off x="1171" y="3212"/>
                <a:ext cx="232" cy="107"/>
              </a:xfrm>
              <a:custGeom>
                <a:avLst/>
                <a:gdLst>
                  <a:gd name="T0" fmla="*/ 0 w 232"/>
                  <a:gd name="T1" fmla="*/ 106 h 107"/>
                  <a:gd name="T2" fmla="*/ 231 w 232"/>
                  <a:gd name="T3" fmla="*/ 0 h 107"/>
                  <a:gd name="T4" fmla="*/ 0 60000 65536"/>
                  <a:gd name="T5" fmla="*/ 0 60000 65536"/>
                  <a:gd name="T6" fmla="*/ 0 w 232"/>
                  <a:gd name="T7" fmla="*/ 0 h 107"/>
                  <a:gd name="T8" fmla="*/ 232 w 232"/>
                  <a:gd name="T9" fmla="*/ 107 h 107"/>
                </a:gdLst>
                <a:ahLst/>
                <a:cxnLst>
                  <a:cxn ang="T4">
                    <a:pos x="T0" y="T1"/>
                  </a:cxn>
                  <a:cxn ang="T5">
                    <a:pos x="T2" y="T3"/>
                  </a:cxn>
                </a:cxnLst>
                <a:rect l="T6" t="T7" r="T8" b="T9"/>
                <a:pathLst>
                  <a:path w="232" h="107">
                    <a:moveTo>
                      <a:pt x="0" y="106"/>
                    </a:moveTo>
                    <a:lnTo>
                      <a:pt x="231" y="0"/>
                    </a:lnTo>
                  </a:path>
                </a:pathLst>
              </a:custGeom>
              <a:noFill/>
              <a:ln w="381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55" name="Freeform 43"/>
              <p:cNvSpPr>
                <a:spLocks/>
              </p:cNvSpPr>
              <p:nvPr/>
            </p:nvSpPr>
            <p:spPr bwMode="auto">
              <a:xfrm>
                <a:off x="1571" y="3267"/>
                <a:ext cx="410" cy="241"/>
              </a:xfrm>
              <a:custGeom>
                <a:avLst/>
                <a:gdLst>
                  <a:gd name="T0" fmla="*/ 0 w 410"/>
                  <a:gd name="T1" fmla="*/ 0 h 241"/>
                  <a:gd name="T2" fmla="*/ 409 w 410"/>
                  <a:gd name="T3" fmla="*/ 240 h 241"/>
                  <a:gd name="T4" fmla="*/ 0 60000 65536"/>
                  <a:gd name="T5" fmla="*/ 0 60000 65536"/>
                  <a:gd name="T6" fmla="*/ 0 w 410"/>
                  <a:gd name="T7" fmla="*/ 0 h 241"/>
                  <a:gd name="T8" fmla="*/ 410 w 410"/>
                  <a:gd name="T9" fmla="*/ 241 h 241"/>
                </a:gdLst>
                <a:ahLst/>
                <a:cxnLst>
                  <a:cxn ang="T4">
                    <a:pos x="T0" y="T1"/>
                  </a:cxn>
                  <a:cxn ang="T5">
                    <a:pos x="T2" y="T3"/>
                  </a:cxn>
                </a:cxnLst>
                <a:rect l="T6" t="T7" r="T8" b="T9"/>
                <a:pathLst>
                  <a:path w="410" h="241">
                    <a:moveTo>
                      <a:pt x="0" y="0"/>
                    </a:moveTo>
                    <a:lnTo>
                      <a:pt x="409" y="240"/>
                    </a:lnTo>
                  </a:path>
                </a:pathLst>
              </a:custGeom>
              <a:noFill/>
              <a:ln w="381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56" name="Freeform 44"/>
              <p:cNvSpPr>
                <a:spLocks/>
              </p:cNvSpPr>
              <p:nvPr/>
            </p:nvSpPr>
            <p:spPr bwMode="auto">
              <a:xfrm>
                <a:off x="2789" y="3377"/>
                <a:ext cx="603" cy="391"/>
              </a:xfrm>
              <a:custGeom>
                <a:avLst/>
                <a:gdLst>
                  <a:gd name="T0" fmla="*/ 0 w 603"/>
                  <a:gd name="T1" fmla="*/ 390 h 391"/>
                  <a:gd name="T2" fmla="*/ 602 w 603"/>
                  <a:gd name="T3" fmla="*/ 0 h 391"/>
                  <a:gd name="T4" fmla="*/ 0 60000 65536"/>
                  <a:gd name="T5" fmla="*/ 0 60000 65536"/>
                  <a:gd name="T6" fmla="*/ 0 w 603"/>
                  <a:gd name="T7" fmla="*/ 0 h 391"/>
                  <a:gd name="T8" fmla="*/ 603 w 603"/>
                  <a:gd name="T9" fmla="*/ 391 h 391"/>
                </a:gdLst>
                <a:ahLst/>
                <a:cxnLst>
                  <a:cxn ang="T4">
                    <a:pos x="T0" y="T1"/>
                  </a:cxn>
                  <a:cxn ang="T5">
                    <a:pos x="T2" y="T3"/>
                  </a:cxn>
                </a:cxnLst>
                <a:rect l="T6" t="T7" r="T8" b="T9"/>
                <a:pathLst>
                  <a:path w="603" h="391">
                    <a:moveTo>
                      <a:pt x="0" y="390"/>
                    </a:moveTo>
                    <a:lnTo>
                      <a:pt x="602" y="0"/>
                    </a:lnTo>
                  </a:path>
                </a:pathLst>
              </a:custGeom>
              <a:noFill/>
              <a:ln w="381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57" name="Oval 45"/>
              <p:cNvSpPr>
                <a:spLocks noChangeArrowheads="1"/>
              </p:cNvSpPr>
              <p:nvPr/>
            </p:nvSpPr>
            <p:spPr bwMode="auto">
              <a:xfrm>
                <a:off x="3340" y="3318"/>
                <a:ext cx="288" cy="7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58" name="Line 46"/>
              <p:cNvSpPr>
                <a:spLocks noChangeShapeType="1"/>
              </p:cNvSpPr>
              <p:nvPr/>
            </p:nvSpPr>
            <p:spPr bwMode="auto">
              <a:xfrm>
                <a:off x="3340" y="3311"/>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59" name="Line 47"/>
              <p:cNvSpPr>
                <a:spLocks noChangeShapeType="1"/>
              </p:cNvSpPr>
              <p:nvPr/>
            </p:nvSpPr>
            <p:spPr bwMode="auto">
              <a:xfrm>
                <a:off x="3628" y="3311"/>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60" name="Rectangle 48"/>
              <p:cNvSpPr>
                <a:spLocks noChangeArrowheads="1"/>
              </p:cNvSpPr>
              <p:nvPr/>
            </p:nvSpPr>
            <p:spPr bwMode="auto">
              <a:xfrm>
                <a:off x="3340" y="3311"/>
                <a:ext cx="285" cy="46"/>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61" name="Oval 49"/>
              <p:cNvSpPr>
                <a:spLocks noChangeArrowheads="1"/>
              </p:cNvSpPr>
              <p:nvPr/>
            </p:nvSpPr>
            <p:spPr bwMode="auto">
              <a:xfrm>
                <a:off x="3337" y="3256"/>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62" name="Rectangle 50"/>
              <p:cNvSpPr>
                <a:spLocks noChangeArrowheads="1"/>
              </p:cNvSpPr>
              <p:nvPr/>
            </p:nvSpPr>
            <p:spPr bwMode="auto">
              <a:xfrm>
                <a:off x="3417" y="3268"/>
                <a:ext cx="130" cy="11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63" name="Rectangle 51"/>
              <p:cNvSpPr>
                <a:spLocks noChangeArrowheads="1"/>
              </p:cNvSpPr>
              <p:nvPr/>
            </p:nvSpPr>
            <p:spPr bwMode="auto">
              <a:xfrm>
                <a:off x="3335" y="3212"/>
                <a:ext cx="3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FFFFFF"/>
                    </a:solidFill>
                    <a:effectLst/>
                    <a:uLnTx/>
                    <a:uFillTx/>
                    <a:latin typeface="+mn-ea"/>
                    <a:ea typeface="+mn-ea"/>
                  </a:rPr>
                  <a:t>2a</a:t>
                </a:r>
              </a:p>
            </p:txBody>
          </p:sp>
          <p:sp>
            <p:nvSpPr>
              <p:cNvPr id="64" name="Rectangle 52"/>
              <p:cNvSpPr>
                <a:spLocks noChangeArrowheads="1"/>
              </p:cNvSpPr>
              <p:nvPr/>
            </p:nvSpPr>
            <p:spPr bwMode="auto">
              <a:xfrm>
                <a:off x="1199" y="3293"/>
                <a:ext cx="41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000000"/>
                    </a:solidFill>
                    <a:effectLst/>
                    <a:uLnTx/>
                    <a:uFillTx/>
                    <a:latin typeface="+mn-ea"/>
                    <a:ea typeface="+mn-ea"/>
                  </a:rPr>
                  <a:t>AS3</a:t>
                </a:r>
              </a:p>
            </p:txBody>
          </p:sp>
          <p:sp>
            <p:nvSpPr>
              <p:cNvPr id="65" name="Rectangle 53"/>
              <p:cNvSpPr>
                <a:spLocks noChangeArrowheads="1"/>
              </p:cNvSpPr>
              <p:nvPr/>
            </p:nvSpPr>
            <p:spPr bwMode="auto">
              <a:xfrm>
                <a:off x="2839" y="3717"/>
                <a:ext cx="42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000000"/>
                    </a:solidFill>
                    <a:effectLst/>
                    <a:uLnTx/>
                    <a:uFillTx/>
                    <a:latin typeface="+mn-ea"/>
                    <a:ea typeface="+mn-ea"/>
                  </a:rPr>
                  <a:t>AS1</a:t>
                </a:r>
              </a:p>
            </p:txBody>
          </p:sp>
          <p:sp>
            <p:nvSpPr>
              <p:cNvPr id="66" name="Rectangle 54"/>
              <p:cNvSpPr>
                <a:spLocks noChangeArrowheads="1"/>
              </p:cNvSpPr>
              <p:nvPr/>
            </p:nvSpPr>
            <p:spPr bwMode="auto">
              <a:xfrm>
                <a:off x="3599" y="3479"/>
                <a:ext cx="38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mn-ea"/>
                    <a:ea typeface="+mn-ea"/>
                  </a:rPr>
                  <a:t>AS2</a:t>
                </a:r>
              </a:p>
            </p:txBody>
          </p:sp>
          <p:sp>
            <p:nvSpPr>
              <p:cNvPr id="67" name="Oval 55"/>
              <p:cNvSpPr>
                <a:spLocks noChangeArrowheads="1"/>
              </p:cNvSpPr>
              <p:nvPr/>
            </p:nvSpPr>
            <p:spPr bwMode="auto">
              <a:xfrm>
                <a:off x="1696" y="3702"/>
                <a:ext cx="288" cy="7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68" name="Line 56"/>
              <p:cNvSpPr>
                <a:spLocks noChangeShapeType="1"/>
              </p:cNvSpPr>
              <p:nvPr/>
            </p:nvSpPr>
            <p:spPr bwMode="auto">
              <a:xfrm>
                <a:off x="1696" y="3696"/>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69" name="Line 57"/>
              <p:cNvSpPr>
                <a:spLocks noChangeShapeType="1"/>
              </p:cNvSpPr>
              <p:nvPr/>
            </p:nvSpPr>
            <p:spPr bwMode="auto">
              <a:xfrm>
                <a:off x="1984" y="3696"/>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70" name="Rectangle 58"/>
              <p:cNvSpPr>
                <a:spLocks noChangeArrowheads="1"/>
              </p:cNvSpPr>
              <p:nvPr/>
            </p:nvSpPr>
            <p:spPr bwMode="auto">
              <a:xfrm>
                <a:off x="1696" y="3696"/>
                <a:ext cx="285" cy="45"/>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71" name="Oval 59"/>
              <p:cNvSpPr>
                <a:spLocks noChangeArrowheads="1"/>
              </p:cNvSpPr>
              <p:nvPr/>
            </p:nvSpPr>
            <p:spPr bwMode="auto">
              <a:xfrm>
                <a:off x="1693" y="3645"/>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72" name="Rectangle 60"/>
              <p:cNvSpPr>
                <a:spLocks noChangeArrowheads="1"/>
              </p:cNvSpPr>
              <p:nvPr/>
            </p:nvSpPr>
            <p:spPr bwMode="auto">
              <a:xfrm>
                <a:off x="1771" y="3670"/>
                <a:ext cx="131" cy="8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73" name="Rectangle 61"/>
              <p:cNvSpPr>
                <a:spLocks noChangeArrowheads="1"/>
              </p:cNvSpPr>
              <p:nvPr/>
            </p:nvSpPr>
            <p:spPr bwMode="auto">
              <a:xfrm>
                <a:off x="1693" y="3578"/>
                <a:ext cx="3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FFFFFF"/>
                    </a:solidFill>
                    <a:effectLst/>
                    <a:uLnTx/>
                    <a:uFillTx/>
                    <a:latin typeface="+mn-ea"/>
                    <a:ea typeface="+mn-ea"/>
                  </a:rPr>
                  <a:t>1a</a:t>
                </a:r>
              </a:p>
            </p:txBody>
          </p:sp>
          <p:grpSp>
            <p:nvGrpSpPr>
              <p:cNvPr id="74" name="Group 69"/>
              <p:cNvGrpSpPr>
                <a:grpSpLocks/>
              </p:cNvGrpSpPr>
              <p:nvPr/>
            </p:nvGrpSpPr>
            <p:grpSpPr bwMode="auto">
              <a:xfrm>
                <a:off x="3657" y="3098"/>
                <a:ext cx="295" cy="252"/>
                <a:chOff x="3657" y="3098"/>
                <a:chExt cx="295" cy="252"/>
              </a:xfrm>
            </p:grpSpPr>
            <p:sp>
              <p:nvSpPr>
                <p:cNvPr id="116" name="Oval 62"/>
                <p:cNvSpPr>
                  <a:spLocks noChangeArrowheads="1"/>
                </p:cNvSpPr>
                <p:nvPr/>
              </p:nvSpPr>
              <p:spPr bwMode="auto">
                <a:xfrm>
                  <a:off x="3660" y="3212"/>
                  <a:ext cx="288" cy="7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117" name="Line 63"/>
                <p:cNvSpPr>
                  <a:spLocks noChangeShapeType="1"/>
                </p:cNvSpPr>
                <p:nvPr/>
              </p:nvSpPr>
              <p:spPr bwMode="auto">
                <a:xfrm>
                  <a:off x="3660" y="3205"/>
                  <a:ext cx="0" cy="47"/>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118" name="Line 64"/>
                <p:cNvSpPr>
                  <a:spLocks noChangeShapeType="1"/>
                </p:cNvSpPr>
                <p:nvPr/>
              </p:nvSpPr>
              <p:spPr bwMode="auto">
                <a:xfrm>
                  <a:off x="3948" y="3205"/>
                  <a:ext cx="0" cy="47"/>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119" name="Rectangle 65"/>
                <p:cNvSpPr>
                  <a:spLocks noChangeArrowheads="1"/>
                </p:cNvSpPr>
                <p:nvPr/>
              </p:nvSpPr>
              <p:spPr bwMode="auto">
                <a:xfrm>
                  <a:off x="3660" y="3205"/>
                  <a:ext cx="285" cy="46"/>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120" name="Oval 66"/>
                <p:cNvSpPr>
                  <a:spLocks noChangeArrowheads="1"/>
                </p:cNvSpPr>
                <p:nvPr/>
              </p:nvSpPr>
              <p:spPr bwMode="auto">
                <a:xfrm>
                  <a:off x="3657" y="3151"/>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121" name="Rectangle 67"/>
                <p:cNvSpPr>
                  <a:spLocks noChangeArrowheads="1"/>
                </p:cNvSpPr>
                <p:nvPr/>
              </p:nvSpPr>
              <p:spPr bwMode="auto">
                <a:xfrm>
                  <a:off x="3737" y="3163"/>
                  <a:ext cx="130" cy="10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122" name="Rectangle 68"/>
                <p:cNvSpPr>
                  <a:spLocks noChangeArrowheads="1"/>
                </p:cNvSpPr>
                <p:nvPr/>
              </p:nvSpPr>
              <p:spPr bwMode="auto">
                <a:xfrm>
                  <a:off x="3659" y="3098"/>
                  <a:ext cx="29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FFFFFF"/>
                      </a:solidFill>
                      <a:effectLst/>
                      <a:uLnTx/>
                      <a:uFillTx/>
                      <a:latin typeface="+mn-ea"/>
                      <a:ea typeface="+mn-ea"/>
                    </a:rPr>
                    <a:t>2c</a:t>
                  </a:r>
                </a:p>
              </p:txBody>
            </p:sp>
          </p:grpSp>
          <p:grpSp>
            <p:nvGrpSpPr>
              <p:cNvPr id="75" name="Group 77"/>
              <p:cNvGrpSpPr>
                <a:grpSpLocks/>
              </p:cNvGrpSpPr>
              <p:nvPr/>
            </p:nvGrpSpPr>
            <p:grpSpPr bwMode="auto">
              <a:xfrm>
                <a:off x="3903" y="3304"/>
                <a:ext cx="315" cy="252"/>
                <a:chOff x="3903" y="3304"/>
                <a:chExt cx="315" cy="252"/>
              </a:xfrm>
            </p:grpSpPr>
            <p:sp>
              <p:nvSpPr>
                <p:cNvPr id="109" name="Oval 70"/>
                <p:cNvSpPr>
                  <a:spLocks noChangeArrowheads="1"/>
                </p:cNvSpPr>
                <p:nvPr/>
              </p:nvSpPr>
              <p:spPr bwMode="auto">
                <a:xfrm>
                  <a:off x="3914" y="3418"/>
                  <a:ext cx="288" cy="7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110" name="Line 71"/>
                <p:cNvSpPr>
                  <a:spLocks noChangeShapeType="1"/>
                </p:cNvSpPr>
                <p:nvPr/>
              </p:nvSpPr>
              <p:spPr bwMode="auto">
                <a:xfrm>
                  <a:off x="3914" y="3411"/>
                  <a:ext cx="0" cy="47"/>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111" name="Line 72"/>
                <p:cNvSpPr>
                  <a:spLocks noChangeShapeType="1"/>
                </p:cNvSpPr>
                <p:nvPr/>
              </p:nvSpPr>
              <p:spPr bwMode="auto">
                <a:xfrm>
                  <a:off x="4202" y="3411"/>
                  <a:ext cx="0" cy="47"/>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112" name="Rectangle 73"/>
                <p:cNvSpPr>
                  <a:spLocks noChangeArrowheads="1"/>
                </p:cNvSpPr>
                <p:nvPr/>
              </p:nvSpPr>
              <p:spPr bwMode="auto">
                <a:xfrm>
                  <a:off x="3914" y="3411"/>
                  <a:ext cx="285" cy="46"/>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113" name="Oval 74"/>
                <p:cNvSpPr>
                  <a:spLocks noChangeArrowheads="1"/>
                </p:cNvSpPr>
                <p:nvPr/>
              </p:nvSpPr>
              <p:spPr bwMode="auto">
                <a:xfrm>
                  <a:off x="3912" y="3357"/>
                  <a:ext cx="287"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114" name="Rectangle 75"/>
                <p:cNvSpPr>
                  <a:spLocks noChangeArrowheads="1"/>
                </p:cNvSpPr>
                <p:nvPr/>
              </p:nvSpPr>
              <p:spPr bwMode="auto">
                <a:xfrm>
                  <a:off x="3992" y="3369"/>
                  <a:ext cx="130" cy="10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115" name="Rectangle 76"/>
                <p:cNvSpPr>
                  <a:spLocks noChangeArrowheads="1"/>
                </p:cNvSpPr>
                <p:nvPr/>
              </p:nvSpPr>
              <p:spPr bwMode="auto">
                <a:xfrm>
                  <a:off x="3903" y="3304"/>
                  <a:ext cx="31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FFFFFF"/>
                      </a:solidFill>
                      <a:effectLst/>
                      <a:uLnTx/>
                      <a:uFillTx/>
                      <a:latin typeface="+mn-ea"/>
                      <a:ea typeface="+mn-ea"/>
                    </a:rPr>
                    <a:t>2b</a:t>
                  </a:r>
                </a:p>
              </p:txBody>
            </p:sp>
          </p:grpSp>
          <p:grpSp>
            <p:nvGrpSpPr>
              <p:cNvPr id="76" name="Group 86"/>
              <p:cNvGrpSpPr>
                <a:grpSpLocks/>
              </p:cNvGrpSpPr>
              <p:nvPr/>
            </p:nvGrpSpPr>
            <p:grpSpPr bwMode="auto">
              <a:xfrm>
                <a:off x="2493" y="3656"/>
                <a:ext cx="315" cy="252"/>
                <a:chOff x="2493" y="3656"/>
                <a:chExt cx="315" cy="252"/>
              </a:xfrm>
            </p:grpSpPr>
            <p:sp>
              <p:nvSpPr>
                <p:cNvPr id="101" name="Oval 78"/>
                <p:cNvSpPr>
                  <a:spLocks noChangeArrowheads="1"/>
                </p:cNvSpPr>
                <p:nvPr/>
              </p:nvSpPr>
              <p:spPr bwMode="auto">
                <a:xfrm>
                  <a:off x="2507" y="3769"/>
                  <a:ext cx="288" cy="76"/>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102" name="Line 79"/>
                <p:cNvSpPr>
                  <a:spLocks noChangeShapeType="1"/>
                </p:cNvSpPr>
                <p:nvPr/>
              </p:nvSpPr>
              <p:spPr bwMode="auto">
                <a:xfrm>
                  <a:off x="2507" y="3763"/>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103" name="Line 80"/>
                <p:cNvSpPr>
                  <a:spLocks noChangeShapeType="1"/>
                </p:cNvSpPr>
                <p:nvPr/>
              </p:nvSpPr>
              <p:spPr bwMode="auto">
                <a:xfrm>
                  <a:off x="2795" y="3763"/>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104" name="Rectangle 81"/>
                <p:cNvSpPr>
                  <a:spLocks noChangeArrowheads="1"/>
                </p:cNvSpPr>
                <p:nvPr/>
              </p:nvSpPr>
              <p:spPr bwMode="auto">
                <a:xfrm>
                  <a:off x="2507" y="3763"/>
                  <a:ext cx="285" cy="45"/>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105" name="Oval 82"/>
                <p:cNvSpPr>
                  <a:spLocks noChangeArrowheads="1"/>
                </p:cNvSpPr>
                <p:nvPr/>
              </p:nvSpPr>
              <p:spPr bwMode="auto">
                <a:xfrm>
                  <a:off x="2504" y="3708"/>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grpSp>
              <p:nvGrpSpPr>
                <p:cNvPr id="106" name="Group 85"/>
                <p:cNvGrpSpPr>
                  <a:grpSpLocks/>
                </p:cNvGrpSpPr>
                <p:nvPr/>
              </p:nvGrpSpPr>
              <p:grpSpPr bwMode="auto">
                <a:xfrm>
                  <a:off x="2493" y="3656"/>
                  <a:ext cx="315" cy="252"/>
                  <a:chOff x="2493" y="3656"/>
                  <a:chExt cx="315" cy="252"/>
                </a:xfrm>
              </p:grpSpPr>
              <p:sp>
                <p:nvSpPr>
                  <p:cNvPr id="107" name="Rectangle 83"/>
                  <p:cNvSpPr>
                    <a:spLocks noChangeArrowheads="1"/>
                  </p:cNvSpPr>
                  <p:nvPr/>
                </p:nvSpPr>
                <p:spPr bwMode="auto">
                  <a:xfrm>
                    <a:off x="2583" y="3713"/>
                    <a:ext cx="129" cy="12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108" name="Rectangle 84"/>
                  <p:cNvSpPr>
                    <a:spLocks noChangeArrowheads="1"/>
                  </p:cNvSpPr>
                  <p:nvPr/>
                </p:nvSpPr>
                <p:spPr bwMode="auto">
                  <a:xfrm>
                    <a:off x="2493" y="3656"/>
                    <a:ext cx="31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FFFFFF"/>
                        </a:solidFill>
                        <a:effectLst/>
                        <a:uLnTx/>
                        <a:uFillTx/>
                        <a:latin typeface="+mn-ea"/>
                        <a:ea typeface="+mn-ea"/>
                      </a:rPr>
                      <a:t>1b</a:t>
                    </a:r>
                  </a:p>
                </p:txBody>
              </p:sp>
            </p:grpSp>
          </p:grpSp>
          <p:grpSp>
            <p:nvGrpSpPr>
              <p:cNvPr id="77" name="Group 95"/>
              <p:cNvGrpSpPr>
                <a:grpSpLocks/>
              </p:cNvGrpSpPr>
              <p:nvPr/>
            </p:nvGrpSpPr>
            <p:grpSpPr bwMode="auto">
              <a:xfrm>
                <a:off x="1035" y="2955"/>
                <a:ext cx="293" cy="252"/>
                <a:chOff x="1035" y="2955"/>
                <a:chExt cx="293" cy="252"/>
              </a:xfrm>
            </p:grpSpPr>
            <p:sp>
              <p:nvSpPr>
                <p:cNvPr id="93" name="Oval 87"/>
                <p:cNvSpPr>
                  <a:spLocks noChangeArrowheads="1"/>
                </p:cNvSpPr>
                <p:nvPr/>
              </p:nvSpPr>
              <p:spPr bwMode="auto">
                <a:xfrm>
                  <a:off x="1038" y="3068"/>
                  <a:ext cx="288" cy="76"/>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94" name="Line 88"/>
                <p:cNvSpPr>
                  <a:spLocks noChangeShapeType="1"/>
                </p:cNvSpPr>
                <p:nvPr/>
              </p:nvSpPr>
              <p:spPr bwMode="auto">
                <a:xfrm>
                  <a:off x="1038" y="3062"/>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95" name="Line 89"/>
                <p:cNvSpPr>
                  <a:spLocks noChangeShapeType="1"/>
                </p:cNvSpPr>
                <p:nvPr/>
              </p:nvSpPr>
              <p:spPr bwMode="auto">
                <a:xfrm>
                  <a:off x="1326" y="3062"/>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96" name="Rectangle 90"/>
                <p:cNvSpPr>
                  <a:spLocks noChangeArrowheads="1"/>
                </p:cNvSpPr>
                <p:nvPr/>
              </p:nvSpPr>
              <p:spPr bwMode="auto">
                <a:xfrm>
                  <a:off x="1038" y="3062"/>
                  <a:ext cx="285" cy="45"/>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n-ea"/>
                    <a:ea typeface="+mn-ea"/>
                  </a:endParaRPr>
                </a:p>
              </p:txBody>
            </p:sp>
            <p:sp>
              <p:nvSpPr>
                <p:cNvPr id="97" name="Oval 91"/>
                <p:cNvSpPr>
                  <a:spLocks noChangeArrowheads="1"/>
                </p:cNvSpPr>
                <p:nvPr/>
              </p:nvSpPr>
              <p:spPr bwMode="auto">
                <a:xfrm>
                  <a:off x="1035" y="3007"/>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grpSp>
              <p:nvGrpSpPr>
                <p:cNvPr id="98" name="Group 94"/>
                <p:cNvGrpSpPr>
                  <a:grpSpLocks/>
                </p:cNvGrpSpPr>
                <p:nvPr/>
              </p:nvGrpSpPr>
              <p:grpSpPr bwMode="auto">
                <a:xfrm>
                  <a:off x="1035" y="2955"/>
                  <a:ext cx="293" cy="252"/>
                  <a:chOff x="1035" y="2955"/>
                  <a:chExt cx="293" cy="252"/>
                </a:xfrm>
              </p:grpSpPr>
              <p:sp>
                <p:nvSpPr>
                  <p:cNvPr id="99" name="Rectangle 92"/>
                  <p:cNvSpPr>
                    <a:spLocks noChangeArrowheads="1"/>
                  </p:cNvSpPr>
                  <p:nvPr/>
                </p:nvSpPr>
                <p:spPr bwMode="auto">
                  <a:xfrm>
                    <a:off x="1113" y="3012"/>
                    <a:ext cx="130" cy="12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endParaRPr>
                  </a:p>
                </p:txBody>
              </p:sp>
              <p:sp>
                <p:nvSpPr>
                  <p:cNvPr id="100" name="Rectangle 93"/>
                  <p:cNvSpPr>
                    <a:spLocks noChangeArrowheads="1"/>
                  </p:cNvSpPr>
                  <p:nvPr/>
                </p:nvSpPr>
                <p:spPr bwMode="auto">
                  <a:xfrm>
                    <a:off x="1035" y="2955"/>
                    <a:ext cx="29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FFFFFF"/>
                        </a:solidFill>
                        <a:effectLst/>
                        <a:uLnTx/>
                        <a:uFillTx/>
                        <a:latin typeface="+mn-ea"/>
                        <a:ea typeface="+mn-ea"/>
                      </a:rPr>
                      <a:t>3c</a:t>
                    </a:r>
                  </a:p>
                </p:txBody>
              </p:sp>
            </p:grpSp>
          </p:grpSp>
          <p:sp>
            <p:nvSpPr>
              <p:cNvPr id="78" name="Line 96"/>
              <p:cNvSpPr>
                <a:spLocks noChangeShapeType="1"/>
              </p:cNvSpPr>
              <p:nvPr/>
            </p:nvSpPr>
            <p:spPr bwMode="auto">
              <a:xfrm flipH="1">
                <a:off x="1057" y="3150"/>
                <a:ext cx="57" cy="99"/>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79" name="Line 97"/>
              <p:cNvSpPr>
                <a:spLocks noChangeShapeType="1"/>
              </p:cNvSpPr>
              <p:nvPr/>
            </p:nvSpPr>
            <p:spPr bwMode="auto">
              <a:xfrm>
                <a:off x="775" y="3193"/>
                <a:ext cx="133" cy="102"/>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80" name="Line 98"/>
              <p:cNvSpPr>
                <a:spLocks noChangeShapeType="1"/>
              </p:cNvSpPr>
              <p:nvPr/>
            </p:nvSpPr>
            <p:spPr bwMode="auto">
              <a:xfrm flipH="1">
                <a:off x="1234" y="2863"/>
                <a:ext cx="125" cy="141"/>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81" name="Line 99"/>
              <p:cNvSpPr>
                <a:spLocks noChangeShapeType="1"/>
              </p:cNvSpPr>
              <p:nvPr/>
            </p:nvSpPr>
            <p:spPr bwMode="auto">
              <a:xfrm>
                <a:off x="977" y="2855"/>
                <a:ext cx="109" cy="165"/>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82" name="Line 100"/>
              <p:cNvSpPr>
                <a:spLocks noChangeShapeType="1"/>
              </p:cNvSpPr>
              <p:nvPr/>
            </p:nvSpPr>
            <p:spPr bwMode="auto">
              <a:xfrm flipH="1">
                <a:off x="1584" y="2941"/>
                <a:ext cx="63" cy="190"/>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83" name="Line 101"/>
              <p:cNvSpPr>
                <a:spLocks noChangeShapeType="1"/>
              </p:cNvSpPr>
              <p:nvPr/>
            </p:nvSpPr>
            <p:spPr bwMode="auto">
              <a:xfrm>
                <a:off x="4194" y="3422"/>
                <a:ext cx="203" cy="0"/>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84" name="Line 102"/>
              <p:cNvSpPr>
                <a:spLocks noChangeShapeType="1"/>
              </p:cNvSpPr>
              <p:nvPr/>
            </p:nvSpPr>
            <p:spPr bwMode="auto">
              <a:xfrm flipV="1">
                <a:off x="4139" y="3131"/>
                <a:ext cx="241" cy="236"/>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85" name="Line 103"/>
              <p:cNvSpPr>
                <a:spLocks noChangeShapeType="1"/>
              </p:cNvSpPr>
              <p:nvPr/>
            </p:nvSpPr>
            <p:spPr bwMode="auto">
              <a:xfrm flipH="1" flipV="1">
                <a:off x="3632" y="2973"/>
                <a:ext cx="117" cy="188"/>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86" name="Line 104"/>
              <p:cNvSpPr>
                <a:spLocks noChangeShapeType="1"/>
              </p:cNvSpPr>
              <p:nvPr/>
            </p:nvSpPr>
            <p:spPr bwMode="auto">
              <a:xfrm flipH="1" flipV="1">
                <a:off x="3346" y="3068"/>
                <a:ext cx="124" cy="172"/>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87" name="Line 105"/>
              <p:cNvSpPr>
                <a:spLocks noChangeShapeType="1"/>
              </p:cNvSpPr>
              <p:nvPr/>
            </p:nvSpPr>
            <p:spPr bwMode="auto">
              <a:xfrm flipH="1">
                <a:off x="1608" y="3760"/>
                <a:ext cx="124" cy="110"/>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88" name="Line 106"/>
              <p:cNvSpPr>
                <a:spLocks noChangeShapeType="1"/>
              </p:cNvSpPr>
              <p:nvPr/>
            </p:nvSpPr>
            <p:spPr bwMode="auto">
              <a:xfrm flipH="1" flipV="1">
                <a:off x="1576" y="3665"/>
                <a:ext cx="117" cy="7"/>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89" name="Line 107"/>
              <p:cNvSpPr>
                <a:spLocks noChangeShapeType="1"/>
              </p:cNvSpPr>
              <p:nvPr/>
            </p:nvSpPr>
            <p:spPr bwMode="auto">
              <a:xfrm flipH="1">
                <a:off x="1826" y="3918"/>
                <a:ext cx="195" cy="15"/>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90" name="Line 108"/>
              <p:cNvSpPr>
                <a:spLocks noChangeShapeType="1"/>
              </p:cNvSpPr>
              <p:nvPr/>
            </p:nvSpPr>
            <p:spPr bwMode="auto">
              <a:xfrm flipV="1">
                <a:off x="2269" y="3491"/>
                <a:ext cx="211" cy="9"/>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91" name="Line 109"/>
              <p:cNvSpPr>
                <a:spLocks noChangeShapeType="1"/>
              </p:cNvSpPr>
              <p:nvPr/>
            </p:nvSpPr>
            <p:spPr bwMode="auto">
              <a:xfrm>
                <a:off x="2691" y="3839"/>
                <a:ext cx="109" cy="102"/>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sp>
            <p:nvSpPr>
              <p:cNvPr id="92" name="Line 110"/>
              <p:cNvSpPr>
                <a:spLocks noChangeShapeType="1"/>
              </p:cNvSpPr>
              <p:nvPr/>
            </p:nvSpPr>
            <p:spPr bwMode="auto">
              <a:xfrm>
                <a:off x="2247" y="3563"/>
                <a:ext cx="132" cy="71"/>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ndParaRPr>
              </a:p>
            </p:txBody>
          </p:sp>
        </p:grpSp>
        <p:sp>
          <p:nvSpPr>
            <p:cNvPr id="17" name="Freeform 87"/>
            <p:cNvSpPr>
              <a:spLocks/>
            </p:cNvSpPr>
            <p:nvPr/>
          </p:nvSpPr>
          <p:spPr bwMode="auto">
            <a:xfrm>
              <a:off x="2353688" y="3495244"/>
              <a:ext cx="2698750" cy="611187"/>
            </a:xfrm>
            <a:custGeom>
              <a:avLst/>
              <a:gdLst>
                <a:gd name="T0" fmla="*/ 0 w 1700"/>
                <a:gd name="T1" fmla="*/ 2147483646 h 385"/>
                <a:gd name="T2" fmla="*/ 2147483646 w 1700"/>
                <a:gd name="T3" fmla="*/ 0 h 385"/>
                <a:gd name="T4" fmla="*/ 2147483646 w 1700"/>
                <a:gd name="T5" fmla="*/ 2147483646 h 385"/>
                <a:gd name="T6" fmla="*/ 2147483646 w 1700"/>
                <a:gd name="T7" fmla="*/ 2147483646 h 385"/>
                <a:gd name="T8" fmla="*/ 0 w 1700"/>
                <a:gd name="T9" fmla="*/ 2147483646 h 385"/>
                <a:gd name="T10" fmla="*/ 0 60000 65536"/>
                <a:gd name="T11" fmla="*/ 0 60000 65536"/>
                <a:gd name="T12" fmla="*/ 0 60000 65536"/>
                <a:gd name="T13" fmla="*/ 0 60000 65536"/>
                <a:gd name="T14" fmla="*/ 0 60000 65536"/>
                <a:gd name="T15" fmla="*/ 0 w 1700"/>
                <a:gd name="T16" fmla="*/ 0 h 385"/>
                <a:gd name="T17" fmla="*/ 1700 w 1700"/>
                <a:gd name="T18" fmla="*/ 385 h 385"/>
              </a:gdLst>
              <a:ahLst/>
              <a:cxnLst>
                <a:cxn ang="T10">
                  <a:pos x="T0" y="T1"/>
                </a:cxn>
                <a:cxn ang="T11">
                  <a:pos x="T2" y="T3"/>
                </a:cxn>
                <a:cxn ang="T12">
                  <a:pos x="T4" y="T5"/>
                </a:cxn>
                <a:cxn ang="T13">
                  <a:pos x="T6" y="T7"/>
                </a:cxn>
                <a:cxn ang="T14">
                  <a:pos x="T8" y="T9"/>
                </a:cxn>
              </a:cxnLst>
              <a:rect l="T15" t="T16" r="T17" b="T18"/>
              <a:pathLst>
                <a:path w="1700" h="385">
                  <a:moveTo>
                    <a:pt x="0" y="384"/>
                  </a:moveTo>
                  <a:lnTo>
                    <a:pt x="77" y="0"/>
                  </a:lnTo>
                  <a:lnTo>
                    <a:pt x="353" y="6"/>
                  </a:lnTo>
                  <a:lnTo>
                    <a:pt x="1699" y="384"/>
                  </a:lnTo>
                  <a:lnTo>
                    <a:pt x="0" y="384"/>
                  </a:lnTo>
                </a:path>
              </a:pathLst>
            </a:custGeom>
            <a:solidFill>
              <a:srgbClr val="DDDDDD"/>
            </a:solidFill>
            <a:ln w="12700" cap="rnd">
              <a:solidFill>
                <a:srgbClr val="DDDDDD"/>
              </a:solidFill>
              <a:round/>
              <a:headEnd/>
              <a:tailEnd/>
            </a:ln>
          </p:spPr>
          <p:txBody>
            <a:bodyPr/>
            <a:lstStyle/>
            <a:p>
              <a:endParaRPr lang="zh-CN" altLang="en-US">
                <a:latin typeface="+mn-ea"/>
              </a:endParaRPr>
            </a:p>
          </p:txBody>
        </p:sp>
      </p:grpSp>
      <p:sp>
        <p:nvSpPr>
          <p:cNvPr id="131" name="矩形 130"/>
          <p:cNvSpPr/>
          <p:nvPr/>
        </p:nvSpPr>
        <p:spPr>
          <a:xfrm>
            <a:off x="-86607" y="3062637"/>
            <a:ext cx="7889437" cy="1754326"/>
          </a:xfrm>
          <a:prstGeom prst="rect">
            <a:avLst/>
          </a:prstGeom>
        </p:spPr>
        <p:txBody>
          <a:bodyPr wrap="square">
            <a:spAutoFit/>
          </a:bodyPr>
          <a:lstStyle/>
          <a:p>
            <a:pPr marL="342900" indent="-342900">
              <a:lnSpc>
                <a:spcPct val="150000"/>
              </a:lnSpc>
              <a:buFont typeface="Wingdings" panose="05000000000000000000" pitchFamily="2" charset="2"/>
              <a:buChar char="l"/>
            </a:pPr>
            <a:r>
              <a:rPr lang="zh-CN" altLang="en-US" sz="2400" dirty="0">
                <a:latin typeface="+mn-ea"/>
              </a:rPr>
              <a:t>转发表根据</a:t>
            </a:r>
            <a:r>
              <a:rPr lang="en-US" altLang="zh-CN" sz="2400" dirty="0">
                <a:latin typeface="+mn-ea"/>
              </a:rPr>
              <a:t>AS</a:t>
            </a:r>
            <a:r>
              <a:rPr lang="zh-CN" altLang="en-US" sz="2400" dirty="0">
                <a:latin typeface="+mn-ea"/>
              </a:rPr>
              <a:t>内和</a:t>
            </a:r>
            <a:r>
              <a:rPr lang="en-US" altLang="zh-CN" sz="2400" dirty="0">
                <a:latin typeface="+mn-ea"/>
              </a:rPr>
              <a:t>AS</a:t>
            </a:r>
            <a:r>
              <a:rPr lang="zh-CN" altLang="en-US" sz="2400" dirty="0">
                <a:latin typeface="+mn-ea"/>
              </a:rPr>
              <a:t>间选路算法而配置</a:t>
            </a:r>
          </a:p>
          <a:p>
            <a:pPr marL="800100" lvl="1" indent="-342900">
              <a:lnSpc>
                <a:spcPct val="150000"/>
              </a:lnSpc>
              <a:buFont typeface="Arial" panose="020B0604020202020204" pitchFamily="34" charset="0"/>
              <a:buChar char="•"/>
            </a:pPr>
            <a:r>
              <a:rPr lang="en-US" altLang="zh-CN" sz="2400" dirty="0">
                <a:latin typeface="+mn-ea"/>
              </a:rPr>
              <a:t>AS</a:t>
            </a:r>
            <a:r>
              <a:rPr lang="zh-CN" altLang="en-US" sz="2400" dirty="0">
                <a:latin typeface="+mn-ea"/>
              </a:rPr>
              <a:t>域内的选路项用于目的端在域内的选路。</a:t>
            </a:r>
          </a:p>
          <a:p>
            <a:pPr marL="800100" lvl="1" indent="-342900">
              <a:lnSpc>
                <a:spcPct val="150000"/>
              </a:lnSpc>
              <a:buFont typeface="Arial" panose="020B0604020202020204" pitchFamily="34" charset="0"/>
              <a:buChar char="•"/>
            </a:pPr>
            <a:r>
              <a:rPr lang="en-US" altLang="zh-CN" sz="2400" dirty="0">
                <a:latin typeface="+mn-ea"/>
              </a:rPr>
              <a:t>AS</a:t>
            </a:r>
            <a:r>
              <a:rPr lang="zh-CN" altLang="en-US" sz="2400" dirty="0">
                <a:latin typeface="+mn-ea"/>
              </a:rPr>
              <a:t>域内和</a:t>
            </a:r>
            <a:r>
              <a:rPr lang="en-US" altLang="zh-CN" sz="2400" dirty="0">
                <a:latin typeface="+mn-ea"/>
              </a:rPr>
              <a:t>AS</a:t>
            </a:r>
            <a:r>
              <a:rPr lang="zh-CN" altLang="en-US" sz="2400" dirty="0">
                <a:latin typeface="+mn-ea"/>
              </a:rPr>
              <a:t>域间的选路项用于目的端在域外的选路。</a:t>
            </a:r>
          </a:p>
        </p:txBody>
      </p:sp>
      <p:sp>
        <p:nvSpPr>
          <p:cNvPr id="132" name="圆角矩形 131"/>
          <p:cNvSpPr/>
          <p:nvPr/>
        </p:nvSpPr>
        <p:spPr>
          <a:xfrm>
            <a:off x="1067740" y="2318125"/>
            <a:ext cx="3382319" cy="622106"/>
          </a:xfrm>
          <a:prstGeom prst="roundRect">
            <a:avLst/>
          </a:prstGeom>
          <a:gradFill flip="none" rotWithShape="1">
            <a:gsLst>
              <a:gs pos="85000">
                <a:schemeClr val="accent2">
                  <a:lumMod val="40000"/>
                  <a:lumOff val="60000"/>
                </a:schemeClr>
              </a:gs>
              <a:gs pos="15000">
                <a:schemeClr val="accent2">
                  <a:lumMod val="40000"/>
                  <a:lumOff val="60000"/>
                </a:schemeClr>
              </a:gs>
              <a:gs pos="0">
                <a:schemeClr val="bg1"/>
              </a:gs>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mn-ea"/>
              </a:rPr>
              <a:t>AS</a:t>
            </a:r>
            <a:r>
              <a:rPr lang="zh-CN" altLang="en-US" sz="2800" dirty="0">
                <a:solidFill>
                  <a:schemeClr val="tx1"/>
                </a:solidFill>
                <a:latin typeface="+mn-ea"/>
              </a:rPr>
              <a:t>互连</a:t>
            </a:r>
          </a:p>
        </p:txBody>
      </p:sp>
    </p:spTree>
    <p:extLst>
      <p:ext uri="{BB962C8B-B14F-4D97-AF65-F5344CB8AC3E}">
        <p14:creationId xmlns:p14="http://schemas.microsoft.com/office/powerpoint/2010/main" val="304663912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7" name="Rectangle 2"/>
          <p:cNvSpPr>
            <a:spLocks noGrp="1" noChangeArrowheads="1"/>
          </p:cNvSpPr>
          <p:nvPr>
            <p:ph type="title" idx="4294967295"/>
          </p:nvPr>
        </p:nvSpPr>
        <p:spPr>
          <a:xfrm>
            <a:off x="768495" y="347231"/>
            <a:ext cx="10301287" cy="1143000"/>
          </a:xfrm>
          <a:prstGeom prst="rect">
            <a:avLst/>
          </a:prstGeom>
          <a:noFill/>
        </p:spPr>
        <p:txBody>
          <a:bodyPr/>
          <a:lstStyle/>
          <a:p>
            <a:pPr algn="ctr">
              <a:lnSpc>
                <a:spcPct val="130000"/>
              </a:lnSpc>
              <a:spcBef>
                <a:spcPts val="0"/>
              </a:spcBef>
            </a:pPr>
            <a:r>
              <a:rPr lang="zh-CN" altLang="en-US" sz="4000" dirty="0"/>
              <a:t>自治系统间</a:t>
            </a:r>
            <a:r>
              <a:rPr lang="en-US" altLang="zh-CN" sz="4000" dirty="0"/>
              <a:t>(Inter-AS)</a:t>
            </a:r>
            <a:r>
              <a:rPr lang="zh-CN" altLang="en-US" sz="4000" dirty="0"/>
              <a:t>路由</a:t>
            </a:r>
            <a:endParaRPr lang="en-US" altLang="zh-CN" sz="4000" dirty="0"/>
          </a:p>
        </p:txBody>
      </p:sp>
      <p:grpSp>
        <p:nvGrpSpPr>
          <p:cNvPr id="14" name="Group 111"/>
          <p:cNvGrpSpPr>
            <a:grpSpLocks/>
          </p:cNvGrpSpPr>
          <p:nvPr/>
        </p:nvGrpSpPr>
        <p:grpSpPr bwMode="auto">
          <a:xfrm>
            <a:off x="4292501" y="4186196"/>
            <a:ext cx="6113462" cy="2171700"/>
            <a:chOff x="677" y="2667"/>
            <a:chExt cx="3851" cy="1368"/>
          </a:xfrm>
        </p:grpSpPr>
        <p:sp>
          <p:nvSpPr>
            <p:cNvPr id="15" name="Freeform 2"/>
            <p:cNvSpPr>
              <a:spLocks/>
            </p:cNvSpPr>
            <p:nvPr/>
          </p:nvSpPr>
          <p:spPr bwMode="auto">
            <a:xfrm>
              <a:off x="3113" y="2812"/>
              <a:ext cx="1415" cy="930"/>
            </a:xfrm>
            <a:custGeom>
              <a:avLst/>
              <a:gdLst>
                <a:gd name="T0" fmla="*/ 50 w 1415"/>
                <a:gd name="T1" fmla="*/ 223 h 930"/>
                <a:gd name="T2" fmla="*/ 128 w 1415"/>
                <a:gd name="T3" fmla="*/ 141 h 930"/>
                <a:gd name="T4" fmla="*/ 228 w 1415"/>
                <a:gd name="T5" fmla="*/ 69 h 930"/>
                <a:gd name="T6" fmla="*/ 349 w 1415"/>
                <a:gd name="T7" fmla="*/ 19 h 930"/>
                <a:gd name="T8" fmla="*/ 454 w 1415"/>
                <a:gd name="T9" fmla="*/ 1 h 930"/>
                <a:gd name="T10" fmla="*/ 587 w 1415"/>
                <a:gd name="T11" fmla="*/ 3 h 930"/>
                <a:gd name="T12" fmla="*/ 790 w 1415"/>
                <a:gd name="T13" fmla="*/ 28 h 930"/>
                <a:gd name="T14" fmla="*/ 989 w 1415"/>
                <a:gd name="T15" fmla="*/ 70 h 930"/>
                <a:gd name="T16" fmla="*/ 1075 w 1415"/>
                <a:gd name="T17" fmla="*/ 94 h 930"/>
                <a:gd name="T18" fmla="*/ 1146 w 1415"/>
                <a:gd name="T19" fmla="*/ 119 h 930"/>
                <a:gd name="T20" fmla="*/ 1253 w 1415"/>
                <a:gd name="T21" fmla="*/ 175 h 930"/>
                <a:gd name="T22" fmla="*/ 1329 w 1415"/>
                <a:gd name="T23" fmla="*/ 243 h 930"/>
                <a:gd name="T24" fmla="*/ 1379 w 1415"/>
                <a:gd name="T25" fmla="*/ 319 h 930"/>
                <a:gd name="T26" fmla="*/ 1407 w 1415"/>
                <a:gd name="T27" fmla="*/ 399 h 930"/>
                <a:gd name="T28" fmla="*/ 1414 w 1415"/>
                <a:gd name="T29" fmla="*/ 491 h 930"/>
                <a:gd name="T30" fmla="*/ 1398 w 1415"/>
                <a:gd name="T31" fmla="*/ 593 h 930"/>
                <a:gd name="T32" fmla="*/ 1356 w 1415"/>
                <a:gd name="T33" fmla="*/ 691 h 930"/>
                <a:gd name="T34" fmla="*/ 1284 w 1415"/>
                <a:gd name="T35" fmla="*/ 771 h 930"/>
                <a:gd name="T36" fmla="*/ 1171 w 1415"/>
                <a:gd name="T37" fmla="*/ 833 h 930"/>
                <a:gd name="T38" fmla="*/ 1021 w 1415"/>
                <a:gd name="T39" fmla="*/ 884 h 930"/>
                <a:gd name="T40" fmla="*/ 856 w 1415"/>
                <a:gd name="T41" fmla="*/ 918 h 930"/>
                <a:gd name="T42" fmla="*/ 695 w 1415"/>
                <a:gd name="T43" fmla="*/ 929 h 930"/>
                <a:gd name="T44" fmla="*/ 525 w 1415"/>
                <a:gd name="T45" fmla="*/ 915 h 930"/>
                <a:gd name="T46" fmla="*/ 342 w 1415"/>
                <a:gd name="T47" fmla="*/ 879 h 930"/>
                <a:gd name="T48" fmla="*/ 178 w 1415"/>
                <a:gd name="T49" fmla="*/ 824 h 930"/>
                <a:gd name="T50" fmla="*/ 111 w 1415"/>
                <a:gd name="T51" fmla="*/ 789 h 930"/>
                <a:gd name="T52" fmla="*/ 60 w 1415"/>
                <a:gd name="T53" fmla="*/ 750 h 930"/>
                <a:gd name="T54" fmla="*/ 26 w 1415"/>
                <a:gd name="T55" fmla="*/ 702 h 930"/>
                <a:gd name="T56" fmla="*/ 7 w 1415"/>
                <a:gd name="T57" fmla="*/ 642 h 930"/>
                <a:gd name="T58" fmla="*/ 0 w 1415"/>
                <a:gd name="T59" fmla="*/ 504 h 930"/>
                <a:gd name="T60" fmla="*/ 13 w 1415"/>
                <a:gd name="T61" fmla="*/ 367 h 930"/>
                <a:gd name="T62" fmla="*/ 19 w 1415"/>
                <a:gd name="T63" fmla="*/ 285 h 9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15"/>
                <a:gd name="T97" fmla="*/ 0 h 930"/>
                <a:gd name="T98" fmla="*/ 1415 w 1415"/>
                <a:gd name="T99" fmla="*/ 930 h 9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15" h="930">
                  <a:moveTo>
                    <a:pt x="19" y="264"/>
                  </a:moveTo>
                  <a:lnTo>
                    <a:pt x="50" y="223"/>
                  </a:lnTo>
                  <a:lnTo>
                    <a:pt x="86" y="181"/>
                  </a:lnTo>
                  <a:lnTo>
                    <a:pt x="128" y="141"/>
                  </a:lnTo>
                  <a:lnTo>
                    <a:pt x="176" y="103"/>
                  </a:lnTo>
                  <a:lnTo>
                    <a:pt x="228" y="69"/>
                  </a:lnTo>
                  <a:lnTo>
                    <a:pt x="286" y="41"/>
                  </a:lnTo>
                  <a:lnTo>
                    <a:pt x="349" y="19"/>
                  </a:lnTo>
                  <a:lnTo>
                    <a:pt x="417" y="5"/>
                  </a:lnTo>
                  <a:lnTo>
                    <a:pt x="454" y="1"/>
                  </a:lnTo>
                  <a:lnTo>
                    <a:pt x="495" y="0"/>
                  </a:lnTo>
                  <a:lnTo>
                    <a:pt x="587" y="3"/>
                  </a:lnTo>
                  <a:lnTo>
                    <a:pt x="686" y="13"/>
                  </a:lnTo>
                  <a:lnTo>
                    <a:pt x="790" y="28"/>
                  </a:lnTo>
                  <a:lnTo>
                    <a:pt x="893" y="48"/>
                  </a:lnTo>
                  <a:lnTo>
                    <a:pt x="989" y="70"/>
                  </a:lnTo>
                  <a:lnTo>
                    <a:pt x="1034" y="82"/>
                  </a:lnTo>
                  <a:lnTo>
                    <a:pt x="1075" y="94"/>
                  </a:lnTo>
                  <a:lnTo>
                    <a:pt x="1113" y="106"/>
                  </a:lnTo>
                  <a:lnTo>
                    <a:pt x="1146" y="119"/>
                  </a:lnTo>
                  <a:lnTo>
                    <a:pt x="1204" y="145"/>
                  </a:lnTo>
                  <a:lnTo>
                    <a:pt x="1253" y="175"/>
                  </a:lnTo>
                  <a:lnTo>
                    <a:pt x="1294" y="207"/>
                  </a:lnTo>
                  <a:lnTo>
                    <a:pt x="1329" y="243"/>
                  </a:lnTo>
                  <a:lnTo>
                    <a:pt x="1357" y="280"/>
                  </a:lnTo>
                  <a:lnTo>
                    <a:pt x="1379" y="319"/>
                  </a:lnTo>
                  <a:lnTo>
                    <a:pt x="1395" y="359"/>
                  </a:lnTo>
                  <a:lnTo>
                    <a:pt x="1407" y="399"/>
                  </a:lnTo>
                  <a:lnTo>
                    <a:pt x="1412" y="443"/>
                  </a:lnTo>
                  <a:lnTo>
                    <a:pt x="1414" y="491"/>
                  </a:lnTo>
                  <a:lnTo>
                    <a:pt x="1409" y="541"/>
                  </a:lnTo>
                  <a:lnTo>
                    <a:pt x="1398" y="593"/>
                  </a:lnTo>
                  <a:lnTo>
                    <a:pt x="1380" y="643"/>
                  </a:lnTo>
                  <a:lnTo>
                    <a:pt x="1356" y="691"/>
                  </a:lnTo>
                  <a:lnTo>
                    <a:pt x="1324" y="734"/>
                  </a:lnTo>
                  <a:lnTo>
                    <a:pt x="1284" y="771"/>
                  </a:lnTo>
                  <a:lnTo>
                    <a:pt x="1233" y="803"/>
                  </a:lnTo>
                  <a:lnTo>
                    <a:pt x="1171" y="833"/>
                  </a:lnTo>
                  <a:lnTo>
                    <a:pt x="1099" y="860"/>
                  </a:lnTo>
                  <a:lnTo>
                    <a:pt x="1021" y="884"/>
                  </a:lnTo>
                  <a:lnTo>
                    <a:pt x="939" y="903"/>
                  </a:lnTo>
                  <a:lnTo>
                    <a:pt x="856" y="918"/>
                  </a:lnTo>
                  <a:lnTo>
                    <a:pt x="773" y="926"/>
                  </a:lnTo>
                  <a:lnTo>
                    <a:pt x="695" y="929"/>
                  </a:lnTo>
                  <a:lnTo>
                    <a:pt x="613" y="924"/>
                  </a:lnTo>
                  <a:lnTo>
                    <a:pt x="525" y="915"/>
                  </a:lnTo>
                  <a:lnTo>
                    <a:pt x="434" y="900"/>
                  </a:lnTo>
                  <a:lnTo>
                    <a:pt x="342" y="879"/>
                  </a:lnTo>
                  <a:lnTo>
                    <a:pt x="256" y="854"/>
                  </a:lnTo>
                  <a:lnTo>
                    <a:pt x="178" y="824"/>
                  </a:lnTo>
                  <a:lnTo>
                    <a:pt x="143" y="807"/>
                  </a:lnTo>
                  <a:lnTo>
                    <a:pt x="111" y="789"/>
                  </a:lnTo>
                  <a:lnTo>
                    <a:pt x="83" y="770"/>
                  </a:lnTo>
                  <a:lnTo>
                    <a:pt x="60" y="750"/>
                  </a:lnTo>
                  <a:lnTo>
                    <a:pt x="41" y="728"/>
                  </a:lnTo>
                  <a:lnTo>
                    <a:pt x="26" y="702"/>
                  </a:lnTo>
                  <a:lnTo>
                    <a:pt x="15" y="673"/>
                  </a:lnTo>
                  <a:lnTo>
                    <a:pt x="7" y="642"/>
                  </a:lnTo>
                  <a:lnTo>
                    <a:pt x="0" y="575"/>
                  </a:lnTo>
                  <a:lnTo>
                    <a:pt x="0" y="504"/>
                  </a:lnTo>
                  <a:lnTo>
                    <a:pt x="6" y="434"/>
                  </a:lnTo>
                  <a:lnTo>
                    <a:pt x="13" y="367"/>
                  </a:lnTo>
                  <a:lnTo>
                    <a:pt x="18" y="310"/>
                  </a:lnTo>
                  <a:lnTo>
                    <a:pt x="19" y="285"/>
                  </a:lnTo>
                  <a:lnTo>
                    <a:pt x="19" y="264"/>
                  </a:lnTo>
                </a:path>
              </a:pathLst>
            </a:custGeom>
            <a:solidFill>
              <a:srgbClr val="66C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16" name="Freeform 3"/>
            <p:cNvSpPr>
              <a:spLocks/>
            </p:cNvSpPr>
            <p:nvPr/>
          </p:nvSpPr>
          <p:spPr bwMode="auto">
            <a:xfrm>
              <a:off x="677" y="2667"/>
              <a:ext cx="1113" cy="883"/>
            </a:xfrm>
            <a:custGeom>
              <a:avLst/>
              <a:gdLst>
                <a:gd name="T0" fmla="*/ 79 w 1113"/>
                <a:gd name="T1" fmla="*/ 315 h 883"/>
                <a:gd name="T2" fmla="*/ 101 w 1113"/>
                <a:gd name="T3" fmla="*/ 260 h 883"/>
                <a:gd name="T4" fmla="*/ 111 w 1113"/>
                <a:gd name="T5" fmla="*/ 212 h 883"/>
                <a:gd name="T6" fmla="*/ 129 w 1113"/>
                <a:gd name="T7" fmla="*/ 170 h 883"/>
                <a:gd name="T8" fmla="*/ 169 w 1113"/>
                <a:gd name="T9" fmla="*/ 136 h 883"/>
                <a:gd name="T10" fmla="*/ 219 w 1113"/>
                <a:gd name="T11" fmla="*/ 111 h 883"/>
                <a:gd name="T12" fmla="*/ 281 w 1113"/>
                <a:gd name="T13" fmla="*/ 92 h 883"/>
                <a:gd name="T14" fmla="*/ 359 w 1113"/>
                <a:gd name="T15" fmla="*/ 76 h 883"/>
                <a:gd name="T16" fmla="*/ 431 w 1113"/>
                <a:gd name="T17" fmla="*/ 63 h 883"/>
                <a:gd name="T18" fmla="*/ 525 w 1113"/>
                <a:gd name="T19" fmla="*/ 43 h 883"/>
                <a:gd name="T20" fmla="*/ 669 w 1113"/>
                <a:gd name="T21" fmla="*/ 14 h 883"/>
                <a:gd name="T22" fmla="*/ 812 w 1113"/>
                <a:gd name="T23" fmla="*/ 0 h 883"/>
                <a:gd name="T24" fmla="*/ 874 w 1113"/>
                <a:gd name="T25" fmla="*/ 4 h 883"/>
                <a:gd name="T26" fmla="*/ 925 w 1113"/>
                <a:gd name="T27" fmla="*/ 18 h 883"/>
                <a:gd name="T28" fmla="*/ 967 w 1113"/>
                <a:gd name="T29" fmla="*/ 43 h 883"/>
                <a:gd name="T30" fmla="*/ 1040 w 1113"/>
                <a:gd name="T31" fmla="*/ 119 h 883"/>
                <a:gd name="T32" fmla="*/ 1090 w 1113"/>
                <a:gd name="T33" fmla="*/ 218 h 883"/>
                <a:gd name="T34" fmla="*/ 1112 w 1113"/>
                <a:gd name="T35" fmla="*/ 325 h 883"/>
                <a:gd name="T36" fmla="*/ 1100 w 1113"/>
                <a:gd name="T37" fmla="*/ 433 h 883"/>
                <a:gd name="T38" fmla="*/ 1052 w 1113"/>
                <a:gd name="T39" fmla="*/ 560 h 883"/>
                <a:gd name="T40" fmla="*/ 976 w 1113"/>
                <a:gd name="T41" fmla="*/ 687 h 883"/>
                <a:gd name="T42" fmla="*/ 906 w 1113"/>
                <a:gd name="T43" fmla="*/ 770 h 883"/>
                <a:gd name="T44" fmla="*/ 856 w 1113"/>
                <a:gd name="T45" fmla="*/ 813 h 883"/>
                <a:gd name="T46" fmla="*/ 802 w 1113"/>
                <a:gd name="T47" fmla="*/ 843 h 883"/>
                <a:gd name="T48" fmla="*/ 702 w 1113"/>
                <a:gd name="T49" fmla="*/ 871 h 883"/>
                <a:gd name="T50" fmla="*/ 548 w 1113"/>
                <a:gd name="T51" fmla="*/ 882 h 883"/>
                <a:gd name="T52" fmla="*/ 395 w 1113"/>
                <a:gd name="T53" fmla="*/ 873 h 883"/>
                <a:gd name="T54" fmla="*/ 296 w 1113"/>
                <a:gd name="T55" fmla="*/ 860 h 883"/>
                <a:gd name="T56" fmla="*/ 220 w 1113"/>
                <a:gd name="T57" fmla="*/ 843 h 883"/>
                <a:gd name="T58" fmla="*/ 135 w 1113"/>
                <a:gd name="T59" fmla="*/ 807 h 883"/>
                <a:gd name="T60" fmla="*/ 70 w 1113"/>
                <a:gd name="T61" fmla="*/ 759 h 883"/>
                <a:gd name="T62" fmla="*/ 24 w 1113"/>
                <a:gd name="T63" fmla="*/ 702 h 883"/>
                <a:gd name="T64" fmla="*/ 0 w 1113"/>
                <a:gd name="T65" fmla="*/ 635 h 883"/>
                <a:gd name="T66" fmla="*/ 6 w 1113"/>
                <a:gd name="T67" fmla="*/ 547 h 883"/>
                <a:gd name="T68" fmla="*/ 28 w 1113"/>
                <a:gd name="T69" fmla="*/ 454 h 883"/>
                <a:gd name="T70" fmla="*/ 51 w 1113"/>
                <a:gd name="T71" fmla="*/ 374 h 88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13"/>
                <a:gd name="T109" fmla="*/ 0 h 883"/>
                <a:gd name="T110" fmla="*/ 1113 w 1113"/>
                <a:gd name="T111" fmla="*/ 883 h 88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13" h="883">
                  <a:moveTo>
                    <a:pt x="58" y="344"/>
                  </a:moveTo>
                  <a:lnTo>
                    <a:pt x="79" y="315"/>
                  </a:lnTo>
                  <a:lnTo>
                    <a:pt x="92" y="287"/>
                  </a:lnTo>
                  <a:lnTo>
                    <a:pt x="101" y="260"/>
                  </a:lnTo>
                  <a:lnTo>
                    <a:pt x="106" y="236"/>
                  </a:lnTo>
                  <a:lnTo>
                    <a:pt x="111" y="212"/>
                  </a:lnTo>
                  <a:lnTo>
                    <a:pt x="118" y="190"/>
                  </a:lnTo>
                  <a:lnTo>
                    <a:pt x="129" y="170"/>
                  </a:lnTo>
                  <a:lnTo>
                    <a:pt x="146" y="152"/>
                  </a:lnTo>
                  <a:lnTo>
                    <a:pt x="169" y="136"/>
                  </a:lnTo>
                  <a:lnTo>
                    <a:pt x="193" y="122"/>
                  </a:lnTo>
                  <a:lnTo>
                    <a:pt x="219" y="111"/>
                  </a:lnTo>
                  <a:lnTo>
                    <a:pt x="249" y="101"/>
                  </a:lnTo>
                  <a:lnTo>
                    <a:pt x="281" y="92"/>
                  </a:lnTo>
                  <a:lnTo>
                    <a:pt x="318" y="84"/>
                  </a:lnTo>
                  <a:lnTo>
                    <a:pt x="359" y="76"/>
                  </a:lnTo>
                  <a:lnTo>
                    <a:pt x="405" y="68"/>
                  </a:lnTo>
                  <a:lnTo>
                    <a:pt x="431" y="63"/>
                  </a:lnTo>
                  <a:lnTo>
                    <a:pt x="460" y="57"/>
                  </a:lnTo>
                  <a:lnTo>
                    <a:pt x="525" y="43"/>
                  </a:lnTo>
                  <a:lnTo>
                    <a:pt x="596" y="28"/>
                  </a:lnTo>
                  <a:lnTo>
                    <a:pt x="669" y="14"/>
                  </a:lnTo>
                  <a:lnTo>
                    <a:pt x="743" y="4"/>
                  </a:lnTo>
                  <a:lnTo>
                    <a:pt x="812" y="0"/>
                  </a:lnTo>
                  <a:lnTo>
                    <a:pt x="844" y="1"/>
                  </a:lnTo>
                  <a:lnTo>
                    <a:pt x="874" y="4"/>
                  </a:lnTo>
                  <a:lnTo>
                    <a:pt x="901" y="9"/>
                  </a:lnTo>
                  <a:lnTo>
                    <a:pt x="925" y="18"/>
                  </a:lnTo>
                  <a:lnTo>
                    <a:pt x="946" y="29"/>
                  </a:lnTo>
                  <a:lnTo>
                    <a:pt x="967" y="43"/>
                  </a:lnTo>
                  <a:lnTo>
                    <a:pt x="1006" y="77"/>
                  </a:lnTo>
                  <a:lnTo>
                    <a:pt x="1040" y="119"/>
                  </a:lnTo>
                  <a:lnTo>
                    <a:pt x="1068" y="166"/>
                  </a:lnTo>
                  <a:lnTo>
                    <a:pt x="1090" y="218"/>
                  </a:lnTo>
                  <a:lnTo>
                    <a:pt x="1105" y="272"/>
                  </a:lnTo>
                  <a:lnTo>
                    <a:pt x="1112" y="325"/>
                  </a:lnTo>
                  <a:lnTo>
                    <a:pt x="1111" y="378"/>
                  </a:lnTo>
                  <a:lnTo>
                    <a:pt x="1100" y="433"/>
                  </a:lnTo>
                  <a:lnTo>
                    <a:pt x="1080" y="494"/>
                  </a:lnTo>
                  <a:lnTo>
                    <a:pt x="1052" y="560"/>
                  </a:lnTo>
                  <a:lnTo>
                    <a:pt x="1017" y="625"/>
                  </a:lnTo>
                  <a:lnTo>
                    <a:pt x="976" y="687"/>
                  </a:lnTo>
                  <a:lnTo>
                    <a:pt x="930" y="745"/>
                  </a:lnTo>
                  <a:lnTo>
                    <a:pt x="906" y="770"/>
                  </a:lnTo>
                  <a:lnTo>
                    <a:pt x="881" y="793"/>
                  </a:lnTo>
                  <a:lnTo>
                    <a:pt x="856" y="813"/>
                  </a:lnTo>
                  <a:lnTo>
                    <a:pt x="830" y="830"/>
                  </a:lnTo>
                  <a:lnTo>
                    <a:pt x="802" y="843"/>
                  </a:lnTo>
                  <a:lnTo>
                    <a:pt x="771" y="855"/>
                  </a:lnTo>
                  <a:lnTo>
                    <a:pt x="702" y="871"/>
                  </a:lnTo>
                  <a:lnTo>
                    <a:pt x="627" y="879"/>
                  </a:lnTo>
                  <a:lnTo>
                    <a:pt x="548" y="882"/>
                  </a:lnTo>
                  <a:lnTo>
                    <a:pt x="470" y="879"/>
                  </a:lnTo>
                  <a:lnTo>
                    <a:pt x="395" y="873"/>
                  </a:lnTo>
                  <a:lnTo>
                    <a:pt x="327" y="865"/>
                  </a:lnTo>
                  <a:lnTo>
                    <a:pt x="296" y="860"/>
                  </a:lnTo>
                  <a:lnTo>
                    <a:pt x="269" y="855"/>
                  </a:lnTo>
                  <a:lnTo>
                    <a:pt x="220" y="843"/>
                  </a:lnTo>
                  <a:lnTo>
                    <a:pt x="175" y="827"/>
                  </a:lnTo>
                  <a:lnTo>
                    <a:pt x="135" y="807"/>
                  </a:lnTo>
                  <a:lnTo>
                    <a:pt x="100" y="785"/>
                  </a:lnTo>
                  <a:lnTo>
                    <a:pt x="70" y="759"/>
                  </a:lnTo>
                  <a:lnTo>
                    <a:pt x="44" y="732"/>
                  </a:lnTo>
                  <a:lnTo>
                    <a:pt x="24" y="702"/>
                  </a:lnTo>
                  <a:lnTo>
                    <a:pt x="8" y="671"/>
                  </a:lnTo>
                  <a:lnTo>
                    <a:pt x="0" y="635"/>
                  </a:lnTo>
                  <a:lnTo>
                    <a:pt x="0" y="593"/>
                  </a:lnTo>
                  <a:lnTo>
                    <a:pt x="6" y="547"/>
                  </a:lnTo>
                  <a:lnTo>
                    <a:pt x="16" y="500"/>
                  </a:lnTo>
                  <a:lnTo>
                    <a:pt x="28" y="454"/>
                  </a:lnTo>
                  <a:lnTo>
                    <a:pt x="41" y="411"/>
                  </a:lnTo>
                  <a:lnTo>
                    <a:pt x="51" y="374"/>
                  </a:lnTo>
                  <a:lnTo>
                    <a:pt x="58" y="344"/>
                  </a:lnTo>
                </a:path>
              </a:pathLst>
            </a:custGeom>
            <a:solidFill>
              <a:srgbClr val="66C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17" name="Freeform 4"/>
            <p:cNvSpPr>
              <a:spLocks/>
            </p:cNvSpPr>
            <p:nvPr/>
          </p:nvSpPr>
          <p:spPr bwMode="auto">
            <a:xfrm>
              <a:off x="1459" y="3329"/>
              <a:ext cx="1763" cy="706"/>
            </a:xfrm>
            <a:custGeom>
              <a:avLst/>
              <a:gdLst>
                <a:gd name="T0" fmla="*/ 117 w 1763"/>
                <a:gd name="T1" fmla="*/ 226 h 706"/>
                <a:gd name="T2" fmla="*/ 142 w 1763"/>
                <a:gd name="T3" fmla="*/ 194 h 706"/>
                <a:gd name="T4" fmla="*/ 171 w 1763"/>
                <a:gd name="T5" fmla="*/ 167 h 706"/>
                <a:gd name="T6" fmla="*/ 242 w 1763"/>
                <a:gd name="T7" fmla="*/ 124 h 706"/>
                <a:gd name="T8" fmla="*/ 322 w 1763"/>
                <a:gd name="T9" fmla="*/ 91 h 706"/>
                <a:gd name="T10" fmla="*/ 411 w 1763"/>
                <a:gd name="T11" fmla="*/ 64 h 706"/>
                <a:gd name="T12" fmla="*/ 459 w 1763"/>
                <a:gd name="T13" fmla="*/ 50 h 706"/>
                <a:gd name="T14" fmla="*/ 511 w 1763"/>
                <a:gd name="T15" fmla="*/ 37 h 706"/>
                <a:gd name="T16" fmla="*/ 623 w 1763"/>
                <a:gd name="T17" fmla="*/ 13 h 706"/>
                <a:gd name="T18" fmla="*/ 738 w 1763"/>
                <a:gd name="T19" fmla="*/ 0 h 706"/>
                <a:gd name="T20" fmla="*/ 796 w 1763"/>
                <a:gd name="T21" fmla="*/ 0 h 706"/>
                <a:gd name="T22" fmla="*/ 851 w 1763"/>
                <a:gd name="T23" fmla="*/ 6 h 706"/>
                <a:gd name="T24" fmla="*/ 906 w 1763"/>
                <a:gd name="T25" fmla="*/ 17 h 706"/>
                <a:gd name="T26" fmla="*/ 960 w 1763"/>
                <a:gd name="T27" fmla="*/ 34 h 706"/>
                <a:gd name="T28" fmla="*/ 1013 w 1763"/>
                <a:gd name="T29" fmla="*/ 56 h 706"/>
                <a:gd name="T30" fmla="*/ 1066 w 1763"/>
                <a:gd name="T31" fmla="*/ 80 h 706"/>
                <a:gd name="T32" fmla="*/ 1174 w 1763"/>
                <a:gd name="T33" fmla="*/ 136 h 706"/>
                <a:gd name="T34" fmla="*/ 1286 w 1763"/>
                <a:gd name="T35" fmla="*/ 194 h 706"/>
                <a:gd name="T36" fmla="*/ 1348 w 1763"/>
                <a:gd name="T37" fmla="*/ 223 h 706"/>
                <a:gd name="T38" fmla="*/ 1421 w 1763"/>
                <a:gd name="T39" fmla="*/ 253 h 706"/>
                <a:gd name="T40" fmla="*/ 1497 w 1763"/>
                <a:gd name="T41" fmla="*/ 285 h 706"/>
                <a:gd name="T42" fmla="*/ 1571 w 1763"/>
                <a:gd name="T43" fmla="*/ 317 h 706"/>
                <a:gd name="T44" fmla="*/ 1640 w 1763"/>
                <a:gd name="T45" fmla="*/ 350 h 706"/>
                <a:gd name="T46" fmla="*/ 1698 w 1763"/>
                <a:gd name="T47" fmla="*/ 383 h 706"/>
                <a:gd name="T48" fmla="*/ 1721 w 1763"/>
                <a:gd name="T49" fmla="*/ 399 h 706"/>
                <a:gd name="T50" fmla="*/ 1740 w 1763"/>
                <a:gd name="T51" fmla="*/ 415 h 706"/>
                <a:gd name="T52" fmla="*/ 1753 w 1763"/>
                <a:gd name="T53" fmla="*/ 431 h 706"/>
                <a:gd name="T54" fmla="*/ 1760 w 1763"/>
                <a:gd name="T55" fmla="*/ 446 h 706"/>
                <a:gd name="T56" fmla="*/ 1762 w 1763"/>
                <a:gd name="T57" fmla="*/ 462 h 706"/>
                <a:gd name="T58" fmla="*/ 1759 w 1763"/>
                <a:gd name="T59" fmla="*/ 478 h 706"/>
                <a:gd name="T60" fmla="*/ 1740 w 1763"/>
                <a:gd name="T61" fmla="*/ 511 h 706"/>
                <a:gd name="T62" fmla="*/ 1707 w 1763"/>
                <a:gd name="T63" fmla="*/ 545 h 706"/>
                <a:gd name="T64" fmla="*/ 1662 w 1763"/>
                <a:gd name="T65" fmla="*/ 578 h 706"/>
                <a:gd name="T66" fmla="*/ 1608 w 1763"/>
                <a:gd name="T67" fmla="*/ 609 h 706"/>
                <a:gd name="T68" fmla="*/ 1548 w 1763"/>
                <a:gd name="T69" fmla="*/ 637 h 706"/>
                <a:gd name="T70" fmla="*/ 1484 w 1763"/>
                <a:gd name="T71" fmla="*/ 661 h 706"/>
                <a:gd name="T72" fmla="*/ 1420 w 1763"/>
                <a:gd name="T73" fmla="*/ 679 h 706"/>
                <a:gd name="T74" fmla="*/ 1352 w 1763"/>
                <a:gd name="T75" fmla="*/ 692 h 706"/>
                <a:gd name="T76" fmla="*/ 1275 w 1763"/>
                <a:gd name="T77" fmla="*/ 700 h 706"/>
                <a:gd name="T78" fmla="*/ 1192 w 1763"/>
                <a:gd name="T79" fmla="*/ 703 h 706"/>
                <a:gd name="T80" fmla="*/ 1103 w 1763"/>
                <a:gd name="T81" fmla="*/ 705 h 706"/>
                <a:gd name="T82" fmla="*/ 920 w 1763"/>
                <a:gd name="T83" fmla="*/ 700 h 706"/>
                <a:gd name="T84" fmla="*/ 829 w 1763"/>
                <a:gd name="T85" fmla="*/ 696 h 706"/>
                <a:gd name="T86" fmla="*/ 741 w 1763"/>
                <a:gd name="T87" fmla="*/ 692 h 706"/>
                <a:gd name="T88" fmla="*/ 649 w 1763"/>
                <a:gd name="T89" fmla="*/ 690 h 706"/>
                <a:gd name="T90" fmla="*/ 549 w 1763"/>
                <a:gd name="T91" fmla="*/ 689 h 706"/>
                <a:gd name="T92" fmla="*/ 445 w 1763"/>
                <a:gd name="T93" fmla="*/ 689 h 706"/>
                <a:gd name="T94" fmla="*/ 343 w 1763"/>
                <a:gd name="T95" fmla="*/ 686 h 706"/>
                <a:gd name="T96" fmla="*/ 247 w 1763"/>
                <a:gd name="T97" fmla="*/ 680 h 706"/>
                <a:gd name="T98" fmla="*/ 161 w 1763"/>
                <a:gd name="T99" fmla="*/ 669 h 706"/>
                <a:gd name="T100" fmla="*/ 123 w 1763"/>
                <a:gd name="T101" fmla="*/ 661 h 706"/>
                <a:gd name="T102" fmla="*/ 91 w 1763"/>
                <a:gd name="T103" fmla="*/ 652 h 706"/>
                <a:gd name="T104" fmla="*/ 62 w 1763"/>
                <a:gd name="T105" fmla="*/ 641 h 706"/>
                <a:gd name="T106" fmla="*/ 40 w 1763"/>
                <a:gd name="T107" fmla="*/ 627 h 706"/>
                <a:gd name="T108" fmla="*/ 23 w 1763"/>
                <a:gd name="T109" fmla="*/ 611 h 706"/>
                <a:gd name="T110" fmla="*/ 11 w 1763"/>
                <a:gd name="T111" fmla="*/ 592 h 706"/>
                <a:gd name="T112" fmla="*/ 0 w 1763"/>
                <a:gd name="T113" fmla="*/ 545 h 706"/>
                <a:gd name="T114" fmla="*/ 2 w 1763"/>
                <a:gd name="T115" fmla="*/ 491 h 706"/>
                <a:gd name="T116" fmla="*/ 16 w 1763"/>
                <a:gd name="T117" fmla="*/ 433 h 706"/>
                <a:gd name="T118" fmla="*/ 38 w 1763"/>
                <a:gd name="T119" fmla="*/ 374 h 706"/>
                <a:gd name="T120" fmla="*/ 64 w 1763"/>
                <a:gd name="T121" fmla="*/ 318 h 706"/>
                <a:gd name="T122" fmla="*/ 92 w 1763"/>
                <a:gd name="T123" fmla="*/ 267 h 706"/>
                <a:gd name="T124" fmla="*/ 117 w 1763"/>
                <a:gd name="T125" fmla="*/ 226 h 70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63"/>
                <a:gd name="T190" fmla="*/ 0 h 706"/>
                <a:gd name="T191" fmla="*/ 1763 w 1763"/>
                <a:gd name="T192" fmla="*/ 706 h 70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63" h="706">
                  <a:moveTo>
                    <a:pt x="117" y="226"/>
                  </a:moveTo>
                  <a:lnTo>
                    <a:pt x="142" y="194"/>
                  </a:lnTo>
                  <a:lnTo>
                    <a:pt x="171" y="167"/>
                  </a:lnTo>
                  <a:lnTo>
                    <a:pt x="242" y="124"/>
                  </a:lnTo>
                  <a:lnTo>
                    <a:pt x="322" y="91"/>
                  </a:lnTo>
                  <a:lnTo>
                    <a:pt x="411" y="64"/>
                  </a:lnTo>
                  <a:lnTo>
                    <a:pt x="459" y="50"/>
                  </a:lnTo>
                  <a:lnTo>
                    <a:pt x="511" y="37"/>
                  </a:lnTo>
                  <a:lnTo>
                    <a:pt x="623" y="13"/>
                  </a:lnTo>
                  <a:lnTo>
                    <a:pt x="738" y="0"/>
                  </a:lnTo>
                  <a:lnTo>
                    <a:pt x="796" y="0"/>
                  </a:lnTo>
                  <a:lnTo>
                    <a:pt x="851" y="6"/>
                  </a:lnTo>
                  <a:lnTo>
                    <a:pt x="906" y="17"/>
                  </a:lnTo>
                  <a:lnTo>
                    <a:pt x="960" y="34"/>
                  </a:lnTo>
                  <a:lnTo>
                    <a:pt x="1013" y="56"/>
                  </a:lnTo>
                  <a:lnTo>
                    <a:pt x="1066" y="80"/>
                  </a:lnTo>
                  <a:lnTo>
                    <a:pt x="1174" y="136"/>
                  </a:lnTo>
                  <a:lnTo>
                    <a:pt x="1286" y="194"/>
                  </a:lnTo>
                  <a:lnTo>
                    <a:pt x="1348" y="223"/>
                  </a:lnTo>
                  <a:lnTo>
                    <a:pt x="1421" y="253"/>
                  </a:lnTo>
                  <a:lnTo>
                    <a:pt x="1497" y="285"/>
                  </a:lnTo>
                  <a:lnTo>
                    <a:pt x="1571" y="317"/>
                  </a:lnTo>
                  <a:lnTo>
                    <a:pt x="1640" y="350"/>
                  </a:lnTo>
                  <a:lnTo>
                    <a:pt x="1698" y="383"/>
                  </a:lnTo>
                  <a:lnTo>
                    <a:pt x="1721" y="399"/>
                  </a:lnTo>
                  <a:lnTo>
                    <a:pt x="1740" y="415"/>
                  </a:lnTo>
                  <a:lnTo>
                    <a:pt x="1753" y="431"/>
                  </a:lnTo>
                  <a:lnTo>
                    <a:pt x="1760" y="446"/>
                  </a:lnTo>
                  <a:lnTo>
                    <a:pt x="1762" y="462"/>
                  </a:lnTo>
                  <a:lnTo>
                    <a:pt x="1759" y="478"/>
                  </a:lnTo>
                  <a:lnTo>
                    <a:pt x="1740" y="511"/>
                  </a:lnTo>
                  <a:lnTo>
                    <a:pt x="1707" y="545"/>
                  </a:lnTo>
                  <a:lnTo>
                    <a:pt x="1662" y="578"/>
                  </a:lnTo>
                  <a:lnTo>
                    <a:pt x="1608" y="609"/>
                  </a:lnTo>
                  <a:lnTo>
                    <a:pt x="1548" y="637"/>
                  </a:lnTo>
                  <a:lnTo>
                    <a:pt x="1484" y="661"/>
                  </a:lnTo>
                  <a:lnTo>
                    <a:pt x="1420" y="679"/>
                  </a:lnTo>
                  <a:lnTo>
                    <a:pt x="1352" y="692"/>
                  </a:lnTo>
                  <a:lnTo>
                    <a:pt x="1275" y="700"/>
                  </a:lnTo>
                  <a:lnTo>
                    <a:pt x="1192" y="703"/>
                  </a:lnTo>
                  <a:lnTo>
                    <a:pt x="1103" y="705"/>
                  </a:lnTo>
                  <a:lnTo>
                    <a:pt x="920" y="700"/>
                  </a:lnTo>
                  <a:lnTo>
                    <a:pt x="829" y="696"/>
                  </a:lnTo>
                  <a:lnTo>
                    <a:pt x="741" y="692"/>
                  </a:lnTo>
                  <a:lnTo>
                    <a:pt x="649" y="690"/>
                  </a:lnTo>
                  <a:lnTo>
                    <a:pt x="549" y="689"/>
                  </a:lnTo>
                  <a:lnTo>
                    <a:pt x="445" y="689"/>
                  </a:lnTo>
                  <a:lnTo>
                    <a:pt x="343" y="686"/>
                  </a:lnTo>
                  <a:lnTo>
                    <a:pt x="247" y="680"/>
                  </a:lnTo>
                  <a:lnTo>
                    <a:pt x="161" y="669"/>
                  </a:lnTo>
                  <a:lnTo>
                    <a:pt x="123" y="661"/>
                  </a:lnTo>
                  <a:lnTo>
                    <a:pt x="91" y="652"/>
                  </a:lnTo>
                  <a:lnTo>
                    <a:pt x="62" y="641"/>
                  </a:lnTo>
                  <a:lnTo>
                    <a:pt x="40" y="627"/>
                  </a:lnTo>
                  <a:lnTo>
                    <a:pt x="23" y="611"/>
                  </a:lnTo>
                  <a:lnTo>
                    <a:pt x="11" y="592"/>
                  </a:lnTo>
                  <a:lnTo>
                    <a:pt x="0" y="545"/>
                  </a:lnTo>
                  <a:lnTo>
                    <a:pt x="2" y="491"/>
                  </a:lnTo>
                  <a:lnTo>
                    <a:pt x="16" y="433"/>
                  </a:lnTo>
                  <a:lnTo>
                    <a:pt x="38" y="374"/>
                  </a:lnTo>
                  <a:lnTo>
                    <a:pt x="64" y="318"/>
                  </a:lnTo>
                  <a:lnTo>
                    <a:pt x="92" y="267"/>
                  </a:lnTo>
                  <a:lnTo>
                    <a:pt x="117" y="226"/>
                  </a:lnTo>
                </a:path>
              </a:pathLst>
            </a:custGeom>
            <a:solidFill>
              <a:srgbClr val="66C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18" name="Oval 5"/>
            <p:cNvSpPr>
              <a:spLocks noChangeArrowheads="1"/>
            </p:cNvSpPr>
            <p:nvPr/>
          </p:nvSpPr>
          <p:spPr bwMode="auto">
            <a:xfrm>
              <a:off x="890" y="3312"/>
              <a:ext cx="288" cy="7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19" name="Line 6"/>
            <p:cNvSpPr>
              <a:spLocks noChangeShapeType="1"/>
            </p:cNvSpPr>
            <p:nvPr/>
          </p:nvSpPr>
          <p:spPr bwMode="auto">
            <a:xfrm>
              <a:off x="890" y="3305"/>
              <a:ext cx="0" cy="47"/>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20" name="Line 7"/>
            <p:cNvSpPr>
              <a:spLocks noChangeShapeType="1"/>
            </p:cNvSpPr>
            <p:nvPr/>
          </p:nvSpPr>
          <p:spPr bwMode="auto">
            <a:xfrm>
              <a:off x="1178" y="3305"/>
              <a:ext cx="0" cy="47"/>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21" name="Rectangle 8"/>
            <p:cNvSpPr>
              <a:spLocks noChangeArrowheads="1"/>
            </p:cNvSpPr>
            <p:nvPr/>
          </p:nvSpPr>
          <p:spPr bwMode="auto">
            <a:xfrm>
              <a:off x="890" y="3305"/>
              <a:ext cx="285" cy="46"/>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FFFFFF"/>
                </a:solidFill>
                <a:effectLst/>
                <a:uLnTx/>
                <a:uFillTx/>
                <a:latin typeface="+mn-ea"/>
                <a:ea typeface="+mn-ea"/>
              </a:endParaRPr>
            </a:p>
          </p:txBody>
        </p:sp>
        <p:sp>
          <p:nvSpPr>
            <p:cNvPr id="22" name="Oval 9"/>
            <p:cNvSpPr>
              <a:spLocks noChangeArrowheads="1"/>
            </p:cNvSpPr>
            <p:nvPr/>
          </p:nvSpPr>
          <p:spPr bwMode="auto">
            <a:xfrm>
              <a:off x="887" y="3251"/>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23" name="Rectangle 10"/>
            <p:cNvSpPr>
              <a:spLocks noChangeArrowheads="1"/>
            </p:cNvSpPr>
            <p:nvPr/>
          </p:nvSpPr>
          <p:spPr bwMode="auto">
            <a:xfrm>
              <a:off x="967" y="3263"/>
              <a:ext cx="130" cy="115"/>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24" name="Rectangle 11"/>
            <p:cNvSpPr>
              <a:spLocks noChangeArrowheads="1"/>
            </p:cNvSpPr>
            <p:nvPr/>
          </p:nvSpPr>
          <p:spPr bwMode="auto">
            <a:xfrm>
              <a:off x="873" y="3206"/>
              <a:ext cx="32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i="0" u="none" strike="noStrike" kern="0" cap="none" spc="0" normalizeH="0" baseline="0" noProof="0">
                  <a:ln>
                    <a:noFill/>
                  </a:ln>
                  <a:solidFill>
                    <a:srgbClr val="FFFFFF"/>
                  </a:solidFill>
                  <a:effectLst/>
                  <a:uLnTx/>
                  <a:uFillTx/>
                  <a:latin typeface="+mn-ea"/>
                  <a:ea typeface="+mn-ea"/>
                </a:rPr>
                <a:t>3b</a:t>
              </a:r>
            </a:p>
          </p:txBody>
        </p:sp>
        <p:sp>
          <p:nvSpPr>
            <p:cNvPr id="25" name="Oval 12"/>
            <p:cNvSpPr>
              <a:spLocks noChangeArrowheads="1"/>
            </p:cNvSpPr>
            <p:nvPr/>
          </p:nvSpPr>
          <p:spPr bwMode="auto">
            <a:xfrm>
              <a:off x="2010" y="3875"/>
              <a:ext cx="288" cy="7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26" name="Line 13"/>
            <p:cNvSpPr>
              <a:spLocks noChangeShapeType="1"/>
            </p:cNvSpPr>
            <p:nvPr/>
          </p:nvSpPr>
          <p:spPr bwMode="auto">
            <a:xfrm>
              <a:off x="2010" y="3868"/>
              <a:ext cx="0" cy="47"/>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27" name="Line 14"/>
            <p:cNvSpPr>
              <a:spLocks noChangeShapeType="1"/>
            </p:cNvSpPr>
            <p:nvPr/>
          </p:nvSpPr>
          <p:spPr bwMode="auto">
            <a:xfrm>
              <a:off x="2298" y="3868"/>
              <a:ext cx="0" cy="47"/>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28" name="Rectangle 15"/>
            <p:cNvSpPr>
              <a:spLocks noChangeArrowheads="1"/>
            </p:cNvSpPr>
            <p:nvPr/>
          </p:nvSpPr>
          <p:spPr bwMode="auto">
            <a:xfrm>
              <a:off x="2010" y="3868"/>
              <a:ext cx="285" cy="46"/>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FFFFFF"/>
                </a:solidFill>
                <a:effectLst/>
                <a:uLnTx/>
                <a:uFillTx/>
                <a:latin typeface="+mn-ea"/>
                <a:ea typeface="+mn-ea"/>
              </a:endParaRPr>
            </a:p>
          </p:txBody>
        </p:sp>
        <p:sp>
          <p:nvSpPr>
            <p:cNvPr id="29" name="Oval 16"/>
            <p:cNvSpPr>
              <a:spLocks noChangeArrowheads="1"/>
            </p:cNvSpPr>
            <p:nvPr/>
          </p:nvSpPr>
          <p:spPr bwMode="auto">
            <a:xfrm>
              <a:off x="2007" y="3814"/>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grpSp>
          <p:nvGrpSpPr>
            <p:cNvPr id="30" name="Group 19"/>
            <p:cNvGrpSpPr>
              <a:grpSpLocks/>
            </p:cNvGrpSpPr>
            <p:nvPr/>
          </p:nvGrpSpPr>
          <p:grpSpPr bwMode="auto">
            <a:xfrm>
              <a:off x="1994" y="3755"/>
              <a:ext cx="324" cy="252"/>
              <a:chOff x="1994" y="3755"/>
              <a:chExt cx="324" cy="252"/>
            </a:xfrm>
          </p:grpSpPr>
          <p:sp>
            <p:nvSpPr>
              <p:cNvPr id="122" name="Rectangle 17"/>
              <p:cNvSpPr>
                <a:spLocks noChangeArrowheads="1"/>
              </p:cNvSpPr>
              <p:nvPr/>
            </p:nvSpPr>
            <p:spPr bwMode="auto">
              <a:xfrm>
                <a:off x="2087" y="3820"/>
                <a:ext cx="132" cy="12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123" name="Rectangle 18"/>
              <p:cNvSpPr>
                <a:spLocks noChangeArrowheads="1"/>
              </p:cNvSpPr>
              <p:nvPr/>
            </p:nvSpPr>
            <p:spPr bwMode="auto">
              <a:xfrm>
                <a:off x="1994" y="3755"/>
                <a:ext cx="32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i="0" u="none" strike="noStrike" kern="0" cap="none" spc="0" normalizeH="0" baseline="0" noProof="0">
                    <a:ln>
                      <a:noFill/>
                    </a:ln>
                    <a:solidFill>
                      <a:srgbClr val="FFFFFF"/>
                    </a:solidFill>
                    <a:effectLst/>
                    <a:uLnTx/>
                    <a:uFillTx/>
                    <a:latin typeface="+mn-ea"/>
                    <a:ea typeface="+mn-ea"/>
                  </a:rPr>
                  <a:t>1d</a:t>
                </a:r>
              </a:p>
            </p:txBody>
          </p:sp>
        </p:grpSp>
        <p:sp>
          <p:nvSpPr>
            <p:cNvPr id="31" name="Oval 20"/>
            <p:cNvSpPr>
              <a:spLocks noChangeArrowheads="1"/>
            </p:cNvSpPr>
            <p:nvPr/>
          </p:nvSpPr>
          <p:spPr bwMode="auto">
            <a:xfrm>
              <a:off x="1406" y="3189"/>
              <a:ext cx="288" cy="76"/>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32" name="Line 21"/>
            <p:cNvSpPr>
              <a:spLocks noChangeShapeType="1"/>
            </p:cNvSpPr>
            <p:nvPr/>
          </p:nvSpPr>
          <p:spPr bwMode="auto">
            <a:xfrm>
              <a:off x="1406" y="3183"/>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33" name="Line 22"/>
            <p:cNvSpPr>
              <a:spLocks noChangeShapeType="1"/>
            </p:cNvSpPr>
            <p:nvPr/>
          </p:nvSpPr>
          <p:spPr bwMode="auto">
            <a:xfrm>
              <a:off x="1694" y="3183"/>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34" name="Rectangle 23"/>
            <p:cNvSpPr>
              <a:spLocks noChangeArrowheads="1"/>
            </p:cNvSpPr>
            <p:nvPr/>
          </p:nvSpPr>
          <p:spPr bwMode="auto">
            <a:xfrm>
              <a:off x="1406" y="3183"/>
              <a:ext cx="285" cy="45"/>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FFFFFF"/>
                </a:solidFill>
                <a:effectLst/>
                <a:uLnTx/>
                <a:uFillTx/>
                <a:latin typeface="+mn-ea"/>
                <a:ea typeface="+mn-ea"/>
              </a:endParaRPr>
            </a:p>
          </p:txBody>
        </p:sp>
        <p:sp>
          <p:nvSpPr>
            <p:cNvPr id="35" name="Oval 24"/>
            <p:cNvSpPr>
              <a:spLocks noChangeArrowheads="1"/>
            </p:cNvSpPr>
            <p:nvPr/>
          </p:nvSpPr>
          <p:spPr bwMode="auto">
            <a:xfrm>
              <a:off x="1403" y="3128"/>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36" name="Rectangle 25"/>
            <p:cNvSpPr>
              <a:spLocks noChangeArrowheads="1"/>
            </p:cNvSpPr>
            <p:nvPr/>
          </p:nvSpPr>
          <p:spPr bwMode="auto">
            <a:xfrm>
              <a:off x="1483" y="3140"/>
              <a:ext cx="131" cy="10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37" name="Rectangle 26"/>
            <p:cNvSpPr>
              <a:spLocks noChangeArrowheads="1"/>
            </p:cNvSpPr>
            <p:nvPr/>
          </p:nvSpPr>
          <p:spPr bwMode="auto">
            <a:xfrm>
              <a:off x="1398" y="3083"/>
              <a:ext cx="31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i="0" u="none" strike="noStrike" kern="0" cap="none" spc="0" normalizeH="0" baseline="0" noProof="0">
                  <a:ln>
                    <a:noFill/>
                  </a:ln>
                  <a:solidFill>
                    <a:srgbClr val="FFFFFF"/>
                  </a:solidFill>
                  <a:effectLst/>
                  <a:uLnTx/>
                  <a:uFillTx/>
                  <a:latin typeface="+mn-ea"/>
                  <a:ea typeface="+mn-ea"/>
                </a:rPr>
                <a:t>3a</a:t>
              </a:r>
            </a:p>
          </p:txBody>
        </p:sp>
        <p:sp>
          <p:nvSpPr>
            <p:cNvPr id="38" name="Oval 27"/>
            <p:cNvSpPr>
              <a:spLocks noChangeArrowheads="1"/>
            </p:cNvSpPr>
            <p:nvPr/>
          </p:nvSpPr>
          <p:spPr bwMode="auto">
            <a:xfrm>
              <a:off x="1977" y="3507"/>
              <a:ext cx="288" cy="7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39" name="Line 28"/>
            <p:cNvSpPr>
              <a:spLocks noChangeShapeType="1"/>
            </p:cNvSpPr>
            <p:nvPr/>
          </p:nvSpPr>
          <p:spPr bwMode="auto">
            <a:xfrm>
              <a:off x="1977" y="3501"/>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40" name="Line 29"/>
            <p:cNvSpPr>
              <a:spLocks noChangeShapeType="1"/>
            </p:cNvSpPr>
            <p:nvPr/>
          </p:nvSpPr>
          <p:spPr bwMode="auto">
            <a:xfrm>
              <a:off x="2265" y="3501"/>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41" name="Rectangle 30"/>
            <p:cNvSpPr>
              <a:spLocks noChangeArrowheads="1"/>
            </p:cNvSpPr>
            <p:nvPr/>
          </p:nvSpPr>
          <p:spPr bwMode="auto">
            <a:xfrm>
              <a:off x="1977" y="3501"/>
              <a:ext cx="285" cy="45"/>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FFFFFF"/>
                </a:solidFill>
                <a:effectLst/>
                <a:uLnTx/>
                <a:uFillTx/>
                <a:latin typeface="+mn-ea"/>
                <a:ea typeface="+mn-ea"/>
              </a:endParaRPr>
            </a:p>
          </p:txBody>
        </p:sp>
        <p:sp>
          <p:nvSpPr>
            <p:cNvPr id="42" name="Oval 31"/>
            <p:cNvSpPr>
              <a:spLocks noChangeArrowheads="1"/>
            </p:cNvSpPr>
            <p:nvPr/>
          </p:nvSpPr>
          <p:spPr bwMode="auto">
            <a:xfrm>
              <a:off x="1974" y="3446"/>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grpSp>
          <p:nvGrpSpPr>
            <p:cNvPr id="43" name="Group 34"/>
            <p:cNvGrpSpPr>
              <a:grpSpLocks/>
            </p:cNvGrpSpPr>
            <p:nvPr/>
          </p:nvGrpSpPr>
          <p:grpSpPr bwMode="auto">
            <a:xfrm>
              <a:off x="1970" y="3396"/>
              <a:ext cx="301" cy="252"/>
              <a:chOff x="1970" y="3396"/>
              <a:chExt cx="301" cy="252"/>
            </a:xfrm>
          </p:grpSpPr>
          <p:sp>
            <p:nvSpPr>
              <p:cNvPr id="120" name="Rectangle 32"/>
              <p:cNvSpPr>
                <a:spLocks noChangeArrowheads="1"/>
              </p:cNvSpPr>
              <p:nvPr/>
            </p:nvSpPr>
            <p:spPr bwMode="auto">
              <a:xfrm>
                <a:off x="2053" y="3452"/>
                <a:ext cx="129" cy="123"/>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121" name="Rectangle 33"/>
              <p:cNvSpPr>
                <a:spLocks noChangeArrowheads="1"/>
              </p:cNvSpPr>
              <p:nvPr/>
            </p:nvSpPr>
            <p:spPr bwMode="auto">
              <a:xfrm>
                <a:off x="1970" y="3396"/>
                <a:ext cx="3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i="0" u="none" strike="noStrike" kern="0" cap="none" spc="0" normalizeH="0" baseline="0" noProof="0">
                    <a:ln>
                      <a:noFill/>
                    </a:ln>
                    <a:solidFill>
                      <a:srgbClr val="FFFFFF"/>
                    </a:solidFill>
                    <a:effectLst/>
                    <a:uLnTx/>
                    <a:uFillTx/>
                    <a:latin typeface="+mn-ea"/>
                    <a:ea typeface="+mn-ea"/>
                  </a:rPr>
                  <a:t>1c</a:t>
                </a:r>
              </a:p>
            </p:txBody>
          </p:sp>
        </p:grpSp>
        <p:sp>
          <p:nvSpPr>
            <p:cNvPr id="44" name="Line 35"/>
            <p:cNvSpPr>
              <a:spLocks noChangeShapeType="1"/>
            </p:cNvSpPr>
            <p:nvPr/>
          </p:nvSpPr>
          <p:spPr bwMode="auto">
            <a:xfrm>
              <a:off x="3628" y="3332"/>
              <a:ext cx="283" cy="90"/>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45" name="Line 36"/>
            <p:cNvSpPr>
              <a:spLocks noChangeShapeType="1"/>
            </p:cNvSpPr>
            <p:nvPr/>
          </p:nvSpPr>
          <p:spPr bwMode="auto">
            <a:xfrm>
              <a:off x="3926" y="3262"/>
              <a:ext cx="84" cy="108"/>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46" name="Line 37"/>
            <p:cNvSpPr>
              <a:spLocks noChangeShapeType="1"/>
            </p:cNvSpPr>
            <p:nvPr/>
          </p:nvSpPr>
          <p:spPr bwMode="auto">
            <a:xfrm flipV="1">
              <a:off x="3564" y="3220"/>
              <a:ext cx="105" cy="71"/>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47" name="Freeform 38"/>
            <p:cNvSpPr>
              <a:spLocks/>
            </p:cNvSpPr>
            <p:nvPr/>
          </p:nvSpPr>
          <p:spPr bwMode="auto">
            <a:xfrm>
              <a:off x="2296" y="3810"/>
              <a:ext cx="244" cy="77"/>
            </a:xfrm>
            <a:custGeom>
              <a:avLst/>
              <a:gdLst>
                <a:gd name="T0" fmla="*/ 0 w 244"/>
                <a:gd name="T1" fmla="*/ 76 h 77"/>
                <a:gd name="T2" fmla="*/ 243 w 244"/>
                <a:gd name="T3" fmla="*/ 0 h 77"/>
                <a:gd name="T4" fmla="*/ 0 60000 65536"/>
                <a:gd name="T5" fmla="*/ 0 60000 65536"/>
                <a:gd name="T6" fmla="*/ 0 w 244"/>
                <a:gd name="T7" fmla="*/ 0 h 77"/>
                <a:gd name="T8" fmla="*/ 244 w 244"/>
                <a:gd name="T9" fmla="*/ 77 h 77"/>
              </a:gdLst>
              <a:ahLst/>
              <a:cxnLst>
                <a:cxn ang="T4">
                  <a:pos x="T0" y="T1"/>
                </a:cxn>
                <a:cxn ang="T5">
                  <a:pos x="T2" y="T3"/>
                </a:cxn>
              </a:cxnLst>
              <a:rect l="T6" t="T7" r="T8" b="T9"/>
              <a:pathLst>
                <a:path w="244" h="77">
                  <a:moveTo>
                    <a:pt x="0" y="76"/>
                  </a:moveTo>
                  <a:lnTo>
                    <a:pt x="243" y="0"/>
                  </a:lnTo>
                </a:path>
              </a:pathLst>
            </a:custGeom>
            <a:noFill/>
            <a:ln w="381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48" name="Freeform 39"/>
            <p:cNvSpPr>
              <a:spLocks/>
            </p:cNvSpPr>
            <p:nvPr/>
          </p:nvSpPr>
          <p:spPr bwMode="auto">
            <a:xfrm>
              <a:off x="1873" y="3776"/>
              <a:ext cx="141" cy="111"/>
            </a:xfrm>
            <a:custGeom>
              <a:avLst/>
              <a:gdLst>
                <a:gd name="T0" fmla="*/ 0 w 141"/>
                <a:gd name="T1" fmla="*/ 0 h 111"/>
                <a:gd name="T2" fmla="*/ 140 w 141"/>
                <a:gd name="T3" fmla="*/ 110 h 111"/>
                <a:gd name="T4" fmla="*/ 0 60000 65536"/>
                <a:gd name="T5" fmla="*/ 0 60000 65536"/>
                <a:gd name="T6" fmla="*/ 0 w 141"/>
                <a:gd name="T7" fmla="*/ 0 h 111"/>
                <a:gd name="T8" fmla="*/ 141 w 141"/>
                <a:gd name="T9" fmla="*/ 111 h 111"/>
              </a:gdLst>
              <a:ahLst/>
              <a:cxnLst>
                <a:cxn ang="T4">
                  <a:pos x="T0" y="T1"/>
                </a:cxn>
                <a:cxn ang="T5">
                  <a:pos x="T2" y="T3"/>
                </a:cxn>
              </a:cxnLst>
              <a:rect l="T6" t="T7" r="T8" b="T9"/>
              <a:pathLst>
                <a:path w="141" h="111">
                  <a:moveTo>
                    <a:pt x="0" y="0"/>
                  </a:moveTo>
                  <a:lnTo>
                    <a:pt x="140" y="110"/>
                  </a:lnTo>
                </a:path>
              </a:pathLst>
            </a:custGeom>
            <a:noFill/>
            <a:ln w="381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49" name="Freeform 40"/>
            <p:cNvSpPr>
              <a:spLocks/>
            </p:cNvSpPr>
            <p:nvPr/>
          </p:nvSpPr>
          <p:spPr bwMode="auto">
            <a:xfrm>
              <a:off x="1987" y="3711"/>
              <a:ext cx="520" cy="78"/>
            </a:xfrm>
            <a:custGeom>
              <a:avLst/>
              <a:gdLst>
                <a:gd name="T0" fmla="*/ 0 w 520"/>
                <a:gd name="T1" fmla="*/ 0 h 78"/>
                <a:gd name="T2" fmla="*/ 519 w 520"/>
                <a:gd name="T3" fmla="*/ 77 h 78"/>
                <a:gd name="T4" fmla="*/ 0 60000 65536"/>
                <a:gd name="T5" fmla="*/ 0 60000 65536"/>
                <a:gd name="T6" fmla="*/ 0 w 520"/>
                <a:gd name="T7" fmla="*/ 0 h 78"/>
                <a:gd name="T8" fmla="*/ 520 w 520"/>
                <a:gd name="T9" fmla="*/ 78 h 78"/>
              </a:gdLst>
              <a:ahLst/>
              <a:cxnLst>
                <a:cxn ang="T4">
                  <a:pos x="T0" y="T1"/>
                </a:cxn>
                <a:cxn ang="T5">
                  <a:pos x="T2" y="T3"/>
                </a:cxn>
              </a:cxnLst>
              <a:rect l="T6" t="T7" r="T8" b="T9"/>
              <a:pathLst>
                <a:path w="520" h="78">
                  <a:moveTo>
                    <a:pt x="0" y="0"/>
                  </a:moveTo>
                  <a:lnTo>
                    <a:pt x="519" y="77"/>
                  </a:lnTo>
                </a:path>
              </a:pathLst>
            </a:custGeom>
            <a:noFill/>
            <a:ln w="381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50" name="Freeform 41"/>
            <p:cNvSpPr>
              <a:spLocks/>
            </p:cNvSpPr>
            <p:nvPr/>
          </p:nvSpPr>
          <p:spPr bwMode="auto">
            <a:xfrm>
              <a:off x="1930" y="3561"/>
              <a:ext cx="71" cy="88"/>
            </a:xfrm>
            <a:custGeom>
              <a:avLst/>
              <a:gdLst>
                <a:gd name="T0" fmla="*/ 0 w 71"/>
                <a:gd name="T1" fmla="*/ 87 h 88"/>
                <a:gd name="T2" fmla="*/ 70 w 71"/>
                <a:gd name="T3" fmla="*/ 0 h 88"/>
                <a:gd name="T4" fmla="*/ 0 60000 65536"/>
                <a:gd name="T5" fmla="*/ 0 60000 65536"/>
                <a:gd name="T6" fmla="*/ 0 w 71"/>
                <a:gd name="T7" fmla="*/ 0 h 88"/>
                <a:gd name="T8" fmla="*/ 71 w 71"/>
                <a:gd name="T9" fmla="*/ 88 h 88"/>
              </a:gdLst>
              <a:ahLst/>
              <a:cxnLst>
                <a:cxn ang="T4">
                  <a:pos x="T0" y="T1"/>
                </a:cxn>
                <a:cxn ang="T5">
                  <a:pos x="T2" y="T3"/>
                </a:cxn>
              </a:cxnLst>
              <a:rect l="T6" t="T7" r="T8" b="T9"/>
              <a:pathLst>
                <a:path w="71" h="88">
                  <a:moveTo>
                    <a:pt x="0" y="87"/>
                  </a:moveTo>
                  <a:lnTo>
                    <a:pt x="70" y="0"/>
                  </a:lnTo>
                </a:path>
              </a:pathLst>
            </a:custGeom>
            <a:noFill/>
            <a:ln w="381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51" name="Freeform 42"/>
            <p:cNvSpPr>
              <a:spLocks/>
            </p:cNvSpPr>
            <p:nvPr/>
          </p:nvSpPr>
          <p:spPr bwMode="auto">
            <a:xfrm>
              <a:off x="1171" y="3212"/>
              <a:ext cx="232" cy="107"/>
            </a:xfrm>
            <a:custGeom>
              <a:avLst/>
              <a:gdLst>
                <a:gd name="T0" fmla="*/ 0 w 232"/>
                <a:gd name="T1" fmla="*/ 106 h 107"/>
                <a:gd name="T2" fmla="*/ 231 w 232"/>
                <a:gd name="T3" fmla="*/ 0 h 107"/>
                <a:gd name="T4" fmla="*/ 0 60000 65536"/>
                <a:gd name="T5" fmla="*/ 0 60000 65536"/>
                <a:gd name="T6" fmla="*/ 0 w 232"/>
                <a:gd name="T7" fmla="*/ 0 h 107"/>
                <a:gd name="T8" fmla="*/ 232 w 232"/>
                <a:gd name="T9" fmla="*/ 107 h 107"/>
              </a:gdLst>
              <a:ahLst/>
              <a:cxnLst>
                <a:cxn ang="T4">
                  <a:pos x="T0" y="T1"/>
                </a:cxn>
                <a:cxn ang="T5">
                  <a:pos x="T2" y="T3"/>
                </a:cxn>
              </a:cxnLst>
              <a:rect l="T6" t="T7" r="T8" b="T9"/>
              <a:pathLst>
                <a:path w="232" h="107">
                  <a:moveTo>
                    <a:pt x="0" y="106"/>
                  </a:moveTo>
                  <a:lnTo>
                    <a:pt x="231" y="0"/>
                  </a:lnTo>
                </a:path>
              </a:pathLst>
            </a:custGeom>
            <a:noFill/>
            <a:ln w="381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52" name="Freeform 43"/>
            <p:cNvSpPr>
              <a:spLocks/>
            </p:cNvSpPr>
            <p:nvPr/>
          </p:nvSpPr>
          <p:spPr bwMode="auto">
            <a:xfrm>
              <a:off x="1571" y="3267"/>
              <a:ext cx="410" cy="241"/>
            </a:xfrm>
            <a:custGeom>
              <a:avLst/>
              <a:gdLst>
                <a:gd name="T0" fmla="*/ 0 w 410"/>
                <a:gd name="T1" fmla="*/ 0 h 241"/>
                <a:gd name="T2" fmla="*/ 409 w 410"/>
                <a:gd name="T3" fmla="*/ 240 h 241"/>
                <a:gd name="T4" fmla="*/ 0 60000 65536"/>
                <a:gd name="T5" fmla="*/ 0 60000 65536"/>
                <a:gd name="T6" fmla="*/ 0 w 410"/>
                <a:gd name="T7" fmla="*/ 0 h 241"/>
                <a:gd name="T8" fmla="*/ 410 w 410"/>
                <a:gd name="T9" fmla="*/ 241 h 241"/>
              </a:gdLst>
              <a:ahLst/>
              <a:cxnLst>
                <a:cxn ang="T4">
                  <a:pos x="T0" y="T1"/>
                </a:cxn>
                <a:cxn ang="T5">
                  <a:pos x="T2" y="T3"/>
                </a:cxn>
              </a:cxnLst>
              <a:rect l="T6" t="T7" r="T8" b="T9"/>
              <a:pathLst>
                <a:path w="410" h="241">
                  <a:moveTo>
                    <a:pt x="0" y="0"/>
                  </a:moveTo>
                  <a:lnTo>
                    <a:pt x="409" y="240"/>
                  </a:lnTo>
                </a:path>
              </a:pathLst>
            </a:custGeom>
            <a:noFill/>
            <a:ln w="381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53" name="Freeform 44"/>
            <p:cNvSpPr>
              <a:spLocks/>
            </p:cNvSpPr>
            <p:nvPr/>
          </p:nvSpPr>
          <p:spPr bwMode="auto">
            <a:xfrm>
              <a:off x="2789" y="3377"/>
              <a:ext cx="603" cy="391"/>
            </a:xfrm>
            <a:custGeom>
              <a:avLst/>
              <a:gdLst>
                <a:gd name="T0" fmla="*/ 0 w 603"/>
                <a:gd name="T1" fmla="*/ 390 h 391"/>
                <a:gd name="T2" fmla="*/ 602 w 603"/>
                <a:gd name="T3" fmla="*/ 0 h 391"/>
                <a:gd name="T4" fmla="*/ 0 60000 65536"/>
                <a:gd name="T5" fmla="*/ 0 60000 65536"/>
                <a:gd name="T6" fmla="*/ 0 w 603"/>
                <a:gd name="T7" fmla="*/ 0 h 391"/>
                <a:gd name="T8" fmla="*/ 603 w 603"/>
                <a:gd name="T9" fmla="*/ 391 h 391"/>
              </a:gdLst>
              <a:ahLst/>
              <a:cxnLst>
                <a:cxn ang="T4">
                  <a:pos x="T0" y="T1"/>
                </a:cxn>
                <a:cxn ang="T5">
                  <a:pos x="T2" y="T3"/>
                </a:cxn>
              </a:cxnLst>
              <a:rect l="T6" t="T7" r="T8" b="T9"/>
              <a:pathLst>
                <a:path w="603" h="391">
                  <a:moveTo>
                    <a:pt x="0" y="390"/>
                  </a:moveTo>
                  <a:lnTo>
                    <a:pt x="602" y="0"/>
                  </a:lnTo>
                </a:path>
              </a:pathLst>
            </a:custGeom>
            <a:noFill/>
            <a:ln w="381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54" name="Oval 45"/>
            <p:cNvSpPr>
              <a:spLocks noChangeArrowheads="1"/>
            </p:cNvSpPr>
            <p:nvPr/>
          </p:nvSpPr>
          <p:spPr bwMode="auto">
            <a:xfrm>
              <a:off x="3340" y="3318"/>
              <a:ext cx="288" cy="7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55" name="Line 46"/>
            <p:cNvSpPr>
              <a:spLocks noChangeShapeType="1"/>
            </p:cNvSpPr>
            <p:nvPr/>
          </p:nvSpPr>
          <p:spPr bwMode="auto">
            <a:xfrm>
              <a:off x="3340" y="3311"/>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56" name="Line 47"/>
            <p:cNvSpPr>
              <a:spLocks noChangeShapeType="1"/>
            </p:cNvSpPr>
            <p:nvPr/>
          </p:nvSpPr>
          <p:spPr bwMode="auto">
            <a:xfrm>
              <a:off x="3628" y="3311"/>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57" name="Rectangle 48"/>
            <p:cNvSpPr>
              <a:spLocks noChangeArrowheads="1"/>
            </p:cNvSpPr>
            <p:nvPr/>
          </p:nvSpPr>
          <p:spPr bwMode="auto">
            <a:xfrm>
              <a:off x="3340" y="3311"/>
              <a:ext cx="285" cy="46"/>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FFFFFF"/>
                </a:solidFill>
                <a:effectLst/>
                <a:uLnTx/>
                <a:uFillTx/>
                <a:latin typeface="+mn-ea"/>
                <a:ea typeface="+mn-ea"/>
              </a:endParaRPr>
            </a:p>
          </p:txBody>
        </p:sp>
        <p:sp>
          <p:nvSpPr>
            <p:cNvPr id="58" name="Oval 49"/>
            <p:cNvSpPr>
              <a:spLocks noChangeArrowheads="1"/>
            </p:cNvSpPr>
            <p:nvPr/>
          </p:nvSpPr>
          <p:spPr bwMode="auto">
            <a:xfrm>
              <a:off x="3337" y="3256"/>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59" name="Rectangle 50"/>
            <p:cNvSpPr>
              <a:spLocks noChangeArrowheads="1"/>
            </p:cNvSpPr>
            <p:nvPr/>
          </p:nvSpPr>
          <p:spPr bwMode="auto">
            <a:xfrm>
              <a:off x="3417" y="3268"/>
              <a:ext cx="130" cy="11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60" name="Rectangle 51"/>
            <p:cNvSpPr>
              <a:spLocks noChangeArrowheads="1"/>
            </p:cNvSpPr>
            <p:nvPr/>
          </p:nvSpPr>
          <p:spPr bwMode="auto">
            <a:xfrm>
              <a:off x="3331" y="3212"/>
              <a:ext cx="31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i="0" u="none" strike="noStrike" kern="0" cap="none" spc="0" normalizeH="0" baseline="0" noProof="0">
                  <a:ln>
                    <a:noFill/>
                  </a:ln>
                  <a:solidFill>
                    <a:srgbClr val="FFFFFF"/>
                  </a:solidFill>
                  <a:effectLst/>
                  <a:uLnTx/>
                  <a:uFillTx/>
                  <a:latin typeface="+mn-ea"/>
                  <a:ea typeface="+mn-ea"/>
                </a:rPr>
                <a:t>2a</a:t>
              </a:r>
            </a:p>
          </p:txBody>
        </p:sp>
        <p:sp>
          <p:nvSpPr>
            <p:cNvPr id="61" name="Rectangle 52"/>
            <p:cNvSpPr>
              <a:spLocks noChangeArrowheads="1"/>
            </p:cNvSpPr>
            <p:nvPr/>
          </p:nvSpPr>
          <p:spPr bwMode="auto">
            <a:xfrm>
              <a:off x="1199" y="3293"/>
              <a:ext cx="43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2000" i="0" u="none" strike="noStrike" kern="0" cap="none" spc="0" normalizeH="0" baseline="0" noProof="0">
                  <a:ln>
                    <a:noFill/>
                  </a:ln>
                  <a:solidFill>
                    <a:srgbClr val="000000"/>
                  </a:solidFill>
                  <a:effectLst/>
                  <a:uLnTx/>
                  <a:uFillTx/>
                  <a:latin typeface="+mn-ea"/>
                  <a:ea typeface="+mn-ea"/>
                </a:rPr>
                <a:t>AS3</a:t>
              </a:r>
            </a:p>
          </p:txBody>
        </p:sp>
        <p:sp>
          <p:nvSpPr>
            <p:cNvPr id="62" name="Rectangle 53"/>
            <p:cNvSpPr>
              <a:spLocks noChangeArrowheads="1"/>
            </p:cNvSpPr>
            <p:nvPr/>
          </p:nvSpPr>
          <p:spPr bwMode="auto">
            <a:xfrm>
              <a:off x="2839" y="3717"/>
              <a:ext cx="43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2000" i="0" u="none" strike="noStrike" kern="0" cap="none" spc="0" normalizeH="0" baseline="0" noProof="0">
                  <a:ln>
                    <a:noFill/>
                  </a:ln>
                  <a:solidFill>
                    <a:srgbClr val="000000"/>
                  </a:solidFill>
                  <a:effectLst/>
                  <a:uLnTx/>
                  <a:uFillTx/>
                  <a:latin typeface="+mn-ea"/>
                  <a:ea typeface="+mn-ea"/>
                </a:rPr>
                <a:t>AS1</a:t>
              </a:r>
            </a:p>
          </p:txBody>
        </p:sp>
        <p:sp>
          <p:nvSpPr>
            <p:cNvPr id="63" name="Rectangle 54"/>
            <p:cNvSpPr>
              <a:spLocks noChangeArrowheads="1"/>
            </p:cNvSpPr>
            <p:nvPr/>
          </p:nvSpPr>
          <p:spPr bwMode="auto">
            <a:xfrm>
              <a:off x="3599" y="3479"/>
              <a:ext cx="38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800" i="0" u="none" strike="noStrike" kern="0" cap="none" spc="0" normalizeH="0" baseline="0" noProof="0">
                  <a:ln>
                    <a:noFill/>
                  </a:ln>
                  <a:solidFill>
                    <a:srgbClr val="000000"/>
                  </a:solidFill>
                  <a:effectLst/>
                  <a:uLnTx/>
                  <a:uFillTx/>
                  <a:latin typeface="+mn-ea"/>
                  <a:ea typeface="+mn-ea"/>
                </a:rPr>
                <a:t>AS2</a:t>
              </a:r>
            </a:p>
          </p:txBody>
        </p:sp>
        <p:sp>
          <p:nvSpPr>
            <p:cNvPr id="64" name="Oval 55"/>
            <p:cNvSpPr>
              <a:spLocks noChangeArrowheads="1"/>
            </p:cNvSpPr>
            <p:nvPr/>
          </p:nvSpPr>
          <p:spPr bwMode="auto">
            <a:xfrm>
              <a:off x="1696" y="3702"/>
              <a:ext cx="288" cy="7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65" name="Line 56"/>
            <p:cNvSpPr>
              <a:spLocks noChangeShapeType="1"/>
            </p:cNvSpPr>
            <p:nvPr/>
          </p:nvSpPr>
          <p:spPr bwMode="auto">
            <a:xfrm>
              <a:off x="1696" y="3696"/>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66" name="Line 57"/>
            <p:cNvSpPr>
              <a:spLocks noChangeShapeType="1"/>
            </p:cNvSpPr>
            <p:nvPr/>
          </p:nvSpPr>
          <p:spPr bwMode="auto">
            <a:xfrm>
              <a:off x="1984" y="3696"/>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67" name="Rectangle 58"/>
            <p:cNvSpPr>
              <a:spLocks noChangeArrowheads="1"/>
            </p:cNvSpPr>
            <p:nvPr/>
          </p:nvSpPr>
          <p:spPr bwMode="auto">
            <a:xfrm>
              <a:off x="1696" y="3696"/>
              <a:ext cx="285" cy="45"/>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FFFFFF"/>
                </a:solidFill>
                <a:effectLst/>
                <a:uLnTx/>
                <a:uFillTx/>
                <a:latin typeface="+mn-ea"/>
                <a:ea typeface="+mn-ea"/>
              </a:endParaRPr>
            </a:p>
          </p:txBody>
        </p:sp>
        <p:sp>
          <p:nvSpPr>
            <p:cNvPr id="68" name="Oval 59"/>
            <p:cNvSpPr>
              <a:spLocks noChangeArrowheads="1"/>
            </p:cNvSpPr>
            <p:nvPr/>
          </p:nvSpPr>
          <p:spPr bwMode="auto">
            <a:xfrm>
              <a:off x="1693" y="3645"/>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69" name="Rectangle 60"/>
            <p:cNvSpPr>
              <a:spLocks noChangeArrowheads="1"/>
            </p:cNvSpPr>
            <p:nvPr/>
          </p:nvSpPr>
          <p:spPr bwMode="auto">
            <a:xfrm>
              <a:off x="1771" y="3670"/>
              <a:ext cx="131" cy="8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70" name="Rectangle 61"/>
            <p:cNvSpPr>
              <a:spLocks noChangeArrowheads="1"/>
            </p:cNvSpPr>
            <p:nvPr/>
          </p:nvSpPr>
          <p:spPr bwMode="auto">
            <a:xfrm>
              <a:off x="1689" y="3578"/>
              <a:ext cx="31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i="0" u="none" strike="noStrike" kern="0" cap="none" spc="0" normalizeH="0" baseline="0" noProof="0">
                  <a:ln>
                    <a:noFill/>
                  </a:ln>
                  <a:solidFill>
                    <a:srgbClr val="FFFFFF"/>
                  </a:solidFill>
                  <a:effectLst/>
                  <a:uLnTx/>
                  <a:uFillTx/>
                  <a:latin typeface="+mn-ea"/>
                  <a:ea typeface="+mn-ea"/>
                </a:rPr>
                <a:t>1a</a:t>
              </a:r>
            </a:p>
          </p:txBody>
        </p:sp>
        <p:grpSp>
          <p:nvGrpSpPr>
            <p:cNvPr id="71" name="Group 69"/>
            <p:cNvGrpSpPr>
              <a:grpSpLocks/>
            </p:cNvGrpSpPr>
            <p:nvPr/>
          </p:nvGrpSpPr>
          <p:grpSpPr bwMode="auto">
            <a:xfrm>
              <a:off x="3655" y="3098"/>
              <a:ext cx="301" cy="252"/>
              <a:chOff x="3655" y="3098"/>
              <a:chExt cx="301" cy="252"/>
            </a:xfrm>
          </p:grpSpPr>
          <p:sp>
            <p:nvSpPr>
              <p:cNvPr id="113" name="Oval 62"/>
              <p:cNvSpPr>
                <a:spLocks noChangeArrowheads="1"/>
              </p:cNvSpPr>
              <p:nvPr/>
            </p:nvSpPr>
            <p:spPr bwMode="auto">
              <a:xfrm>
                <a:off x="3660" y="3212"/>
                <a:ext cx="288" cy="7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114" name="Line 63"/>
              <p:cNvSpPr>
                <a:spLocks noChangeShapeType="1"/>
              </p:cNvSpPr>
              <p:nvPr/>
            </p:nvSpPr>
            <p:spPr bwMode="auto">
              <a:xfrm>
                <a:off x="3660" y="3205"/>
                <a:ext cx="0" cy="47"/>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115" name="Line 64"/>
              <p:cNvSpPr>
                <a:spLocks noChangeShapeType="1"/>
              </p:cNvSpPr>
              <p:nvPr/>
            </p:nvSpPr>
            <p:spPr bwMode="auto">
              <a:xfrm>
                <a:off x="3948" y="3205"/>
                <a:ext cx="0" cy="47"/>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116" name="Rectangle 65"/>
              <p:cNvSpPr>
                <a:spLocks noChangeArrowheads="1"/>
              </p:cNvSpPr>
              <p:nvPr/>
            </p:nvSpPr>
            <p:spPr bwMode="auto">
              <a:xfrm>
                <a:off x="3660" y="3205"/>
                <a:ext cx="285" cy="46"/>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FFFFFF"/>
                  </a:solidFill>
                  <a:effectLst/>
                  <a:uLnTx/>
                  <a:uFillTx/>
                  <a:latin typeface="+mn-ea"/>
                  <a:ea typeface="+mn-ea"/>
                </a:endParaRPr>
              </a:p>
            </p:txBody>
          </p:sp>
          <p:sp>
            <p:nvSpPr>
              <p:cNvPr id="117" name="Oval 66"/>
              <p:cNvSpPr>
                <a:spLocks noChangeArrowheads="1"/>
              </p:cNvSpPr>
              <p:nvPr/>
            </p:nvSpPr>
            <p:spPr bwMode="auto">
              <a:xfrm>
                <a:off x="3657" y="3151"/>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118" name="Rectangle 67"/>
              <p:cNvSpPr>
                <a:spLocks noChangeArrowheads="1"/>
              </p:cNvSpPr>
              <p:nvPr/>
            </p:nvSpPr>
            <p:spPr bwMode="auto">
              <a:xfrm>
                <a:off x="3737" y="3163"/>
                <a:ext cx="130" cy="109"/>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119" name="Rectangle 68"/>
              <p:cNvSpPr>
                <a:spLocks noChangeArrowheads="1"/>
              </p:cNvSpPr>
              <p:nvPr/>
            </p:nvSpPr>
            <p:spPr bwMode="auto">
              <a:xfrm>
                <a:off x="3655" y="3098"/>
                <a:ext cx="3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i="0" u="none" strike="noStrike" kern="0" cap="none" spc="0" normalizeH="0" baseline="0" noProof="0" dirty="0">
                    <a:ln>
                      <a:noFill/>
                    </a:ln>
                    <a:solidFill>
                      <a:srgbClr val="FFFFFF"/>
                    </a:solidFill>
                    <a:effectLst/>
                    <a:uLnTx/>
                    <a:uFillTx/>
                    <a:latin typeface="+mn-ea"/>
                    <a:ea typeface="+mn-ea"/>
                  </a:rPr>
                  <a:t>2c</a:t>
                </a:r>
              </a:p>
            </p:txBody>
          </p:sp>
        </p:grpSp>
        <p:grpSp>
          <p:nvGrpSpPr>
            <p:cNvPr id="72" name="Group 77"/>
            <p:cNvGrpSpPr>
              <a:grpSpLocks/>
            </p:cNvGrpSpPr>
            <p:nvPr/>
          </p:nvGrpSpPr>
          <p:grpSpPr bwMode="auto">
            <a:xfrm>
              <a:off x="3898" y="3304"/>
              <a:ext cx="325" cy="252"/>
              <a:chOff x="3898" y="3304"/>
              <a:chExt cx="325" cy="252"/>
            </a:xfrm>
          </p:grpSpPr>
          <p:sp>
            <p:nvSpPr>
              <p:cNvPr id="106" name="Oval 70"/>
              <p:cNvSpPr>
                <a:spLocks noChangeArrowheads="1"/>
              </p:cNvSpPr>
              <p:nvPr/>
            </p:nvSpPr>
            <p:spPr bwMode="auto">
              <a:xfrm>
                <a:off x="3914" y="3418"/>
                <a:ext cx="288" cy="75"/>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107" name="Line 71"/>
              <p:cNvSpPr>
                <a:spLocks noChangeShapeType="1"/>
              </p:cNvSpPr>
              <p:nvPr/>
            </p:nvSpPr>
            <p:spPr bwMode="auto">
              <a:xfrm>
                <a:off x="3914" y="3411"/>
                <a:ext cx="0" cy="47"/>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108" name="Line 72"/>
              <p:cNvSpPr>
                <a:spLocks noChangeShapeType="1"/>
              </p:cNvSpPr>
              <p:nvPr/>
            </p:nvSpPr>
            <p:spPr bwMode="auto">
              <a:xfrm>
                <a:off x="4202" y="3411"/>
                <a:ext cx="0" cy="47"/>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109" name="Rectangle 73"/>
              <p:cNvSpPr>
                <a:spLocks noChangeArrowheads="1"/>
              </p:cNvSpPr>
              <p:nvPr/>
            </p:nvSpPr>
            <p:spPr bwMode="auto">
              <a:xfrm>
                <a:off x="3914" y="3411"/>
                <a:ext cx="285" cy="46"/>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FFFFFF"/>
                  </a:solidFill>
                  <a:effectLst/>
                  <a:uLnTx/>
                  <a:uFillTx/>
                  <a:latin typeface="+mn-ea"/>
                  <a:ea typeface="+mn-ea"/>
                </a:endParaRPr>
              </a:p>
            </p:txBody>
          </p:sp>
          <p:sp>
            <p:nvSpPr>
              <p:cNvPr id="110" name="Oval 74"/>
              <p:cNvSpPr>
                <a:spLocks noChangeArrowheads="1"/>
              </p:cNvSpPr>
              <p:nvPr/>
            </p:nvSpPr>
            <p:spPr bwMode="auto">
              <a:xfrm>
                <a:off x="3912" y="3357"/>
                <a:ext cx="287"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111" name="Rectangle 75"/>
              <p:cNvSpPr>
                <a:spLocks noChangeArrowheads="1"/>
              </p:cNvSpPr>
              <p:nvPr/>
            </p:nvSpPr>
            <p:spPr bwMode="auto">
              <a:xfrm>
                <a:off x="3992" y="3369"/>
                <a:ext cx="130" cy="10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112" name="Rectangle 76"/>
              <p:cNvSpPr>
                <a:spLocks noChangeArrowheads="1"/>
              </p:cNvSpPr>
              <p:nvPr/>
            </p:nvSpPr>
            <p:spPr bwMode="auto">
              <a:xfrm>
                <a:off x="3898" y="3304"/>
                <a:ext cx="32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i="0" u="none" strike="noStrike" kern="0" cap="none" spc="0" normalizeH="0" baseline="0" noProof="0">
                    <a:ln>
                      <a:noFill/>
                    </a:ln>
                    <a:solidFill>
                      <a:srgbClr val="FFFFFF"/>
                    </a:solidFill>
                    <a:effectLst/>
                    <a:uLnTx/>
                    <a:uFillTx/>
                    <a:latin typeface="+mn-ea"/>
                    <a:ea typeface="+mn-ea"/>
                  </a:rPr>
                  <a:t>2b</a:t>
                </a:r>
              </a:p>
            </p:txBody>
          </p:sp>
        </p:grpSp>
        <p:grpSp>
          <p:nvGrpSpPr>
            <p:cNvPr id="73" name="Group 86"/>
            <p:cNvGrpSpPr>
              <a:grpSpLocks/>
            </p:cNvGrpSpPr>
            <p:nvPr/>
          </p:nvGrpSpPr>
          <p:grpSpPr bwMode="auto">
            <a:xfrm>
              <a:off x="2488" y="3656"/>
              <a:ext cx="325" cy="252"/>
              <a:chOff x="2488" y="3656"/>
              <a:chExt cx="325" cy="252"/>
            </a:xfrm>
          </p:grpSpPr>
          <p:sp>
            <p:nvSpPr>
              <p:cNvPr id="98" name="Oval 78"/>
              <p:cNvSpPr>
                <a:spLocks noChangeArrowheads="1"/>
              </p:cNvSpPr>
              <p:nvPr/>
            </p:nvSpPr>
            <p:spPr bwMode="auto">
              <a:xfrm>
                <a:off x="2507" y="3769"/>
                <a:ext cx="288" cy="76"/>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99" name="Line 79"/>
              <p:cNvSpPr>
                <a:spLocks noChangeShapeType="1"/>
              </p:cNvSpPr>
              <p:nvPr/>
            </p:nvSpPr>
            <p:spPr bwMode="auto">
              <a:xfrm>
                <a:off x="2507" y="3763"/>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100" name="Line 80"/>
              <p:cNvSpPr>
                <a:spLocks noChangeShapeType="1"/>
              </p:cNvSpPr>
              <p:nvPr/>
            </p:nvSpPr>
            <p:spPr bwMode="auto">
              <a:xfrm>
                <a:off x="2795" y="3763"/>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101" name="Rectangle 81"/>
              <p:cNvSpPr>
                <a:spLocks noChangeArrowheads="1"/>
              </p:cNvSpPr>
              <p:nvPr/>
            </p:nvSpPr>
            <p:spPr bwMode="auto">
              <a:xfrm>
                <a:off x="2507" y="3763"/>
                <a:ext cx="285" cy="45"/>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FFFFFF"/>
                  </a:solidFill>
                  <a:effectLst/>
                  <a:uLnTx/>
                  <a:uFillTx/>
                  <a:latin typeface="+mn-ea"/>
                  <a:ea typeface="+mn-ea"/>
                </a:endParaRPr>
              </a:p>
            </p:txBody>
          </p:sp>
          <p:sp>
            <p:nvSpPr>
              <p:cNvPr id="102" name="Oval 82"/>
              <p:cNvSpPr>
                <a:spLocks noChangeArrowheads="1"/>
              </p:cNvSpPr>
              <p:nvPr/>
            </p:nvSpPr>
            <p:spPr bwMode="auto">
              <a:xfrm>
                <a:off x="2504" y="3708"/>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grpSp>
            <p:nvGrpSpPr>
              <p:cNvPr id="103" name="Group 85"/>
              <p:cNvGrpSpPr>
                <a:grpSpLocks/>
              </p:cNvGrpSpPr>
              <p:nvPr/>
            </p:nvGrpSpPr>
            <p:grpSpPr bwMode="auto">
              <a:xfrm>
                <a:off x="2488" y="3656"/>
                <a:ext cx="325" cy="252"/>
                <a:chOff x="2488" y="3656"/>
                <a:chExt cx="325" cy="252"/>
              </a:xfrm>
            </p:grpSpPr>
            <p:sp>
              <p:nvSpPr>
                <p:cNvPr id="104" name="Rectangle 83"/>
                <p:cNvSpPr>
                  <a:spLocks noChangeArrowheads="1"/>
                </p:cNvSpPr>
                <p:nvPr/>
              </p:nvSpPr>
              <p:spPr bwMode="auto">
                <a:xfrm>
                  <a:off x="2583" y="3713"/>
                  <a:ext cx="129" cy="12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105" name="Rectangle 84"/>
                <p:cNvSpPr>
                  <a:spLocks noChangeArrowheads="1"/>
                </p:cNvSpPr>
                <p:nvPr/>
              </p:nvSpPr>
              <p:spPr bwMode="auto">
                <a:xfrm>
                  <a:off x="2488" y="3656"/>
                  <a:ext cx="32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i="0" u="none" strike="noStrike" kern="0" cap="none" spc="0" normalizeH="0" baseline="0" noProof="0">
                      <a:ln>
                        <a:noFill/>
                      </a:ln>
                      <a:solidFill>
                        <a:srgbClr val="FFFFFF"/>
                      </a:solidFill>
                      <a:effectLst/>
                      <a:uLnTx/>
                      <a:uFillTx/>
                      <a:latin typeface="+mn-ea"/>
                      <a:ea typeface="+mn-ea"/>
                    </a:rPr>
                    <a:t>1b</a:t>
                  </a:r>
                </a:p>
              </p:txBody>
            </p:sp>
          </p:grpSp>
        </p:grpSp>
        <p:grpSp>
          <p:nvGrpSpPr>
            <p:cNvPr id="74" name="Group 95"/>
            <p:cNvGrpSpPr>
              <a:grpSpLocks/>
            </p:cNvGrpSpPr>
            <p:nvPr/>
          </p:nvGrpSpPr>
          <p:grpSpPr bwMode="auto">
            <a:xfrm>
              <a:off x="1031" y="2955"/>
              <a:ext cx="301" cy="252"/>
              <a:chOff x="1031" y="2955"/>
              <a:chExt cx="301" cy="252"/>
            </a:xfrm>
          </p:grpSpPr>
          <p:sp>
            <p:nvSpPr>
              <p:cNvPr id="90" name="Oval 87"/>
              <p:cNvSpPr>
                <a:spLocks noChangeArrowheads="1"/>
              </p:cNvSpPr>
              <p:nvPr/>
            </p:nvSpPr>
            <p:spPr bwMode="auto">
              <a:xfrm>
                <a:off x="1038" y="3068"/>
                <a:ext cx="288" cy="76"/>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91" name="Line 88"/>
              <p:cNvSpPr>
                <a:spLocks noChangeShapeType="1"/>
              </p:cNvSpPr>
              <p:nvPr/>
            </p:nvSpPr>
            <p:spPr bwMode="auto">
              <a:xfrm>
                <a:off x="1038" y="3062"/>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92" name="Line 89"/>
              <p:cNvSpPr>
                <a:spLocks noChangeShapeType="1"/>
              </p:cNvSpPr>
              <p:nvPr/>
            </p:nvSpPr>
            <p:spPr bwMode="auto">
              <a:xfrm>
                <a:off x="1326" y="3062"/>
                <a:ext cx="0" cy="4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93" name="Rectangle 90"/>
              <p:cNvSpPr>
                <a:spLocks noChangeArrowheads="1"/>
              </p:cNvSpPr>
              <p:nvPr/>
            </p:nvSpPr>
            <p:spPr bwMode="auto">
              <a:xfrm>
                <a:off x="1038" y="3062"/>
                <a:ext cx="285" cy="45"/>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i="0" u="none" strike="noStrike" kern="0" cap="none" spc="0" normalizeH="0" baseline="0" noProof="0">
                  <a:ln>
                    <a:noFill/>
                  </a:ln>
                  <a:solidFill>
                    <a:srgbClr val="FFFFFF"/>
                  </a:solidFill>
                  <a:effectLst/>
                  <a:uLnTx/>
                  <a:uFillTx/>
                  <a:latin typeface="+mn-ea"/>
                  <a:ea typeface="+mn-ea"/>
                </a:endParaRPr>
              </a:p>
            </p:txBody>
          </p:sp>
          <p:sp>
            <p:nvSpPr>
              <p:cNvPr id="94" name="Oval 91"/>
              <p:cNvSpPr>
                <a:spLocks noChangeArrowheads="1"/>
              </p:cNvSpPr>
              <p:nvPr/>
            </p:nvSpPr>
            <p:spPr bwMode="auto">
              <a:xfrm>
                <a:off x="1035" y="3007"/>
                <a:ext cx="288" cy="88"/>
              </a:xfrm>
              <a:prstGeom prst="ellipse">
                <a:avLst/>
              </a:prstGeom>
              <a:solidFill>
                <a:srgbClr val="FF0033"/>
              </a:solidFill>
              <a:ln w="12700">
                <a:solidFill>
                  <a:srgbClr val="FFFFFF"/>
                </a:solidFill>
                <a:round/>
                <a:headEnd/>
                <a:tailEnd/>
              </a:ln>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grpSp>
            <p:nvGrpSpPr>
              <p:cNvPr id="95" name="Group 94"/>
              <p:cNvGrpSpPr>
                <a:grpSpLocks/>
              </p:cNvGrpSpPr>
              <p:nvPr/>
            </p:nvGrpSpPr>
            <p:grpSpPr bwMode="auto">
              <a:xfrm>
                <a:off x="1031" y="2955"/>
                <a:ext cx="301" cy="252"/>
                <a:chOff x="1031" y="2955"/>
                <a:chExt cx="301" cy="252"/>
              </a:xfrm>
            </p:grpSpPr>
            <p:sp>
              <p:nvSpPr>
                <p:cNvPr id="96" name="Rectangle 92"/>
                <p:cNvSpPr>
                  <a:spLocks noChangeArrowheads="1"/>
                </p:cNvSpPr>
                <p:nvPr/>
              </p:nvSpPr>
              <p:spPr bwMode="auto">
                <a:xfrm>
                  <a:off x="1113" y="3012"/>
                  <a:ext cx="130" cy="122"/>
                </a:xfrm>
                <a:prstGeom prst="rect">
                  <a:avLst/>
                </a:prstGeom>
                <a:solidFill>
                  <a:srgbClr val="FF00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a typeface="+mn-ea"/>
                  </a:endParaRPr>
                </a:p>
              </p:txBody>
            </p:sp>
            <p:sp>
              <p:nvSpPr>
                <p:cNvPr id="97" name="Rectangle 93"/>
                <p:cNvSpPr>
                  <a:spLocks noChangeArrowheads="1"/>
                </p:cNvSpPr>
                <p:nvPr/>
              </p:nvSpPr>
              <p:spPr bwMode="auto">
                <a:xfrm>
                  <a:off x="1031" y="2955"/>
                  <a:ext cx="3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i="0" u="none" strike="noStrike" kern="0" cap="none" spc="0" normalizeH="0" baseline="0" noProof="0">
                      <a:ln>
                        <a:noFill/>
                      </a:ln>
                      <a:solidFill>
                        <a:srgbClr val="FFFFFF"/>
                      </a:solidFill>
                      <a:effectLst/>
                      <a:uLnTx/>
                      <a:uFillTx/>
                      <a:latin typeface="+mn-ea"/>
                      <a:ea typeface="+mn-ea"/>
                    </a:rPr>
                    <a:t>3c</a:t>
                  </a:r>
                </a:p>
              </p:txBody>
            </p:sp>
          </p:grpSp>
        </p:grpSp>
        <p:sp>
          <p:nvSpPr>
            <p:cNvPr id="75" name="Line 96"/>
            <p:cNvSpPr>
              <a:spLocks noChangeShapeType="1"/>
            </p:cNvSpPr>
            <p:nvPr/>
          </p:nvSpPr>
          <p:spPr bwMode="auto">
            <a:xfrm flipH="1">
              <a:off x="1057" y="3150"/>
              <a:ext cx="57" cy="99"/>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76" name="Line 97"/>
            <p:cNvSpPr>
              <a:spLocks noChangeShapeType="1"/>
            </p:cNvSpPr>
            <p:nvPr/>
          </p:nvSpPr>
          <p:spPr bwMode="auto">
            <a:xfrm>
              <a:off x="775" y="3193"/>
              <a:ext cx="133" cy="102"/>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77" name="Line 98"/>
            <p:cNvSpPr>
              <a:spLocks noChangeShapeType="1"/>
            </p:cNvSpPr>
            <p:nvPr/>
          </p:nvSpPr>
          <p:spPr bwMode="auto">
            <a:xfrm flipH="1">
              <a:off x="1234" y="2863"/>
              <a:ext cx="125" cy="141"/>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78" name="Line 99"/>
            <p:cNvSpPr>
              <a:spLocks noChangeShapeType="1"/>
            </p:cNvSpPr>
            <p:nvPr/>
          </p:nvSpPr>
          <p:spPr bwMode="auto">
            <a:xfrm>
              <a:off x="977" y="2855"/>
              <a:ext cx="109" cy="165"/>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79" name="Line 100"/>
            <p:cNvSpPr>
              <a:spLocks noChangeShapeType="1"/>
            </p:cNvSpPr>
            <p:nvPr/>
          </p:nvSpPr>
          <p:spPr bwMode="auto">
            <a:xfrm flipH="1">
              <a:off x="1584" y="2941"/>
              <a:ext cx="63" cy="190"/>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80" name="Line 101"/>
            <p:cNvSpPr>
              <a:spLocks noChangeShapeType="1"/>
            </p:cNvSpPr>
            <p:nvPr/>
          </p:nvSpPr>
          <p:spPr bwMode="auto">
            <a:xfrm>
              <a:off x="4194" y="3422"/>
              <a:ext cx="203" cy="0"/>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81" name="Line 102"/>
            <p:cNvSpPr>
              <a:spLocks noChangeShapeType="1"/>
            </p:cNvSpPr>
            <p:nvPr/>
          </p:nvSpPr>
          <p:spPr bwMode="auto">
            <a:xfrm flipV="1">
              <a:off x="4139" y="3131"/>
              <a:ext cx="241" cy="236"/>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82" name="Line 103"/>
            <p:cNvSpPr>
              <a:spLocks noChangeShapeType="1"/>
            </p:cNvSpPr>
            <p:nvPr/>
          </p:nvSpPr>
          <p:spPr bwMode="auto">
            <a:xfrm flipH="1" flipV="1">
              <a:off x="3632" y="2973"/>
              <a:ext cx="117" cy="188"/>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83" name="Line 104"/>
            <p:cNvSpPr>
              <a:spLocks noChangeShapeType="1"/>
            </p:cNvSpPr>
            <p:nvPr/>
          </p:nvSpPr>
          <p:spPr bwMode="auto">
            <a:xfrm flipH="1" flipV="1">
              <a:off x="3346" y="3068"/>
              <a:ext cx="124" cy="172"/>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84" name="Line 105"/>
            <p:cNvSpPr>
              <a:spLocks noChangeShapeType="1"/>
            </p:cNvSpPr>
            <p:nvPr/>
          </p:nvSpPr>
          <p:spPr bwMode="auto">
            <a:xfrm flipH="1">
              <a:off x="1608" y="3760"/>
              <a:ext cx="124" cy="110"/>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85" name="Line 106"/>
            <p:cNvSpPr>
              <a:spLocks noChangeShapeType="1"/>
            </p:cNvSpPr>
            <p:nvPr/>
          </p:nvSpPr>
          <p:spPr bwMode="auto">
            <a:xfrm flipH="1" flipV="1">
              <a:off x="1576" y="3665"/>
              <a:ext cx="117" cy="7"/>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86" name="Line 107"/>
            <p:cNvSpPr>
              <a:spLocks noChangeShapeType="1"/>
            </p:cNvSpPr>
            <p:nvPr/>
          </p:nvSpPr>
          <p:spPr bwMode="auto">
            <a:xfrm flipH="1">
              <a:off x="1826" y="3918"/>
              <a:ext cx="195" cy="15"/>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87" name="Line 108"/>
            <p:cNvSpPr>
              <a:spLocks noChangeShapeType="1"/>
            </p:cNvSpPr>
            <p:nvPr/>
          </p:nvSpPr>
          <p:spPr bwMode="auto">
            <a:xfrm flipV="1">
              <a:off x="2269" y="3491"/>
              <a:ext cx="211" cy="9"/>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88" name="Line 109"/>
            <p:cNvSpPr>
              <a:spLocks noChangeShapeType="1"/>
            </p:cNvSpPr>
            <p:nvPr/>
          </p:nvSpPr>
          <p:spPr bwMode="auto">
            <a:xfrm>
              <a:off x="2691" y="3839"/>
              <a:ext cx="109" cy="102"/>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sp>
          <p:nvSpPr>
            <p:cNvPr id="89" name="Line 110"/>
            <p:cNvSpPr>
              <a:spLocks noChangeShapeType="1"/>
            </p:cNvSpPr>
            <p:nvPr/>
          </p:nvSpPr>
          <p:spPr bwMode="auto">
            <a:xfrm>
              <a:off x="2247" y="3563"/>
              <a:ext cx="132" cy="71"/>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i="0" u="none" strike="noStrike" kern="0" cap="none" spc="0" normalizeH="0" baseline="0" noProof="0">
                <a:ln>
                  <a:noFill/>
                </a:ln>
                <a:solidFill>
                  <a:srgbClr val="FFFFFF"/>
                </a:solidFill>
                <a:effectLst/>
                <a:uLnTx/>
                <a:uFillTx/>
                <a:latin typeface="+mn-ea"/>
              </a:endParaRPr>
            </a:p>
          </p:txBody>
        </p:sp>
      </p:grpSp>
      <p:sp>
        <p:nvSpPr>
          <p:cNvPr id="124" name="圆角矩形 123"/>
          <p:cNvSpPr/>
          <p:nvPr/>
        </p:nvSpPr>
        <p:spPr>
          <a:xfrm>
            <a:off x="1014559" y="1490231"/>
            <a:ext cx="3382319" cy="622106"/>
          </a:xfrm>
          <a:prstGeom prst="roundRect">
            <a:avLst/>
          </a:prstGeom>
          <a:gradFill flip="none" rotWithShape="1">
            <a:gsLst>
              <a:gs pos="85000">
                <a:schemeClr val="accent2">
                  <a:lumMod val="40000"/>
                  <a:lumOff val="60000"/>
                </a:schemeClr>
              </a:gs>
              <a:gs pos="15000">
                <a:schemeClr val="accent2">
                  <a:lumMod val="40000"/>
                  <a:lumOff val="60000"/>
                </a:schemeClr>
              </a:gs>
              <a:gs pos="0">
                <a:schemeClr val="bg1"/>
              </a:gs>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mn-ea"/>
              </a:rPr>
              <a:t>AS</a:t>
            </a:r>
            <a:r>
              <a:rPr lang="zh-CN" altLang="en-US" sz="2800" dirty="0">
                <a:solidFill>
                  <a:schemeClr val="tx1"/>
                </a:solidFill>
                <a:latin typeface="+mn-ea"/>
              </a:rPr>
              <a:t>域间任务</a:t>
            </a:r>
          </a:p>
        </p:txBody>
      </p:sp>
      <p:sp>
        <p:nvSpPr>
          <p:cNvPr id="2" name="矩形 1"/>
          <p:cNvSpPr/>
          <p:nvPr/>
        </p:nvSpPr>
        <p:spPr>
          <a:xfrm>
            <a:off x="849937" y="2198062"/>
            <a:ext cx="4134714" cy="1965410"/>
          </a:xfrm>
          <a:prstGeom prst="rect">
            <a:avLst/>
          </a:prstGeom>
        </p:spPr>
        <p:txBody>
          <a:bodyPr wrap="square">
            <a:spAutoFit/>
          </a:bodyPr>
          <a:lstStyle/>
          <a:p>
            <a:pPr marL="285750" indent="-285750">
              <a:lnSpc>
                <a:spcPct val="130000"/>
              </a:lnSpc>
              <a:buFont typeface="Arial" panose="020B0604020202020204" pitchFamily="34" charset="0"/>
              <a:buChar char="•"/>
            </a:pPr>
            <a:r>
              <a:rPr lang="zh-CN" altLang="en-US" sz="2400" dirty="0"/>
              <a:t>假设</a:t>
            </a:r>
            <a:r>
              <a:rPr lang="en-US" altLang="zh-CN" sz="2400" dirty="0"/>
              <a:t>AS1</a:t>
            </a:r>
            <a:r>
              <a:rPr lang="zh-CN" altLang="en-US" sz="2400" dirty="0"/>
              <a:t>中的路由器接收到了目的端是</a:t>
            </a:r>
            <a:r>
              <a:rPr lang="en-US" altLang="zh-CN" sz="2400" dirty="0"/>
              <a:t>AS1</a:t>
            </a:r>
            <a:r>
              <a:rPr lang="zh-CN" altLang="en-US" sz="2400" dirty="0"/>
              <a:t>外的分组。路由器将把这个分组转发</a:t>
            </a:r>
            <a:r>
              <a:rPr lang="zh-CN" altLang="en-US" sz="2400" dirty="0" smtClean="0"/>
              <a:t>到哪个网</a:t>
            </a:r>
            <a:r>
              <a:rPr lang="zh-CN" altLang="en-US" sz="2400" dirty="0"/>
              <a:t>关路由</a:t>
            </a:r>
            <a:r>
              <a:rPr lang="zh-CN" altLang="en-US" sz="2400" dirty="0" smtClean="0"/>
              <a:t>器呢</a:t>
            </a:r>
            <a:r>
              <a:rPr lang="zh-CN" altLang="en-US" sz="2400" dirty="0"/>
              <a:t>？</a:t>
            </a:r>
          </a:p>
        </p:txBody>
      </p:sp>
      <p:sp>
        <p:nvSpPr>
          <p:cNvPr id="4" name="矩形 3"/>
          <p:cNvSpPr/>
          <p:nvPr/>
        </p:nvSpPr>
        <p:spPr>
          <a:xfrm>
            <a:off x="5437089" y="1457156"/>
            <a:ext cx="6881432" cy="2012859"/>
          </a:xfrm>
          <a:prstGeom prst="rect">
            <a:avLst/>
          </a:prstGeom>
        </p:spPr>
        <p:txBody>
          <a:bodyPr wrap="square">
            <a:spAutoFit/>
          </a:bodyPr>
          <a:lstStyle/>
          <a:p>
            <a:pPr marL="285750" indent="-285750">
              <a:lnSpc>
                <a:spcPct val="130000"/>
              </a:lnSpc>
              <a:buFont typeface="Arial" panose="020B0604020202020204" pitchFamily="34" charset="0"/>
              <a:buChar char="•"/>
            </a:pPr>
            <a:r>
              <a:rPr lang="en-US" altLang="zh-CN" sz="2400" dirty="0"/>
              <a:t>AS1 </a:t>
            </a:r>
            <a:r>
              <a:rPr lang="zh-CN" altLang="en-US" sz="2400" dirty="0"/>
              <a:t>需要知道</a:t>
            </a:r>
            <a:r>
              <a:rPr lang="en-US" altLang="zh-CN" sz="2400" dirty="0"/>
              <a:t>:</a:t>
            </a:r>
          </a:p>
          <a:p>
            <a:pPr marL="742950" lvl="1" indent="-285750">
              <a:lnSpc>
                <a:spcPct val="130000"/>
              </a:lnSpc>
              <a:buFont typeface="Arial" panose="020B0604020202020204" pitchFamily="34" charset="0"/>
              <a:buChar char="•"/>
            </a:pPr>
            <a:r>
              <a:rPr lang="zh-CN" altLang="en-US" sz="2400" dirty="0"/>
              <a:t>通过</a:t>
            </a:r>
            <a:r>
              <a:rPr lang="en-US" altLang="zh-CN" sz="2400" dirty="0"/>
              <a:t>AS2</a:t>
            </a:r>
            <a:r>
              <a:rPr lang="zh-CN" altLang="en-US" sz="2400" dirty="0"/>
              <a:t>和</a:t>
            </a:r>
            <a:r>
              <a:rPr lang="en-US" altLang="zh-CN" sz="2400" dirty="0"/>
              <a:t>AS3</a:t>
            </a:r>
            <a:r>
              <a:rPr lang="zh-CN" altLang="en-US" sz="2400" dirty="0"/>
              <a:t>可以到达哪些目的端</a:t>
            </a:r>
          </a:p>
          <a:p>
            <a:pPr marL="742950" lvl="1" indent="-285750">
              <a:lnSpc>
                <a:spcPct val="130000"/>
              </a:lnSpc>
              <a:buFont typeface="Arial" panose="020B0604020202020204" pitchFamily="34" charset="0"/>
              <a:buChar char="•"/>
            </a:pPr>
            <a:r>
              <a:rPr lang="zh-CN" altLang="en-US" sz="2400" dirty="0"/>
              <a:t>将这些可达信息传播给</a:t>
            </a:r>
            <a:r>
              <a:rPr lang="en-US" altLang="zh-CN" sz="2400" dirty="0"/>
              <a:t>AS1</a:t>
            </a:r>
            <a:r>
              <a:rPr lang="zh-CN" altLang="en-US" sz="2400" dirty="0"/>
              <a:t>内的所有路由器</a:t>
            </a:r>
          </a:p>
          <a:p>
            <a:pPr marL="285750" indent="-285750">
              <a:lnSpc>
                <a:spcPct val="130000"/>
              </a:lnSpc>
              <a:buFont typeface="Arial" panose="020B0604020202020204" pitchFamily="34" charset="0"/>
              <a:buChar char="•"/>
            </a:pPr>
            <a:r>
              <a:rPr lang="zh-CN" altLang="en-US" sz="2400" dirty="0"/>
              <a:t>这就是域间选路的任务</a:t>
            </a:r>
          </a:p>
        </p:txBody>
      </p:sp>
    </p:spTree>
    <p:extLst>
      <p:ext uri="{BB962C8B-B14F-4D97-AF65-F5344CB8AC3E}">
        <p14:creationId xmlns:p14="http://schemas.microsoft.com/office/powerpoint/2010/main" val="3718152637"/>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7" name="Rectangle 2"/>
          <p:cNvSpPr>
            <a:spLocks noGrp="1" noChangeArrowheads="1"/>
          </p:cNvSpPr>
          <p:nvPr>
            <p:ph type="title" idx="4294967295"/>
          </p:nvPr>
        </p:nvSpPr>
        <p:spPr>
          <a:xfrm>
            <a:off x="768495" y="347231"/>
            <a:ext cx="10301287" cy="1143000"/>
          </a:xfrm>
          <a:prstGeom prst="rect">
            <a:avLst/>
          </a:prstGeom>
          <a:noFill/>
        </p:spPr>
        <p:txBody>
          <a:bodyPr/>
          <a:lstStyle/>
          <a:p>
            <a:pPr algn="ctr">
              <a:lnSpc>
                <a:spcPct val="130000"/>
              </a:lnSpc>
              <a:spcBef>
                <a:spcPts val="0"/>
              </a:spcBef>
            </a:pPr>
            <a:r>
              <a:rPr lang="zh-CN" altLang="en-US" sz="4000" dirty="0"/>
              <a:t>自治系统间</a:t>
            </a:r>
            <a:r>
              <a:rPr lang="en-US" altLang="zh-CN" sz="4000" dirty="0"/>
              <a:t>(Inter-AS)</a:t>
            </a:r>
            <a:r>
              <a:rPr lang="zh-CN" altLang="en-US" sz="4000" dirty="0"/>
              <a:t>路由</a:t>
            </a:r>
            <a:endParaRPr lang="en-US" altLang="zh-CN" sz="4000" dirty="0"/>
          </a:p>
        </p:txBody>
      </p:sp>
      <p:sp>
        <p:nvSpPr>
          <p:cNvPr id="2" name="矩形 1"/>
          <p:cNvSpPr/>
          <p:nvPr/>
        </p:nvSpPr>
        <p:spPr>
          <a:xfrm>
            <a:off x="643466" y="1490231"/>
            <a:ext cx="11089895" cy="2973122"/>
          </a:xfrm>
          <a:prstGeom prst="rect">
            <a:avLst/>
          </a:prstGeom>
        </p:spPr>
        <p:txBody>
          <a:bodyPr wrap="none">
            <a:spAutoFit/>
          </a:bodyPr>
          <a:lstStyle/>
          <a:p>
            <a:pPr>
              <a:lnSpc>
                <a:spcPct val="130000"/>
              </a:lnSpc>
            </a:pPr>
            <a:r>
              <a:rPr lang="zh-CN" altLang="en-US" sz="2400" b="1" dirty="0">
                <a:latin typeface="+mn-ea"/>
              </a:rPr>
              <a:t>示例：在</a:t>
            </a:r>
            <a:r>
              <a:rPr lang="en-US" altLang="zh-CN" sz="2400" b="1" dirty="0">
                <a:latin typeface="+mn-ea"/>
              </a:rPr>
              <a:t>router 1d </a:t>
            </a:r>
            <a:r>
              <a:rPr lang="zh-CN" altLang="en-US" sz="2400" b="1" dirty="0">
                <a:latin typeface="+mn-ea"/>
              </a:rPr>
              <a:t>上设置转发表</a:t>
            </a:r>
            <a:endParaRPr lang="en-US" altLang="zh-CN" sz="2400" b="1" dirty="0">
              <a:latin typeface="+mn-ea"/>
            </a:endParaRPr>
          </a:p>
          <a:p>
            <a:pPr marL="342900" indent="-342900">
              <a:lnSpc>
                <a:spcPct val="130000"/>
              </a:lnSpc>
              <a:buFont typeface="Wingdings" panose="05000000000000000000" pitchFamily="2" charset="2"/>
              <a:buChar char="l"/>
            </a:pPr>
            <a:r>
              <a:rPr lang="zh-CN" altLang="en-US" sz="2400" dirty="0">
                <a:latin typeface="+mn-ea"/>
              </a:rPr>
              <a:t>假设</a:t>
            </a:r>
            <a:r>
              <a:rPr lang="en-US" altLang="zh-CN" sz="2400" dirty="0">
                <a:latin typeface="+mn-ea"/>
              </a:rPr>
              <a:t>AS1</a:t>
            </a:r>
            <a:r>
              <a:rPr lang="zh-CN" altLang="en-US" sz="2400" dirty="0">
                <a:latin typeface="+mn-ea"/>
              </a:rPr>
              <a:t>运行域间路由协议知道网络</a:t>
            </a:r>
            <a:r>
              <a:rPr lang="en-US" altLang="zh-CN" sz="2400" dirty="0">
                <a:latin typeface="+mn-ea"/>
              </a:rPr>
              <a:t>X</a:t>
            </a:r>
            <a:r>
              <a:rPr lang="zh-CN" altLang="en-US" sz="2400" dirty="0">
                <a:latin typeface="+mn-ea"/>
              </a:rPr>
              <a:t>通过网关</a:t>
            </a:r>
            <a:r>
              <a:rPr lang="en-US" altLang="zh-CN" sz="2400" dirty="0">
                <a:latin typeface="+mn-ea"/>
              </a:rPr>
              <a:t>1c</a:t>
            </a:r>
            <a:r>
              <a:rPr lang="zh-CN" altLang="en-US" sz="2400" dirty="0">
                <a:latin typeface="+mn-ea"/>
              </a:rPr>
              <a:t>从</a:t>
            </a:r>
            <a:r>
              <a:rPr lang="en-US" altLang="zh-CN" sz="2400" dirty="0">
                <a:latin typeface="+mn-ea"/>
              </a:rPr>
              <a:t>AS3(</a:t>
            </a:r>
            <a:r>
              <a:rPr lang="zh-CN" altLang="en-US" sz="2400" dirty="0">
                <a:latin typeface="+mn-ea"/>
              </a:rPr>
              <a:t>而不是</a:t>
            </a:r>
            <a:r>
              <a:rPr lang="en-US" altLang="zh-CN" sz="2400" dirty="0">
                <a:latin typeface="+mn-ea"/>
              </a:rPr>
              <a:t>AS2) </a:t>
            </a:r>
            <a:r>
              <a:rPr lang="zh-CN" altLang="en-US" sz="2400" dirty="0">
                <a:latin typeface="+mn-ea"/>
              </a:rPr>
              <a:t>是可达的</a:t>
            </a:r>
          </a:p>
          <a:p>
            <a:pPr marL="800100" lvl="1" indent="-342900">
              <a:lnSpc>
                <a:spcPct val="130000"/>
              </a:lnSpc>
              <a:buFont typeface="Arial" panose="020B0604020202020204" pitchFamily="34" charset="0"/>
              <a:buChar char="•"/>
            </a:pPr>
            <a:r>
              <a:rPr lang="zh-CN" altLang="en-US" sz="2400" dirty="0">
                <a:latin typeface="+mn-ea"/>
              </a:rPr>
              <a:t>通过域内路由协议将可达信息传播给所有域内路由器</a:t>
            </a:r>
          </a:p>
          <a:p>
            <a:pPr marL="342900" indent="-342900">
              <a:lnSpc>
                <a:spcPct val="130000"/>
              </a:lnSpc>
              <a:buFont typeface="Wingdings" panose="05000000000000000000" pitchFamily="2" charset="2"/>
              <a:buChar char="l"/>
            </a:pPr>
            <a:r>
              <a:rPr lang="en-US" altLang="zh-CN" sz="2400" dirty="0">
                <a:latin typeface="+mn-ea"/>
              </a:rPr>
              <a:t>Router 1d </a:t>
            </a:r>
            <a:r>
              <a:rPr lang="zh-CN" altLang="en-US" sz="2400" dirty="0">
                <a:latin typeface="+mn-ea"/>
              </a:rPr>
              <a:t>由域内路由信息判断自己的接口</a:t>
            </a:r>
            <a:r>
              <a:rPr lang="en-US" altLang="zh-CN" sz="2400" i="1" dirty="0">
                <a:latin typeface="Tahoma" panose="020B0604030504040204" pitchFamily="34" charset="0"/>
                <a:ea typeface="Tahoma" panose="020B0604030504040204" pitchFamily="34" charset="0"/>
                <a:cs typeface="Tahoma" panose="020B0604030504040204" pitchFamily="34" charset="0"/>
              </a:rPr>
              <a:t>I </a:t>
            </a:r>
            <a:r>
              <a:rPr lang="zh-CN" altLang="en-US" sz="2400" dirty="0">
                <a:latin typeface="+mn-ea"/>
              </a:rPr>
              <a:t>在到达</a:t>
            </a:r>
            <a:r>
              <a:rPr lang="en-US" altLang="zh-CN" sz="2400" dirty="0">
                <a:latin typeface="+mn-ea"/>
              </a:rPr>
              <a:t>1c</a:t>
            </a:r>
            <a:r>
              <a:rPr lang="zh-CN" altLang="en-US" sz="2400" dirty="0">
                <a:latin typeface="+mn-ea"/>
              </a:rPr>
              <a:t>的最小开销路径上</a:t>
            </a:r>
          </a:p>
          <a:p>
            <a:pPr marL="800100" lvl="1" indent="-342900">
              <a:lnSpc>
                <a:spcPct val="130000"/>
              </a:lnSpc>
              <a:buFont typeface="Arial" panose="020B0604020202020204" pitchFamily="34" charset="0"/>
              <a:buChar char="•"/>
            </a:pPr>
            <a:r>
              <a:rPr lang="zh-CN" altLang="en-US" sz="2400" dirty="0">
                <a:latin typeface="+mn-ea"/>
              </a:rPr>
              <a:t>在转发表里添加一项 </a:t>
            </a:r>
            <a:r>
              <a:rPr lang="en-US" altLang="zh-CN" sz="2400" dirty="0">
                <a:latin typeface="+mn-ea"/>
              </a:rPr>
              <a:t>(</a:t>
            </a:r>
            <a:r>
              <a:rPr lang="en-US" altLang="zh-CN" sz="2400" dirty="0" err="1">
                <a:latin typeface="+mn-ea"/>
              </a:rPr>
              <a:t>x,</a:t>
            </a:r>
            <a:r>
              <a:rPr lang="en-US" altLang="zh-CN" sz="2400" i="1" dirty="0" err="1">
                <a:latin typeface="Tahoma" panose="020B0604030504040204" pitchFamily="34" charset="0"/>
                <a:ea typeface="Tahoma" panose="020B0604030504040204" pitchFamily="34" charset="0"/>
                <a:cs typeface="Tahoma" panose="020B0604030504040204" pitchFamily="34" charset="0"/>
              </a:rPr>
              <a:t>I</a:t>
            </a:r>
            <a:r>
              <a:rPr lang="en-US" altLang="zh-CN" sz="2400" i="1" dirty="0">
                <a:latin typeface="Tahoma" panose="020B0604030504040204" pitchFamily="34" charset="0"/>
                <a:ea typeface="Tahoma" panose="020B0604030504040204" pitchFamily="34" charset="0"/>
                <a:cs typeface="Tahoma" panose="020B0604030504040204" pitchFamily="34" charset="0"/>
              </a:rPr>
              <a:t> </a:t>
            </a:r>
            <a:r>
              <a:rPr lang="en-US" altLang="zh-CN" sz="2400" dirty="0">
                <a:latin typeface="+mn-ea"/>
              </a:rPr>
              <a:t>).</a:t>
            </a:r>
          </a:p>
          <a:p>
            <a:pPr>
              <a:lnSpc>
                <a:spcPct val="130000"/>
              </a:lnSpc>
            </a:pPr>
            <a:endParaRPr lang="zh-CN" altLang="en-US" sz="2400" dirty="0">
              <a:latin typeface="+mn-ea"/>
            </a:endParaRPr>
          </a:p>
        </p:txBody>
      </p:sp>
      <p:pic>
        <p:nvPicPr>
          <p:cNvPr id="4" name="图片 3"/>
          <p:cNvPicPr>
            <a:picLocks noChangeAspect="1"/>
          </p:cNvPicPr>
          <p:nvPr/>
        </p:nvPicPr>
        <p:blipFill>
          <a:blip r:embed="rId3"/>
          <a:stretch>
            <a:fillRect/>
          </a:stretch>
        </p:blipFill>
        <p:spPr>
          <a:xfrm>
            <a:off x="2139802" y="4034935"/>
            <a:ext cx="7790476" cy="2323809"/>
          </a:xfrm>
          <a:prstGeom prst="rect">
            <a:avLst/>
          </a:prstGeom>
        </p:spPr>
      </p:pic>
    </p:spTree>
    <p:extLst>
      <p:ext uri="{BB962C8B-B14F-4D97-AF65-F5344CB8AC3E}">
        <p14:creationId xmlns:p14="http://schemas.microsoft.com/office/powerpoint/2010/main" val="521125704"/>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7" name="Rectangle 2"/>
          <p:cNvSpPr>
            <a:spLocks noGrp="1" noChangeArrowheads="1"/>
          </p:cNvSpPr>
          <p:nvPr>
            <p:ph type="title" idx="4294967295"/>
          </p:nvPr>
        </p:nvSpPr>
        <p:spPr>
          <a:xfrm>
            <a:off x="768495" y="347231"/>
            <a:ext cx="10301287" cy="1143000"/>
          </a:xfrm>
          <a:prstGeom prst="rect">
            <a:avLst/>
          </a:prstGeom>
          <a:noFill/>
        </p:spPr>
        <p:txBody>
          <a:bodyPr/>
          <a:lstStyle/>
          <a:p>
            <a:pPr algn="ctr">
              <a:lnSpc>
                <a:spcPct val="130000"/>
              </a:lnSpc>
              <a:spcBef>
                <a:spcPts val="0"/>
              </a:spcBef>
            </a:pPr>
            <a:r>
              <a:rPr lang="zh-CN" altLang="en-US" sz="4000" dirty="0"/>
              <a:t>自治系统间</a:t>
            </a:r>
            <a:r>
              <a:rPr lang="en-US" altLang="zh-CN" sz="4000" dirty="0"/>
              <a:t>(Inter-AS)</a:t>
            </a:r>
            <a:r>
              <a:rPr lang="zh-CN" altLang="en-US" sz="4000" dirty="0"/>
              <a:t>路由</a:t>
            </a:r>
            <a:endParaRPr lang="en-US" altLang="zh-CN" sz="4000" dirty="0"/>
          </a:p>
        </p:txBody>
      </p:sp>
      <p:sp>
        <p:nvSpPr>
          <p:cNvPr id="2" name="矩形 1"/>
          <p:cNvSpPr/>
          <p:nvPr/>
        </p:nvSpPr>
        <p:spPr>
          <a:xfrm>
            <a:off x="643466" y="1490231"/>
            <a:ext cx="8731878" cy="2172903"/>
          </a:xfrm>
          <a:prstGeom prst="rect">
            <a:avLst/>
          </a:prstGeom>
        </p:spPr>
        <p:txBody>
          <a:bodyPr wrap="none">
            <a:spAutoFit/>
          </a:bodyPr>
          <a:lstStyle/>
          <a:p>
            <a:pPr>
              <a:lnSpc>
                <a:spcPct val="130000"/>
              </a:lnSpc>
            </a:pPr>
            <a:r>
              <a:rPr lang="zh-CN" altLang="en-US" sz="2400" b="1" dirty="0">
                <a:latin typeface="+mn-ea"/>
              </a:rPr>
              <a:t>示例：在多个自治系统中选择</a:t>
            </a:r>
            <a:endParaRPr lang="en-US" altLang="zh-CN" sz="2400" b="1" dirty="0">
              <a:latin typeface="+mn-ea"/>
            </a:endParaRPr>
          </a:p>
          <a:p>
            <a:pPr marL="342900" indent="-342900">
              <a:lnSpc>
                <a:spcPct val="130000"/>
              </a:lnSpc>
              <a:buFont typeface="Wingdings" panose="05000000000000000000" pitchFamily="2" charset="2"/>
              <a:buChar char="l"/>
            </a:pPr>
            <a:r>
              <a:rPr lang="zh-CN" altLang="en-US" sz="2000" dirty="0">
                <a:latin typeface="+mn-ea"/>
              </a:rPr>
              <a:t>现在假设</a:t>
            </a:r>
            <a:r>
              <a:rPr lang="en-US" altLang="zh-CN" sz="2000" dirty="0">
                <a:latin typeface="+mn-ea"/>
              </a:rPr>
              <a:t>AS1</a:t>
            </a:r>
            <a:r>
              <a:rPr lang="zh-CN" altLang="en-US" sz="2000" dirty="0">
                <a:latin typeface="+mn-ea"/>
              </a:rPr>
              <a:t>通过域间选路协议知道子网</a:t>
            </a:r>
            <a:r>
              <a:rPr lang="en-US" altLang="zh-CN" sz="2000" dirty="0">
                <a:latin typeface="+mn-ea"/>
              </a:rPr>
              <a:t>x</a:t>
            </a:r>
            <a:r>
              <a:rPr lang="zh-CN" altLang="en-US" sz="2000" dirty="0">
                <a:latin typeface="+mn-ea"/>
              </a:rPr>
              <a:t>从</a:t>
            </a:r>
            <a:r>
              <a:rPr lang="en-US" altLang="zh-CN" sz="2000" dirty="0">
                <a:latin typeface="+mn-ea"/>
              </a:rPr>
              <a:t>AS3</a:t>
            </a:r>
            <a:r>
              <a:rPr lang="zh-CN" altLang="en-US" sz="2000" dirty="0">
                <a:latin typeface="+mn-ea"/>
              </a:rPr>
              <a:t>和</a:t>
            </a:r>
            <a:r>
              <a:rPr lang="en-US" altLang="zh-CN" sz="2000" dirty="0">
                <a:latin typeface="+mn-ea"/>
              </a:rPr>
              <a:t>AS2</a:t>
            </a:r>
            <a:r>
              <a:rPr lang="zh-CN" altLang="en-US" sz="2000" dirty="0">
                <a:latin typeface="+mn-ea"/>
              </a:rPr>
              <a:t>都可以到达</a:t>
            </a:r>
          </a:p>
          <a:p>
            <a:pPr marL="342900" indent="-342900">
              <a:lnSpc>
                <a:spcPct val="130000"/>
              </a:lnSpc>
              <a:buFont typeface="Wingdings" panose="05000000000000000000" pitchFamily="2" charset="2"/>
              <a:buChar char="l"/>
            </a:pPr>
            <a:r>
              <a:rPr lang="zh-CN" altLang="en-US" sz="2000" dirty="0">
                <a:latin typeface="+mn-ea"/>
              </a:rPr>
              <a:t>为了配置转发表</a:t>
            </a:r>
            <a:r>
              <a:rPr lang="en-US" altLang="zh-CN" sz="2000" dirty="0">
                <a:latin typeface="+mn-ea"/>
              </a:rPr>
              <a:t>,</a:t>
            </a:r>
            <a:r>
              <a:rPr lang="zh-CN" altLang="en-US" sz="2000" dirty="0">
                <a:latin typeface="+mn-ea"/>
              </a:rPr>
              <a:t>路由器</a:t>
            </a:r>
            <a:r>
              <a:rPr lang="en-US" altLang="zh-CN" sz="2000" dirty="0">
                <a:latin typeface="+mn-ea"/>
              </a:rPr>
              <a:t>1d</a:t>
            </a:r>
            <a:r>
              <a:rPr lang="zh-CN" altLang="en-US" sz="2000" dirty="0">
                <a:latin typeface="+mn-ea"/>
              </a:rPr>
              <a:t>必须决定通过哪个网关将分组转发到目的子网</a:t>
            </a:r>
            <a:r>
              <a:rPr lang="en-US" altLang="zh-CN" sz="2000" dirty="0">
                <a:latin typeface="+mn-ea"/>
              </a:rPr>
              <a:t>x</a:t>
            </a:r>
          </a:p>
          <a:p>
            <a:pPr marL="800100" lvl="1" indent="-342900">
              <a:lnSpc>
                <a:spcPct val="130000"/>
              </a:lnSpc>
              <a:buFont typeface="Arial" panose="020B0604020202020204" pitchFamily="34" charset="0"/>
              <a:buChar char="•"/>
            </a:pPr>
            <a:r>
              <a:rPr lang="zh-CN" altLang="en-US" sz="2000" dirty="0">
                <a:latin typeface="+mn-ea"/>
              </a:rPr>
              <a:t>这同时也是域内路由协议的工作</a:t>
            </a:r>
            <a:endParaRPr lang="en-US" altLang="zh-CN" sz="2000" dirty="0">
              <a:latin typeface="+mn-ea"/>
            </a:endParaRPr>
          </a:p>
          <a:p>
            <a:pPr marL="342900" indent="-342900">
              <a:lnSpc>
                <a:spcPct val="130000"/>
              </a:lnSpc>
              <a:buFont typeface="Wingdings" panose="05000000000000000000" pitchFamily="2" charset="2"/>
              <a:buChar char="l"/>
            </a:pPr>
            <a:r>
              <a:rPr lang="zh-CN" altLang="en-US" sz="2000" dirty="0">
                <a:latin typeface="+mn-ea"/>
              </a:rPr>
              <a:t>热土豆选路</a:t>
            </a:r>
            <a:r>
              <a:rPr lang="en-US" altLang="zh-CN" sz="2000" dirty="0">
                <a:latin typeface="+mn-ea"/>
              </a:rPr>
              <a:t>: </a:t>
            </a:r>
            <a:r>
              <a:rPr lang="zh-CN" altLang="en-US" sz="2000" dirty="0">
                <a:latin typeface="+mn-ea"/>
              </a:rPr>
              <a:t>把分组送到两个路由器中最近的一</a:t>
            </a:r>
            <a:r>
              <a:rPr lang="zh-CN" altLang="en-US" sz="2000" dirty="0" smtClean="0">
                <a:latin typeface="+mn-ea"/>
              </a:rPr>
              <a:t>个</a:t>
            </a:r>
            <a:endParaRPr lang="zh-CN" altLang="en-US" sz="2400" dirty="0">
              <a:latin typeface="+mn-ea"/>
            </a:endParaRPr>
          </a:p>
        </p:txBody>
      </p:sp>
      <p:grpSp>
        <p:nvGrpSpPr>
          <p:cNvPr id="119" name="Group 14"/>
          <p:cNvGrpSpPr>
            <a:grpSpLocks/>
          </p:cNvGrpSpPr>
          <p:nvPr/>
        </p:nvGrpSpPr>
        <p:grpSpPr bwMode="auto">
          <a:xfrm>
            <a:off x="1200391" y="4939674"/>
            <a:ext cx="8339138" cy="1533291"/>
            <a:chOff x="168" y="2844"/>
            <a:chExt cx="5253" cy="914"/>
          </a:xfrm>
        </p:grpSpPr>
        <p:sp>
          <p:nvSpPr>
            <p:cNvPr id="120" name="Rectangle 2"/>
            <p:cNvSpPr>
              <a:spLocks noChangeArrowheads="1"/>
            </p:cNvSpPr>
            <p:nvPr/>
          </p:nvSpPr>
          <p:spPr bwMode="auto">
            <a:xfrm>
              <a:off x="168" y="2845"/>
              <a:ext cx="1132" cy="89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21" name="Rectangle 3"/>
            <p:cNvSpPr>
              <a:spLocks noChangeArrowheads="1"/>
            </p:cNvSpPr>
            <p:nvPr/>
          </p:nvSpPr>
          <p:spPr bwMode="auto">
            <a:xfrm>
              <a:off x="330" y="2972"/>
              <a:ext cx="11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zh-CN" sz="1800">
                <a:latin typeface="+mn-ea"/>
                <a:ea typeface="+mn-ea"/>
              </a:endParaRPr>
            </a:p>
          </p:txBody>
        </p:sp>
        <p:sp>
          <p:nvSpPr>
            <p:cNvPr id="122" name="Rectangle 4"/>
            <p:cNvSpPr>
              <a:spLocks noChangeArrowheads="1"/>
            </p:cNvSpPr>
            <p:nvPr/>
          </p:nvSpPr>
          <p:spPr bwMode="auto">
            <a:xfrm>
              <a:off x="195" y="2888"/>
              <a:ext cx="1076"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800">
                  <a:latin typeface="+mn-ea"/>
                  <a:ea typeface="+mn-ea"/>
                </a:rPr>
                <a:t>从</a:t>
              </a:r>
              <a:r>
                <a:rPr lang="en-US" altLang="zh-CN" sz="1800">
                  <a:latin typeface="+mn-ea"/>
                  <a:ea typeface="+mn-ea"/>
                </a:rPr>
                <a:t>AS</a:t>
              </a:r>
              <a:r>
                <a:rPr lang="zh-CN" altLang="en-US" sz="1800">
                  <a:latin typeface="+mn-ea"/>
                  <a:ea typeface="+mn-ea"/>
                </a:rPr>
                <a:t>间协议知</a:t>
              </a:r>
            </a:p>
            <a:p>
              <a:pPr algn="ctr" eaLnBrk="1" hangingPunct="1">
                <a:spcBef>
                  <a:spcPct val="0"/>
                </a:spcBef>
                <a:buClrTx/>
                <a:buFontTx/>
                <a:buNone/>
              </a:pPr>
              <a:r>
                <a:rPr lang="zh-CN" altLang="en-US" sz="1800">
                  <a:latin typeface="+mn-ea"/>
                  <a:ea typeface="+mn-ea"/>
                </a:rPr>
                <a:t>道经过多个网</a:t>
              </a:r>
            </a:p>
            <a:p>
              <a:pPr algn="ctr" eaLnBrk="1" hangingPunct="1">
                <a:spcBef>
                  <a:spcPct val="0"/>
                </a:spcBef>
                <a:buClrTx/>
                <a:buFontTx/>
                <a:buNone/>
              </a:pPr>
              <a:r>
                <a:rPr lang="zh-CN" altLang="en-US" sz="1800">
                  <a:latin typeface="+mn-ea"/>
                  <a:ea typeface="+mn-ea"/>
                </a:rPr>
                <a:t>关可到达子网</a:t>
              </a:r>
              <a:r>
                <a:rPr lang="en-US" altLang="zh-CN" sz="1800">
                  <a:latin typeface="+mn-ea"/>
                  <a:ea typeface="+mn-ea"/>
                </a:rPr>
                <a:t>x</a:t>
              </a:r>
            </a:p>
          </p:txBody>
        </p:sp>
        <p:sp>
          <p:nvSpPr>
            <p:cNvPr id="123" name="Rectangle 5"/>
            <p:cNvSpPr>
              <a:spLocks noChangeArrowheads="1"/>
            </p:cNvSpPr>
            <p:nvPr/>
          </p:nvSpPr>
          <p:spPr bwMode="auto">
            <a:xfrm>
              <a:off x="2878" y="2853"/>
              <a:ext cx="1132" cy="88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24" name="Rectangle 6"/>
            <p:cNvSpPr>
              <a:spLocks noChangeArrowheads="1"/>
            </p:cNvSpPr>
            <p:nvPr/>
          </p:nvSpPr>
          <p:spPr bwMode="auto">
            <a:xfrm>
              <a:off x="1494" y="2860"/>
              <a:ext cx="1132" cy="88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25" name="Rectangle 7"/>
            <p:cNvSpPr>
              <a:spLocks noChangeArrowheads="1"/>
            </p:cNvSpPr>
            <p:nvPr/>
          </p:nvSpPr>
          <p:spPr bwMode="auto">
            <a:xfrm>
              <a:off x="4261" y="2844"/>
              <a:ext cx="1132" cy="88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latin typeface="+mn-ea"/>
                <a:ea typeface="+mn-ea"/>
              </a:endParaRPr>
            </a:p>
          </p:txBody>
        </p:sp>
        <p:sp>
          <p:nvSpPr>
            <p:cNvPr id="126" name="Rectangle 8"/>
            <p:cNvSpPr>
              <a:spLocks noChangeArrowheads="1"/>
            </p:cNvSpPr>
            <p:nvPr/>
          </p:nvSpPr>
          <p:spPr bwMode="auto">
            <a:xfrm>
              <a:off x="1474" y="2877"/>
              <a:ext cx="1164" cy="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800" dirty="0">
                  <a:latin typeface="+mn-ea"/>
                  <a:ea typeface="+mn-ea"/>
                </a:rPr>
                <a:t>使用来自</a:t>
              </a:r>
              <a:r>
                <a:rPr lang="en-US" altLang="zh-CN" sz="1800" dirty="0">
                  <a:latin typeface="+mn-ea"/>
                  <a:ea typeface="+mn-ea"/>
                </a:rPr>
                <a:t>AS</a:t>
              </a:r>
              <a:r>
                <a:rPr lang="zh-CN" altLang="en-US" sz="1800" dirty="0">
                  <a:latin typeface="+mn-ea"/>
                  <a:ea typeface="+mn-ea"/>
                </a:rPr>
                <a:t>内部协议的选路信息决定到达每个网关的最低费用路径的开销</a:t>
              </a:r>
              <a:endParaRPr lang="en-US" altLang="zh-CN" sz="1800" dirty="0">
                <a:latin typeface="+mn-ea"/>
                <a:ea typeface="+mn-ea"/>
              </a:endParaRPr>
            </a:p>
          </p:txBody>
        </p:sp>
        <p:sp>
          <p:nvSpPr>
            <p:cNvPr id="127" name="Rectangle 9"/>
            <p:cNvSpPr>
              <a:spLocks noChangeArrowheads="1"/>
            </p:cNvSpPr>
            <p:nvPr/>
          </p:nvSpPr>
          <p:spPr bwMode="auto">
            <a:xfrm>
              <a:off x="2883" y="2937"/>
              <a:ext cx="1134" cy="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800" b="1" dirty="0">
                  <a:latin typeface="+mn-ea"/>
                  <a:ea typeface="+mn-ea"/>
                </a:rPr>
                <a:t>热土豆</a:t>
              </a:r>
              <a:r>
                <a:rPr lang="zh-CN" altLang="en-US" sz="1800" dirty="0">
                  <a:latin typeface="+mn-ea"/>
                  <a:ea typeface="+mn-ea"/>
                </a:rPr>
                <a:t>选路</a:t>
              </a:r>
              <a:r>
                <a:rPr lang="en-US" altLang="zh-CN" sz="1800" dirty="0">
                  <a:latin typeface="+mn-ea"/>
                  <a:ea typeface="+mn-ea"/>
                </a:rPr>
                <a:t>:</a:t>
              </a:r>
            </a:p>
            <a:p>
              <a:pPr algn="ctr" eaLnBrk="1" hangingPunct="1">
                <a:spcBef>
                  <a:spcPct val="0"/>
                </a:spcBef>
                <a:buClrTx/>
                <a:buFontTx/>
                <a:buNone/>
              </a:pPr>
              <a:r>
                <a:rPr lang="zh-CN" altLang="en-US" sz="1800" dirty="0">
                  <a:latin typeface="+mn-ea"/>
                  <a:ea typeface="+mn-ea"/>
                </a:rPr>
                <a:t>选择具有最小开销的路径</a:t>
              </a:r>
            </a:p>
          </p:txBody>
        </p:sp>
        <p:sp>
          <p:nvSpPr>
            <p:cNvPr id="128" name="Rectangle 10"/>
            <p:cNvSpPr>
              <a:spLocks noChangeArrowheads="1"/>
            </p:cNvSpPr>
            <p:nvPr/>
          </p:nvSpPr>
          <p:spPr bwMode="auto">
            <a:xfrm>
              <a:off x="4286" y="2883"/>
              <a:ext cx="1135" cy="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spAutoFit/>
            </a:bodyPr>
            <a:lstStyle>
              <a:lvl1pPr>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800" dirty="0">
                  <a:latin typeface="+mn-ea"/>
                  <a:ea typeface="+mn-ea"/>
                </a:rPr>
                <a:t>从转发表决定</a:t>
              </a:r>
            </a:p>
            <a:p>
              <a:pPr algn="ctr" eaLnBrk="1" hangingPunct="1">
                <a:spcBef>
                  <a:spcPct val="0"/>
                </a:spcBef>
                <a:buClrTx/>
                <a:buFontTx/>
                <a:buNone/>
              </a:pPr>
              <a:r>
                <a:rPr lang="zh-CN" altLang="en-US" sz="1800" dirty="0">
                  <a:latin typeface="+mn-ea"/>
                  <a:ea typeface="+mn-ea"/>
                </a:rPr>
                <a:t>通向最低费用</a:t>
              </a:r>
            </a:p>
            <a:p>
              <a:pPr algn="ctr" eaLnBrk="1" hangingPunct="1">
                <a:spcBef>
                  <a:spcPct val="0"/>
                </a:spcBef>
                <a:buClrTx/>
                <a:buFontTx/>
                <a:buNone/>
              </a:pPr>
              <a:r>
                <a:rPr lang="zh-CN" altLang="en-US" sz="1800" dirty="0">
                  <a:latin typeface="+mn-ea"/>
                  <a:ea typeface="+mn-ea"/>
                </a:rPr>
                <a:t>网关的接口</a:t>
              </a:r>
              <a:r>
                <a:rPr lang="en-US" altLang="zh-CN" sz="1800" i="1" dirty="0">
                  <a:solidFill>
                    <a:schemeClr val="tx2"/>
                  </a:solidFill>
                  <a:latin typeface="Tahoma" panose="020B0604030504040204" pitchFamily="34" charset="0"/>
                  <a:ea typeface="Tahoma" panose="020B0604030504040204" pitchFamily="34" charset="0"/>
                  <a:cs typeface="Tahoma" panose="020B0604030504040204" pitchFamily="34" charset="0"/>
                </a:rPr>
                <a:t>I</a:t>
              </a:r>
              <a:r>
                <a:rPr lang="en-US" altLang="zh-CN" sz="1800" dirty="0">
                  <a:latin typeface="+mn-ea"/>
                  <a:ea typeface="+mn-ea"/>
                </a:rPr>
                <a:t>,</a:t>
              </a:r>
            </a:p>
            <a:p>
              <a:pPr algn="ctr" eaLnBrk="1" hangingPunct="1">
                <a:spcBef>
                  <a:spcPct val="0"/>
                </a:spcBef>
                <a:buClrTx/>
                <a:buFontTx/>
                <a:buNone/>
              </a:pPr>
              <a:r>
                <a:rPr lang="zh-CN" altLang="en-US" sz="1800" dirty="0">
                  <a:latin typeface="+mn-ea"/>
                  <a:ea typeface="+mn-ea"/>
                </a:rPr>
                <a:t>添加转发表中的</a:t>
              </a:r>
            </a:p>
            <a:p>
              <a:pPr algn="ctr" eaLnBrk="1" hangingPunct="1">
                <a:spcBef>
                  <a:spcPct val="0"/>
                </a:spcBef>
                <a:buClrTx/>
                <a:buFontTx/>
                <a:buNone/>
              </a:pPr>
              <a:r>
                <a:rPr lang="en-US" altLang="zh-CN" sz="1800" dirty="0">
                  <a:latin typeface="+mn-ea"/>
                  <a:ea typeface="+mn-ea"/>
                </a:rPr>
                <a:t>(</a:t>
              </a:r>
              <a:r>
                <a:rPr lang="en-US" altLang="zh-CN" sz="1800" dirty="0" err="1">
                  <a:latin typeface="+mn-ea"/>
                  <a:ea typeface="+mn-ea"/>
                </a:rPr>
                <a:t>x,</a:t>
              </a:r>
              <a:r>
                <a:rPr lang="en-US" altLang="zh-CN" sz="1800" i="1" dirty="0" err="1">
                  <a:latin typeface="Tahoma" panose="020B0604030504040204" pitchFamily="34" charset="0"/>
                  <a:ea typeface="Tahoma" panose="020B0604030504040204" pitchFamily="34" charset="0"/>
                  <a:cs typeface="Tahoma" panose="020B0604030504040204" pitchFamily="34" charset="0"/>
                </a:rPr>
                <a:t>I</a:t>
              </a:r>
              <a:r>
                <a:rPr lang="en-US" altLang="zh-CN" sz="1800" dirty="0">
                  <a:latin typeface="+mn-ea"/>
                  <a:ea typeface="+mn-ea"/>
                </a:rPr>
                <a:t>)</a:t>
              </a:r>
              <a:r>
                <a:rPr lang="zh-CN" altLang="en-US" sz="1800" dirty="0">
                  <a:latin typeface="+mn-ea"/>
                  <a:ea typeface="+mn-ea"/>
                </a:rPr>
                <a:t>项</a:t>
              </a:r>
            </a:p>
          </p:txBody>
        </p:sp>
        <p:sp>
          <p:nvSpPr>
            <p:cNvPr id="129" name="Line 11"/>
            <p:cNvSpPr>
              <a:spLocks noChangeShapeType="1"/>
            </p:cNvSpPr>
            <p:nvPr/>
          </p:nvSpPr>
          <p:spPr bwMode="auto">
            <a:xfrm flipV="1">
              <a:off x="1301" y="3261"/>
              <a:ext cx="186" cy="8"/>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0" name="Line 12"/>
            <p:cNvSpPr>
              <a:spLocks noChangeShapeType="1"/>
            </p:cNvSpPr>
            <p:nvPr/>
          </p:nvSpPr>
          <p:spPr bwMode="auto">
            <a:xfrm>
              <a:off x="2631" y="3261"/>
              <a:ext cx="239"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1" name="Line 13"/>
            <p:cNvSpPr>
              <a:spLocks noChangeShapeType="1"/>
            </p:cNvSpPr>
            <p:nvPr/>
          </p:nvSpPr>
          <p:spPr bwMode="auto">
            <a:xfrm>
              <a:off x="4013" y="3278"/>
              <a:ext cx="257"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pic>
        <p:nvPicPr>
          <p:cNvPr id="4" name="图片 3"/>
          <p:cNvPicPr>
            <a:picLocks noChangeAspect="1"/>
          </p:cNvPicPr>
          <p:nvPr/>
        </p:nvPicPr>
        <p:blipFill>
          <a:blip r:embed="rId3"/>
          <a:stretch>
            <a:fillRect/>
          </a:stretch>
        </p:blipFill>
        <p:spPr>
          <a:xfrm>
            <a:off x="6678676" y="2778597"/>
            <a:ext cx="5317215" cy="1688005"/>
          </a:xfrm>
          <a:prstGeom prst="rect">
            <a:avLst/>
          </a:prstGeom>
        </p:spPr>
      </p:pic>
    </p:spTree>
    <p:extLst>
      <p:ext uri="{BB962C8B-B14F-4D97-AF65-F5344CB8AC3E}">
        <p14:creationId xmlns:p14="http://schemas.microsoft.com/office/powerpoint/2010/main" val="1383414303"/>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5" name="Rectangle 2"/>
          <p:cNvSpPr>
            <a:spLocks noGrp="1" noChangeArrowheads="1"/>
          </p:cNvSpPr>
          <p:nvPr>
            <p:ph type="title" idx="4294967295"/>
          </p:nvPr>
        </p:nvSpPr>
        <p:spPr>
          <a:xfrm>
            <a:off x="719282" y="559089"/>
            <a:ext cx="10301287" cy="1143000"/>
          </a:xfrm>
          <a:prstGeom prst="rect">
            <a:avLst/>
          </a:prstGeom>
          <a:noFill/>
        </p:spPr>
        <p:txBody>
          <a:bodyPr/>
          <a:lstStyle/>
          <a:p>
            <a:pPr algn="ctr"/>
            <a:r>
              <a:rPr lang="zh-CN" altLang="en-US" sz="4000" dirty="0"/>
              <a:t>域（自治系统）内路由选择</a:t>
            </a:r>
          </a:p>
        </p:txBody>
      </p:sp>
      <p:sp>
        <p:nvSpPr>
          <p:cNvPr id="259076" name="Rectangle 3"/>
          <p:cNvSpPr>
            <a:spLocks noGrp="1" noChangeArrowheads="1"/>
          </p:cNvSpPr>
          <p:nvPr>
            <p:ph type="body" idx="4294967295"/>
          </p:nvPr>
        </p:nvSpPr>
        <p:spPr>
          <a:xfrm>
            <a:off x="719282" y="1562677"/>
            <a:ext cx="10807700" cy="4425950"/>
          </a:xfrm>
          <a:prstGeom prst="rect">
            <a:avLst/>
          </a:prstGeom>
          <a:noFill/>
        </p:spPr>
        <p:txBody>
          <a:bodyPr/>
          <a:lstStyle/>
          <a:p>
            <a:pPr>
              <a:lnSpc>
                <a:spcPct val="150000"/>
              </a:lnSpc>
              <a:spcBef>
                <a:spcPts val="0"/>
              </a:spcBef>
              <a:buFont typeface="Wingdings" panose="05000000000000000000" pitchFamily="2" charset="2"/>
              <a:buChar char="l"/>
            </a:pPr>
            <a:r>
              <a:rPr lang="zh-CN" altLang="en-US" dirty="0">
                <a:latin typeface="+mn-ea"/>
              </a:rPr>
              <a:t> 使用</a:t>
            </a:r>
            <a:r>
              <a:rPr lang="zh-CN" altLang="en-US" dirty="0">
                <a:solidFill>
                  <a:srgbClr val="FF0000"/>
                </a:solidFill>
                <a:latin typeface="+mn-ea"/>
              </a:rPr>
              <a:t>域内路由协议</a:t>
            </a:r>
            <a:r>
              <a:rPr lang="zh-CN" altLang="en-US" dirty="0">
                <a:latin typeface="+mn-ea"/>
              </a:rPr>
              <a:t>，也被称作</a:t>
            </a:r>
            <a:r>
              <a:rPr lang="zh-CN" altLang="en-US" dirty="0">
                <a:solidFill>
                  <a:srgbClr val="FF0000"/>
                </a:solidFill>
                <a:latin typeface="+mn-ea"/>
              </a:rPr>
              <a:t>内部网关协议 </a:t>
            </a:r>
            <a:r>
              <a:rPr lang="en-US" altLang="zh-CN" dirty="0">
                <a:solidFill>
                  <a:srgbClr val="FF0000"/>
                </a:solidFill>
                <a:latin typeface="+mn-ea"/>
              </a:rPr>
              <a:t>(IGP)</a:t>
            </a:r>
          </a:p>
          <a:p>
            <a:pPr eaLnBrk="1" hangingPunct="1">
              <a:lnSpc>
                <a:spcPct val="150000"/>
              </a:lnSpc>
              <a:spcBef>
                <a:spcPts val="0"/>
              </a:spcBef>
              <a:buFont typeface="Wingdings" panose="05000000000000000000" pitchFamily="2" charset="2"/>
              <a:buChar char="l"/>
            </a:pPr>
            <a:r>
              <a:rPr lang="zh-CN" altLang="en-US" dirty="0">
                <a:latin typeface="+mn-ea"/>
              </a:rPr>
              <a:t> 标准的域内路由协议</a:t>
            </a:r>
            <a:r>
              <a:rPr lang="en-US" altLang="zh-CN" dirty="0">
                <a:latin typeface="+mn-ea"/>
              </a:rPr>
              <a:t>:</a:t>
            </a:r>
          </a:p>
          <a:p>
            <a:pPr lvl="1" eaLnBrk="1" hangingPunct="1">
              <a:lnSpc>
                <a:spcPct val="150000"/>
              </a:lnSpc>
              <a:spcBef>
                <a:spcPts val="0"/>
              </a:spcBef>
            </a:pPr>
            <a:r>
              <a:rPr lang="en-US" altLang="zh-CN" sz="2800" dirty="0">
                <a:latin typeface="+mn-ea"/>
              </a:rPr>
              <a:t>RIP: </a:t>
            </a:r>
            <a:r>
              <a:rPr lang="zh-CN" altLang="en-US" sz="2800" dirty="0">
                <a:latin typeface="+mn-ea"/>
              </a:rPr>
              <a:t>路由信息协议</a:t>
            </a:r>
          </a:p>
          <a:p>
            <a:pPr lvl="1" eaLnBrk="1" hangingPunct="1">
              <a:lnSpc>
                <a:spcPct val="150000"/>
              </a:lnSpc>
              <a:spcBef>
                <a:spcPts val="0"/>
              </a:spcBef>
            </a:pPr>
            <a:r>
              <a:rPr lang="en-US" altLang="zh-CN" sz="2800" dirty="0">
                <a:latin typeface="+mn-ea"/>
              </a:rPr>
              <a:t>OSPF: </a:t>
            </a:r>
            <a:r>
              <a:rPr lang="zh-CN" altLang="en-US" sz="2800" dirty="0">
                <a:latin typeface="+mn-ea"/>
              </a:rPr>
              <a:t>开放式最短路径优先</a:t>
            </a:r>
          </a:p>
          <a:p>
            <a:pPr lvl="1" eaLnBrk="1" hangingPunct="1">
              <a:lnSpc>
                <a:spcPct val="150000"/>
              </a:lnSpc>
              <a:spcBef>
                <a:spcPts val="0"/>
              </a:spcBef>
            </a:pPr>
            <a:r>
              <a:rPr lang="en-US" altLang="zh-CN" sz="2800" dirty="0">
                <a:latin typeface="+mn-ea"/>
              </a:rPr>
              <a:t>IGRP: </a:t>
            </a:r>
            <a:r>
              <a:rPr lang="zh-CN" altLang="en-US" sz="2800" dirty="0">
                <a:latin typeface="+mn-ea"/>
              </a:rPr>
              <a:t>内部网关路由协议 </a:t>
            </a:r>
            <a:r>
              <a:rPr lang="en-US" altLang="zh-CN" sz="2800" dirty="0">
                <a:latin typeface="+mn-ea"/>
              </a:rPr>
              <a:t>(Cisco </a:t>
            </a:r>
            <a:r>
              <a:rPr lang="zh-CN" altLang="en-US" sz="2800" dirty="0">
                <a:latin typeface="+mn-ea"/>
              </a:rPr>
              <a:t>所有</a:t>
            </a:r>
            <a:r>
              <a:rPr lang="en-US" altLang="zh-CN" sz="2800" dirty="0">
                <a:latin typeface="+mn-ea"/>
              </a:rPr>
              <a:t>)</a:t>
            </a:r>
          </a:p>
        </p:txBody>
      </p:sp>
    </p:spTree>
    <p:extLst>
      <p:ext uri="{BB962C8B-B14F-4D97-AF65-F5344CB8AC3E}">
        <p14:creationId xmlns:p14="http://schemas.microsoft.com/office/powerpoint/2010/main" val="4039070776"/>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7" name="Rectangle 2"/>
          <p:cNvSpPr>
            <a:spLocks noGrp="1" noChangeArrowheads="1"/>
          </p:cNvSpPr>
          <p:nvPr>
            <p:ph type="title" idx="4294967295"/>
          </p:nvPr>
        </p:nvSpPr>
        <p:spPr>
          <a:xfrm>
            <a:off x="1890713" y="455613"/>
            <a:ext cx="10301287" cy="1143000"/>
          </a:xfrm>
          <a:prstGeom prst="rect">
            <a:avLst/>
          </a:prstGeom>
          <a:noFill/>
        </p:spPr>
        <p:txBody>
          <a:bodyPr/>
          <a:lstStyle/>
          <a:p>
            <a:pPr eaLnBrk="1" hangingPunct="1"/>
            <a:r>
              <a:rPr lang="en-US" altLang="zh-CN" sz="4000" dirty="0"/>
              <a:t>OSPF (Open Shortest Path First)</a:t>
            </a:r>
          </a:p>
        </p:txBody>
      </p:sp>
      <p:grpSp>
        <p:nvGrpSpPr>
          <p:cNvPr id="3" name="组合 2"/>
          <p:cNvGrpSpPr/>
          <p:nvPr/>
        </p:nvGrpSpPr>
        <p:grpSpPr>
          <a:xfrm>
            <a:off x="441508" y="1472727"/>
            <a:ext cx="11220556" cy="4886509"/>
            <a:chOff x="441508" y="1472727"/>
            <a:chExt cx="11220556" cy="4886509"/>
          </a:xfrm>
        </p:grpSpPr>
        <p:sp>
          <p:nvSpPr>
            <p:cNvPr id="5" name="圆角矩形 4"/>
            <p:cNvSpPr/>
            <p:nvPr/>
          </p:nvSpPr>
          <p:spPr>
            <a:xfrm>
              <a:off x="441508" y="1472727"/>
              <a:ext cx="11220556" cy="488650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600" dirty="0">
                <a:solidFill>
                  <a:schemeClr val="bg1"/>
                </a:solidFill>
                <a:latin typeface="+mn-ea"/>
              </a:endParaRPr>
            </a:p>
          </p:txBody>
        </p:sp>
        <p:sp>
          <p:nvSpPr>
            <p:cNvPr id="2" name="文本框 1"/>
            <p:cNvSpPr txBox="1"/>
            <p:nvPr/>
          </p:nvSpPr>
          <p:spPr>
            <a:xfrm>
              <a:off x="893617" y="1766454"/>
              <a:ext cx="9716873" cy="4413516"/>
            </a:xfrm>
            <a:prstGeom prst="rect">
              <a:avLst/>
            </a:prstGeom>
            <a:noFill/>
          </p:spPr>
          <p:txBody>
            <a:bodyPr wrap="square" rtlCol="0">
              <a:spAutoFit/>
            </a:bodyPr>
            <a:lstStyle/>
            <a:p>
              <a:pPr marL="342900" indent="-342900">
                <a:lnSpc>
                  <a:spcPct val="120000"/>
                </a:lnSpc>
                <a:buFont typeface="Wingdings" panose="05000000000000000000" pitchFamily="2" charset="2"/>
                <a:buChar char="l"/>
              </a:pPr>
              <a:r>
                <a:rPr lang="zh-CN" altLang="en-US" sz="2600" dirty="0">
                  <a:solidFill>
                    <a:schemeClr val="bg1"/>
                  </a:solidFill>
                  <a:latin typeface="+mn-ea"/>
                </a:rPr>
                <a:t>“</a:t>
              </a:r>
              <a:r>
                <a:rPr lang="en-US" altLang="zh-CN" sz="2600" dirty="0">
                  <a:solidFill>
                    <a:schemeClr val="bg1"/>
                  </a:solidFill>
                  <a:latin typeface="+mn-ea"/>
                </a:rPr>
                <a:t>open”: </a:t>
              </a:r>
              <a:r>
                <a:rPr lang="zh-CN" altLang="en-US" sz="2600" dirty="0">
                  <a:solidFill>
                    <a:schemeClr val="bg1"/>
                  </a:solidFill>
                  <a:latin typeface="+mn-ea"/>
                </a:rPr>
                <a:t>开放、公用的</a:t>
              </a:r>
            </a:p>
            <a:p>
              <a:pPr marL="342900" indent="-342900">
                <a:lnSpc>
                  <a:spcPct val="120000"/>
                </a:lnSpc>
                <a:buFont typeface="Wingdings" panose="05000000000000000000" pitchFamily="2" charset="2"/>
                <a:buChar char="l"/>
              </a:pPr>
              <a:r>
                <a:rPr lang="zh-CN" altLang="en-US" sz="2600" dirty="0">
                  <a:solidFill>
                    <a:schemeClr val="bg1"/>
                  </a:solidFill>
                  <a:latin typeface="+mn-ea"/>
                </a:rPr>
                <a:t>用链路状态算法 </a:t>
              </a:r>
            </a:p>
            <a:p>
              <a:pPr marL="800100" lvl="1" indent="-342900">
                <a:lnSpc>
                  <a:spcPct val="120000"/>
                </a:lnSpc>
                <a:buFont typeface="Arial" panose="020B0604020202020204" pitchFamily="34" charset="0"/>
                <a:buChar char="•"/>
              </a:pPr>
              <a:r>
                <a:rPr lang="zh-CN" altLang="en-US" sz="2600" dirty="0">
                  <a:solidFill>
                    <a:schemeClr val="bg1"/>
                  </a:solidFill>
                  <a:latin typeface="+mn-ea"/>
                </a:rPr>
                <a:t>分发</a:t>
              </a:r>
              <a:r>
                <a:rPr lang="en-US" altLang="zh-CN" sz="2600" dirty="0">
                  <a:solidFill>
                    <a:schemeClr val="bg1"/>
                  </a:solidFill>
                  <a:latin typeface="+mn-ea"/>
                </a:rPr>
                <a:t>LS </a:t>
              </a:r>
              <a:r>
                <a:rPr lang="zh-CN" altLang="en-US" sz="2600" dirty="0" smtClean="0">
                  <a:solidFill>
                    <a:schemeClr val="bg1"/>
                  </a:solidFill>
                  <a:latin typeface="+mn-ea"/>
                </a:rPr>
                <a:t>分组（通告）</a:t>
              </a:r>
              <a:endParaRPr lang="zh-CN" altLang="en-US" sz="2600" dirty="0">
                <a:solidFill>
                  <a:schemeClr val="bg1"/>
                </a:solidFill>
                <a:latin typeface="+mn-ea"/>
              </a:endParaRPr>
            </a:p>
            <a:p>
              <a:pPr marL="800100" lvl="1" indent="-342900">
                <a:lnSpc>
                  <a:spcPct val="120000"/>
                </a:lnSpc>
                <a:buFont typeface="Arial" panose="020B0604020202020204" pitchFamily="34" charset="0"/>
                <a:buChar char="•"/>
              </a:pPr>
              <a:r>
                <a:rPr lang="zh-CN" altLang="en-US" sz="2600" dirty="0" smtClean="0">
                  <a:solidFill>
                    <a:schemeClr val="bg1"/>
                  </a:solidFill>
                  <a:latin typeface="+mn-ea"/>
                </a:rPr>
                <a:t>每个路由器构造完整的网络（</a:t>
              </a:r>
              <a:r>
                <a:rPr lang="en-US" altLang="zh-CN" sz="2600" dirty="0" smtClean="0">
                  <a:solidFill>
                    <a:schemeClr val="bg1"/>
                  </a:solidFill>
                  <a:latin typeface="+mn-ea"/>
                </a:rPr>
                <a:t>AS</a:t>
              </a:r>
              <a:r>
                <a:rPr lang="zh-CN" altLang="en-US" sz="2600" dirty="0" smtClean="0">
                  <a:solidFill>
                    <a:schemeClr val="bg1"/>
                  </a:solidFill>
                  <a:latin typeface="+mn-ea"/>
                </a:rPr>
                <a:t>）拓扑</a:t>
              </a:r>
              <a:r>
                <a:rPr lang="zh-CN" altLang="en-US" sz="2600" dirty="0">
                  <a:solidFill>
                    <a:schemeClr val="bg1"/>
                  </a:solidFill>
                  <a:latin typeface="+mn-ea"/>
                </a:rPr>
                <a:t>图</a:t>
              </a:r>
            </a:p>
            <a:p>
              <a:pPr marL="800100" lvl="1" indent="-342900">
                <a:lnSpc>
                  <a:spcPct val="120000"/>
                </a:lnSpc>
                <a:buFont typeface="Arial" panose="020B0604020202020204" pitchFamily="34" charset="0"/>
                <a:buChar char="•"/>
              </a:pPr>
              <a:r>
                <a:rPr lang="zh-CN" altLang="en-US" sz="2600" dirty="0" smtClean="0">
                  <a:solidFill>
                    <a:schemeClr val="bg1"/>
                  </a:solidFill>
                  <a:latin typeface="+mn-ea"/>
                </a:rPr>
                <a:t>路由器本地运行 </a:t>
              </a:r>
              <a:r>
                <a:rPr lang="en-US" altLang="zh-CN" sz="2600" dirty="0" err="1">
                  <a:solidFill>
                    <a:schemeClr val="bg1"/>
                  </a:solidFill>
                  <a:latin typeface="+mn-ea"/>
                </a:rPr>
                <a:t>Dijkstra</a:t>
              </a:r>
              <a:r>
                <a:rPr lang="zh-CN" altLang="en-US" sz="2600" dirty="0">
                  <a:solidFill>
                    <a:schemeClr val="bg1"/>
                  </a:solidFill>
                  <a:latin typeface="+mn-ea"/>
                </a:rPr>
                <a:t>算法</a:t>
              </a:r>
            </a:p>
            <a:p>
              <a:pPr marL="342900" indent="-342900">
                <a:lnSpc>
                  <a:spcPct val="120000"/>
                </a:lnSpc>
                <a:buFont typeface="Wingdings" panose="05000000000000000000" pitchFamily="2" charset="2"/>
                <a:buChar char="l"/>
              </a:pPr>
              <a:r>
                <a:rPr lang="zh-CN" altLang="en-US" sz="2600" dirty="0">
                  <a:solidFill>
                    <a:schemeClr val="bg1"/>
                  </a:solidFill>
                  <a:latin typeface="+mn-ea"/>
                </a:rPr>
                <a:t>每个</a:t>
              </a:r>
              <a:r>
                <a:rPr lang="en-US" altLang="zh-CN" sz="2600" dirty="0">
                  <a:solidFill>
                    <a:schemeClr val="bg1"/>
                  </a:solidFill>
                  <a:latin typeface="+mn-ea"/>
                </a:rPr>
                <a:t>router</a:t>
              </a:r>
              <a:r>
                <a:rPr lang="zh-CN" altLang="en-US" sz="2600" dirty="0">
                  <a:solidFill>
                    <a:schemeClr val="bg1"/>
                  </a:solidFill>
                  <a:latin typeface="+mn-ea"/>
                </a:rPr>
                <a:t>都广播</a:t>
              </a:r>
              <a:r>
                <a:rPr lang="en-US" altLang="zh-CN" sz="2600" dirty="0">
                  <a:solidFill>
                    <a:schemeClr val="bg1"/>
                  </a:solidFill>
                  <a:latin typeface="+mn-ea"/>
                </a:rPr>
                <a:t>OSPF</a:t>
              </a:r>
              <a:r>
                <a:rPr lang="zh-CN" altLang="en-US" sz="2600" dirty="0">
                  <a:solidFill>
                    <a:schemeClr val="bg1"/>
                  </a:solidFill>
                  <a:latin typeface="+mn-ea"/>
                </a:rPr>
                <a:t>通告，</a:t>
              </a:r>
              <a:r>
                <a:rPr lang="en-US" altLang="zh-CN" sz="2600" dirty="0">
                  <a:solidFill>
                    <a:schemeClr val="bg1"/>
                  </a:solidFill>
                  <a:latin typeface="+mn-ea"/>
                </a:rPr>
                <a:t>OSPF</a:t>
              </a:r>
              <a:r>
                <a:rPr lang="zh-CN" altLang="en-US" sz="2600" dirty="0">
                  <a:solidFill>
                    <a:schemeClr val="bg1"/>
                  </a:solidFill>
                  <a:latin typeface="+mn-ea"/>
                </a:rPr>
                <a:t>通告里为每个邻居路由器设一个表项（记录每个邻居的链路特征和费用）。</a:t>
              </a:r>
            </a:p>
            <a:p>
              <a:pPr marL="342900" indent="-342900">
                <a:lnSpc>
                  <a:spcPct val="120000"/>
                </a:lnSpc>
                <a:buFont typeface="Wingdings" panose="05000000000000000000" pitchFamily="2" charset="2"/>
                <a:buChar char="l"/>
              </a:pPr>
              <a:r>
                <a:rPr lang="zh-CN" altLang="en-US" sz="2600" dirty="0">
                  <a:solidFill>
                    <a:schemeClr val="bg1"/>
                  </a:solidFill>
                  <a:latin typeface="+mn-ea"/>
                </a:rPr>
                <a:t>通告会散布到 整个 自治系统 </a:t>
              </a:r>
              <a:r>
                <a:rPr lang="en-US" altLang="zh-CN" sz="2600" dirty="0">
                  <a:solidFill>
                    <a:schemeClr val="bg1"/>
                  </a:solidFill>
                  <a:latin typeface="+mn-ea"/>
                </a:rPr>
                <a:t>(</a:t>
              </a:r>
              <a:r>
                <a:rPr lang="zh-CN" altLang="en-US" sz="2600" dirty="0">
                  <a:solidFill>
                    <a:schemeClr val="bg1"/>
                  </a:solidFill>
                  <a:latin typeface="+mn-ea"/>
                </a:rPr>
                <a:t>通过洪泛法</a:t>
              </a:r>
              <a:r>
                <a:rPr lang="en-US" altLang="zh-CN" sz="2600" dirty="0">
                  <a:solidFill>
                    <a:schemeClr val="bg1"/>
                  </a:solidFill>
                  <a:latin typeface="+mn-ea"/>
                </a:rPr>
                <a:t>) </a:t>
              </a:r>
            </a:p>
            <a:p>
              <a:pPr marL="800100" lvl="1" indent="-342900">
                <a:lnSpc>
                  <a:spcPct val="120000"/>
                </a:lnSpc>
                <a:buFont typeface="Arial" panose="020B0604020202020204" pitchFamily="34" charset="0"/>
                <a:buChar char="•"/>
              </a:pPr>
              <a:r>
                <a:rPr lang="en-US" altLang="zh-CN" sz="2600" dirty="0" smtClean="0">
                  <a:solidFill>
                    <a:schemeClr val="bg1"/>
                  </a:solidFill>
                  <a:latin typeface="+mn-ea"/>
                </a:rPr>
                <a:t>OSPF</a:t>
              </a:r>
              <a:r>
                <a:rPr lang="zh-CN" altLang="en-US" sz="2600" dirty="0" smtClean="0">
                  <a:solidFill>
                    <a:schemeClr val="bg1"/>
                  </a:solidFill>
                  <a:latin typeface="+mn-ea"/>
                </a:rPr>
                <a:t>报文直接封装到</a:t>
              </a:r>
              <a:r>
                <a:rPr lang="en-US" altLang="zh-CN" sz="2600" dirty="0" smtClean="0">
                  <a:solidFill>
                    <a:srgbClr val="FF0000"/>
                  </a:solidFill>
                  <a:latin typeface="+mn-ea"/>
                </a:rPr>
                <a:t>IP</a:t>
              </a:r>
              <a:r>
                <a:rPr lang="zh-CN" altLang="en-US" sz="2600" dirty="0" smtClean="0">
                  <a:solidFill>
                    <a:schemeClr val="bg1"/>
                  </a:solidFill>
                  <a:latin typeface="+mn-ea"/>
                </a:rPr>
                <a:t>数据报中 </a:t>
              </a:r>
              <a:r>
                <a:rPr lang="en-US" altLang="zh-CN" sz="2600" dirty="0">
                  <a:solidFill>
                    <a:schemeClr val="bg1"/>
                  </a:solidFill>
                  <a:latin typeface="+mn-ea"/>
                </a:rPr>
                <a:t>(</a:t>
              </a:r>
              <a:r>
                <a:rPr lang="zh-CN" altLang="en-US" sz="2600" dirty="0">
                  <a:solidFill>
                    <a:schemeClr val="bg1"/>
                  </a:solidFill>
                  <a:latin typeface="+mn-ea"/>
                </a:rPr>
                <a:t>不是 </a:t>
              </a:r>
              <a:r>
                <a:rPr lang="en-US" altLang="zh-CN" sz="2600" dirty="0">
                  <a:solidFill>
                    <a:schemeClr val="bg1"/>
                  </a:solidFill>
                  <a:latin typeface="+mn-ea"/>
                </a:rPr>
                <a:t>TCP </a:t>
              </a:r>
              <a:r>
                <a:rPr lang="zh-CN" altLang="en-US" sz="2600" dirty="0">
                  <a:solidFill>
                    <a:schemeClr val="bg1"/>
                  </a:solidFill>
                  <a:latin typeface="+mn-ea"/>
                </a:rPr>
                <a:t>或 </a:t>
              </a:r>
              <a:r>
                <a:rPr lang="en-US" altLang="zh-CN" sz="2600" dirty="0">
                  <a:solidFill>
                    <a:schemeClr val="bg1"/>
                  </a:solidFill>
                  <a:latin typeface="+mn-ea"/>
                </a:rPr>
                <a:t>UDP</a:t>
              </a:r>
              <a:r>
                <a:rPr lang="zh-CN" altLang="en-US" sz="2600" dirty="0">
                  <a:solidFill>
                    <a:schemeClr val="bg1"/>
                  </a:solidFill>
                  <a:latin typeface="+mn-ea"/>
                </a:rPr>
                <a:t>）</a:t>
              </a:r>
            </a:p>
          </p:txBody>
        </p:sp>
      </p:grpSp>
    </p:spTree>
    <p:extLst>
      <p:ext uri="{BB962C8B-B14F-4D97-AF65-F5344CB8AC3E}">
        <p14:creationId xmlns:p14="http://schemas.microsoft.com/office/powerpoint/2010/main" val="3359313259"/>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7" name="Rectangle 2"/>
          <p:cNvSpPr>
            <a:spLocks noGrp="1" noChangeArrowheads="1"/>
          </p:cNvSpPr>
          <p:nvPr>
            <p:ph type="title" idx="4294967295"/>
          </p:nvPr>
        </p:nvSpPr>
        <p:spPr>
          <a:xfrm>
            <a:off x="1890713" y="455613"/>
            <a:ext cx="10301287" cy="1143000"/>
          </a:xfrm>
          <a:prstGeom prst="rect">
            <a:avLst/>
          </a:prstGeom>
          <a:noFill/>
        </p:spPr>
        <p:txBody>
          <a:bodyPr/>
          <a:lstStyle/>
          <a:p>
            <a:pPr eaLnBrk="1" hangingPunct="1"/>
            <a:r>
              <a:rPr lang="en-US" altLang="zh-CN" sz="4000" dirty="0"/>
              <a:t>OSPF (Open Shortest Path First)</a:t>
            </a:r>
          </a:p>
        </p:txBody>
      </p:sp>
      <p:grpSp>
        <p:nvGrpSpPr>
          <p:cNvPr id="3" name="组合 2"/>
          <p:cNvGrpSpPr/>
          <p:nvPr/>
        </p:nvGrpSpPr>
        <p:grpSpPr>
          <a:xfrm>
            <a:off x="578668" y="2242870"/>
            <a:ext cx="11220556" cy="4283660"/>
            <a:chOff x="441508" y="1472727"/>
            <a:chExt cx="11220556" cy="4886509"/>
          </a:xfrm>
          <a:solidFill>
            <a:srgbClr val="6666FF"/>
          </a:solidFill>
        </p:grpSpPr>
        <p:sp>
          <p:nvSpPr>
            <p:cNvPr id="5" name="圆角矩形 4"/>
            <p:cNvSpPr/>
            <p:nvPr/>
          </p:nvSpPr>
          <p:spPr>
            <a:xfrm>
              <a:off x="441508" y="1472727"/>
              <a:ext cx="11220556" cy="488650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600" dirty="0">
                <a:solidFill>
                  <a:schemeClr val="bg1"/>
                </a:solidFill>
                <a:latin typeface="+mn-ea"/>
              </a:endParaRPr>
            </a:p>
          </p:txBody>
        </p:sp>
        <p:sp>
          <p:nvSpPr>
            <p:cNvPr id="2" name="文本框 1"/>
            <p:cNvSpPr txBox="1"/>
            <p:nvPr/>
          </p:nvSpPr>
          <p:spPr>
            <a:xfrm>
              <a:off x="893618" y="1766454"/>
              <a:ext cx="10475422" cy="3939237"/>
            </a:xfrm>
            <a:prstGeom prst="rect">
              <a:avLst/>
            </a:prstGeom>
            <a:grpFill/>
          </p:spPr>
          <p:txBody>
            <a:bodyPr wrap="square" rtlCol="0">
              <a:spAutoFit/>
            </a:bodyPr>
            <a:lstStyle/>
            <a:p>
              <a:pPr marL="342900" indent="-342900">
                <a:lnSpc>
                  <a:spcPct val="120000"/>
                </a:lnSpc>
                <a:buFont typeface="Wingdings" panose="05000000000000000000" pitchFamily="2" charset="2"/>
                <a:buChar char="l"/>
              </a:pPr>
              <a:r>
                <a:rPr lang="zh-CN" altLang="en-US" sz="2600" dirty="0">
                  <a:solidFill>
                    <a:schemeClr val="bg1"/>
                  </a:solidFill>
                  <a:latin typeface="+mn-ea"/>
                </a:rPr>
                <a:t>安全</a:t>
              </a:r>
              <a:r>
                <a:rPr lang="en-US" altLang="zh-CN" sz="2600" dirty="0">
                  <a:solidFill>
                    <a:schemeClr val="bg1"/>
                  </a:solidFill>
                  <a:latin typeface="+mn-ea"/>
                </a:rPr>
                <a:t>: </a:t>
              </a:r>
              <a:r>
                <a:rPr lang="zh-CN" altLang="en-US" sz="2600" dirty="0">
                  <a:solidFill>
                    <a:schemeClr val="bg1"/>
                  </a:solidFill>
                  <a:latin typeface="+mn-ea"/>
                </a:rPr>
                <a:t>所有</a:t>
              </a:r>
              <a:r>
                <a:rPr lang="en-US" altLang="zh-CN" sz="2600" dirty="0">
                  <a:solidFill>
                    <a:schemeClr val="bg1"/>
                  </a:solidFill>
                  <a:latin typeface="+mn-ea"/>
                </a:rPr>
                <a:t>OSPF </a:t>
              </a:r>
              <a:r>
                <a:rPr lang="zh-CN" altLang="en-US" sz="2600" dirty="0">
                  <a:solidFill>
                    <a:schemeClr val="bg1"/>
                  </a:solidFill>
                  <a:latin typeface="+mn-ea"/>
                </a:rPr>
                <a:t>消息需要认证 </a:t>
              </a:r>
              <a:r>
                <a:rPr lang="en-US" altLang="zh-CN" sz="2600" dirty="0">
                  <a:solidFill>
                    <a:schemeClr val="bg1"/>
                  </a:solidFill>
                  <a:latin typeface="+mn-ea"/>
                </a:rPr>
                <a:t>(</a:t>
              </a:r>
              <a:r>
                <a:rPr lang="zh-CN" altLang="en-US" sz="2600" dirty="0">
                  <a:solidFill>
                    <a:schemeClr val="bg1"/>
                  </a:solidFill>
                  <a:latin typeface="+mn-ea"/>
                </a:rPr>
                <a:t>防止恶意入侵</a:t>
              </a:r>
              <a:r>
                <a:rPr lang="en-US" altLang="zh-CN" sz="2600" dirty="0">
                  <a:solidFill>
                    <a:schemeClr val="bg1"/>
                  </a:solidFill>
                  <a:latin typeface="+mn-ea"/>
                </a:rPr>
                <a:t>) </a:t>
              </a:r>
            </a:p>
            <a:p>
              <a:pPr marL="342900" indent="-342900">
                <a:lnSpc>
                  <a:spcPct val="120000"/>
                </a:lnSpc>
                <a:buFont typeface="Wingdings" panose="05000000000000000000" pitchFamily="2" charset="2"/>
                <a:buChar char="l"/>
              </a:pPr>
              <a:r>
                <a:rPr lang="zh-CN" altLang="en-US" sz="2600" dirty="0">
                  <a:solidFill>
                    <a:schemeClr val="bg1"/>
                  </a:solidFill>
                  <a:latin typeface="+mn-ea"/>
                </a:rPr>
                <a:t>允许</a:t>
              </a:r>
              <a:r>
                <a:rPr lang="zh-CN" altLang="en-US" sz="2600" dirty="0">
                  <a:solidFill>
                    <a:srgbClr val="FF0000"/>
                  </a:solidFill>
                  <a:latin typeface="+mn-ea"/>
                </a:rPr>
                <a:t>多个</a:t>
              </a:r>
              <a:r>
                <a:rPr lang="zh-CN" altLang="en-US" sz="2600" dirty="0">
                  <a:solidFill>
                    <a:schemeClr val="bg1"/>
                  </a:solidFill>
                  <a:latin typeface="+mn-ea"/>
                </a:rPr>
                <a:t>相同开销的</a:t>
              </a:r>
              <a:r>
                <a:rPr lang="zh-CN" altLang="en-US" sz="2600" dirty="0">
                  <a:solidFill>
                    <a:srgbClr val="FF0000"/>
                  </a:solidFill>
                  <a:latin typeface="+mn-ea"/>
                </a:rPr>
                <a:t>路径</a:t>
              </a:r>
              <a:r>
                <a:rPr lang="zh-CN" altLang="en-US" sz="2600" dirty="0">
                  <a:solidFill>
                    <a:schemeClr val="bg1"/>
                  </a:solidFill>
                  <a:latin typeface="+mn-ea"/>
                </a:rPr>
                <a:t> </a:t>
              </a:r>
              <a:r>
                <a:rPr lang="en-US" altLang="zh-CN" sz="2600" dirty="0">
                  <a:solidFill>
                    <a:schemeClr val="bg1"/>
                  </a:solidFill>
                  <a:latin typeface="+mn-ea"/>
                </a:rPr>
                <a:t>(</a:t>
              </a:r>
              <a:r>
                <a:rPr lang="zh-CN" altLang="en-US" sz="2600" dirty="0">
                  <a:solidFill>
                    <a:schemeClr val="bg1"/>
                  </a:solidFill>
                  <a:latin typeface="+mn-ea"/>
                </a:rPr>
                <a:t>在 </a:t>
              </a:r>
              <a:r>
                <a:rPr lang="en-US" altLang="zh-CN" sz="2600" dirty="0">
                  <a:solidFill>
                    <a:schemeClr val="bg1"/>
                  </a:solidFill>
                  <a:latin typeface="+mn-ea"/>
                </a:rPr>
                <a:t>RIP</a:t>
              </a:r>
              <a:r>
                <a:rPr lang="zh-CN" altLang="en-US" sz="2600" dirty="0">
                  <a:solidFill>
                    <a:schemeClr val="bg1"/>
                  </a:solidFill>
                  <a:latin typeface="+mn-ea"/>
                </a:rPr>
                <a:t>中只有一条路径</a:t>
              </a:r>
              <a:r>
                <a:rPr lang="en-US" altLang="zh-CN" sz="2600" dirty="0">
                  <a:solidFill>
                    <a:schemeClr val="bg1"/>
                  </a:solidFill>
                  <a:latin typeface="+mn-ea"/>
                </a:rPr>
                <a:t>)</a:t>
              </a:r>
            </a:p>
            <a:p>
              <a:pPr marL="342900" indent="-342900">
                <a:lnSpc>
                  <a:spcPct val="120000"/>
                </a:lnSpc>
                <a:buFont typeface="Wingdings" panose="05000000000000000000" pitchFamily="2" charset="2"/>
                <a:buChar char="l"/>
              </a:pPr>
              <a:r>
                <a:rPr lang="zh-CN" altLang="en-US" sz="2600" dirty="0">
                  <a:solidFill>
                    <a:schemeClr val="bg1"/>
                  </a:solidFill>
                  <a:latin typeface="+mn-ea"/>
                </a:rPr>
                <a:t>对于每个链路</a:t>
              </a:r>
              <a:r>
                <a:rPr lang="en-US" altLang="zh-CN" sz="2600" dirty="0">
                  <a:solidFill>
                    <a:schemeClr val="bg1"/>
                  </a:solidFill>
                  <a:latin typeface="+mn-ea"/>
                </a:rPr>
                <a:t>, </a:t>
              </a:r>
              <a:r>
                <a:rPr lang="zh-CN" altLang="en-US" sz="2600" dirty="0">
                  <a:solidFill>
                    <a:schemeClr val="bg1"/>
                  </a:solidFill>
                  <a:latin typeface="+mn-ea"/>
                </a:rPr>
                <a:t>有多个消费尺度用于不同的服务类型</a:t>
              </a:r>
              <a:r>
                <a:rPr lang="en-US" altLang="zh-CN" sz="2600" dirty="0">
                  <a:solidFill>
                    <a:schemeClr val="bg1"/>
                  </a:solidFill>
                  <a:latin typeface="+mn-ea"/>
                </a:rPr>
                <a:t>TOS (</a:t>
              </a:r>
              <a:r>
                <a:rPr lang="zh-CN" altLang="en-US" sz="2600" dirty="0" smtClean="0">
                  <a:solidFill>
                    <a:schemeClr val="bg1"/>
                  </a:solidFill>
                  <a:latin typeface="+mn-ea"/>
                </a:rPr>
                <a:t>例如在</a:t>
              </a:r>
              <a:r>
                <a:rPr lang="zh-CN" altLang="en-US" sz="2600" dirty="0">
                  <a:solidFill>
                    <a:schemeClr val="bg1"/>
                  </a:solidFill>
                  <a:latin typeface="+mn-ea"/>
                </a:rPr>
                <a:t>尽力转发时卫星链路代价设置为 “低” ，而对实时应用设置为高</a:t>
              </a:r>
              <a:r>
                <a:rPr lang="en-US" altLang="zh-CN" sz="2600" dirty="0">
                  <a:solidFill>
                    <a:schemeClr val="bg1"/>
                  </a:solidFill>
                  <a:latin typeface="+mn-ea"/>
                </a:rPr>
                <a:t>)</a:t>
              </a:r>
            </a:p>
            <a:p>
              <a:pPr marL="342900" indent="-342900">
                <a:lnSpc>
                  <a:spcPct val="120000"/>
                </a:lnSpc>
                <a:buFont typeface="Wingdings" panose="05000000000000000000" pitchFamily="2" charset="2"/>
                <a:buChar char="l"/>
              </a:pPr>
              <a:r>
                <a:rPr lang="zh-CN" altLang="en-US" sz="2600" dirty="0">
                  <a:solidFill>
                    <a:schemeClr val="bg1"/>
                  </a:solidFill>
                  <a:latin typeface="+mn-ea"/>
                </a:rPr>
                <a:t>单播和多播综合支持</a:t>
              </a:r>
              <a:r>
                <a:rPr lang="en-US" altLang="zh-CN" sz="2600" dirty="0">
                  <a:solidFill>
                    <a:schemeClr val="bg1"/>
                  </a:solidFill>
                  <a:latin typeface="+mn-ea"/>
                </a:rPr>
                <a:t>: </a:t>
              </a:r>
            </a:p>
            <a:p>
              <a:pPr marL="914400" lvl="1" indent="-457200">
                <a:lnSpc>
                  <a:spcPct val="120000"/>
                </a:lnSpc>
                <a:buFont typeface="Arial" panose="020B0604020202020204" pitchFamily="34" charset="0"/>
                <a:buChar char="•"/>
              </a:pPr>
              <a:r>
                <a:rPr lang="zh-CN" altLang="en-US" sz="2600" dirty="0">
                  <a:solidFill>
                    <a:schemeClr val="bg1"/>
                  </a:solidFill>
                  <a:latin typeface="+mn-ea"/>
                </a:rPr>
                <a:t>多播 </a:t>
              </a:r>
              <a:r>
                <a:rPr lang="en-US" altLang="zh-CN" sz="2600" dirty="0">
                  <a:solidFill>
                    <a:schemeClr val="bg1"/>
                  </a:solidFill>
                  <a:latin typeface="+mn-ea"/>
                </a:rPr>
                <a:t>OSPF (MOSPF) </a:t>
              </a:r>
              <a:r>
                <a:rPr lang="zh-CN" altLang="en-US" sz="2600" dirty="0">
                  <a:solidFill>
                    <a:schemeClr val="bg1"/>
                  </a:solidFill>
                  <a:latin typeface="+mn-ea"/>
                </a:rPr>
                <a:t>使用和 </a:t>
              </a:r>
              <a:r>
                <a:rPr lang="en-US" altLang="zh-CN" sz="2600" dirty="0">
                  <a:solidFill>
                    <a:schemeClr val="bg1"/>
                  </a:solidFill>
                  <a:latin typeface="+mn-ea"/>
                </a:rPr>
                <a:t>OSPF</a:t>
              </a:r>
              <a:r>
                <a:rPr lang="zh-CN" altLang="en-US" sz="2600" dirty="0">
                  <a:solidFill>
                    <a:schemeClr val="bg1"/>
                  </a:solidFill>
                  <a:latin typeface="+mn-ea"/>
                </a:rPr>
                <a:t>同样的链路数据库</a:t>
              </a:r>
            </a:p>
            <a:p>
              <a:pPr marL="342900" indent="-342900">
                <a:lnSpc>
                  <a:spcPct val="120000"/>
                </a:lnSpc>
                <a:buFont typeface="Wingdings" panose="05000000000000000000" pitchFamily="2" charset="2"/>
                <a:buChar char="l"/>
              </a:pPr>
              <a:r>
                <a:rPr lang="en-US" altLang="zh-CN" sz="2600" dirty="0" smtClean="0">
                  <a:solidFill>
                    <a:schemeClr val="bg1"/>
                  </a:solidFill>
                  <a:latin typeface="+mn-ea"/>
                </a:rPr>
                <a:t>OSPF</a:t>
              </a:r>
              <a:r>
                <a:rPr lang="zh-CN" altLang="en-US" sz="2600" dirty="0" smtClean="0">
                  <a:solidFill>
                    <a:schemeClr val="bg1"/>
                  </a:solidFill>
                  <a:latin typeface="+mn-ea"/>
                </a:rPr>
                <a:t>支持对大规模</a:t>
              </a:r>
              <a:r>
                <a:rPr lang="en-US" altLang="zh-CN" sz="2600" dirty="0" smtClean="0">
                  <a:solidFill>
                    <a:schemeClr val="bg1"/>
                  </a:solidFill>
                  <a:latin typeface="+mn-ea"/>
                </a:rPr>
                <a:t>AS</a:t>
              </a:r>
              <a:r>
                <a:rPr lang="zh-CN" altLang="en-US" sz="2600" dirty="0" smtClean="0">
                  <a:solidFill>
                    <a:schemeClr val="bg1"/>
                  </a:solidFill>
                  <a:latin typeface="+mn-ea"/>
                </a:rPr>
                <a:t>分层</a:t>
              </a:r>
              <a:endParaRPr lang="en-US" altLang="zh-CN" sz="2600" dirty="0">
                <a:solidFill>
                  <a:schemeClr val="bg1"/>
                </a:solidFill>
                <a:latin typeface="+mn-ea"/>
              </a:endParaRPr>
            </a:p>
          </p:txBody>
        </p:sp>
      </p:grpSp>
      <p:sp>
        <p:nvSpPr>
          <p:cNvPr id="7" name="圆角矩形 6"/>
          <p:cNvSpPr/>
          <p:nvPr/>
        </p:nvSpPr>
        <p:spPr>
          <a:xfrm>
            <a:off x="578668" y="1388308"/>
            <a:ext cx="6039302" cy="607667"/>
          </a:xfrm>
          <a:prstGeom prst="roundRect">
            <a:avLst/>
          </a:prstGeom>
          <a:gradFill flip="none" rotWithShape="1">
            <a:gsLst>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bg1"/>
                </a:solidFill>
                <a:latin typeface="+mn-ea"/>
              </a:rPr>
              <a:t>OSPF </a:t>
            </a:r>
            <a:r>
              <a:rPr lang="zh-CN" altLang="en-US" sz="2800" dirty="0">
                <a:solidFill>
                  <a:schemeClr val="bg1"/>
                </a:solidFill>
                <a:latin typeface="+mn-ea"/>
              </a:rPr>
              <a:t>优点 </a:t>
            </a:r>
            <a:r>
              <a:rPr lang="en-US" altLang="zh-CN" sz="2800" dirty="0">
                <a:solidFill>
                  <a:schemeClr val="bg1"/>
                </a:solidFill>
                <a:latin typeface="+mn-ea"/>
              </a:rPr>
              <a:t>(RIP</a:t>
            </a:r>
            <a:r>
              <a:rPr lang="zh-CN" altLang="en-US" sz="2800" dirty="0">
                <a:solidFill>
                  <a:schemeClr val="bg1"/>
                </a:solidFill>
                <a:latin typeface="+mn-ea"/>
              </a:rPr>
              <a:t>所没有的</a:t>
            </a:r>
            <a:r>
              <a:rPr lang="en-US" altLang="zh-CN" sz="2800" dirty="0">
                <a:solidFill>
                  <a:schemeClr val="bg1"/>
                </a:solidFill>
                <a:latin typeface="+mn-ea"/>
              </a:rPr>
              <a:t>)</a:t>
            </a:r>
          </a:p>
        </p:txBody>
      </p:sp>
    </p:spTree>
    <p:extLst>
      <p:ext uri="{BB962C8B-B14F-4D97-AF65-F5344CB8AC3E}">
        <p14:creationId xmlns:p14="http://schemas.microsoft.com/office/powerpoint/2010/main" val="3407804184"/>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7" name="Rectangle 2"/>
          <p:cNvSpPr>
            <a:spLocks noGrp="1" noChangeArrowheads="1"/>
          </p:cNvSpPr>
          <p:nvPr>
            <p:ph type="title" idx="4294967295"/>
          </p:nvPr>
        </p:nvSpPr>
        <p:spPr>
          <a:xfrm>
            <a:off x="768495" y="347231"/>
            <a:ext cx="10301287" cy="1143000"/>
          </a:xfrm>
          <a:prstGeom prst="rect">
            <a:avLst/>
          </a:prstGeom>
          <a:noFill/>
        </p:spPr>
        <p:txBody>
          <a:bodyPr/>
          <a:lstStyle/>
          <a:p>
            <a:pPr algn="ctr" eaLnBrk="1" hangingPunct="1">
              <a:lnSpc>
                <a:spcPct val="130000"/>
              </a:lnSpc>
              <a:spcBef>
                <a:spcPts val="0"/>
              </a:spcBef>
            </a:pPr>
            <a:r>
              <a:rPr lang="en-US" altLang="zh-CN" sz="4000" dirty="0"/>
              <a:t>Internet </a:t>
            </a:r>
            <a:r>
              <a:rPr lang="zh-CN" altLang="en-US" sz="4000" dirty="0"/>
              <a:t>域间选路</a:t>
            </a:r>
            <a:r>
              <a:rPr lang="en-US" altLang="zh-CN" sz="4000" dirty="0"/>
              <a:t>: BGP</a:t>
            </a:r>
          </a:p>
        </p:txBody>
      </p:sp>
      <p:grpSp>
        <p:nvGrpSpPr>
          <p:cNvPr id="5" name="组合 4"/>
          <p:cNvGrpSpPr/>
          <p:nvPr/>
        </p:nvGrpSpPr>
        <p:grpSpPr>
          <a:xfrm>
            <a:off x="1172273" y="1519238"/>
            <a:ext cx="10049909" cy="4686300"/>
            <a:chOff x="951646" y="1648481"/>
            <a:chExt cx="4333875" cy="4686300"/>
          </a:xfrm>
          <a:noFill/>
        </p:grpSpPr>
        <p:sp>
          <p:nvSpPr>
            <p:cNvPr id="6" name="圆角矩形 5"/>
            <p:cNvSpPr/>
            <p:nvPr/>
          </p:nvSpPr>
          <p:spPr>
            <a:xfrm>
              <a:off x="951646" y="1648481"/>
              <a:ext cx="4333875" cy="4686300"/>
            </a:xfrm>
            <a:prstGeom prst="roundRect">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2600">
                <a:latin typeface="+mn-ea"/>
                <a:cs typeface="+mn-ea"/>
                <a:sym typeface="+mn-lt"/>
              </a:endParaRPr>
            </a:p>
          </p:txBody>
        </p:sp>
        <p:sp>
          <p:nvSpPr>
            <p:cNvPr id="7" name="Rectangle 3"/>
            <p:cNvSpPr>
              <a:spLocks noChangeArrowheads="1"/>
            </p:cNvSpPr>
            <p:nvPr/>
          </p:nvSpPr>
          <p:spPr bwMode="auto">
            <a:xfrm>
              <a:off x="951646" y="2010431"/>
              <a:ext cx="4268155" cy="2085975"/>
            </a:xfrm>
            <a:prstGeom prst="rect">
              <a:avLst/>
            </a:prstGeom>
            <a:grpFill/>
            <a:ln w="38100">
              <a:noFill/>
              <a:miter lim="800000"/>
              <a:headEnd/>
              <a:tailEnd/>
            </a:ln>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nSpc>
                  <a:spcPct val="130000"/>
                </a:lnSpc>
                <a:spcBef>
                  <a:spcPts val="0"/>
                </a:spcBef>
                <a:buSzPct val="85000"/>
                <a:buFont typeface="Wingdings" panose="05000000000000000000" pitchFamily="2" charset="2"/>
                <a:buChar char="l"/>
              </a:pPr>
              <a:r>
                <a:rPr lang="en-US" altLang="zh-CN" sz="2600" dirty="0">
                  <a:latin typeface="+mn-ea"/>
                  <a:ea typeface="+mn-ea"/>
                  <a:cs typeface="+mn-ea"/>
                  <a:sym typeface="+mn-lt"/>
                </a:rPr>
                <a:t>BGP (Border Gateway Protocol)</a:t>
              </a:r>
              <a:r>
                <a:rPr lang="zh-CN" altLang="en-US" sz="2600" dirty="0">
                  <a:latin typeface="+mn-ea"/>
                  <a:ea typeface="+mn-ea"/>
                  <a:cs typeface="+mn-ea"/>
                  <a:sym typeface="+mn-lt"/>
                </a:rPr>
                <a:t>：事实上的</a:t>
              </a:r>
              <a:r>
                <a:rPr lang="zh-CN" altLang="en-US" sz="2600" dirty="0" smtClean="0">
                  <a:latin typeface="+mn-ea"/>
                  <a:ea typeface="+mn-ea"/>
                  <a:cs typeface="+mn-ea"/>
                  <a:sym typeface="+mn-lt"/>
                </a:rPr>
                <a:t>标准域间路由协议</a:t>
              </a:r>
              <a:endParaRPr lang="en-US" altLang="zh-CN" sz="2600" dirty="0" smtClean="0">
                <a:latin typeface="+mn-ea"/>
                <a:ea typeface="+mn-ea"/>
                <a:cs typeface="+mn-ea"/>
                <a:sym typeface="+mn-lt"/>
              </a:endParaRPr>
            </a:p>
            <a:p>
              <a:pPr lvl="1"/>
              <a:r>
                <a:rPr lang="zh-CN" altLang="en-US" sz="2000" dirty="0" smtClean="0">
                  <a:latin typeface="+mn-ea"/>
                  <a:ea typeface="+mn-ea"/>
                </a:rPr>
                <a:t>将</a:t>
              </a:r>
              <a:r>
                <a:rPr lang="en-US" altLang="zh-CN" sz="2000" dirty="0">
                  <a:latin typeface="+mn-ea"/>
                  <a:ea typeface="+mn-ea"/>
                </a:rPr>
                <a:t>Internet “</a:t>
              </a:r>
              <a:r>
                <a:rPr lang="zh-CN" altLang="en-US" sz="2000" dirty="0">
                  <a:latin typeface="+mn-ea"/>
                  <a:ea typeface="+mn-ea"/>
                </a:rPr>
                <a:t>粘合”为一个整体的关键 </a:t>
              </a:r>
              <a:endParaRPr lang="zh-CN" altLang="en-US" sz="2000" dirty="0">
                <a:latin typeface="+mn-ea"/>
                <a:ea typeface="+mn-ea"/>
                <a:cs typeface="+mn-ea"/>
                <a:sym typeface="+mn-lt"/>
              </a:endParaRPr>
            </a:p>
            <a:p>
              <a:pPr>
                <a:lnSpc>
                  <a:spcPct val="130000"/>
                </a:lnSpc>
                <a:spcBef>
                  <a:spcPts val="0"/>
                </a:spcBef>
                <a:buSzPct val="85000"/>
                <a:buFont typeface="Wingdings" panose="05000000000000000000" pitchFamily="2" charset="2"/>
                <a:buChar char="l"/>
              </a:pPr>
              <a:r>
                <a:rPr lang="en-US" altLang="zh-CN" sz="2600" dirty="0">
                  <a:latin typeface="+mn-ea"/>
                  <a:ea typeface="+mn-ea"/>
                  <a:cs typeface="+mn-ea"/>
                  <a:sym typeface="+mn-lt"/>
                </a:rPr>
                <a:t>BGP </a:t>
              </a:r>
              <a:r>
                <a:rPr lang="zh-CN" altLang="en-US" sz="2600" dirty="0">
                  <a:latin typeface="+mn-ea"/>
                  <a:ea typeface="+mn-ea"/>
                  <a:cs typeface="+mn-ea"/>
                  <a:sym typeface="+mn-lt"/>
                </a:rPr>
                <a:t>为每个 </a:t>
              </a:r>
              <a:r>
                <a:rPr lang="en-US" altLang="zh-CN" sz="2600" dirty="0">
                  <a:latin typeface="+mn-ea"/>
                  <a:ea typeface="+mn-ea"/>
                  <a:cs typeface="+mn-ea"/>
                  <a:sym typeface="+mn-lt"/>
                </a:rPr>
                <a:t>AS </a:t>
              </a:r>
              <a:r>
                <a:rPr lang="zh-CN" altLang="en-US" sz="2600" dirty="0">
                  <a:latin typeface="+mn-ea"/>
                  <a:ea typeface="+mn-ea"/>
                  <a:cs typeface="+mn-ea"/>
                  <a:sym typeface="+mn-lt"/>
                </a:rPr>
                <a:t>提供了一种手段</a:t>
              </a:r>
              <a:r>
                <a:rPr lang="en-US" altLang="zh-CN" sz="2600" dirty="0">
                  <a:latin typeface="+mn-ea"/>
                  <a:ea typeface="+mn-ea"/>
                  <a:cs typeface="+mn-ea"/>
                  <a:sym typeface="+mn-lt"/>
                </a:rPr>
                <a:t>:</a:t>
              </a:r>
            </a:p>
            <a:p>
              <a:pPr lvl="1">
                <a:lnSpc>
                  <a:spcPct val="130000"/>
                </a:lnSpc>
                <a:spcBef>
                  <a:spcPts val="0"/>
                </a:spcBef>
                <a:buSzPct val="85000"/>
                <a:buFont typeface="Arial" panose="020B0604020202020204" pitchFamily="34" charset="0"/>
                <a:buChar char="•"/>
              </a:pPr>
              <a:r>
                <a:rPr lang="en-US" altLang="zh-CN" sz="2000" dirty="0" err="1" smtClean="0">
                  <a:latin typeface="+mn-ea"/>
                  <a:ea typeface="+mn-ea"/>
                  <a:cs typeface="+mn-ea"/>
                  <a:sym typeface="+mn-lt"/>
                </a:rPr>
                <a:t>eBGP</a:t>
              </a:r>
              <a:r>
                <a:rPr lang="zh-CN" altLang="en-US" sz="2000" dirty="0" smtClean="0">
                  <a:latin typeface="+mn-ea"/>
                  <a:ea typeface="+mn-ea"/>
                  <a:cs typeface="+mn-ea"/>
                  <a:sym typeface="+mn-lt"/>
                </a:rPr>
                <a:t>：从</a:t>
              </a:r>
              <a:r>
                <a:rPr lang="zh-CN" altLang="en-US" sz="2000" dirty="0">
                  <a:latin typeface="+mn-ea"/>
                  <a:ea typeface="+mn-ea"/>
                  <a:cs typeface="+mn-ea"/>
                  <a:sym typeface="+mn-lt"/>
                </a:rPr>
                <a:t>相邻</a:t>
              </a:r>
              <a:r>
                <a:rPr lang="en-US" altLang="zh-CN" sz="2000" dirty="0">
                  <a:latin typeface="+mn-ea"/>
                  <a:ea typeface="+mn-ea"/>
                  <a:cs typeface="+mn-ea"/>
                  <a:sym typeface="+mn-lt"/>
                </a:rPr>
                <a:t>AS</a:t>
              </a:r>
              <a:r>
                <a:rPr lang="zh-CN" altLang="en-US" sz="2000" dirty="0">
                  <a:latin typeface="+mn-ea"/>
                  <a:ea typeface="+mn-ea"/>
                  <a:cs typeface="+mn-ea"/>
                  <a:sym typeface="+mn-lt"/>
                </a:rPr>
                <a:t>获取子网可达信息</a:t>
              </a:r>
            </a:p>
            <a:p>
              <a:pPr lvl="1">
                <a:lnSpc>
                  <a:spcPct val="130000"/>
                </a:lnSpc>
                <a:spcBef>
                  <a:spcPts val="0"/>
                </a:spcBef>
                <a:buSzPct val="85000"/>
                <a:buFont typeface="Arial" panose="020B0604020202020204" pitchFamily="34" charset="0"/>
                <a:buChar char="•"/>
              </a:pPr>
              <a:r>
                <a:rPr lang="en-US" altLang="zh-CN" sz="2000" dirty="0" err="1" smtClean="0">
                  <a:latin typeface="+mn-ea"/>
                  <a:ea typeface="+mn-ea"/>
                  <a:cs typeface="+mn-ea"/>
                  <a:sym typeface="+mn-lt"/>
                </a:rPr>
                <a:t>iBGP</a:t>
              </a:r>
              <a:r>
                <a:rPr lang="zh-CN" altLang="en-US" sz="2000" dirty="0" smtClean="0">
                  <a:latin typeface="+mn-ea"/>
                  <a:ea typeface="+mn-ea"/>
                  <a:cs typeface="+mn-ea"/>
                  <a:sym typeface="+mn-lt"/>
                </a:rPr>
                <a:t>：向</a:t>
              </a:r>
              <a:r>
                <a:rPr lang="zh-CN" altLang="en-US" sz="2000" dirty="0">
                  <a:latin typeface="+mn-ea"/>
                  <a:ea typeface="+mn-ea"/>
                  <a:cs typeface="+mn-ea"/>
                  <a:sym typeface="+mn-lt"/>
                </a:rPr>
                <a:t>该</a:t>
              </a:r>
              <a:r>
                <a:rPr lang="en-US" altLang="zh-CN" sz="2000" dirty="0">
                  <a:latin typeface="+mn-ea"/>
                  <a:ea typeface="+mn-ea"/>
                  <a:cs typeface="+mn-ea"/>
                  <a:sym typeface="+mn-lt"/>
                </a:rPr>
                <a:t>AS</a:t>
              </a:r>
              <a:r>
                <a:rPr lang="zh-CN" altLang="en-US" sz="2000" dirty="0">
                  <a:latin typeface="+mn-ea"/>
                  <a:ea typeface="+mn-ea"/>
                  <a:cs typeface="+mn-ea"/>
                  <a:sym typeface="+mn-lt"/>
                </a:rPr>
                <a:t>内部的所有路由器传播</a:t>
              </a:r>
              <a:r>
                <a:rPr lang="zh-CN" altLang="en-US" sz="2000" dirty="0" smtClean="0">
                  <a:latin typeface="+mn-ea"/>
                  <a:ea typeface="+mn-ea"/>
                  <a:cs typeface="+mn-ea"/>
                  <a:sym typeface="+mn-lt"/>
                </a:rPr>
                <a:t>这些子网的可达信息</a:t>
              </a:r>
              <a:endParaRPr lang="zh-CN" altLang="en-US" sz="2000" dirty="0">
                <a:latin typeface="+mn-ea"/>
                <a:ea typeface="+mn-ea"/>
                <a:cs typeface="+mn-ea"/>
                <a:sym typeface="+mn-lt"/>
              </a:endParaRPr>
            </a:p>
            <a:p>
              <a:pPr lvl="1">
                <a:lnSpc>
                  <a:spcPct val="130000"/>
                </a:lnSpc>
                <a:spcBef>
                  <a:spcPts val="0"/>
                </a:spcBef>
                <a:buSzPct val="85000"/>
                <a:buFont typeface="Arial" panose="020B0604020202020204" pitchFamily="34" charset="0"/>
                <a:buChar char="•"/>
              </a:pPr>
              <a:r>
                <a:rPr lang="zh-CN" altLang="en-US" sz="2000" dirty="0">
                  <a:latin typeface="+mn-ea"/>
                  <a:ea typeface="+mn-ea"/>
                  <a:cs typeface="+mn-ea"/>
                  <a:sym typeface="+mn-lt"/>
                </a:rPr>
                <a:t>基于该可达信息和</a:t>
              </a:r>
              <a:r>
                <a:rPr lang="en-US" altLang="zh-CN" sz="2000" dirty="0">
                  <a:latin typeface="+mn-ea"/>
                  <a:ea typeface="+mn-ea"/>
                  <a:cs typeface="+mn-ea"/>
                  <a:sym typeface="+mn-lt"/>
                </a:rPr>
                <a:t>AS</a:t>
              </a:r>
              <a:r>
                <a:rPr lang="zh-CN" altLang="en-US" sz="2000" dirty="0">
                  <a:latin typeface="+mn-ea"/>
                  <a:ea typeface="+mn-ea"/>
                  <a:cs typeface="+mn-ea"/>
                  <a:sym typeface="+mn-lt"/>
                </a:rPr>
                <a:t>策略，决定到达子网的</a:t>
              </a:r>
              <a:r>
                <a:rPr lang="zh-CN" altLang="en-US" sz="2000" dirty="0">
                  <a:solidFill>
                    <a:srgbClr val="FF0000"/>
                  </a:solidFill>
                  <a:latin typeface="+mn-ea"/>
                  <a:ea typeface="+mn-ea"/>
                  <a:cs typeface="+mn-ea"/>
                  <a:sym typeface="+mn-lt"/>
                </a:rPr>
                <a:t>“好”</a:t>
              </a:r>
              <a:r>
                <a:rPr lang="zh-CN" altLang="en-US" sz="2000" dirty="0">
                  <a:latin typeface="+mn-ea"/>
                  <a:ea typeface="+mn-ea"/>
                  <a:cs typeface="+mn-ea"/>
                  <a:sym typeface="+mn-lt"/>
                </a:rPr>
                <a:t>路由</a:t>
              </a:r>
            </a:p>
            <a:p>
              <a:pPr>
                <a:lnSpc>
                  <a:spcPct val="130000"/>
                </a:lnSpc>
                <a:spcBef>
                  <a:spcPts val="0"/>
                </a:spcBef>
                <a:buSzPct val="85000"/>
                <a:buFont typeface="Wingdings" panose="05000000000000000000" pitchFamily="2" charset="2"/>
                <a:buChar char="l"/>
              </a:pPr>
              <a:r>
                <a:rPr lang="zh-CN" altLang="en-US" sz="2600" dirty="0">
                  <a:latin typeface="+mn-ea"/>
                  <a:ea typeface="+mn-ea"/>
                  <a:cs typeface="+mn-ea"/>
                  <a:sym typeface="+mn-lt"/>
                </a:rPr>
                <a:t>允许一个子网向</a:t>
              </a:r>
              <a:r>
                <a:rPr lang="en-US" altLang="zh-CN" sz="2600" dirty="0">
                  <a:latin typeface="+mn-ea"/>
                  <a:ea typeface="+mn-ea"/>
                  <a:cs typeface="+mn-ea"/>
                  <a:sym typeface="+mn-lt"/>
                </a:rPr>
                <a:t>Internet</a:t>
              </a:r>
              <a:r>
                <a:rPr lang="zh-CN" altLang="en-US" sz="2600" dirty="0">
                  <a:latin typeface="+mn-ea"/>
                  <a:ea typeface="+mn-ea"/>
                  <a:cs typeface="+mn-ea"/>
                  <a:sym typeface="+mn-lt"/>
                </a:rPr>
                <a:t>的其他部分通告它的存在 “</a:t>
              </a:r>
              <a:r>
                <a:rPr lang="en-US" altLang="zh-CN" sz="2600" dirty="0">
                  <a:latin typeface="+mn-ea"/>
                  <a:ea typeface="+mn-ea"/>
                  <a:cs typeface="+mn-ea"/>
                  <a:sym typeface="+mn-lt"/>
                </a:rPr>
                <a:t>I am here”</a:t>
              </a:r>
            </a:p>
          </p:txBody>
        </p:sp>
      </p:grpSp>
    </p:spTree>
    <p:extLst>
      <p:ext uri="{BB962C8B-B14F-4D97-AF65-F5344CB8AC3E}">
        <p14:creationId xmlns:p14="http://schemas.microsoft.com/office/powerpoint/2010/main" val="221730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ChangeArrowheads="1"/>
          </p:cNvSpPr>
          <p:nvPr/>
        </p:nvSpPr>
        <p:spPr bwMode="auto">
          <a:xfrm>
            <a:off x="-673441" y="390213"/>
            <a:ext cx="4072337"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90000"/>
              </a:lnSpc>
              <a:buFontTx/>
              <a:buNone/>
            </a:pPr>
            <a:endParaRPr lang="en-US" altLang="zh-CN" sz="2400" dirty="0">
              <a:latin typeface="+mn-lt"/>
              <a:ea typeface="+mn-ea"/>
              <a:cs typeface="+mn-ea"/>
              <a:sym typeface="+mn-lt"/>
            </a:endParaRPr>
          </a:p>
        </p:txBody>
      </p:sp>
      <p:sp>
        <p:nvSpPr>
          <p:cNvPr id="5"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学习目的</a:t>
            </a:r>
          </a:p>
        </p:txBody>
      </p:sp>
      <p:sp>
        <p:nvSpPr>
          <p:cNvPr id="4" name="矩形 3"/>
          <p:cNvSpPr/>
          <p:nvPr/>
        </p:nvSpPr>
        <p:spPr>
          <a:xfrm>
            <a:off x="611560" y="769690"/>
            <a:ext cx="10795782" cy="4893647"/>
          </a:xfrm>
          <a:prstGeom prst="rect">
            <a:avLst/>
          </a:prstGeom>
        </p:spPr>
        <p:txBody>
          <a:bodyPr wrap="square">
            <a:spAutoFit/>
          </a:bodyPr>
          <a:lstStyle/>
          <a:p>
            <a:pPr algn="just">
              <a:spcAft>
                <a:spcPts val="0"/>
              </a:spcAft>
            </a:pPr>
            <a:r>
              <a:rPr lang="en-US" altLang="zh-CN" sz="2400" kern="100" dirty="0">
                <a:latin typeface="+mn-ea"/>
                <a:cs typeface="Times New Roman" panose="02020603050405020304" pitchFamily="18" charset="0"/>
              </a:rPr>
              <a:t>1</a:t>
            </a:r>
            <a:r>
              <a:rPr lang="zh-CN" altLang="en-US" sz="2400" kern="100" dirty="0" smtClean="0">
                <a:latin typeface="+mn-ea"/>
                <a:cs typeface="Times New Roman" panose="02020603050405020304" pitchFamily="18" charset="0"/>
              </a:rPr>
              <a:t>、</a:t>
            </a:r>
            <a:r>
              <a:rPr lang="zh-CN" altLang="zh-CN" sz="2400" kern="100" dirty="0" smtClean="0">
                <a:latin typeface="+mn-ea"/>
                <a:cs typeface="Times New Roman" panose="02020603050405020304" pitchFamily="18" charset="0"/>
              </a:rPr>
              <a:t>在</a:t>
            </a:r>
            <a:r>
              <a:rPr lang="en-US" altLang="zh-CN" sz="2400" kern="100" dirty="0">
                <a:latin typeface="+mn-ea"/>
                <a:cs typeface="Times New Roman" panose="02020603050405020304" pitchFamily="18" charset="0"/>
              </a:rPr>
              <a:t>OSI</a:t>
            </a:r>
            <a:r>
              <a:rPr lang="zh-CN" altLang="zh-CN" sz="2400" kern="100" dirty="0">
                <a:latin typeface="+mn-ea"/>
                <a:cs typeface="Times New Roman" panose="02020603050405020304" pitchFamily="18" charset="0"/>
              </a:rPr>
              <a:t>参考模型中，不同节点的同等层通过（ </a:t>
            </a:r>
            <a:r>
              <a:rPr lang="en-US" altLang="zh-CN" sz="2400" kern="100" dirty="0" smtClean="0">
                <a:solidFill>
                  <a:srgbClr val="FF0000"/>
                </a:solidFill>
                <a:latin typeface="+mn-ea"/>
                <a:cs typeface="Times New Roman" panose="02020603050405020304" pitchFamily="18" charset="0"/>
              </a:rPr>
              <a:t>  </a:t>
            </a:r>
            <a:r>
              <a:rPr lang="en-US" altLang="zh-CN" sz="2400" kern="100" dirty="0" smtClean="0">
                <a:latin typeface="+mn-ea"/>
                <a:cs typeface="Times New Roman" panose="02020603050405020304" pitchFamily="18" charset="0"/>
              </a:rPr>
              <a:t> </a:t>
            </a:r>
            <a:r>
              <a:rPr lang="zh-CN" altLang="zh-CN" sz="2400" kern="100" dirty="0">
                <a:latin typeface="+mn-ea"/>
                <a:cs typeface="Times New Roman" panose="02020603050405020304" pitchFamily="18" charset="0"/>
              </a:rPr>
              <a:t>）来实现对等层之间的通信。</a:t>
            </a:r>
          </a:p>
          <a:p>
            <a:pPr algn="just">
              <a:spcAft>
                <a:spcPts val="0"/>
              </a:spcAft>
            </a:pPr>
            <a:r>
              <a:rPr lang="en-US" altLang="zh-CN" sz="2400" kern="100" dirty="0">
                <a:latin typeface="+mn-ea"/>
                <a:cs typeface="Times New Roman" panose="02020603050405020304" pitchFamily="18" charset="0"/>
              </a:rPr>
              <a:t>A</a:t>
            </a:r>
            <a:r>
              <a:rPr lang="zh-CN" altLang="zh-CN" sz="2400" kern="100" dirty="0">
                <a:latin typeface="+mn-ea"/>
                <a:cs typeface="Times New Roman" panose="02020603050405020304" pitchFamily="18" charset="0"/>
              </a:rPr>
              <a:t>、接口</a:t>
            </a:r>
            <a:r>
              <a:rPr lang="en-US" altLang="zh-CN" sz="2400" kern="100" dirty="0">
                <a:latin typeface="+mn-ea"/>
                <a:cs typeface="Times New Roman" panose="02020603050405020304" pitchFamily="18" charset="0"/>
              </a:rPr>
              <a:t>     B</a:t>
            </a:r>
            <a:r>
              <a:rPr lang="zh-CN" altLang="zh-CN" sz="2400" kern="100" dirty="0">
                <a:latin typeface="+mn-ea"/>
                <a:cs typeface="Times New Roman" panose="02020603050405020304" pitchFamily="18" charset="0"/>
              </a:rPr>
              <a:t>、进程</a:t>
            </a:r>
            <a:r>
              <a:rPr lang="en-US" altLang="zh-CN" sz="2400" kern="100" dirty="0">
                <a:latin typeface="+mn-ea"/>
                <a:cs typeface="Times New Roman" panose="02020603050405020304" pitchFamily="18" charset="0"/>
              </a:rPr>
              <a:t>     C</a:t>
            </a:r>
            <a:r>
              <a:rPr lang="zh-CN" altLang="zh-CN" sz="2400" kern="100" dirty="0">
                <a:latin typeface="+mn-ea"/>
                <a:cs typeface="Times New Roman" panose="02020603050405020304" pitchFamily="18" charset="0"/>
              </a:rPr>
              <a:t>、程序</a:t>
            </a:r>
            <a:r>
              <a:rPr lang="en-US" altLang="zh-CN" sz="2400" kern="100" dirty="0">
                <a:latin typeface="+mn-ea"/>
                <a:cs typeface="Times New Roman" panose="02020603050405020304" pitchFamily="18" charset="0"/>
              </a:rPr>
              <a:t>     D</a:t>
            </a:r>
            <a:r>
              <a:rPr lang="zh-CN" altLang="zh-CN" sz="2400" kern="100" dirty="0">
                <a:latin typeface="+mn-ea"/>
                <a:cs typeface="Times New Roman" panose="02020603050405020304" pitchFamily="18" charset="0"/>
              </a:rPr>
              <a:t>、协议</a:t>
            </a:r>
          </a:p>
          <a:p>
            <a:pPr algn="just">
              <a:spcAft>
                <a:spcPts val="0"/>
              </a:spcAft>
            </a:pPr>
            <a:r>
              <a:rPr lang="en-US" altLang="zh-CN" sz="2400" kern="100" dirty="0">
                <a:latin typeface="+mn-ea"/>
                <a:cs typeface="Times New Roman" panose="02020603050405020304" pitchFamily="18" charset="0"/>
              </a:rPr>
              <a:t> </a:t>
            </a:r>
            <a:endParaRPr lang="zh-CN" altLang="en-US" dirty="0"/>
          </a:p>
          <a:p>
            <a:r>
              <a:rPr lang="en-US" altLang="zh-CN" sz="2400" kern="100" dirty="0" smtClean="0">
                <a:latin typeface="+mn-ea"/>
                <a:cs typeface="Times New Roman" panose="02020603050405020304" pitchFamily="18" charset="0"/>
              </a:rPr>
              <a:t>2</a:t>
            </a:r>
            <a:r>
              <a:rPr lang="zh-CN" altLang="en-US" sz="2400" kern="100" dirty="0" smtClean="0">
                <a:latin typeface="+mn-ea"/>
                <a:cs typeface="Times New Roman" panose="02020603050405020304" pitchFamily="18" charset="0"/>
              </a:rPr>
              <a:t>、</a:t>
            </a:r>
            <a:r>
              <a:rPr lang="zh-CN" altLang="zh-CN" sz="2400" kern="100" dirty="0" smtClean="0">
                <a:latin typeface="+mn-ea"/>
                <a:cs typeface="Times New Roman" panose="02020603050405020304" pitchFamily="18" charset="0"/>
              </a:rPr>
              <a:t>在</a:t>
            </a:r>
            <a:r>
              <a:rPr lang="en-US" altLang="zh-CN" sz="2400" kern="100" dirty="0">
                <a:latin typeface="+mn-ea"/>
                <a:cs typeface="Times New Roman" panose="02020603050405020304" pitchFamily="18" charset="0"/>
              </a:rPr>
              <a:t>OSI</a:t>
            </a:r>
            <a:r>
              <a:rPr lang="zh-CN" altLang="zh-CN" sz="2400" kern="100" dirty="0">
                <a:latin typeface="+mn-ea"/>
                <a:cs typeface="Times New Roman" panose="02020603050405020304" pitchFamily="18" charset="0"/>
              </a:rPr>
              <a:t>参考模型中，</a:t>
            </a:r>
            <a:r>
              <a:rPr lang="zh-CN" altLang="en-US" sz="2400" kern="100" dirty="0" smtClean="0">
                <a:latin typeface="+mn-ea"/>
                <a:cs typeface="Times New Roman" panose="02020603050405020304" pitchFamily="18" charset="0"/>
              </a:rPr>
              <a:t>同</a:t>
            </a:r>
            <a:r>
              <a:rPr lang="zh-CN" altLang="en-US" sz="2400" kern="100" dirty="0">
                <a:latin typeface="+mn-ea"/>
                <a:cs typeface="Times New Roman" panose="02020603050405020304" pitchFamily="18" charset="0"/>
              </a:rPr>
              <a:t>系统的相邻层实体间</a:t>
            </a:r>
            <a:r>
              <a:rPr lang="zh-CN" altLang="en-US" sz="2400" kern="100" dirty="0" smtClean="0">
                <a:latin typeface="+mn-ea"/>
                <a:cs typeface="Times New Roman" panose="02020603050405020304" pitchFamily="18" charset="0"/>
              </a:rPr>
              <a:t>通过</a:t>
            </a:r>
            <a:r>
              <a:rPr lang="en-US" altLang="zh-CN" sz="2400" kern="100" dirty="0" smtClean="0">
                <a:latin typeface="+mn-ea"/>
                <a:cs typeface="Times New Roman" panose="02020603050405020304" pitchFamily="18" charset="0"/>
              </a:rPr>
              <a:t>(       )</a:t>
            </a:r>
            <a:r>
              <a:rPr lang="zh-CN" altLang="en-US" sz="2400" kern="100" dirty="0" smtClean="0">
                <a:latin typeface="+mn-ea"/>
                <a:cs typeface="Times New Roman" panose="02020603050405020304" pitchFamily="18" charset="0"/>
              </a:rPr>
              <a:t>进行</a:t>
            </a:r>
            <a:r>
              <a:rPr lang="zh-CN" altLang="en-US" sz="2400" kern="100" dirty="0">
                <a:latin typeface="+mn-ea"/>
                <a:cs typeface="Times New Roman" panose="02020603050405020304" pitchFamily="18" charset="0"/>
              </a:rPr>
              <a:t>交互</a:t>
            </a:r>
          </a:p>
          <a:p>
            <a:pPr algn="just"/>
            <a:r>
              <a:rPr lang="en-US" altLang="zh-CN" sz="2400" kern="100" dirty="0">
                <a:latin typeface="+mn-ea"/>
                <a:cs typeface="Times New Roman" panose="02020603050405020304" pitchFamily="18" charset="0"/>
              </a:rPr>
              <a:t>A</a:t>
            </a:r>
            <a:r>
              <a:rPr lang="zh-CN" altLang="zh-CN" sz="2400" kern="100" dirty="0">
                <a:latin typeface="+mn-ea"/>
                <a:cs typeface="Times New Roman" panose="02020603050405020304" pitchFamily="18" charset="0"/>
              </a:rPr>
              <a:t>、接口</a:t>
            </a:r>
            <a:r>
              <a:rPr lang="en-US" altLang="zh-CN" sz="2400" kern="100" dirty="0">
                <a:latin typeface="+mn-ea"/>
                <a:cs typeface="Times New Roman" panose="02020603050405020304" pitchFamily="18" charset="0"/>
              </a:rPr>
              <a:t>     B</a:t>
            </a:r>
            <a:r>
              <a:rPr lang="zh-CN" altLang="zh-CN" sz="2400" kern="100" dirty="0">
                <a:latin typeface="+mn-ea"/>
                <a:cs typeface="Times New Roman" panose="02020603050405020304" pitchFamily="18" charset="0"/>
              </a:rPr>
              <a:t>、进程</a:t>
            </a:r>
            <a:r>
              <a:rPr lang="en-US" altLang="zh-CN" sz="2400" kern="100" dirty="0">
                <a:latin typeface="+mn-ea"/>
                <a:cs typeface="Times New Roman" panose="02020603050405020304" pitchFamily="18" charset="0"/>
              </a:rPr>
              <a:t>     C</a:t>
            </a:r>
            <a:r>
              <a:rPr lang="zh-CN" altLang="zh-CN" sz="2400" kern="100" dirty="0">
                <a:latin typeface="+mn-ea"/>
                <a:cs typeface="Times New Roman" panose="02020603050405020304" pitchFamily="18" charset="0"/>
              </a:rPr>
              <a:t>、程序</a:t>
            </a:r>
            <a:r>
              <a:rPr lang="en-US" altLang="zh-CN" sz="2400" kern="100" dirty="0">
                <a:latin typeface="+mn-ea"/>
                <a:cs typeface="Times New Roman" panose="02020603050405020304" pitchFamily="18" charset="0"/>
              </a:rPr>
              <a:t>     D</a:t>
            </a:r>
            <a:r>
              <a:rPr lang="zh-CN" altLang="zh-CN" sz="2400" kern="100" dirty="0">
                <a:latin typeface="+mn-ea"/>
                <a:cs typeface="Times New Roman" panose="02020603050405020304" pitchFamily="18" charset="0"/>
              </a:rPr>
              <a:t>、协议</a:t>
            </a:r>
          </a:p>
          <a:p>
            <a:pPr algn="just"/>
            <a:endParaRPr lang="en-US" altLang="zh-CN" sz="2400" kern="100" dirty="0" smtClean="0">
              <a:latin typeface="+mn-ea"/>
              <a:cs typeface="Times New Roman" panose="02020603050405020304" pitchFamily="18" charset="0"/>
            </a:endParaRPr>
          </a:p>
          <a:p>
            <a:pPr algn="just"/>
            <a:r>
              <a:rPr lang="en-US" altLang="zh-CN" sz="2400" kern="100" dirty="0" smtClean="0">
                <a:latin typeface="+mn-ea"/>
                <a:cs typeface="Times New Roman" panose="02020603050405020304" pitchFamily="18" charset="0"/>
              </a:rPr>
              <a:t>3</a:t>
            </a:r>
            <a:r>
              <a:rPr lang="zh-CN" altLang="en-US" sz="2400" kern="100" dirty="0" smtClean="0">
                <a:latin typeface="+mn-ea"/>
                <a:cs typeface="Times New Roman" panose="02020603050405020304" pitchFamily="18" charset="0"/>
              </a:rPr>
              <a:t>、</a:t>
            </a:r>
            <a:r>
              <a:rPr lang="zh-CN" altLang="zh-CN" sz="2400" kern="100" dirty="0" smtClean="0">
                <a:latin typeface="+mn-ea"/>
                <a:cs typeface="Times New Roman" panose="02020603050405020304" pitchFamily="18" charset="0"/>
              </a:rPr>
              <a:t>协议</a:t>
            </a:r>
            <a:r>
              <a:rPr lang="zh-CN" altLang="zh-CN" sz="2400" kern="100" dirty="0">
                <a:latin typeface="+mn-ea"/>
                <a:cs typeface="Times New Roman" panose="02020603050405020304" pitchFamily="18" charset="0"/>
              </a:rPr>
              <a:t>分层服务模型中，第</a:t>
            </a:r>
            <a:r>
              <a:rPr lang="en-US" altLang="zh-CN" sz="2400" kern="100" dirty="0">
                <a:latin typeface="+mn-ea"/>
                <a:cs typeface="Times New Roman" panose="02020603050405020304" pitchFamily="18" charset="0"/>
              </a:rPr>
              <a:t>N</a:t>
            </a:r>
            <a:r>
              <a:rPr lang="zh-CN" altLang="zh-CN" sz="2400" kern="100" dirty="0">
                <a:latin typeface="+mn-ea"/>
                <a:cs typeface="Times New Roman" panose="02020603050405020304" pitchFamily="18" charset="0"/>
              </a:rPr>
              <a:t>层和其上的</a:t>
            </a:r>
            <a:r>
              <a:rPr lang="en-US" altLang="zh-CN" sz="2400" kern="100" dirty="0">
                <a:latin typeface="+mn-ea"/>
                <a:cs typeface="Times New Roman" panose="02020603050405020304" pitchFamily="18" charset="0"/>
              </a:rPr>
              <a:t>N+1</a:t>
            </a:r>
            <a:r>
              <a:rPr lang="zh-CN" altLang="zh-CN" sz="2400" kern="100" dirty="0">
                <a:latin typeface="+mn-ea"/>
                <a:cs typeface="Times New Roman" panose="02020603050405020304" pitchFamily="18" charset="0"/>
              </a:rPr>
              <a:t>层的关系是</a:t>
            </a:r>
            <a:r>
              <a:rPr lang="en-US" altLang="zh-CN" sz="2400" kern="100" dirty="0">
                <a:latin typeface="+mn-ea"/>
                <a:cs typeface="Times New Roman" panose="02020603050405020304" pitchFamily="18" charset="0"/>
              </a:rPr>
              <a:t>(  </a:t>
            </a:r>
            <a:r>
              <a:rPr lang="en-US" altLang="zh-CN" sz="2400" kern="100" dirty="0" smtClean="0">
                <a:solidFill>
                  <a:srgbClr val="FF0000"/>
                </a:solidFill>
                <a:latin typeface="+mn-ea"/>
                <a:cs typeface="Times New Roman" panose="02020603050405020304" pitchFamily="18" charset="0"/>
              </a:rPr>
              <a:t>     </a:t>
            </a:r>
            <a:r>
              <a:rPr lang="en-US" altLang="zh-CN" sz="2400" kern="100" dirty="0" smtClean="0">
                <a:latin typeface="+mn-ea"/>
                <a:cs typeface="Times New Roman" panose="02020603050405020304" pitchFamily="18" charset="0"/>
              </a:rPr>
              <a:t>  </a:t>
            </a:r>
            <a:r>
              <a:rPr lang="en-US" altLang="zh-CN" sz="2400" kern="100" dirty="0">
                <a:latin typeface="+mn-ea"/>
                <a:cs typeface="Times New Roman" panose="02020603050405020304" pitchFamily="18" charset="0"/>
              </a:rPr>
              <a:t>)</a:t>
            </a:r>
            <a:endParaRPr lang="zh-CN" altLang="zh-CN" sz="2400" kern="100" dirty="0">
              <a:latin typeface="+mn-ea"/>
              <a:cs typeface="Times New Roman" panose="02020603050405020304" pitchFamily="18" charset="0"/>
            </a:endParaRPr>
          </a:p>
          <a:p>
            <a:pPr algn="just">
              <a:spcAft>
                <a:spcPts val="0"/>
              </a:spcAft>
            </a:pPr>
            <a:r>
              <a:rPr lang="en-US" altLang="zh-CN" sz="2400" kern="100" dirty="0">
                <a:latin typeface="+mn-ea"/>
                <a:cs typeface="Times New Roman" panose="02020603050405020304" pitchFamily="18" charset="0"/>
              </a:rPr>
              <a:t>A</a:t>
            </a:r>
            <a:r>
              <a:rPr lang="zh-CN" altLang="zh-CN"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N</a:t>
            </a:r>
            <a:r>
              <a:rPr lang="zh-CN" altLang="zh-CN" sz="2400" kern="100" dirty="0">
                <a:latin typeface="+mn-ea"/>
                <a:cs typeface="Times New Roman" panose="02020603050405020304" pitchFamily="18" charset="0"/>
              </a:rPr>
              <a:t>层为</a:t>
            </a:r>
            <a:r>
              <a:rPr lang="en-US" altLang="zh-CN" sz="2400" kern="100" dirty="0">
                <a:latin typeface="+mn-ea"/>
                <a:cs typeface="Times New Roman" panose="02020603050405020304" pitchFamily="18" charset="0"/>
              </a:rPr>
              <a:t>N+1</a:t>
            </a:r>
            <a:r>
              <a:rPr lang="zh-CN" altLang="zh-CN" sz="2400" kern="100" dirty="0">
                <a:latin typeface="+mn-ea"/>
                <a:cs typeface="Times New Roman" panose="02020603050405020304" pitchFamily="18" charset="0"/>
              </a:rPr>
              <a:t>层提供服务</a:t>
            </a:r>
          </a:p>
          <a:p>
            <a:pPr algn="just">
              <a:spcAft>
                <a:spcPts val="0"/>
              </a:spcAft>
            </a:pPr>
            <a:r>
              <a:rPr lang="en-US" altLang="zh-CN" sz="2400" kern="100" dirty="0">
                <a:latin typeface="+mn-ea"/>
                <a:cs typeface="Times New Roman" panose="02020603050405020304" pitchFamily="18" charset="0"/>
              </a:rPr>
              <a:t>B</a:t>
            </a:r>
            <a:r>
              <a:rPr lang="zh-CN" altLang="zh-CN"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N+1</a:t>
            </a:r>
            <a:r>
              <a:rPr lang="zh-CN" altLang="zh-CN" sz="2400" kern="100" dirty="0">
                <a:latin typeface="+mn-ea"/>
                <a:cs typeface="Times New Roman" panose="02020603050405020304" pitchFamily="18" charset="0"/>
              </a:rPr>
              <a:t>层将从</a:t>
            </a:r>
            <a:r>
              <a:rPr lang="en-US" altLang="zh-CN" sz="2400" kern="100" dirty="0">
                <a:latin typeface="+mn-ea"/>
                <a:cs typeface="Times New Roman" panose="02020603050405020304" pitchFamily="18" charset="0"/>
              </a:rPr>
              <a:t>N</a:t>
            </a:r>
            <a:r>
              <a:rPr lang="zh-CN" altLang="zh-CN" sz="2400" kern="100" dirty="0">
                <a:latin typeface="+mn-ea"/>
                <a:cs typeface="Times New Roman" panose="02020603050405020304" pitchFamily="18" charset="0"/>
              </a:rPr>
              <a:t>层接收的信息增加了首部信息</a:t>
            </a:r>
          </a:p>
          <a:p>
            <a:pPr algn="just">
              <a:spcAft>
                <a:spcPts val="0"/>
              </a:spcAft>
            </a:pPr>
            <a:r>
              <a:rPr lang="en-US" altLang="zh-CN" sz="2400" kern="100" dirty="0">
                <a:latin typeface="+mn-ea"/>
                <a:cs typeface="Times New Roman" panose="02020603050405020304" pitchFamily="18" charset="0"/>
              </a:rPr>
              <a:t>C</a:t>
            </a:r>
            <a:r>
              <a:rPr lang="zh-CN" altLang="zh-CN"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N</a:t>
            </a:r>
            <a:r>
              <a:rPr lang="zh-CN" altLang="zh-CN" sz="2400" kern="100" dirty="0">
                <a:latin typeface="+mn-ea"/>
                <a:cs typeface="Times New Roman" panose="02020603050405020304" pitchFamily="18" charset="0"/>
              </a:rPr>
              <a:t>层利用</a:t>
            </a:r>
            <a:r>
              <a:rPr lang="en-US" altLang="zh-CN" sz="2400" kern="100" dirty="0">
                <a:latin typeface="+mn-ea"/>
                <a:cs typeface="Times New Roman" panose="02020603050405020304" pitchFamily="18" charset="0"/>
              </a:rPr>
              <a:t>N+1</a:t>
            </a:r>
            <a:r>
              <a:rPr lang="zh-CN" altLang="zh-CN" sz="2400" kern="100" dirty="0">
                <a:latin typeface="+mn-ea"/>
                <a:cs typeface="Times New Roman" panose="02020603050405020304" pitchFamily="18" charset="0"/>
              </a:rPr>
              <a:t>层提供的服务</a:t>
            </a:r>
          </a:p>
          <a:p>
            <a:pPr algn="just">
              <a:spcAft>
                <a:spcPts val="0"/>
              </a:spcAft>
            </a:pPr>
            <a:r>
              <a:rPr lang="en-US" altLang="zh-CN" sz="2400" kern="100" dirty="0">
                <a:latin typeface="+mn-ea"/>
                <a:cs typeface="Times New Roman" panose="02020603050405020304" pitchFamily="18" charset="0"/>
              </a:rPr>
              <a:t>D</a:t>
            </a:r>
            <a:r>
              <a:rPr lang="zh-CN" altLang="zh-CN"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N</a:t>
            </a:r>
            <a:r>
              <a:rPr lang="zh-CN" altLang="zh-CN" sz="2400" kern="100" dirty="0">
                <a:latin typeface="+mn-ea"/>
                <a:cs typeface="Times New Roman" panose="02020603050405020304" pitchFamily="18" charset="0"/>
              </a:rPr>
              <a:t>层对</a:t>
            </a:r>
            <a:r>
              <a:rPr lang="en-US" altLang="zh-CN" sz="2400" kern="100" dirty="0">
                <a:latin typeface="+mn-ea"/>
                <a:cs typeface="Times New Roman" panose="02020603050405020304" pitchFamily="18" charset="0"/>
              </a:rPr>
              <a:t>N+1</a:t>
            </a:r>
            <a:r>
              <a:rPr lang="zh-CN" altLang="zh-CN" sz="2400" kern="100" dirty="0">
                <a:latin typeface="+mn-ea"/>
                <a:cs typeface="Times New Roman" panose="02020603050405020304" pitchFamily="18" charset="0"/>
              </a:rPr>
              <a:t>层没有任何作用</a:t>
            </a:r>
          </a:p>
          <a:p>
            <a:pPr algn="just">
              <a:spcAft>
                <a:spcPts val="0"/>
              </a:spcAft>
            </a:pPr>
            <a:r>
              <a:rPr lang="en-US" altLang="zh-CN" sz="2400" kern="100" dirty="0">
                <a:latin typeface="+mn-ea"/>
                <a:cs typeface="Times New Roman" panose="02020603050405020304" pitchFamily="18" charset="0"/>
              </a:rPr>
              <a:t> </a:t>
            </a:r>
            <a:endParaRPr lang="zh-CN" altLang="zh-CN" sz="2400" kern="100" dirty="0">
              <a:latin typeface="+mn-ea"/>
              <a:cs typeface="Times New Roman" panose="02020603050405020304" pitchFamily="18" charset="0"/>
            </a:endParaRPr>
          </a:p>
          <a:p>
            <a:pPr algn="just">
              <a:spcAft>
                <a:spcPts val="0"/>
              </a:spcAft>
            </a:pPr>
            <a:r>
              <a:rPr lang="en-US" altLang="zh-CN" sz="2400" kern="100" dirty="0">
                <a:latin typeface="+mn-ea"/>
                <a:cs typeface="Times New Roman" panose="02020603050405020304" pitchFamily="18" charset="0"/>
              </a:rPr>
              <a:t>4</a:t>
            </a:r>
            <a:r>
              <a:rPr lang="zh-CN" altLang="en-US" sz="2400" kern="100" dirty="0" smtClean="0">
                <a:latin typeface="+mn-ea"/>
                <a:cs typeface="Times New Roman" panose="02020603050405020304" pitchFamily="18" charset="0"/>
              </a:rPr>
              <a:t>、</a:t>
            </a:r>
            <a:r>
              <a:rPr lang="zh-CN" altLang="zh-CN" sz="2400" kern="100" dirty="0" smtClean="0">
                <a:latin typeface="+mn-ea"/>
                <a:cs typeface="Times New Roman" panose="02020603050405020304" pitchFamily="18" charset="0"/>
              </a:rPr>
              <a:t>一</a:t>
            </a:r>
            <a:r>
              <a:rPr lang="zh-CN" altLang="zh-CN" sz="2400" kern="100" dirty="0">
                <a:latin typeface="+mn-ea"/>
                <a:cs typeface="Times New Roman" panose="02020603050405020304" pitchFamily="18" charset="0"/>
              </a:rPr>
              <a:t>个协议包括两个方面，即对上层提供服务和对协议本身的实现。</a:t>
            </a:r>
            <a:r>
              <a:rPr lang="en-US" altLang="zh-CN" sz="2400" kern="100" dirty="0">
                <a:latin typeface="+mn-ea"/>
                <a:cs typeface="Times New Roman" panose="02020603050405020304" pitchFamily="18" charset="0"/>
              </a:rPr>
              <a:t>(  </a:t>
            </a:r>
            <a:r>
              <a:rPr lang="en-US" altLang="zh-CN" sz="2400" kern="100" dirty="0" smtClean="0">
                <a:solidFill>
                  <a:srgbClr val="FF0000"/>
                </a:solidFill>
                <a:latin typeface="+mn-ea"/>
                <a:cs typeface="Times New Roman" panose="02020603050405020304" pitchFamily="18" charset="0"/>
              </a:rPr>
              <a:t>     </a:t>
            </a:r>
            <a:r>
              <a:rPr lang="en-US" altLang="zh-CN" sz="2400" kern="100" dirty="0" smtClean="0">
                <a:latin typeface="+mn-ea"/>
                <a:cs typeface="Times New Roman" panose="02020603050405020304" pitchFamily="18" charset="0"/>
              </a:rPr>
              <a:t>  )</a:t>
            </a:r>
          </a:p>
        </p:txBody>
      </p:sp>
    </p:spTree>
    <p:extLst>
      <p:ext uri="{BB962C8B-B14F-4D97-AF65-F5344CB8AC3E}">
        <p14:creationId xmlns:p14="http://schemas.microsoft.com/office/powerpoint/2010/main" val="37475380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7" name="Rectangle 2"/>
          <p:cNvSpPr>
            <a:spLocks noGrp="1" noChangeArrowheads="1"/>
          </p:cNvSpPr>
          <p:nvPr>
            <p:ph type="title" idx="4294967295"/>
          </p:nvPr>
        </p:nvSpPr>
        <p:spPr>
          <a:xfrm>
            <a:off x="768495" y="347231"/>
            <a:ext cx="10301287" cy="1143000"/>
          </a:xfrm>
          <a:prstGeom prst="rect">
            <a:avLst/>
          </a:prstGeom>
          <a:noFill/>
        </p:spPr>
        <p:txBody>
          <a:bodyPr/>
          <a:lstStyle/>
          <a:p>
            <a:pPr algn="ctr" eaLnBrk="1" hangingPunct="1">
              <a:lnSpc>
                <a:spcPct val="130000"/>
              </a:lnSpc>
              <a:spcBef>
                <a:spcPts val="0"/>
              </a:spcBef>
            </a:pPr>
            <a:r>
              <a:rPr lang="en-US" altLang="zh-CN" sz="4000" dirty="0"/>
              <a:t>Internet </a:t>
            </a:r>
            <a:r>
              <a:rPr lang="zh-CN" altLang="en-US" sz="4000" dirty="0"/>
              <a:t>域间选路</a:t>
            </a:r>
            <a:r>
              <a:rPr lang="en-US" altLang="zh-CN" sz="4000" dirty="0"/>
              <a:t>: BGP</a:t>
            </a:r>
          </a:p>
        </p:txBody>
      </p:sp>
      <p:sp>
        <p:nvSpPr>
          <p:cNvPr id="124" name="圆角矩形 123"/>
          <p:cNvSpPr/>
          <p:nvPr/>
        </p:nvSpPr>
        <p:spPr>
          <a:xfrm>
            <a:off x="1014559" y="1490231"/>
            <a:ext cx="3163902" cy="622106"/>
          </a:xfrm>
          <a:prstGeom prst="roundRect">
            <a:avLst/>
          </a:prstGeom>
          <a:gradFill flip="none" rotWithShape="1">
            <a:gsLst>
              <a:gs pos="85000">
                <a:schemeClr val="accent2">
                  <a:lumMod val="40000"/>
                  <a:lumOff val="60000"/>
                </a:schemeClr>
              </a:gs>
              <a:gs pos="15000">
                <a:schemeClr val="accent2">
                  <a:lumMod val="40000"/>
                  <a:lumOff val="60000"/>
                </a:schemeClr>
              </a:gs>
              <a:gs pos="0">
                <a:schemeClr val="bg1"/>
              </a:gs>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mn-ea"/>
              </a:rPr>
              <a:t>BGP </a:t>
            </a:r>
            <a:r>
              <a:rPr lang="zh-CN" altLang="en-US" sz="2800" dirty="0" smtClean="0">
                <a:solidFill>
                  <a:schemeClr val="tx1"/>
                </a:solidFill>
                <a:latin typeface="+mn-ea"/>
              </a:rPr>
              <a:t>基础</a:t>
            </a:r>
            <a:endParaRPr lang="zh-CN" altLang="en-US" sz="2800" dirty="0">
              <a:solidFill>
                <a:schemeClr val="tx1"/>
              </a:solidFill>
              <a:latin typeface="+mn-ea"/>
            </a:endParaRPr>
          </a:p>
        </p:txBody>
      </p:sp>
      <p:sp>
        <p:nvSpPr>
          <p:cNvPr id="2" name="矩形 1"/>
          <p:cNvSpPr/>
          <p:nvPr/>
        </p:nvSpPr>
        <p:spPr>
          <a:xfrm>
            <a:off x="813291" y="2230442"/>
            <a:ext cx="10946909" cy="3970318"/>
          </a:xfrm>
          <a:prstGeom prst="rect">
            <a:avLst/>
          </a:prstGeom>
        </p:spPr>
        <p:txBody>
          <a:bodyPr wrap="square">
            <a:spAutoFit/>
          </a:bodyPr>
          <a:lstStyle/>
          <a:p>
            <a:pPr marL="285750" indent="-285750">
              <a:buFont typeface="Wingdings" panose="05000000000000000000" pitchFamily="2" charset="2"/>
              <a:buChar char="l"/>
            </a:pPr>
            <a:r>
              <a:rPr lang="en-US" altLang="zh-CN" sz="2400" dirty="0" smtClean="0">
                <a:solidFill>
                  <a:srgbClr val="FF0000"/>
                </a:solidFill>
                <a:latin typeface="+mn-ea"/>
              </a:rPr>
              <a:t>BGP</a:t>
            </a:r>
            <a:r>
              <a:rPr lang="zh-CN" altLang="en-US" sz="2400" dirty="0">
                <a:solidFill>
                  <a:srgbClr val="FF0000"/>
                </a:solidFill>
                <a:latin typeface="+mn-ea"/>
              </a:rPr>
              <a:t>会话</a:t>
            </a:r>
            <a:r>
              <a:rPr lang="en-US" altLang="zh-CN" sz="2400" dirty="0">
                <a:solidFill>
                  <a:srgbClr val="FF0000"/>
                </a:solidFill>
                <a:latin typeface="+mn-ea"/>
              </a:rPr>
              <a:t>(session</a:t>
            </a:r>
            <a:r>
              <a:rPr lang="en-US" altLang="zh-CN" sz="2400" dirty="0">
                <a:latin typeface="+mn-ea"/>
              </a:rPr>
              <a:t>): </a:t>
            </a:r>
            <a:r>
              <a:rPr lang="zh-CN" altLang="en-US" sz="2400" dirty="0">
                <a:latin typeface="+mn-ea"/>
              </a:rPr>
              <a:t>两个</a:t>
            </a:r>
            <a:r>
              <a:rPr lang="en-US" altLang="zh-CN" sz="2400" dirty="0">
                <a:latin typeface="+mn-ea"/>
              </a:rPr>
              <a:t>BGP</a:t>
            </a:r>
            <a:r>
              <a:rPr lang="zh-CN" altLang="en-US" sz="2400" dirty="0">
                <a:latin typeface="+mn-ea"/>
              </a:rPr>
              <a:t>路由器 </a:t>
            </a:r>
            <a:r>
              <a:rPr lang="en-US" altLang="zh-CN" sz="2400" dirty="0">
                <a:latin typeface="+mn-ea"/>
              </a:rPr>
              <a:t>(</a:t>
            </a:r>
            <a:r>
              <a:rPr lang="zh-CN" altLang="en-US" sz="2400" dirty="0">
                <a:latin typeface="+mn-ea"/>
              </a:rPr>
              <a:t>“</a:t>
            </a:r>
            <a:r>
              <a:rPr lang="en-US" altLang="zh-CN" sz="2400" dirty="0">
                <a:solidFill>
                  <a:srgbClr val="FF0000"/>
                </a:solidFill>
                <a:latin typeface="+mn-ea"/>
              </a:rPr>
              <a:t>Peers</a:t>
            </a:r>
            <a:r>
              <a:rPr lang="zh-CN" altLang="en-US" sz="2400" dirty="0">
                <a:latin typeface="+mn-ea"/>
              </a:rPr>
              <a:t>”</a:t>
            </a:r>
            <a:r>
              <a:rPr lang="en-US" altLang="zh-CN" sz="2400" dirty="0">
                <a:latin typeface="+mn-ea"/>
              </a:rPr>
              <a:t>)</a:t>
            </a:r>
            <a:r>
              <a:rPr lang="zh-CN" altLang="en-US" sz="2400" dirty="0">
                <a:latin typeface="+mn-ea"/>
              </a:rPr>
              <a:t>交换</a:t>
            </a:r>
            <a:r>
              <a:rPr lang="en-US" altLang="zh-CN" sz="2400" dirty="0">
                <a:latin typeface="+mn-ea"/>
              </a:rPr>
              <a:t>BGP</a:t>
            </a:r>
            <a:r>
              <a:rPr lang="zh-CN" altLang="en-US" sz="2400" dirty="0" smtClean="0">
                <a:latin typeface="+mn-ea"/>
              </a:rPr>
              <a:t>报文</a:t>
            </a:r>
            <a:r>
              <a:rPr lang="en-US" altLang="zh-CN" sz="2400" dirty="0" smtClean="0">
                <a:latin typeface="+mn-ea"/>
              </a:rPr>
              <a:t> </a:t>
            </a:r>
            <a:endParaRPr lang="en-US" altLang="zh-CN" sz="2400" dirty="0">
              <a:latin typeface="+mn-ea"/>
            </a:endParaRPr>
          </a:p>
          <a:p>
            <a:pPr marL="800100" lvl="1" indent="-342900">
              <a:buFont typeface="Arial" panose="020B0604020202020204" pitchFamily="34" charset="0"/>
              <a:buChar char="•"/>
            </a:pPr>
            <a:r>
              <a:rPr lang="zh-CN" altLang="en-US" sz="2400" dirty="0" smtClean="0">
                <a:latin typeface="+mn-ea"/>
              </a:rPr>
              <a:t>通告</a:t>
            </a:r>
            <a:r>
              <a:rPr lang="zh-CN" altLang="en-US" sz="2400" dirty="0">
                <a:latin typeface="+mn-ea"/>
              </a:rPr>
              <a:t>去往不同目的</a:t>
            </a:r>
            <a:r>
              <a:rPr lang="zh-CN" altLang="en-US" sz="2400" dirty="0">
                <a:solidFill>
                  <a:srgbClr val="FF0000"/>
                </a:solidFill>
                <a:latin typeface="+mn-ea"/>
              </a:rPr>
              <a:t>前缀</a:t>
            </a:r>
            <a:r>
              <a:rPr lang="zh-CN" altLang="en-US" sz="2400" dirty="0">
                <a:latin typeface="+mn-ea"/>
              </a:rPr>
              <a:t>（</a:t>
            </a:r>
            <a:r>
              <a:rPr lang="en-US" altLang="zh-CN" sz="2400" dirty="0">
                <a:latin typeface="+mn-ea"/>
              </a:rPr>
              <a:t>prefix</a:t>
            </a:r>
            <a:r>
              <a:rPr lang="zh-CN" altLang="en-US" sz="2400" dirty="0">
                <a:latin typeface="+mn-ea"/>
              </a:rPr>
              <a:t>）的路径 </a:t>
            </a:r>
            <a:r>
              <a:rPr lang="en-US" altLang="zh-CN" sz="2400" dirty="0">
                <a:latin typeface="+mn-ea"/>
              </a:rPr>
              <a:t>(</a:t>
            </a:r>
            <a:r>
              <a:rPr lang="zh-CN" altLang="en-US" sz="2400" dirty="0">
                <a:latin typeface="+mn-ea"/>
              </a:rPr>
              <a:t>“路径向量</a:t>
            </a:r>
            <a:r>
              <a:rPr lang="en-US" altLang="zh-CN" sz="2400" dirty="0">
                <a:latin typeface="+mn-ea"/>
              </a:rPr>
              <a:t>(path vector)”</a:t>
            </a:r>
            <a:r>
              <a:rPr lang="zh-CN" altLang="en-US" sz="2400" dirty="0">
                <a:latin typeface="+mn-ea"/>
              </a:rPr>
              <a:t>协议</a:t>
            </a:r>
            <a:r>
              <a:rPr lang="en-US" altLang="zh-CN" sz="2400" dirty="0">
                <a:latin typeface="+mn-ea"/>
              </a:rPr>
              <a:t>) </a:t>
            </a:r>
          </a:p>
          <a:p>
            <a:pPr marL="800100" lvl="1" indent="-342900">
              <a:buFont typeface="Arial" panose="020B0604020202020204" pitchFamily="34" charset="0"/>
              <a:buChar char="•"/>
            </a:pPr>
            <a:r>
              <a:rPr lang="zh-CN" altLang="en-US" sz="2400" dirty="0" smtClean="0">
                <a:latin typeface="+mn-ea"/>
              </a:rPr>
              <a:t>报文交换</a:t>
            </a:r>
            <a:r>
              <a:rPr lang="zh-CN" altLang="en-US" sz="2400" dirty="0">
                <a:latin typeface="+mn-ea"/>
              </a:rPr>
              <a:t>基于半永久的</a:t>
            </a:r>
            <a:r>
              <a:rPr lang="en-US" altLang="zh-CN" sz="2400" dirty="0">
                <a:solidFill>
                  <a:srgbClr val="FF0000"/>
                </a:solidFill>
                <a:latin typeface="+mn-ea"/>
              </a:rPr>
              <a:t>TCP</a:t>
            </a:r>
            <a:r>
              <a:rPr lang="zh-CN" altLang="en-US" sz="2400" dirty="0">
                <a:latin typeface="+mn-ea"/>
              </a:rPr>
              <a:t>连接 </a:t>
            </a:r>
            <a:endParaRPr lang="en-US" altLang="zh-CN" sz="2400" dirty="0" smtClean="0">
              <a:latin typeface="+mn-ea"/>
            </a:endParaRPr>
          </a:p>
          <a:p>
            <a:pPr marL="800100" lvl="1" indent="-342900">
              <a:buFont typeface="Arial" panose="020B0604020202020204" pitchFamily="34" charset="0"/>
              <a:buChar char="•"/>
            </a:pPr>
            <a:r>
              <a:rPr lang="en-US" altLang="zh-CN" sz="2400" dirty="0" smtClean="0">
                <a:latin typeface="+mn-ea"/>
              </a:rPr>
              <a:t>BGP</a:t>
            </a:r>
            <a:r>
              <a:rPr lang="zh-CN" altLang="en-US" sz="2400" dirty="0">
                <a:latin typeface="+mn-ea"/>
              </a:rPr>
              <a:t>会话和物理链路无关（并不总是和某条物理链路对应）</a:t>
            </a:r>
            <a:r>
              <a:rPr lang="zh-CN" altLang="en-US" sz="2400" dirty="0" smtClean="0">
                <a:latin typeface="+mn-ea"/>
              </a:rPr>
              <a:t>。</a:t>
            </a:r>
            <a:endParaRPr lang="en-US" altLang="zh-CN" sz="2400" dirty="0">
              <a:latin typeface="+mn-ea"/>
            </a:endParaRPr>
          </a:p>
          <a:p>
            <a:pPr marL="342900" indent="-342900">
              <a:lnSpc>
                <a:spcPct val="130000"/>
              </a:lnSpc>
              <a:buFont typeface="Wingdings" panose="05000000000000000000" pitchFamily="2" charset="2"/>
              <a:buChar char="l"/>
            </a:pPr>
            <a:r>
              <a:rPr lang="en-US" altLang="zh-CN" sz="2400" dirty="0">
                <a:solidFill>
                  <a:srgbClr val="FF0000"/>
                </a:solidFill>
                <a:latin typeface="+mn-ea"/>
              </a:rPr>
              <a:t>BGP </a:t>
            </a:r>
            <a:r>
              <a:rPr lang="zh-CN" altLang="en-US" sz="2400" dirty="0">
                <a:solidFill>
                  <a:srgbClr val="FF0000"/>
                </a:solidFill>
                <a:latin typeface="+mn-ea"/>
              </a:rPr>
              <a:t>报文</a:t>
            </a:r>
            <a:r>
              <a:rPr lang="en-US" altLang="zh-CN" sz="2400" dirty="0">
                <a:solidFill>
                  <a:srgbClr val="FF0000"/>
                </a:solidFill>
                <a:latin typeface="+mn-ea"/>
              </a:rPr>
              <a:t>:</a:t>
            </a:r>
          </a:p>
          <a:p>
            <a:pPr marL="914400" lvl="1" indent="-457200">
              <a:lnSpc>
                <a:spcPct val="130000"/>
              </a:lnSpc>
              <a:buFont typeface="Arial" panose="020B0604020202020204" pitchFamily="34" charset="0"/>
              <a:buChar char="•"/>
            </a:pPr>
            <a:r>
              <a:rPr lang="en-US" altLang="zh-CN" sz="2400" dirty="0">
                <a:solidFill>
                  <a:srgbClr val="FF0000"/>
                </a:solidFill>
                <a:latin typeface="+mn-ea"/>
              </a:rPr>
              <a:t>OPEN</a:t>
            </a:r>
            <a:r>
              <a:rPr lang="en-US" altLang="zh-CN" sz="2400" dirty="0">
                <a:latin typeface="+mn-ea"/>
              </a:rPr>
              <a:t>:</a:t>
            </a:r>
            <a:r>
              <a:rPr lang="zh-CN" altLang="en-US" sz="2400" dirty="0">
                <a:latin typeface="+mn-ea"/>
              </a:rPr>
              <a:t>建立到对方的</a:t>
            </a:r>
            <a:r>
              <a:rPr lang="en-US" altLang="zh-CN" sz="2400" dirty="0">
                <a:latin typeface="+mn-ea"/>
              </a:rPr>
              <a:t>TCP</a:t>
            </a:r>
            <a:r>
              <a:rPr lang="zh-CN" altLang="en-US" sz="2400" dirty="0">
                <a:latin typeface="+mn-ea"/>
              </a:rPr>
              <a:t>连接，并对发送者进行认证</a:t>
            </a:r>
          </a:p>
          <a:p>
            <a:pPr marL="914400" lvl="1" indent="-457200">
              <a:lnSpc>
                <a:spcPct val="130000"/>
              </a:lnSpc>
              <a:buFont typeface="Arial" panose="020B0604020202020204" pitchFamily="34" charset="0"/>
              <a:buChar char="•"/>
            </a:pPr>
            <a:r>
              <a:rPr lang="en-US" altLang="zh-CN" sz="2400" dirty="0" smtClean="0">
                <a:solidFill>
                  <a:srgbClr val="FF0000"/>
                </a:solidFill>
                <a:latin typeface="+mn-ea"/>
              </a:rPr>
              <a:t>UPDATE</a:t>
            </a:r>
            <a:r>
              <a:rPr lang="en-US" altLang="zh-CN" sz="2400" dirty="0">
                <a:latin typeface="+mn-ea"/>
              </a:rPr>
              <a:t>:</a:t>
            </a:r>
            <a:r>
              <a:rPr lang="zh-CN" altLang="en-US" sz="2400" dirty="0">
                <a:latin typeface="+mn-ea"/>
              </a:rPr>
              <a:t>通告新路径 </a:t>
            </a:r>
            <a:r>
              <a:rPr lang="en-US" altLang="zh-CN" sz="2400" dirty="0">
                <a:latin typeface="+mn-ea"/>
              </a:rPr>
              <a:t>(</a:t>
            </a:r>
            <a:r>
              <a:rPr lang="zh-CN" altLang="en-US" sz="2400" dirty="0">
                <a:latin typeface="+mn-ea"/>
              </a:rPr>
              <a:t>或者撤销旧路径</a:t>
            </a:r>
            <a:r>
              <a:rPr lang="en-US" altLang="zh-CN" sz="2400" dirty="0">
                <a:latin typeface="+mn-ea"/>
              </a:rPr>
              <a:t>)</a:t>
            </a:r>
          </a:p>
          <a:p>
            <a:pPr marL="914400" lvl="1" indent="-457200">
              <a:lnSpc>
                <a:spcPct val="130000"/>
              </a:lnSpc>
              <a:buFont typeface="Arial" panose="020B0604020202020204" pitchFamily="34" charset="0"/>
              <a:buChar char="•"/>
            </a:pPr>
            <a:r>
              <a:rPr lang="en-US" altLang="zh-CN" sz="2400" dirty="0">
                <a:solidFill>
                  <a:srgbClr val="FF0000"/>
                </a:solidFill>
                <a:latin typeface="+mn-ea"/>
              </a:rPr>
              <a:t>KEEPALIVE</a:t>
            </a:r>
            <a:r>
              <a:rPr lang="en-US" altLang="zh-CN" sz="2400" dirty="0">
                <a:latin typeface="+mn-ea"/>
              </a:rPr>
              <a:t>:</a:t>
            </a:r>
            <a:r>
              <a:rPr lang="zh-CN" altLang="en-US" sz="2400" dirty="0">
                <a:latin typeface="+mn-ea"/>
              </a:rPr>
              <a:t>在没有</a:t>
            </a:r>
            <a:r>
              <a:rPr lang="en-US" altLang="zh-CN" sz="2400" dirty="0">
                <a:latin typeface="+mn-ea"/>
              </a:rPr>
              <a:t>UPDATES</a:t>
            </a:r>
            <a:r>
              <a:rPr lang="zh-CN" altLang="en-US" sz="2400" dirty="0">
                <a:latin typeface="+mn-ea"/>
              </a:rPr>
              <a:t>时保持连结活跃</a:t>
            </a:r>
            <a:r>
              <a:rPr lang="en-US" altLang="zh-CN" sz="2400" dirty="0">
                <a:latin typeface="+mn-ea"/>
              </a:rPr>
              <a:t>; </a:t>
            </a:r>
            <a:r>
              <a:rPr lang="zh-CN" altLang="en-US" sz="2400" dirty="0">
                <a:latin typeface="+mn-ea"/>
              </a:rPr>
              <a:t>也对</a:t>
            </a:r>
            <a:r>
              <a:rPr lang="en-US" altLang="zh-CN" sz="2400" dirty="0">
                <a:latin typeface="+mn-ea"/>
              </a:rPr>
              <a:t>OPEN</a:t>
            </a:r>
            <a:r>
              <a:rPr lang="zh-CN" altLang="en-US" sz="2400" dirty="0">
                <a:latin typeface="+mn-ea"/>
              </a:rPr>
              <a:t>请求作出应答</a:t>
            </a:r>
          </a:p>
          <a:p>
            <a:pPr marL="914400" lvl="1" indent="-457200">
              <a:lnSpc>
                <a:spcPct val="130000"/>
              </a:lnSpc>
              <a:buFont typeface="Arial" panose="020B0604020202020204" pitchFamily="34" charset="0"/>
              <a:buChar char="•"/>
            </a:pPr>
            <a:r>
              <a:rPr lang="en-US" altLang="zh-CN" sz="2400" dirty="0">
                <a:solidFill>
                  <a:srgbClr val="FF0000"/>
                </a:solidFill>
                <a:latin typeface="+mn-ea"/>
              </a:rPr>
              <a:t>NOTIFICATION</a:t>
            </a:r>
            <a:r>
              <a:rPr lang="en-US" altLang="zh-CN" sz="2400" dirty="0">
                <a:latin typeface="+mn-ea"/>
              </a:rPr>
              <a:t>:</a:t>
            </a:r>
            <a:r>
              <a:rPr lang="zh-CN" altLang="en-US" sz="2400" dirty="0">
                <a:latin typeface="+mn-ea"/>
              </a:rPr>
              <a:t>报告前面报文的错误</a:t>
            </a:r>
            <a:r>
              <a:rPr lang="en-US" altLang="zh-CN" sz="2400" dirty="0">
                <a:latin typeface="+mn-ea"/>
              </a:rPr>
              <a:t>; </a:t>
            </a:r>
            <a:r>
              <a:rPr lang="zh-CN" altLang="en-US" sz="2400" dirty="0">
                <a:latin typeface="+mn-ea"/>
              </a:rPr>
              <a:t>也用于关闭连结</a:t>
            </a:r>
          </a:p>
        </p:txBody>
      </p:sp>
    </p:spTree>
    <p:extLst>
      <p:ext uri="{BB962C8B-B14F-4D97-AF65-F5344CB8AC3E}">
        <p14:creationId xmlns:p14="http://schemas.microsoft.com/office/powerpoint/2010/main" val="3903090285"/>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7" name="Rectangle 2"/>
          <p:cNvSpPr>
            <a:spLocks noGrp="1" noChangeArrowheads="1"/>
          </p:cNvSpPr>
          <p:nvPr>
            <p:ph type="title" idx="4294967295"/>
          </p:nvPr>
        </p:nvSpPr>
        <p:spPr>
          <a:xfrm>
            <a:off x="768495" y="347231"/>
            <a:ext cx="10301287" cy="1143000"/>
          </a:xfrm>
          <a:prstGeom prst="rect">
            <a:avLst/>
          </a:prstGeom>
          <a:noFill/>
        </p:spPr>
        <p:txBody>
          <a:bodyPr/>
          <a:lstStyle/>
          <a:p>
            <a:pPr algn="ctr" eaLnBrk="1" hangingPunct="1">
              <a:lnSpc>
                <a:spcPct val="130000"/>
              </a:lnSpc>
              <a:spcBef>
                <a:spcPts val="0"/>
              </a:spcBef>
            </a:pPr>
            <a:r>
              <a:rPr lang="en-US" altLang="zh-CN" sz="4000" dirty="0"/>
              <a:t>Internet </a:t>
            </a:r>
            <a:r>
              <a:rPr lang="zh-CN" altLang="en-US" sz="4000" dirty="0"/>
              <a:t>域间选路</a:t>
            </a:r>
            <a:r>
              <a:rPr lang="en-US" altLang="zh-CN" sz="4000" dirty="0"/>
              <a:t>: BGP</a:t>
            </a:r>
          </a:p>
        </p:txBody>
      </p:sp>
      <p:sp>
        <p:nvSpPr>
          <p:cNvPr id="124" name="圆角矩形 123"/>
          <p:cNvSpPr/>
          <p:nvPr/>
        </p:nvSpPr>
        <p:spPr>
          <a:xfrm>
            <a:off x="1014559" y="1490231"/>
            <a:ext cx="3382319" cy="622106"/>
          </a:xfrm>
          <a:prstGeom prst="roundRect">
            <a:avLst/>
          </a:prstGeom>
          <a:gradFill flip="none" rotWithShape="1">
            <a:gsLst>
              <a:gs pos="85000">
                <a:schemeClr val="accent2">
                  <a:lumMod val="40000"/>
                  <a:lumOff val="60000"/>
                </a:schemeClr>
              </a:gs>
              <a:gs pos="15000">
                <a:schemeClr val="accent2">
                  <a:lumMod val="40000"/>
                  <a:lumOff val="60000"/>
                </a:schemeClr>
              </a:gs>
              <a:gs pos="0">
                <a:schemeClr val="bg1"/>
              </a:gs>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solidFill>
                  <a:schemeClr val="tx1"/>
                </a:solidFill>
                <a:latin typeface="+mn-ea"/>
              </a:rPr>
              <a:t>BGP</a:t>
            </a:r>
            <a:r>
              <a:rPr lang="zh-CN" altLang="en-US" sz="2800" dirty="0" smtClean="0">
                <a:solidFill>
                  <a:schemeClr val="tx1"/>
                </a:solidFill>
                <a:latin typeface="+mn-ea"/>
              </a:rPr>
              <a:t>通告</a:t>
            </a:r>
            <a:endParaRPr lang="zh-CN" altLang="en-US" sz="2800" dirty="0">
              <a:solidFill>
                <a:schemeClr val="tx1"/>
              </a:solidFill>
              <a:latin typeface="+mn-ea"/>
            </a:endParaRPr>
          </a:p>
        </p:txBody>
      </p:sp>
      <p:sp>
        <p:nvSpPr>
          <p:cNvPr id="2" name="矩形 1"/>
          <p:cNvSpPr/>
          <p:nvPr/>
        </p:nvSpPr>
        <p:spPr>
          <a:xfrm>
            <a:off x="1006284" y="2105390"/>
            <a:ext cx="7092613" cy="1532727"/>
          </a:xfrm>
          <a:prstGeom prst="rect">
            <a:avLst/>
          </a:prstGeom>
        </p:spPr>
        <p:txBody>
          <a:bodyPr wrap="square">
            <a:spAutoFit/>
          </a:bodyPr>
          <a:lstStyle/>
          <a:p>
            <a:pPr marL="342900" indent="-342900">
              <a:lnSpc>
                <a:spcPct val="130000"/>
              </a:lnSpc>
              <a:buFont typeface="Wingdings" panose="05000000000000000000" pitchFamily="2" charset="2"/>
              <a:buChar char="l"/>
            </a:pPr>
            <a:r>
              <a:rPr lang="zh-CN" altLang="en-US" sz="2400" dirty="0" smtClean="0">
                <a:latin typeface="+mn-ea"/>
              </a:rPr>
              <a:t>当</a:t>
            </a:r>
            <a:r>
              <a:rPr lang="en-US" altLang="zh-CN" sz="2400" dirty="0" smtClean="0">
                <a:latin typeface="+mn-ea"/>
              </a:rPr>
              <a:t>AS3</a:t>
            </a:r>
            <a:r>
              <a:rPr lang="zh-CN" altLang="en-US" sz="2400" dirty="0" smtClean="0">
                <a:latin typeface="+mn-ea"/>
              </a:rPr>
              <a:t>通告</a:t>
            </a:r>
            <a:r>
              <a:rPr lang="zh-CN" altLang="en-US" sz="2400" dirty="0">
                <a:latin typeface="+mn-ea"/>
              </a:rPr>
              <a:t>一个前缀给</a:t>
            </a:r>
            <a:r>
              <a:rPr lang="en-US" altLang="zh-CN" sz="2400" dirty="0" smtClean="0">
                <a:latin typeface="+mn-ea"/>
              </a:rPr>
              <a:t>AS1</a:t>
            </a:r>
            <a:r>
              <a:rPr lang="zh-CN" altLang="en-US" sz="2400" dirty="0" smtClean="0">
                <a:latin typeface="+mn-ea"/>
              </a:rPr>
              <a:t>：</a:t>
            </a:r>
            <a:endParaRPr lang="en-US" altLang="zh-CN" sz="2400" dirty="0" smtClean="0">
              <a:latin typeface="+mn-ea"/>
            </a:endParaRPr>
          </a:p>
          <a:p>
            <a:pPr marL="800100" lvl="1" indent="-342900">
              <a:lnSpc>
                <a:spcPct val="130000"/>
              </a:lnSpc>
              <a:buFont typeface="Arial" panose="020B0604020202020204" pitchFamily="34" charset="0"/>
              <a:buChar char="•"/>
            </a:pPr>
            <a:r>
              <a:rPr lang="en-US" altLang="zh-CN" sz="2400" dirty="0">
                <a:latin typeface="+mn-ea"/>
              </a:rPr>
              <a:t>AS3</a:t>
            </a:r>
            <a:r>
              <a:rPr lang="zh-CN" altLang="en-US" sz="2400" dirty="0">
                <a:solidFill>
                  <a:srgbClr val="FF0000"/>
                </a:solidFill>
                <a:latin typeface="+mn-ea"/>
              </a:rPr>
              <a:t>承诺</a:t>
            </a:r>
            <a:r>
              <a:rPr lang="zh-CN" altLang="en-US" sz="2400" dirty="0">
                <a:latin typeface="+mn-ea"/>
              </a:rPr>
              <a:t>能</a:t>
            </a:r>
            <a:r>
              <a:rPr lang="zh-CN" altLang="en-US" sz="2400" dirty="0" smtClean="0">
                <a:latin typeface="+mn-ea"/>
              </a:rPr>
              <a:t>够将数据报转发该子网</a:t>
            </a:r>
            <a:endParaRPr lang="zh-CN" altLang="en-US" sz="2400" dirty="0">
              <a:latin typeface="+mn-ea"/>
            </a:endParaRPr>
          </a:p>
          <a:p>
            <a:pPr marL="914400" lvl="1" indent="-457200">
              <a:lnSpc>
                <a:spcPct val="130000"/>
              </a:lnSpc>
              <a:buFont typeface="Arial" panose="020B0604020202020204" pitchFamily="34" charset="0"/>
              <a:buChar char="•"/>
            </a:pPr>
            <a:r>
              <a:rPr lang="en-US" altLang="zh-CN" sz="2400" dirty="0" smtClean="0">
                <a:latin typeface="+mn-ea"/>
              </a:rPr>
              <a:t>AS3</a:t>
            </a:r>
            <a:r>
              <a:rPr lang="zh-CN" altLang="en-US" sz="2400" dirty="0" smtClean="0">
                <a:latin typeface="+mn-ea"/>
              </a:rPr>
              <a:t>能够</a:t>
            </a:r>
            <a:r>
              <a:rPr lang="zh-CN" altLang="en-US" sz="2400" dirty="0">
                <a:latin typeface="+mn-ea"/>
              </a:rPr>
              <a:t>在它的通告</a:t>
            </a:r>
            <a:r>
              <a:rPr lang="zh-CN" altLang="en-US" sz="2400" dirty="0" smtClean="0">
                <a:latin typeface="+mn-ea"/>
              </a:rPr>
              <a:t>中</a:t>
            </a:r>
            <a:r>
              <a:rPr lang="zh-CN" altLang="en-US" sz="2400" dirty="0" smtClean="0">
                <a:solidFill>
                  <a:srgbClr val="FF0000"/>
                </a:solidFill>
                <a:latin typeface="+mn-ea"/>
              </a:rPr>
              <a:t>汇聚</a:t>
            </a:r>
            <a:r>
              <a:rPr lang="zh-CN" altLang="en-US" sz="2400" dirty="0" smtClean="0">
                <a:latin typeface="+mn-ea"/>
              </a:rPr>
              <a:t>网络前缀</a:t>
            </a:r>
            <a:r>
              <a:rPr lang="zh-CN" altLang="en-US" sz="2400" dirty="0">
                <a:latin typeface="+mn-ea"/>
              </a:rPr>
              <a:t>。</a:t>
            </a:r>
          </a:p>
        </p:txBody>
      </p:sp>
      <p:pic>
        <p:nvPicPr>
          <p:cNvPr id="108" name="图片 107"/>
          <p:cNvPicPr>
            <a:picLocks noChangeAspect="1"/>
          </p:cNvPicPr>
          <p:nvPr/>
        </p:nvPicPr>
        <p:blipFill>
          <a:blip r:embed="rId3"/>
          <a:stretch>
            <a:fillRect/>
          </a:stretch>
        </p:blipFill>
        <p:spPr>
          <a:xfrm>
            <a:off x="1455920" y="3853000"/>
            <a:ext cx="8876800" cy="2441120"/>
          </a:xfrm>
          <a:prstGeom prst="rect">
            <a:avLst/>
          </a:prstGeom>
        </p:spPr>
      </p:pic>
    </p:spTree>
    <p:extLst>
      <p:ext uri="{BB962C8B-B14F-4D97-AF65-F5344CB8AC3E}">
        <p14:creationId xmlns:p14="http://schemas.microsoft.com/office/powerpoint/2010/main" val="987657013"/>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7" name="Rectangle 2"/>
          <p:cNvSpPr>
            <a:spLocks noGrp="1" noChangeArrowheads="1"/>
          </p:cNvSpPr>
          <p:nvPr>
            <p:ph type="title" idx="4294967295"/>
          </p:nvPr>
        </p:nvSpPr>
        <p:spPr>
          <a:xfrm>
            <a:off x="768495" y="347231"/>
            <a:ext cx="10301287" cy="1143000"/>
          </a:xfrm>
          <a:prstGeom prst="rect">
            <a:avLst/>
          </a:prstGeom>
          <a:noFill/>
        </p:spPr>
        <p:txBody>
          <a:bodyPr/>
          <a:lstStyle/>
          <a:p>
            <a:pPr algn="ctr" eaLnBrk="1" hangingPunct="1">
              <a:lnSpc>
                <a:spcPct val="130000"/>
              </a:lnSpc>
              <a:spcBef>
                <a:spcPts val="0"/>
              </a:spcBef>
            </a:pPr>
            <a:r>
              <a:rPr lang="en-US" altLang="zh-CN" sz="4000" dirty="0"/>
              <a:t>Internet </a:t>
            </a:r>
            <a:r>
              <a:rPr lang="zh-CN" altLang="en-US" sz="4000" dirty="0"/>
              <a:t>域间选路</a:t>
            </a:r>
            <a:r>
              <a:rPr lang="en-US" altLang="zh-CN" sz="4000" dirty="0"/>
              <a:t>: BGP</a:t>
            </a:r>
          </a:p>
        </p:txBody>
      </p:sp>
      <p:sp>
        <p:nvSpPr>
          <p:cNvPr id="124" name="圆角矩形 123"/>
          <p:cNvSpPr/>
          <p:nvPr/>
        </p:nvSpPr>
        <p:spPr>
          <a:xfrm>
            <a:off x="1014559" y="1490231"/>
            <a:ext cx="3382319" cy="622106"/>
          </a:xfrm>
          <a:prstGeom prst="roundRect">
            <a:avLst/>
          </a:prstGeom>
          <a:gradFill flip="none" rotWithShape="1">
            <a:gsLst>
              <a:gs pos="85000">
                <a:schemeClr val="accent2">
                  <a:lumMod val="40000"/>
                  <a:lumOff val="60000"/>
                </a:schemeClr>
              </a:gs>
              <a:gs pos="15000">
                <a:schemeClr val="accent2">
                  <a:lumMod val="40000"/>
                  <a:lumOff val="60000"/>
                </a:schemeClr>
              </a:gs>
              <a:gs pos="0">
                <a:schemeClr val="bg1"/>
              </a:gs>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tx1"/>
                </a:solidFill>
                <a:latin typeface="+mn-ea"/>
              </a:rPr>
              <a:t>分发路径信息</a:t>
            </a:r>
            <a:endParaRPr lang="zh-CN" altLang="en-US" sz="2800" dirty="0">
              <a:solidFill>
                <a:schemeClr val="tx1"/>
              </a:solidFill>
              <a:latin typeface="+mn-ea"/>
            </a:endParaRPr>
          </a:p>
        </p:txBody>
      </p:sp>
      <p:sp>
        <p:nvSpPr>
          <p:cNvPr id="2" name="矩形 1"/>
          <p:cNvSpPr/>
          <p:nvPr/>
        </p:nvSpPr>
        <p:spPr>
          <a:xfrm>
            <a:off x="197200" y="2334617"/>
            <a:ext cx="11126120" cy="1692771"/>
          </a:xfrm>
          <a:prstGeom prst="rect">
            <a:avLst/>
          </a:prstGeom>
        </p:spPr>
        <p:txBody>
          <a:bodyPr wrap="square">
            <a:spAutoFit/>
          </a:bodyPr>
          <a:lstStyle/>
          <a:p>
            <a:pPr marL="342900" indent="-342900">
              <a:lnSpc>
                <a:spcPct val="130000"/>
              </a:lnSpc>
              <a:buFont typeface="Wingdings" panose="05000000000000000000" pitchFamily="2" charset="2"/>
              <a:buChar char="l"/>
            </a:pPr>
            <a:r>
              <a:rPr lang="zh-CN" altLang="en-US" sz="2000" dirty="0">
                <a:latin typeface="+mn-ea"/>
              </a:rPr>
              <a:t>在</a:t>
            </a:r>
            <a:r>
              <a:rPr lang="en-US" altLang="zh-CN" sz="2000" dirty="0" smtClean="0">
                <a:latin typeface="+mn-ea"/>
              </a:rPr>
              <a:t>3a</a:t>
            </a:r>
            <a:r>
              <a:rPr lang="zh-CN" altLang="en-US" sz="2000" dirty="0" smtClean="0">
                <a:latin typeface="+mn-ea"/>
              </a:rPr>
              <a:t>和</a:t>
            </a:r>
            <a:r>
              <a:rPr lang="en-US" altLang="zh-CN" sz="2000" dirty="0" smtClean="0">
                <a:latin typeface="+mn-ea"/>
              </a:rPr>
              <a:t>1c</a:t>
            </a:r>
            <a:r>
              <a:rPr lang="zh-CN" altLang="en-US" sz="2000" dirty="0" smtClean="0">
                <a:latin typeface="+mn-ea"/>
              </a:rPr>
              <a:t>的</a:t>
            </a:r>
            <a:r>
              <a:rPr lang="en-US" altLang="zh-CN" sz="2000" dirty="0" err="1">
                <a:latin typeface="+mn-ea"/>
              </a:rPr>
              <a:t>eBGP</a:t>
            </a:r>
            <a:r>
              <a:rPr lang="zh-CN" altLang="en-US" sz="2000" dirty="0">
                <a:latin typeface="+mn-ea"/>
              </a:rPr>
              <a:t>会话中，</a:t>
            </a:r>
            <a:r>
              <a:rPr lang="en-US" altLang="zh-CN" sz="2000" dirty="0">
                <a:latin typeface="+mn-ea"/>
              </a:rPr>
              <a:t>AS3</a:t>
            </a:r>
            <a:r>
              <a:rPr lang="zh-CN" altLang="en-US" sz="2000" dirty="0">
                <a:latin typeface="+mn-ea"/>
              </a:rPr>
              <a:t>向</a:t>
            </a:r>
            <a:r>
              <a:rPr lang="en-US" altLang="zh-CN" sz="2000" dirty="0">
                <a:latin typeface="+mn-ea"/>
              </a:rPr>
              <a:t>AS1</a:t>
            </a:r>
            <a:r>
              <a:rPr lang="zh-CN" altLang="en-US" sz="2000" dirty="0">
                <a:latin typeface="+mn-ea"/>
              </a:rPr>
              <a:t>通告一个前缀可达信息。</a:t>
            </a:r>
          </a:p>
          <a:p>
            <a:pPr marL="800100" lvl="1" indent="-342900">
              <a:lnSpc>
                <a:spcPct val="130000"/>
              </a:lnSpc>
              <a:buFont typeface="Arial" panose="020B0604020202020204" pitchFamily="34" charset="0"/>
              <a:buChar char="•"/>
            </a:pPr>
            <a:r>
              <a:rPr lang="en-US" altLang="zh-CN" sz="2000" dirty="0">
                <a:solidFill>
                  <a:srgbClr val="FF0000"/>
                </a:solidFill>
                <a:latin typeface="+mn-ea"/>
              </a:rPr>
              <a:t>1c</a:t>
            </a:r>
            <a:r>
              <a:rPr lang="zh-CN" altLang="en-US" sz="2000" dirty="0">
                <a:latin typeface="+mn-ea"/>
              </a:rPr>
              <a:t>通过</a:t>
            </a:r>
            <a:r>
              <a:rPr lang="en-US" altLang="zh-CN" sz="2000" dirty="0" err="1">
                <a:solidFill>
                  <a:srgbClr val="FF0000"/>
                </a:solidFill>
                <a:latin typeface="+mn-ea"/>
              </a:rPr>
              <a:t>iBGP</a:t>
            </a:r>
            <a:r>
              <a:rPr lang="zh-CN" altLang="en-US" sz="2000" dirty="0">
                <a:latin typeface="+mn-ea"/>
              </a:rPr>
              <a:t>会话向</a:t>
            </a:r>
            <a:r>
              <a:rPr lang="en-US" altLang="zh-CN" sz="2000" dirty="0">
                <a:latin typeface="+mn-ea"/>
              </a:rPr>
              <a:t>AS1</a:t>
            </a:r>
            <a:r>
              <a:rPr lang="zh-CN" altLang="en-US" sz="2000" dirty="0">
                <a:latin typeface="+mn-ea"/>
              </a:rPr>
              <a:t>中的所有路由器发布这个新的前缀可达信息。</a:t>
            </a:r>
          </a:p>
          <a:p>
            <a:pPr marL="800100" lvl="1" indent="-342900">
              <a:lnSpc>
                <a:spcPct val="130000"/>
              </a:lnSpc>
              <a:buFont typeface="Arial" panose="020B0604020202020204" pitchFamily="34" charset="0"/>
              <a:buChar char="•"/>
            </a:pPr>
            <a:r>
              <a:rPr lang="en-US" altLang="zh-CN" sz="2000" dirty="0" smtClean="0">
                <a:solidFill>
                  <a:srgbClr val="FF0000"/>
                </a:solidFill>
                <a:latin typeface="+mn-ea"/>
              </a:rPr>
              <a:t>1b</a:t>
            </a:r>
            <a:r>
              <a:rPr lang="zh-CN" altLang="en-US" sz="2000" dirty="0" smtClean="0">
                <a:latin typeface="+mn-ea"/>
              </a:rPr>
              <a:t>可以</a:t>
            </a:r>
            <a:r>
              <a:rPr lang="en-US" altLang="zh-CN" sz="2000" dirty="0" smtClean="0">
                <a:latin typeface="+mn-ea"/>
              </a:rPr>
              <a:t> (</a:t>
            </a:r>
            <a:r>
              <a:rPr lang="zh-CN" altLang="en-US" sz="2000" dirty="0">
                <a:solidFill>
                  <a:srgbClr val="FF0000"/>
                </a:solidFill>
              </a:rPr>
              <a:t>也可能不</a:t>
            </a:r>
            <a:r>
              <a:rPr lang="en-US" altLang="zh-CN" sz="2000" dirty="0" smtClean="0">
                <a:latin typeface="+mn-ea"/>
              </a:rPr>
              <a:t>)</a:t>
            </a:r>
            <a:r>
              <a:rPr lang="zh-CN" altLang="en-US" sz="2000" dirty="0" smtClean="0">
                <a:latin typeface="+mn-ea"/>
              </a:rPr>
              <a:t>将</a:t>
            </a:r>
            <a:r>
              <a:rPr lang="zh-CN" altLang="en-US" sz="2000" dirty="0">
                <a:latin typeface="+mn-ea"/>
              </a:rPr>
              <a:t>这个可达信息通过</a:t>
            </a:r>
            <a:r>
              <a:rPr lang="en-US" altLang="zh-CN" sz="2000" dirty="0">
                <a:latin typeface="+mn-ea"/>
              </a:rPr>
              <a:t>1b</a:t>
            </a:r>
            <a:r>
              <a:rPr lang="zh-CN" altLang="en-US" sz="2000" dirty="0">
                <a:latin typeface="+mn-ea"/>
              </a:rPr>
              <a:t>和</a:t>
            </a:r>
            <a:r>
              <a:rPr lang="en-US" altLang="zh-CN" sz="2000" dirty="0">
                <a:latin typeface="+mn-ea"/>
              </a:rPr>
              <a:t>2a</a:t>
            </a:r>
            <a:r>
              <a:rPr lang="zh-CN" altLang="en-US" sz="2000" dirty="0">
                <a:latin typeface="+mn-ea"/>
              </a:rPr>
              <a:t>之间的</a:t>
            </a:r>
            <a:r>
              <a:rPr lang="en-US" altLang="zh-CN" sz="2000" dirty="0" err="1">
                <a:solidFill>
                  <a:srgbClr val="FF0000"/>
                </a:solidFill>
                <a:latin typeface="+mn-ea"/>
              </a:rPr>
              <a:t>eBGP</a:t>
            </a:r>
            <a:r>
              <a:rPr lang="zh-CN" altLang="en-US" sz="2000" dirty="0">
                <a:latin typeface="+mn-ea"/>
              </a:rPr>
              <a:t>会话通告给</a:t>
            </a:r>
            <a:r>
              <a:rPr lang="en-US" altLang="zh-CN" sz="2000" dirty="0">
                <a:latin typeface="+mn-ea"/>
              </a:rPr>
              <a:t>AS2</a:t>
            </a:r>
            <a:r>
              <a:rPr lang="zh-CN" altLang="en-US" sz="2000" dirty="0">
                <a:latin typeface="+mn-ea"/>
              </a:rPr>
              <a:t>。</a:t>
            </a:r>
          </a:p>
          <a:p>
            <a:pPr marL="342900" indent="-342900">
              <a:lnSpc>
                <a:spcPct val="130000"/>
              </a:lnSpc>
              <a:buFont typeface="Wingdings" panose="05000000000000000000" pitchFamily="2" charset="2"/>
              <a:buChar char="l"/>
            </a:pPr>
            <a:r>
              <a:rPr lang="zh-CN" altLang="en-US" sz="2000" dirty="0">
                <a:latin typeface="+mn-ea"/>
              </a:rPr>
              <a:t>当路由器得知一个新的前缀时，就在它的转发表中为该前缀创建一个项。</a:t>
            </a:r>
          </a:p>
        </p:txBody>
      </p:sp>
      <p:pic>
        <p:nvPicPr>
          <p:cNvPr id="3" name="图片 2"/>
          <p:cNvPicPr>
            <a:picLocks noChangeAspect="1"/>
          </p:cNvPicPr>
          <p:nvPr/>
        </p:nvPicPr>
        <p:blipFill>
          <a:blip r:embed="rId3"/>
          <a:stretch>
            <a:fillRect/>
          </a:stretch>
        </p:blipFill>
        <p:spPr>
          <a:xfrm>
            <a:off x="1769784" y="4249668"/>
            <a:ext cx="7980952" cy="2142857"/>
          </a:xfrm>
          <a:prstGeom prst="rect">
            <a:avLst/>
          </a:prstGeom>
        </p:spPr>
      </p:pic>
    </p:spTree>
    <p:extLst>
      <p:ext uri="{BB962C8B-B14F-4D97-AF65-F5344CB8AC3E}">
        <p14:creationId xmlns:p14="http://schemas.microsoft.com/office/powerpoint/2010/main" val="1252161403"/>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7" name="Rectangle 2"/>
          <p:cNvSpPr>
            <a:spLocks noGrp="1" noChangeArrowheads="1"/>
          </p:cNvSpPr>
          <p:nvPr>
            <p:ph type="title" idx="4294967295"/>
          </p:nvPr>
        </p:nvSpPr>
        <p:spPr>
          <a:xfrm>
            <a:off x="768495" y="347231"/>
            <a:ext cx="10301287" cy="1143000"/>
          </a:xfrm>
          <a:prstGeom prst="rect">
            <a:avLst/>
          </a:prstGeom>
          <a:noFill/>
        </p:spPr>
        <p:txBody>
          <a:bodyPr/>
          <a:lstStyle/>
          <a:p>
            <a:pPr algn="ctr" eaLnBrk="1" hangingPunct="1">
              <a:lnSpc>
                <a:spcPct val="130000"/>
              </a:lnSpc>
              <a:spcBef>
                <a:spcPts val="0"/>
              </a:spcBef>
            </a:pPr>
            <a:r>
              <a:rPr lang="en-US" altLang="zh-CN" sz="4000" dirty="0"/>
              <a:t>Internet </a:t>
            </a:r>
            <a:r>
              <a:rPr lang="zh-CN" altLang="en-US" sz="4000" dirty="0"/>
              <a:t>域间选路</a:t>
            </a:r>
            <a:r>
              <a:rPr lang="en-US" altLang="zh-CN" sz="4000" dirty="0"/>
              <a:t>: BGP</a:t>
            </a:r>
          </a:p>
        </p:txBody>
      </p:sp>
      <p:sp>
        <p:nvSpPr>
          <p:cNvPr id="124" name="圆角矩形 123"/>
          <p:cNvSpPr/>
          <p:nvPr/>
        </p:nvSpPr>
        <p:spPr>
          <a:xfrm>
            <a:off x="1014559" y="1162427"/>
            <a:ext cx="4089876" cy="622106"/>
          </a:xfrm>
          <a:prstGeom prst="roundRect">
            <a:avLst/>
          </a:prstGeom>
          <a:gradFill flip="none" rotWithShape="1">
            <a:gsLst>
              <a:gs pos="85000">
                <a:schemeClr val="accent2">
                  <a:lumMod val="40000"/>
                  <a:lumOff val="60000"/>
                </a:schemeClr>
              </a:gs>
              <a:gs pos="15000">
                <a:schemeClr val="accent2">
                  <a:lumMod val="40000"/>
                  <a:lumOff val="60000"/>
                </a:schemeClr>
              </a:gs>
              <a:gs pos="0">
                <a:schemeClr val="bg1"/>
              </a:gs>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mn-ea"/>
              </a:rPr>
              <a:t>路径属性 和 </a:t>
            </a:r>
            <a:r>
              <a:rPr lang="en-US" altLang="zh-CN" sz="2400" dirty="0">
                <a:solidFill>
                  <a:schemeClr val="tx1"/>
                </a:solidFill>
                <a:latin typeface="+mn-ea"/>
              </a:rPr>
              <a:t>BGP </a:t>
            </a:r>
            <a:r>
              <a:rPr lang="zh-CN" altLang="en-US" sz="2400" dirty="0">
                <a:solidFill>
                  <a:schemeClr val="tx1"/>
                </a:solidFill>
                <a:latin typeface="+mn-ea"/>
              </a:rPr>
              <a:t>路由</a:t>
            </a:r>
          </a:p>
        </p:txBody>
      </p:sp>
      <p:sp>
        <p:nvSpPr>
          <p:cNvPr id="2" name="矩形 1"/>
          <p:cNvSpPr/>
          <p:nvPr/>
        </p:nvSpPr>
        <p:spPr>
          <a:xfrm>
            <a:off x="279401" y="1784533"/>
            <a:ext cx="10934939" cy="2893100"/>
          </a:xfrm>
          <a:prstGeom prst="rect">
            <a:avLst/>
          </a:prstGeom>
        </p:spPr>
        <p:txBody>
          <a:bodyPr wrap="square">
            <a:spAutoFit/>
          </a:bodyPr>
          <a:lstStyle/>
          <a:p>
            <a:pPr marL="342900" indent="-342900">
              <a:lnSpc>
                <a:spcPct val="130000"/>
              </a:lnSpc>
              <a:buFont typeface="Wingdings" panose="05000000000000000000" pitchFamily="2" charset="2"/>
              <a:buChar char="l"/>
            </a:pPr>
            <a:r>
              <a:rPr lang="zh-CN" altLang="en-US" sz="2000" dirty="0">
                <a:latin typeface="+mn-ea"/>
              </a:rPr>
              <a:t>当通告前缀时，通告包含了</a:t>
            </a:r>
            <a:r>
              <a:rPr lang="en-US" altLang="zh-CN" sz="2000" dirty="0">
                <a:latin typeface="+mn-ea"/>
              </a:rPr>
              <a:t>BGP</a:t>
            </a:r>
            <a:r>
              <a:rPr lang="zh-CN" altLang="en-US" sz="2000" dirty="0">
                <a:latin typeface="+mn-ea"/>
              </a:rPr>
              <a:t>属性</a:t>
            </a:r>
            <a:r>
              <a:rPr lang="en-US" altLang="zh-CN" sz="2000" dirty="0">
                <a:latin typeface="+mn-ea"/>
              </a:rPr>
              <a:t>. </a:t>
            </a:r>
          </a:p>
          <a:p>
            <a:pPr marL="914400" lvl="1" indent="-457200">
              <a:lnSpc>
                <a:spcPct val="130000"/>
              </a:lnSpc>
              <a:buFont typeface="Arial" panose="020B0604020202020204" pitchFamily="34" charset="0"/>
              <a:buChar char="•"/>
            </a:pPr>
            <a:r>
              <a:rPr lang="zh-CN" altLang="en-US" sz="2000" dirty="0" smtClean="0">
                <a:latin typeface="+mn-ea"/>
              </a:rPr>
              <a:t>前缀</a:t>
            </a:r>
            <a:r>
              <a:rPr lang="en-US" altLang="zh-CN" sz="2000" dirty="0" smtClean="0">
                <a:latin typeface="+mn-ea"/>
              </a:rPr>
              <a:t>+</a:t>
            </a:r>
            <a:r>
              <a:rPr lang="zh-CN" altLang="en-US" sz="2000" dirty="0" smtClean="0">
                <a:latin typeface="+mn-ea"/>
              </a:rPr>
              <a:t>属性</a:t>
            </a:r>
            <a:r>
              <a:rPr lang="en-US" altLang="zh-CN" sz="2000" dirty="0" smtClean="0">
                <a:latin typeface="+mn-ea"/>
              </a:rPr>
              <a:t>=“</a:t>
            </a:r>
            <a:r>
              <a:rPr lang="zh-CN" altLang="en-US" sz="2000" dirty="0" smtClean="0">
                <a:latin typeface="+mn-ea"/>
              </a:rPr>
              <a:t>路由”</a:t>
            </a:r>
          </a:p>
          <a:p>
            <a:pPr marL="342900" indent="-342900">
              <a:lnSpc>
                <a:spcPct val="130000"/>
              </a:lnSpc>
              <a:buFont typeface="Wingdings" panose="05000000000000000000" pitchFamily="2" charset="2"/>
              <a:buChar char="l"/>
            </a:pPr>
            <a:r>
              <a:rPr lang="zh-CN" altLang="en-US" sz="2000" dirty="0" smtClean="0">
                <a:latin typeface="+mn-ea"/>
              </a:rPr>
              <a:t>两个重要的属性</a:t>
            </a:r>
            <a:r>
              <a:rPr lang="en-US" altLang="zh-CN" sz="2000" dirty="0" smtClean="0">
                <a:latin typeface="+mn-ea"/>
              </a:rPr>
              <a:t>:</a:t>
            </a:r>
          </a:p>
          <a:p>
            <a:pPr marL="914400" lvl="1" indent="-457200">
              <a:lnSpc>
                <a:spcPct val="130000"/>
              </a:lnSpc>
              <a:buFont typeface="Arial" panose="020B0604020202020204" pitchFamily="34" charset="0"/>
              <a:buChar char="•"/>
            </a:pPr>
            <a:r>
              <a:rPr lang="en-US" altLang="zh-CN" sz="2000" dirty="0" smtClean="0">
                <a:latin typeface="+mn-ea"/>
              </a:rPr>
              <a:t>AS-PATH</a:t>
            </a:r>
            <a:r>
              <a:rPr lang="en-US" altLang="zh-CN" sz="2000" dirty="0">
                <a:latin typeface="+mn-ea"/>
              </a:rPr>
              <a:t>: </a:t>
            </a:r>
            <a:r>
              <a:rPr lang="zh-CN" altLang="en-US" sz="2000" dirty="0">
                <a:latin typeface="+mn-ea"/>
              </a:rPr>
              <a:t>包含了前缀的通告已经通告过的那些</a:t>
            </a:r>
            <a:r>
              <a:rPr lang="en-US" altLang="zh-CN" sz="2000" dirty="0">
                <a:latin typeface="+mn-ea"/>
              </a:rPr>
              <a:t>AS,</a:t>
            </a:r>
            <a:r>
              <a:rPr lang="zh-CN" altLang="en-US" sz="2000" dirty="0">
                <a:latin typeface="+mn-ea"/>
              </a:rPr>
              <a:t>如 </a:t>
            </a:r>
            <a:r>
              <a:rPr lang="en-US" altLang="zh-CN" sz="2000" dirty="0" smtClean="0">
                <a:latin typeface="+mn-ea"/>
              </a:rPr>
              <a:t>AS67,AS17 </a:t>
            </a:r>
            <a:endParaRPr lang="en-US" altLang="zh-CN" sz="2000" dirty="0">
              <a:latin typeface="+mn-ea"/>
            </a:endParaRPr>
          </a:p>
          <a:p>
            <a:pPr marL="914400" lvl="1" indent="-457200">
              <a:lnSpc>
                <a:spcPct val="130000"/>
              </a:lnSpc>
              <a:buFont typeface="Arial" panose="020B0604020202020204" pitchFamily="34" charset="0"/>
              <a:buChar char="•"/>
            </a:pPr>
            <a:r>
              <a:rPr lang="en-US" altLang="zh-CN" sz="2000" dirty="0">
                <a:latin typeface="+mn-ea"/>
              </a:rPr>
              <a:t>NEXT-HOP: </a:t>
            </a:r>
            <a:r>
              <a:rPr lang="zh-CN" altLang="en-US" sz="2000" dirty="0">
                <a:latin typeface="+mn-ea"/>
              </a:rPr>
              <a:t>指出到达下一个</a:t>
            </a:r>
            <a:r>
              <a:rPr lang="en-US" altLang="zh-CN" sz="2000" dirty="0">
                <a:latin typeface="+mn-ea"/>
              </a:rPr>
              <a:t>AS</a:t>
            </a:r>
            <a:r>
              <a:rPr lang="zh-CN" altLang="en-US" sz="2000" dirty="0">
                <a:latin typeface="+mn-ea"/>
              </a:rPr>
              <a:t>的具体</a:t>
            </a:r>
            <a:r>
              <a:rPr lang="en-US" altLang="zh-CN" sz="2000" dirty="0">
                <a:latin typeface="+mn-ea"/>
              </a:rPr>
              <a:t>AS</a:t>
            </a:r>
            <a:r>
              <a:rPr lang="zh-CN" altLang="en-US" sz="2000" dirty="0">
                <a:latin typeface="+mn-ea"/>
              </a:rPr>
              <a:t>间边界路由器（可能存在多条从当前</a:t>
            </a:r>
            <a:r>
              <a:rPr lang="en-US" altLang="zh-CN" sz="2000" dirty="0">
                <a:latin typeface="+mn-ea"/>
              </a:rPr>
              <a:t>AS</a:t>
            </a:r>
            <a:r>
              <a:rPr lang="zh-CN" altLang="en-US" sz="2000" dirty="0">
                <a:latin typeface="+mn-ea"/>
              </a:rPr>
              <a:t>到达下一个</a:t>
            </a:r>
            <a:r>
              <a:rPr lang="en-US" altLang="zh-CN" sz="2000" dirty="0">
                <a:latin typeface="+mn-ea"/>
              </a:rPr>
              <a:t>AS</a:t>
            </a:r>
            <a:r>
              <a:rPr lang="zh-CN" altLang="en-US" sz="2000" dirty="0">
                <a:latin typeface="+mn-ea"/>
              </a:rPr>
              <a:t>的链路）</a:t>
            </a:r>
          </a:p>
          <a:p>
            <a:pPr marL="342900" indent="-342900">
              <a:lnSpc>
                <a:spcPct val="130000"/>
              </a:lnSpc>
              <a:buFont typeface="Wingdings" panose="05000000000000000000" pitchFamily="2" charset="2"/>
              <a:buChar char="l"/>
            </a:pPr>
            <a:r>
              <a:rPr lang="zh-CN" altLang="en-US" sz="2000" dirty="0">
                <a:latin typeface="+mn-ea"/>
              </a:rPr>
              <a:t>当网关路由器接收到路由通告时，使用</a:t>
            </a:r>
            <a:r>
              <a:rPr lang="zh-CN" altLang="en-US" sz="2000" dirty="0">
                <a:solidFill>
                  <a:srgbClr val="FF0000"/>
                </a:solidFill>
                <a:latin typeface="+mn-ea"/>
              </a:rPr>
              <a:t>输入策略</a:t>
            </a:r>
            <a:r>
              <a:rPr lang="zh-CN" altLang="en-US" sz="2000" dirty="0">
                <a:latin typeface="+mn-ea"/>
              </a:rPr>
              <a:t>来决定接收</a:t>
            </a:r>
            <a:r>
              <a:rPr lang="en-US" altLang="zh-CN" sz="2000" dirty="0">
                <a:latin typeface="+mn-ea"/>
              </a:rPr>
              <a:t>/</a:t>
            </a:r>
            <a:r>
              <a:rPr lang="zh-CN" altLang="en-US" sz="2000" dirty="0">
                <a:latin typeface="+mn-ea"/>
              </a:rPr>
              <a:t>舍弃该通告。</a:t>
            </a:r>
          </a:p>
        </p:txBody>
      </p:sp>
      <p:grpSp>
        <p:nvGrpSpPr>
          <p:cNvPr id="5" name="组合 4"/>
          <p:cNvGrpSpPr/>
          <p:nvPr/>
        </p:nvGrpSpPr>
        <p:grpSpPr>
          <a:xfrm>
            <a:off x="2315064" y="4705619"/>
            <a:ext cx="8230063" cy="2152381"/>
            <a:chOff x="2315064" y="4705619"/>
            <a:chExt cx="8230063" cy="2152381"/>
          </a:xfrm>
        </p:grpSpPr>
        <p:pic>
          <p:nvPicPr>
            <p:cNvPr id="4" name="图片 3"/>
            <p:cNvPicPr>
              <a:picLocks noChangeAspect="1"/>
            </p:cNvPicPr>
            <p:nvPr/>
          </p:nvPicPr>
          <p:blipFill>
            <a:blip r:embed="rId3"/>
            <a:stretch>
              <a:fillRect/>
            </a:stretch>
          </p:blipFill>
          <p:spPr>
            <a:xfrm>
              <a:off x="2315064" y="4705619"/>
              <a:ext cx="7828571" cy="2152381"/>
            </a:xfrm>
            <a:prstGeom prst="rect">
              <a:avLst/>
            </a:prstGeom>
          </p:spPr>
        </p:pic>
        <p:sp>
          <p:nvSpPr>
            <p:cNvPr id="3" name="矩形 2"/>
            <p:cNvSpPr/>
            <p:nvPr/>
          </p:nvSpPr>
          <p:spPr>
            <a:xfrm>
              <a:off x="8744634" y="4868950"/>
              <a:ext cx="1800493" cy="369332"/>
            </a:xfrm>
            <a:prstGeom prst="rect">
              <a:avLst/>
            </a:prstGeom>
            <a:ln>
              <a:solidFill>
                <a:schemeClr val="tx1"/>
              </a:solidFill>
            </a:ln>
          </p:spPr>
          <p:txBody>
            <a:bodyPr wrap="none">
              <a:spAutoFit/>
            </a:bodyPr>
            <a:lstStyle/>
            <a:p>
              <a:r>
                <a:rPr lang="zh-CN" altLang="en-US" dirty="0" smtClean="0"/>
                <a:t>热土豆路由策略</a:t>
              </a:r>
              <a:endParaRPr lang="zh-CN" altLang="en-US" dirty="0"/>
            </a:p>
          </p:txBody>
        </p:sp>
        <p:cxnSp>
          <p:nvCxnSpPr>
            <p:cNvPr id="6" name="直接箭头连接符 5"/>
            <p:cNvCxnSpPr>
              <a:stCxn id="3" idx="2"/>
            </p:cNvCxnSpPr>
            <p:nvPr/>
          </p:nvCxnSpPr>
          <p:spPr>
            <a:xfrm flipH="1">
              <a:off x="8744634" y="5238282"/>
              <a:ext cx="900247" cy="4157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58636886"/>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7" name="Rectangle 2"/>
          <p:cNvSpPr>
            <a:spLocks noGrp="1" noChangeArrowheads="1"/>
          </p:cNvSpPr>
          <p:nvPr>
            <p:ph type="title" idx="4294967295"/>
          </p:nvPr>
        </p:nvSpPr>
        <p:spPr>
          <a:xfrm>
            <a:off x="768495" y="347231"/>
            <a:ext cx="10301287" cy="1143000"/>
          </a:xfrm>
          <a:prstGeom prst="rect">
            <a:avLst/>
          </a:prstGeom>
          <a:noFill/>
        </p:spPr>
        <p:txBody>
          <a:bodyPr/>
          <a:lstStyle/>
          <a:p>
            <a:pPr algn="ctr" eaLnBrk="1" hangingPunct="1">
              <a:lnSpc>
                <a:spcPct val="130000"/>
              </a:lnSpc>
              <a:spcBef>
                <a:spcPts val="0"/>
              </a:spcBef>
            </a:pPr>
            <a:r>
              <a:rPr lang="en-US" altLang="zh-CN" sz="4000" dirty="0"/>
              <a:t>Internet </a:t>
            </a:r>
            <a:r>
              <a:rPr lang="zh-CN" altLang="en-US" sz="4000" dirty="0"/>
              <a:t>域间选路</a:t>
            </a:r>
            <a:r>
              <a:rPr lang="en-US" altLang="zh-CN" sz="4000" dirty="0"/>
              <a:t>: BGP</a:t>
            </a:r>
          </a:p>
        </p:txBody>
      </p:sp>
      <p:sp>
        <p:nvSpPr>
          <p:cNvPr id="124" name="圆角矩形 123"/>
          <p:cNvSpPr/>
          <p:nvPr/>
        </p:nvSpPr>
        <p:spPr>
          <a:xfrm>
            <a:off x="1014559" y="1490231"/>
            <a:ext cx="3337522" cy="622106"/>
          </a:xfrm>
          <a:prstGeom prst="roundRect">
            <a:avLst/>
          </a:prstGeom>
          <a:gradFill flip="none" rotWithShape="1">
            <a:gsLst>
              <a:gs pos="85000">
                <a:schemeClr val="accent2">
                  <a:lumMod val="40000"/>
                  <a:lumOff val="60000"/>
                </a:schemeClr>
              </a:gs>
              <a:gs pos="15000">
                <a:schemeClr val="accent2">
                  <a:lumMod val="40000"/>
                  <a:lumOff val="60000"/>
                </a:schemeClr>
              </a:gs>
              <a:gs pos="0">
                <a:schemeClr val="bg1"/>
              </a:gs>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mn-ea"/>
              </a:rPr>
              <a:t>BGP </a:t>
            </a:r>
            <a:r>
              <a:rPr lang="zh-CN" altLang="en-US" sz="2800" dirty="0">
                <a:solidFill>
                  <a:schemeClr val="tx1"/>
                </a:solidFill>
                <a:latin typeface="+mn-ea"/>
              </a:rPr>
              <a:t>路由选择</a:t>
            </a:r>
          </a:p>
        </p:txBody>
      </p:sp>
      <p:sp>
        <p:nvSpPr>
          <p:cNvPr id="2" name="矩形 1"/>
          <p:cNvSpPr/>
          <p:nvPr/>
        </p:nvSpPr>
        <p:spPr>
          <a:xfrm>
            <a:off x="675267" y="2230442"/>
            <a:ext cx="11378709" cy="3933384"/>
          </a:xfrm>
          <a:prstGeom prst="rect">
            <a:avLst/>
          </a:prstGeom>
        </p:spPr>
        <p:txBody>
          <a:bodyPr wrap="square">
            <a:spAutoFit/>
          </a:bodyPr>
          <a:lstStyle/>
          <a:p>
            <a:pPr marL="342900" indent="-342900">
              <a:lnSpc>
                <a:spcPct val="130000"/>
              </a:lnSpc>
              <a:buFont typeface="Wingdings" panose="05000000000000000000" pitchFamily="2" charset="2"/>
              <a:buChar char="l"/>
            </a:pPr>
            <a:r>
              <a:rPr lang="zh-CN" altLang="en-US" sz="2400" dirty="0" smtClean="0"/>
              <a:t>网关</a:t>
            </a:r>
            <a:r>
              <a:rPr lang="zh-CN" altLang="en-US" sz="2400" dirty="0"/>
              <a:t>路由器收到路由通告后，利用其输入策略</a:t>
            </a:r>
            <a:r>
              <a:rPr lang="en-US" altLang="zh-CN" sz="2400" dirty="0"/>
              <a:t>(import policy)</a:t>
            </a:r>
            <a:r>
              <a:rPr lang="zh-CN" altLang="en-US" sz="2400" dirty="0"/>
              <a:t>决策接受</a:t>
            </a:r>
            <a:r>
              <a:rPr lang="en-US" altLang="zh-CN" sz="2400" dirty="0"/>
              <a:t>/</a:t>
            </a:r>
            <a:r>
              <a:rPr lang="zh-CN" altLang="en-US" sz="2400" dirty="0"/>
              <a:t>拒绝该</a:t>
            </a:r>
            <a:r>
              <a:rPr lang="zh-CN" altLang="en-US" sz="2400" dirty="0" smtClean="0"/>
              <a:t>路由</a:t>
            </a:r>
            <a:endParaRPr lang="en-US" altLang="zh-CN" sz="2400" dirty="0" smtClean="0"/>
          </a:p>
          <a:p>
            <a:pPr marL="914400" lvl="1" indent="-457200">
              <a:lnSpc>
                <a:spcPct val="130000"/>
              </a:lnSpc>
              <a:buFont typeface="Arial" panose="020B0604020202020204" pitchFamily="34" charset="0"/>
              <a:buChar char="•"/>
            </a:pPr>
            <a:r>
              <a:rPr lang="en-US" altLang="zh-CN" sz="2000" dirty="0"/>
              <a:t>e.g., </a:t>
            </a:r>
            <a:r>
              <a:rPr lang="zh-CN" altLang="en-US" sz="2000" dirty="0"/>
              <a:t>从不将流量路由到</a:t>
            </a:r>
            <a:r>
              <a:rPr lang="en-US" altLang="zh-CN" sz="2000" dirty="0"/>
              <a:t>AS </a:t>
            </a:r>
            <a:r>
              <a:rPr lang="en-US" altLang="zh-CN" sz="2000" dirty="0" smtClean="0"/>
              <a:t>x</a:t>
            </a:r>
          </a:p>
          <a:p>
            <a:pPr marL="914400" lvl="1" indent="-457200">
              <a:lnSpc>
                <a:spcPct val="130000"/>
              </a:lnSpc>
              <a:buFont typeface="Arial" panose="020B0604020202020204" pitchFamily="34" charset="0"/>
              <a:buChar char="•"/>
            </a:pPr>
            <a:r>
              <a:rPr lang="zh-CN" altLang="en-US" sz="2000" dirty="0"/>
              <a:t>基于策略</a:t>
            </a:r>
            <a:r>
              <a:rPr lang="en-US" altLang="zh-CN" sz="2000" dirty="0"/>
              <a:t>(policy-based) </a:t>
            </a:r>
            <a:r>
              <a:rPr lang="zh-CN" altLang="en-US" sz="2000" dirty="0"/>
              <a:t>路由</a:t>
            </a:r>
            <a:endParaRPr lang="en-US" altLang="zh-CN" sz="2000" dirty="0" smtClean="0">
              <a:latin typeface="+mn-ea"/>
            </a:endParaRPr>
          </a:p>
          <a:p>
            <a:pPr marL="342900" indent="-342900">
              <a:lnSpc>
                <a:spcPct val="130000"/>
              </a:lnSpc>
              <a:buFont typeface="Wingdings" panose="05000000000000000000" pitchFamily="2" charset="2"/>
              <a:buChar char="l"/>
            </a:pPr>
            <a:r>
              <a:rPr lang="zh-CN" altLang="en-US" sz="2400" dirty="0" smtClean="0">
                <a:latin typeface="+mn-ea"/>
              </a:rPr>
              <a:t>路由器</a:t>
            </a:r>
            <a:r>
              <a:rPr lang="zh-CN" altLang="en-US" sz="2400" dirty="0">
                <a:latin typeface="+mn-ea"/>
              </a:rPr>
              <a:t>可能知道到相同前缀的多条路由，路由器必须从中</a:t>
            </a:r>
            <a:r>
              <a:rPr lang="zh-CN" altLang="en-US" sz="2400" dirty="0" smtClean="0">
                <a:latin typeface="+mn-ea"/>
              </a:rPr>
              <a:t>选择</a:t>
            </a:r>
            <a:r>
              <a:rPr lang="zh-CN" altLang="en-US" sz="2400" dirty="0">
                <a:latin typeface="+mn-ea"/>
              </a:rPr>
              <a:t>，</a:t>
            </a:r>
            <a:r>
              <a:rPr lang="zh-CN" altLang="en-US" sz="2400" dirty="0" smtClean="0">
                <a:latin typeface="+mn-ea"/>
              </a:rPr>
              <a:t>排除</a:t>
            </a:r>
            <a:r>
              <a:rPr lang="zh-CN" altLang="en-US" sz="2400" dirty="0">
                <a:latin typeface="+mn-ea"/>
              </a:rPr>
              <a:t>规则（应用排除规则直到有一条留下）</a:t>
            </a:r>
          </a:p>
          <a:p>
            <a:pPr marL="914400" lvl="1" indent="-457200">
              <a:lnSpc>
                <a:spcPct val="130000"/>
              </a:lnSpc>
              <a:buFont typeface="Arial" panose="020B0604020202020204" pitchFamily="34" charset="0"/>
              <a:buChar char="•"/>
            </a:pPr>
            <a:r>
              <a:rPr lang="zh-CN" altLang="en-US" sz="2000" dirty="0">
                <a:latin typeface="+mn-ea"/>
              </a:rPr>
              <a:t>本地偏好值属性</a:t>
            </a:r>
            <a:r>
              <a:rPr lang="en-US" altLang="zh-CN" sz="2000" dirty="0">
                <a:latin typeface="+mn-ea"/>
              </a:rPr>
              <a:t>: </a:t>
            </a:r>
            <a:r>
              <a:rPr lang="zh-CN" altLang="en-US" sz="2000" dirty="0">
                <a:latin typeface="+mn-ea"/>
              </a:rPr>
              <a:t>具有最高偏好值的路由被选择</a:t>
            </a:r>
          </a:p>
          <a:p>
            <a:pPr marL="914400" lvl="1" indent="-457200">
              <a:lnSpc>
                <a:spcPct val="130000"/>
              </a:lnSpc>
              <a:buFont typeface="Arial" panose="020B0604020202020204" pitchFamily="34" charset="0"/>
              <a:buChar char="•"/>
            </a:pPr>
            <a:r>
              <a:rPr lang="zh-CN" altLang="en-US" sz="2000" dirty="0">
                <a:latin typeface="+mn-ea"/>
              </a:rPr>
              <a:t>最短</a:t>
            </a:r>
            <a:r>
              <a:rPr lang="en-US" altLang="zh-CN" sz="2000" dirty="0">
                <a:latin typeface="+mn-ea"/>
              </a:rPr>
              <a:t>AS-PATH</a:t>
            </a:r>
            <a:r>
              <a:rPr lang="zh-CN" altLang="en-US" sz="2000" dirty="0">
                <a:latin typeface="+mn-ea"/>
              </a:rPr>
              <a:t>的路由 </a:t>
            </a:r>
          </a:p>
          <a:p>
            <a:pPr marL="914400" lvl="1" indent="-457200">
              <a:lnSpc>
                <a:spcPct val="130000"/>
              </a:lnSpc>
              <a:buFont typeface="Arial" panose="020B0604020202020204" pitchFamily="34" charset="0"/>
              <a:buChar char="•"/>
            </a:pPr>
            <a:r>
              <a:rPr lang="zh-CN" altLang="en-US" sz="2000" dirty="0">
                <a:latin typeface="+mn-ea"/>
              </a:rPr>
              <a:t>最靠近 </a:t>
            </a:r>
            <a:r>
              <a:rPr lang="en-US" altLang="zh-CN" sz="2000" dirty="0">
                <a:latin typeface="+mn-ea"/>
              </a:rPr>
              <a:t>NEXT-HOP</a:t>
            </a:r>
            <a:r>
              <a:rPr lang="zh-CN" altLang="en-US" sz="2000" dirty="0">
                <a:latin typeface="+mn-ea"/>
              </a:rPr>
              <a:t>路由器的路由 </a:t>
            </a:r>
            <a:r>
              <a:rPr lang="en-US" altLang="zh-CN" sz="2000" dirty="0">
                <a:latin typeface="+mn-ea"/>
              </a:rPr>
              <a:t>: </a:t>
            </a:r>
            <a:r>
              <a:rPr lang="zh-CN" altLang="en-US" sz="2000" dirty="0">
                <a:latin typeface="+mn-ea"/>
              </a:rPr>
              <a:t>热土豆路由</a:t>
            </a:r>
          </a:p>
          <a:p>
            <a:pPr marL="914400" lvl="1" indent="-457200">
              <a:lnSpc>
                <a:spcPct val="130000"/>
              </a:lnSpc>
              <a:buFont typeface="Arial" panose="020B0604020202020204" pitchFamily="34" charset="0"/>
              <a:buChar char="•"/>
            </a:pPr>
            <a:r>
              <a:rPr lang="zh-CN" altLang="en-US" sz="2000" dirty="0">
                <a:latin typeface="+mn-ea"/>
              </a:rPr>
              <a:t>其他标准</a:t>
            </a:r>
          </a:p>
        </p:txBody>
      </p:sp>
    </p:spTree>
    <p:extLst>
      <p:ext uri="{BB962C8B-B14F-4D97-AF65-F5344CB8AC3E}">
        <p14:creationId xmlns:p14="http://schemas.microsoft.com/office/powerpoint/2010/main" val="2999327397"/>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7" name="Rectangle 2"/>
          <p:cNvSpPr>
            <a:spLocks noGrp="1" noChangeArrowheads="1"/>
          </p:cNvSpPr>
          <p:nvPr>
            <p:ph type="title" idx="4294967295"/>
          </p:nvPr>
        </p:nvSpPr>
        <p:spPr>
          <a:xfrm>
            <a:off x="768495" y="347231"/>
            <a:ext cx="10301287" cy="1143000"/>
          </a:xfrm>
          <a:prstGeom prst="rect">
            <a:avLst/>
          </a:prstGeom>
          <a:noFill/>
        </p:spPr>
        <p:txBody>
          <a:bodyPr/>
          <a:lstStyle/>
          <a:p>
            <a:pPr algn="ctr" eaLnBrk="1" hangingPunct="1">
              <a:lnSpc>
                <a:spcPct val="130000"/>
              </a:lnSpc>
              <a:spcBef>
                <a:spcPts val="0"/>
              </a:spcBef>
            </a:pPr>
            <a:r>
              <a:rPr lang="en-US" altLang="zh-CN" sz="4000" dirty="0"/>
              <a:t>Internet </a:t>
            </a:r>
            <a:r>
              <a:rPr lang="zh-CN" altLang="en-US" sz="4000" dirty="0"/>
              <a:t>域间选路</a:t>
            </a:r>
            <a:r>
              <a:rPr lang="en-US" altLang="zh-CN" sz="4000" dirty="0"/>
              <a:t>: BGP</a:t>
            </a:r>
          </a:p>
        </p:txBody>
      </p:sp>
      <p:sp>
        <p:nvSpPr>
          <p:cNvPr id="124" name="圆角矩形 123"/>
          <p:cNvSpPr/>
          <p:nvPr/>
        </p:nvSpPr>
        <p:spPr>
          <a:xfrm>
            <a:off x="1014559" y="1490231"/>
            <a:ext cx="3163902" cy="622106"/>
          </a:xfrm>
          <a:prstGeom prst="roundRect">
            <a:avLst/>
          </a:prstGeom>
          <a:gradFill flip="none" rotWithShape="1">
            <a:gsLst>
              <a:gs pos="85000">
                <a:schemeClr val="accent2">
                  <a:lumMod val="40000"/>
                  <a:lumOff val="60000"/>
                </a:schemeClr>
              </a:gs>
              <a:gs pos="15000">
                <a:schemeClr val="accent2">
                  <a:lumMod val="40000"/>
                  <a:lumOff val="60000"/>
                </a:schemeClr>
              </a:gs>
              <a:gs pos="0">
                <a:schemeClr val="bg1"/>
              </a:gs>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mn-ea"/>
              </a:rPr>
              <a:t>BGP </a:t>
            </a:r>
            <a:r>
              <a:rPr lang="zh-CN" altLang="en-US" sz="2800" dirty="0">
                <a:solidFill>
                  <a:schemeClr val="tx1"/>
                </a:solidFill>
                <a:latin typeface="+mn-ea"/>
              </a:rPr>
              <a:t>选路策略</a:t>
            </a:r>
          </a:p>
        </p:txBody>
      </p:sp>
      <p:sp>
        <p:nvSpPr>
          <p:cNvPr id="2" name="矩形 1"/>
          <p:cNvSpPr/>
          <p:nvPr/>
        </p:nvSpPr>
        <p:spPr>
          <a:xfrm>
            <a:off x="606707" y="2675573"/>
            <a:ext cx="6382031" cy="3453253"/>
          </a:xfrm>
          <a:prstGeom prst="rect">
            <a:avLst/>
          </a:prstGeom>
        </p:spPr>
        <p:txBody>
          <a:bodyPr wrap="square">
            <a:spAutoFit/>
          </a:bodyPr>
          <a:lstStyle/>
          <a:p>
            <a:pPr marL="342900" indent="-342900">
              <a:lnSpc>
                <a:spcPct val="130000"/>
              </a:lnSpc>
              <a:buFont typeface="Wingdings" panose="05000000000000000000" pitchFamily="2" charset="2"/>
              <a:buChar char="l"/>
            </a:pPr>
            <a:r>
              <a:rPr lang="en-US" altLang="zh-CN" sz="2400" dirty="0">
                <a:latin typeface="+mn-ea"/>
              </a:rPr>
              <a:t>A </a:t>
            </a:r>
            <a:r>
              <a:rPr lang="zh-CN" altLang="en-US" sz="2400" dirty="0">
                <a:latin typeface="+mn-ea"/>
              </a:rPr>
              <a:t>向</a:t>
            </a:r>
            <a:r>
              <a:rPr lang="en-US" altLang="zh-CN" sz="2400" dirty="0">
                <a:latin typeface="+mn-ea"/>
              </a:rPr>
              <a:t>B</a:t>
            </a:r>
            <a:r>
              <a:rPr lang="zh-CN" altLang="en-US" sz="2400" dirty="0">
                <a:latin typeface="+mn-ea"/>
              </a:rPr>
              <a:t>通告路径 </a:t>
            </a:r>
            <a:r>
              <a:rPr lang="en-US" altLang="zh-CN" sz="2400" dirty="0">
                <a:latin typeface="+mn-ea"/>
              </a:rPr>
              <a:t>AW </a:t>
            </a:r>
          </a:p>
          <a:p>
            <a:pPr marL="342900" indent="-342900">
              <a:lnSpc>
                <a:spcPct val="130000"/>
              </a:lnSpc>
              <a:buFont typeface="Wingdings" panose="05000000000000000000" pitchFamily="2" charset="2"/>
              <a:buChar char="l"/>
            </a:pPr>
            <a:r>
              <a:rPr lang="en-US" altLang="zh-CN" sz="2400" dirty="0">
                <a:latin typeface="+mn-ea"/>
              </a:rPr>
              <a:t>B </a:t>
            </a:r>
            <a:r>
              <a:rPr lang="zh-CN" altLang="en-US" sz="2400" dirty="0">
                <a:latin typeface="+mn-ea"/>
              </a:rPr>
              <a:t>向</a:t>
            </a:r>
            <a:r>
              <a:rPr lang="en-US" altLang="zh-CN" sz="2400" dirty="0">
                <a:latin typeface="+mn-ea"/>
              </a:rPr>
              <a:t>X</a:t>
            </a:r>
            <a:r>
              <a:rPr lang="zh-CN" altLang="en-US" sz="2400" dirty="0">
                <a:latin typeface="+mn-ea"/>
              </a:rPr>
              <a:t>通告路由</a:t>
            </a:r>
            <a:r>
              <a:rPr lang="en-US" altLang="zh-CN" sz="2400" dirty="0">
                <a:latin typeface="+mn-ea"/>
              </a:rPr>
              <a:t>BAW </a:t>
            </a:r>
          </a:p>
          <a:p>
            <a:pPr marL="342900" indent="-342900">
              <a:lnSpc>
                <a:spcPct val="130000"/>
              </a:lnSpc>
              <a:buFont typeface="Wingdings" panose="05000000000000000000" pitchFamily="2" charset="2"/>
              <a:buChar char="l"/>
            </a:pPr>
            <a:r>
              <a:rPr lang="en-US" altLang="zh-CN" sz="2400" dirty="0">
                <a:latin typeface="+mn-ea"/>
              </a:rPr>
              <a:t>B </a:t>
            </a:r>
            <a:r>
              <a:rPr lang="zh-CN" altLang="en-US" sz="2400" dirty="0">
                <a:latin typeface="+mn-ea"/>
              </a:rPr>
              <a:t>应该向</a:t>
            </a:r>
            <a:r>
              <a:rPr lang="en-US" altLang="zh-CN" sz="2400" dirty="0">
                <a:latin typeface="+mn-ea"/>
              </a:rPr>
              <a:t>C</a:t>
            </a:r>
            <a:r>
              <a:rPr lang="zh-CN" altLang="en-US" sz="2400" dirty="0">
                <a:latin typeface="+mn-ea"/>
              </a:rPr>
              <a:t>通告路由</a:t>
            </a:r>
            <a:r>
              <a:rPr lang="en-US" altLang="zh-CN" sz="2400" dirty="0">
                <a:latin typeface="+mn-ea"/>
              </a:rPr>
              <a:t>BAW?</a:t>
            </a:r>
          </a:p>
          <a:p>
            <a:pPr marL="914400" lvl="1" indent="-457200">
              <a:lnSpc>
                <a:spcPct val="130000"/>
              </a:lnSpc>
              <a:buFont typeface="Arial" panose="020B0604020202020204" pitchFamily="34" charset="0"/>
              <a:buChar char="•"/>
            </a:pPr>
            <a:r>
              <a:rPr lang="zh-CN" altLang="en-US" sz="2400" dirty="0">
                <a:latin typeface="+mn-ea"/>
              </a:rPr>
              <a:t>决不</a:t>
            </a:r>
            <a:r>
              <a:rPr lang="en-US" altLang="zh-CN" sz="2400" dirty="0">
                <a:latin typeface="+mn-ea"/>
              </a:rPr>
              <a:t>! B </a:t>
            </a:r>
            <a:r>
              <a:rPr lang="zh-CN" altLang="en-US" sz="2400" dirty="0">
                <a:latin typeface="+mn-ea"/>
              </a:rPr>
              <a:t>路由 </a:t>
            </a:r>
            <a:r>
              <a:rPr lang="en-US" altLang="zh-CN" sz="2400" dirty="0">
                <a:latin typeface="+mn-ea"/>
              </a:rPr>
              <a:t>CBAW </a:t>
            </a:r>
            <a:r>
              <a:rPr lang="zh-CN" altLang="en-US" sz="2400" dirty="0">
                <a:latin typeface="+mn-ea"/>
              </a:rPr>
              <a:t>没有什么“好处”，因为 </a:t>
            </a:r>
            <a:r>
              <a:rPr lang="en-US" altLang="zh-CN" sz="2400" dirty="0">
                <a:latin typeface="+mn-ea"/>
              </a:rPr>
              <a:t>W </a:t>
            </a:r>
            <a:r>
              <a:rPr lang="zh-CN" altLang="en-US" sz="2400" dirty="0">
                <a:latin typeface="+mn-ea"/>
              </a:rPr>
              <a:t>和 </a:t>
            </a:r>
            <a:r>
              <a:rPr lang="en-US" altLang="zh-CN" sz="2400" dirty="0">
                <a:latin typeface="+mn-ea"/>
              </a:rPr>
              <a:t>C </a:t>
            </a:r>
            <a:r>
              <a:rPr lang="zh-CN" altLang="en-US" sz="2400" dirty="0">
                <a:latin typeface="+mn-ea"/>
              </a:rPr>
              <a:t>都不是 </a:t>
            </a:r>
            <a:r>
              <a:rPr lang="en-US" altLang="zh-CN" sz="2400" dirty="0">
                <a:latin typeface="+mn-ea"/>
              </a:rPr>
              <a:t>B</a:t>
            </a:r>
            <a:r>
              <a:rPr lang="zh-CN" altLang="en-US" sz="2400" dirty="0">
                <a:latin typeface="+mn-ea"/>
              </a:rPr>
              <a:t>的客户 </a:t>
            </a:r>
          </a:p>
          <a:p>
            <a:pPr marL="914400" lvl="1" indent="-457200">
              <a:lnSpc>
                <a:spcPct val="130000"/>
              </a:lnSpc>
              <a:buFont typeface="Arial" panose="020B0604020202020204" pitchFamily="34" charset="0"/>
              <a:buChar char="•"/>
            </a:pPr>
            <a:r>
              <a:rPr lang="en-US" altLang="zh-CN" sz="2400" dirty="0">
                <a:latin typeface="+mn-ea"/>
              </a:rPr>
              <a:t>B </a:t>
            </a:r>
            <a:r>
              <a:rPr lang="zh-CN" altLang="en-US" sz="2400" dirty="0">
                <a:latin typeface="+mn-ea"/>
              </a:rPr>
              <a:t>希望强迫 </a:t>
            </a:r>
            <a:r>
              <a:rPr lang="en-US" altLang="zh-CN" sz="2400" dirty="0">
                <a:latin typeface="+mn-ea"/>
              </a:rPr>
              <a:t>C</a:t>
            </a:r>
            <a:r>
              <a:rPr lang="zh-CN" altLang="en-US" sz="2400" dirty="0">
                <a:latin typeface="+mn-ea"/>
              </a:rPr>
              <a:t>通过</a:t>
            </a:r>
            <a:r>
              <a:rPr lang="en-US" altLang="zh-CN" sz="2400" dirty="0">
                <a:latin typeface="+mn-ea"/>
              </a:rPr>
              <a:t>A</a:t>
            </a:r>
            <a:r>
              <a:rPr lang="zh-CN" altLang="en-US" sz="2400" dirty="0">
                <a:latin typeface="+mn-ea"/>
              </a:rPr>
              <a:t>路由到</a:t>
            </a:r>
            <a:r>
              <a:rPr lang="en-US" altLang="zh-CN" sz="2400" dirty="0">
                <a:latin typeface="+mn-ea"/>
              </a:rPr>
              <a:t>W--CAW</a:t>
            </a:r>
            <a:endParaRPr lang="zh-CN" altLang="en-US" sz="2400" dirty="0">
              <a:latin typeface="+mn-ea"/>
            </a:endParaRPr>
          </a:p>
          <a:p>
            <a:pPr marL="914400" lvl="1" indent="-457200">
              <a:lnSpc>
                <a:spcPct val="130000"/>
              </a:lnSpc>
              <a:buFont typeface="Arial" panose="020B0604020202020204" pitchFamily="34" charset="0"/>
              <a:buChar char="•"/>
            </a:pPr>
            <a:r>
              <a:rPr lang="en-US" altLang="zh-CN" sz="2400" dirty="0">
                <a:latin typeface="+mn-ea"/>
              </a:rPr>
              <a:t>B </a:t>
            </a:r>
            <a:r>
              <a:rPr lang="zh-CN" altLang="en-US" sz="2400" dirty="0">
                <a:latin typeface="+mn-ea"/>
              </a:rPr>
              <a:t>只想路由它的客户</a:t>
            </a:r>
            <a:r>
              <a:rPr lang="en-US" altLang="zh-CN" sz="2400" dirty="0">
                <a:latin typeface="+mn-ea"/>
              </a:rPr>
              <a:t>!</a:t>
            </a:r>
          </a:p>
        </p:txBody>
      </p:sp>
      <p:grpSp>
        <p:nvGrpSpPr>
          <p:cNvPr id="4" name="组合 3"/>
          <p:cNvGrpSpPr/>
          <p:nvPr/>
        </p:nvGrpSpPr>
        <p:grpSpPr>
          <a:xfrm>
            <a:off x="5439288" y="1756127"/>
            <a:ext cx="4240314" cy="2416409"/>
            <a:chOff x="3995666" y="2206728"/>
            <a:chExt cx="4240314" cy="2416409"/>
          </a:xfrm>
        </p:grpSpPr>
        <p:sp>
          <p:nvSpPr>
            <p:cNvPr id="7" name="Freeform 7"/>
            <p:cNvSpPr>
              <a:spLocks/>
            </p:cNvSpPr>
            <p:nvPr/>
          </p:nvSpPr>
          <p:spPr bwMode="auto">
            <a:xfrm>
              <a:off x="6078974" y="2206728"/>
              <a:ext cx="1011995" cy="727521"/>
            </a:xfrm>
            <a:custGeom>
              <a:avLst/>
              <a:gdLst>
                <a:gd name="T0" fmla="*/ 148 w 563"/>
                <a:gd name="T1" fmla="*/ 5 h 364"/>
                <a:gd name="T2" fmla="*/ 119 w 563"/>
                <a:gd name="T3" fmla="*/ 10 h 364"/>
                <a:gd name="T4" fmla="*/ 94 w 563"/>
                <a:gd name="T5" fmla="*/ 21 h 364"/>
                <a:gd name="T6" fmla="*/ 70 w 563"/>
                <a:gd name="T7" fmla="*/ 37 h 364"/>
                <a:gd name="T8" fmla="*/ 46 w 563"/>
                <a:gd name="T9" fmla="*/ 61 h 364"/>
                <a:gd name="T10" fmla="*/ 24 w 563"/>
                <a:gd name="T11" fmla="*/ 91 h 364"/>
                <a:gd name="T12" fmla="*/ 8 w 563"/>
                <a:gd name="T13" fmla="*/ 120 h 364"/>
                <a:gd name="T14" fmla="*/ 3 w 563"/>
                <a:gd name="T15" fmla="*/ 136 h 364"/>
                <a:gd name="T16" fmla="*/ 0 w 563"/>
                <a:gd name="T17" fmla="*/ 150 h 364"/>
                <a:gd name="T18" fmla="*/ 0 w 563"/>
                <a:gd name="T19" fmla="*/ 166 h 364"/>
                <a:gd name="T20" fmla="*/ 8 w 563"/>
                <a:gd name="T21" fmla="*/ 195 h 364"/>
                <a:gd name="T22" fmla="*/ 27 w 563"/>
                <a:gd name="T23" fmla="*/ 228 h 364"/>
                <a:gd name="T24" fmla="*/ 49 w 563"/>
                <a:gd name="T25" fmla="*/ 257 h 364"/>
                <a:gd name="T26" fmla="*/ 70 w 563"/>
                <a:gd name="T27" fmla="*/ 284 h 364"/>
                <a:gd name="T28" fmla="*/ 92 w 563"/>
                <a:gd name="T29" fmla="*/ 305 h 364"/>
                <a:gd name="T30" fmla="*/ 111 w 563"/>
                <a:gd name="T31" fmla="*/ 321 h 364"/>
                <a:gd name="T32" fmla="*/ 127 w 563"/>
                <a:gd name="T33" fmla="*/ 332 h 364"/>
                <a:gd name="T34" fmla="*/ 146 w 563"/>
                <a:gd name="T35" fmla="*/ 340 h 364"/>
                <a:gd name="T36" fmla="*/ 170 w 563"/>
                <a:gd name="T37" fmla="*/ 346 h 364"/>
                <a:gd name="T38" fmla="*/ 191 w 563"/>
                <a:gd name="T39" fmla="*/ 348 h 364"/>
                <a:gd name="T40" fmla="*/ 218 w 563"/>
                <a:gd name="T41" fmla="*/ 354 h 364"/>
                <a:gd name="T42" fmla="*/ 261 w 563"/>
                <a:gd name="T43" fmla="*/ 356 h 364"/>
                <a:gd name="T44" fmla="*/ 310 w 563"/>
                <a:gd name="T45" fmla="*/ 362 h 364"/>
                <a:gd name="T46" fmla="*/ 361 w 563"/>
                <a:gd name="T47" fmla="*/ 364 h 364"/>
                <a:gd name="T48" fmla="*/ 409 w 563"/>
                <a:gd name="T49" fmla="*/ 362 h 364"/>
                <a:gd name="T50" fmla="*/ 458 w 563"/>
                <a:gd name="T51" fmla="*/ 359 h 364"/>
                <a:gd name="T52" fmla="*/ 495 w 563"/>
                <a:gd name="T53" fmla="*/ 348 h 364"/>
                <a:gd name="T54" fmla="*/ 511 w 563"/>
                <a:gd name="T55" fmla="*/ 340 h 364"/>
                <a:gd name="T56" fmla="*/ 525 w 563"/>
                <a:gd name="T57" fmla="*/ 332 h 364"/>
                <a:gd name="T58" fmla="*/ 536 w 563"/>
                <a:gd name="T59" fmla="*/ 321 h 364"/>
                <a:gd name="T60" fmla="*/ 549 w 563"/>
                <a:gd name="T61" fmla="*/ 295 h 364"/>
                <a:gd name="T62" fmla="*/ 557 w 563"/>
                <a:gd name="T63" fmla="*/ 257 h 364"/>
                <a:gd name="T64" fmla="*/ 563 w 563"/>
                <a:gd name="T65" fmla="*/ 217 h 364"/>
                <a:gd name="T66" fmla="*/ 563 w 563"/>
                <a:gd name="T67" fmla="*/ 174 h 364"/>
                <a:gd name="T68" fmla="*/ 557 w 563"/>
                <a:gd name="T69" fmla="*/ 134 h 364"/>
                <a:gd name="T70" fmla="*/ 555 w 563"/>
                <a:gd name="T71" fmla="*/ 96 h 364"/>
                <a:gd name="T72" fmla="*/ 549 w 563"/>
                <a:gd name="T73" fmla="*/ 67 h 364"/>
                <a:gd name="T74" fmla="*/ 546 w 563"/>
                <a:gd name="T75" fmla="*/ 56 h 364"/>
                <a:gd name="T76" fmla="*/ 541 w 563"/>
                <a:gd name="T77" fmla="*/ 40 h 364"/>
                <a:gd name="T78" fmla="*/ 536 w 563"/>
                <a:gd name="T79" fmla="*/ 29 h 364"/>
                <a:gd name="T80" fmla="*/ 528 w 563"/>
                <a:gd name="T81" fmla="*/ 21 h 364"/>
                <a:gd name="T82" fmla="*/ 520 w 563"/>
                <a:gd name="T83" fmla="*/ 18 h 364"/>
                <a:gd name="T84" fmla="*/ 495 w 563"/>
                <a:gd name="T85" fmla="*/ 16 h 364"/>
                <a:gd name="T86" fmla="*/ 466 w 563"/>
                <a:gd name="T87" fmla="*/ 16 h 364"/>
                <a:gd name="T88" fmla="*/ 450 w 563"/>
                <a:gd name="T89" fmla="*/ 13 h 364"/>
                <a:gd name="T90" fmla="*/ 409 w 563"/>
                <a:gd name="T91" fmla="*/ 13 h 364"/>
                <a:gd name="T92" fmla="*/ 364 w 563"/>
                <a:gd name="T93" fmla="*/ 16 h 364"/>
                <a:gd name="T94" fmla="*/ 320 w 563"/>
                <a:gd name="T95" fmla="*/ 16 h 364"/>
                <a:gd name="T96" fmla="*/ 283 w 563"/>
                <a:gd name="T97" fmla="*/ 13 h 364"/>
                <a:gd name="T98" fmla="*/ 248 w 563"/>
                <a:gd name="T99" fmla="*/ 8 h 364"/>
                <a:gd name="T100" fmla="*/ 213 w 563"/>
                <a:gd name="T101" fmla="*/ 2 h 364"/>
                <a:gd name="T102" fmla="*/ 186 w 563"/>
                <a:gd name="T103" fmla="*/ 0 h 364"/>
                <a:gd name="T104" fmla="*/ 175 w 563"/>
                <a:gd name="T105" fmla="*/ 0 h 36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63"/>
                <a:gd name="T160" fmla="*/ 0 h 364"/>
                <a:gd name="T161" fmla="*/ 563 w 563"/>
                <a:gd name="T162" fmla="*/ 364 h 36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63" h="364">
                  <a:moveTo>
                    <a:pt x="175" y="0"/>
                  </a:moveTo>
                  <a:lnTo>
                    <a:pt x="148" y="5"/>
                  </a:lnTo>
                  <a:lnTo>
                    <a:pt x="132" y="8"/>
                  </a:lnTo>
                  <a:lnTo>
                    <a:pt x="119" y="10"/>
                  </a:lnTo>
                  <a:lnTo>
                    <a:pt x="108" y="16"/>
                  </a:lnTo>
                  <a:lnTo>
                    <a:pt x="94" y="21"/>
                  </a:lnTo>
                  <a:lnTo>
                    <a:pt x="81" y="29"/>
                  </a:lnTo>
                  <a:lnTo>
                    <a:pt x="70" y="37"/>
                  </a:lnTo>
                  <a:lnTo>
                    <a:pt x="59" y="48"/>
                  </a:lnTo>
                  <a:lnTo>
                    <a:pt x="46" y="61"/>
                  </a:lnTo>
                  <a:lnTo>
                    <a:pt x="35" y="75"/>
                  </a:lnTo>
                  <a:lnTo>
                    <a:pt x="24" y="91"/>
                  </a:lnTo>
                  <a:lnTo>
                    <a:pt x="14" y="104"/>
                  </a:lnTo>
                  <a:lnTo>
                    <a:pt x="8" y="120"/>
                  </a:lnTo>
                  <a:lnTo>
                    <a:pt x="3" y="128"/>
                  </a:lnTo>
                  <a:lnTo>
                    <a:pt x="3" y="136"/>
                  </a:lnTo>
                  <a:lnTo>
                    <a:pt x="0" y="142"/>
                  </a:lnTo>
                  <a:lnTo>
                    <a:pt x="0" y="150"/>
                  </a:lnTo>
                  <a:lnTo>
                    <a:pt x="0" y="158"/>
                  </a:lnTo>
                  <a:lnTo>
                    <a:pt x="0" y="166"/>
                  </a:lnTo>
                  <a:lnTo>
                    <a:pt x="3" y="182"/>
                  </a:lnTo>
                  <a:lnTo>
                    <a:pt x="8" y="195"/>
                  </a:lnTo>
                  <a:lnTo>
                    <a:pt x="16" y="212"/>
                  </a:lnTo>
                  <a:lnTo>
                    <a:pt x="27" y="228"/>
                  </a:lnTo>
                  <a:lnTo>
                    <a:pt x="35" y="244"/>
                  </a:lnTo>
                  <a:lnTo>
                    <a:pt x="49" y="257"/>
                  </a:lnTo>
                  <a:lnTo>
                    <a:pt x="59" y="271"/>
                  </a:lnTo>
                  <a:lnTo>
                    <a:pt x="70" y="284"/>
                  </a:lnTo>
                  <a:lnTo>
                    <a:pt x="81" y="295"/>
                  </a:lnTo>
                  <a:lnTo>
                    <a:pt x="92" y="305"/>
                  </a:lnTo>
                  <a:lnTo>
                    <a:pt x="103" y="319"/>
                  </a:lnTo>
                  <a:lnTo>
                    <a:pt x="111" y="321"/>
                  </a:lnTo>
                  <a:lnTo>
                    <a:pt x="119" y="327"/>
                  </a:lnTo>
                  <a:lnTo>
                    <a:pt x="127" y="332"/>
                  </a:lnTo>
                  <a:lnTo>
                    <a:pt x="135" y="335"/>
                  </a:lnTo>
                  <a:lnTo>
                    <a:pt x="146" y="340"/>
                  </a:lnTo>
                  <a:lnTo>
                    <a:pt x="156" y="343"/>
                  </a:lnTo>
                  <a:lnTo>
                    <a:pt x="170" y="346"/>
                  </a:lnTo>
                  <a:lnTo>
                    <a:pt x="183" y="348"/>
                  </a:lnTo>
                  <a:lnTo>
                    <a:pt x="191" y="348"/>
                  </a:lnTo>
                  <a:lnTo>
                    <a:pt x="199" y="351"/>
                  </a:lnTo>
                  <a:lnTo>
                    <a:pt x="218" y="354"/>
                  </a:lnTo>
                  <a:lnTo>
                    <a:pt x="240" y="356"/>
                  </a:lnTo>
                  <a:lnTo>
                    <a:pt x="261" y="356"/>
                  </a:lnTo>
                  <a:lnTo>
                    <a:pt x="285" y="359"/>
                  </a:lnTo>
                  <a:lnTo>
                    <a:pt x="310" y="362"/>
                  </a:lnTo>
                  <a:lnTo>
                    <a:pt x="334" y="362"/>
                  </a:lnTo>
                  <a:lnTo>
                    <a:pt x="361" y="364"/>
                  </a:lnTo>
                  <a:lnTo>
                    <a:pt x="385" y="364"/>
                  </a:lnTo>
                  <a:lnTo>
                    <a:pt x="409" y="362"/>
                  </a:lnTo>
                  <a:lnTo>
                    <a:pt x="433" y="362"/>
                  </a:lnTo>
                  <a:lnTo>
                    <a:pt x="458" y="359"/>
                  </a:lnTo>
                  <a:lnTo>
                    <a:pt x="477" y="354"/>
                  </a:lnTo>
                  <a:lnTo>
                    <a:pt x="495" y="348"/>
                  </a:lnTo>
                  <a:lnTo>
                    <a:pt x="503" y="346"/>
                  </a:lnTo>
                  <a:lnTo>
                    <a:pt x="511" y="340"/>
                  </a:lnTo>
                  <a:lnTo>
                    <a:pt x="520" y="338"/>
                  </a:lnTo>
                  <a:lnTo>
                    <a:pt x="525" y="332"/>
                  </a:lnTo>
                  <a:lnTo>
                    <a:pt x="530" y="327"/>
                  </a:lnTo>
                  <a:lnTo>
                    <a:pt x="536" y="321"/>
                  </a:lnTo>
                  <a:lnTo>
                    <a:pt x="544" y="308"/>
                  </a:lnTo>
                  <a:lnTo>
                    <a:pt x="549" y="295"/>
                  </a:lnTo>
                  <a:lnTo>
                    <a:pt x="555" y="276"/>
                  </a:lnTo>
                  <a:lnTo>
                    <a:pt x="557" y="257"/>
                  </a:lnTo>
                  <a:lnTo>
                    <a:pt x="560" y="238"/>
                  </a:lnTo>
                  <a:lnTo>
                    <a:pt x="563" y="217"/>
                  </a:lnTo>
                  <a:lnTo>
                    <a:pt x="563" y="195"/>
                  </a:lnTo>
                  <a:lnTo>
                    <a:pt x="563" y="174"/>
                  </a:lnTo>
                  <a:lnTo>
                    <a:pt x="560" y="155"/>
                  </a:lnTo>
                  <a:lnTo>
                    <a:pt x="557" y="134"/>
                  </a:lnTo>
                  <a:lnTo>
                    <a:pt x="557" y="115"/>
                  </a:lnTo>
                  <a:lnTo>
                    <a:pt x="555" y="96"/>
                  </a:lnTo>
                  <a:lnTo>
                    <a:pt x="552" y="80"/>
                  </a:lnTo>
                  <a:lnTo>
                    <a:pt x="549" y="67"/>
                  </a:lnTo>
                  <a:lnTo>
                    <a:pt x="546" y="61"/>
                  </a:lnTo>
                  <a:lnTo>
                    <a:pt x="546" y="56"/>
                  </a:lnTo>
                  <a:lnTo>
                    <a:pt x="544" y="48"/>
                  </a:lnTo>
                  <a:lnTo>
                    <a:pt x="541" y="40"/>
                  </a:lnTo>
                  <a:lnTo>
                    <a:pt x="538" y="32"/>
                  </a:lnTo>
                  <a:lnTo>
                    <a:pt x="536" y="29"/>
                  </a:lnTo>
                  <a:lnTo>
                    <a:pt x="533" y="24"/>
                  </a:lnTo>
                  <a:lnTo>
                    <a:pt x="528" y="21"/>
                  </a:lnTo>
                  <a:lnTo>
                    <a:pt x="522" y="18"/>
                  </a:lnTo>
                  <a:lnTo>
                    <a:pt x="520" y="18"/>
                  </a:lnTo>
                  <a:lnTo>
                    <a:pt x="506" y="16"/>
                  </a:lnTo>
                  <a:lnTo>
                    <a:pt x="495" y="16"/>
                  </a:lnTo>
                  <a:lnTo>
                    <a:pt x="479" y="16"/>
                  </a:lnTo>
                  <a:lnTo>
                    <a:pt x="466" y="16"/>
                  </a:lnTo>
                  <a:lnTo>
                    <a:pt x="458" y="16"/>
                  </a:lnTo>
                  <a:lnTo>
                    <a:pt x="450" y="13"/>
                  </a:lnTo>
                  <a:lnTo>
                    <a:pt x="431" y="13"/>
                  </a:lnTo>
                  <a:lnTo>
                    <a:pt x="409" y="13"/>
                  </a:lnTo>
                  <a:lnTo>
                    <a:pt x="388" y="13"/>
                  </a:lnTo>
                  <a:lnTo>
                    <a:pt x="364" y="16"/>
                  </a:lnTo>
                  <a:lnTo>
                    <a:pt x="342" y="16"/>
                  </a:lnTo>
                  <a:lnTo>
                    <a:pt x="320" y="16"/>
                  </a:lnTo>
                  <a:lnTo>
                    <a:pt x="302" y="16"/>
                  </a:lnTo>
                  <a:lnTo>
                    <a:pt x="283" y="13"/>
                  </a:lnTo>
                  <a:lnTo>
                    <a:pt x="264" y="13"/>
                  </a:lnTo>
                  <a:lnTo>
                    <a:pt x="248" y="8"/>
                  </a:lnTo>
                  <a:lnTo>
                    <a:pt x="229" y="5"/>
                  </a:lnTo>
                  <a:lnTo>
                    <a:pt x="213" y="2"/>
                  </a:lnTo>
                  <a:lnTo>
                    <a:pt x="199" y="0"/>
                  </a:lnTo>
                  <a:lnTo>
                    <a:pt x="186" y="0"/>
                  </a:lnTo>
                  <a:lnTo>
                    <a:pt x="181" y="0"/>
                  </a:lnTo>
                  <a:lnTo>
                    <a:pt x="175" y="0"/>
                  </a:lnTo>
                  <a:close/>
                </a:path>
              </a:pathLst>
            </a:custGeom>
            <a:solidFill>
              <a:srgbClr val="33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 name="Freeform 8"/>
            <p:cNvSpPr>
              <a:spLocks/>
            </p:cNvSpPr>
            <p:nvPr/>
          </p:nvSpPr>
          <p:spPr bwMode="auto">
            <a:xfrm>
              <a:off x="4908799" y="2876287"/>
              <a:ext cx="1010198" cy="729520"/>
            </a:xfrm>
            <a:custGeom>
              <a:avLst/>
              <a:gdLst>
                <a:gd name="T0" fmla="*/ 148 w 562"/>
                <a:gd name="T1" fmla="*/ 5 h 365"/>
                <a:gd name="T2" fmla="*/ 121 w 562"/>
                <a:gd name="T3" fmla="*/ 11 h 365"/>
                <a:gd name="T4" fmla="*/ 94 w 562"/>
                <a:gd name="T5" fmla="*/ 21 h 365"/>
                <a:gd name="T6" fmla="*/ 70 w 562"/>
                <a:gd name="T7" fmla="*/ 37 h 365"/>
                <a:gd name="T8" fmla="*/ 46 w 562"/>
                <a:gd name="T9" fmla="*/ 62 h 365"/>
                <a:gd name="T10" fmla="*/ 24 w 562"/>
                <a:gd name="T11" fmla="*/ 91 h 365"/>
                <a:gd name="T12" fmla="*/ 8 w 562"/>
                <a:gd name="T13" fmla="*/ 121 h 365"/>
                <a:gd name="T14" fmla="*/ 3 w 562"/>
                <a:gd name="T15" fmla="*/ 137 h 365"/>
                <a:gd name="T16" fmla="*/ 0 w 562"/>
                <a:gd name="T17" fmla="*/ 150 h 365"/>
                <a:gd name="T18" fmla="*/ 0 w 562"/>
                <a:gd name="T19" fmla="*/ 166 h 365"/>
                <a:gd name="T20" fmla="*/ 3 w 562"/>
                <a:gd name="T21" fmla="*/ 182 h 365"/>
                <a:gd name="T22" fmla="*/ 19 w 562"/>
                <a:gd name="T23" fmla="*/ 212 h 365"/>
                <a:gd name="T24" fmla="*/ 38 w 562"/>
                <a:gd name="T25" fmla="*/ 244 h 365"/>
                <a:gd name="T26" fmla="*/ 59 w 562"/>
                <a:gd name="T27" fmla="*/ 271 h 365"/>
                <a:gd name="T28" fmla="*/ 81 w 562"/>
                <a:gd name="T29" fmla="*/ 295 h 365"/>
                <a:gd name="T30" fmla="*/ 105 w 562"/>
                <a:gd name="T31" fmla="*/ 319 h 365"/>
                <a:gd name="T32" fmla="*/ 119 w 562"/>
                <a:gd name="T33" fmla="*/ 327 h 365"/>
                <a:gd name="T34" fmla="*/ 137 w 562"/>
                <a:gd name="T35" fmla="*/ 335 h 365"/>
                <a:gd name="T36" fmla="*/ 156 w 562"/>
                <a:gd name="T37" fmla="*/ 343 h 365"/>
                <a:gd name="T38" fmla="*/ 183 w 562"/>
                <a:gd name="T39" fmla="*/ 349 h 365"/>
                <a:gd name="T40" fmla="*/ 199 w 562"/>
                <a:gd name="T41" fmla="*/ 351 h 365"/>
                <a:gd name="T42" fmla="*/ 240 w 562"/>
                <a:gd name="T43" fmla="*/ 357 h 365"/>
                <a:gd name="T44" fmla="*/ 285 w 562"/>
                <a:gd name="T45" fmla="*/ 359 h 365"/>
                <a:gd name="T46" fmla="*/ 334 w 562"/>
                <a:gd name="T47" fmla="*/ 362 h 365"/>
                <a:gd name="T48" fmla="*/ 385 w 562"/>
                <a:gd name="T49" fmla="*/ 365 h 365"/>
                <a:gd name="T50" fmla="*/ 433 w 562"/>
                <a:gd name="T51" fmla="*/ 362 h 365"/>
                <a:gd name="T52" fmla="*/ 476 w 562"/>
                <a:gd name="T53" fmla="*/ 354 h 365"/>
                <a:gd name="T54" fmla="*/ 503 w 562"/>
                <a:gd name="T55" fmla="*/ 346 h 365"/>
                <a:gd name="T56" fmla="*/ 519 w 562"/>
                <a:gd name="T57" fmla="*/ 338 h 365"/>
                <a:gd name="T58" fmla="*/ 530 w 562"/>
                <a:gd name="T59" fmla="*/ 327 h 365"/>
                <a:gd name="T60" fmla="*/ 544 w 562"/>
                <a:gd name="T61" fmla="*/ 308 h 365"/>
                <a:gd name="T62" fmla="*/ 554 w 562"/>
                <a:gd name="T63" fmla="*/ 276 h 365"/>
                <a:gd name="T64" fmla="*/ 560 w 562"/>
                <a:gd name="T65" fmla="*/ 239 h 365"/>
                <a:gd name="T66" fmla="*/ 562 w 562"/>
                <a:gd name="T67" fmla="*/ 196 h 365"/>
                <a:gd name="T68" fmla="*/ 560 w 562"/>
                <a:gd name="T69" fmla="*/ 155 h 365"/>
                <a:gd name="T70" fmla="*/ 557 w 562"/>
                <a:gd name="T71" fmla="*/ 115 h 365"/>
                <a:gd name="T72" fmla="*/ 552 w 562"/>
                <a:gd name="T73" fmla="*/ 80 h 365"/>
                <a:gd name="T74" fmla="*/ 549 w 562"/>
                <a:gd name="T75" fmla="*/ 62 h 365"/>
                <a:gd name="T76" fmla="*/ 546 w 562"/>
                <a:gd name="T77" fmla="*/ 48 h 365"/>
                <a:gd name="T78" fmla="*/ 541 w 562"/>
                <a:gd name="T79" fmla="*/ 32 h 365"/>
                <a:gd name="T80" fmla="*/ 533 w 562"/>
                <a:gd name="T81" fmla="*/ 24 h 365"/>
                <a:gd name="T82" fmla="*/ 525 w 562"/>
                <a:gd name="T83" fmla="*/ 19 h 365"/>
                <a:gd name="T84" fmla="*/ 509 w 562"/>
                <a:gd name="T85" fmla="*/ 16 h 365"/>
                <a:gd name="T86" fmla="*/ 482 w 562"/>
                <a:gd name="T87" fmla="*/ 16 h 365"/>
                <a:gd name="T88" fmla="*/ 458 w 562"/>
                <a:gd name="T89" fmla="*/ 16 h 365"/>
                <a:gd name="T90" fmla="*/ 431 w 562"/>
                <a:gd name="T91" fmla="*/ 13 h 365"/>
                <a:gd name="T92" fmla="*/ 388 w 562"/>
                <a:gd name="T93" fmla="*/ 13 h 365"/>
                <a:gd name="T94" fmla="*/ 342 w 562"/>
                <a:gd name="T95" fmla="*/ 16 h 365"/>
                <a:gd name="T96" fmla="*/ 301 w 562"/>
                <a:gd name="T97" fmla="*/ 16 h 365"/>
                <a:gd name="T98" fmla="*/ 264 w 562"/>
                <a:gd name="T99" fmla="*/ 13 h 365"/>
                <a:gd name="T100" fmla="*/ 229 w 562"/>
                <a:gd name="T101" fmla="*/ 5 h 365"/>
                <a:gd name="T102" fmla="*/ 199 w 562"/>
                <a:gd name="T103" fmla="*/ 0 h 365"/>
                <a:gd name="T104" fmla="*/ 183 w 562"/>
                <a:gd name="T105" fmla="*/ 0 h 36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62"/>
                <a:gd name="T160" fmla="*/ 0 h 365"/>
                <a:gd name="T161" fmla="*/ 562 w 562"/>
                <a:gd name="T162" fmla="*/ 365 h 36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62" h="365">
                  <a:moveTo>
                    <a:pt x="178" y="0"/>
                  </a:moveTo>
                  <a:lnTo>
                    <a:pt x="148" y="5"/>
                  </a:lnTo>
                  <a:lnTo>
                    <a:pt x="135" y="8"/>
                  </a:lnTo>
                  <a:lnTo>
                    <a:pt x="121" y="11"/>
                  </a:lnTo>
                  <a:lnTo>
                    <a:pt x="108" y="16"/>
                  </a:lnTo>
                  <a:lnTo>
                    <a:pt x="94" y="21"/>
                  </a:lnTo>
                  <a:lnTo>
                    <a:pt x="81" y="29"/>
                  </a:lnTo>
                  <a:lnTo>
                    <a:pt x="70" y="37"/>
                  </a:lnTo>
                  <a:lnTo>
                    <a:pt x="59" y="48"/>
                  </a:lnTo>
                  <a:lnTo>
                    <a:pt x="46" y="62"/>
                  </a:lnTo>
                  <a:lnTo>
                    <a:pt x="35" y="75"/>
                  </a:lnTo>
                  <a:lnTo>
                    <a:pt x="24" y="91"/>
                  </a:lnTo>
                  <a:lnTo>
                    <a:pt x="16" y="104"/>
                  </a:lnTo>
                  <a:lnTo>
                    <a:pt x="8" y="121"/>
                  </a:lnTo>
                  <a:lnTo>
                    <a:pt x="6" y="129"/>
                  </a:lnTo>
                  <a:lnTo>
                    <a:pt x="3" y="137"/>
                  </a:lnTo>
                  <a:lnTo>
                    <a:pt x="0" y="142"/>
                  </a:lnTo>
                  <a:lnTo>
                    <a:pt x="0" y="150"/>
                  </a:lnTo>
                  <a:lnTo>
                    <a:pt x="0" y="158"/>
                  </a:lnTo>
                  <a:lnTo>
                    <a:pt x="0" y="166"/>
                  </a:lnTo>
                  <a:lnTo>
                    <a:pt x="3" y="174"/>
                  </a:lnTo>
                  <a:lnTo>
                    <a:pt x="3" y="182"/>
                  </a:lnTo>
                  <a:lnTo>
                    <a:pt x="11" y="196"/>
                  </a:lnTo>
                  <a:lnTo>
                    <a:pt x="19" y="212"/>
                  </a:lnTo>
                  <a:lnTo>
                    <a:pt x="27" y="228"/>
                  </a:lnTo>
                  <a:lnTo>
                    <a:pt x="38" y="244"/>
                  </a:lnTo>
                  <a:lnTo>
                    <a:pt x="49" y="257"/>
                  </a:lnTo>
                  <a:lnTo>
                    <a:pt x="59" y="271"/>
                  </a:lnTo>
                  <a:lnTo>
                    <a:pt x="70" y="284"/>
                  </a:lnTo>
                  <a:lnTo>
                    <a:pt x="81" y="295"/>
                  </a:lnTo>
                  <a:lnTo>
                    <a:pt x="92" y="306"/>
                  </a:lnTo>
                  <a:lnTo>
                    <a:pt x="105" y="319"/>
                  </a:lnTo>
                  <a:lnTo>
                    <a:pt x="110" y="322"/>
                  </a:lnTo>
                  <a:lnTo>
                    <a:pt x="119" y="327"/>
                  </a:lnTo>
                  <a:lnTo>
                    <a:pt x="127" y="332"/>
                  </a:lnTo>
                  <a:lnTo>
                    <a:pt x="137" y="335"/>
                  </a:lnTo>
                  <a:lnTo>
                    <a:pt x="145" y="340"/>
                  </a:lnTo>
                  <a:lnTo>
                    <a:pt x="156" y="343"/>
                  </a:lnTo>
                  <a:lnTo>
                    <a:pt x="170" y="346"/>
                  </a:lnTo>
                  <a:lnTo>
                    <a:pt x="183" y="349"/>
                  </a:lnTo>
                  <a:lnTo>
                    <a:pt x="191" y="349"/>
                  </a:lnTo>
                  <a:lnTo>
                    <a:pt x="199" y="351"/>
                  </a:lnTo>
                  <a:lnTo>
                    <a:pt x="218" y="354"/>
                  </a:lnTo>
                  <a:lnTo>
                    <a:pt x="240" y="357"/>
                  </a:lnTo>
                  <a:lnTo>
                    <a:pt x="261" y="357"/>
                  </a:lnTo>
                  <a:lnTo>
                    <a:pt x="285" y="359"/>
                  </a:lnTo>
                  <a:lnTo>
                    <a:pt x="310" y="362"/>
                  </a:lnTo>
                  <a:lnTo>
                    <a:pt x="334" y="362"/>
                  </a:lnTo>
                  <a:lnTo>
                    <a:pt x="361" y="365"/>
                  </a:lnTo>
                  <a:lnTo>
                    <a:pt x="385" y="365"/>
                  </a:lnTo>
                  <a:lnTo>
                    <a:pt x="409" y="362"/>
                  </a:lnTo>
                  <a:lnTo>
                    <a:pt x="433" y="362"/>
                  </a:lnTo>
                  <a:lnTo>
                    <a:pt x="458" y="359"/>
                  </a:lnTo>
                  <a:lnTo>
                    <a:pt x="476" y="354"/>
                  </a:lnTo>
                  <a:lnTo>
                    <a:pt x="495" y="349"/>
                  </a:lnTo>
                  <a:lnTo>
                    <a:pt x="503" y="346"/>
                  </a:lnTo>
                  <a:lnTo>
                    <a:pt x="511" y="340"/>
                  </a:lnTo>
                  <a:lnTo>
                    <a:pt x="519" y="338"/>
                  </a:lnTo>
                  <a:lnTo>
                    <a:pt x="525" y="332"/>
                  </a:lnTo>
                  <a:lnTo>
                    <a:pt x="530" y="327"/>
                  </a:lnTo>
                  <a:lnTo>
                    <a:pt x="536" y="322"/>
                  </a:lnTo>
                  <a:lnTo>
                    <a:pt x="544" y="308"/>
                  </a:lnTo>
                  <a:lnTo>
                    <a:pt x="549" y="295"/>
                  </a:lnTo>
                  <a:lnTo>
                    <a:pt x="554" y="276"/>
                  </a:lnTo>
                  <a:lnTo>
                    <a:pt x="557" y="257"/>
                  </a:lnTo>
                  <a:lnTo>
                    <a:pt x="560" y="239"/>
                  </a:lnTo>
                  <a:lnTo>
                    <a:pt x="562" y="217"/>
                  </a:lnTo>
                  <a:lnTo>
                    <a:pt x="562" y="196"/>
                  </a:lnTo>
                  <a:lnTo>
                    <a:pt x="562" y="174"/>
                  </a:lnTo>
                  <a:lnTo>
                    <a:pt x="560" y="155"/>
                  </a:lnTo>
                  <a:lnTo>
                    <a:pt x="560" y="134"/>
                  </a:lnTo>
                  <a:lnTo>
                    <a:pt x="557" y="115"/>
                  </a:lnTo>
                  <a:lnTo>
                    <a:pt x="554" y="96"/>
                  </a:lnTo>
                  <a:lnTo>
                    <a:pt x="552" y="80"/>
                  </a:lnTo>
                  <a:lnTo>
                    <a:pt x="552" y="67"/>
                  </a:lnTo>
                  <a:lnTo>
                    <a:pt x="549" y="62"/>
                  </a:lnTo>
                  <a:lnTo>
                    <a:pt x="549" y="56"/>
                  </a:lnTo>
                  <a:lnTo>
                    <a:pt x="546" y="48"/>
                  </a:lnTo>
                  <a:lnTo>
                    <a:pt x="544" y="40"/>
                  </a:lnTo>
                  <a:lnTo>
                    <a:pt x="541" y="32"/>
                  </a:lnTo>
                  <a:lnTo>
                    <a:pt x="538" y="29"/>
                  </a:lnTo>
                  <a:lnTo>
                    <a:pt x="533" y="24"/>
                  </a:lnTo>
                  <a:lnTo>
                    <a:pt x="530" y="21"/>
                  </a:lnTo>
                  <a:lnTo>
                    <a:pt x="525" y="19"/>
                  </a:lnTo>
                  <a:lnTo>
                    <a:pt x="519" y="19"/>
                  </a:lnTo>
                  <a:lnTo>
                    <a:pt x="509" y="16"/>
                  </a:lnTo>
                  <a:lnTo>
                    <a:pt x="495" y="16"/>
                  </a:lnTo>
                  <a:lnTo>
                    <a:pt x="482" y="16"/>
                  </a:lnTo>
                  <a:lnTo>
                    <a:pt x="466" y="16"/>
                  </a:lnTo>
                  <a:lnTo>
                    <a:pt x="458" y="16"/>
                  </a:lnTo>
                  <a:lnTo>
                    <a:pt x="449" y="13"/>
                  </a:lnTo>
                  <a:lnTo>
                    <a:pt x="431" y="13"/>
                  </a:lnTo>
                  <a:lnTo>
                    <a:pt x="409" y="13"/>
                  </a:lnTo>
                  <a:lnTo>
                    <a:pt x="388" y="13"/>
                  </a:lnTo>
                  <a:lnTo>
                    <a:pt x="363" y="16"/>
                  </a:lnTo>
                  <a:lnTo>
                    <a:pt x="342" y="16"/>
                  </a:lnTo>
                  <a:lnTo>
                    <a:pt x="320" y="16"/>
                  </a:lnTo>
                  <a:lnTo>
                    <a:pt x="301" y="16"/>
                  </a:lnTo>
                  <a:lnTo>
                    <a:pt x="283" y="13"/>
                  </a:lnTo>
                  <a:lnTo>
                    <a:pt x="264" y="13"/>
                  </a:lnTo>
                  <a:lnTo>
                    <a:pt x="248" y="8"/>
                  </a:lnTo>
                  <a:lnTo>
                    <a:pt x="229" y="5"/>
                  </a:lnTo>
                  <a:lnTo>
                    <a:pt x="213" y="3"/>
                  </a:lnTo>
                  <a:lnTo>
                    <a:pt x="199" y="0"/>
                  </a:lnTo>
                  <a:lnTo>
                    <a:pt x="188" y="0"/>
                  </a:lnTo>
                  <a:lnTo>
                    <a:pt x="183" y="0"/>
                  </a:lnTo>
                  <a:lnTo>
                    <a:pt x="178" y="0"/>
                  </a:lnTo>
                  <a:close/>
                </a:path>
              </a:pathLst>
            </a:custGeom>
            <a:solidFill>
              <a:srgbClr val="33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 name="Rectangle 9"/>
            <p:cNvSpPr>
              <a:spLocks noChangeArrowheads="1"/>
            </p:cNvSpPr>
            <p:nvPr/>
          </p:nvSpPr>
          <p:spPr bwMode="auto">
            <a:xfrm flipH="1">
              <a:off x="5327617" y="3066162"/>
              <a:ext cx="133015" cy="3457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r>
                <a:rPr lang="en-US" b="1">
                  <a:solidFill>
                    <a:schemeClr val="bg1"/>
                  </a:solidFill>
                </a:rPr>
                <a:t>A</a:t>
              </a:r>
            </a:p>
          </p:txBody>
        </p:sp>
        <p:sp>
          <p:nvSpPr>
            <p:cNvPr id="10" name="Rectangle 10"/>
            <p:cNvSpPr>
              <a:spLocks noChangeArrowheads="1"/>
            </p:cNvSpPr>
            <p:nvPr/>
          </p:nvSpPr>
          <p:spPr bwMode="auto">
            <a:xfrm>
              <a:off x="6555313" y="2410594"/>
              <a:ext cx="172560" cy="3457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solidFill>
                    <a:schemeClr val="bg1"/>
                  </a:solidFill>
                </a:rPr>
                <a:t>B</a:t>
              </a:r>
            </a:p>
          </p:txBody>
        </p:sp>
        <p:sp>
          <p:nvSpPr>
            <p:cNvPr id="11" name="Freeform 11"/>
            <p:cNvSpPr>
              <a:spLocks/>
            </p:cNvSpPr>
            <p:nvPr/>
          </p:nvSpPr>
          <p:spPr bwMode="auto">
            <a:xfrm>
              <a:off x="6147280" y="3459903"/>
              <a:ext cx="1015590" cy="723524"/>
            </a:xfrm>
            <a:custGeom>
              <a:avLst/>
              <a:gdLst>
                <a:gd name="T0" fmla="*/ 164 w 565"/>
                <a:gd name="T1" fmla="*/ 0 h 362"/>
                <a:gd name="T2" fmla="*/ 134 w 565"/>
                <a:gd name="T3" fmla="*/ 6 h 362"/>
                <a:gd name="T4" fmla="*/ 108 w 565"/>
                <a:gd name="T5" fmla="*/ 14 h 362"/>
                <a:gd name="T6" fmla="*/ 83 w 565"/>
                <a:gd name="T7" fmla="*/ 30 h 362"/>
                <a:gd name="T8" fmla="*/ 62 w 565"/>
                <a:gd name="T9" fmla="*/ 48 h 362"/>
                <a:gd name="T10" fmla="*/ 38 w 565"/>
                <a:gd name="T11" fmla="*/ 73 h 362"/>
                <a:gd name="T12" fmla="*/ 16 w 565"/>
                <a:gd name="T13" fmla="*/ 105 h 362"/>
                <a:gd name="T14" fmla="*/ 5 w 565"/>
                <a:gd name="T15" fmla="*/ 126 h 362"/>
                <a:gd name="T16" fmla="*/ 0 w 565"/>
                <a:gd name="T17" fmla="*/ 142 h 362"/>
                <a:gd name="T18" fmla="*/ 0 w 565"/>
                <a:gd name="T19" fmla="*/ 158 h 362"/>
                <a:gd name="T20" fmla="*/ 5 w 565"/>
                <a:gd name="T21" fmla="*/ 180 h 362"/>
                <a:gd name="T22" fmla="*/ 19 w 565"/>
                <a:gd name="T23" fmla="*/ 212 h 362"/>
                <a:gd name="T24" fmla="*/ 38 w 565"/>
                <a:gd name="T25" fmla="*/ 242 h 362"/>
                <a:gd name="T26" fmla="*/ 59 w 565"/>
                <a:gd name="T27" fmla="*/ 268 h 362"/>
                <a:gd name="T28" fmla="*/ 81 w 565"/>
                <a:gd name="T29" fmla="*/ 295 h 362"/>
                <a:gd name="T30" fmla="*/ 105 w 565"/>
                <a:gd name="T31" fmla="*/ 317 h 362"/>
                <a:gd name="T32" fmla="*/ 121 w 565"/>
                <a:gd name="T33" fmla="*/ 327 h 362"/>
                <a:gd name="T34" fmla="*/ 137 w 565"/>
                <a:gd name="T35" fmla="*/ 335 h 362"/>
                <a:gd name="T36" fmla="*/ 159 w 565"/>
                <a:gd name="T37" fmla="*/ 343 h 362"/>
                <a:gd name="T38" fmla="*/ 186 w 565"/>
                <a:gd name="T39" fmla="*/ 349 h 362"/>
                <a:gd name="T40" fmla="*/ 202 w 565"/>
                <a:gd name="T41" fmla="*/ 351 h 362"/>
                <a:gd name="T42" fmla="*/ 239 w 565"/>
                <a:gd name="T43" fmla="*/ 354 h 362"/>
                <a:gd name="T44" fmla="*/ 285 w 565"/>
                <a:gd name="T45" fmla="*/ 360 h 362"/>
                <a:gd name="T46" fmla="*/ 334 w 565"/>
                <a:gd name="T47" fmla="*/ 362 h 362"/>
                <a:gd name="T48" fmla="*/ 385 w 565"/>
                <a:gd name="T49" fmla="*/ 362 h 362"/>
                <a:gd name="T50" fmla="*/ 433 w 565"/>
                <a:gd name="T51" fmla="*/ 360 h 362"/>
                <a:gd name="T52" fmla="*/ 476 w 565"/>
                <a:gd name="T53" fmla="*/ 354 h 362"/>
                <a:gd name="T54" fmla="*/ 503 w 565"/>
                <a:gd name="T55" fmla="*/ 343 h 362"/>
                <a:gd name="T56" fmla="*/ 519 w 565"/>
                <a:gd name="T57" fmla="*/ 338 h 362"/>
                <a:gd name="T58" fmla="*/ 530 w 565"/>
                <a:gd name="T59" fmla="*/ 327 h 362"/>
                <a:gd name="T60" fmla="*/ 543 w 565"/>
                <a:gd name="T61" fmla="*/ 309 h 362"/>
                <a:gd name="T62" fmla="*/ 557 w 565"/>
                <a:gd name="T63" fmla="*/ 276 h 362"/>
                <a:gd name="T64" fmla="*/ 562 w 565"/>
                <a:gd name="T65" fmla="*/ 236 h 362"/>
                <a:gd name="T66" fmla="*/ 565 w 565"/>
                <a:gd name="T67" fmla="*/ 196 h 362"/>
                <a:gd name="T68" fmla="*/ 562 w 565"/>
                <a:gd name="T69" fmla="*/ 153 h 362"/>
                <a:gd name="T70" fmla="*/ 560 w 565"/>
                <a:gd name="T71" fmla="*/ 113 h 362"/>
                <a:gd name="T72" fmla="*/ 554 w 565"/>
                <a:gd name="T73" fmla="*/ 78 h 362"/>
                <a:gd name="T74" fmla="*/ 549 w 565"/>
                <a:gd name="T75" fmla="*/ 59 h 362"/>
                <a:gd name="T76" fmla="*/ 546 w 565"/>
                <a:gd name="T77" fmla="*/ 46 h 362"/>
                <a:gd name="T78" fmla="*/ 541 w 565"/>
                <a:gd name="T79" fmla="*/ 32 h 362"/>
                <a:gd name="T80" fmla="*/ 533 w 565"/>
                <a:gd name="T81" fmla="*/ 24 h 362"/>
                <a:gd name="T82" fmla="*/ 525 w 565"/>
                <a:gd name="T83" fmla="*/ 19 h 362"/>
                <a:gd name="T84" fmla="*/ 508 w 565"/>
                <a:gd name="T85" fmla="*/ 16 h 362"/>
                <a:gd name="T86" fmla="*/ 482 w 565"/>
                <a:gd name="T87" fmla="*/ 16 h 362"/>
                <a:gd name="T88" fmla="*/ 460 w 565"/>
                <a:gd name="T89" fmla="*/ 14 h 362"/>
                <a:gd name="T90" fmla="*/ 430 w 565"/>
                <a:gd name="T91" fmla="*/ 11 h 362"/>
                <a:gd name="T92" fmla="*/ 387 w 565"/>
                <a:gd name="T93" fmla="*/ 14 h 362"/>
                <a:gd name="T94" fmla="*/ 342 w 565"/>
                <a:gd name="T95" fmla="*/ 14 h 362"/>
                <a:gd name="T96" fmla="*/ 301 w 565"/>
                <a:gd name="T97" fmla="*/ 14 h 362"/>
                <a:gd name="T98" fmla="*/ 264 w 565"/>
                <a:gd name="T99" fmla="*/ 11 h 362"/>
                <a:gd name="T100" fmla="*/ 229 w 565"/>
                <a:gd name="T101" fmla="*/ 3 h 362"/>
                <a:gd name="T102" fmla="*/ 199 w 565"/>
                <a:gd name="T103" fmla="*/ 0 h 362"/>
                <a:gd name="T104" fmla="*/ 183 w 565"/>
                <a:gd name="T105" fmla="*/ 0 h 36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65"/>
                <a:gd name="T160" fmla="*/ 0 h 362"/>
                <a:gd name="T161" fmla="*/ 565 w 565"/>
                <a:gd name="T162" fmla="*/ 362 h 36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65" h="362">
                  <a:moveTo>
                    <a:pt x="178" y="0"/>
                  </a:moveTo>
                  <a:lnTo>
                    <a:pt x="164" y="0"/>
                  </a:lnTo>
                  <a:lnTo>
                    <a:pt x="148" y="3"/>
                  </a:lnTo>
                  <a:lnTo>
                    <a:pt x="134" y="6"/>
                  </a:lnTo>
                  <a:lnTo>
                    <a:pt x="121" y="11"/>
                  </a:lnTo>
                  <a:lnTo>
                    <a:pt x="108" y="14"/>
                  </a:lnTo>
                  <a:lnTo>
                    <a:pt x="94" y="22"/>
                  </a:lnTo>
                  <a:lnTo>
                    <a:pt x="83" y="30"/>
                  </a:lnTo>
                  <a:lnTo>
                    <a:pt x="73" y="38"/>
                  </a:lnTo>
                  <a:lnTo>
                    <a:pt x="62" y="48"/>
                  </a:lnTo>
                  <a:lnTo>
                    <a:pt x="48" y="59"/>
                  </a:lnTo>
                  <a:lnTo>
                    <a:pt x="38" y="73"/>
                  </a:lnTo>
                  <a:lnTo>
                    <a:pt x="27" y="89"/>
                  </a:lnTo>
                  <a:lnTo>
                    <a:pt x="16" y="105"/>
                  </a:lnTo>
                  <a:lnTo>
                    <a:pt x="8" y="118"/>
                  </a:lnTo>
                  <a:lnTo>
                    <a:pt x="5" y="126"/>
                  </a:lnTo>
                  <a:lnTo>
                    <a:pt x="3" y="134"/>
                  </a:lnTo>
                  <a:lnTo>
                    <a:pt x="0" y="142"/>
                  </a:lnTo>
                  <a:lnTo>
                    <a:pt x="0" y="150"/>
                  </a:lnTo>
                  <a:lnTo>
                    <a:pt x="0" y="158"/>
                  </a:lnTo>
                  <a:lnTo>
                    <a:pt x="3" y="164"/>
                  </a:lnTo>
                  <a:lnTo>
                    <a:pt x="5" y="180"/>
                  </a:lnTo>
                  <a:lnTo>
                    <a:pt x="11" y="196"/>
                  </a:lnTo>
                  <a:lnTo>
                    <a:pt x="19" y="212"/>
                  </a:lnTo>
                  <a:lnTo>
                    <a:pt x="27" y="228"/>
                  </a:lnTo>
                  <a:lnTo>
                    <a:pt x="38" y="242"/>
                  </a:lnTo>
                  <a:lnTo>
                    <a:pt x="48" y="255"/>
                  </a:lnTo>
                  <a:lnTo>
                    <a:pt x="59" y="268"/>
                  </a:lnTo>
                  <a:lnTo>
                    <a:pt x="70" y="282"/>
                  </a:lnTo>
                  <a:lnTo>
                    <a:pt x="81" y="295"/>
                  </a:lnTo>
                  <a:lnTo>
                    <a:pt x="94" y="306"/>
                  </a:lnTo>
                  <a:lnTo>
                    <a:pt x="105" y="317"/>
                  </a:lnTo>
                  <a:lnTo>
                    <a:pt x="113" y="322"/>
                  </a:lnTo>
                  <a:lnTo>
                    <a:pt x="121" y="327"/>
                  </a:lnTo>
                  <a:lnTo>
                    <a:pt x="129" y="333"/>
                  </a:lnTo>
                  <a:lnTo>
                    <a:pt x="137" y="335"/>
                  </a:lnTo>
                  <a:lnTo>
                    <a:pt x="148" y="341"/>
                  </a:lnTo>
                  <a:lnTo>
                    <a:pt x="159" y="343"/>
                  </a:lnTo>
                  <a:lnTo>
                    <a:pt x="172" y="346"/>
                  </a:lnTo>
                  <a:lnTo>
                    <a:pt x="186" y="349"/>
                  </a:lnTo>
                  <a:lnTo>
                    <a:pt x="194" y="349"/>
                  </a:lnTo>
                  <a:lnTo>
                    <a:pt x="202" y="351"/>
                  </a:lnTo>
                  <a:lnTo>
                    <a:pt x="221" y="354"/>
                  </a:lnTo>
                  <a:lnTo>
                    <a:pt x="239" y="354"/>
                  </a:lnTo>
                  <a:lnTo>
                    <a:pt x="261" y="357"/>
                  </a:lnTo>
                  <a:lnTo>
                    <a:pt x="285" y="360"/>
                  </a:lnTo>
                  <a:lnTo>
                    <a:pt x="309" y="362"/>
                  </a:lnTo>
                  <a:lnTo>
                    <a:pt x="334" y="362"/>
                  </a:lnTo>
                  <a:lnTo>
                    <a:pt x="360" y="362"/>
                  </a:lnTo>
                  <a:lnTo>
                    <a:pt x="385" y="362"/>
                  </a:lnTo>
                  <a:lnTo>
                    <a:pt x="409" y="362"/>
                  </a:lnTo>
                  <a:lnTo>
                    <a:pt x="433" y="360"/>
                  </a:lnTo>
                  <a:lnTo>
                    <a:pt x="457" y="357"/>
                  </a:lnTo>
                  <a:lnTo>
                    <a:pt x="476" y="354"/>
                  </a:lnTo>
                  <a:lnTo>
                    <a:pt x="495" y="349"/>
                  </a:lnTo>
                  <a:lnTo>
                    <a:pt x="503" y="343"/>
                  </a:lnTo>
                  <a:lnTo>
                    <a:pt x="511" y="341"/>
                  </a:lnTo>
                  <a:lnTo>
                    <a:pt x="519" y="338"/>
                  </a:lnTo>
                  <a:lnTo>
                    <a:pt x="525" y="333"/>
                  </a:lnTo>
                  <a:lnTo>
                    <a:pt x="530" y="327"/>
                  </a:lnTo>
                  <a:lnTo>
                    <a:pt x="535" y="322"/>
                  </a:lnTo>
                  <a:lnTo>
                    <a:pt x="543" y="309"/>
                  </a:lnTo>
                  <a:lnTo>
                    <a:pt x="552" y="292"/>
                  </a:lnTo>
                  <a:lnTo>
                    <a:pt x="557" y="276"/>
                  </a:lnTo>
                  <a:lnTo>
                    <a:pt x="560" y="258"/>
                  </a:lnTo>
                  <a:lnTo>
                    <a:pt x="562" y="236"/>
                  </a:lnTo>
                  <a:lnTo>
                    <a:pt x="565" y="217"/>
                  </a:lnTo>
                  <a:lnTo>
                    <a:pt x="565" y="196"/>
                  </a:lnTo>
                  <a:lnTo>
                    <a:pt x="562" y="174"/>
                  </a:lnTo>
                  <a:lnTo>
                    <a:pt x="562" y="153"/>
                  </a:lnTo>
                  <a:lnTo>
                    <a:pt x="560" y="132"/>
                  </a:lnTo>
                  <a:lnTo>
                    <a:pt x="560" y="113"/>
                  </a:lnTo>
                  <a:lnTo>
                    <a:pt x="557" y="97"/>
                  </a:lnTo>
                  <a:lnTo>
                    <a:pt x="554" y="78"/>
                  </a:lnTo>
                  <a:lnTo>
                    <a:pt x="552" y="65"/>
                  </a:lnTo>
                  <a:lnTo>
                    <a:pt x="549" y="59"/>
                  </a:lnTo>
                  <a:lnTo>
                    <a:pt x="549" y="54"/>
                  </a:lnTo>
                  <a:lnTo>
                    <a:pt x="546" y="46"/>
                  </a:lnTo>
                  <a:lnTo>
                    <a:pt x="543" y="38"/>
                  </a:lnTo>
                  <a:lnTo>
                    <a:pt x="541" y="32"/>
                  </a:lnTo>
                  <a:lnTo>
                    <a:pt x="538" y="27"/>
                  </a:lnTo>
                  <a:lnTo>
                    <a:pt x="533" y="24"/>
                  </a:lnTo>
                  <a:lnTo>
                    <a:pt x="530" y="22"/>
                  </a:lnTo>
                  <a:lnTo>
                    <a:pt x="525" y="19"/>
                  </a:lnTo>
                  <a:lnTo>
                    <a:pt x="519" y="19"/>
                  </a:lnTo>
                  <a:lnTo>
                    <a:pt x="508" y="16"/>
                  </a:lnTo>
                  <a:lnTo>
                    <a:pt x="495" y="16"/>
                  </a:lnTo>
                  <a:lnTo>
                    <a:pt x="482" y="16"/>
                  </a:lnTo>
                  <a:lnTo>
                    <a:pt x="468" y="14"/>
                  </a:lnTo>
                  <a:lnTo>
                    <a:pt x="460" y="14"/>
                  </a:lnTo>
                  <a:lnTo>
                    <a:pt x="452" y="11"/>
                  </a:lnTo>
                  <a:lnTo>
                    <a:pt x="430" y="11"/>
                  </a:lnTo>
                  <a:lnTo>
                    <a:pt x="409" y="11"/>
                  </a:lnTo>
                  <a:lnTo>
                    <a:pt x="387" y="14"/>
                  </a:lnTo>
                  <a:lnTo>
                    <a:pt x="363" y="14"/>
                  </a:lnTo>
                  <a:lnTo>
                    <a:pt x="342" y="14"/>
                  </a:lnTo>
                  <a:lnTo>
                    <a:pt x="320" y="14"/>
                  </a:lnTo>
                  <a:lnTo>
                    <a:pt x="301" y="14"/>
                  </a:lnTo>
                  <a:lnTo>
                    <a:pt x="282" y="11"/>
                  </a:lnTo>
                  <a:lnTo>
                    <a:pt x="264" y="11"/>
                  </a:lnTo>
                  <a:lnTo>
                    <a:pt x="247" y="6"/>
                  </a:lnTo>
                  <a:lnTo>
                    <a:pt x="229" y="3"/>
                  </a:lnTo>
                  <a:lnTo>
                    <a:pt x="213" y="0"/>
                  </a:lnTo>
                  <a:lnTo>
                    <a:pt x="199" y="0"/>
                  </a:lnTo>
                  <a:lnTo>
                    <a:pt x="188" y="0"/>
                  </a:lnTo>
                  <a:lnTo>
                    <a:pt x="183" y="0"/>
                  </a:lnTo>
                  <a:lnTo>
                    <a:pt x="178" y="0"/>
                  </a:lnTo>
                  <a:close/>
                </a:path>
              </a:pathLst>
            </a:custGeom>
            <a:solidFill>
              <a:srgbClr val="33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 name="Rectangle 12"/>
            <p:cNvSpPr>
              <a:spLocks noChangeArrowheads="1"/>
            </p:cNvSpPr>
            <p:nvPr/>
          </p:nvSpPr>
          <p:spPr bwMode="auto">
            <a:xfrm>
              <a:off x="6607441" y="3609804"/>
              <a:ext cx="186941" cy="3457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b="1">
                  <a:solidFill>
                    <a:schemeClr val="bg1"/>
                  </a:solidFill>
                </a:rPr>
                <a:t>C</a:t>
              </a:r>
            </a:p>
          </p:txBody>
        </p:sp>
        <p:sp>
          <p:nvSpPr>
            <p:cNvPr id="13" name="Rectangle 13"/>
            <p:cNvSpPr>
              <a:spLocks noChangeArrowheads="1"/>
            </p:cNvSpPr>
            <p:nvPr/>
          </p:nvSpPr>
          <p:spPr bwMode="auto">
            <a:xfrm>
              <a:off x="6727874" y="3609804"/>
              <a:ext cx="55723" cy="2678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400">
                  <a:solidFill>
                    <a:srgbClr val="000000"/>
                  </a:solidFill>
                </a:rPr>
                <a:t> </a:t>
              </a:r>
              <a:endParaRPr lang="en-US"/>
            </a:p>
          </p:txBody>
        </p:sp>
        <p:sp>
          <p:nvSpPr>
            <p:cNvPr id="14" name="Freeform 14"/>
            <p:cNvSpPr>
              <a:spLocks/>
            </p:cNvSpPr>
            <p:nvPr/>
          </p:nvSpPr>
          <p:spPr bwMode="auto">
            <a:xfrm>
              <a:off x="3995666" y="2966228"/>
              <a:ext cx="391856" cy="429717"/>
            </a:xfrm>
            <a:custGeom>
              <a:avLst/>
              <a:gdLst>
                <a:gd name="T0" fmla="*/ 99 w 218"/>
                <a:gd name="T1" fmla="*/ 0 h 215"/>
                <a:gd name="T2" fmla="*/ 78 w 218"/>
                <a:gd name="T3" fmla="*/ 6 h 215"/>
                <a:gd name="T4" fmla="*/ 56 w 218"/>
                <a:gd name="T5" fmla="*/ 14 h 215"/>
                <a:gd name="T6" fmla="*/ 40 w 218"/>
                <a:gd name="T7" fmla="*/ 25 h 215"/>
                <a:gd name="T8" fmla="*/ 24 w 218"/>
                <a:gd name="T9" fmla="*/ 41 h 215"/>
                <a:gd name="T10" fmla="*/ 13 w 218"/>
                <a:gd name="T11" fmla="*/ 57 h 215"/>
                <a:gd name="T12" fmla="*/ 5 w 218"/>
                <a:gd name="T13" fmla="*/ 76 h 215"/>
                <a:gd name="T14" fmla="*/ 0 w 218"/>
                <a:gd name="T15" fmla="*/ 97 h 215"/>
                <a:gd name="T16" fmla="*/ 0 w 218"/>
                <a:gd name="T17" fmla="*/ 118 h 215"/>
                <a:gd name="T18" fmla="*/ 5 w 218"/>
                <a:gd name="T19" fmla="*/ 140 h 215"/>
                <a:gd name="T20" fmla="*/ 13 w 218"/>
                <a:gd name="T21" fmla="*/ 159 h 215"/>
                <a:gd name="T22" fmla="*/ 24 w 218"/>
                <a:gd name="T23" fmla="*/ 175 h 215"/>
                <a:gd name="T24" fmla="*/ 40 w 218"/>
                <a:gd name="T25" fmla="*/ 191 h 215"/>
                <a:gd name="T26" fmla="*/ 56 w 218"/>
                <a:gd name="T27" fmla="*/ 202 h 215"/>
                <a:gd name="T28" fmla="*/ 78 w 218"/>
                <a:gd name="T29" fmla="*/ 210 h 215"/>
                <a:gd name="T30" fmla="*/ 99 w 218"/>
                <a:gd name="T31" fmla="*/ 215 h 215"/>
                <a:gd name="T32" fmla="*/ 121 w 218"/>
                <a:gd name="T33" fmla="*/ 215 h 215"/>
                <a:gd name="T34" fmla="*/ 142 w 218"/>
                <a:gd name="T35" fmla="*/ 210 h 215"/>
                <a:gd name="T36" fmla="*/ 161 w 218"/>
                <a:gd name="T37" fmla="*/ 202 h 215"/>
                <a:gd name="T38" fmla="*/ 177 w 218"/>
                <a:gd name="T39" fmla="*/ 191 h 215"/>
                <a:gd name="T40" fmla="*/ 193 w 218"/>
                <a:gd name="T41" fmla="*/ 175 h 215"/>
                <a:gd name="T42" fmla="*/ 204 w 218"/>
                <a:gd name="T43" fmla="*/ 159 h 215"/>
                <a:gd name="T44" fmla="*/ 212 w 218"/>
                <a:gd name="T45" fmla="*/ 140 h 215"/>
                <a:gd name="T46" fmla="*/ 218 w 218"/>
                <a:gd name="T47" fmla="*/ 118 h 215"/>
                <a:gd name="T48" fmla="*/ 218 w 218"/>
                <a:gd name="T49" fmla="*/ 97 h 215"/>
                <a:gd name="T50" fmla="*/ 212 w 218"/>
                <a:gd name="T51" fmla="*/ 76 h 215"/>
                <a:gd name="T52" fmla="*/ 204 w 218"/>
                <a:gd name="T53" fmla="*/ 57 h 215"/>
                <a:gd name="T54" fmla="*/ 193 w 218"/>
                <a:gd name="T55" fmla="*/ 41 h 215"/>
                <a:gd name="T56" fmla="*/ 177 w 218"/>
                <a:gd name="T57" fmla="*/ 25 h 215"/>
                <a:gd name="T58" fmla="*/ 161 w 218"/>
                <a:gd name="T59" fmla="*/ 14 h 215"/>
                <a:gd name="T60" fmla="*/ 142 w 218"/>
                <a:gd name="T61" fmla="*/ 6 h 215"/>
                <a:gd name="T62" fmla="*/ 121 w 218"/>
                <a:gd name="T63" fmla="*/ 0 h 21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18"/>
                <a:gd name="T97" fmla="*/ 0 h 215"/>
                <a:gd name="T98" fmla="*/ 218 w 218"/>
                <a:gd name="T99" fmla="*/ 215 h 21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18" h="215">
                  <a:moveTo>
                    <a:pt x="110" y="0"/>
                  </a:moveTo>
                  <a:lnTo>
                    <a:pt x="99" y="0"/>
                  </a:lnTo>
                  <a:lnTo>
                    <a:pt x="88" y="3"/>
                  </a:lnTo>
                  <a:lnTo>
                    <a:pt x="78" y="6"/>
                  </a:lnTo>
                  <a:lnTo>
                    <a:pt x="67" y="9"/>
                  </a:lnTo>
                  <a:lnTo>
                    <a:pt x="56" y="14"/>
                  </a:lnTo>
                  <a:lnTo>
                    <a:pt x="48" y="19"/>
                  </a:lnTo>
                  <a:lnTo>
                    <a:pt x="40" y="25"/>
                  </a:lnTo>
                  <a:lnTo>
                    <a:pt x="32" y="33"/>
                  </a:lnTo>
                  <a:lnTo>
                    <a:pt x="24" y="41"/>
                  </a:lnTo>
                  <a:lnTo>
                    <a:pt x="18" y="49"/>
                  </a:lnTo>
                  <a:lnTo>
                    <a:pt x="13" y="57"/>
                  </a:lnTo>
                  <a:lnTo>
                    <a:pt x="8" y="65"/>
                  </a:lnTo>
                  <a:lnTo>
                    <a:pt x="5" y="76"/>
                  </a:lnTo>
                  <a:lnTo>
                    <a:pt x="2" y="86"/>
                  </a:lnTo>
                  <a:lnTo>
                    <a:pt x="0" y="97"/>
                  </a:lnTo>
                  <a:lnTo>
                    <a:pt x="0" y="108"/>
                  </a:lnTo>
                  <a:lnTo>
                    <a:pt x="0" y="118"/>
                  </a:lnTo>
                  <a:lnTo>
                    <a:pt x="2" y="129"/>
                  </a:lnTo>
                  <a:lnTo>
                    <a:pt x="5" y="140"/>
                  </a:lnTo>
                  <a:lnTo>
                    <a:pt x="8" y="151"/>
                  </a:lnTo>
                  <a:lnTo>
                    <a:pt x="13" y="159"/>
                  </a:lnTo>
                  <a:lnTo>
                    <a:pt x="18" y="167"/>
                  </a:lnTo>
                  <a:lnTo>
                    <a:pt x="24" y="175"/>
                  </a:lnTo>
                  <a:lnTo>
                    <a:pt x="32" y="183"/>
                  </a:lnTo>
                  <a:lnTo>
                    <a:pt x="40" y="191"/>
                  </a:lnTo>
                  <a:lnTo>
                    <a:pt x="48" y="196"/>
                  </a:lnTo>
                  <a:lnTo>
                    <a:pt x="56" y="202"/>
                  </a:lnTo>
                  <a:lnTo>
                    <a:pt x="67" y="207"/>
                  </a:lnTo>
                  <a:lnTo>
                    <a:pt x="78" y="210"/>
                  </a:lnTo>
                  <a:lnTo>
                    <a:pt x="88" y="212"/>
                  </a:lnTo>
                  <a:lnTo>
                    <a:pt x="99" y="215"/>
                  </a:lnTo>
                  <a:lnTo>
                    <a:pt x="110" y="215"/>
                  </a:lnTo>
                  <a:lnTo>
                    <a:pt x="121" y="215"/>
                  </a:lnTo>
                  <a:lnTo>
                    <a:pt x="131" y="212"/>
                  </a:lnTo>
                  <a:lnTo>
                    <a:pt x="142" y="210"/>
                  </a:lnTo>
                  <a:lnTo>
                    <a:pt x="153" y="207"/>
                  </a:lnTo>
                  <a:lnTo>
                    <a:pt x="161" y="202"/>
                  </a:lnTo>
                  <a:lnTo>
                    <a:pt x="169" y="196"/>
                  </a:lnTo>
                  <a:lnTo>
                    <a:pt x="177" y="191"/>
                  </a:lnTo>
                  <a:lnTo>
                    <a:pt x="185" y="183"/>
                  </a:lnTo>
                  <a:lnTo>
                    <a:pt x="193" y="175"/>
                  </a:lnTo>
                  <a:lnTo>
                    <a:pt x="199" y="167"/>
                  </a:lnTo>
                  <a:lnTo>
                    <a:pt x="204" y="159"/>
                  </a:lnTo>
                  <a:lnTo>
                    <a:pt x="209" y="151"/>
                  </a:lnTo>
                  <a:lnTo>
                    <a:pt x="212" y="140"/>
                  </a:lnTo>
                  <a:lnTo>
                    <a:pt x="215" y="129"/>
                  </a:lnTo>
                  <a:lnTo>
                    <a:pt x="218" y="118"/>
                  </a:lnTo>
                  <a:lnTo>
                    <a:pt x="218" y="108"/>
                  </a:lnTo>
                  <a:lnTo>
                    <a:pt x="218" y="97"/>
                  </a:lnTo>
                  <a:lnTo>
                    <a:pt x="215" y="86"/>
                  </a:lnTo>
                  <a:lnTo>
                    <a:pt x="212" y="76"/>
                  </a:lnTo>
                  <a:lnTo>
                    <a:pt x="209" y="65"/>
                  </a:lnTo>
                  <a:lnTo>
                    <a:pt x="204" y="57"/>
                  </a:lnTo>
                  <a:lnTo>
                    <a:pt x="199" y="49"/>
                  </a:lnTo>
                  <a:lnTo>
                    <a:pt x="193" y="41"/>
                  </a:lnTo>
                  <a:lnTo>
                    <a:pt x="185" y="33"/>
                  </a:lnTo>
                  <a:lnTo>
                    <a:pt x="177" y="25"/>
                  </a:lnTo>
                  <a:lnTo>
                    <a:pt x="169" y="19"/>
                  </a:lnTo>
                  <a:lnTo>
                    <a:pt x="161" y="14"/>
                  </a:lnTo>
                  <a:lnTo>
                    <a:pt x="153" y="9"/>
                  </a:lnTo>
                  <a:lnTo>
                    <a:pt x="142" y="6"/>
                  </a:lnTo>
                  <a:lnTo>
                    <a:pt x="131" y="3"/>
                  </a:lnTo>
                  <a:lnTo>
                    <a:pt x="121" y="0"/>
                  </a:lnTo>
                  <a:lnTo>
                    <a:pt x="110" y="0"/>
                  </a:lnTo>
                  <a:close/>
                </a:path>
              </a:pathLst>
            </a:custGeom>
            <a:solidFill>
              <a:srgbClr val="33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 name="Rectangle 15"/>
            <p:cNvSpPr>
              <a:spLocks noChangeArrowheads="1"/>
            </p:cNvSpPr>
            <p:nvPr/>
          </p:nvSpPr>
          <p:spPr bwMode="auto">
            <a:xfrm>
              <a:off x="4085541" y="3052172"/>
              <a:ext cx="217498" cy="3077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600" b="1">
                  <a:solidFill>
                    <a:schemeClr val="bg1"/>
                  </a:solidFill>
                </a:rPr>
                <a:t>W</a:t>
              </a:r>
            </a:p>
          </p:txBody>
        </p:sp>
        <p:sp>
          <p:nvSpPr>
            <p:cNvPr id="16" name="Rectangle 16"/>
            <p:cNvSpPr>
              <a:spLocks noChangeArrowheads="1"/>
            </p:cNvSpPr>
            <p:nvPr/>
          </p:nvSpPr>
          <p:spPr bwMode="auto">
            <a:xfrm>
              <a:off x="4308432" y="3016195"/>
              <a:ext cx="55723" cy="2678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400">
                  <a:solidFill>
                    <a:srgbClr val="000000"/>
                  </a:solidFill>
                </a:rPr>
                <a:t> </a:t>
              </a:r>
              <a:endParaRPr lang="en-US"/>
            </a:p>
          </p:txBody>
        </p:sp>
        <p:sp>
          <p:nvSpPr>
            <p:cNvPr id="17" name="Freeform 17"/>
            <p:cNvSpPr>
              <a:spLocks/>
            </p:cNvSpPr>
            <p:nvPr/>
          </p:nvSpPr>
          <p:spPr bwMode="auto">
            <a:xfrm>
              <a:off x="7844124" y="2736379"/>
              <a:ext cx="391856" cy="423721"/>
            </a:xfrm>
            <a:custGeom>
              <a:avLst/>
              <a:gdLst>
                <a:gd name="T0" fmla="*/ 100 w 218"/>
                <a:gd name="T1" fmla="*/ 0 h 212"/>
                <a:gd name="T2" fmla="*/ 78 w 218"/>
                <a:gd name="T3" fmla="*/ 6 h 212"/>
                <a:gd name="T4" fmla="*/ 57 w 218"/>
                <a:gd name="T5" fmla="*/ 14 h 212"/>
                <a:gd name="T6" fmla="*/ 41 w 218"/>
                <a:gd name="T7" fmla="*/ 24 h 212"/>
                <a:gd name="T8" fmla="*/ 25 w 218"/>
                <a:gd name="T9" fmla="*/ 38 h 212"/>
                <a:gd name="T10" fmla="*/ 14 w 218"/>
                <a:gd name="T11" fmla="*/ 54 h 212"/>
                <a:gd name="T12" fmla="*/ 6 w 218"/>
                <a:gd name="T13" fmla="*/ 73 h 212"/>
                <a:gd name="T14" fmla="*/ 0 w 218"/>
                <a:gd name="T15" fmla="*/ 94 h 212"/>
                <a:gd name="T16" fmla="*/ 0 w 218"/>
                <a:gd name="T17" fmla="*/ 115 h 212"/>
                <a:gd name="T18" fmla="*/ 6 w 218"/>
                <a:gd name="T19" fmla="*/ 137 h 212"/>
                <a:gd name="T20" fmla="*/ 14 w 218"/>
                <a:gd name="T21" fmla="*/ 156 h 212"/>
                <a:gd name="T22" fmla="*/ 25 w 218"/>
                <a:gd name="T23" fmla="*/ 172 h 212"/>
                <a:gd name="T24" fmla="*/ 41 w 218"/>
                <a:gd name="T25" fmla="*/ 188 h 212"/>
                <a:gd name="T26" fmla="*/ 57 w 218"/>
                <a:gd name="T27" fmla="*/ 199 h 212"/>
                <a:gd name="T28" fmla="*/ 78 w 218"/>
                <a:gd name="T29" fmla="*/ 207 h 212"/>
                <a:gd name="T30" fmla="*/ 100 w 218"/>
                <a:gd name="T31" fmla="*/ 212 h 212"/>
                <a:gd name="T32" fmla="*/ 121 w 218"/>
                <a:gd name="T33" fmla="*/ 212 h 212"/>
                <a:gd name="T34" fmla="*/ 143 w 218"/>
                <a:gd name="T35" fmla="*/ 207 h 212"/>
                <a:gd name="T36" fmla="*/ 162 w 218"/>
                <a:gd name="T37" fmla="*/ 199 h 212"/>
                <a:gd name="T38" fmla="*/ 178 w 218"/>
                <a:gd name="T39" fmla="*/ 188 h 212"/>
                <a:gd name="T40" fmla="*/ 194 w 218"/>
                <a:gd name="T41" fmla="*/ 172 h 212"/>
                <a:gd name="T42" fmla="*/ 205 w 218"/>
                <a:gd name="T43" fmla="*/ 156 h 212"/>
                <a:gd name="T44" fmla="*/ 213 w 218"/>
                <a:gd name="T45" fmla="*/ 137 h 212"/>
                <a:gd name="T46" fmla="*/ 218 w 218"/>
                <a:gd name="T47" fmla="*/ 115 h 212"/>
                <a:gd name="T48" fmla="*/ 218 w 218"/>
                <a:gd name="T49" fmla="*/ 94 h 212"/>
                <a:gd name="T50" fmla="*/ 213 w 218"/>
                <a:gd name="T51" fmla="*/ 73 h 212"/>
                <a:gd name="T52" fmla="*/ 205 w 218"/>
                <a:gd name="T53" fmla="*/ 54 h 212"/>
                <a:gd name="T54" fmla="*/ 194 w 218"/>
                <a:gd name="T55" fmla="*/ 38 h 212"/>
                <a:gd name="T56" fmla="*/ 178 w 218"/>
                <a:gd name="T57" fmla="*/ 24 h 212"/>
                <a:gd name="T58" fmla="*/ 162 w 218"/>
                <a:gd name="T59" fmla="*/ 14 h 212"/>
                <a:gd name="T60" fmla="*/ 143 w 218"/>
                <a:gd name="T61" fmla="*/ 6 h 212"/>
                <a:gd name="T62" fmla="*/ 121 w 218"/>
                <a:gd name="T63" fmla="*/ 0 h 21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18"/>
                <a:gd name="T97" fmla="*/ 0 h 212"/>
                <a:gd name="T98" fmla="*/ 218 w 218"/>
                <a:gd name="T99" fmla="*/ 212 h 21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18" h="212">
                  <a:moveTo>
                    <a:pt x="111" y="0"/>
                  </a:moveTo>
                  <a:lnTo>
                    <a:pt x="100" y="0"/>
                  </a:lnTo>
                  <a:lnTo>
                    <a:pt x="89" y="3"/>
                  </a:lnTo>
                  <a:lnTo>
                    <a:pt x="78" y="6"/>
                  </a:lnTo>
                  <a:lnTo>
                    <a:pt x="68" y="8"/>
                  </a:lnTo>
                  <a:lnTo>
                    <a:pt x="57" y="14"/>
                  </a:lnTo>
                  <a:lnTo>
                    <a:pt x="49" y="19"/>
                  </a:lnTo>
                  <a:lnTo>
                    <a:pt x="41" y="24"/>
                  </a:lnTo>
                  <a:lnTo>
                    <a:pt x="33" y="30"/>
                  </a:lnTo>
                  <a:lnTo>
                    <a:pt x="25" y="38"/>
                  </a:lnTo>
                  <a:lnTo>
                    <a:pt x="19" y="46"/>
                  </a:lnTo>
                  <a:lnTo>
                    <a:pt x="14" y="54"/>
                  </a:lnTo>
                  <a:lnTo>
                    <a:pt x="8" y="65"/>
                  </a:lnTo>
                  <a:lnTo>
                    <a:pt x="6" y="73"/>
                  </a:lnTo>
                  <a:lnTo>
                    <a:pt x="3" y="83"/>
                  </a:lnTo>
                  <a:lnTo>
                    <a:pt x="0" y="94"/>
                  </a:lnTo>
                  <a:lnTo>
                    <a:pt x="0" y="105"/>
                  </a:lnTo>
                  <a:lnTo>
                    <a:pt x="0" y="115"/>
                  </a:lnTo>
                  <a:lnTo>
                    <a:pt x="3" y="126"/>
                  </a:lnTo>
                  <a:lnTo>
                    <a:pt x="6" y="137"/>
                  </a:lnTo>
                  <a:lnTo>
                    <a:pt x="8" y="148"/>
                  </a:lnTo>
                  <a:lnTo>
                    <a:pt x="14" y="156"/>
                  </a:lnTo>
                  <a:lnTo>
                    <a:pt x="19" y="164"/>
                  </a:lnTo>
                  <a:lnTo>
                    <a:pt x="25" y="172"/>
                  </a:lnTo>
                  <a:lnTo>
                    <a:pt x="33" y="180"/>
                  </a:lnTo>
                  <a:lnTo>
                    <a:pt x="41" y="188"/>
                  </a:lnTo>
                  <a:lnTo>
                    <a:pt x="49" y="193"/>
                  </a:lnTo>
                  <a:lnTo>
                    <a:pt x="57" y="199"/>
                  </a:lnTo>
                  <a:lnTo>
                    <a:pt x="68" y="204"/>
                  </a:lnTo>
                  <a:lnTo>
                    <a:pt x="78" y="207"/>
                  </a:lnTo>
                  <a:lnTo>
                    <a:pt x="89" y="209"/>
                  </a:lnTo>
                  <a:lnTo>
                    <a:pt x="100" y="212"/>
                  </a:lnTo>
                  <a:lnTo>
                    <a:pt x="111" y="212"/>
                  </a:lnTo>
                  <a:lnTo>
                    <a:pt x="121" y="212"/>
                  </a:lnTo>
                  <a:lnTo>
                    <a:pt x="132" y="209"/>
                  </a:lnTo>
                  <a:lnTo>
                    <a:pt x="143" y="207"/>
                  </a:lnTo>
                  <a:lnTo>
                    <a:pt x="154" y="204"/>
                  </a:lnTo>
                  <a:lnTo>
                    <a:pt x="162" y="199"/>
                  </a:lnTo>
                  <a:lnTo>
                    <a:pt x="170" y="193"/>
                  </a:lnTo>
                  <a:lnTo>
                    <a:pt x="178" y="188"/>
                  </a:lnTo>
                  <a:lnTo>
                    <a:pt x="186" y="180"/>
                  </a:lnTo>
                  <a:lnTo>
                    <a:pt x="194" y="172"/>
                  </a:lnTo>
                  <a:lnTo>
                    <a:pt x="199" y="164"/>
                  </a:lnTo>
                  <a:lnTo>
                    <a:pt x="205" y="156"/>
                  </a:lnTo>
                  <a:lnTo>
                    <a:pt x="210" y="148"/>
                  </a:lnTo>
                  <a:lnTo>
                    <a:pt x="213" y="137"/>
                  </a:lnTo>
                  <a:lnTo>
                    <a:pt x="216" y="126"/>
                  </a:lnTo>
                  <a:lnTo>
                    <a:pt x="218" y="115"/>
                  </a:lnTo>
                  <a:lnTo>
                    <a:pt x="218" y="105"/>
                  </a:lnTo>
                  <a:lnTo>
                    <a:pt x="218" y="94"/>
                  </a:lnTo>
                  <a:lnTo>
                    <a:pt x="216" y="83"/>
                  </a:lnTo>
                  <a:lnTo>
                    <a:pt x="213" y="73"/>
                  </a:lnTo>
                  <a:lnTo>
                    <a:pt x="210" y="65"/>
                  </a:lnTo>
                  <a:lnTo>
                    <a:pt x="205" y="54"/>
                  </a:lnTo>
                  <a:lnTo>
                    <a:pt x="199" y="46"/>
                  </a:lnTo>
                  <a:lnTo>
                    <a:pt x="194" y="38"/>
                  </a:lnTo>
                  <a:lnTo>
                    <a:pt x="186" y="30"/>
                  </a:lnTo>
                  <a:lnTo>
                    <a:pt x="178" y="24"/>
                  </a:lnTo>
                  <a:lnTo>
                    <a:pt x="170" y="19"/>
                  </a:lnTo>
                  <a:lnTo>
                    <a:pt x="162" y="14"/>
                  </a:lnTo>
                  <a:lnTo>
                    <a:pt x="154" y="8"/>
                  </a:lnTo>
                  <a:lnTo>
                    <a:pt x="143" y="6"/>
                  </a:lnTo>
                  <a:lnTo>
                    <a:pt x="132" y="3"/>
                  </a:lnTo>
                  <a:lnTo>
                    <a:pt x="121" y="0"/>
                  </a:lnTo>
                  <a:lnTo>
                    <a:pt x="111" y="0"/>
                  </a:lnTo>
                  <a:close/>
                </a:path>
              </a:pathLst>
            </a:custGeom>
            <a:solidFill>
              <a:srgbClr val="33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8" name="Rectangle 18"/>
            <p:cNvSpPr>
              <a:spLocks noChangeArrowheads="1"/>
            </p:cNvSpPr>
            <p:nvPr/>
          </p:nvSpPr>
          <p:spPr bwMode="auto">
            <a:xfrm>
              <a:off x="7946582" y="2820324"/>
              <a:ext cx="152788" cy="3077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600" b="1">
                  <a:solidFill>
                    <a:schemeClr val="bg1"/>
                  </a:solidFill>
                </a:rPr>
                <a:t>X</a:t>
              </a:r>
            </a:p>
          </p:txBody>
        </p:sp>
        <p:sp>
          <p:nvSpPr>
            <p:cNvPr id="19" name="Freeform 19"/>
            <p:cNvSpPr>
              <a:spLocks/>
            </p:cNvSpPr>
            <p:nvPr/>
          </p:nvSpPr>
          <p:spPr bwMode="auto">
            <a:xfrm>
              <a:off x="7835137" y="4199416"/>
              <a:ext cx="391856" cy="423721"/>
            </a:xfrm>
            <a:custGeom>
              <a:avLst/>
              <a:gdLst>
                <a:gd name="T0" fmla="*/ 97 w 218"/>
                <a:gd name="T1" fmla="*/ 0 h 212"/>
                <a:gd name="T2" fmla="*/ 75 w 218"/>
                <a:gd name="T3" fmla="*/ 6 h 212"/>
                <a:gd name="T4" fmla="*/ 56 w 218"/>
                <a:gd name="T5" fmla="*/ 14 h 212"/>
                <a:gd name="T6" fmla="*/ 40 w 218"/>
                <a:gd name="T7" fmla="*/ 24 h 212"/>
                <a:gd name="T8" fmla="*/ 24 w 218"/>
                <a:gd name="T9" fmla="*/ 38 h 212"/>
                <a:gd name="T10" fmla="*/ 13 w 218"/>
                <a:gd name="T11" fmla="*/ 54 h 212"/>
                <a:gd name="T12" fmla="*/ 5 w 218"/>
                <a:gd name="T13" fmla="*/ 73 h 212"/>
                <a:gd name="T14" fmla="*/ 0 w 218"/>
                <a:gd name="T15" fmla="*/ 94 h 212"/>
                <a:gd name="T16" fmla="*/ 0 w 218"/>
                <a:gd name="T17" fmla="*/ 116 h 212"/>
                <a:gd name="T18" fmla="*/ 5 w 218"/>
                <a:gd name="T19" fmla="*/ 137 h 212"/>
                <a:gd name="T20" fmla="*/ 13 w 218"/>
                <a:gd name="T21" fmla="*/ 156 h 212"/>
                <a:gd name="T22" fmla="*/ 24 w 218"/>
                <a:gd name="T23" fmla="*/ 172 h 212"/>
                <a:gd name="T24" fmla="*/ 40 w 218"/>
                <a:gd name="T25" fmla="*/ 188 h 212"/>
                <a:gd name="T26" fmla="*/ 56 w 218"/>
                <a:gd name="T27" fmla="*/ 199 h 212"/>
                <a:gd name="T28" fmla="*/ 75 w 218"/>
                <a:gd name="T29" fmla="*/ 207 h 212"/>
                <a:gd name="T30" fmla="*/ 97 w 218"/>
                <a:gd name="T31" fmla="*/ 212 h 212"/>
                <a:gd name="T32" fmla="*/ 118 w 218"/>
                <a:gd name="T33" fmla="*/ 212 h 212"/>
                <a:gd name="T34" fmla="*/ 140 w 218"/>
                <a:gd name="T35" fmla="*/ 207 h 212"/>
                <a:gd name="T36" fmla="*/ 161 w 218"/>
                <a:gd name="T37" fmla="*/ 199 h 212"/>
                <a:gd name="T38" fmla="*/ 178 w 218"/>
                <a:gd name="T39" fmla="*/ 188 h 212"/>
                <a:gd name="T40" fmla="*/ 194 w 218"/>
                <a:gd name="T41" fmla="*/ 172 h 212"/>
                <a:gd name="T42" fmla="*/ 204 w 218"/>
                <a:gd name="T43" fmla="*/ 156 h 212"/>
                <a:gd name="T44" fmla="*/ 213 w 218"/>
                <a:gd name="T45" fmla="*/ 137 h 212"/>
                <a:gd name="T46" fmla="*/ 218 w 218"/>
                <a:gd name="T47" fmla="*/ 116 h 212"/>
                <a:gd name="T48" fmla="*/ 218 w 218"/>
                <a:gd name="T49" fmla="*/ 94 h 212"/>
                <a:gd name="T50" fmla="*/ 213 w 218"/>
                <a:gd name="T51" fmla="*/ 73 h 212"/>
                <a:gd name="T52" fmla="*/ 204 w 218"/>
                <a:gd name="T53" fmla="*/ 54 h 212"/>
                <a:gd name="T54" fmla="*/ 194 w 218"/>
                <a:gd name="T55" fmla="*/ 38 h 212"/>
                <a:gd name="T56" fmla="*/ 178 w 218"/>
                <a:gd name="T57" fmla="*/ 24 h 212"/>
                <a:gd name="T58" fmla="*/ 161 w 218"/>
                <a:gd name="T59" fmla="*/ 14 h 212"/>
                <a:gd name="T60" fmla="*/ 140 w 218"/>
                <a:gd name="T61" fmla="*/ 6 h 212"/>
                <a:gd name="T62" fmla="*/ 118 w 218"/>
                <a:gd name="T63" fmla="*/ 0 h 21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18"/>
                <a:gd name="T97" fmla="*/ 0 h 212"/>
                <a:gd name="T98" fmla="*/ 218 w 218"/>
                <a:gd name="T99" fmla="*/ 212 h 21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18" h="212">
                  <a:moveTo>
                    <a:pt x="108" y="0"/>
                  </a:moveTo>
                  <a:lnTo>
                    <a:pt x="97" y="0"/>
                  </a:lnTo>
                  <a:lnTo>
                    <a:pt x="86" y="3"/>
                  </a:lnTo>
                  <a:lnTo>
                    <a:pt x="75" y="6"/>
                  </a:lnTo>
                  <a:lnTo>
                    <a:pt x="65" y="8"/>
                  </a:lnTo>
                  <a:lnTo>
                    <a:pt x="56" y="14"/>
                  </a:lnTo>
                  <a:lnTo>
                    <a:pt x="48" y="19"/>
                  </a:lnTo>
                  <a:lnTo>
                    <a:pt x="40" y="24"/>
                  </a:lnTo>
                  <a:lnTo>
                    <a:pt x="32" y="30"/>
                  </a:lnTo>
                  <a:lnTo>
                    <a:pt x="24" y="38"/>
                  </a:lnTo>
                  <a:lnTo>
                    <a:pt x="19" y="46"/>
                  </a:lnTo>
                  <a:lnTo>
                    <a:pt x="13" y="54"/>
                  </a:lnTo>
                  <a:lnTo>
                    <a:pt x="8" y="65"/>
                  </a:lnTo>
                  <a:lnTo>
                    <a:pt x="5" y="73"/>
                  </a:lnTo>
                  <a:lnTo>
                    <a:pt x="3" y="83"/>
                  </a:lnTo>
                  <a:lnTo>
                    <a:pt x="0" y="94"/>
                  </a:lnTo>
                  <a:lnTo>
                    <a:pt x="0" y="105"/>
                  </a:lnTo>
                  <a:lnTo>
                    <a:pt x="0" y="116"/>
                  </a:lnTo>
                  <a:lnTo>
                    <a:pt x="3" y="126"/>
                  </a:lnTo>
                  <a:lnTo>
                    <a:pt x="5" y="137"/>
                  </a:lnTo>
                  <a:lnTo>
                    <a:pt x="8" y="148"/>
                  </a:lnTo>
                  <a:lnTo>
                    <a:pt x="13" y="156"/>
                  </a:lnTo>
                  <a:lnTo>
                    <a:pt x="19" y="164"/>
                  </a:lnTo>
                  <a:lnTo>
                    <a:pt x="24" y="172"/>
                  </a:lnTo>
                  <a:lnTo>
                    <a:pt x="32" y="180"/>
                  </a:lnTo>
                  <a:lnTo>
                    <a:pt x="40" y="188"/>
                  </a:lnTo>
                  <a:lnTo>
                    <a:pt x="48" y="193"/>
                  </a:lnTo>
                  <a:lnTo>
                    <a:pt x="56" y="199"/>
                  </a:lnTo>
                  <a:lnTo>
                    <a:pt x="65" y="204"/>
                  </a:lnTo>
                  <a:lnTo>
                    <a:pt x="75" y="207"/>
                  </a:lnTo>
                  <a:lnTo>
                    <a:pt x="86" y="209"/>
                  </a:lnTo>
                  <a:lnTo>
                    <a:pt x="97" y="212"/>
                  </a:lnTo>
                  <a:lnTo>
                    <a:pt x="108" y="212"/>
                  </a:lnTo>
                  <a:lnTo>
                    <a:pt x="118" y="212"/>
                  </a:lnTo>
                  <a:lnTo>
                    <a:pt x="129" y="209"/>
                  </a:lnTo>
                  <a:lnTo>
                    <a:pt x="140" y="207"/>
                  </a:lnTo>
                  <a:lnTo>
                    <a:pt x="151" y="204"/>
                  </a:lnTo>
                  <a:lnTo>
                    <a:pt x="161" y="199"/>
                  </a:lnTo>
                  <a:lnTo>
                    <a:pt x="169" y="193"/>
                  </a:lnTo>
                  <a:lnTo>
                    <a:pt x="178" y="188"/>
                  </a:lnTo>
                  <a:lnTo>
                    <a:pt x="186" y="180"/>
                  </a:lnTo>
                  <a:lnTo>
                    <a:pt x="194" y="172"/>
                  </a:lnTo>
                  <a:lnTo>
                    <a:pt x="199" y="164"/>
                  </a:lnTo>
                  <a:lnTo>
                    <a:pt x="204" y="156"/>
                  </a:lnTo>
                  <a:lnTo>
                    <a:pt x="210" y="148"/>
                  </a:lnTo>
                  <a:lnTo>
                    <a:pt x="213" y="137"/>
                  </a:lnTo>
                  <a:lnTo>
                    <a:pt x="215" y="126"/>
                  </a:lnTo>
                  <a:lnTo>
                    <a:pt x="218" y="116"/>
                  </a:lnTo>
                  <a:lnTo>
                    <a:pt x="218" y="105"/>
                  </a:lnTo>
                  <a:lnTo>
                    <a:pt x="218" y="94"/>
                  </a:lnTo>
                  <a:lnTo>
                    <a:pt x="215" y="83"/>
                  </a:lnTo>
                  <a:lnTo>
                    <a:pt x="213" y="73"/>
                  </a:lnTo>
                  <a:lnTo>
                    <a:pt x="210" y="65"/>
                  </a:lnTo>
                  <a:lnTo>
                    <a:pt x="204" y="54"/>
                  </a:lnTo>
                  <a:lnTo>
                    <a:pt x="199" y="46"/>
                  </a:lnTo>
                  <a:lnTo>
                    <a:pt x="194" y="38"/>
                  </a:lnTo>
                  <a:lnTo>
                    <a:pt x="186" y="30"/>
                  </a:lnTo>
                  <a:lnTo>
                    <a:pt x="178" y="24"/>
                  </a:lnTo>
                  <a:lnTo>
                    <a:pt x="169" y="19"/>
                  </a:lnTo>
                  <a:lnTo>
                    <a:pt x="161" y="14"/>
                  </a:lnTo>
                  <a:lnTo>
                    <a:pt x="151" y="8"/>
                  </a:lnTo>
                  <a:lnTo>
                    <a:pt x="140" y="6"/>
                  </a:lnTo>
                  <a:lnTo>
                    <a:pt x="129" y="3"/>
                  </a:lnTo>
                  <a:lnTo>
                    <a:pt x="118" y="0"/>
                  </a:lnTo>
                  <a:lnTo>
                    <a:pt x="108" y="0"/>
                  </a:lnTo>
                  <a:close/>
                </a:path>
              </a:pathLst>
            </a:custGeom>
            <a:solidFill>
              <a:srgbClr val="33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0" name="Rectangle 20"/>
            <p:cNvSpPr>
              <a:spLocks noChangeArrowheads="1"/>
            </p:cNvSpPr>
            <p:nvPr/>
          </p:nvSpPr>
          <p:spPr bwMode="auto">
            <a:xfrm>
              <a:off x="7968152" y="4261376"/>
              <a:ext cx="152788" cy="3077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600" b="1">
                  <a:solidFill>
                    <a:schemeClr val="bg1"/>
                  </a:solidFill>
                </a:rPr>
                <a:t>Y</a:t>
              </a:r>
            </a:p>
          </p:txBody>
        </p:sp>
        <p:sp>
          <p:nvSpPr>
            <p:cNvPr id="21" name="Line 21"/>
            <p:cNvSpPr>
              <a:spLocks noChangeShapeType="1"/>
            </p:cNvSpPr>
            <p:nvPr/>
          </p:nvSpPr>
          <p:spPr bwMode="auto">
            <a:xfrm>
              <a:off x="4410890" y="3192079"/>
              <a:ext cx="503301" cy="1999"/>
            </a:xfrm>
            <a:prstGeom prst="line">
              <a:avLst/>
            </a:prstGeom>
            <a:noFill/>
            <a:ln w="17463">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2" name="Line 22"/>
            <p:cNvSpPr>
              <a:spLocks noChangeShapeType="1"/>
            </p:cNvSpPr>
            <p:nvPr/>
          </p:nvSpPr>
          <p:spPr bwMode="auto">
            <a:xfrm>
              <a:off x="7090970" y="2576485"/>
              <a:ext cx="753155" cy="347771"/>
            </a:xfrm>
            <a:prstGeom prst="line">
              <a:avLst/>
            </a:prstGeom>
            <a:noFill/>
            <a:ln w="17463">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3" name="Line 23"/>
            <p:cNvSpPr>
              <a:spLocks noChangeShapeType="1"/>
            </p:cNvSpPr>
            <p:nvPr/>
          </p:nvSpPr>
          <p:spPr bwMode="auto">
            <a:xfrm flipV="1">
              <a:off x="7139502" y="3058168"/>
              <a:ext cx="758547" cy="713530"/>
            </a:xfrm>
            <a:prstGeom prst="line">
              <a:avLst/>
            </a:prstGeom>
            <a:noFill/>
            <a:ln w="17463">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4" name="Line 24"/>
            <p:cNvSpPr>
              <a:spLocks noChangeShapeType="1"/>
            </p:cNvSpPr>
            <p:nvPr/>
          </p:nvSpPr>
          <p:spPr bwMode="auto">
            <a:xfrm>
              <a:off x="7148490" y="3937589"/>
              <a:ext cx="695634" cy="401736"/>
            </a:xfrm>
            <a:prstGeom prst="line">
              <a:avLst/>
            </a:prstGeom>
            <a:noFill/>
            <a:ln w="17463">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5" name="Line 25"/>
            <p:cNvSpPr>
              <a:spLocks noChangeShapeType="1"/>
            </p:cNvSpPr>
            <p:nvPr/>
          </p:nvSpPr>
          <p:spPr bwMode="auto">
            <a:xfrm flipV="1">
              <a:off x="5861476" y="2752369"/>
              <a:ext cx="328943" cy="295805"/>
            </a:xfrm>
            <a:prstGeom prst="line">
              <a:avLst/>
            </a:prstGeom>
            <a:noFill/>
            <a:ln w="55563">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6" name="Line 26"/>
            <p:cNvSpPr>
              <a:spLocks noChangeShapeType="1"/>
            </p:cNvSpPr>
            <p:nvPr/>
          </p:nvSpPr>
          <p:spPr bwMode="auto">
            <a:xfrm flipV="1">
              <a:off x="6848307" y="2914262"/>
              <a:ext cx="1798" cy="535647"/>
            </a:xfrm>
            <a:prstGeom prst="line">
              <a:avLst/>
            </a:prstGeom>
            <a:noFill/>
            <a:ln w="55563">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7" name="Line 27"/>
            <p:cNvSpPr>
              <a:spLocks noChangeShapeType="1"/>
            </p:cNvSpPr>
            <p:nvPr/>
          </p:nvSpPr>
          <p:spPr bwMode="auto">
            <a:xfrm>
              <a:off x="5890236" y="3449910"/>
              <a:ext cx="300183" cy="207863"/>
            </a:xfrm>
            <a:prstGeom prst="line">
              <a:avLst/>
            </a:prstGeom>
            <a:noFill/>
            <a:ln w="55563">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3" name="组合 2"/>
          <p:cNvGrpSpPr/>
          <p:nvPr/>
        </p:nvGrpSpPr>
        <p:grpSpPr>
          <a:xfrm>
            <a:off x="8522899" y="4475234"/>
            <a:ext cx="3314382" cy="1868770"/>
            <a:chOff x="8259565" y="2002862"/>
            <a:chExt cx="3314382" cy="1868770"/>
          </a:xfrm>
        </p:grpSpPr>
        <p:sp>
          <p:nvSpPr>
            <p:cNvPr id="28" name="Rectangle 28"/>
            <p:cNvSpPr>
              <a:spLocks noChangeArrowheads="1"/>
            </p:cNvSpPr>
            <p:nvPr/>
          </p:nvSpPr>
          <p:spPr bwMode="auto">
            <a:xfrm>
              <a:off x="8681762" y="2002862"/>
              <a:ext cx="1092883" cy="56762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9" name="Rectangle 29"/>
            <p:cNvSpPr>
              <a:spLocks noChangeArrowheads="1"/>
            </p:cNvSpPr>
            <p:nvPr/>
          </p:nvSpPr>
          <p:spPr bwMode="auto">
            <a:xfrm>
              <a:off x="8259565" y="2845897"/>
              <a:ext cx="783712" cy="3477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zh-CN" altLang="en-US" dirty="0"/>
                <a:t>图例：</a:t>
              </a:r>
              <a:endParaRPr lang="en-US" dirty="0"/>
            </a:p>
          </p:txBody>
        </p:sp>
        <p:sp>
          <p:nvSpPr>
            <p:cNvPr id="30" name="Rectangle 30"/>
            <p:cNvSpPr>
              <a:spLocks noChangeArrowheads="1"/>
            </p:cNvSpPr>
            <p:nvPr/>
          </p:nvSpPr>
          <p:spPr bwMode="auto">
            <a:xfrm>
              <a:off x="9576919" y="2092803"/>
              <a:ext cx="68305" cy="3257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700">
                  <a:solidFill>
                    <a:srgbClr val="000000"/>
                  </a:solidFill>
                </a:rPr>
                <a:t> </a:t>
              </a:r>
              <a:endParaRPr lang="en-US"/>
            </a:p>
          </p:txBody>
        </p:sp>
        <p:sp>
          <p:nvSpPr>
            <p:cNvPr id="32" name="Rectangle 32"/>
            <p:cNvSpPr>
              <a:spLocks noChangeArrowheads="1"/>
            </p:cNvSpPr>
            <p:nvPr/>
          </p:nvSpPr>
          <p:spPr bwMode="auto">
            <a:xfrm>
              <a:off x="10313896" y="3204072"/>
              <a:ext cx="1260051" cy="3837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2000" dirty="0">
                  <a:solidFill>
                    <a:srgbClr val="000000"/>
                  </a:solidFill>
                </a:rPr>
                <a:t>customer </a:t>
              </a:r>
              <a:endParaRPr lang="en-US" sz="2000" dirty="0"/>
            </a:p>
          </p:txBody>
        </p:sp>
        <p:sp>
          <p:nvSpPr>
            <p:cNvPr id="33" name="Rectangle 33"/>
            <p:cNvSpPr>
              <a:spLocks noChangeArrowheads="1"/>
            </p:cNvSpPr>
            <p:nvPr/>
          </p:nvSpPr>
          <p:spPr bwMode="auto">
            <a:xfrm>
              <a:off x="10321086" y="3487885"/>
              <a:ext cx="1085693" cy="3837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2000" dirty="0">
                  <a:solidFill>
                    <a:srgbClr val="000000"/>
                  </a:solidFill>
                </a:rPr>
                <a:t>network:</a:t>
              </a:r>
              <a:endParaRPr lang="en-US" sz="2000" dirty="0"/>
            </a:p>
          </p:txBody>
        </p:sp>
        <p:sp>
          <p:nvSpPr>
            <p:cNvPr id="36" name="Rectangle 36"/>
            <p:cNvSpPr>
              <a:spLocks noChangeArrowheads="1"/>
            </p:cNvSpPr>
            <p:nvPr/>
          </p:nvSpPr>
          <p:spPr bwMode="auto">
            <a:xfrm>
              <a:off x="10313896" y="2160758"/>
              <a:ext cx="1038958" cy="3837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2000" dirty="0">
                  <a:solidFill>
                    <a:srgbClr val="000000"/>
                  </a:solidFill>
                </a:rPr>
                <a:t>provider</a:t>
              </a:r>
              <a:endParaRPr lang="en-US" sz="2000" dirty="0"/>
            </a:p>
          </p:txBody>
        </p:sp>
        <p:sp>
          <p:nvSpPr>
            <p:cNvPr id="38" name="Rectangle 38"/>
            <p:cNvSpPr>
              <a:spLocks noChangeArrowheads="1"/>
            </p:cNvSpPr>
            <p:nvPr/>
          </p:nvSpPr>
          <p:spPr bwMode="auto">
            <a:xfrm>
              <a:off x="10319289" y="2446570"/>
              <a:ext cx="1006603" cy="3837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2000" dirty="0">
                  <a:solidFill>
                    <a:srgbClr val="000000"/>
                  </a:solidFill>
                </a:rPr>
                <a:t>network</a:t>
              </a:r>
              <a:endParaRPr lang="en-US" sz="2000" dirty="0"/>
            </a:p>
          </p:txBody>
        </p:sp>
        <p:sp>
          <p:nvSpPr>
            <p:cNvPr id="40" name="Freeform 40"/>
            <p:cNvSpPr>
              <a:spLocks/>
            </p:cNvSpPr>
            <p:nvPr/>
          </p:nvSpPr>
          <p:spPr bwMode="auto">
            <a:xfrm>
              <a:off x="8951387" y="2322652"/>
              <a:ext cx="1011995" cy="723524"/>
            </a:xfrm>
            <a:custGeom>
              <a:avLst/>
              <a:gdLst>
                <a:gd name="T0" fmla="*/ 162 w 563"/>
                <a:gd name="T1" fmla="*/ 0 h 362"/>
                <a:gd name="T2" fmla="*/ 132 w 563"/>
                <a:gd name="T3" fmla="*/ 5 h 362"/>
                <a:gd name="T4" fmla="*/ 108 w 563"/>
                <a:gd name="T5" fmla="*/ 13 h 362"/>
                <a:gd name="T6" fmla="*/ 81 w 563"/>
                <a:gd name="T7" fmla="*/ 30 h 362"/>
                <a:gd name="T8" fmla="*/ 60 w 563"/>
                <a:gd name="T9" fmla="*/ 48 h 362"/>
                <a:gd name="T10" fmla="*/ 35 w 563"/>
                <a:gd name="T11" fmla="*/ 72 h 362"/>
                <a:gd name="T12" fmla="*/ 14 w 563"/>
                <a:gd name="T13" fmla="*/ 102 h 362"/>
                <a:gd name="T14" fmla="*/ 3 w 563"/>
                <a:gd name="T15" fmla="*/ 126 h 362"/>
                <a:gd name="T16" fmla="*/ 0 w 563"/>
                <a:gd name="T17" fmla="*/ 140 h 362"/>
                <a:gd name="T18" fmla="*/ 0 w 563"/>
                <a:gd name="T19" fmla="*/ 156 h 362"/>
                <a:gd name="T20" fmla="*/ 3 w 563"/>
                <a:gd name="T21" fmla="*/ 180 h 362"/>
                <a:gd name="T22" fmla="*/ 17 w 563"/>
                <a:gd name="T23" fmla="*/ 212 h 362"/>
                <a:gd name="T24" fmla="*/ 35 w 563"/>
                <a:gd name="T25" fmla="*/ 241 h 362"/>
                <a:gd name="T26" fmla="*/ 60 w 563"/>
                <a:gd name="T27" fmla="*/ 268 h 362"/>
                <a:gd name="T28" fmla="*/ 81 w 563"/>
                <a:gd name="T29" fmla="*/ 292 h 362"/>
                <a:gd name="T30" fmla="*/ 103 w 563"/>
                <a:gd name="T31" fmla="*/ 316 h 362"/>
                <a:gd name="T32" fmla="*/ 119 w 563"/>
                <a:gd name="T33" fmla="*/ 327 h 362"/>
                <a:gd name="T34" fmla="*/ 135 w 563"/>
                <a:gd name="T35" fmla="*/ 335 h 362"/>
                <a:gd name="T36" fmla="*/ 156 w 563"/>
                <a:gd name="T37" fmla="*/ 341 h 362"/>
                <a:gd name="T38" fmla="*/ 183 w 563"/>
                <a:gd name="T39" fmla="*/ 346 h 362"/>
                <a:gd name="T40" fmla="*/ 200 w 563"/>
                <a:gd name="T41" fmla="*/ 349 h 362"/>
                <a:gd name="T42" fmla="*/ 240 w 563"/>
                <a:gd name="T43" fmla="*/ 354 h 362"/>
                <a:gd name="T44" fmla="*/ 286 w 563"/>
                <a:gd name="T45" fmla="*/ 357 h 362"/>
                <a:gd name="T46" fmla="*/ 334 w 563"/>
                <a:gd name="T47" fmla="*/ 359 h 362"/>
                <a:gd name="T48" fmla="*/ 385 w 563"/>
                <a:gd name="T49" fmla="*/ 362 h 362"/>
                <a:gd name="T50" fmla="*/ 434 w 563"/>
                <a:gd name="T51" fmla="*/ 359 h 362"/>
                <a:gd name="T52" fmla="*/ 477 w 563"/>
                <a:gd name="T53" fmla="*/ 351 h 362"/>
                <a:gd name="T54" fmla="*/ 504 w 563"/>
                <a:gd name="T55" fmla="*/ 343 h 362"/>
                <a:gd name="T56" fmla="*/ 517 w 563"/>
                <a:gd name="T57" fmla="*/ 335 h 362"/>
                <a:gd name="T58" fmla="*/ 528 w 563"/>
                <a:gd name="T59" fmla="*/ 325 h 362"/>
                <a:gd name="T60" fmla="*/ 541 w 563"/>
                <a:gd name="T61" fmla="*/ 306 h 362"/>
                <a:gd name="T62" fmla="*/ 555 w 563"/>
                <a:gd name="T63" fmla="*/ 274 h 362"/>
                <a:gd name="T64" fmla="*/ 560 w 563"/>
                <a:gd name="T65" fmla="*/ 236 h 362"/>
                <a:gd name="T66" fmla="*/ 563 w 563"/>
                <a:gd name="T67" fmla="*/ 193 h 362"/>
                <a:gd name="T68" fmla="*/ 560 w 563"/>
                <a:gd name="T69" fmla="*/ 153 h 362"/>
                <a:gd name="T70" fmla="*/ 557 w 563"/>
                <a:gd name="T71" fmla="*/ 113 h 362"/>
                <a:gd name="T72" fmla="*/ 552 w 563"/>
                <a:gd name="T73" fmla="*/ 78 h 362"/>
                <a:gd name="T74" fmla="*/ 547 w 563"/>
                <a:gd name="T75" fmla="*/ 59 h 362"/>
                <a:gd name="T76" fmla="*/ 544 w 563"/>
                <a:gd name="T77" fmla="*/ 46 h 362"/>
                <a:gd name="T78" fmla="*/ 539 w 563"/>
                <a:gd name="T79" fmla="*/ 30 h 362"/>
                <a:gd name="T80" fmla="*/ 533 w 563"/>
                <a:gd name="T81" fmla="*/ 22 h 362"/>
                <a:gd name="T82" fmla="*/ 522 w 563"/>
                <a:gd name="T83" fmla="*/ 19 h 362"/>
                <a:gd name="T84" fmla="*/ 506 w 563"/>
                <a:gd name="T85" fmla="*/ 16 h 362"/>
                <a:gd name="T86" fmla="*/ 479 w 563"/>
                <a:gd name="T87" fmla="*/ 16 h 362"/>
                <a:gd name="T88" fmla="*/ 466 w 563"/>
                <a:gd name="T89" fmla="*/ 13 h 362"/>
                <a:gd name="T90" fmla="*/ 450 w 563"/>
                <a:gd name="T91" fmla="*/ 11 h 362"/>
                <a:gd name="T92" fmla="*/ 409 w 563"/>
                <a:gd name="T93" fmla="*/ 11 h 362"/>
                <a:gd name="T94" fmla="*/ 364 w 563"/>
                <a:gd name="T95" fmla="*/ 13 h 362"/>
                <a:gd name="T96" fmla="*/ 321 w 563"/>
                <a:gd name="T97" fmla="*/ 13 h 362"/>
                <a:gd name="T98" fmla="*/ 283 w 563"/>
                <a:gd name="T99" fmla="*/ 11 h 362"/>
                <a:gd name="T100" fmla="*/ 248 w 563"/>
                <a:gd name="T101" fmla="*/ 5 h 362"/>
                <a:gd name="T102" fmla="*/ 213 w 563"/>
                <a:gd name="T103" fmla="*/ 0 h 362"/>
                <a:gd name="T104" fmla="*/ 186 w 563"/>
                <a:gd name="T105" fmla="*/ 0 h 362"/>
                <a:gd name="T106" fmla="*/ 175 w 563"/>
                <a:gd name="T107" fmla="*/ 0 h 3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63"/>
                <a:gd name="T163" fmla="*/ 0 h 362"/>
                <a:gd name="T164" fmla="*/ 563 w 563"/>
                <a:gd name="T165" fmla="*/ 362 h 3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63" h="362">
                  <a:moveTo>
                    <a:pt x="175" y="0"/>
                  </a:moveTo>
                  <a:lnTo>
                    <a:pt x="162" y="0"/>
                  </a:lnTo>
                  <a:lnTo>
                    <a:pt x="148" y="3"/>
                  </a:lnTo>
                  <a:lnTo>
                    <a:pt x="132" y="5"/>
                  </a:lnTo>
                  <a:lnTo>
                    <a:pt x="119" y="11"/>
                  </a:lnTo>
                  <a:lnTo>
                    <a:pt x="108" y="13"/>
                  </a:lnTo>
                  <a:lnTo>
                    <a:pt x="95" y="22"/>
                  </a:lnTo>
                  <a:lnTo>
                    <a:pt x="81" y="30"/>
                  </a:lnTo>
                  <a:lnTo>
                    <a:pt x="70" y="38"/>
                  </a:lnTo>
                  <a:lnTo>
                    <a:pt x="60" y="48"/>
                  </a:lnTo>
                  <a:lnTo>
                    <a:pt x="46" y="59"/>
                  </a:lnTo>
                  <a:lnTo>
                    <a:pt x="35" y="72"/>
                  </a:lnTo>
                  <a:lnTo>
                    <a:pt x="25" y="89"/>
                  </a:lnTo>
                  <a:lnTo>
                    <a:pt x="14" y="102"/>
                  </a:lnTo>
                  <a:lnTo>
                    <a:pt x="8" y="118"/>
                  </a:lnTo>
                  <a:lnTo>
                    <a:pt x="3" y="126"/>
                  </a:lnTo>
                  <a:lnTo>
                    <a:pt x="3" y="134"/>
                  </a:lnTo>
                  <a:lnTo>
                    <a:pt x="0" y="140"/>
                  </a:lnTo>
                  <a:lnTo>
                    <a:pt x="0" y="148"/>
                  </a:lnTo>
                  <a:lnTo>
                    <a:pt x="0" y="156"/>
                  </a:lnTo>
                  <a:lnTo>
                    <a:pt x="0" y="164"/>
                  </a:lnTo>
                  <a:lnTo>
                    <a:pt x="3" y="180"/>
                  </a:lnTo>
                  <a:lnTo>
                    <a:pt x="8" y="196"/>
                  </a:lnTo>
                  <a:lnTo>
                    <a:pt x="17" y="212"/>
                  </a:lnTo>
                  <a:lnTo>
                    <a:pt x="27" y="225"/>
                  </a:lnTo>
                  <a:lnTo>
                    <a:pt x="35" y="241"/>
                  </a:lnTo>
                  <a:lnTo>
                    <a:pt x="49" y="255"/>
                  </a:lnTo>
                  <a:lnTo>
                    <a:pt x="60" y="268"/>
                  </a:lnTo>
                  <a:lnTo>
                    <a:pt x="70" y="282"/>
                  </a:lnTo>
                  <a:lnTo>
                    <a:pt x="81" y="292"/>
                  </a:lnTo>
                  <a:lnTo>
                    <a:pt x="92" y="306"/>
                  </a:lnTo>
                  <a:lnTo>
                    <a:pt x="103" y="316"/>
                  </a:lnTo>
                  <a:lnTo>
                    <a:pt x="111" y="322"/>
                  </a:lnTo>
                  <a:lnTo>
                    <a:pt x="119" y="327"/>
                  </a:lnTo>
                  <a:lnTo>
                    <a:pt x="127" y="330"/>
                  </a:lnTo>
                  <a:lnTo>
                    <a:pt x="135" y="335"/>
                  </a:lnTo>
                  <a:lnTo>
                    <a:pt x="146" y="338"/>
                  </a:lnTo>
                  <a:lnTo>
                    <a:pt x="156" y="341"/>
                  </a:lnTo>
                  <a:lnTo>
                    <a:pt x="170" y="343"/>
                  </a:lnTo>
                  <a:lnTo>
                    <a:pt x="183" y="346"/>
                  </a:lnTo>
                  <a:lnTo>
                    <a:pt x="191" y="346"/>
                  </a:lnTo>
                  <a:lnTo>
                    <a:pt x="200" y="349"/>
                  </a:lnTo>
                  <a:lnTo>
                    <a:pt x="218" y="351"/>
                  </a:lnTo>
                  <a:lnTo>
                    <a:pt x="240" y="354"/>
                  </a:lnTo>
                  <a:lnTo>
                    <a:pt x="261" y="354"/>
                  </a:lnTo>
                  <a:lnTo>
                    <a:pt x="286" y="357"/>
                  </a:lnTo>
                  <a:lnTo>
                    <a:pt x="310" y="359"/>
                  </a:lnTo>
                  <a:lnTo>
                    <a:pt x="334" y="359"/>
                  </a:lnTo>
                  <a:lnTo>
                    <a:pt x="361" y="362"/>
                  </a:lnTo>
                  <a:lnTo>
                    <a:pt x="385" y="362"/>
                  </a:lnTo>
                  <a:lnTo>
                    <a:pt x="409" y="359"/>
                  </a:lnTo>
                  <a:lnTo>
                    <a:pt x="434" y="359"/>
                  </a:lnTo>
                  <a:lnTo>
                    <a:pt x="455" y="357"/>
                  </a:lnTo>
                  <a:lnTo>
                    <a:pt x="477" y="351"/>
                  </a:lnTo>
                  <a:lnTo>
                    <a:pt x="493" y="346"/>
                  </a:lnTo>
                  <a:lnTo>
                    <a:pt x="504" y="343"/>
                  </a:lnTo>
                  <a:lnTo>
                    <a:pt x="509" y="338"/>
                  </a:lnTo>
                  <a:lnTo>
                    <a:pt x="517" y="335"/>
                  </a:lnTo>
                  <a:lnTo>
                    <a:pt x="522" y="330"/>
                  </a:lnTo>
                  <a:lnTo>
                    <a:pt x="528" y="325"/>
                  </a:lnTo>
                  <a:lnTo>
                    <a:pt x="533" y="319"/>
                  </a:lnTo>
                  <a:lnTo>
                    <a:pt x="541" y="306"/>
                  </a:lnTo>
                  <a:lnTo>
                    <a:pt x="549" y="292"/>
                  </a:lnTo>
                  <a:lnTo>
                    <a:pt x="555" y="274"/>
                  </a:lnTo>
                  <a:lnTo>
                    <a:pt x="557" y="255"/>
                  </a:lnTo>
                  <a:lnTo>
                    <a:pt x="560" y="236"/>
                  </a:lnTo>
                  <a:lnTo>
                    <a:pt x="563" y="215"/>
                  </a:lnTo>
                  <a:lnTo>
                    <a:pt x="563" y="193"/>
                  </a:lnTo>
                  <a:lnTo>
                    <a:pt x="560" y="172"/>
                  </a:lnTo>
                  <a:lnTo>
                    <a:pt x="560" y="153"/>
                  </a:lnTo>
                  <a:lnTo>
                    <a:pt x="557" y="131"/>
                  </a:lnTo>
                  <a:lnTo>
                    <a:pt x="557" y="113"/>
                  </a:lnTo>
                  <a:lnTo>
                    <a:pt x="555" y="94"/>
                  </a:lnTo>
                  <a:lnTo>
                    <a:pt x="552" y="78"/>
                  </a:lnTo>
                  <a:lnTo>
                    <a:pt x="549" y="64"/>
                  </a:lnTo>
                  <a:lnTo>
                    <a:pt x="547" y="59"/>
                  </a:lnTo>
                  <a:lnTo>
                    <a:pt x="547" y="54"/>
                  </a:lnTo>
                  <a:lnTo>
                    <a:pt x="544" y="46"/>
                  </a:lnTo>
                  <a:lnTo>
                    <a:pt x="541" y="38"/>
                  </a:lnTo>
                  <a:lnTo>
                    <a:pt x="539" y="30"/>
                  </a:lnTo>
                  <a:lnTo>
                    <a:pt x="536" y="27"/>
                  </a:lnTo>
                  <a:lnTo>
                    <a:pt x="533" y="22"/>
                  </a:lnTo>
                  <a:lnTo>
                    <a:pt x="528" y="19"/>
                  </a:lnTo>
                  <a:lnTo>
                    <a:pt x="522" y="19"/>
                  </a:lnTo>
                  <a:lnTo>
                    <a:pt x="520" y="16"/>
                  </a:lnTo>
                  <a:lnTo>
                    <a:pt x="506" y="16"/>
                  </a:lnTo>
                  <a:lnTo>
                    <a:pt x="495" y="16"/>
                  </a:lnTo>
                  <a:lnTo>
                    <a:pt x="479" y="16"/>
                  </a:lnTo>
                  <a:lnTo>
                    <a:pt x="474" y="13"/>
                  </a:lnTo>
                  <a:lnTo>
                    <a:pt x="466" y="13"/>
                  </a:lnTo>
                  <a:lnTo>
                    <a:pt x="458" y="13"/>
                  </a:lnTo>
                  <a:lnTo>
                    <a:pt x="450" y="11"/>
                  </a:lnTo>
                  <a:lnTo>
                    <a:pt x="431" y="11"/>
                  </a:lnTo>
                  <a:lnTo>
                    <a:pt x="409" y="11"/>
                  </a:lnTo>
                  <a:lnTo>
                    <a:pt x="388" y="13"/>
                  </a:lnTo>
                  <a:lnTo>
                    <a:pt x="364" y="13"/>
                  </a:lnTo>
                  <a:lnTo>
                    <a:pt x="342" y="13"/>
                  </a:lnTo>
                  <a:lnTo>
                    <a:pt x="321" y="13"/>
                  </a:lnTo>
                  <a:lnTo>
                    <a:pt x="302" y="13"/>
                  </a:lnTo>
                  <a:lnTo>
                    <a:pt x="283" y="11"/>
                  </a:lnTo>
                  <a:lnTo>
                    <a:pt x="264" y="11"/>
                  </a:lnTo>
                  <a:lnTo>
                    <a:pt x="248" y="5"/>
                  </a:lnTo>
                  <a:lnTo>
                    <a:pt x="229" y="3"/>
                  </a:lnTo>
                  <a:lnTo>
                    <a:pt x="213" y="0"/>
                  </a:lnTo>
                  <a:lnTo>
                    <a:pt x="200" y="0"/>
                  </a:lnTo>
                  <a:lnTo>
                    <a:pt x="186" y="0"/>
                  </a:lnTo>
                  <a:lnTo>
                    <a:pt x="181" y="0"/>
                  </a:lnTo>
                  <a:lnTo>
                    <a:pt x="175" y="0"/>
                  </a:lnTo>
                  <a:close/>
                </a:path>
              </a:pathLst>
            </a:custGeom>
            <a:solidFill>
              <a:srgbClr val="33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 name="Freeform 41"/>
            <p:cNvSpPr>
              <a:spLocks/>
            </p:cNvSpPr>
            <p:nvPr/>
          </p:nvSpPr>
          <p:spPr bwMode="auto">
            <a:xfrm>
              <a:off x="9449296" y="3312001"/>
              <a:ext cx="391856" cy="423721"/>
            </a:xfrm>
            <a:custGeom>
              <a:avLst/>
              <a:gdLst>
                <a:gd name="T0" fmla="*/ 100 w 218"/>
                <a:gd name="T1" fmla="*/ 0 h 212"/>
                <a:gd name="T2" fmla="*/ 78 w 218"/>
                <a:gd name="T3" fmla="*/ 6 h 212"/>
                <a:gd name="T4" fmla="*/ 57 w 218"/>
                <a:gd name="T5" fmla="*/ 14 h 212"/>
                <a:gd name="T6" fmla="*/ 41 w 218"/>
                <a:gd name="T7" fmla="*/ 25 h 212"/>
                <a:gd name="T8" fmla="*/ 24 w 218"/>
                <a:gd name="T9" fmla="*/ 38 h 212"/>
                <a:gd name="T10" fmla="*/ 14 w 218"/>
                <a:gd name="T11" fmla="*/ 57 h 212"/>
                <a:gd name="T12" fmla="*/ 6 w 218"/>
                <a:gd name="T13" fmla="*/ 76 h 212"/>
                <a:gd name="T14" fmla="*/ 0 w 218"/>
                <a:gd name="T15" fmla="*/ 94 h 212"/>
                <a:gd name="T16" fmla="*/ 0 w 218"/>
                <a:gd name="T17" fmla="*/ 116 h 212"/>
                <a:gd name="T18" fmla="*/ 6 w 218"/>
                <a:gd name="T19" fmla="*/ 137 h 212"/>
                <a:gd name="T20" fmla="*/ 14 w 218"/>
                <a:gd name="T21" fmla="*/ 156 h 212"/>
                <a:gd name="T22" fmla="*/ 24 w 218"/>
                <a:gd name="T23" fmla="*/ 172 h 212"/>
                <a:gd name="T24" fmla="*/ 41 w 218"/>
                <a:gd name="T25" fmla="*/ 188 h 212"/>
                <a:gd name="T26" fmla="*/ 57 w 218"/>
                <a:gd name="T27" fmla="*/ 199 h 212"/>
                <a:gd name="T28" fmla="*/ 78 w 218"/>
                <a:gd name="T29" fmla="*/ 207 h 212"/>
                <a:gd name="T30" fmla="*/ 100 w 218"/>
                <a:gd name="T31" fmla="*/ 212 h 212"/>
                <a:gd name="T32" fmla="*/ 121 w 218"/>
                <a:gd name="T33" fmla="*/ 212 h 212"/>
                <a:gd name="T34" fmla="*/ 143 w 218"/>
                <a:gd name="T35" fmla="*/ 207 h 212"/>
                <a:gd name="T36" fmla="*/ 162 w 218"/>
                <a:gd name="T37" fmla="*/ 199 h 212"/>
                <a:gd name="T38" fmla="*/ 178 w 218"/>
                <a:gd name="T39" fmla="*/ 188 h 212"/>
                <a:gd name="T40" fmla="*/ 194 w 218"/>
                <a:gd name="T41" fmla="*/ 172 h 212"/>
                <a:gd name="T42" fmla="*/ 205 w 218"/>
                <a:gd name="T43" fmla="*/ 156 h 212"/>
                <a:gd name="T44" fmla="*/ 213 w 218"/>
                <a:gd name="T45" fmla="*/ 137 h 212"/>
                <a:gd name="T46" fmla="*/ 218 w 218"/>
                <a:gd name="T47" fmla="*/ 116 h 212"/>
                <a:gd name="T48" fmla="*/ 218 w 218"/>
                <a:gd name="T49" fmla="*/ 94 h 212"/>
                <a:gd name="T50" fmla="*/ 213 w 218"/>
                <a:gd name="T51" fmla="*/ 76 h 212"/>
                <a:gd name="T52" fmla="*/ 205 w 218"/>
                <a:gd name="T53" fmla="*/ 57 h 212"/>
                <a:gd name="T54" fmla="*/ 194 w 218"/>
                <a:gd name="T55" fmla="*/ 38 h 212"/>
                <a:gd name="T56" fmla="*/ 178 w 218"/>
                <a:gd name="T57" fmla="*/ 25 h 212"/>
                <a:gd name="T58" fmla="*/ 162 w 218"/>
                <a:gd name="T59" fmla="*/ 14 h 212"/>
                <a:gd name="T60" fmla="*/ 143 w 218"/>
                <a:gd name="T61" fmla="*/ 6 h 212"/>
                <a:gd name="T62" fmla="*/ 121 w 218"/>
                <a:gd name="T63" fmla="*/ 0 h 21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18"/>
                <a:gd name="T97" fmla="*/ 0 h 212"/>
                <a:gd name="T98" fmla="*/ 218 w 218"/>
                <a:gd name="T99" fmla="*/ 212 h 21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18" h="212">
                  <a:moveTo>
                    <a:pt x="111" y="0"/>
                  </a:moveTo>
                  <a:lnTo>
                    <a:pt x="100" y="0"/>
                  </a:lnTo>
                  <a:lnTo>
                    <a:pt x="89" y="3"/>
                  </a:lnTo>
                  <a:lnTo>
                    <a:pt x="78" y="6"/>
                  </a:lnTo>
                  <a:lnTo>
                    <a:pt x="67" y="8"/>
                  </a:lnTo>
                  <a:lnTo>
                    <a:pt x="57" y="14"/>
                  </a:lnTo>
                  <a:lnTo>
                    <a:pt x="49" y="19"/>
                  </a:lnTo>
                  <a:lnTo>
                    <a:pt x="41" y="25"/>
                  </a:lnTo>
                  <a:lnTo>
                    <a:pt x="33" y="33"/>
                  </a:lnTo>
                  <a:lnTo>
                    <a:pt x="24" y="38"/>
                  </a:lnTo>
                  <a:lnTo>
                    <a:pt x="19" y="46"/>
                  </a:lnTo>
                  <a:lnTo>
                    <a:pt x="14" y="57"/>
                  </a:lnTo>
                  <a:lnTo>
                    <a:pt x="8" y="65"/>
                  </a:lnTo>
                  <a:lnTo>
                    <a:pt x="6" y="76"/>
                  </a:lnTo>
                  <a:lnTo>
                    <a:pt x="3" y="84"/>
                  </a:lnTo>
                  <a:lnTo>
                    <a:pt x="0" y="94"/>
                  </a:lnTo>
                  <a:lnTo>
                    <a:pt x="0" y="105"/>
                  </a:lnTo>
                  <a:lnTo>
                    <a:pt x="0" y="116"/>
                  </a:lnTo>
                  <a:lnTo>
                    <a:pt x="3" y="126"/>
                  </a:lnTo>
                  <a:lnTo>
                    <a:pt x="6" y="137"/>
                  </a:lnTo>
                  <a:lnTo>
                    <a:pt x="8" y="148"/>
                  </a:lnTo>
                  <a:lnTo>
                    <a:pt x="14" y="156"/>
                  </a:lnTo>
                  <a:lnTo>
                    <a:pt x="19" y="164"/>
                  </a:lnTo>
                  <a:lnTo>
                    <a:pt x="24" y="172"/>
                  </a:lnTo>
                  <a:lnTo>
                    <a:pt x="33" y="180"/>
                  </a:lnTo>
                  <a:lnTo>
                    <a:pt x="41" y="188"/>
                  </a:lnTo>
                  <a:lnTo>
                    <a:pt x="49" y="193"/>
                  </a:lnTo>
                  <a:lnTo>
                    <a:pt x="57" y="199"/>
                  </a:lnTo>
                  <a:lnTo>
                    <a:pt x="67" y="204"/>
                  </a:lnTo>
                  <a:lnTo>
                    <a:pt x="78" y="207"/>
                  </a:lnTo>
                  <a:lnTo>
                    <a:pt x="89" y="210"/>
                  </a:lnTo>
                  <a:lnTo>
                    <a:pt x="100" y="212"/>
                  </a:lnTo>
                  <a:lnTo>
                    <a:pt x="111" y="212"/>
                  </a:lnTo>
                  <a:lnTo>
                    <a:pt x="121" y="212"/>
                  </a:lnTo>
                  <a:lnTo>
                    <a:pt x="132" y="210"/>
                  </a:lnTo>
                  <a:lnTo>
                    <a:pt x="143" y="207"/>
                  </a:lnTo>
                  <a:lnTo>
                    <a:pt x="154" y="204"/>
                  </a:lnTo>
                  <a:lnTo>
                    <a:pt x="162" y="199"/>
                  </a:lnTo>
                  <a:lnTo>
                    <a:pt x="170" y="193"/>
                  </a:lnTo>
                  <a:lnTo>
                    <a:pt x="178" y="188"/>
                  </a:lnTo>
                  <a:lnTo>
                    <a:pt x="186" y="180"/>
                  </a:lnTo>
                  <a:lnTo>
                    <a:pt x="194" y="172"/>
                  </a:lnTo>
                  <a:lnTo>
                    <a:pt x="199" y="164"/>
                  </a:lnTo>
                  <a:lnTo>
                    <a:pt x="205" y="156"/>
                  </a:lnTo>
                  <a:lnTo>
                    <a:pt x="210" y="148"/>
                  </a:lnTo>
                  <a:lnTo>
                    <a:pt x="213" y="137"/>
                  </a:lnTo>
                  <a:lnTo>
                    <a:pt x="215" y="126"/>
                  </a:lnTo>
                  <a:lnTo>
                    <a:pt x="218" y="116"/>
                  </a:lnTo>
                  <a:lnTo>
                    <a:pt x="218" y="105"/>
                  </a:lnTo>
                  <a:lnTo>
                    <a:pt x="218" y="94"/>
                  </a:lnTo>
                  <a:lnTo>
                    <a:pt x="215" y="84"/>
                  </a:lnTo>
                  <a:lnTo>
                    <a:pt x="213" y="76"/>
                  </a:lnTo>
                  <a:lnTo>
                    <a:pt x="210" y="65"/>
                  </a:lnTo>
                  <a:lnTo>
                    <a:pt x="205" y="57"/>
                  </a:lnTo>
                  <a:lnTo>
                    <a:pt x="199" y="46"/>
                  </a:lnTo>
                  <a:lnTo>
                    <a:pt x="194" y="38"/>
                  </a:lnTo>
                  <a:lnTo>
                    <a:pt x="186" y="33"/>
                  </a:lnTo>
                  <a:lnTo>
                    <a:pt x="178" y="25"/>
                  </a:lnTo>
                  <a:lnTo>
                    <a:pt x="170" y="19"/>
                  </a:lnTo>
                  <a:lnTo>
                    <a:pt x="162" y="14"/>
                  </a:lnTo>
                  <a:lnTo>
                    <a:pt x="154" y="8"/>
                  </a:lnTo>
                  <a:lnTo>
                    <a:pt x="143" y="6"/>
                  </a:lnTo>
                  <a:lnTo>
                    <a:pt x="132" y="3"/>
                  </a:lnTo>
                  <a:lnTo>
                    <a:pt x="121" y="0"/>
                  </a:lnTo>
                  <a:lnTo>
                    <a:pt x="111" y="0"/>
                  </a:lnTo>
                  <a:close/>
                </a:path>
              </a:pathLst>
            </a:custGeom>
            <a:solidFill>
              <a:srgbClr val="33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spTree>
    <p:extLst>
      <p:ext uri="{BB962C8B-B14F-4D97-AF65-F5344CB8AC3E}">
        <p14:creationId xmlns:p14="http://schemas.microsoft.com/office/powerpoint/2010/main" val="1218800432"/>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7" name="Rectangle 2"/>
          <p:cNvSpPr>
            <a:spLocks noGrp="1" noChangeArrowheads="1"/>
          </p:cNvSpPr>
          <p:nvPr>
            <p:ph type="title" idx="4294967295"/>
          </p:nvPr>
        </p:nvSpPr>
        <p:spPr>
          <a:xfrm>
            <a:off x="768495" y="347231"/>
            <a:ext cx="10301287" cy="1143000"/>
          </a:xfrm>
          <a:prstGeom prst="rect">
            <a:avLst/>
          </a:prstGeom>
          <a:noFill/>
        </p:spPr>
        <p:txBody>
          <a:bodyPr/>
          <a:lstStyle/>
          <a:p>
            <a:pPr algn="ctr" eaLnBrk="1" hangingPunct="1">
              <a:lnSpc>
                <a:spcPct val="130000"/>
              </a:lnSpc>
              <a:spcBef>
                <a:spcPts val="0"/>
              </a:spcBef>
            </a:pPr>
            <a:r>
              <a:rPr lang="en-US" altLang="zh-CN" sz="4000" dirty="0"/>
              <a:t>Internet </a:t>
            </a:r>
            <a:r>
              <a:rPr lang="zh-CN" altLang="en-US" sz="4000" dirty="0"/>
              <a:t>域间选路</a:t>
            </a:r>
            <a:r>
              <a:rPr lang="en-US" altLang="zh-CN" sz="4000" dirty="0"/>
              <a:t>: BGP</a:t>
            </a:r>
          </a:p>
        </p:txBody>
      </p:sp>
      <p:sp>
        <p:nvSpPr>
          <p:cNvPr id="124" name="圆角矩形 123"/>
          <p:cNvSpPr/>
          <p:nvPr/>
        </p:nvSpPr>
        <p:spPr>
          <a:xfrm>
            <a:off x="1014559" y="1490231"/>
            <a:ext cx="8997542" cy="622106"/>
          </a:xfrm>
          <a:prstGeom prst="roundRect">
            <a:avLst/>
          </a:prstGeom>
          <a:gradFill flip="none" rotWithShape="1">
            <a:gsLst>
              <a:gs pos="85000">
                <a:schemeClr val="accent2">
                  <a:lumMod val="40000"/>
                  <a:lumOff val="60000"/>
                </a:schemeClr>
              </a:gs>
              <a:gs pos="15000">
                <a:schemeClr val="accent2">
                  <a:lumMod val="40000"/>
                  <a:lumOff val="60000"/>
                </a:schemeClr>
              </a:gs>
              <a:gs pos="0">
                <a:schemeClr val="bg1"/>
              </a:gs>
              <a:gs pos="100000">
                <a:schemeClr val="bg1"/>
              </a:gs>
              <a:gs pos="5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latin typeface="+mn-ea"/>
              </a:rPr>
              <a:t>为什么</a:t>
            </a:r>
            <a:r>
              <a:rPr lang="en-US" altLang="zh-CN" sz="2800" dirty="0">
                <a:solidFill>
                  <a:schemeClr val="tx1"/>
                </a:solidFill>
                <a:latin typeface="+mn-ea"/>
              </a:rPr>
              <a:t>AS</a:t>
            </a:r>
            <a:r>
              <a:rPr lang="zh-CN" altLang="en-US" sz="2800" dirty="0">
                <a:solidFill>
                  <a:schemeClr val="tx1"/>
                </a:solidFill>
                <a:latin typeface="+mn-ea"/>
              </a:rPr>
              <a:t>内选路和</a:t>
            </a:r>
            <a:r>
              <a:rPr lang="en-US" altLang="zh-CN" sz="2800" dirty="0">
                <a:solidFill>
                  <a:schemeClr val="tx1"/>
                </a:solidFill>
                <a:latin typeface="+mn-ea"/>
              </a:rPr>
              <a:t>AS</a:t>
            </a:r>
            <a:r>
              <a:rPr lang="zh-CN" altLang="en-US" sz="2800" dirty="0">
                <a:solidFill>
                  <a:schemeClr val="tx1"/>
                </a:solidFill>
                <a:latin typeface="+mn-ea"/>
              </a:rPr>
              <a:t>间选路采用不同的协议 </a:t>
            </a:r>
            <a:r>
              <a:rPr lang="en-US" altLang="zh-CN" sz="2800" dirty="0">
                <a:solidFill>
                  <a:schemeClr val="tx1"/>
                </a:solidFill>
                <a:latin typeface="+mn-ea"/>
              </a:rPr>
              <a:t>?</a:t>
            </a:r>
            <a:endParaRPr lang="zh-CN" altLang="en-US" sz="2800" dirty="0">
              <a:solidFill>
                <a:schemeClr val="tx1"/>
              </a:solidFill>
              <a:latin typeface="+mn-ea"/>
            </a:endParaRPr>
          </a:p>
        </p:txBody>
      </p:sp>
      <p:sp>
        <p:nvSpPr>
          <p:cNvPr id="2" name="矩形 1"/>
          <p:cNvSpPr/>
          <p:nvPr/>
        </p:nvSpPr>
        <p:spPr>
          <a:xfrm>
            <a:off x="738413" y="2235735"/>
            <a:ext cx="10331369" cy="4413516"/>
          </a:xfrm>
          <a:prstGeom prst="rect">
            <a:avLst/>
          </a:prstGeom>
        </p:spPr>
        <p:txBody>
          <a:bodyPr wrap="square">
            <a:spAutoFit/>
          </a:bodyPr>
          <a:lstStyle/>
          <a:p>
            <a:pPr marL="342900" indent="-342900">
              <a:lnSpc>
                <a:spcPct val="130000"/>
              </a:lnSpc>
              <a:buFont typeface="Wingdings" panose="05000000000000000000" pitchFamily="2" charset="2"/>
              <a:buChar char="l"/>
            </a:pPr>
            <a:r>
              <a:rPr lang="zh-CN" altLang="en-US" sz="2400" dirty="0">
                <a:latin typeface="+mn-ea"/>
              </a:rPr>
              <a:t>策略</a:t>
            </a:r>
            <a:r>
              <a:rPr lang="en-US" altLang="zh-CN" sz="2400" dirty="0">
                <a:latin typeface="+mn-ea"/>
              </a:rPr>
              <a:t>: </a:t>
            </a:r>
          </a:p>
          <a:p>
            <a:pPr marL="800100" lvl="1" indent="-342900">
              <a:lnSpc>
                <a:spcPct val="130000"/>
              </a:lnSpc>
              <a:buFont typeface="Arial" panose="020B0604020202020204" pitchFamily="34" charset="0"/>
              <a:buChar char="•"/>
            </a:pPr>
            <a:r>
              <a:rPr lang="en-US" altLang="zh-CN" sz="2400" dirty="0">
                <a:latin typeface="+mn-ea"/>
              </a:rPr>
              <a:t>AS</a:t>
            </a:r>
            <a:r>
              <a:rPr lang="zh-CN" altLang="en-US" sz="2400" dirty="0">
                <a:latin typeface="+mn-ea"/>
              </a:rPr>
              <a:t>间</a:t>
            </a:r>
            <a:r>
              <a:rPr lang="en-US" altLang="zh-CN" sz="2400" dirty="0">
                <a:latin typeface="+mn-ea"/>
              </a:rPr>
              <a:t>: </a:t>
            </a:r>
            <a:r>
              <a:rPr lang="zh-CN" altLang="en-US" sz="2400" dirty="0">
                <a:latin typeface="+mn-ea"/>
              </a:rPr>
              <a:t>管理员想控制本</a:t>
            </a:r>
            <a:r>
              <a:rPr lang="en-US" altLang="zh-CN" sz="2400" dirty="0">
                <a:latin typeface="+mn-ea"/>
              </a:rPr>
              <a:t>AS</a:t>
            </a:r>
            <a:r>
              <a:rPr lang="zh-CN" altLang="en-US" sz="2400" dirty="0">
                <a:latin typeface="+mn-ea"/>
              </a:rPr>
              <a:t>内产生的通信流怎样选路，以及什么通信流穿过自己的网络</a:t>
            </a:r>
          </a:p>
          <a:p>
            <a:pPr marL="800100" lvl="1" indent="-342900">
              <a:lnSpc>
                <a:spcPct val="130000"/>
              </a:lnSpc>
              <a:buFont typeface="Arial" panose="020B0604020202020204" pitchFamily="34" charset="0"/>
              <a:buChar char="•"/>
            </a:pPr>
            <a:r>
              <a:rPr lang="en-US" altLang="zh-CN" sz="2400" dirty="0">
                <a:latin typeface="+mn-ea"/>
              </a:rPr>
              <a:t>AS</a:t>
            </a:r>
            <a:r>
              <a:rPr lang="zh-CN" altLang="en-US" sz="2400" dirty="0">
                <a:latin typeface="+mn-ea"/>
              </a:rPr>
              <a:t>内</a:t>
            </a:r>
            <a:r>
              <a:rPr lang="en-US" altLang="zh-CN" sz="2400" dirty="0">
                <a:latin typeface="+mn-ea"/>
              </a:rPr>
              <a:t>:</a:t>
            </a:r>
            <a:r>
              <a:rPr lang="zh-CN" altLang="en-US" sz="2400" dirty="0">
                <a:latin typeface="+mn-ea"/>
              </a:rPr>
              <a:t>单个管理者</a:t>
            </a:r>
            <a:r>
              <a:rPr lang="en-US" altLang="zh-CN" sz="2400" dirty="0">
                <a:latin typeface="+mn-ea"/>
              </a:rPr>
              <a:t>, </a:t>
            </a:r>
            <a:r>
              <a:rPr lang="zh-CN" altLang="en-US" sz="2400" dirty="0">
                <a:latin typeface="+mn-ea"/>
              </a:rPr>
              <a:t>因此不需要策略</a:t>
            </a:r>
          </a:p>
          <a:p>
            <a:pPr marL="342900" indent="-342900">
              <a:lnSpc>
                <a:spcPct val="130000"/>
              </a:lnSpc>
              <a:buFont typeface="Wingdings" panose="05000000000000000000" pitchFamily="2" charset="2"/>
              <a:buChar char="l"/>
            </a:pPr>
            <a:r>
              <a:rPr lang="zh-CN" altLang="en-US" sz="2400" dirty="0">
                <a:latin typeface="+mn-ea"/>
              </a:rPr>
              <a:t>规模</a:t>
            </a:r>
            <a:r>
              <a:rPr lang="en-US" altLang="zh-CN" sz="2400" dirty="0">
                <a:latin typeface="+mn-ea"/>
              </a:rPr>
              <a:t>:</a:t>
            </a:r>
          </a:p>
          <a:p>
            <a:pPr marL="800100" lvl="1" indent="-342900">
              <a:lnSpc>
                <a:spcPct val="130000"/>
              </a:lnSpc>
              <a:buFont typeface="Arial" panose="020B0604020202020204" pitchFamily="34" charset="0"/>
              <a:buChar char="•"/>
            </a:pPr>
            <a:r>
              <a:rPr lang="zh-CN" altLang="en-US" sz="2400" dirty="0">
                <a:latin typeface="+mn-ea"/>
              </a:rPr>
              <a:t>层次路由节省了转发表的大小空间，减少了路由更新的流量</a:t>
            </a:r>
          </a:p>
          <a:p>
            <a:pPr marL="342900" indent="-342900">
              <a:lnSpc>
                <a:spcPct val="130000"/>
              </a:lnSpc>
              <a:buFont typeface="Wingdings" panose="05000000000000000000" pitchFamily="2" charset="2"/>
              <a:buChar char="l"/>
            </a:pPr>
            <a:r>
              <a:rPr lang="zh-CN" altLang="en-US" sz="2400" dirty="0">
                <a:latin typeface="+mn-ea"/>
              </a:rPr>
              <a:t>性能</a:t>
            </a:r>
            <a:r>
              <a:rPr lang="en-US" altLang="zh-CN" sz="2400" dirty="0">
                <a:latin typeface="+mn-ea"/>
              </a:rPr>
              <a:t>: </a:t>
            </a:r>
          </a:p>
          <a:p>
            <a:pPr marL="800100" lvl="1" indent="-342900">
              <a:lnSpc>
                <a:spcPct val="130000"/>
              </a:lnSpc>
              <a:buFont typeface="Arial" panose="020B0604020202020204" pitchFamily="34" charset="0"/>
              <a:buChar char="•"/>
            </a:pPr>
            <a:r>
              <a:rPr lang="en-US" altLang="zh-CN" sz="2400" dirty="0">
                <a:latin typeface="+mn-ea"/>
              </a:rPr>
              <a:t>AS</a:t>
            </a:r>
            <a:r>
              <a:rPr lang="zh-CN" altLang="en-US" sz="2400" dirty="0">
                <a:latin typeface="+mn-ea"/>
              </a:rPr>
              <a:t>内</a:t>
            </a:r>
            <a:r>
              <a:rPr lang="en-US" altLang="zh-CN" sz="2400" dirty="0">
                <a:latin typeface="+mn-ea"/>
              </a:rPr>
              <a:t>: </a:t>
            </a:r>
            <a:r>
              <a:rPr lang="zh-CN" altLang="en-US" sz="2400" dirty="0">
                <a:latin typeface="+mn-ea"/>
              </a:rPr>
              <a:t>集中在性能上</a:t>
            </a:r>
          </a:p>
          <a:p>
            <a:pPr marL="800100" lvl="1" indent="-342900">
              <a:lnSpc>
                <a:spcPct val="130000"/>
              </a:lnSpc>
              <a:buFont typeface="Arial" panose="020B0604020202020204" pitchFamily="34" charset="0"/>
              <a:buChar char="•"/>
            </a:pPr>
            <a:r>
              <a:rPr lang="en-US" altLang="zh-CN" sz="2400" dirty="0">
                <a:latin typeface="+mn-ea"/>
              </a:rPr>
              <a:t>AS</a:t>
            </a:r>
            <a:r>
              <a:rPr lang="zh-CN" altLang="en-US" sz="2400" dirty="0">
                <a:latin typeface="+mn-ea"/>
              </a:rPr>
              <a:t>间</a:t>
            </a:r>
            <a:r>
              <a:rPr lang="en-US" altLang="zh-CN" sz="2400" dirty="0">
                <a:latin typeface="+mn-ea"/>
              </a:rPr>
              <a:t>: </a:t>
            </a:r>
            <a:r>
              <a:rPr lang="zh-CN" altLang="en-US" sz="2400" dirty="0">
                <a:latin typeface="+mn-ea"/>
              </a:rPr>
              <a:t>策略可能比性能更加重要</a:t>
            </a:r>
          </a:p>
        </p:txBody>
      </p:sp>
    </p:spTree>
    <p:extLst>
      <p:ext uri="{BB962C8B-B14F-4D97-AF65-F5344CB8AC3E}">
        <p14:creationId xmlns:p14="http://schemas.microsoft.com/office/powerpoint/2010/main" val="4138930964"/>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76" name="TextBox 114"/>
          <p:cNvSpPr txBox="1">
            <a:spLocks noChangeArrowheads="1"/>
          </p:cNvSpPr>
          <p:nvPr/>
        </p:nvSpPr>
        <p:spPr bwMode="auto">
          <a:xfrm>
            <a:off x="296071" y="1113234"/>
            <a:ext cx="6244670" cy="572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457200" indent="-457200">
              <a:lnSpc>
                <a:spcPct val="130000"/>
              </a:lnSpc>
              <a:buFont typeface="Arial" panose="020B0604020202020204" pitchFamily="34" charset="0"/>
              <a:buChar char="•"/>
            </a:pPr>
            <a:r>
              <a:rPr lang="en-US" altLang="zh-CN" dirty="0">
                <a:latin typeface="+mn-ea"/>
                <a:ea typeface="+mn-ea"/>
              </a:rPr>
              <a:t>SDN</a:t>
            </a:r>
            <a:r>
              <a:rPr lang="zh-CN" altLang="en-US" dirty="0">
                <a:latin typeface="+mn-ea"/>
                <a:ea typeface="+mn-ea"/>
              </a:rPr>
              <a:t>的核心思想是建立一个通用转发</a:t>
            </a:r>
            <a:r>
              <a:rPr lang="zh-CN" altLang="en-US" dirty="0" smtClean="0">
                <a:latin typeface="+mn-ea"/>
                <a:ea typeface="+mn-ea"/>
              </a:rPr>
              <a:t>体系  </a:t>
            </a:r>
            <a:endParaRPr lang="en-US" altLang="zh-CN" sz="2000" dirty="0">
              <a:latin typeface="+mn-ea"/>
              <a:ea typeface="+mn-ea"/>
            </a:endParaRPr>
          </a:p>
        </p:txBody>
      </p:sp>
      <p:grpSp>
        <p:nvGrpSpPr>
          <p:cNvPr id="2" name="组合 1"/>
          <p:cNvGrpSpPr/>
          <p:nvPr/>
        </p:nvGrpSpPr>
        <p:grpSpPr>
          <a:xfrm>
            <a:off x="6249705" y="1204726"/>
            <a:ext cx="5624871" cy="4584701"/>
            <a:chOff x="3155592" y="2017713"/>
            <a:chExt cx="5624871" cy="4584701"/>
          </a:xfrm>
        </p:grpSpPr>
        <p:sp>
          <p:nvSpPr>
            <p:cNvPr id="116739" name="Rectangle 4"/>
            <p:cNvSpPr>
              <a:spLocks noChangeArrowheads="1"/>
            </p:cNvSpPr>
            <p:nvPr/>
          </p:nvSpPr>
          <p:spPr bwMode="auto">
            <a:xfrm flipV="1">
              <a:off x="4581525" y="2017713"/>
              <a:ext cx="4065588" cy="982662"/>
            </a:xfrm>
            <a:prstGeom prst="rect">
              <a:avLst/>
            </a:prstGeom>
            <a:solidFill>
              <a:schemeClr val="accent1"/>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sp>
          <p:nvSpPr>
            <p:cNvPr id="116740" name="Freeform 2"/>
            <p:cNvSpPr>
              <a:spLocks/>
            </p:cNvSpPr>
            <p:nvPr/>
          </p:nvSpPr>
          <p:spPr bwMode="auto">
            <a:xfrm>
              <a:off x="5027614" y="5022851"/>
              <a:ext cx="2847975" cy="1579563"/>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latin typeface="+mn-ea"/>
              </a:endParaRPr>
            </a:p>
          </p:txBody>
        </p:sp>
        <p:sp>
          <p:nvSpPr>
            <p:cNvPr id="116741" name="Freeform 6"/>
            <p:cNvSpPr>
              <a:spLocks/>
            </p:cNvSpPr>
            <p:nvPr/>
          </p:nvSpPr>
          <p:spPr bwMode="auto">
            <a:xfrm>
              <a:off x="5665789" y="5326064"/>
              <a:ext cx="542925" cy="295275"/>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sp>
          <p:nvSpPr>
            <p:cNvPr id="116742" name="Freeform 91"/>
            <p:cNvSpPr>
              <a:spLocks/>
            </p:cNvSpPr>
            <p:nvPr/>
          </p:nvSpPr>
          <p:spPr bwMode="auto">
            <a:xfrm>
              <a:off x="6707189" y="5319714"/>
              <a:ext cx="504825" cy="307975"/>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sp>
          <p:nvSpPr>
            <p:cNvPr id="116743" name="Freeform 92"/>
            <p:cNvSpPr>
              <a:spLocks/>
            </p:cNvSpPr>
            <p:nvPr/>
          </p:nvSpPr>
          <p:spPr bwMode="auto">
            <a:xfrm>
              <a:off x="5641975" y="5711825"/>
              <a:ext cx="1227138" cy="344488"/>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sp>
          <p:nvSpPr>
            <p:cNvPr id="116744" name="Freeform 93"/>
            <p:cNvSpPr>
              <a:spLocks/>
            </p:cNvSpPr>
            <p:nvPr/>
          </p:nvSpPr>
          <p:spPr bwMode="auto">
            <a:xfrm>
              <a:off x="5988050" y="5635625"/>
              <a:ext cx="992188" cy="641350"/>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sp>
          <p:nvSpPr>
            <p:cNvPr id="116745" name="Freeform 94"/>
            <p:cNvSpPr>
              <a:spLocks/>
            </p:cNvSpPr>
            <p:nvPr/>
          </p:nvSpPr>
          <p:spPr bwMode="auto">
            <a:xfrm>
              <a:off x="7081838" y="5699125"/>
              <a:ext cx="80962" cy="414338"/>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sp>
          <p:nvSpPr>
            <p:cNvPr id="116746" name="Freeform 95"/>
            <p:cNvSpPr>
              <a:spLocks/>
            </p:cNvSpPr>
            <p:nvPr/>
          </p:nvSpPr>
          <p:spPr bwMode="auto">
            <a:xfrm flipV="1">
              <a:off x="6021389" y="6132513"/>
              <a:ext cx="796925" cy="203200"/>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sp>
          <p:nvSpPr>
            <p:cNvPr id="116747" name="Freeform 96"/>
            <p:cNvSpPr>
              <a:spLocks/>
            </p:cNvSpPr>
            <p:nvPr/>
          </p:nvSpPr>
          <p:spPr bwMode="auto">
            <a:xfrm>
              <a:off x="5484813" y="5735638"/>
              <a:ext cx="222250" cy="506412"/>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sp>
          <p:nvSpPr>
            <p:cNvPr id="116748" name="Rectangle 97"/>
            <p:cNvSpPr>
              <a:spLocks noChangeArrowheads="1"/>
            </p:cNvSpPr>
            <p:nvPr/>
          </p:nvSpPr>
          <p:spPr bwMode="auto">
            <a:xfrm>
              <a:off x="3440113" y="5449889"/>
              <a:ext cx="1206500" cy="23812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sp>
          <p:nvSpPr>
            <p:cNvPr id="116749" name="Rectangle 98"/>
            <p:cNvSpPr>
              <a:spLocks noChangeArrowheads="1"/>
            </p:cNvSpPr>
            <p:nvPr/>
          </p:nvSpPr>
          <p:spPr bwMode="auto">
            <a:xfrm>
              <a:off x="3406775" y="5473701"/>
              <a:ext cx="1208088" cy="2381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sp>
          <p:nvSpPr>
            <p:cNvPr id="116750" name="Line 99"/>
            <p:cNvSpPr>
              <a:spLocks noChangeShapeType="1"/>
            </p:cNvSpPr>
            <p:nvPr/>
          </p:nvSpPr>
          <p:spPr bwMode="auto">
            <a:xfrm>
              <a:off x="4678364" y="5624513"/>
              <a:ext cx="422275"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751" name="Text Box 101"/>
            <p:cNvSpPr txBox="1">
              <a:spLocks noChangeArrowheads="1"/>
            </p:cNvSpPr>
            <p:nvPr/>
          </p:nvSpPr>
          <p:spPr bwMode="auto">
            <a:xfrm>
              <a:off x="5511801" y="5659438"/>
              <a:ext cx="3048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00"/>
                  </a:solidFill>
                  <a:latin typeface="+mn-ea"/>
                  <a:ea typeface="+mn-ea"/>
                </a:rPr>
                <a:t>2</a:t>
              </a:r>
            </a:p>
          </p:txBody>
        </p:sp>
        <p:sp>
          <p:nvSpPr>
            <p:cNvPr id="116752" name="Text Box 102"/>
            <p:cNvSpPr txBox="1">
              <a:spLocks noChangeArrowheads="1"/>
            </p:cNvSpPr>
            <p:nvPr/>
          </p:nvSpPr>
          <p:spPr bwMode="auto">
            <a:xfrm>
              <a:off x="5260976" y="5732463"/>
              <a:ext cx="3048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00"/>
                  </a:solidFill>
                  <a:latin typeface="+mn-ea"/>
                  <a:ea typeface="+mn-ea"/>
                </a:rPr>
                <a:t>3</a:t>
              </a:r>
            </a:p>
          </p:txBody>
        </p:sp>
        <p:sp>
          <p:nvSpPr>
            <p:cNvPr id="116753" name="Rectangle 104"/>
            <p:cNvSpPr>
              <a:spLocks noChangeArrowheads="1"/>
            </p:cNvSpPr>
            <p:nvPr/>
          </p:nvSpPr>
          <p:spPr bwMode="auto">
            <a:xfrm>
              <a:off x="3876675" y="5476876"/>
              <a:ext cx="738188" cy="23971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sp>
          <p:nvSpPr>
            <p:cNvPr id="116754" name="Text Box 105"/>
            <p:cNvSpPr txBox="1">
              <a:spLocks noChangeArrowheads="1"/>
            </p:cNvSpPr>
            <p:nvPr/>
          </p:nvSpPr>
          <p:spPr bwMode="auto">
            <a:xfrm>
              <a:off x="3803651" y="5467351"/>
              <a:ext cx="9445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a:solidFill>
                    <a:srgbClr val="000000"/>
                  </a:solidFill>
                  <a:latin typeface="+mn-ea"/>
                  <a:ea typeface="+mn-ea"/>
                </a:rPr>
                <a:t>0100 1101</a:t>
              </a:r>
            </a:p>
          </p:txBody>
        </p:sp>
        <p:sp>
          <p:nvSpPr>
            <p:cNvPr id="116755" name="Text Box 106"/>
            <p:cNvSpPr txBox="1">
              <a:spLocks noChangeArrowheads="1"/>
            </p:cNvSpPr>
            <p:nvPr/>
          </p:nvSpPr>
          <p:spPr bwMode="auto">
            <a:xfrm>
              <a:off x="3236069" y="6163401"/>
              <a:ext cx="198002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400" dirty="0">
                  <a:solidFill>
                    <a:srgbClr val="000000"/>
                  </a:solidFill>
                  <a:latin typeface="+mn-ea"/>
                  <a:ea typeface="+mn-ea"/>
                </a:rPr>
                <a:t>到达的分组首部中的值</a:t>
              </a:r>
              <a:endParaRPr lang="en-US" altLang="zh-CN" sz="1400" dirty="0">
                <a:solidFill>
                  <a:srgbClr val="000000"/>
                </a:solidFill>
                <a:latin typeface="+mn-ea"/>
                <a:ea typeface="+mn-ea"/>
              </a:endParaRPr>
            </a:p>
          </p:txBody>
        </p:sp>
        <p:grpSp>
          <p:nvGrpSpPr>
            <p:cNvPr id="116756" name="Group 25"/>
            <p:cNvGrpSpPr>
              <a:grpSpLocks/>
            </p:cNvGrpSpPr>
            <p:nvPr/>
          </p:nvGrpSpPr>
          <p:grpSpPr bwMode="auto">
            <a:xfrm>
              <a:off x="4403725" y="2162176"/>
              <a:ext cx="4376738" cy="397486"/>
              <a:chOff x="2876479" y="1379891"/>
              <a:chExt cx="4376824" cy="398442"/>
            </a:xfrm>
          </p:grpSpPr>
          <p:sp>
            <p:nvSpPr>
              <p:cNvPr id="116977" name="Oval 5"/>
              <p:cNvSpPr>
                <a:spLocks noChangeArrowheads="1"/>
              </p:cNvSpPr>
              <p:nvPr/>
            </p:nvSpPr>
            <p:spPr bwMode="auto">
              <a:xfrm>
                <a:off x="3143886" y="1379891"/>
                <a:ext cx="3785019" cy="393056"/>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sp>
            <p:nvSpPr>
              <p:cNvPr id="116978" name="Text Box 108"/>
              <p:cNvSpPr txBox="1">
                <a:spLocks noChangeArrowheads="1"/>
              </p:cNvSpPr>
              <p:nvPr/>
            </p:nvSpPr>
            <p:spPr bwMode="auto">
              <a:xfrm>
                <a:off x="2876479" y="1408113"/>
                <a:ext cx="4376824" cy="370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800" dirty="0">
                    <a:latin typeface="+mn-ea"/>
                    <a:ea typeface="+mn-ea"/>
                  </a:rPr>
                  <a:t>远程控制器</a:t>
                </a:r>
                <a:endParaRPr lang="en-US" altLang="zh-CN" sz="1400" dirty="0">
                  <a:solidFill>
                    <a:srgbClr val="000000"/>
                  </a:solidFill>
                  <a:latin typeface="+mn-ea"/>
                  <a:ea typeface="+mn-ea"/>
                </a:endParaRPr>
              </a:p>
            </p:txBody>
          </p:sp>
        </p:grpSp>
        <p:sp>
          <p:nvSpPr>
            <p:cNvPr id="116757" name="Line 119"/>
            <p:cNvSpPr>
              <a:spLocks noChangeShapeType="1"/>
            </p:cNvSpPr>
            <p:nvPr/>
          </p:nvSpPr>
          <p:spPr bwMode="auto">
            <a:xfrm flipH="1" flipV="1">
              <a:off x="4268788" y="5772151"/>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30" name="Freeform 122"/>
            <p:cNvSpPr>
              <a:spLocks/>
            </p:cNvSpPr>
            <p:nvPr/>
          </p:nvSpPr>
          <p:spPr bwMode="auto">
            <a:xfrm flipH="1">
              <a:off x="6376989" y="4848226"/>
              <a:ext cx="407987" cy="371475"/>
            </a:xfrm>
            <a:custGeom>
              <a:avLst/>
              <a:gdLst>
                <a:gd name="T0" fmla="*/ 0 w 1443"/>
                <a:gd name="T1" fmla="*/ 0 h 816"/>
                <a:gd name="T2" fmla="*/ 0 w 1443"/>
                <a:gd name="T3" fmla="*/ 0 h 816"/>
                <a:gd name="T4" fmla="*/ 0 w 1443"/>
                <a:gd name="T5" fmla="*/ 0 h 816"/>
                <a:gd name="T6" fmla="*/ 0 w 1443"/>
                <a:gd name="T7" fmla="*/ 0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2">
                    <a:lumMod val="40000"/>
                    <a:lumOff val="60000"/>
                  </a:schemeClr>
                </a:gs>
                <a:gs pos="100000">
                  <a:schemeClr val="bg1"/>
                </a:gs>
              </a:gsLst>
              <a:lin ang="16200000" scaled="0"/>
            </a:gradFill>
            <a:ln>
              <a:noFill/>
            </a:ln>
          </p:spPr>
          <p:txBody>
            <a:bodyPr/>
            <a:lstStyle/>
            <a:p>
              <a:pPr>
                <a:defRPr/>
              </a:pPr>
              <a:endParaRPr lang="en-US">
                <a:solidFill>
                  <a:srgbClr val="000000"/>
                </a:solidFill>
                <a:latin typeface="+mn-ea"/>
                <a:cs typeface="ＭＳ Ｐゴシック" charset="0"/>
              </a:endParaRPr>
            </a:p>
          </p:txBody>
        </p:sp>
        <p:sp>
          <p:nvSpPr>
            <p:cNvPr id="31" name="Freeform 122"/>
            <p:cNvSpPr>
              <a:spLocks/>
            </p:cNvSpPr>
            <p:nvPr/>
          </p:nvSpPr>
          <p:spPr bwMode="auto">
            <a:xfrm flipH="1">
              <a:off x="6942139" y="5053014"/>
              <a:ext cx="396875" cy="471487"/>
            </a:xfrm>
            <a:custGeom>
              <a:avLst/>
              <a:gdLst>
                <a:gd name="T0" fmla="*/ 0 w 1443"/>
                <a:gd name="T1" fmla="*/ 0 h 816"/>
                <a:gd name="T2" fmla="*/ 0 w 1443"/>
                <a:gd name="T3" fmla="*/ 0 h 816"/>
                <a:gd name="T4" fmla="*/ 0 w 1443"/>
                <a:gd name="T5" fmla="*/ 0 h 816"/>
                <a:gd name="T6" fmla="*/ 0 w 1443"/>
                <a:gd name="T7" fmla="*/ 0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 name="connsiteX0" fmla="*/ 0 w 12434"/>
                <a:gd name="connsiteY0" fmla="*/ 2860 h 12638"/>
                <a:gd name="connsiteX1" fmla="*/ 7457 w 12434"/>
                <a:gd name="connsiteY1" fmla="*/ 12443 h 12638"/>
                <a:gd name="connsiteX2" fmla="*/ 9148 w 12434"/>
                <a:gd name="connsiteY2" fmla="*/ 12517 h 12638"/>
                <a:gd name="connsiteX3" fmla="*/ 12434 w 12434"/>
                <a:gd name="connsiteY3" fmla="*/ 0 h 12638"/>
                <a:gd name="connsiteX4" fmla="*/ 0 w 12434"/>
                <a:gd name="connsiteY4" fmla="*/ 2860 h 12638"/>
                <a:gd name="connsiteX0" fmla="*/ 0 w 6870"/>
                <a:gd name="connsiteY0" fmla="*/ 0 h 12699"/>
                <a:gd name="connsiteX1" fmla="*/ 1893 w 6870"/>
                <a:gd name="connsiteY1" fmla="*/ 12504 h 12699"/>
                <a:gd name="connsiteX2" fmla="*/ 3584 w 6870"/>
                <a:gd name="connsiteY2" fmla="*/ 12578 h 12699"/>
                <a:gd name="connsiteX3" fmla="*/ 6870 w 6870"/>
                <a:gd name="connsiteY3" fmla="*/ 61 h 12699"/>
                <a:gd name="connsiteX4" fmla="*/ 0 w 6870"/>
                <a:gd name="connsiteY4" fmla="*/ 0 h 12699"/>
                <a:gd name="connsiteX0" fmla="*/ 0 w 10000"/>
                <a:gd name="connsiteY0" fmla="*/ 0 h 10000"/>
                <a:gd name="connsiteX1" fmla="*/ 2755 w 10000"/>
                <a:gd name="connsiteY1" fmla="*/ 9846 h 10000"/>
                <a:gd name="connsiteX2" fmla="*/ 5217 w 10000"/>
                <a:gd name="connsiteY2" fmla="*/ 9905 h 10000"/>
                <a:gd name="connsiteX3" fmla="*/ 10000 w 10000"/>
                <a:gd name="connsiteY3" fmla="*/ 48 h 10000"/>
                <a:gd name="connsiteX4" fmla="*/ 0 w 10000"/>
                <a:gd name="connsiteY4" fmla="*/ 0 h 10000"/>
                <a:gd name="connsiteX0" fmla="*/ 0 w 10000"/>
                <a:gd name="connsiteY0" fmla="*/ 0 h 10000"/>
                <a:gd name="connsiteX1" fmla="*/ 2755 w 10000"/>
                <a:gd name="connsiteY1" fmla="*/ 9846 h 10000"/>
                <a:gd name="connsiteX2" fmla="*/ 5217 w 10000"/>
                <a:gd name="connsiteY2" fmla="*/ 9905 h 10000"/>
                <a:gd name="connsiteX3" fmla="*/ 10000 w 10000"/>
                <a:gd name="connsiteY3" fmla="*/ 48 h 10000"/>
                <a:gd name="connsiteX4" fmla="*/ 0 w 10000"/>
                <a:gd name="connsiteY4" fmla="*/ 0 h 10000"/>
                <a:gd name="connsiteX0" fmla="*/ 0 w 10000"/>
                <a:gd name="connsiteY0" fmla="*/ 0 h 10000"/>
                <a:gd name="connsiteX1" fmla="*/ 2755 w 10000"/>
                <a:gd name="connsiteY1" fmla="*/ 9846 h 10000"/>
                <a:gd name="connsiteX2" fmla="*/ 5217 w 10000"/>
                <a:gd name="connsiteY2" fmla="*/ 9905 h 10000"/>
                <a:gd name="connsiteX3" fmla="*/ 10000 w 10000"/>
                <a:gd name="connsiteY3" fmla="*/ 48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cubicBezTo>
                    <a:pt x="3229" y="5733"/>
                    <a:pt x="2358" y="5470"/>
                    <a:pt x="2755" y="9846"/>
                  </a:cubicBezTo>
                  <a:cubicBezTo>
                    <a:pt x="3854" y="9780"/>
                    <a:pt x="4208" y="10175"/>
                    <a:pt x="5217" y="9905"/>
                  </a:cubicBezTo>
                  <a:cubicBezTo>
                    <a:pt x="5361" y="4711"/>
                    <a:pt x="8316" y="3397"/>
                    <a:pt x="10000" y="48"/>
                  </a:cubicBezTo>
                  <a:lnTo>
                    <a:pt x="0" y="0"/>
                  </a:lnTo>
                  <a:close/>
                </a:path>
              </a:pathLst>
            </a:custGeom>
            <a:gradFill rotWithShape="1">
              <a:gsLst>
                <a:gs pos="0">
                  <a:schemeClr val="accent2">
                    <a:lumMod val="40000"/>
                    <a:lumOff val="60000"/>
                  </a:schemeClr>
                </a:gs>
                <a:gs pos="100000">
                  <a:schemeClr val="bg1"/>
                </a:gs>
              </a:gsLst>
              <a:lin ang="16200000" scaled="0"/>
            </a:gradFill>
            <a:ln>
              <a:noFill/>
            </a:ln>
          </p:spPr>
          <p:txBody>
            <a:bodyPr/>
            <a:lstStyle/>
            <a:p>
              <a:pPr>
                <a:defRPr/>
              </a:pPr>
              <a:endParaRPr lang="en-US" dirty="0">
                <a:solidFill>
                  <a:srgbClr val="000000"/>
                </a:solidFill>
                <a:latin typeface="+mn-ea"/>
                <a:cs typeface="ＭＳ Ｐゴシック" charset="0"/>
              </a:endParaRPr>
            </a:p>
          </p:txBody>
        </p:sp>
        <p:grpSp>
          <p:nvGrpSpPr>
            <p:cNvPr id="116760" name="Group 77"/>
            <p:cNvGrpSpPr>
              <a:grpSpLocks/>
            </p:cNvGrpSpPr>
            <p:nvPr/>
          </p:nvGrpSpPr>
          <p:grpSpPr bwMode="auto">
            <a:xfrm>
              <a:off x="6869113" y="5478463"/>
              <a:ext cx="501650" cy="233362"/>
              <a:chOff x="3600" y="219"/>
              <a:chExt cx="360" cy="175"/>
            </a:xfrm>
          </p:grpSpPr>
          <p:sp>
            <p:nvSpPr>
              <p:cNvPr id="116964" name="Oval 78"/>
              <p:cNvSpPr>
                <a:spLocks noChangeArrowheads="1"/>
              </p:cNvSpPr>
              <p:nvPr/>
            </p:nvSpPr>
            <p:spPr bwMode="auto">
              <a:xfrm>
                <a:off x="3603" y="298"/>
                <a:ext cx="357"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sp>
            <p:nvSpPr>
              <p:cNvPr id="116965" name="Line 79"/>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66" name="Line 8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67" name="Rectangle 81"/>
              <p:cNvSpPr>
                <a:spLocks noChangeArrowheads="1"/>
              </p:cNvSpPr>
              <p:nvPr/>
            </p:nvSpPr>
            <p:spPr bwMode="auto">
              <a:xfrm>
                <a:off x="3603"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latin typeface="+mn-ea"/>
                  <a:ea typeface="+mn-ea"/>
                </a:endParaRPr>
              </a:p>
            </p:txBody>
          </p:sp>
          <p:sp>
            <p:nvSpPr>
              <p:cNvPr id="116968" name="Oval 8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grpSp>
            <p:nvGrpSpPr>
              <p:cNvPr id="116969" name="Group 83"/>
              <p:cNvGrpSpPr>
                <a:grpSpLocks/>
              </p:cNvGrpSpPr>
              <p:nvPr/>
            </p:nvGrpSpPr>
            <p:grpSpPr bwMode="auto">
              <a:xfrm>
                <a:off x="3686" y="244"/>
                <a:ext cx="177" cy="66"/>
                <a:chOff x="2848" y="848"/>
                <a:chExt cx="140" cy="98"/>
              </a:xfrm>
            </p:grpSpPr>
            <p:sp>
              <p:nvSpPr>
                <p:cNvPr id="116974" name="Line 8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75" name="Line 85"/>
                <p:cNvSpPr>
                  <a:spLocks noChangeShapeType="1"/>
                </p:cNvSpPr>
                <p:nvPr/>
              </p:nvSpPr>
              <p:spPr bwMode="auto">
                <a:xfrm>
                  <a:off x="2944" y="943"/>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76" name="Line 86"/>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grpSp>
            <p:nvGrpSpPr>
              <p:cNvPr id="116970" name="Group 87"/>
              <p:cNvGrpSpPr>
                <a:grpSpLocks/>
              </p:cNvGrpSpPr>
              <p:nvPr/>
            </p:nvGrpSpPr>
            <p:grpSpPr bwMode="auto">
              <a:xfrm flipV="1">
                <a:off x="3686" y="243"/>
                <a:ext cx="177" cy="66"/>
                <a:chOff x="2848" y="848"/>
                <a:chExt cx="140" cy="98"/>
              </a:xfrm>
            </p:grpSpPr>
            <p:sp>
              <p:nvSpPr>
                <p:cNvPr id="116971" name="Line 88"/>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72" name="Line 8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73" name="Line 90"/>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grpSp>
        <p:sp>
          <p:nvSpPr>
            <p:cNvPr id="48" name="Freeform 122"/>
            <p:cNvSpPr>
              <a:spLocks/>
            </p:cNvSpPr>
            <p:nvPr/>
          </p:nvSpPr>
          <p:spPr bwMode="auto">
            <a:xfrm flipH="1">
              <a:off x="7232651" y="5572125"/>
              <a:ext cx="347663" cy="560388"/>
            </a:xfrm>
            <a:custGeom>
              <a:avLst/>
              <a:gdLst>
                <a:gd name="T0" fmla="*/ 0 w 1443"/>
                <a:gd name="T1" fmla="*/ 0 h 816"/>
                <a:gd name="T2" fmla="*/ 0 w 1443"/>
                <a:gd name="T3" fmla="*/ 0 h 816"/>
                <a:gd name="T4" fmla="*/ 0 w 1443"/>
                <a:gd name="T5" fmla="*/ 0 h 816"/>
                <a:gd name="T6" fmla="*/ 0 w 1443"/>
                <a:gd name="T7" fmla="*/ 0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 name="connsiteX0" fmla="*/ 0 w 12434"/>
                <a:gd name="connsiteY0" fmla="*/ 5781 h 9717"/>
                <a:gd name="connsiteX1" fmla="*/ 9891 w 12434"/>
                <a:gd name="connsiteY1" fmla="*/ 9522 h 9717"/>
                <a:gd name="connsiteX2" fmla="*/ 11582 w 12434"/>
                <a:gd name="connsiteY2" fmla="*/ 9596 h 9717"/>
                <a:gd name="connsiteX3" fmla="*/ 12434 w 12434"/>
                <a:gd name="connsiteY3" fmla="*/ 0 h 9717"/>
                <a:gd name="connsiteX4" fmla="*/ 0 w 12434"/>
                <a:gd name="connsiteY4" fmla="*/ 5781 h 9717"/>
                <a:gd name="connsiteX0" fmla="*/ 918 w 10233"/>
                <a:gd name="connsiteY0" fmla="*/ 8176 h 12226"/>
                <a:gd name="connsiteX1" fmla="*/ 8873 w 10233"/>
                <a:gd name="connsiteY1" fmla="*/ 12026 h 12226"/>
                <a:gd name="connsiteX2" fmla="*/ 10233 w 10233"/>
                <a:gd name="connsiteY2" fmla="*/ 12102 h 12226"/>
                <a:gd name="connsiteX3" fmla="*/ 1241 w 10233"/>
                <a:gd name="connsiteY3" fmla="*/ 0 h 12226"/>
                <a:gd name="connsiteX4" fmla="*/ 918 w 10233"/>
                <a:gd name="connsiteY4" fmla="*/ 8176 h 12226"/>
                <a:gd name="connsiteX0" fmla="*/ 918 w 10233"/>
                <a:gd name="connsiteY0" fmla="*/ 8176 h 12226"/>
                <a:gd name="connsiteX1" fmla="*/ 8873 w 10233"/>
                <a:gd name="connsiteY1" fmla="*/ 12026 h 12226"/>
                <a:gd name="connsiteX2" fmla="*/ 10233 w 10233"/>
                <a:gd name="connsiteY2" fmla="*/ 12102 h 12226"/>
                <a:gd name="connsiteX3" fmla="*/ 1241 w 10233"/>
                <a:gd name="connsiteY3" fmla="*/ 0 h 12226"/>
                <a:gd name="connsiteX4" fmla="*/ 918 w 10233"/>
                <a:gd name="connsiteY4" fmla="*/ 8176 h 12226"/>
                <a:gd name="connsiteX0" fmla="*/ 918 w 10233"/>
                <a:gd name="connsiteY0" fmla="*/ 8176 h 12226"/>
                <a:gd name="connsiteX1" fmla="*/ 8873 w 10233"/>
                <a:gd name="connsiteY1" fmla="*/ 12026 h 12226"/>
                <a:gd name="connsiteX2" fmla="*/ 10233 w 10233"/>
                <a:gd name="connsiteY2" fmla="*/ 12102 h 12226"/>
                <a:gd name="connsiteX3" fmla="*/ 1241 w 10233"/>
                <a:gd name="connsiteY3" fmla="*/ 0 h 12226"/>
                <a:gd name="connsiteX4" fmla="*/ 918 w 10233"/>
                <a:gd name="connsiteY4" fmla="*/ 8176 h 12226"/>
                <a:gd name="connsiteX0" fmla="*/ 0 w 9315"/>
                <a:gd name="connsiteY0" fmla="*/ 8176 h 12226"/>
                <a:gd name="connsiteX1" fmla="*/ 7955 w 9315"/>
                <a:gd name="connsiteY1" fmla="*/ 12026 h 12226"/>
                <a:gd name="connsiteX2" fmla="*/ 9315 w 9315"/>
                <a:gd name="connsiteY2" fmla="*/ 12102 h 12226"/>
                <a:gd name="connsiteX3" fmla="*/ 323 w 9315"/>
                <a:gd name="connsiteY3" fmla="*/ 0 h 12226"/>
                <a:gd name="connsiteX4" fmla="*/ 0 w 9315"/>
                <a:gd name="connsiteY4" fmla="*/ 8176 h 12226"/>
                <a:gd name="connsiteX0" fmla="*/ 0 w 10000"/>
                <a:gd name="connsiteY0" fmla="*/ 6778 h 10091"/>
                <a:gd name="connsiteX1" fmla="*/ 8540 w 10000"/>
                <a:gd name="connsiteY1" fmla="*/ 9927 h 10091"/>
                <a:gd name="connsiteX2" fmla="*/ 10000 w 10000"/>
                <a:gd name="connsiteY2" fmla="*/ 9990 h 10091"/>
                <a:gd name="connsiteX3" fmla="*/ 107 w 10000"/>
                <a:gd name="connsiteY3" fmla="*/ 0 h 10091"/>
                <a:gd name="connsiteX4" fmla="*/ 0 w 10000"/>
                <a:gd name="connsiteY4" fmla="*/ 6778 h 10091"/>
                <a:gd name="connsiteX0" fmla="*/ 0 w 10000"/>
                <a:gd name="connsiteY0" fmla="*/ 6778 h 10091"/>
                <a:gd name="connsiteX1" fmla="*/ 8540 w 10000"/>
                <a:gd name="connsiteY1" fmla="*/ 9927 h 10091"/>
                <a:gd name="connsiteX2" fmla="*/ 10000 w 10000"/>
                <a:gd name="connsiteY2" fmla="*/ 9990 h 10091"/>
                <a:gd name="connsiteX3" fmla="*/ 107 w 10000"/>
                <a:gd name="connsiteY3" fmla="*/ 0 h 10091"/>
                <a:gd name="connsiteX4" fmla="*/ 0 w 10000"/>
                <a:gd name="connsiteY4" fmla="*/ 6778 h 10091"/>
                <a:gd name="connsiteX0" fmla="*/ 0 w 10000"/>
                <a:gd name="connsiteY0" fmla="*/ 6778 h 10838"/>
                <a:gd name="connsiteX1" fmla="*/ 8900 w 10000"/>
                <a:gd name="connsiteY1" fmla="*/ 10838 h 10838"/>
                <a:gd name="connsiteX2" fmla="*/ 10000 w 10000"/>
                <a:gd name="connsiteY2" fmla="*/ 9990 h 10838"/>
                <a:gd name="connsiteX3" fmla="*/ 107 w 10000"/>
                <a:gd name="connsiteY3" fmla="*/ 0 h 10838"/>
                <a:gd name="connsiteX4" fmla="*/ 0 w 10000"/>
                <a:gd name="connsiteY4" fmla="*/ 6778 h 10838"/>
                <a:gd name="connsiteX0" fmla="*/ 0 w 9339"/>
                <a:gd name="connsiteY0" fmla="*/ 6778 h 10838"/>
                <a:gd name="connsiteX1" fmla="*/ 8900 w 9339"/>
                <a:gd name="connsiteY1" fmla="*/ 10838 h 10838"/>
                <a:gd name="connsiteX2" fmla="*/ 9339 w 9339"/>
                <a:gd name="connsiteY2" fmla="*/ 8351 h 10838"/>
                <a:gd name="connsiteX3" fmla="*/ 107 w 9339"/>
                <a:gd name="connsiteY3" fmla="*/ 0 h 10838"/>
                <a:gd name="connsiteX4" fmla="*/ 0 w 9339"/>
                <a:gd name="connsiteY4" fmla="*/ 6778 h 10838"/>
                <a:gd name="connsiteX0" fmla="*/ 0 w 10000"/>
                <a:gd name="connsiteY0" fmla="*/ 6254 h 10000"/>
                <a:gd name="connsiteX1" fmla="*/ 9530 w 10000"/>
                <a:gd name="connsiteY1" fmla="*/ 10000 h 10000"/>
                <a:gd name="connsiteX2" fmla="*/ 10000 w 10000"/>
                <a:gd name="connsiteY2" fmla="*/ 7705 h 10000"/>
                <a:gd name="connsiteX3" fmla="*/ 115 w 10000"/>
                <a:gd name="connsiteY3" fmla="*/ 0 h 10000"/>
                <a:gd name="connsiteX4" fmla="*/ 0 w 10000"/>
                <a:gd name="connsiteY4" fmla="*/ 6254 h 10000"/>
                <a:gd name="connsiteX0" fmla="*/ 0 w 10000"/>
                <a:gd name="connsiteY0" fmla="*/ 6254 h 10000"/>
                <a:gd name="connsiteX1" fmla="*/ 9530 w 10000"/>
                <a:gd name="connsiteY1" fmla="*/ 10000 h 10000"/>
                <a:gd name="connsiteX2" fmla="*/ 10000 w 10000"/>
                <a:gd name="connsiteY2" fmla="*/ 7705 h 10000"/>
                <a:gd name="connsiteX3" fmla="*/ 115 w 10000"/>
                <a:gd name="connsiteY3" fmla="*/ 0 h 10000"/>
                <a:gd name="connsiteX4" fmla="*/ 0 w 10000"/>
                <a:gd name="connsiteY4" fmla="*/ 6254 h 10000"/>
                <a:gd name="connsiteX0" fmla="*/ 0 w 10000"/>
                <a:gd name="connsiteY0" fmla="*/ 6254 h 10000"/>
                <a:gd name="connsiteX1" fmla="*/ 9530 w 10000"/>
                <a:gd name="connsiteY1" fmla="*/ 10000 h 10000"/>
                <a:gd name="connsiteX2" fmla="*/ 10000 w 10000"/>
                <a:gd name="connsiteY2" fmla="*/ 7705 h 10000"/>
                <a:gd name="connsiteX3" fmla="*/ 115 w 10000"/>
                <a:gd name="connsiteY3" fmla="*/ 0 h 10000"/>
                <a:gd name="connsiteX4" fmla="*/ 0 w 10000"/>
                <a:gd name="connsiteY4" fmla="*/ 6254 h 10000"/>
                <a:gd name="connsiteX0" fmla="*/ 20 w 10020"/>
                <a:gd name="connsiteY0" fmla="*/ 7598 h 11344"/>
                <a:gd name="connsiteX1" fmla="*/ 9550 w 10020"/>
                <a:gd name="connsiteY1" fmla="*/ 11344 h 11344"/>
                <a:gd name="connsiteX2" fmla="*/ 10020 w 10020"/>
                <a:gd name="connsiteY2" fmla="*/ 9049 h 11344"/>
                <a:gd name="connsiteX3" fmla="*/ 71 w 10020"/>
                <a:gd name="connsiteY3" fmla="*/ 0 h 11344"/>
                <a:gd name="connsiteX4" fmla="*/ 20 w 10020"/>
                <a:gd name="connsiteY4" fmla="*/ 7598 h 11344"/>
                <a:gd name="connsiteX0" fmla="*/ 20 w 10020"/>
                <a:gd name="connsiteY0" fmla="*/ 7598 h 11344"/>
                <a:gd name="connsiteX1" fmla="*/ 9550 w 10020"/>
                <a:gd name="connsiteY1" fmla="*/ 11344 h 11344"/>
                <a:gd name="connsiteX2" fmla="*/ 10020 w 10020"/>
                <a:gd name="connsiteY2" fmla="*/ 9049 h 11344"/>
                <a:gd name="connsiteX3" fmla="*/ 71 w 10020"/>
                <a:gd name="connsiteY3" fmla="*/ 0 h 11344"/>
                <a:gd name="connsiteX4" fmla="*/ 20 w 10020"/>
                <a:gd name="connsiteY4" fmla="*/ 7598 h 11344"/>
                <a:gd name="connsiteX0" fmla="*/ 20 w 10020"/>
                <a:gd name="connsiteY0" fmla="*/ 7598 h 11260"/>
                <a:gd name="connsiteX1" fmla="*/ 9743 w 10020"/>
                <a:gd name="connsiteY1" fmla="*/ 11260 h 11260"/>
                <a:gd name="connsiteX2" fmla="*/ 10020 w 10020"/>
                <a:gd name="connsiteY2" fmla="*/ 9049 h 11260"/>
                <a:gd name="connsiteX3" fmla="*/ 71 w 10020"/>
                <a:gd name="connsiteY3" fmla="*/ 0 h 11260"/>
                <a:gd name="connsiteX4" fmla="*/ 20 w 10020"/>
                <a:gd name="connsiteY4" fmla="*/ 7598 h 11260"/>
                <a:gd name="connsiteX0" fmla="*/ 20 w 10020"/>
                <a:gd name="connsiteY0" fmla="*/ 7598 h 11260"/>
                <a:gd name="connsiteX1" fmla="*/ 9743 w 10020"/>
                <a:gd name="connsiteY1" fmla="*/ 11260 h 11260"/>
                <a:gd name="connsiteX2" fmla="*/ 10020 w 10020"/>
                <a:gd name="connsiteY2" fmla="*/ 9049 h 11260"/>
                <a:gd name="connsiteX3" fmla="*/ 71 w 10020"/>
                <a:gd name="connsiteY3" fmla="*/ 0 h 11260"/>
                <a:gd name="connsiteX4" fmla="*/ 20 w 10020"/>
                <a:gd name="connsiteY4" fmla="*/ 7598 h 11260"/>
                <a:gd name="connsiteX0" fmla="*/ 174 w 10174"/>
                <a:gd name="connsiteY0" fmla="*/ 9049 h 12711"/>
                <a:gd name="connsiteX1" fmla="*/ 9897 w 10174"/>
                <a:gd name="connsiteY1" fmla="*/ 12711 h 12711"/>
                <a:gd name="connsiteX2" fmla="*/ 10174 w 10174"/>
                <a:gd name="connsiteY2" fmla="*/ 10500 h 12711"/>
                <a:gd name="connsiteX3" fmla="*/ 53 w 10174"/>
                <a:gd name="connsiteY3" fmla="*/ 0 h 12711"/>
                <a:gd name="connsiteX4" fmla="*/ 174 w 10174"/>
                <a:gd name="connsiteY4" fmla="*/ 9049 h 12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4" h="12711">
                  <a:moveTo>
                    <a:pt x="174" y="9049"/>
                  </a:moveTo>
                  <a:cubicBezTo>
                    <a:pt x="4475" y="9662"/>
                    <a:pt x="4372" y="8900"/>
                    <a:pt x="9897" y="12711"/>
                  </a:cubicBezTo>
                  <a:cubicBezTo>
                    <a:pt x="9952" y="11889"/>
                    <a:pt x="9533" y="10766"/>
                    <a:pt x="10174" y="10500"/>
                  </a:cubicBezTo>
                  <a:cubicBezTo>
                    <a:pt x="2742" y="6806"/>
                    <a:pt x="2583" y="3892"/>
                    <a:pt x="53" y="0"/>
                  </a:cubicBezTo>
                  <a:cubicBezTo>
                    <a:pt x="-167" y="3529"/>
                    <a:pt x="382" y="5436"/>
                    <a:pt x="174" y="9049"/>
                  </a:cubicBezTo>
                  <a:close/>
                </a:path>
              </a:pathLst>
            </a:custGeom>
            <a:gradFill rotWithShape="1">
              <a:gsLst>
                <a:gs pos="0">
                  <a:schemeClr val="accent2">
                    <a:lumMod val="40000"/>
                    <a:lumOff val="60000"/>
                  </a:schemeClr>
                </a:gs>
                <a:gs pos="100000">
                  <a:schemeClr val="bg1"/>
                </a:gs>
              </a:gsLst>
              <a:lin ang="10800000" scaled="0"/>
            </a:gradFill>
            <a:ln>
              <a:noFill/>
            </a:ln>
          </p:spPr>
          <p:txBody>
            <a:bodyPr/>
            <a:lstStyle/>
            <a:p>
              <a:pPr>
                <a:defRPr/>
              </a:pPr>
              <a:endParaRPr lang="en-US" dirty="0">
                <a:solidFill>
                  <a:srgbClr val="000000"/>
                </a:solidFill>
                <a:latin typeface="+mn-ea"/>
                <a:cs typeface="ＭＳ Ｐゴシック" charset="0"/>
              </a:endParaRPr>
            </a:p>
          </p:txBody>
        </p:sp>
        <p:sp>
          <p:nvSpPr>
            <p:cNvPr id="49" name="Freeform 122"/>
            <p:cNvSpPr>
              <a:spLocks/>
            </p:cNvSpPr>
            <p:nvPr/>
          </p:nvSpPr>
          <p:spPr bwMode="auto">
            <a:xfrm flipH="1">
              <a:off x="4087813" y="5051426"/>
              <a:ext cx="2146300" cy="454025"/>
            </a:xfrm>
            <a:custGeom>
              <a:avLst/>
              <a:gdLst>
                <a:gd name="T0" fmla="*/ 0 w 1443"/>
                <a:gd name="T1" fmla="*/ 0 h 816"/>
                <a:gd name="T2" fmla="*/ 0 w 1443"/>
                <a:gd name="T3" fmla="*/ 0 h 816"/>
                <a:gd name="T4" fmla="*/ 0 w 1443"/>
                <a:gd name="T5" fmla="*/ 0 h 816"/>
                <a:gd name="T6" fmla="*/ 0 w 1443"/>
                <a:gd name="T7" fmla="*/ 0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 name="connsiteX0" fmla="*/ 0 w 10151"/>
                <a:gd name="connsiteY0" fmla="*/ 0 h 10495"/>
                <a:gd name="connsiteX1" fmla="*/ 7457 w 10151"/>
                <a:gd name="connsiteY1" fmla="*/ 9583 h 10495"/>
                <a:gd name="connsiteX2" fmla="*/ 10151 w 10151"/>
                <a:gd name="connsiteY2" fmla="*/ 10437 h 10495"/>
                <a:gd name="connsiteX3" fmla="*/ 10000 w 10151"/>
                <a:gd name="connsiteY3" fmla="*/ 61 h 10495"/>
                <a:gd name="connsiteX4" fmla="*/ 0 w 10151"/>
                <a:gd name="connsiteY4" fmla="*/ 0 h 10495"/>
                <a:gd name="connsiteX0" fmla="*/ 0 w 10151"/>
                <a:gd name="connsiteY0" fmla="*/ 0 h 10515"/>
                <a:gd name="connsiteX1" fmla="*/ 6036 w 10151"/>
                <a:gd name="connsiteY1" fmla="*/ 9973 h 10515"/>
                <a:gd name="connsiteX2" fmla="*/ 10151 w 10151"/>
                <a:gd name="connsiteY2" fmla="*/ 10437 h 10515"/>
                <a:gd name="connsiteX3" fmla="*/ 10000 w 10151"/>
                <a:gd name="connsiteY3" fmla="*/ 61 h 10515"/>
                <a:gd name="connsiteX4" fmla="*/ 0 w 10151"/>
                <a:gd name="connsiteY4" fmla="*/ 0 h 10515"/>
                <a:gd name="connsiteX0" fmla="*/ 0 w 11989"/>
                <a:gd name="connsiteY0" fmla="*/ 0 h 15715"/>
                <a:gd name="connsiteX1" fmla="*/ 7874 w 11989"/>
                <a:gd name="connsiteY1" fmla="*/ 15173 h 15715"/>
                <a:gd name="connsiteX2" fmla="*/ 11989 w 11989"/>
                <a:gd name="connsiteY2" fmla="*/ 15637 h 15715"/>
                <a:gd name="connsiteX3" fmla="*/ 11838 w 11989"/>
                <a:gd name="connsiteY3" fmla="*/ 5261 h 15715"/>
                <a:gd name="connsiteX4" fmla="*/ 0 w 11989"/>
                <a:gd name="connsiteY4" fmla="*/ 0 h 15715"/>
                <a:gd name="connsiteX0" fmla="*/ 0 w 13760"/>
                <a:gd name="connsiteY0" fmla="*/ 0 h 15715"/>
                <a:gd name="connsiteX1" fmla="*/ 7874 w 13760"/>
                <a:gd name="connsiteY1" fmla="*/ 15173 h 15715"/>
                <a:gd name="connsiteX2" fmla="*/ 11989 w 13760"/>
                <a:gd name="connsiteY2" fmla="*/ 15637 h 15715"/>
                <a:gd name="connsiteX3" fmla="*/ 13760 w 13760"/>
                <a:gd name="connsiteY3" fmla="*/ 61 h 15715"/>
                <a:gd name="connsiteX4" fmla="*/ 0 w 13760"/>
                <a:gd name="connsiteY4" fmla="*/ 0 h 15715"/>
                <a:gd name="connsiteX0" fmla="*/ 0 w 13760"/>
                <a:gd name="connsiteY0" fmla="*/ 0 h 15758"/>
                <a:gd name="connsiteX1" fmla="*/ 8292 w 13760"/>
                <a:gd name="connsiteY1" fmla="*/ 15563 h 15758"/>
                <a:gd name="connsiteX2" fmla="*/ 11989 w 13760"/>
                <a:gd name="connsiteY2" fmla="*/ 15637 h 15758"/>
                <a:gd name="connsiteX3" fmla="*/ 13760 w 13760"/>
                <a:gd name="connsiteY3" fmla="*/ 61 h 15758"/>
                <a:gd name="connsiteX4" fmla="*/ 0 w 13760"/>
                <a:gd name="connsiteY4" fmla="*/ 0 h 15758"/>
                <a:gd name="connsiteX0" fmla="*/ 0 w 24624"/>
                <a:gd name="connsiteY0" fmla="*/ 849 h 16607"/>
                <a:gd name="connsiteX1" fmla="*/ 8292 w 24624"/>
                <a:gd name="connsiteY1" fmla="*/ 16412 h 16607"/>
                <a:gd name="connsiteX2" fmla="*/ 11989 w 24624"/>
                <a:gd name="connsiteY2" fmla="*/ 16486 h 16607"/>
                <a:gd name="connsiteX3" fmla="*/ 24624 w 24624"/>
                <a:gd name="connsiteY3" fmla="*/ 0 h 16607"/>
                <a:gd name="connsiteX4" fmla="*/ 0 w 24624"/>
                <a:gd name="connsiteY4" fmla="*/ 849 h 16607"/>
                <a:gd name="connsiteX0" fmla="*/ 0 w 24624"/>
                <a:gd name="connsiteY0" fmla="*/ 849 h 16607"/>
                <a:gd name="connsiteX1" fmla="*/ 8292 w 24624"/>
                <a:gd name="connsiteY1" fmla="*/ 16412 h 16607"/>
                <a:gd name="connsiteX2" fmla="*/ 11989 w 24624"/>
                <a:gd name="connsiteY2" fmla="*/ 16486 h 16607"/>
                <a:gd name="connsiteX3" fmla="*/ 24624 w 24624"/>
                <a:gd name="connsiteY3" fmla="*/ 0 h 16607"/>
                <a:gd name="connsiteX4" fmla="*/ 0 w 24624"/>
                <a:gd name="connsiteY4" fmla="*/ 849 h 16607"/>
                <a:gd name="connsiteX0" fmla="*/ 0 w 28801"/>
                <a:gd name="connsiteY0" fmla="*/ 0 h 18057"/>
                <a:gd name="connsiteX1" fmla="*/ 12469 w 28801"/>
                <a:gd name="connsiteY1" fmla="*/ 17862 h 18057"/>
                <a:gd name="connsiteX2" fmla="*/ 16166 w 28801"/>
                <a:gd name="connsiteY2" fmla="*/ 17936 h 18057"/>
                <a:gd name="connsiteX3" fmla="*/ 28801 w 28801"/>
                <a:gd name="connsiteY3" fmla="*/ 1450 h 18057"/>
                <a:gd name="connsiteX4" fmla="*/ 0 w 28801"/>
                <a:gd name="connsiteY4" fmla="*/ 0 h 18057"/>
                <a:gd name="connsiteX0" fmla="*/ 0 w 37155"/>
                <a:gd name="connsiteY0" fmla="*/ 0 h 18057"/>
                <a:gd name="connsiteX1" fmla="*/ 12469 w 37155"/>
                <a:gd name="connsiteY1" fmla="*/ 17862 h 18057"/>
                <a:gd name="connsiteX2" fmla="*/ 16166 w 37155"/>
                <a:gd name="connsiteY2" fmla="*/ 17936 h 18057"/>
                <a:gd name="connsiteX3" fmla="*/ 37155 w 37155"/>
                <a:gd name="connsiteY3" fmla="*/ 50 h 18057"/>
                <a:gd name="connsiteX4" fmla="*/ 0 w 37155"/>
                <a:gd name="connsiteY4" fmla="*/ 0 h 1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55" h="18057">
                  <a:moveTo>
                    <a:pt x="0" y="0"/>
                  </a:moveTo>
                  <a:cubicBezTo>
                    <a:pt x="3957" y="3493"/>
                    <a:pt x="10944" y="13279"/>
                    <a:pt x="12469" y="17862"/>
                  </a:cubicBezTo>
                  <a:cubicBezTo>
                    <a:pt x="13224" y="17777"/>
                    <a:pt x="15473" y="18279"/>
                    <a:pt x="16166" y="17936"/>
                  </a:cubicBezTo>
                  <a:cubicBezTo>
                    <a:pt x="15778" y="12531"/>
                    <a:pt x="29146" y="3783"/>
                    <a:pt x="37155" y="50"/>
                  </a:cubicBezTo>
                  <a:lnTo>
                    <a:pt x="0" y="0"/>
                  </a:lnTo>
                  <a:close/>
                </a:path>
              </a:pathLst>
            </a:custGeom>
            <a:gradFill rotWithShape="1">
              <a:gsLst>
                <a:gs pos="0">
                  <a:schemeClr val="accent2">
                    <a:lumMod val="40000"/>
                    <a:lumOff val="60000"/>
                  </a:schemeClr>
                </a:gs>
                <a:gs pos="100000">
                  <a:schemeClr val="bg1"/>
                </a:gs>
              </a:gsLst>
              <a:lin ang="16200000" scaled="0"/>
            </a:gradFill>
            <a:ln>
              <a:noFill/>
            </a:ln>
          </p:spPr>
          <p:txBody>
            <a:bodyPr/>
            <a:lstStyle/>
            <a:p>
              <a:pPr>
                <a:defRPr/>
              </a:pPr>
              <a:endParaRPr lang="en-US">
                <a:solidFill>
                  <a:srgbClr val="000000"/>
                </a:solidFill>
                <a:latin typeface="+mn-ea"/>
                <a:cs typeface="ＭＳ Ｐゴシック" charset="0"/>
              </a:endParaRPr>
            </a:p>
          </p:txBody>
        </p:sp>
        <p:sp>
          <p:nvSpPr>
            <p:cNvPr id="116763" name="Text Box 100"/>
            <p:cNvSpPr txBox="1">
              <a:spLocks noChangeArrowheads="1"/>
            </p:cNvSpPr>
            <p:nvPr/>
          </p:nvSpPr>
          <p:spPr bwMode="auto">
            <a:xfrm>
              <a:off x="5597525" y="5221288"/>
              <a:ext cx="3193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000000"/>
                  </a:solidFill>
                  <a:latin typeface="+mn-ea"/>
                  <a:ea typeface="+mn-ea"/>
                </a:rPr>
                <a:t>1</a:t>
              </a:r>
            </a:p>
          </p:txBody>
        </p:sp>
        <p:grpSp>
          <p:nvGrpSpPr>
            <p:cNvPr id="116764" name="Group 7"/>
            <p:cNvGrpSpPr>
              <a:grpSpLocks/>
            </p:cNvGrpSpPr>
            <p:nvPr/>
          </p:nvGrpSpPr>
          <p:grpSpPr bwMode="auto">
            <a:xfrm>
              <a:off x="5172075" y="5500688"/>
              <a:ext cx="501650" cy="233362"/>
              <a:chOff x="3600" y="219"/>
              <a:chExt cx="360" cy="175"/>
            </a:xfrm>
          </p:grpSpPr>
          <p:sp>
            <p:nvSpPr>
              <p:cNvPr id="116951" name="Oval 8"/>
              <p:cNvSpPr>
                <a:spLocks noChangeArrowheads="1"/>
              </p:cNvSpPr>
              <p:nvPr/>
            </p:nvSpPr>
            <p:spPr bwMode="auto">
              <a:xfrm>
                <a:off x="3603" y="298"/>
                <a:ext cx="357"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sp>
            <p:nvSpPr>
              <p:cNvPr id="116952" name="Line 9"/>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53" name="Line 1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54" name="Rectangle 11"/>
              <p:cNvSpPr>
                <a:spLocks noChangeArrowheads="1"/>
              </p:cNvSpPr>
              <p:nvPr/>
            </p:nvSpPr>
            <p:spPr bwMode="auto">
              <a:xfrm>
                <a:off x="3603"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latin typeface="+mn-ea"/>
                  <a:ea typeface="+mn-ea"/>
                </a:endParaRPr>
              </a:p>
            </p:txBody>
          </p:sp>
          <p:sp>
            <p:nvSpPr>
              <p:cNvPr id="116955" name="Oval 1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grpSp>
            <p:nvGrpSpPr>
              <p:cNvPr id="116956" name="Group 13"/>
              <p:cNvGrpSpPr>
                <a:grpSpLocks/>
              </p:cNvGrpSpPr>
              <p:nvPr/>
            </p:nvGrpSpPr>
            <p:grpSpPr bwMode="auto">
              <a:xfrm>
                <a:off x="3686" y="244"/>
                <a:ext cx="177" cy="66"/>
                <a:chOff x="2848" y="848"/>
                <a:chExt cx="140" cy="98"/>
              </a:xfrm>
            </p:grpSpPr>
            <p:sp>
              <p:nvSpPr>
                <p:cNvPr id="116961" name="Line 1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62" name="Line 15"/>
                <p:cNvSpPr>
                  <a:spLocks noChangeShapeType="1"/>
                </p:cNvSpPr>
                <p:nvPr/>
              </p:nvSpPr>
              <p:spPr bwMode="auto">
                <a:xfrm>
                  <a:off x="2944" y="943"/>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63" name="Line 16"/>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grpSp>
            <p:nvGrpSpPr>
              <p:cNvPr id="116957" name="Group 17"/>
              <p:cNvGrpSpPr>
                <a:grpSpLocks/>
              </p:cNvGrpSpPr>
              <p:nvPr/>
            </p:nvGrpSpPr>
            <p:grpSpPr bwMode="auto">
              <a:xfrm flipV="1">
                <a:off x="3686" y="243"/>
                <a:ext cx="177" cy="66"/>
                <a:chOff x="2848" y="848"/>
                <a:chExt cx="140" cy="98"/>
              </a:xfrm>
            </p:grpSpPr>
            <p:sp>
              <p:nvSpPr>
                <p:cNvPr id="116958" name="Line 18"/>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59" name="Line 1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60" name="Line 20"/>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grpSp>
        <p:sp>
          <p:nvSpPr>
            <p:cNvPr id="116765" name="Freeform 120"/>
            <p:cNvSpPr>
              <a:spLocks/>
            </p:cNvSpPr>
            <p:nvPr/>
          </p:nvSpPr>
          <p:spPr bwMode="auto">
            <a:xfrm>
              <a:off x="5105401" y="5621338"/>
              <a:ext cx="982663" cy="215900"/>
            </a:xfrm>
            <a:custGeom>
              <a:avLst/>
              <a:gdLst>
                <a:gd name="T0" fmla="*/ 0 w 10042"/>
                <a:gd name="T1" fmla="*/ 25234610 h 10522"/>
                <a:gd name="T2" fmla="*/ 2147483647 w 10042"/>
                <a:gd name="T3" fmla="*/ 301708329 h 10522"/>
                <a:gd name="T4" fmla="*/ 2147483647 w 10042"/>
                <a:gd name="T5" fmla="*/ 1869572549 h 10522"/>
                <a:gd name="T6" fmla="*/ 0 60000 65536"/>
                <a:gd name="T7" fmla="*/ 0 60000 65536"/>
                <a:gd name="T8" fmla="*/ 0 60000 65536"/>
              </a:gdLst>
              <a:ahLst/>
              <a:cxnLst>
                <a:cxn ang="T6">
                  <a:pos x="T0" y="T1"/>
                </a:cxn>
                <a:cxn ang="T7">
                  <a:pos x="T2" y="T3"/>
                </a:cxn>
                <a:cxn ang="T8">
                  <a:pos x="T4" y="T5"/>
                </a:cxn>
              </a:cxnLst>
              <a:rect l="0" t="0" r="r" b="b"/>
              <a:pathLst>
                <a:path w="10042" h="10522">
                  <a:moveTo>
                    <a:pt x="0" y="142"/>
                  </a:moveTo>
                  <a:cubicBezTo>
                    <a:pt x="3431" y="-228"/>
                    <a:pt x="4080" y="76"/>
                    <a:pt x="5443" y="1698"/>
                  </a:cubicBezTo>
                  <a:cubicBezTo>
                    <a:pt x="6937" y="3705"/>
                    <a:pt x="9198" y="6895"/>
                    <a:pt x="10042" y="10522"/>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cxnSp>
          <p:nvCxnSpPr>
            <p:cNvPr id="116766" name="Straight Connector 65"/>
            <p:cNvCxnSpPr>
              <a:cxnSpLocks noChangeShapeType="1"/>
            </p:cNvCxnSpPr>
            <p:nvPr/>
          </p:nvCxnSpPr>
          <p:spPr bwMode="auto">
            <a:xfrm>
              <a:off x="4260850" y="5473701"/>
              <a:ext cx="7938" cy="2381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 name="Freeform 122"/>
            <p:cNvSpPr>
              <a:spLocks/>
            </p:cNvSpPr>
            <p:nvPr/>
          </p:nvSpPr>
          <p:spPr bwMode="auto">
            <a:xfrm flipH="1">
              <a:off x="6003926" y="6084889"/>
              <a:ext cx="2181225" cy="396875"/>
            </a:xfrm>
            <a:custGeom>
              <a:avLst/>
              <a:gdLst>
                <a:gd name="T0" fmla="*/ 0 w 1443"/>
                <a:gd name="T1" fmla="*/ 0 h 816"/>
                <a:gd name="T2" fmla="*/ 0 w 1443"/>
                <a:gd name="T3" fmla="*/ 0 h 816"/>
                <a:gd name="T4" fmla="*/ 0 w 1443"/>
                <a:gd name="T5" fmla="*/ 0 h 816"/>
                <a:gd name="T6" fmla="*/ 0 w 1443"/>
                <a:gd name="T7" fmla="*/ 0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 name="connsiteX0" fmla="*/ 0 w 12434"/>
                <a:gd name="connsiteY0" fmla="*/ 5781 h 9717"/>
                <a:gd name="connsiteX1" fmla="*/ 9891 w 12434"/>
                <a:gd name="connsiteY1" fmla="*/ 9522 h 9717"/>
                <a:gd name="connsiteX2" fmla="*/ 11582 w 12434"/>
                <a:gd name="connsiteY2" fmla="*/ 9596 h 9717"/>
                <a:gd name="connsiteX3" fmla="*/ 12434 w 12434"/>
                <a:gd name="connsiteY3" fmla="*/ 0 h 9717"/>
                <a:gd name="connsiteX4" fmla="*/ 0 w 12434"/>
                <a:gd name="connsiteY4" fmla="*/ 5781 h 9717"/>
                <a:gd name="connsiteX0" fmla="*/ 918 w 10233"/>
                <a:gd name="connsiteY0" fmla="*/ 8176 h 12226"/>
                <a:gd name="connsiteX1" fmla="*/ 8873 w 10233"/>
                <a:gd name="connsiteY1" fmla="*/ 12026 h 12226"/>
                <a:gd name="connsiteX2" fmla="*/ 10233 w 10233"/>
                <a:gd name="connsiteY2" fmla="*/ 12102 h 12226"/>
                <a:gd name="connsiteX3" fmla="*/ 1241 w 10233"/>
                <a:gd name="connsiteY3" fmla="*/ 0 h 12226"/>
                <a:gd name="connsiteX4" fmla="*/ 918 w 10233"/>
                <a:gd name="connsiteY4" fmla="*/ 8176 h 12226"/>
                <a:gd name="connsiteX0" fmla="*/ 918 w 10233"/>
                <a:gd name="connsiteY0" fmla="*/ 8176 h 12226"/>
                <a:gd name="connsiteX1" fmla="*/ 8873 w 10233"/>
                <a:gd name="connsiteY1" fmla="*/ 12026 h 12226"/>
                <a:gd name="connsiteX2" fmla="*/ 10233 w 10233"/>
                <a:gd name="connsiteY2" fmla="*/ 12102 h 12226"/>
                <a:gd name="connsiteX3" fmla="*/ 1241 w 10233"/>
                <a:gd name="connsiteY3" fmla="*/ 0 h 12226"/>
                <a:gd name="connsiteX4" fmla="*/ 918 w 10233"/>
                <a:gd name="connsiteY4" fmla="*/ 8176 h 12226"/>
                <a:gd name="connsiteX0" fmla="*/ 918 w 10233"/>
                <a:gd name="connsiteY0" fmla="*/ 8176 h 12226"/>
                <a:gd name="connsiteX1" fmla="*/ 8873 w 10233"/>
                <a:gd name="connsiteY1" fmla="*/ 12026 h 12226"/>
                <a:gd name="connsiteX2" fmla="*/ 10233 w 10233"/>
                <a:gd name="connsiteY2" fmla="*/ 12102 h 12226"/>
                <a:gd name="connsiteX3" fmla="*/ 1241 w 10233"/>
                <a:gd name="connsiteY3" fmla="*/ 0 h 12226"/>
                <a:gd name="connsiteX4" fmla="*/ 918 w 10233"/>
                <a:gd name="connsiteY4" fmla="*/ 8176 h 12226"/>
                <a:gd name="connsiteX0" fmla="*/ 0 w 9315"/>
                <a:gd name="connsiteY0" fmla="*/ 8176 h 12226"/>
                <a:gd name="connsiteX1" fmla="*/ 7955 w 9315"/>
                <a:gd name="connsiteY1" fmla="*/ 12026 h 12226"/>
                <a:gd name="connsiteX2" fmla="*/ 9315 w 9315"/>
                <a:gd name="connsiteY2" fmla="*/ 12102 h 12226"/>
                <a:gd name="connsiteX3" fmla="*/ 323 w 9315"/>
                <a:gd name="connsiteY3" fmla="*/ 0 h 12226"/>
                <a:gd name="connsiteX4" fmla="*/ 0 w 9315"/>
                <a:gd name="connsiteY4" fmla="*/ 8176 h 12226"/>
                <a:gd name="connsiteX0" fmla="*/ 0 w 10000"/>
                <a:gd name="connsiteY0" fmla="*/ 6778 h 10091"/>
                <a:gd name="connsiteX1" fmla="*/ 8540 w 10000"/>
                <a:gd name="connsiteY1" fmla="*/ 9927 h 10091"/>
                <a:gd name="connsiteX2" fmla="*/ 10000 w 10000"/>
                <a:gd name="connsiteY2" fmla="*/ 9990 h 10091"/>
                <a:gd name="connsiteX3" fmla="*/ 107 w 10000"/>
                <a:gd name="connsiteY3" fmla="*/ 0 h 10091"/>
                <a:gd name="connsiteX4" fmla="*/ 0 w 10000"/>
                <a:gd name="connsiteY4" fmla="*/ 6778 h 10091"/>
                <a:gd name="connsiteX0" fmla="*/ 0 w 10000"/>
                <a:gd name="connsiteY0" fmla="*/ 6778 h 10091"/>
                <a:gd name="connsiteX1" fmla="*/ 8540 w 10000"/>
                <a:gd name="connsiteY1" fmla="*/ 9927 h 10091"/>
                <a:gd name="connsiteX2" fmla="*/ 10000 w 10000"/>
                <a:gd name="connsiteY2" fmla="*/ 9990 h 10091"/>
                <a:gd name="connsiteX3" fmla="*/ 107 w 10000"/>
                <a:gd name="connsiteY3" fmla="*/ 0 h 10091"/>
                <a:gd name="connsiteX4" fmla="*/ 0 w 10000"/>
                <a:gd name="connsiteY4" fmla="*/ 6778 h 10091"/>
                <a:gd name="connsiteX0" fmla="*/ 0 w 10000"/>
                <a:gd name="connsiteY0" fmla="*/ 6778 h 10838"/>
                <a:gd name="connsiteX1" fmla="*/ 8900 w 10000"/>
                <a:gd name="connsiteY1" fmla="*/ 10838 h 10838"/>
                <a:gd name="connsiteX2" fmla="*/ 10000 w 10000"/>
                <a:gd name="connsiteY2" fmla="*/ 9990 h 10838"/>
                <a:gd name="connsiteX3" fmla="*/ 107 w 10000"/>
                <a:gd name="connsiteY3" fmla="*/ 0 h 10838"/>
                <a:gd name="connsiteX4" fmla="*/ 0 w 10000"/>
                <a:gd name="connsiteY4" fmla="*/ 6778 h 10838"/>
                <a:gd name="connsiteX0" fmla="*/ 0 w 9339"/>
                <a:gd name="connsiteY0" fmla="*/ 6778 h 10838"/>
                <a:gd name="connsiteX1" fmla="*/ 8900 w 9339"/>
                <a:gd name="connsiteY1" fmla="*/ 10838 h 10838"/>
                <a:gd name="connsiteX2" fmla="*/ 9339 w 9339"/>
                <a:gd name="connsiteY2" fmla="*/ 8351 h 10838"/>
                <a:gd name="connsiteX3" fmla="*/ 107 w 9339"/>
                <a:gd name="connsiteY3" fmla="*/ 0 h 10838"/>
                <a:gd name="connsiteX4" fmla="*/ 0 w 9339"/>
                <a:gd name="connsiteY4" fmla="*/ 6778 h 10838"/>
                <a:gd name="connsiteX0" fmla="*/ 0 w 10000"/>
                <a:gd name="connsiteY0" fmla="*/ 6254 h 10000"/>
                <a:gd name="connsiteX1" fmla="*/ 9530 w 10000"/>
                <a:gd name="connsiteY1" fmla="*/ 10000 h 10000"/>
                <a:gd name="connsiteX2" fmla="*/ 10000 w 10000"/>
                <a:gd name="connsiteY2" fmla="*/ 7705 h 10000"/>
                <a:gd name="connsiteX3" fmla="*/ 115 w 10000"/>
                <a:gd name="connsiteY3" fmla="*/ 0 h 10000"/>
                <a:gd name="connsiteX4" fmla="*/ 0 w 10000"/>
                <a:gd name="connsiteY4" fmla="*/ 6254 h 10000"/>
                <a:gd name="connsiteX0" fmla="*/ 0 w 10000"/>
                <a:gd name="connsiteY0" fmla="*/ 6254 h 10000"/>
                <a:gd name="connsiteX1" fmla="*/ 9530 w 10000"/>
                <a:gd name="connsiteY1" fmla="*/ 10000 h 10000"/>
                <a:gd name="connsiteX2" fmla="*/ 10000 w 10000"/>
                <a:gd name="connsiteY2" fmla="*/ 7705 h 10000"/>
                <a:gd name="connsiteX3" fmla="*/ 115 w 10000"/>
                <a:gd name="connsiteY3" fmla="*/ 0 h 10000"/>
                <a:gd name="connsiteX4" fmla="*/ 0 w 10000"/>
                <a:gd name="connsiteY4" fmla="*/ 6254 h 10000"/>
                <a:gd name="connsiteX0" fmla="*/ 0 w 10000"/>
                <a:gd name="connsiteY0" fmla="*/ 6254 h 10000"/>
                <a:gd name="connsiteX1" fmla="*/ 9530 w 10000"/>
                <a:gd name="connsiteY1" fmla="*/ 10000 h 10000"/>
                <a:gd name="connsiteX2" fmla="*/ 10000 w 10000"/>
                <a:gd name="connsiteY2" fmla="*/ 7705 h 10000"/>
                <a:gd name="connsiteX3" fmla="*/ 115 w 10000"/>
                <a:gd name="connsiteY3" fmla="*/ 0 h 10000"/>
                <a:gd name="connsiteX4" fmla="*/ 0 w 10000"/>
                <a:gd name="connsiteY4" fmla="*/ 6254 h 10000"/>
                <a:gd name="connsiteX0" fmla="*/ 20 w 10020"/>
                <a:gd name="connsiteY0" fmla="*/ 7598 h 11344"/>
                <a:gd name="connsiteX1" fmla="*/ 9550 w 10020"/>
                <a:gd name="connsiteY1" fmla="*/ 11344 h 11344"/>
                <a:gd name="connsiteX2" fmla="*/ 10020 w 10020"/>
                <a:gd name="connsiteY2" fmla="*/ 9049 h 11344"/>
                <a:gd name="connsiteX3" fmla="*/ 71 w 10020"/>
                <a:gd name="connsiteY3" fmla="*/ 0 h 11344"/>
                <a:gd name="connsiteX4" fmla="*/ 20 w 10020"/>
                <a:gd name="connsiteY4" fmla="*/ 7598 h 11344"/>
                <a:gd name="connsiteX0" fmla="*/ 20 w 10020"/>
                <a:gd name="connsiteY0" fmla="*/ 7598 h 11344"/>
                <a:gd name="connsiteX1" fmla="*/ 9550 w 10020"/>
                <a:gd name="connsiteY1" fmla="*/ 11344 h 11344"/>
                <a:gd name="connsiteX2" fmla="*/ 10020 w 10020"/>
                <a:gd name="connsiteY2" fmla="*/ 9049 h 11344"/>
                <a:gd name="connsiteX3" fmla="*/ 71 w 10020"/>
                <a:gd name="connsiteY3" fmla="*/ 0 h 11344"/>
                <a:gd name="connsiteX4" fmla="*/ 20 w 10020"/>
                <a:gd name="connsiteY4" fmla="*/ 7598 h 11344"/>
                <a:gd name="connsiteX0" fmla="*/ 20 w 10020"/>
                <a:gd name="connsiteY0" fmla="*/ 7598 h 11260"/>
                <a:gd name="connsiteX1" fmla="*/ 9743 w 10020"/>
                <a:gd name="connsiteY1" fmla="*/ 11260 h 11260"/>
                <a:gd name="connsiteX2" fmla="*/ 10020 w 10020"/>
                <a:gd name="connsiteY2" fmla="*/ 9049 h 11260"/>
                <a:gd name="connsiteX3" fmla="*/ 71 w 10020"/>
                <a:gd name="connsiteY3" fmla="*/ 0 h 11260"/>
                <a:gd name="connsiteX4" fmla="*/ 20 w 10020"/>
                <a:gd name="connsiteY4" fmla="*/ 7598 h 11260"/>
                <a:gd name="connsiteX0" fmla="*/ 20 w 10020"/>
                <a:gd name="connsiteY0" fmla="*/ 7598 h 11260"/>
                <a:gd name="connsiteX1" fmla="*/ 9743 w 10020"/>
                <a:gd name="connsiteY1" fmla="*/ 11260 h 11260"/>
                <a:gd name="connsiteX2" fmla="*/ 10020 w 10020"/>
                <a:gd name="connsiteY2" fmla="*/ 9049 h 11260"/>
                <a:gd name="connsiteX3" fmla="*/ 71 w 10020"/>
                <a:gd name="connsiteY3" fmla="*/ 0 h 11260"/>
                <a:gd name="connsiteX4" fmla="*/ 20 w 10020"/>
                <a:gd name="connsiteY4" fmla="*/ 7598 h 11260"/>
                <a:gd name="connsiteX0" fmla="*/ 174 w 10174"/>
                <a:gd name="connsiteY0" fmla="*/ 9049 h 12711"/>
                <a:gd name="connsiteX1" fmla="*/ 9897 w 10174"/>
                <a:gd name="connsiteY1" fmla="*/ 12711 h 12711"/>
                <a:gd name="connsiteX2" fmla="*/ 10174 w 10174"/>
                <a:gd name="connsiteY2" fmla="*/ 10500 h 12711"/>
                <a:gd name="connsiteX3" fmla="*/ 53 w 10174"/>
                <a:gd name="connsiteY3" fmla="*/ 0 h 12711"/>
                <a:gd name="connsiteX4" fmla="*/ 174 w 10174"/>
                <a:gd name="connsiteY4" fmla="*/ 9049 h 12711"/>
                <a:gd name="connsiteX0" fmla="*/ 174 w 45742"/>
                <a:gd name="connsiteY0" fmla="*/ 9049 h 10516"/>
                <a:gd name="connsiteX1" fmla="*/ 45742 w 45742"/>
                <a:gd name="connsiteY1" fmla="*/ 8442 h 10516"/>
                <a:gd name="connsiteX2" fmla="*/ 10174 w 45742"/>
                <a:gd name="connsiteY2" fmla="*/ 10500 h 10516"/>
                <a:gd name="connsiteX3" fmla="*/ 53 w 45742"/>
                <a:gd name="connsiteY3" fmla="*/ 0 h 10516"/>
                <a:gd name="connsiteX4" fmla="*/ 174 w 45742"/>
                <a:gd name="connsiteY4" fmla="*/ 9049 h 10516"/>
                <a:gd name="connsiteX0" fmla="*/ 174 w 45743"/>
                <a:gd name="connsiteY0" fmla="*/ 9049 h 9101"/>
                <a:gd name="connsiteX1" fmla="*/ 45742 w 45743"/>
                <a:gd name="connsiteY1" fmla="*/ 8442 h 9101"/>
                <a:gd name="connsiteX2" fmla="*/ 45245 w 45743"/>
                <a:gd name="connsiteY2" fmla="*/ 6829 h 9101"/>
                <a:gd name="connsiteX3" fmla="*/ 53 w 45743"/>
                <a:gd name="connsiteY3" fmla="*/ 0 h 9101"/>
                <a:gd name="connsiteX4" fmla="*/ 174 w 45743"/>
                <a:gd name="connsiteY4" fmla="*/ 9049 h 9101"/>
                <a:gd name="connsiteX0" fmla="*/ 38 w 10079"/>
                <a:gd name="connsiteY0" fmla="*/ 9943 h 10000"/>
                <a:gd name="connsiteX1" fmla="*/ 10000 w 10079"/>
                <a:gd name="connsiteY1" fmla="*/ 9276 h 10000"/>
                <a:gd name="connsiteX2" fmla="*/ 10079 w 10079"/>
                <a:gd name="connsiteY2" fmla="*/ 7129 h 10000"/>
                <a:gd name="connsiteX3" fmla="*/ 12 w 10079"/>
                <a:gd name="connsiteY3" fmla="*/ 0 h 10000"/>
                <a:gd name="connsiteX4" fmla="*/ 38 w 10079"/>
                <a:gd name="connsiteY4" fmla="*/ 9943 h 10000"/>
                <a:gd name="connsiteX0" fmla="*/ 38 w 10079"/>
                <a:gd name="connsiteY0" fmla="*/ 9943 h 10000"/>
                <a:gd name="connsiteX1" fmla="*/ 10000 w 10079"/>
                <a:gd name="connsiteY1" fmla="*/ 9276 h 10000"/>
                <a:gd name="connsiteX2" fmla="*/ 10079 w 10079"/>
                <a:gd name="connsiteY2" fmla="*/ 7129 h 10000"/>
                <a:gd name="connsiteX3" fmla="*/ 12 w 10079"/>
                <a:gd name="connsiteY3" fmla="*/ 0 h 10000"/>
                <a:gd name="connsiteX4" fmla="*/ 38 w 10079"/>
                <a:gd name="connsiteY4" fmla="*/ 9943 h 10000"/>
                <a:gd name="connsiteX0" fmla="*/ 38 w 10079"/>
                <a:gd name="connsiteY0" fmla="*/ 9943 h 10062"/>
                <a:gd name="connsiteX1" fmla="*/ 10000 w 10079"/>
                <a:gd name="connsiteY1" fmla="*/ 9276 h 10062"/>
                <a:gd name="connsiteX2" fmla="*/ 10079 w 10079"/>
                <a:gd name="connsiteY2" fmla="*/ 7129 h 10062"/>
                <a:gd name="connsiteX3" fmla="*/ 12 w 10079"/>
                <a:gd name="connsiteY3" fmla="*/ 0 h 10062"/>
                <a:gd name="connsiteX4" fmla="*/ 38 w 10079"/>
                <a:gd name="connsiteY4" fmla="*/ 9943 h 10062"/>
                <a:gd name="connsiteX0" fmla="*/ 38 w 10079"/>
                <a:gd name="connsiteY0" fmla="*/ 9943 h 10062"/>
                <a:gd name="connsiteX1" fmla="*/ 10000 w 10079"/>
                <a:gd name="connsiteY1" fmla="*/ 9276 h 10062"/>
                <a:gd name="connsiteX2" fmla="*/ 10079 w 10079"/>
                <a:gd name="connsiteY2" fmla="*/ 7129 h 10062"/>
                <a:gd name="connsiteX3" fmla="*/ 12 w 10079"/>
                <a:gd name="connsiteY3" fmla="*/ 0 h 10062"/>
                <a:gd name="connsiteX4" fmla="*/ 38 w 10079"/>
                <a:gd name="connsiteY4" fmla="*/ 9943 h 10062"/>
                <a:gd name="connsiteX0" fmla="*/ 38 w 10079"/>
                <a:gd name="connsiteY0" fmla="*/ 9943 h 10055"/>
                <a:gd name="connsiteX1" fmla="*/ 10038 w 10079"/>
                <a:gd name="connsiteY1" fmla="*/ 9088 h 10055"/>
                <a:gd name="connsiteX2" fmla="*/ 10079 w 10079"/>
                <a:gd name="connsiteY2" fmla="*/ 7129 h 10055"/>
                <a:gd name="connsiteX3" fmla="*/ 12 w 10079"/>
                <a:gd name="connsiteY3" fmla="*/ 0 h 10055"/>
                <a:gd name="connsiteX4" fmla="*/ 38 w 10079"/>
                <a:gd name="connsiteY4" fmla="*/ 9943 h 10055"/>
                <a:gd name="connsiteX0" fmla="*/ 38 w 10079"/>
                <a:gd name="connsiteY0" fmla="*/ 9943 h 10055"/>
                <a:gd name="connsiteX1" fmla="*/ 10038 w 10079"/>
                <a:gd name="connsiteY1" fmla="*/ 9088 h 10055"/>
                <a:gd name="connsiteX2" fmla="*/ 10079 w 10079"/>
                <a:gd name="connsiteY2" fmla="*/ 7129 h 10055"/>
                <a:gd name="connsiteX3" fmla="*/ 12 w 10079"/>
                <a:gd name="connsiteY3" fmla="*/ 0 h 10055"/>
                <a:gd name="connsiteX4" fmla="*/ 38 w 10079"/>
                <a:gd name="connsiteY4" fmla="*/ 9943 h 10055"/>
                <a:gd name="connsiteX0" fmla="*/ 0 w 10041"/>
                <a:gd name="connsiteY0" fmla="*/ 9005 h 9117"/>
                <a:gd name="connsiteX1" fmla="*/ 10000 w 10041"/>
                <a:gd name="connsiteY1" fmla="*/ 8150 h 9117"/>
                <a:gd name="connsiteX2" fmla="*/ 10041 w 10041"/>
                <a:gd name="connsiteY2" fmla="*/ 6191 h 9117"/>
                <a:gd name="connsiteX3" fmla="*/ 613 w 10041"/>
                <a:gd name="connsiteY3" fmla="*/ 0 h 9117"/>
                <a:gd name="connsiteX4" fmla="*/ 0 w 10041"/>
                <a:gd name="connsiteY4" fmla="*/ 9005 h 9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1" h="9117">
                  <a:moveTo>
                    <a:pt x="0" y="9005"/>
                  </a:moveTo>
                  <a:cubicBezTo>
                    <a:pt x="940" y="9678"/>
                    <a:pt x="2065" y="7058"/>
                    <a:pt x="10000" y="8150"/>
                  </a:cubicBezTo>
                  <a:cubicBezTo>
                    <a:pt x="10012" y="7247"/>
                    <a:pt x="9901" y="6483"/>
                    <a:pt x="10041" y="6191"/>
                  </a:cubicBezTo>
                  <a:cubicBezTo>
                    <a:pt x="3022" y="5602"/>
                    <a:pt x="1166" y="4276"/>
                    <a:pt x="613" y="0"/>
                  </a:cubicBezTo>
                  <a:cubicBezTo>
                    <a:pt x="564" y="3878"/>
                    <a:pt x="46" y="5035"/>
                    <a:pt x="0" y="9005"/>
                  </a:cubicBezTo>
                  <a:close/>
                </a:path>
              </a:pathLst>
            </a:custGeom>
            <a:gradFill rotWithShape="1">
              <a:gsLst>
                <a:gs pos="0">
                  <a:schemeClr val="accent2">
                    <a:lumMod val="40000"/>
                    <a:lumOff val="60000"/>
                    <a:alpha val="61000"/>
                  </a:schemeClr>
                </a:gs>
                <a:gs pos="100000">
                  <a:schemeClr val="bg1"/>
                </a:gs>
              </a:gsLst>
              <a:lin ang="10800000" scaled="0"/>
            </a:gradFill>
            <a:ln>
              <a:noFill/>
            </a:ln>
          </p:spPr>
          <p:txBody>
            <a:bodyPr/>
            <a:lstStyle/>
            <a:p>
              <a:pPr>
                <a:defRPr/>
              </a:pPr>
              <a:endParaRPr lang="en-US" dirty="0">
                <a:solidFill>
                  <a:srgbClr val="000000"/>
                </a:solidFill>
                <a:latin typeface="+mn-ea"/>
                <a:cs typeface="ＭＳ Ｐゴシック" charset="0"/>
              </a:endParaRPr>
            </a:p>
          </p:txBody>
        </p:sp>
        <p:grpSp>
          <p:nvGrpSpPr>
            <p:cNvPr id="116768" name="Group 21"/>
            <p:cNvGrpSpPr>
              <a:grpSpLocks/>
            </p:cNvGrpSpPr>
            <p:nvPr/>
          </p:nvGrpSpPr>
          <p:grpSpPr bwMode="auto">
            <a:xfrm>
              <a:off x="5524500" y="6242051"/>
              <a:ext cx="501650" cy="233363"/>
              <a:chOff x="3600" y="219"/>
              <a:chExt cx="360" cy="175"/>
            </a:xfrm>
          </p:grpSpPr>
          <p:sp>
            <p:nvSpPr>
              <p:cNvPr id="116938" name="Oval 22"/>
              <p:cNvSpPr>
                <a:spLocks noChangeArrowheads="1"/>
              </p:cNvSpPr>
              <p:nvPr/>
            </p:nvSpPr>
            <p:spPr bwMode="auto">
              <a:xfrm>
                <a:off x="3603" y="298"/>
                <a:ext cx="357"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sp>
            <p:nvSpPr>
              <p:cNvPr id="116939" name="Line 23"/>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40" name="Line 2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41" name="Rectangle 25"/>
              <p:cNvSpPr>
                <a:spLocks noChangeArrowheads="1"/>
              </p:cNvSpPr>
              <p:nvPr/>
            </p:nvSpPr>
            <p:spPr bwMode="auto">
              <a:xfrm>
                <a:off x="3603"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latin typeface="+mn-ea"/>
                  <a:ea typeface="+mn-ea"/>
                </a:endParaRPr>
              </a:p>
            </p:txBody>
          </p:sp>
          <p:sp>
            <p:nvSpPr>
              <p:cNvPr id="116942" name="Oval 2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grpSp>
            <p:nvGrpSpPr>
              <p:cNvPr id="116943" name="Group 27"/>
              <p:cNvGrpSpPr>
                <a:grpSpLocks/>
              </p:cNvGrpSpPr>
              <p:nvPr/>
            </p:nvGrpSpPr>
            <p:grpSpPr bwMode="auto">
              <a:xfrm>
                <a:off x="3686" y="244"/>
                <a:ext cx="177" cy="66"/>
                <a:chOff x="2848" y="848"/>
                <a:chExt cx="140" cy="98"/>
              </a:xfrm>
            </p:grpSpPr>
            <p:sp>
              <p:nvSpPr>
                <p:cNvPr id="116948" name="Line 2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49" name="Line 29"/>
                <p:cNvSpPr>
                  <a:spLocks noChangeShapeType="1"/>
                </p:cNvSpPr>
                <p:nvPr/>
              </p:nvSpPr>
              <p:spPr bwMode="auto">
                <a:xfrm>
                  <a:off x="2944" y="943"/>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50" name="Line 30"/>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grpSp>
            <p:nvGrpSpPr>
              <p:cNvPr id="116944" name="Group 31"/>
              <p:cNvGrpSpPr>
                <a:grpSpLocks/>
              </p:cNvGrpSpPr>
              <p:nvPr/>
            </p:nvGrpSpPr>
            <p:grpSpPr bwMode="auto">
              <a:xfrm flipV="1">
                <a:off x="3686" y="243"/>
                <a:ext cx="177" cy="66"/>
                <a:chOff x="2848" y="848"/>
                <a:chExt cx="140" cy="98"/>
              </a:xfrm>
            </p:grpSpPr>
            <p:sp>
              <p:nvSpPr>
                <p:cNvPr id="116945" name="Line 32"/>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46" name="Line 3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47" name="Line 34"/>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grpSp>
        <p:cxnSp>
          <p:nvCxnSpPr>
            <p:cNvPr id="116769" name="Straight Connector 81"/>
            <p:cNvCxnSpPr>
              <a:cxnSpLocks noChangeShapeType="1"/>
            </p:cNvCxnSpPr>
            <p:nvPr/>
          </p:nvCxnSpPr>
          <p:spPr bwMode="auto">
            <a:xfrm>
              <a:off x="3314318" y="3262313"/>
              <a:ext cx="5323898"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6770" name="Text Box 106"/>
            <p:cNvSpPr txBox="1">
              <a:spLocks noChangeArrowheads="1"/>
            </p:cNvSpPr>
            <p:nvPr/>
          </p:nvSpPr>
          <p:spPr bwMode="auto">
            <a:xfrm>
              <a:off x="3155592" y="2827339"/>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00"/>
                  </a:solidFill>
                  <a:latin typeface="+mn-ea"/>
                  <a:ea typeface="+mn-ea"/>
                </a:rPr>
                <a:t>控制平面</a:t>
              </a:r>
              <a:endParaRPr lang="en-US" altLang="zh-CN" sz="1600" dirty="0">
                <a:solidFill>
                  <a:srgbClr val="000000"/>
                </a:solidFill>
                <a:latin typeface="+mn-ea"/>
                <a:ea typeface="+mn-ea"/>
              </a:endParaRPr>
            </a:p>
          </p:txBody>
        </p:sp>
        <p:sp>
          <p:nvSpPr>
            <p:cNvPr id="116771" name="Text Box 106"/>
            <p:cNvSpPr txBox="1">
              <a:spLocks noChangeArrowheads="1"/>
            </p:cNvSpPr>
            <p:nvPr/>
          </p:nvSpPr>
          <p:spPr bwMode="auto">
            <a:xfrm>
              <a:off x="3158309" y="331311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00"/>
                  </a:solidFill>
                  <a:latin typeface="+mn-ea"/>
                  <a:ea typeface="+mn-ea"/>
                </a:rPr>
                <a:t>数据平面</a:t>
              </a:r>
              <a:endParaRPr lang="en-US" altLang="zh-CN" sz="1600" dirty="0">
                <a:solidFill>
                  <a:srgbClr val="000000"/>
                </a:solidFill>
                <a:latin typeface="+mn-ea"/>
                <a:ea typeface="+mn-ea"/>
              </a:endParaRPr>
            </a:p>
          </p:txBody>
        </p:sp>
        <p:sp>
          <p:nvSpPr>
            <p:cNvPr id="85" name="AutoShape 118"/>
            <p:cNvSpPr>
              <a:spLocks noChangeArrowheads="1"/>
            </p:cNvSpPr>
            <p:nvPr/>
          </p:nvSpPr>
          <p:spPr bwMode="auto">
            <a:xfrm rot="5400000">
              <a:off x="4699000" y="3048000"/>
              <a:ext cx="992188" cy="122238"/>
            </a:xfrm>
            <a:prstGeom prst="rightArrow">
              <a:avLst>
                <a:gd name="adj1" fmla="val 51167"/>
                <a:gd name="adj2" fmla="val 83902"/>
              </a:avLst>
            </a:prstGeom>
            <a:solidFill>
              <a:schemeClr val="accent1">
                <a:lumMod val="50000"/>
              </a:schemeClr>
            </a:solidFill>
            <a:ln w="9525">
              <a:no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sp>
          <p:nvSpPr>
            <p:cNvPr id="116773" name="Freeform 91"/>
            <p:cNvSpPr>
              <a:spLocks/>
            </p:cNvSpPr>
            <p:nvPr/>
          </p:nvSpPr>
          <p:spPr bwMode="auto">
            <a:xfrm>
              <a:off x="6492876" y="5416551"/>
              <a:ext cx="474663" cy="582613"/>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grpSp>
          <p:nvGrpSpPr>
            <p:cNvPr id="116774" name="Group 35"/>
            <p:cNvGrpSpPr>
              <a:grpSpLocks/>
            </p:cNvGrpSpPr>
            <p:nvPr/>
          </p:nvGrpSpPr>
          <p:grpSpPr bwMode="auto">
            <a:xfrm>
              <a:off x="6199188" y="5195888"/>
              <a:ext cx="501650" cy="233362"/>
              <a:chOff x="3600" y="219"/>
              <a:chExt cx="360" cy="175"/>
            </a:xfrm>
          </p:grpSpPr>
          <p:sp>
            <p:nvSpPr>
              <p:cNvPr id="116925" name="Oval 36"/>
              <p:cNvSpPr>
                <a:spLocks noChangeArrowheads="1"/>
              </p:cNvSpPr>
              <p:nvPr/>
            </p:nvSpPr>
            <p:spPr bwMode="auto">
              <a:xfrm>
                <a:off x="3603" y="298"/>
                <a:ext cx="357"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sp>
            <p:nvSpPr>
              <p:cNvPr id="116926" name="Line 3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27" name="Line 3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28" name="Rectangle 39"/>
              <p:cNvSpPr>
                <a:spLocks noChangeArrowheads="1"/>
              </p:cNvSpPr>
              <p:nvPr/>
            </p:nvSpPr>
            <p:spPr bwMode="auto">
              <a:xfrm>
                <a:off x="3603"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latin typeface="+mn-ea"/>
                  <a:ea typeface="+mn-ea"/>
                </a:endParaRPr>
              </a:p>
            </p:txBody>
          </p:sp>
          <p:sp>
            <p:nvSpPr>
              <p:cNvPr id="116929" name="Oval 4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grpSp>
            <p:nvGrpSpPr>
              <p:cNvPr id="116930" name="Group 41"/>
              <p:cNvGrpSpPr>
                <a:grpSpLocks/>
              </p:cNvGrpSpPr>
              <p:nvPr/>
            </p:nvGrpSpPr>
            <p:grpSpPr bwMode="auto">
              <a:xfrm>
                <a:off x="3686" y="244"/>
                <a:ext cx="177" cy="66"/>
                <a:chOff x="2848" y="848"/>
                <a:chExt cx="140" cy="98"/>
              </a:xfrm>
            </p:grpSpPr>
            <p:sp>
              <p:nvSpPr>
                <p:cNvPr id="116935" name="Line 4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36" name="Line 43"/>
                <p:cNvSpPr>
                  <a:spLocks noChangeShapeType="1"/>
                </p:cNvSpPr>
                <p:nvPr/>
              </p:nvSpPr>
              <p:spPr bwMode="auto">
                <a:xfrm>
                  <a:off x="2944" y="943"/>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37" name="Line 44"/>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grpSp>
            <p:nvGrpSpPr>
              <p:cNvPr id="116931" name="Group 45"/>
              <p:cNvGrpSpPr>
                <a:grpSpLocks/>
              </p:cNvGrpSpPr>
              <p:nvPr/>
            </p:nvGrpSpPr>
            <p:grpSpPr bwMode="auto">
              <a:xfrm flipV="1">
                <a:off x="3686" y="243"/>
                <a:ext cx="177" cy="66"/>
                <a:chOff x="2848" y="848"/>
                <a:chExt cx="140" cy="98"/>
              </a:xfrm>
            </p:grpSpPr>
            <p:sp>
              <p:nvSpPr>
                <p:cNvPr id="116932" name="Line 46"/>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33" name="Line 4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34" name="Line 48"/>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grpSp>
        <p:grpSp>
          <p:nvGrpSpPr>
            <p:cNvPr id="116775" name="Group 63"/>
            <p:cNvGrpSpPr>
              <a:grpSpLocks/>
            </p:cNvGrpSpPr>
            <p:nvPr/>
          </p:nvGrpSpPr>
          <p:grpSpPr bwMode="auto">
            <a:xfrm>
              <a:off x="6750050" y="5962651"/>
              <a:ext cx="501650" cy="233363"/>
              <a:chOff x="3600" y="219"/>
              <a:chExt cx="360" cy="175"/>
            </a:xfrm>
          </p:grpSpPr>
          <p:sp>
            <p:nvSpPr>
              <p:cNvPr id="116912" name="Oval 64"/>
              <p:cNvSpPr>
                <a:spLocks noChangeArrowheads="1"/>
              </p:cNvSpPr>
              <p:nvPr/>
            </p:nvSpPr>
            <p:spPr bwMode="auto">
              <a:xfrm>
                <a:off x="3603" y="298"/>
                <a:ext cx="357"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sp>
            <p:nvSpPr>
              <p:cNvPr id="116913" name="Line 65"/>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14" name="Line 6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15" name="Rectangle 67"/>
              <p:cNvSpPr>
                <a:spLocks noChangeArrowheads="1"/>
              </p:cNvSpPr>
              <p:nvPr/>
            </p:nvSpPr>
            <p:spPr bwMode="auto">
              <a:xfrm>
                <a:off x="3603"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latin typeface="+mn-ea"/>
                  <a:ea typeface="+mn-ea"/>
                </a:endParaRPr>
              </a:p>
            </p:txBody>
          </p:sp>
          <p:sp>
            <p:nvSpPr>
              <p:cNvPr id="116916" name="Oval 6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grpSp>
            <p:nvGrpSpPr>
              <p:cNvPr id="116917" name="Group 69"/>
              <p:cNvGrpSpPr>
                <a:grpSpLocks/>
              </p:cNvGrpSpPr>
              <p:nvPr/>
            </p:nvGrpSpPr>
            <p:grpSpPr bwMode="auto">
              <a:xfrm>
                <a:off x="3686" y="244"/>
                <a:ext cx="177" cy="66"/>
                <a:chOff x="2848" y="848"/>
                <a:chExt cx="140" cy="98"/>
              </a:xfrm>
            </p:grpSpPr>
            <p:sp>
              <p:nvSpPr>
                <p:cNvPr id="116922" name="Line 7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23" name="Line 71"/>
                <p:cNvSpPr>
                  <a:spLocks noChangeShapeType="1"/>
                </p:cNvSpPr>
                <p:nvPr/>
              </p:nvSpPr>
              <p:spPr bwMode="auto">
                <a:xfrm>
                  <a:off x="2944" y="943"/>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24" name="Line 72"/>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grpSp>
            <p:nvGrpSpPr>
              <p:cNvPr id="116918" name="Group 73"/>
              <p:cNvGrpSpPr>
                <a:grpSpLocks/>
              </p:cNvGrpSpPr>
              <p:nvPr/>
            </p:nvGrpSpPr>
            <p:grpSpPr bwMode="auto">
              <a:xfrm flipV="1">
                <a:off x="3686" y="243"/>
                <a:ext cx="177" cy="66"/>
                <a:chOff x="2848" y="848"/>
                <a:chExt cx="140" cy="98"/>
              </a:xfrm>
            </p:grpSpPr>
            <p:sp>
              <p:nvSpPr>
                <p:cNvPr id="116919" name="Line 74"/>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20" name="Line 7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6921" name="Line 76"/>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grpSp>
        <p:grpSp>
          <p:nvGrpSpPr>
            <p:cNvPr id="116777" name="Group 115"/>
            <p:cNvGrpSpPr>
              <a:grpSpLocks/>
            </p:cNvGrpSpPr>
            <p:nvPr/>
          </p:nvGrpSpPr>
          <p:grpSpPr bwMode="auto">
            <a:xfrm>
              <a:off x="5022851" y="2647950"/>
              <a:ext cx="328613" cy="247650"/>
              <a:chOff x="8481778" y="1650237"/>
              <a:chExt cx="327460" cy="247650"/>
            </a:xfrm>
          </p:grpSpPr>
          <p:sp>
            <p:nvSpPr>
              <p:cNvPr id="116907" name="Rectangle 129"/>
              <p:cNvSpPr>
                <a:spLocks noChangeArrowheads="1"/>
              </p:cNvSpPr>
              <p:nvPr/>
            </p:nvSpPr>
            <p:spPr bwMode="auto">
              <a:xfrm>
                <a:off x="8483154" y="1650237"/>
                <a:ext cx="326082" cy="24765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sp>
            <p:nvSpPr>
              <p:cNvPr id="116908" name="Line 130"/>
              <p:cNvSpPr>
                <a:spLocks noChangeShapeType="1"/>
              </p:cNvSpPr>
              <p:nvPr/>
            </p:nvSpPr>
            <p:spPr bwMode="auto">
              <a:xfrm>
                <a:off x="8715682" y="1691512"/>
                <a:ext cx="1376" cy="206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909" name="Line 131"/>
              <p:cNvSpPr>
                <a:spLocks noChangeShapeType="1"/>
              </p:cNvSpPr>
              <p:nvPr/>
            </p:nvSpPr>
            <p:spPr bwMode="auto">
              <a:xfrm>
                <a:off x="8483154" y="1740725"/>
                <a:ext cx="32608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910" name="Line 132"/>
              <p:cNvSpPr>
                <a:spLocks noChangeShapeType="1"/>
              </p:cNvSpPr>
              <p:nvPr/>
            </p:nvSpPr>
            <p:spPr bwMode="auto">
              <a:xfrm flipV="1">
                <a:off x="8481778" y="1691512"/>
                <a:ext cx="32746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911" name="Line 130"/>
              <p:cNvSpPr>
                <a:spLocks noChangeShapeType="1"/>
              </p:cNvSpPr>
              <p:nvPr/>
            </p:nvSpPr>
            <p:spPr bwMode="auto">
              <a:xfrm>
                <a:off x="8602857" y="1691512"/>
                <a:ext cx="1376" cy="206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16778" name="Group 121"/>
            <p:cNvGrpSpPr>
              <a:grpSpLocks/>
            </p:cNvGrpSpPr>
            <p:nvPr/>
          </p:nvGrpSpPr>
          <p:grpSpPr bwMode="auto">
            <a:xfrm>
              <a:off x="4224338" y="3592514"/>
              <a:ext cx="2005012" cy="1449387"/>
              <a:chOff x="1215873" y="2346199"/>
              <a:chExt cx="2004836" cy="1450803"/>
            </a:xfrm>
          </p:grpSpPr>
          <p:sp>
            <p:nvSpPr>
              <p:cNvPr id="116853" name="Rectangle 4"/>
              <p:cNvSpPr>
                <a:spLocks noChangeArrowheads="1"/>
              </p:cNvSpPr>
              <p:nvPr/>
            </p:nvSpPr>
            <p:spPr bwMode="auto">
              <a:xfrm>
                <a:off x="1230309" y="2346199"/>
                <a:ext cx="1990400" cy="1450803"/>
              </a:xfrm>
              <a:prstGeom prst="rect">
                <a:avLst/>
              </a:prstGeom>
              <a:solidFill>
                <a:schemeClr val="accent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sp>
            <p:nvSpPr>
              <p:cNvPr id="124" name="Rectangle 123"/>
              <p:cNvSpPr/>
              <p:nvPr/>
            </p:nvSpPr>
            <p:spPr bwMode="auto">
              <a:xfrm>
                <a:off x="1933360" y="2662420"/>
                <a:ext cx="661929" cy="1061486"/>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25" name="Rectangle 124"/>
              <p:cNvSpPr/>
              <p:nvPr/>
            </p:nvSpPr>
            <p:spPr bwMode="auto">
              <a:xfrm>
                <a:off x="1307940" y="2665598"/>
                <a:ext cx="622245" cy="1058308"/>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56" name="Rectangle 125"/>
              <p:cNvSpPr>
                <a:spLocks noChangeArrowheads="1"/>
              </p:cNvSpPr>
              <p:nvPr/>
            </p:nvSpPr>
            <p:spPr bwMode="auto">
              <a:xfrm>
                <a:off x="1302231" y="2412920"/>
                <a:ext cx="1855396" cy="24844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57" name="Text Box 110"/>
              <p:cNvSpPr txBox="1">
                <a:spLocks noChangeArrowheads="1"/>
              </p:cNvSpPr>
              <p:nvPr/>
            </p:nvSpPr>
            <p:spPr bwMode="auto">
              <a:xfrm>
                <a:off x="1739665" y="2374246"/>
                <a:ext cx="902732" cy="308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400" dirty="0">
                    <a:solidFill>
                      <a:srgbClr val="000000"/>
                    </a:solidFill>
                    <a:latin typeface="+mn-ea"/>
                    <a:ea typeface="+mn-ea"/>
                  </a:rPr>
                  <a:t>本地流表</a:t>
                </a:r>
                <a:endParaRPr lang="en-US" altLang="zh-CN" sz="1400" dirty="0">
                  <a:solidFill>
                    <a:srgbClr val="000000"/>
                  </a:solidFill>
                  <a:latin typeface="+mn-ea"/>
                  <a:ea typeface="+mn-ea"/>
                </a:endParaRPr>
              </a:p>
            </p:txBody>
          </p:sp>
          <p:sp>
            <p:nvSpPr>
              <p:cNvPr id="116858" name="Rectangle 127"/>
              <p:cNvSpPr>
                <a:spLocks noChangeArrowheads="1"/>
              </p:cNvSpPr>
              <p:nvPr/>
            </p:nvSpPr>
            <p:spPr bwMode="auto">
              <a:xfrm>
                <a:off x="2607523" y="2660713"/>
                <a:ext cx="542081" cy="1060704"/>
              </a:xfrm>
              <a:prstGeom prst="rect">
                <a:avLst/>
              </a:prstGeom>
              <a:solidFill>
                <a:srgbClr val="FFCCFF"/>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59" name="Text Box 111"/>
              <p:cNvSpPr txBox="1">
                <a:spLocks noChangeArrowheads="1"/>
              </p:cNvSpPr>
              <p:nvPr/>
            </p:nvSpPr>
            <p:spPr bwMode="auto">
              <a:xfrm>
                <a:off x="1215873" y="2656551"/>
                <a:ext cx="2004836" cy="277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rgbClr val="000000"/>
                    </a:solidFill>
                    <a:latin typeface="+mn-lt"/>
                    <a:ea typeface="+mn-ea"/>
                  </a:rPr>
                  <a:t>headers  counters  actions</a:t>
                </a:r>
              </a:p>
            </p:txBody>
          </p:sp>
          <p:sp>
            <p:nvSpPr>
              <p:cNvPr id="116860" name="Line 116"/>
              <p:cNvSpPr>
                <a:spLocks noChangeShapeType="1"/>
              </p:cNvSpPr>
              <p:nvPr/>
            </p:nvSpPr>
            <p:spPr bwMode="auto">
              <a:xfrm>
                <a:off x="1297142" y="2927136"/>
                <a:ext cx="186048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116861" name="Group 130"/>
              <p:cNvGrpSpPr>
                <a:grpSpLocks/>
              </p:cNvGrpSpPr>
              <p:nvPr/>
            </p:nvGrpSpPr>
            <p:grpSpPr bwMode="auto">
              <a:xfrm>
                <a:off x="1302231" y="2965801"/>
                <a:ext cx="1840959" cy="207818"/>
                <a:chOff x="1302231" y="2991457"/>
                <a:chExt cx="1840959" cy="207818"/>
              </a:xfrm>
            </p:grpSpPr>
            <p:grpSp>
              <p:nvGrpSpPr>
                <p:cNvPr id="182" name="Group 181"/>
                <p:cNvGrpSpPr/>
                <p:nvPr/>
              </p:nvGrpSpPr>
              <p:grpSpPr>
                <a:xfrm>
                  <a:off x="1302231" y="2991457"/>
                  <a:ext cx="1840959" cy="207818"/>
                  <a:chOff x="360121" y="3045496"/>
                  <a:chExt cx="627425" cy="207818"/>
                </a:xfrm>
                <a:solidFill>
                  <a:schemeClr val="bg1"/>
                </a:solidFill>
              </p:grpSpPr>
              <p:sp>
                <p:nvSpPr>
                  <p:cNvPr id="195" name="Rectangle 194"/>
                  <p:cNvSpPr/>
                  <p:nvPr/>
                </p:nvSpPr>
                <p:spPr bwMode="auto">
                  <a:xfrm>
                    <a:off x="360121" y="3045496"/>
                    <a:ext cx="627425" cy="207818"/>
                  </a:xfrm>
                  <a:prstGeom prst="rect">
                    <a:avLst/>
                  </a:prstGeom>
                  <a:grpFill/>
                  <a:ln w="9525" cap="flat" cmpd="sng" algn="ctr">
                    <a:solidFill>
                      <a:schemeClr val="tx1"/>
                    </a:solidFill>
                    <a:prstDash val="solid"/>
                    <a:round/>
                    <a:headEnd type="none" w="med" len="med"/>
                    <a:tailEnd type="none" w="med" len="med"/>
                  </a:ln>
                  <a:effectLst/>
                </p:spPr>
                <p:txBody>
                  <a:bodyPr wrap="none"/>
                  <a:lstStyle/>
                  <a:p>
                    <a:pPr>
                      <a:defRPr/>
                    </a:pPr>
                    <a:endParaRPr lang="en-US">
                      <a:solidFill>
                        <a:srgbClr val="A6A6A6"/>
                      </a:solidFill>
                      <a:latin typeface="+mn-ea"/>
                      <a:cs typeface="ＭＳ Ｐゴシック" charset="0"/>
                    </a:endParaRPr>
                  </a:p>
                </p:txBody>
              </p:sp>
              <p:cxnSp>
                <p:nvCxnSpPr>
                  <p:cNvPr id="196" name="Straight Connector 195"/>
                  <p:cNvCxnSpPr/>
                  <p:nvPr/>
                </p:nvCxnSpPr>
                <p:spPr bwMode="auto">
                  <a:xfrm>
                    <a:off x="544967"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97" name="Straight Connector 196"/>
                  <p:cNvCxnSpPr/>
                  <p:nvPr/>
                </p:nvCxnSpPr>
                <p:spPr bwMode="auto">
                  <a:xfrm>
                    <a:off x="382554"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98" name="Straight Connector 197"/>
                  <p:cNvCxnSpPr/>
                  <p:nvPr/>
                </p:nvCxnSpPr>
                <p:spPr bwMode="auto">
                  <a:xfrm>
                    <a:off x="407636"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99" name="Straight Connector 198"/>
                  <p:cNvCxnSpPr/>
                  <p:nvPr/>
                </p:nvCxnSpPr>
                <p:spPr bwMode="auto">
                  <a:xfrm>
                    <a:off x="599093" y="3046412"/>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0" name="Straight Connector 199"/>
                  <p:cNvCxnSpPr/>
                  <p:nvPr/>
                </p:nvCxnSpPr>
                <p:spPr bwMode="auto">
                  <a:xfrm>
                    <a:off x="77454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1" name="Straight Connector 200"/>
                  <p:cNvCxnSpPr/>
                  <p:nvPr/>
                </p:nvCxnSpPr>
                <p:spPr bwMode="auto">
                  <a:xfrm>
                    <a:off x="82648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2" name="Straight Connector 201"/>
                  <p:cNvCxnSpPr/>
                  <p:nvPr/>
                </p:nvCxnSpPr>
                <p:spPr bwMode="auto">
                  <a:xfrm>
                    <a:off x="963675"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3" name="Straight Connector 202"/>
                  <p:cNvCxnSpPr/>
                  <p:nvPr/>
                </p:nvCxnSpPr>
                <p:spPr bwMode="auto">
                  <a:xfrm>
                    <a:off x="938600"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grpSp>
              <p:nvGrpSpPr>
                <p:cNvPr id="116895" name="Group 182"/>
                <p:cNvGrpSpPr>
                  <a:grpSpLocks/>
                </p:cNvGrpSpPr>
                <p:nvPr/>
              </p:nvGrpSpPr>
              <p:grpSpPr bwMode="auto">
                <a:xfrm>
                  <a:off x="1526796" y="3077273"/>
                  <a:ext cx="201593" cy="45719"/>
                  <a:chOff x="1501140" y="3070859"/>
                  <a:chExt cx="201593" cy="45719"/>
                </a:xfrm>
              </p:grpSpPr>
              <p:sp>
                <p:nvSpPr>
                  <p:cNvPr id="116904" name="Oval 191"/>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905" name="Oval 192"/>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906" name="Oval 193"/>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grpSp>
            <p:grpSp>
              <p:nvGrpSpPr>
                <p:cNvPr id="116896" name="Group 183"/>
                <p:cNvGrpSpPr>
                  <a:grpSpLocks/>
                </p:cNvGrpSpPr>
                <p:nvPr/>
              </p:nvGrpSpPr>
              <p:grpSpPr bwMode="auto">
                <a:xfrm>
                  <a:off x="2145472" y="3077473"/>
                  <a:ext cx="201593" cy="45719"/>
                  <a:chOff x="1501140" y="3070859"/>
                  <a:chExt cx="201593" cy="45719"/>
                </a:xfrm>
              </p:grpSpPr>
              <p:sp>
                <p:nvSpPr>
                  <p:cNvPr id="116901" name="Oval 188"/>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902" name="Oval 189"/>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903" name="Oval 190"/>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grpSp>
            <p:grpSp>
              <p:nvGrpSpPr>
                <p:cNvPr id="116897" name="Group 184"/>
                <p:cNvGrpSpPr>
                  <a:grpSpLocks/>
                </p:cNvGrpSpPr>
                <p:nvPr/>
              </p:nvGrpSpPr>
              <p:grpSpPr bwMode="auto">
                <a:xfrm>
                  <a:off x="2744906" y="3077673"/>
                  <a:ext cx="201593" cy="45719"/>
                  <a:chOff x="1501140" y="3070859"/>
                  <a:chExt cx="201593" cy="45719"/>
                </a:xfrm>
              </p:grpSpPr>
              <p:sp>
                <p:nvSpPr>
                  <p:cNvPr id="116898" name="Oval 185"/>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99" name="Oval 186"/>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900" name="Oval 187"/>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grpSp>
          </p:grpSp>
          <p:grpSp>
            <p:nvGrpSpPr>
              <p:cNvPr id="116862" name="Group 131"/>
              <p:cNvGrpSpPr>
                <a:grpSpLocks/>
              </p:cNvGrpSpPr>
              <p:nvPr/>
            </p:nvGrpSpPr>
            <p:grpSpPr bwMode="auto">
              <a:xfrm>
                <a:off x="1300350" y="3205689"/>
                <a:ext cx="1840959" cy="207818"/>
                <a:chOff x="1302231" y="2991457"/>
                <a:chExt cx="1840959" cy="207818"/>
              </a:xfrm>
            </p:grpSpPr>
            <p:grpSp>
              <p:nvGrpSpPr>
                <p:cNvPr id="160" name="Group 159"/>
                <p:cNvGrpSpPr/>
                <p:nvPr/>
              </p:nvGrpSpPr>
              <p:grpSpPr>
                <a:xfrm>
                  <a:off x="1302231" y="2991457"/>
                  <a:ext cx="1840959" cy="207818"/>
                  <a:chOff x="360121" y="3045496"/>
                  <a:chExt cx="627425" cy="207818"/>
                </a:xfrm>
                <a:solidFill>
                  <a:schemeClr val="bg1"/>
                </a:solidFill>
              </p:grpSpPr>
              <p:sp>
                <p:nvSpPr>
                  <p:cNvPr id="173" name="Rectangle 172"/>
                  <p:cNvSpPr/>
                  <p:nvPr/>
                </p:nvSpPr>
                <p:spPr bwMode="auto">
                  <a:xfrm>
                    <a:off x="360121" y="3045496"/>
                    <a:ext cx="627425" cy="207818"/>
                  </a:xfrm>
                  <a:prstGeom prst="rect">
                    <a:avLst/>
                  </a:prstGeom>
                  <a:grpFill/>
                  <a:ln w="9525" cap="flat" cmpd="sng" algn="ctr">
                    <a:solidFill>
                      <a:schemeClr val="tx1"/>
                    </a:solidFill>
                    <a:prstDash val="solid"/>
                    <a:round/>
                    <a:headEnd type="none" w="med" len="med"/>
                    <a:tailEnd type="none" w="med" len="med"/>
                  </a:ln>
                  <a:effectLst/>
                </p:spPr>
                <p:txBody>
                  <a:bodyPr wrap="none"/>
                  <a:lstStyle/>
                  <a:p>
                    <a:pPr>
                      <a:defRPr/>
                    </a:pPr>
                    <a:endParaRPr lang="en-US">
                      <a:solidFill>
                        <a:srgbClr val="A6A6A6"/>
                      </a:solidFill>
                      <a:latin typeface="+mn-ea"/>
                      <a:cs typeface="ＭＳ Ｐゴシック" charset="0"/>
                    </a:endParaRPr>
                  </a:p>
                </p:txBody>
              </p:sp>
              <p:cxnSp>
                <p:nvCxnSpPr>
                  <p:cNvPr id="174" name="Straight Connector 173"/>
                  <p:cNvCxnSpPr/>
                  <p:nvPr/>
                </p:nvCxnSpPr>
                <p:spPr bwMode="auto">
                  <a:xfrm>
                    <a:off x="544967"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75" name="Straight Connector 174"/>
                  <p:cNvCxnSpPr/>
                  <p:nvPr/>
                </p:nvCxnSpPr>
                <p:spPr bwMode="auto">
                  <a:xfrm>
                    <a:off x="382554"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76" name="Straight Connector 175"/>
                  <p:cNvCxnSpPr/>
                  <p:nvPr/>
                </p:nvCxnSpPr>
                <p:spPr bwMode="auto">
                  <a:xfrm>
                    <a:off x="407636"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77" name="Straight Connector 176"/>
                  <p:cNvCxnSpPr/>
                  <p:nvPr/>
                </p:nvCxnSpPr>
                <p:spPr bwMode="auto">
                  <a:xfrm>
                    <a:off x="599093" y="3046412"/>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78" name="Straight Connector 177"/>
                  <p:cNvCxnSpPr/>
                  <p:nvPr/>
                </p:nvCxnSpPr>
                <p:spPr bwMode="auto">
                  <a:xfrm>
                    <a:off x="77454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79" name="Straight Connector 178"/>
                  <p:cNvCxnSpPr/>
                  <p:nvPr/>
                </p:nvCxnSpPr>
                <p:spPr bwMode="auto">
                  <a:xfrm>
                    <a:off x="82648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80" name="Straight Connector 179"/>
                  <p:cNvCxnSpPr/>
                  <p:nvPr/>
                </p:nvCxnSpPr>
                <p:spPr bwMode="auto">
                  <a:xfrm>
                    <a:off x="963675"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81" name="Straight Connector 180"/>
                  <p:cNvCxnSpPr/>
                  <p:nvPr/>
                </p:nvCxnSpPr>
                <p:spPr bwMode="auto">
                  <a:xfrm>
                    <a:off x="938600"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grpSp>
              <p:nvGrpSpPr>
                <p:cNvPr id="116882" name="Group 160"/>
                <p:cNvGrpSpPr>
                  <a:grpSpLocks/>
                </p:cNvGrpSpPr>
                <p:nvPr/>
              </p:nvGrpSpPr>
              <p:grpSpPr bwMode="auto">
                <a:xfrm>
                  <a:off x="1526796" y="3077273"/>
                  <a:ext cx="201593" cy="45719"/>
                  <a:chOff x="1501140" y="3070859"/>
                  <a:chExt cx="201593" cy="45719"/>
                </a:xfrm>
              </p:grpSpPr>
              <p:sp>
                <p:nvSpPr>
                  <p:cNvPr id="116891" name="Oval 169"/>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92" name="Oval 170"/>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93" name="Oval 171"/>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grpSp>
            <p:grpSp>
              <p:nvGrpSpPr>
                <p:cNvPr id="116883" name="Group 161"/>
                <p:cNvGrpSpPr>
                  <a:grpSpLocks/>
                </p:cNvGrpSpPr>
                <p:nvPr/>
              </p:nvGrpSpPr>
              <p:grpSpPr bwMode="auto">
                <a:xfrm>
                  <a:off x="2145472" y="3077473"/>
                  <a:ext cx="201593" cy="45719"/>
                  <a:chOff x="1501140" y="3070859"/>
                  <a:chExt cx="201593" cy="45719"/>
                </a:xfrm>
              </p:grpSpPr>
              <p:sp>
                <p:nvSpPr>
                  <p:cNvPr id="116888" name="Oval 166"/>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89" name="Oval 167"/>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90" name="Oval 168"/>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grpSp>
            <p:grpSp>
              <p:nvGrpSpPr>
                <p:cNvPr id="116884" name="Group 162"/>
                <p:cNvGrpSpPr>
                  <a:grpSpLocks/>
                </p:cNvGrpSpPr>
                <p:nvPr/>
              </p:nvGrpSpPr>
              <p:grpSpPr bwMode="auto">
                <a:xfrm>
                  <a:off x="2744906" y="3077673"/>
                  <a:ext cx="201593" cy="45719"/>
                  <a:chOff x="1501140" y="3070859"/>
                  <a:chExt cx="201593" cy="45719"/>
                </a:xfrm>
              </p:grpSpPr>
              <p:sp>
                <p:nvSpPr>
                  <p:cNvPr id="116885" name="Oval 163"/>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86" name="Oval 164"/>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87" name="Oval 165"/>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grpSp>
          </p:grpSp>
          <p:grpSp>
            <p:nvGrpSpPr>
              <p:cNvPr id="116863" name="Group 132"/>
              <p:cNvGrpSpPr>
                <a:grpSpLocks/>
              </p:cNvGrpSpPr>
              <p:nvPr/>
            </p:nvGrpSpPr>
            <p:grpSpPr bwMode="auto">
              <a:xfrm>
                <a:off x="1305438" y="3513599"/>
                <a:ext cx="1840959" cy="207818"/>
                <a:chOff x="1302231" y="2991457"/>
                <a:chExt cx="1840959" cy="207818"/>
              </a:xfrm>
            </p:grpSpPr>
            <p:grpSp>
              <p:nvGrpSpPr>
                <p:cNvPr id="138" name="Group 137"/>
                <p:cNvGrpSpPr/>
                <p:nvPr/>
              </p:nvGrpSpPr>
              <p:grpSpPr>
                <a:xfrm>
                  <a:off x="1302231" y="2991457"/>
                  <a:ext cx="1840959" cy="207818"/>
                  <a:chOff x="360121" y="3045496"/>
                  <a:chExt cx="627425" cy="207818"/>
                </a:xfrm>
                <a:solidFill>
                  <a:schemeClr val="bg1"/>
                </a:solidFill>
              </p:grpSpPr>
              <p:sp>
                <p:nvSpPr>
                  <p:cNvPr id="151" name="Rectangle 150"/>
                  <p:cNvSpPr/>
                  <p:nvPr/>
                </p:nvSpPr>
                <p:spPr bwMode="auto">
                  <a:xfrm>
                    <a:off x="360121" y="3045496"/>
                    <a:ext cx="627425" cy="207818"/>
                  </a:xfrm>
                  <a:prstGeom prst="rect">
                    <a:avLst/>
                  </a:prstGeom>
                  <a:grpFill/>
                  <a:ln w="9525" cap="flat" cmpd="sng" algn="ctr">
                    <a:solidFill>
                      <a:schemeClr val="tx1"/>
                    </a:solidFill>
                    <a:prstDash val="solid"/>
                    <a:round/>
                    <a:headEnd type="none" w="med" len="med"/>
                    <a:tailEnd type="none" w="med" len="med"/>
                  </a:ln>
                  <a:effectLst/>
                </p:spPr>
                <p:txBody>
                  <a:bodyPr wrap="none"/>
                  <a:lstStyle/>
                  <a:p>
                    <a:pPr>
                      <a:defRPr/>
                    </a:pPr>
                    <a:endParaRPr lang="en-US">
                      <a:solidFill>
                        <a:srgbClr val="A6A6A6"/>
                      </a:solidFill>
                      <a:latin typeface="+mn-ea"/>
                      <a:cs typeface="ＭＳ Ｐゴシック" charset="0"/>
                    </a:endParaRPr>
                  </a:p>
                </p:txBody>
              </p:sp>
              <p:cxnSp>
                <p:nvCxnSpPr>
                  <p:cNvPr id="152" name="Straight Connector 151"/>
                  <p:cNvCxnSpPr/>
                  <p:nvPr/>
                </p:nvCxnSpPr>
                <p:spPr bwMode="auto">
                  <a:xfrm>
                    <a:off x="544967"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53" name="Straight Connector 152"/>
                  <p:cNvCxnSpPr/>
                  <p:nvPr/>
                </p:nvCxnSpPr>
                <p:spPr bwMode="auto">
                  <a:xfrm>
                    <a:off x="382554"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54" name="Straight Connector 153"/>
                  <p:cNvCxnSpPr/>
                  <p:nvPr/>
                </p:nvCxnSpPr>
                <p:spPr bwMode="auto">
                  <a:xfrm>
                    <a:off x="407636"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55" name="Straight Connector 154"/>
                  <p:cNvCxnSpPr/>
                  <p:nvPr/>
                </p:nvCxnSpPr>
                <p:spPr bwMode="auto">
                  <a:xfrm>
                    <a:off x="599093" y="3046412"/>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56" name="Straight Connector 155"/>
                  <p:cNvCxnSpPr/>
                  <p:nvPr/>
                </p:nvCxnSpPr>
                <p:spPr bwMode="auto">
                  <a:xfrm>
                    <a:off x="77454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57" name="Straight Connector 156"/>
                  <p:cNvCxnSpPr/>
                  <p:nvPr/>
                </p:nvCxnSpPr>
                <p:spPr bwMode="auto">
                  <a:xfrm>
                    <a:off x="82648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58" name="Straight Connector 157"/>
                  <p:cNvCxnSpPr/>
                  <p:nvPr/>
                </p:nvCxnSpPr>
                <p:spPr bwMode="auto">
                  <a:xfrm>
                    <a:off x="963675"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59" name="Straight Connector 158"/>
                  <p:cNvCxnSpPr/>
                  <p:nvPr/>
                </p:nvCxnSpPr>
                <p:spPr bwMode="auto">
                  <a:xfrm>
                    <a:off x="938600"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grpSp>
              <p:nvGrpSpPr>
                <p:cNvPr id="116869" name="Group 138"/>
                <p:cNvGrpSpPr>
                  <a:grpSpLocks/>
                </p:cNvGrpSpPr>
                <p:nvPr/>
              </p:nvGrpSpPr>
              <p:grpSpPr bwMode="auto">
                <a:xfrm>
                  <a:off x="1526796" y="3077273"/>
                  <a:ext cx="201593" cy="45719"/>
                  <a:chOff x="1501140" y="3070859"/>
                  <a:chExt cx="201593" cy="45719"/>
                </a:xfrm>
              </p:grpSpPr>
              <p:sp>
                <p:nvSpPr>
                  <p:cNvPr id="116878" name="Oval 147"/>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79" name="Oval 148"/>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80" name="Oval 149"/>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grpSp>
            <p:grpSp>
              <p:nvGrpSpPr>
                <p:cNvPr id="116870" name="Group 139"/>
                <p:cNvGrpSpPr>
                  <a:grpSpLocks/>
                </p:cNvGrpSpPr>
                <p:nvPr/>
              </p:nvGrpSpPr>
              <p:grpSpPr bwMode="auto">
                <a:xfrm>
                  <a:off x="2145472" y="3077473"/>
                  <a:ext cx="201593" cy="45719"/>
                  <a:chOff x="1501140" y="3070859"/>
                  <a:chExt cx="201593" cy="45719"/>
                </a:xfrm>
              </p:grpSpPr>
              <p:sp>
                <p:nvSpPr>
                  <p:cNvPr id="116875" name="Oval 144"/>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76" name="Oval 145"/>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77" name="Oval 146"/>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grpSp>
            <p:grpSp>
              <p:nvGrpSpPr>
                <p:cNvPr id="116871" name="Group 140"/>
                <p:cNvGrpSpPr>
                  <a:grpSpLocks/>
                </p:cNvGrpSpPr>
                <p:nvPr/>
              </p:nvGrpSpPr>
              <p:grpSpPr bwMode="auto">
                <a:xfrm>
                  <a:off x="2744906" y="3077673"/>
                  <a:ext cx="201593" cy="45719"/>
                  <a:chOff x="1501140" y="3070859"/>
                  <a:chExt cx="201593" cy="45719"/>
                </a:xfrm>
              </p:grpSpPr>
              <p:sp>
                <p:nvSpPr>
                  <p:cNvPr id="116872" name="Oval 141"/>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73" name="Oval 142"/>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74" name="Oval 143"/>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grpSp>
          </p:grpSp>
          <p:sp>
            <p:nvSpPr>
              <p:cNvPr id="116864" name="Line 113"/>
              <p:cNvSpPr>
                <a:spLocks noChangeShapeType="1"/>
              </p:cNvSpPr>
              <p:nvPr/>
            </p:nvSpPr>
            <p:spPr bwMode="auto">
              <a:xfrm>
                <a:off x="1924568" y="2656551"/>
                <a:ext cx="7938" cy="1066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65" name="Line 113"/>
              <p:cNvSpPr>
                <a:spLocks noChangeShapeType="1"/>
              </p:cNvSpPr>
              <p:nvPr/>
            </p:nvSpPr>
            <p:spPr bwMode="auto">
              <a:xfrm>
                <a:off x="2595717" y="2661363"/>
                <a:ext cx="7938" cy="1066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66" name="Line 117"/>
              <p:cNvSpPr>
                <a:spLocks noChangeShapeType="1"/>
              </p:cNvSpPr>
              <p:nvPr/>
            </p:nvSpPr>
            <p:spPr bwMode="auto">
              <a:xfrm flipV="1">
                <a:off x="1297142" y="2661362"/>
                <a:ext cx="186048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67" name="Rectangle 109"/>
              <p:cNvSpPr>
                <a:spLocks noChangeArrowheads="1"/>
              </p:cNvSpPr>
              <p:nvPr/>
            </p:nvSpPr>
            <p:spPr bwMode="auto">
              <a:xfrm>
                <a:off x="1297143" y="2412920"/>
                <a:ext cx="1860484" cy="131524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grpSp>
        <p:grpSp>
          <p:nvGrpSpPr>
            <p:cNvPr id="116779" name="Group 203"/>
            <p:cNvGrpSpPr>
              <a:grpSpLocks/>
            </p:cNvGrpSpPr>
            <p:nvPr/>
          </p:nvGrpSpPr>
          <p:grpSpPr bwMode="auto">
            <a:xfrm>
              <a:off x="6916738" y="4759325"/>
              <a:ext cx="430212" cy="306388"/>
              <a:chOff x="355958" y="2437424"/>
              <a:chExt cx="1990400" cy="1450803"/>
            </a:xfrm>
          </p:grpSpPr>
          <p:sp>
            <p:nvSpPr>
              <p:cNvPr id="116843" name="Rectangle 4"/>
              <p:cNvSpPr>
                <a:spLocks noChangeArrowheads="1"/>
              </p:cNvSpPr>
              <p:nvPr/>
            </p:nvSpPr>
            <p:spPr bwMode="auto">
              <a:xfrm>
                <a:off x="355958" y="2437424"/>
                <a:ext cx="1990400" cy="145080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sp>
            <p:nvSpPr>
              <p:cNvPr id="206" name="Rectangle 205"/>
              <p:cNvSpPr/>
              <p:nvPr/>
            </p:nvSpPr>
            <p:spPr bwMode="auto">
              <a:xfrm>
                <a:off x="1061045" y="2753142"/>
                <a:ext cx="661019" cy="1059914"/>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207" name="Rectangle 206"/>
              <p:cNvSpPr/>
              <p:nvPr/>
            </p:nvSpPr>
            <p:spPr bwMode="auto">
              <a:xfrm>
                <a:off x="429405" y="2760662"/>
                <a:ext cx="624294" cy="1052394"/>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46" name="Rectangle 207"/>
              <p:cNvSpPr>
                <a:spLocks noChangeArrowheads="1"/>
              </p:cNvSpPr>
              <p:nvPr/>
            </p:nvSpPr>
            <p:spPr bwMode="auto">
              <a:xfrm>
                <a:off x="427880" y="2504145"/>
                <a:ext cx="1855396" cy="248443"/>
              </a:xfrm>
              <a:prstGeom prst="rect">
                <a:avLst/>
              </a:prstGeom>
              <a:solidFill>
                <a:schemeClr val="bg1"/>
              </a:solidFill>
              <a:ln w="9525">
                <a:solidFill>
                  <a:schemeClr val="tx1"/>
                </a:solidFill>
                <a:round/>
                <a:headEnd/>
                <a:tailEnd/>
              </a:ln>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47" name="Rectangle 208"/>
              <p:cNvSpPr>
                <a:spLocks noChangeArrowheads="1"/>
              </p:cNvSpPr>
              <p:nvPr/>
            </p:nvSpPr>
            <p:spPr bwMode="auto">
              <a:xfrm>
                <a:off x="1733172" y="2751938"/>
                <a:ext cx="542081" cy="1060704"/>
              </a:xfrm>
              <a:prstGeom prst="rect">
                <a:avLst/>
              </a:prstGeom>
              <a:solidFill>
                <a:srgbClr val="FFCCFF"/>
              </a:solidFill>
              <a:ln w="9525">
                <a:solidFill>
                  <a:schemeClr val="tx1"/>
                </a:solidFill>
                <a:round/>
                <a:headEnd/>
                <a:tailEnd/>
              </a:ln>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48" name="Line 116"/>
              <p:cNvSpPr>
                <a:spLocks noChangeShapeType="1"/>
              </p:cNvSpPr>
              <p:nvPr/>
            </p:nvSpPr>
            <p:spPr bwMode="auto">
              <a:xfrm>
                <a:off x="422791" y="3018361"/>
                <a:ext cx="18604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49" name="Line 113"/>
              <p:cNvSpPr>
                <a:spLocks noChangeShapeType="1"/>
              </p:cNvSpPr>
              <p:nvPr/>
            </p:nvSpPr>
            <p:spPr bwMode="auto">
              <a:xfrm>
                <a:off x="1050217" y="2747776"/>
                <a:ext cx="7938"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50" name="Line 113"/>
              <p:cNvSpPr>
                <a:spLocks noChangeShapeType="1"/>
              </p:cNvSpPr>
              <p:nvPr/>
            </p:nvSpPr>
            <p:spPr bwMode="auto">
              <a:xfrm>
                <a:off x="1721366" y="2752588"/>
                <a:ext cx="7938"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51" name="Line 117"/>
              <p:cNvSpPr>
                <a:spLocks noChangeShapeType="1"/>
              </p:cNvSpPr>
              <p:nvPr/>
            </p:nvSpPr>
            <p:spPr bwMode="auto">
              <a:xfrm flipV="1">
                <a:off x="422791" y="2752587"/>
                <a:ext cx="18604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52" name="Rectangle 109"/>
              <p:cNvSpPr>
                <a:spLocks noChangeArrowheads="1"/>
              </p:cNvSpPr>
              <p:nvPr/>
            </p:nvSpPr>
            <p:spPr bwMode="auto">
              <a:xfrm>
                <a:off x="422792" y="2504145"/>
                <a:ext cx="1860484" cy="131524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grpSp>
        <p:grpSp>
          <p:nvGrpSpPr>
            <p:cNvPr id="116780" name="Group 214"/>
            <p:cNvGrpSpPr>
              <a:grpSpLocks/>
            </p:cNvGrpSpPr>
            <p:nvPr/>
          </p:nvGrpSpPr>
          <p:grpSpPr bwMode="auto">
            <a:xfrm>
              <a:off x="7577138" y="5583239"/>
              <a:ext cx="430212" cy="376237"/>
              <a:chOff x="355958" y="2437424"/>
              <a:chExt cx="1990400" cy="1450803"/>
            </a:xfrm>
          </p:grpSpPr>
          <p:sp>
            <p:nvSpPr>
              <p:cNvPr id="116833" name="Rectangle 4"/>
              <p:cNvSpPr>
                <a:spLocks noChangeArrowheads="1"/>
              </p:cNvSpPr>
              <p:nvPr/>
            </p:nvSpPr>
            <p:spPr bwMode="auto">
              <a:xfrm>
                <a:off x="355958" y="2437424"/>
                <a:ext cx="1990400" cy="145080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sp>
            <p:nvSpPr>
              <p:cNvPr id="217" name="Rectangle 216"/>
              <p:cNvSpPr/>
              <p:nvPr/>
            </p:nvSpPr>
            <p:spPr bwMode="auto">
              <a:xfrm>
                <a:off x="1061045" y="2755744"/>
                <a:ext cx="661019" cy="1059024"/>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218" name="Rectangle 217"/>
              <p:cNvSpPr/>
              <p:nvPr/>
            </p:nvSpPr>
            <p:spPr bwMode="auto">
              <a:xfrm>
                <a:off x="429405" y="2755744"/>
                <a:ext cx="624294" cy="1059024"/>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36" name="Rectangle 218"/>
              <p:cNvSpPr>
                <a:spLocks noChangeArrowheads="1"/>
              </p:cNvSpPr>
              <p:nvPr/>
            </p:nvSpPr>
            <p:spPr bwMode="auto">
              <a:xfrm>
                <a:off x="427880" y="2504145"/>
                <a:ext cx="1855396" cy="248443"/>
              </a:xfrm>
              <a:prstGeom prst="rect">
                <a:avLst/>
              </a:prstGeom>
              <a:solidFill>
                <a:schemeClr val="bg1"/>
              </a:solidFill>
              <a:ln w="9525">
                <a:solidFill>
                  <a:schemeClr val="tx1"/>
                </a:solidFill>
                <a:round/>
                <a:headEnd/>
                <a:tailEnd/>
              </a:ln>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37" name="Rectangle 219"/>
              <p:cNvSpPr>
                <a:spLocks noChangeArrowheads="1"/>
              </p:cNvSpPr>
              <p:nvPr/>
            </p:nvSpPr>
            <p:spPr bwMode="auto">
              <a:xfrm>
                <a:off x="1733172" y="2751938"/>
                <a:ext cx="542081" cy="1060704"/>
              </a:xfrm>
              <a:prstGeom prst="rect">
                <a:avLst/>
              </a:prstGeom>
              <a:solidFill>
                <a:srgbClr val="FFCCFF"/>
              </a:solidFill>
              <a:ln w="9525">
                <a:solidFill>
                  <a:schemeClr val="tx1"/>
                </a:solidFill>
                <a:round/>
                <a:headEnd/>
                <a:tailEnd/>
              </a:ln>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38" name="Line 116"/>
              <p:cNvSpPr>
                <a:spLocks noChangeShapeType="1"/>
              </p:cNvSpPr>
              <p:nvPr/>
            </p:nvSpPr>
            <p:spPr bwMode="auto">
              <a:xfrm>
                <a:off x="422791" y="3018361"/>
                <a:ext cx="18604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39" name="Line 113"/>
              <p:cNvSpPr>
                <a:spLocks noChangeShapeType="1"/>
              </p:cNvSpPr>
              <p:nvPr/>
            </p:nvSpPr>
            <p:spPr bwMode="auto">
              <a:xfrm>
                <a:off x="1050217" y="2747776"/>
                <a:ext cx="7938"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40" name="Line 113"/>
              <p:cNvSpPr>
                <a:spLocks noChangeShapeType="1"/>
              </p:cNvSpPr>
              <p:nvPr/>
            </p:nvSpPr>
            <p:spPr bwMode="auto">
              <a:xfrm>
                <a:off x="1721366" y="2752588"/>
                <a:ext cx="7938"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41" name="Line 117"/>
              <p:cNvSpPr>
                <a:spLocks noChangeShapeType="1"/>
              </p:cNvSpPr>
              <p:nvPr/>
            </p:nvSpPr>
            <p:spPr bwMode="auto">
              <a:xfrm flipV="1">
                <a:off x="422791" y="2752587"/>
                <a:ext cx="18604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42" name="Rectangle 109"/>
              <p:cNvSpPr>
                <a:spLocks noChangeArrowheads="1"/>
              </p:cNvSpPr>
              <p:nvPr/>
            </p:nvSpPr>
            <p:spPr bwMode="auto">
              <a:xfrm>
                <a:off x="422792" y="2504145"/>
                <a:ext cx="1860484" cy="131524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grpSp>
        <p:grpSp>
          <p:nvGrpSpPr>
            <p:cNvPr id="116781" name="Group 225"/>
            <p:cNvGrpSpPr>
              <a:grpSpLocks/>
            </p:cNvGrpSpPr>
            <p:nvPr/>
          </p:nvGrpSpPr>
          <p:grpSpPr bwMode="auto">
            <a:xfrm>
              <a:off x="8007350" y="6132513"/>
              <a:ext cx="431800" cy="374650"/>
              <a:chOff x="355958" y="2437424"/>
              <a:chExt cx="1990400" cy="1450803"/>
            </a:xfrm>
          </p:grpSpPr>
          <p:sp>
            <p:nvSpPr>
              <p:cNvPr id="116823" name="Rectangle 4"/>
              <p:cNvSpPr>
                <a:spLocks noChangeArrowheads="1"/>
              </p:cNvSpPr>
              <p:nvPr/>
            </p:nvSpPr>
            <p:spPr bwMode="auto">
              <a:xfrm>
                <a:off x="355958" y="2437424"/>
                <a:ext cx="1990400" cy="145080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sp>
            <p:nvSpPr>
              <p:cNvPr id="228" name="Rectangle 227"/>
              <p:cNvSpPr/>
              <p:nvPr/>
            </p:nvSpPr>
            <p:spPr bwMode="auto">
              <a:xfrm>
                <a:off x="1058452" y="2750943"/>
                <a:ext cx="665908" cy="1063514"/>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229" name="Rectangle 228"/>
              <p:cNvSpPr/>
              <p:nvPr/>
            </p:nvSpPr>
            <p:spPr bwMode="auto">
              <a:xfrm>
                <a:off x="436454" y="2757092"/>
                <a:ext cx="621998" cy="105736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26" name="Rectangle 229"/>
              <p:cNvSpPr>
                <a:spLocks noChangeArrowheads="1"/>
              </p:cNvSpPr>
              <p:nvPr/>
            </p:nvSpPr>
            <p:spPr bwMode="auto">
              <a:xfrm>
                <a:off x="427880" y="2504145"/>
                <a:ext cx="1855396" cy="248443"/>
              </a:xfrm>
              <a:prstGeom prst="rect">
                <a:avLst/>
              </a:prstGeom>
              <a:solidFill>
                <a:schemeClr val="bg1"/>
              </a:solidFill>
              <a:ln w="9525">
                <a:solidFill>
                  <a:schemeClr val="tx1"/>
                </a:solidFill>
                <a:round/>
                <a:headEnd/>
                <a:tailEnd/>
              </a:ln>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27" name="Rectangle 230"/>
              <p:cNvSpPr>
                <a:spLocks noChangeArrowheads="1"/>
              </p:cNvSpPr>
              <p:nvPr/>
            </p:nvSpPr>
            <p:spPr bwMode="auto">
              <a:xfrm>
                <a:off x="1733172" y="2751938"/>
                <a:ext cx="542081" cy="1060704"/>
              </a:xfrm>
              <a:prstGeom prst="rect">
                <a:avLst/>
              </a:prstGeom>
              <a:solidFill>
                <a:srgbClr val="FFCCFF"/>
              </a:solidFill>
              <a:ln w="9525">
                <a:solidFill>
                  <a:schemeClr val="tx1"/>
                </a:solidFill>
                <a:round/>
                <a:headEnd/>
                <a:tailEnd/>
              </a:ln>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28" name="Line 116"/>
              <p:cNvSpPr>
                <a:spLocks noChangeShapeType="1"/>
              </p:cNvSpPr>
              <p:nvPr/>
            </p:nvSpPr>
            <p:spPr bwMode="auto">
              <a:xfrm>
                <a:off x="422791" y="3018361"/>
                <a:ext cx="18604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29" name="Line 113"/>
              <p:cNvSpPr>
                <a:spLocks noChangeShapeType="1"/>
              </p:cNvSpPr>
              <p:nvPr/>
            </p:nvSpPr>
            <p:spPr bwMode="auto">
              <a:xfrm>
                <a:off x="1050217" y="2747776"/>
                <a:ext cx="7938"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30" name="Line 113"/>
              <p:cNvSpPr>
                <a:spLocks noChangeShapeType="1"/>
              </p:cNvSpPr>
              <p:nvPr/>
            </p:nvSpPr>
            <p:spPr bwMode="auto">
              <a:xfrm>
                <a:off x="1721366" y="2752588"/>
                <a:ext cx="7938"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31" name="Line 117"/>
              <p:cNvSpPr>
                <a:spLocks noChangeShapeType="1"/>
              </p:cNvSpPr>
              <p:nvPr/>
            </p:nvSpPr>
            <p:spPr bwMode="auto">
              <a:xfrm flipV="1">
                <a:off x="422791" y="2752587"/>
                <a:ext cx="18604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32" name="Rectangle 109"/>
              <p:cNvSpPr>
                <a:spLocks noChangeArrowheads="1"/>
              </p:cNvSpPr>
              <p:nvPr/>
            </p:nvSpPr>
            <p:spPr bwMode="auto">
              <a:xfrm>
                <a:off x="422792" y="2504145"/>
                <a:ext cx="1860484" cy="131524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grpSp>
        <p:grpSp>
          <p:nvGrpSpPr>
            <p:cNvPr id="116782" name="Group 236"/>
            <p:cNvGrpSpPr>
              <a:grpSpLocks/>
            </p:cNvGrpSpPr>
            <p:nvPr/>
          </p:nvGrpSpPr>
          <p:grpSpPr bwMode="auto">
            <a:xfrm>
              <a:off x="6359525" y="4545014"/>
              <a:ext cx="431800" cy="306387"/>
              <a:chOff x="355958" y="2437424"/>
              <a:chExt cx="1990400" cy="1450803"/>
            </a:xfrm>
          </p:grpSpPr>
          <p:sp>
            <p:nvSpPr>
              <p:cNvPr id="116813" name="Rectangle 4"/>
              <p:cNvSpPr>
                <a:spLocks noChangeArrowheads="1"/>
              </p:cNvSpPr>
              <p:nvPr/>
            </p:nvSpPr>
            <p:spPr bwMode="auto">
              <a:xfrm>
                <a:off x="355958" y="2437424"/>
                <a:ext cx="1990400" cy="145080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sp>
            <p:nvSpPr>
              <p:cNvPr id="239" name="Rectangle 238"/>
              <p:cNvSpPr/>
              <p:nvPr/>
            </p:nvSpPr>
            <p:spPr bwMode="auto">
              <a:xfrm>
                <a:off x="1058452" y="2753143"/>
                <a:ext cx="665908" cy="1059912"/>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240" name="Rectangle 239"/>
              <p:cNvSpPr/>
              <p:nvPr/>
            </p:nvSpPr>
            <p:spPr bwMode="auto">
              <a:xfrm>
                <a:off x="436454" y="2760658"/>
                <a:ext cx="621998" cy="1052398"/>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16" name="Rectangle 240"/>
              <p:cNvSpPr>
                <a:spLocks noChangeArrowheads="1"/>
              </p:cNvSpPr>
              <p:nvPr/>
            </p:nvSpPr>
            <p:spPr bwMode="auto">
              <a:xfrm>
                <a:off x="427880" y="2504145"/>
                <a:ext cx="1855396" cy="248443"/>
              </a:xfrm>
              <a:prstGeom prst="rect">
                <a:avLst/>
              </a:prstGeom>
              <a:solidFill>
                <a:schemeClr val="bg1"/>
              </a:solidFill>
              <a:ln w="9525">
                <a:solidFill>
                  <a:schemeClr val="tx1"/>
                </a:solidFill>
                <a:round/>
                <a:headEnd/>
                <a:tailEnd/>
              </a:ln>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17" name="Rectangle 241"/>
              <p:cNvSpPr>
                <a:spLocks noChangeArrowheads="1"/>
              </p:cNvSpPr>
              <p:nvPr/>
            </p:nvSpPr>
            <p:spPr bwMode="auto">
              <a:xfrm>
                <a:off x="1733172" y="2751938"/>
                <a:ext cx="542081" cy="1060704"/>
              </a:xfrm>
              <a:prstGeom prst="rect">
                <a:avLst/>
              </a:prstGeom>
              <a:solidFill>
                <a:srgbClr val="FFCCFF"/>
              </a:solidFill>
              <a:ln w="9525">
                <a:solidFill>
                  <a:schemeClr val="tx1"/>
                </a:solidFill>
                <a:round/>
                <a:headEnd/>
                <a:tailEnd/>
              </a:ln>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ea"/>
                  <a:ea typeface="+mn-ea"/>
                </a:endParaRPr>
              </a:p>
            </p:txBody>
          </p:sp>
          <p:sp>
            <p:nvSpPr>
              <p:cNvPr id="116818" name="Line 116"/>
              <p:cNvSpPr>
                <a:spLocks noChangeShapeType="1"/>
              </p:cNvSpPr>
              <p:nvPr/>
            </p:nvSpPr>
            <p:spPr bwMode="auto">
              <a:xfrm>
                <a:off x="422791" y="3018361"/>
                <a:ext cx="18604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19" name="Line 113"/>
              <p:cNvSpPr>
                <a:spLocks noChangeShapeType="1"/>
              </p:cNvSpPr>
              <p:nvPr/>
            </p:nvSpPr>
            <p:spPr bwMode="auto">
              <a:xfrm>
                <a:off x="1050217" y="2747776"/>
                <a:ext cx="7938"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20" name="Line 113"/>
              <p:cNvSpPr>
                <a:spLocks noChangeShapeType="1"/>
              </p:cNvSpPr>
              <p:nvPr/>
            </p:nvSpPr>
            <p:spPr bwMode="auto">
              <a:xfrm>
                <a:off x="1721366" y="2752588"/>
                <a:ext cx="7938"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21" name="Line 117"/>
              <p:cNvSpPr>
                <a:spLocks noChangeShapeType="1"/>
              </p:cNvSpPr>
              <p:nvPr/>
            </p:nvSpPr>
            <p:spPr bwMode="auto">
              <a:xfrm flipV="1">
                <a:off x="422791" y="2752587"/>
                <a:ext cx="18604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22" name="Rectangle 109"/>
              <p:cNvSpPr>
                <a:spLocks noChangeArrowheads="1"/>
              </p:cNvSpPr>
              <p:nvPr/>
            </p:nvSpPr>
            <p:spPr bwMode="auto">
              <a:xfrm>
                <a:off x="422792" y="2504145"/>
                <a:ext cx="1860484" cy="131524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grpSp>
        <p:cxnSp>
          <p:nvCxnSpPr>
            <p:cNvPr id="248" name="Straight Arrow Connector 247"/>
            <p:cNvCxnSpPr>
              <a:cxnSpLocks noChangeShapeType="1"/>
              <a:stCxn id="116793" idx="2"/>
            </p:cNvCxnSpPr>
            <p:nvPr/>
          </p:nvCxnSpPr>
          <p:spPr bwMode="auto">
            <a:xfrm>
              <a:off x="6575425" y="2895601"/>
              <a:ext cx="1588" cy="1895475"/>
            </a:xfrm>
            <a:prstGeom prst="straightConnector1">
              <a:avLst/>
            </a:prstGeom>
            <a:noFill/>
            <a:ln w="9525">
              <a:solidFill>
                <a:srgbClr val="009973"/>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9" name="Straight Arrow Connector 248"/>
            <p:cNvCxnSpPr>
              <a:cxnSpLocks noChangeShapeType="1"/>
            </p:cNvCxnSpPr>
            <p:nvPr/>
          </p:nvCxnSpPr>
          <p:spPr bwMode="auto">
            <a:xfrm>
              <a:off x="7088188" y="2903538"/>
              <a:ext cx="44450" cy="2119312"/>
            </a:xfrm>
            <a:prstGeom prst="straightConnector1">
              <a:avLst/>
            </a:prstGeom>
            <a:noFill/>
            <a:ln w="9525">
              <a:solidFill>
                <a:srgbClr val="009973"/>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0" name="Straight Arrow Connector 249"/>
            <p:cNvCxnSpPr>
              <a:cxnSpLocks noChangeShapeType="1"/>
            </p:cNvCxnSpPr>
            <p:nvPr/>
          </p:nvCxnSpPr>
          <p:spPr bwMode="auto">
            <a:xfrm>
              <a:off x="7720013" y="2895601"/>
              <a:ext cx="63500" cy="2944813"/>
            </a:xfrm>
            <a:prstGeom prst="straightConnector1">
              <a:avLst/>
            </a:prstGeom>
            <a:noFill/>
            <a:ln w="9525">
              <a:solidFill>
                <a:srgbClr val="009973"/>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1" name="Straight Arrow Connector 250"/>
            <p:cNvCxnSpPr>
              <a:cxnSpLocks noChangeShapeType="1"/>
              <a:stCxn id="116808" idx="2"/>
            </p:cNvCxnSpPr>
            <p:nvPr/>
          </p:nvCxnSpPr>
          <p:spPr bwMode="auto">
            <a:xfrm>
              <a:off x="8193089" y="2895600"/>
              <a:ext cx="22225" cy="3492500"/>
            </a:xfrm>
            <a:prstGeom prst="straightConnector1">
              <a:avLst/>
            </a:prstGeom>
            <a:noFill/>
            <a:ln w="9525">
              <a:solidFill>
                <a:srgbClr val="009973"/>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16787" name="Group 251"/>
            <p:cNvGrpSpPr>
              <a:grpSpLocks/>
            </p:cNvGrpSpPr>
            <p:nvPr/>
          </p:nvGrpSpPr>
          <p:grpSpPr bwMode="auto">
            <a:xfrm>
              <a:off x="8029576" y="2647950"/>
              <a:ext cx="327025" cy="247650"/>
              <a:chOff x="8481778" y="1650237"/>
              <a:chExt cx="327460" cy="247650"/>
            </a:xfrm>
          </p:grpSpPr>
          <p:sp>
            <p:nvSpPr>
              <p:cNvPr id="116808" name="Rectangle 129"/>
              <p:cNvSpPr>
                <a:spLocks noChangeArrowheads="1"/>
              </p:cNvSpPr>
              <p:nvPr/>
            </p:nvSpPr>
            <p:spPr bwMode="auto">
              <a:xfrm>
                <a:off x="8483154" y="1650237"/>
                <a:ext cx="326082" cy="24765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sp>
            <p:nvSpPr>
              <p:cNvPr id="116809" name="Line 130"/>
              <p:cNvSpPr>
                <a:spLocks noChangeShapeType="1"/>
              </p:cNvSpPr>
              <p:nvPr/>
            </p:nvSpPr>
            <p:spPr bwMode="auto">
              <a:xfrm>
                <a:off x="8715682" y="1691512"/>
                <a:ext cx="1376" cy="206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10" name="Line 131"/>
              <p:cNvSpPr>
                <a:spLocks noChangeShapeType="1"/>
              </p:cNvSpPr>
              <p:nvPr/>
            </p:nvSpPr>
            <p:spPr bwMode="auto">
              <a:xfrm>
                <a:off x="8483154" y="1740725"/>
                <a:ext cx="32608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11" name="Line 132"/>
              <p:cNvSpPr>
                <a:spLocks noChangeShapeType="1"/>
              </p:cNvSpPr>
              <p:nvPr/>
            </p:nvSpPr>
            <p:spPr bwMode="auto">
              <a:xfrm flipV="1">
                <a:off x="8481778" y="1691512"/>
                <a:ext cx="32746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12" name="Line 130"/>
              <p:cNvSpPr>
                <a:spLocks noChangeShapeType="1"/>
              </p:cNvSpPr>
              <p:nvPr/>
            </p:nvSpPr>
            <p:spPr bwMode="auto">
              <a:xfrm>
                <a:off x="8602857" y="1691512"/>
                <a:ext cx="1376" cy="206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16788" name="Group 257"/>
            <p:cNvGrpSpPr>
              <a:grpSpLocks/>
            </p:cNvGrpSpPr>
            <p:nvPr/>
          </p:nvGrpSpPr>
          <p:grpSpPr bwMode="auto">
            <a:xfrm>
              <a:off x="7539039" y="2647950"/>
              <a:ext cx="327025" cy="247650"/>
              <a:chOff x="8481778" y="1650237"/>
              <a:chExt cx="327460" cy="247650"/>
            </a:xfrm>
          </p:grpSpPr>
          <p:sp>
            <p:nvSpPr>
              <p:cNvPr id="116803" name="Rectangle 129"/>
              <p:cNvSpPr>
                <a:spLocks noChangeArrowheads="1"/>
              </p:cNvSpPr>
              <p:nvPr/>
            </p:nvSpPr>
            <p:spPr bwMode="auto">
              <a:xfrm>
                <a:off x="8483154" y="1650237"/>
                <a:ext cx="326082" cy="24765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sp>
            <p:nvSpPr>
              <p:cNvPr id="116804" name="Line 130"/>
              <p:cNvSpPr>
                <a:spLocks noChangeShapeType="1"/>
              </p:cNvSpPr>
              <p:nvPr/>
            </p:nvSpPr>
            <p:spPr bwMode="auto">
              <a:xfrm>
                <a:off x="8715682" y="1691512"/>
                <a:ext cx="1376" cy="206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05" name="Line 131"/>
              <p:cNvSpPr>
                <a:spLocks noChangeShapeType="1"/>
              </p:cNvSpPr>
              <p:nvPr/>
            </p:nvSpPr>
            <p:spPr bwMode="auto">
              <a:xfrm>
                <a:off x="8483154" y="1740725"/>
                <a:ext cx="32608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06" name="Line 132"/>
              <p:cNvSpPr>
                <a:spLocks noChangeShapeType="1"/>
              </p:cNvSpPr>
              <p:nvPr/>
            </p:nvSpPr>
            <p:spPr bwMode="auto">
              <a:xfrm flipV="1">
                <a:off x="8481778" y="1691512"/>
                <a:ext cx="32746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07" name="Line 130"/>
              <p:cNvSpPr>
                <a:spLocks noChangeShapeType="1"/>
              </p:cNvSpPr>
              <p:nvPr/>
            </p:nvSpPr>
            <p:spPr bwMode="auto">
              <a:xfrm>
                <a:off x="8602857" y="1691512"/>
                <a:ext cx="1376" cy="206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16789" name="Group 263"/>
            <p:cNvGrpSpPr>
              <a:grpSpLocks/>
            </p:cNvGrpSpPr>
            <p:nvPr/>
          </p:nvGrpSpPr>
          <p:grpSpPr bwMode="auto">
            <a:xfrm>
              <a:off x="6910389" y="2647950"/>
              <a:ext cx="327025" cy="247650"/>
              <a:chOff x="8481778" y="1650237"/>
              <a:chExt cx="327460" cy="247650"/>
            </a:xfrm>
          </p:grpSpPr>
          <p:sp>
            <p:nvSpPr>
              <p:cNvPr id="116798" name="Rectangle 129"/>
              <p:cNvSpPr>
                <a:spLocks noChangeArrowheads="1"/>
              </p:cNvSpPr>
              <p:nvPr/>
            </p:nvSpPr>
            <p:spPr bwMode="auto">
              <a:xfrm>
                <a:off x="8483154" y="1650237"/>
                <a:ext cx="326082" cy="24765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sp>
            <p:nvSpPr>
              <p:cNvPr id="116799" name="Line 130"/>
              <p:cNvSpPr>
                <a:spLocks noChangeShapeType="1"/>
              </p:cNvSpPr>
              <p:nvPr/>
            </p:nvSpPr>
            <p:spPr bwMode="auto">
              <a:xfrm>
                <a:off x="8715682" y="1691512"/>
                <a:ext cx="1376" cy="206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00" name="Line 131"/>
              <p:cNvSpPr>
                <a:spLocks noChangeShapeType="1"/>
              </p:cNvSpPr>
              <p:nvPr/>
            </p:nvSpPr>
            <p:spPr bwMode="auto">
              <a:xfrm>
                <a:off x="8483154" y="1740725"/>
                <a:ext cx="32608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01" name="Line 132"/>
              <p:cNvSpPr>
                <a:spLocks noChangeShapeType="1"/>
              </p:cNvSpPr>
              <p:nvPr/>
            </p:nvSpPr>
            <p:spPr bwMode="auto">
              <a:xfrm flipV="1">
                <a:off x="8481778" y="1691512"/>
                <a:ext cx="32746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802" name="Line 130"/>
              <p:cNvSpPr>
                <a:spLocks noChangeShapeType="1"/>
              </p:cNvSpPr>
              <p:nvPr/>
            </p:nvSpPr>
            <p:spPr bwMode="auto">
              <a:xfrm>
                <a:off x="8602857" y="1691512"/>
                <a:ext cx="1376" cy="206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16790" name="Group 269"/>
            <p:cNvGrpSpPr>
              <a:grpSpLocks/>
            </p:cNvGrpSpPr>
            <p:nvPr/>
          </p:nvGrpSpPr>
          <p:grpSpPr bwMode="auto">
            <a:xfrm>
              <a:off x="6410326" y="2647950"/>
              <a:ext cx="328613" cy="247650"/>
              <a:chOff x="8481778" y="1650237"/>
              <a:chExt cx="327460" cy="247650"/>
            </a:xfrm>
          </p:grpSpPr>
          <p:sp>
            <p:nvSpPr>
              <p:cNvPr id="116793" name="Rectangle 129"/>
              <p:cNvSpPr>
                <a:spLocks noChangeArrowheads="1"/>
              </p:cNvSpPr>
              <p:nvPr/>
            </p:nvSpPr>
            <p:spPr bwMode="auto">
              <a:xfrm>
                <a:off x="8483154" y="1650237"/>
                <a:ext cx="326082" cy="24765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00"/>
                  </a:solidFill>
                  <a:latin typeface="+mn-ea"/>
                  <a:ea typeface="+mn-ea"/>
                </a:endParaRPr>
              </a:p>
            </p:txBody>
          </p:sp>
          <p:sp>
            <p:nvSpPr>
              <p:cNvPr id="116794" name="Line 130"/>
              <p:cNvSpPr>
                <a:spLocks noChangeShapeType="1"/>
              </p:cNvSpPr>
              <p:nvPr/>
            </p:nvSpPr>
            <p:spPr bwMode="auto">
              <a:xfrm>
                <a:off x="8715682" y="1691512"/>
                <a:ext cx="1376" cy="206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795" name="Line 131"/>
              <p:cNvSpPr>
                <a:spLocks noChangeShapeType="1"/>
              </p:cNvSpPr>
              <p:nvPr/>
            </p:nvSpPr>
            <p:spPr bwMode="auto">
              <a:xfrm>
                <a:off x="8483154" y="1740725"/>
                <a:ext cx="32608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796" name="Line 132"/>
              <p:cNvSpPr>
                <a:spLocks noChangeShapeType="1"/>
              </p:cNvSpPr>
              <p:nvPr/>
            </p:nvSpPr>
            <p:spPr bwMode="auto">
              <a:xfrm flipV="1">
                <a:off x="8481778" y="1691512"/>
                <a:ext cx="32746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6797" name="Line 130"/>
              <p:cNvSpPr>
                <a:spLocks noChangeShapeType="1"/>
              </p:cNvSpPr>
              <p:nvPr/>
            </p:nvSpPr>
            <p:spPr bwMode="auto">
              <a:xfrm>
                <a:off x="8602857" y="1691512"/>
                <a:ext cx="1376" cy="206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sp>
        <p:nvSpPr>
          <p:cNvPr id="271" name="Rectangle 2"/>
          <p:cNvSpPr>
            <a:spLocks noGrp="1" noChangeArrowheads="1"/>
          </p:cNvSpPr>
          <p:nvPr>
            <p:ph type="title" idx="4294967295"/>
          </p:nvPr>
        </p:nvSpPr>
        <p:spPr>
          <a:xfrm>
            <a:off x="683596" y="172463"/>
            <a:ext cx="10301288" cy="825500"/>
          </a:xfrm>
          <a:prstGeom prst="rect">
            <a:avLst/>
          </a:prstGeom>
          <a:noFill/>
        </p:spPr>
        <p:txBody>
          <a:bodyPr/>
          <a:lstStyle/>
          <a:p>
            <a:pPr algn="ctr">
              <a:lnSpc>
                <a:spcPct val="130000"/>
              </a:lnSpc>
              <a:spcBef>
                <a:spcPts val="0"/>
              </a:spcBef>
            </a:pPr>
            <a:r>
              <a:rPr lang="en-US" altLang="zh-CN" sz="4000" dirty="0">
                <a:latin typeface="+mn-ea"/>
              </a:rPr>
              <a:t>SDN</a:t>
            </a:r>
            <a:r>
              <a:rPr lang="zh-CN" altLang="en-US" sz="4000" dirty="0">
                <a:latin typeface="+mn-ea"/>
              </a:rPr>
              <a:t>：通用转发</a:t>
            </a:r>
            <a:endParaRPr lang="en-US" altLang="zh-CN" sz="4000" dirty="0">
              <a:latin typeface="+mn-ea"/>
              <a:ea typeface="+mn-ea"/>
            </a:endParaRPr>
          </a:p>
        </p:txBody>
      </p:sp>
      <p:sp>
        <p:nvSpPr>
          <p:cNvPr id="273" name="矩形 272"/>
          <p:cNvSpPr/>
          <p:nvPr/>
        </p:nvSpPr>
        <p:spPr>
          <a:xfrm>
            <a:off x="608948" y="955554"/>
            <a:ext cx="10649331" cy="106880"/>
          </a:xfrm>
          <a:prstGeom prst="rect">
            <a:avLst/>
          </a:prstGeom>
          <a:gradFill flip="none" rotWithShape="1">
            <a:gsLst>
              <a:gs pos="0">
                <a:srgbClr val="5B9BD5"/>
              </a:gs>
              <a:gs pos="61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41404" y="1567993"/>
            <a:ext cx="5503805" cy="1172629"/>
          </a:xfrm>
          <a:prstGeom prst="rect">
            <a:avLst/>
          </a:prstGeom>
        </p:spPr>
        <p:txBody>
          <a:bodyPr wrap="square">
            <a:spAutoFit/>
          </a:bodyPr>
          <a:lstStyle/>
          <a:p>
            <a:pPr lvl="1">
              <a:lnSpc>
                <a:spcPct val="130000"/>
              </a:lnSpc>
            </a:pPr>
            <a:r>
              <a:rPr lang="zh-CN" altLang="en-US" dirty="0">
                <a:latin typeface="+mn-ea"/>
              </a:rPr>
              <a:t> </a:t>
            </a:r>
            <a:r>
              <a:rPr lang="en-US" altLang="zh-CN" dirty="0">
                <a:latin typeface="+mn-ea"/>
              </a:rPr>
              <a:t>——</a:t>
            </a:r>
            <a:r>
              <a:rPr lang="zh-CN" altLang="en-US" dirty="0">
                <a:latin typeface="+mn-ea"/>
              </a:rPr>
              <a:t>每个交换设备包含一个</a:t>
            </a:r>
            <a:r>
              <a:rPr lang="zh-CN" altLang="en-US" dirty="0">
                <a:solidFill>
                  <a:srgbClr val="FF0000"/>
                </a:solidFill>
                <a:latin typeface="+mn-ea"/>
              </a:rPr>
              <a:t>流表</a:t>
            </a:r>
            <a:r>
              <a:rPr lang="en-US" altLang="zh-CN" dirty="0">
                <a:solidFill>
                  <a:srgbClr val="FF0000"/>
                </a:solidFill>
                <a:latin typeface="+mn-ea"/>
              </a:rPr>
              <a:t>(flow table)</a:t>
            </a:r>
            <a:r>
              <a:rPr lang="en-US" altLang="zh-CN" dirty="0">
                <a:latin typeface="+mn-ea"/>
              </a:rPr>
              <a:t>. </a:t>
            </a:r>
            <a:r>
              <a:rPr lang="zh-CN" altLang="en-US" dirty="0">
                <a:latin typeface="+mn-ea"/>
              </a:rPr>
              <a:t>流表由一个逻辑上中心化的控制器（远程控制器）来计算和分发</a:t>
            </a:r>
            <a:endParaRPr lang="en-US" altLang="zh-CN" dirty="0">
              <a:latin typeface="+mn-ea"/>
            </a:endParaRPr>
          </a:p>
        </p:txBody>
      </p:sp>
      <p:sp>
        <p:nvSpPr>
          <p:cNvPr id="4" name="矩形 3"/>
          <p:cNvSpPr/>
          <p:nvPr/>
        </p:nvSpPr>
        <p:spPr>
          <a:xfrm>
            <a:off x="694045" y="2952741"/>
            <a:ext cx="4861366" cy="923330"/>
          </a:xfrm>
          <a:prstGeom prst="rect">
            <a:avLst/>
          </a:prstGeom>
        </p:spPr>
        <p:txBody>
          <a:bodyPr wrap="square">
            <a:spAutoFit/>
          </a:bodyPr>
          <a:lstStyle/>
          <a:p>
            <a:r>
              <a:rPr lang="zh-CN" altLang="en-US" dirty="0" smtClean="0"/>
              <a:t>首部字段值：入分组与之匹配，匹配不上分组被丢弃或发往远程控制器。</a:t>
            </a:r>
            <a:r>
              <a:rPr lang="zh-CN" altLang="en-US" dirty="0" smtClean="0">
                <a:solidFill>
                  <a:srgbClr val="FF0000"/>
                </a:solidFill>
              </a:rPr>
              <a:t>首部字段包括链路层、网络层、传输层首部字段</a:t>
            </a:r>
            <a:r>
              <a:rPr lang="zh-CN" altLang="en-US" dirty="0" smtClean="0"/>
              <a:t>。</a:t>
            </a:r>
            <a:endParaRPr lang="zh-CN" altLang="en-US" dirty="0"/>
          </a:p>
        </p:txBody>
      </p:sp>
      <p:sp>
        <p:nvSpPr>
          <p:cNvPr id="272" name="矩形 271"/>
          <p:cNvSpPr/>
          <p:nvPr/>
        </p:nvSpPr>
        <p:spPr>
          <a:xfrm>
            <a:off x="794686" y="4123059"/>
            <a:ext cx="4861366" cy="646331"/>
          </a:xfrm>
          <a:prstGeom prst="rect">
            <a:avLst/>
          </a:prstGeom>
        </p:spPr>
        <p:txBody>
          <a:bodyPr wrap="square">
            <a:spAutoFit/>
          </a:bodyPr>
          <a:lstStyle/>
          <a:p>
            <a:r>
              <a:rPr lang="zh-CN" altLang="en-US" dirty="0" smtClean="0"/>
              <a:t>计数器：分组与流表项匹配时更新。包含已经匹配分组数量，以及上次更新以来的时间</a:t>
            </a:r>
            <a:endParaRPr lang="zh-CN" altLang="en-US" dirty="0"/>
          </a:p>
        </p:txBody>
      </p:sp>
      <p:sp>
        <p:nvSpPr>
          <p:cNvPr id="274" name="矩形 273"/>
          <p:cNvSpPr/>
          <p:nvPr/>
        </p:nvSpPr>
        <p:spPr>
          <a:xfrm>
            <a:off x="860821" y="5086344"/>
            <a:ext cx="4861366" cy="646331"/>
          </a:xfrm>
          <a:prstGeom prst="rect">
            <a:avLst/>
          </a:prstGeom>
        </p:spPr>
        <p:txBody>
          <a:bodyPr wrap="square">
            <a:spAutoFit/>
          </a:bodyPr>
          <a:lstStyle/>
          <a:p>
            <a:r>
              <a:rPr lang="zh-CN" altLang="en-US" dirty="0" smtClean="0"/>
              <a:t>动作：分组匹配表项时的动作（转发、丢弃、复制、分发到多个端口）</a:t>
            </a:r>
            <a:endParaRPr lang="zh-CN" altLang="en-US" dirty="0"/>
          </a:p>
        </p:txBody>
      </p:sp>
    </p:spTree>
    <p:extLst>
      <p:ext uri="{BB962C8B-B14F-4D97-AF65-F5344CB8AC3E}">
        <p14:creationId xmlns:p14="http://schemas.microsoft.com/office/powerpoint/2010/main" val="686436388"/>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76" name="TextBox 114"/>
          <p:cNvSpPr txBox="1">
            <a:spLocks noChangeArrowheads="1"/>
          </p:cNvSpPr>
          <p:nvPr/>
        </p:nvSpPr>
        <p:spPr bwMode="auto">
          <a:xfrm>
            <a:off x="442072" y="2286940"/>
            <a:ext cx="6098315" cy="409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457200" indent="-457200">
              <a:lnSpc>
                <a:spcPct val="130000"/>
              </a:lnSpc>
              <a:buClr>
                <a:srgbClr val="0070C0"/>
              </a:buClr>
              <a:buFont typeface="Arial" panose="020B0604020202020204" pitchFamily="34" charset="0"/>
              <a:buChar char="•"/>
            </a:pPr>
            <a:r>
              <a:rPr lang="zh-CN" altLang="en-US" sz="2000" dirty="0">
                <a:latin typeface="微软雅黑" pitchFamily="34" charset="-122"/>
                <a:ea typeface="微软雅黑" pitchFamily="34" charset="-122"/>
              </a:rPr>
              <a:t>基于流的</a:t>
            </a:r>
            <a:r>
              <a:rPr lang="zh-CN" altLang="en-US" sz="2000" dirty="0" smtClean="0">
                <a:latin typeface="微软雅黑" pitchFamily="34" charset="-122"/>
                <a:ea typeface="微软雅黑" pitchFamily="34" charset="-122"/>
              </a:rPr>
              <a:t>转发：基于</a:t>
            </a:r>
            <a:r>
              <a:rPr lang="zh-CN" altLang="en-US" sz="2000" dirty="0" smtClean="0">
                <a:solidFill>
                  <a:srgbClr val="FF0000"/>
                </a:solidFill>
                <a:latin typeface="微软雅黑" pitchFamily="34" charset="-122"/>
                <a:ea typeface="微软雅黑" pitchFamily="34" charset="-122"/>
              </a:rPr>
              <a:t>首部字段值</a:t>
            </a:r>
            <a:r>
              <a:rPr lang="zh-CN" altLang="en-US" sz="2000" dirty="0" smtClean="0">
                <a:latin typeface="微软雅黑" pitchFamily="34" charset="-122"/>
                <a:ea typeface="微软雅黑" pitchFamily="34" charset="-122"/>
              </a:rPr>
              <a:t>进行转发</a:t>
            </a:r>
            <a:endParaRPr lang="en-US" altLang="zh-CN" sz="2000" dirty="0" smtClean="0">
              <a:latin typeface="微软雅黑" pitchFamily="34" charset="-122"/>
              <a:ea typeface="微软雅黑" pitchFamily="34" charset="-122"/>
            </a:endParaRPr>
          </a:p>
          <a:p>
            <a:pPr marL="457200" indent="-457200">
              <a:lnSpc>
                <a:spcPct val="130000"/>
              </a:lnSpc>
              <a:buClr>
                <a:srgbClr val="0070C0"/>
              </a:buClr>
              <a:buFont typeface="Arial" panose="020B0604020202020204" pitchFamily="34" charset="0"/>
              <a:buChar char="•"/>
            </a:pPr>
            <a:endParaRPr lang="en-US" altLang="zh-CN" sz="2000" dirty="0">
              <a:latin typeface="微软雅黑" pitchFamily="34" charset="-122"/>
              <a:ea typeface="微软雅黑" pitchFamily="34" charset="-122"/>
            </a:endParaRPr>
          </a:p>
          <a:p>
            <a:pPr marL="457200" indent="-457200">
              <a:lnSpc>
                <a:spcPct val="130000"/>
              </a:lnSpc>
              <a:buClr>
                <a:srgbClr val="0070C0"/>
              </a:buClr>
              <a:buFont typeface="Arial" panose="020B0604020202020204" pitchFamily="34" charset="0"/>
              <a:buChar char="•"/>
            </a:pPr>
            <a:r>
              <a:rPr lang="zh-CN" altLang="en-US" sz="2000" dirty="0">
                <a:latin typeface="微软雅黑" pitchFamily="34" charset="-122"/>
                <a:ea typeface="微软雅黑" pitchFamily="34" charset="-122"/>
              </a:rPr>
              <a:t>数据平面与控制平面</a:t>
            </a:r>
            <a:r>
              <a:rPr lang="zh-CN" altLang="en-US" sz="2000" dirty="0" smtClean="0">
                <a:latin typeface="微软雅黑" pitchFamily="34" charset="-122"/>
                <a:ea typeface="微软雅黑" pitchFamily="34" charset="-122"/>
              </a:rPr>
              <a:t>分离</a:t>
            </a:r>
            <a:r>
              <a:rPr lang="zh-CN" altLang="en-US" sz="2000" dirty="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数据平面网络交换机组成，控制平面由服务器和管理流表软件构成。</a:t>
            </a:r>
            <a:endParaRPr lang="en-US" altLang="zh-CN" sz="2000" dirty="0" smtClean="0">
              <a:latin typeface="微软雅黑" pitchFamily="34" charset="-122"/>
              <a:ea typeface="微软雅黑" pitchFamily="34" charset="-122"/>
            </a:endParaRPr>
          </a:p>
          <a:p>
            <a:pPr marL="457200" indent="-457200">
              <a:lnSpc>
                <a:spcPct val="130000"/>
              </a:lnSpc>
              <a:buClr>
                <a:srgbClr val="0070C0"/>
              </a:buClr>
              <a:buFont typeface="Arial" panose="020B0604020202020204" pitchFamily="34" charset="0"/>
              <a:buChar char="•"/>
            </a:pPr>
            <a:endParaRPr lang="en-US" altLang="zh-CN" sz="2000" dirty="0">
              <a:latin typeface="微软雅黑" pitchFamily="34" charset="-122"/>
              <a:ea typeface="微软雅黑" pitchFamily="34" charset="-122"/>
            </a:endParaRPr>
          </a:p>
          <a:p>
            <a:pPr marL="457200" indent="-457200">
              <a:lnSpc>
                <a:spcPct val="130000"/>
              </a:lnSpc>
              <a:buClr>
                <a:srgbClr val="0070C0"/>
              </a:buClr>
              <a:buFont typeface="Arial" panose="020B0604020202020204" pitchFamily="34" charset="0"/>
              <a:buChar char="•"/>
            </a:pPr>
            <a:r>
              <a:rPr lang="zh-CN" altLang="en-US" sz="2000" dirty="0">
                <a:latin typeface="微软雅黑" pitchFamily="34" charset="-122"/>
                <a:ea typeface="微软雅黑" pitchFamily="34" charset="-122"/>
              </a:rPr>
              <a:t>网络控制功能：位于数据平面交换机</a:t>
            </a:r>
            <a:r>
              <a:rPr lang="zh-CN" altLang="en-US" sz="2000" dirty="0" smtClean="0">
                <a:latin typeface="微软雅黑" pitchFamily="34" charset="-122"/>
                <a:ea typeface="微软雅黑" pitchFamily="34" charset="-122"/>
              </a:rPr>
              <a:t>外部，包括</a:t>
            </a:r>
            <a:r>
              <a:rPr lang="en-US" altLang="zh-CN" sz="2000" dirty="0" smtClean="0">
                <a:latin typeface="微软雅黑" pitchFamily="34" charset="-122"/>
                <a:ea typeface="微软雅黑" pitchFamily="34" charset="-122"/>
              </a:rPr>
              <a:t>SDN</a:t>
            </a:r>
            <a:r>
              <a:rPr lang="zh-CN" altLang="en-US" sz="2000" dirty="0" smtClean="0">
                <a:latin typeface="微软雅黑" pitchFamily="34" charset="-122"/>
                <a:ea typeface="微软雅黑" pitchFamily="34" charset="-122"/>
              </a:rPr>
              <a:t>控制器和若干网络控制程序。</a:t>
            </a:r>
            <a:endParaRPr lang="en-US" altLang="zh-CN" sz="2000" dirty="0" smtClean="0">
              <a:latin typeface="微软雅黑" pitchFamily="34" charset="-122"/>
              <a:ea typeface="微软雅黑" pitchFamily="34" charset="-122"/>
            </a:endParaRPr>
          </a:p>
          <a:p>
            <a:pPr marL="457200" indent="-457200">
              <a:lnSpc>
                <a:spcPct val="130000"/>
              </a:lnSpc>
              <a:buClr>
                <a:srgbClr val="0070C0"/>
              </a:buClr>
              <a:buFont typeface="Arial" panose="020B0604020202020204" pitchFamily="34" charset="0"/>
              <a:buChar char="•"/>
            </a:pPr>
            <a:endParaRPr lang="en-US" altLang="zh-CN" sz="2000" dirty="0">
              <a:latin typeface="微软雅黑" pitchFamily="34" charset="-122"/>
              <a:ea typeface="微软雅黑" pitchFamily="34" charset="-122"/>
            </a:endParaRPr>
          </a:p>
          <a:p>
            <a:pPr marL="457200" indent="-457200">
              <a:lnSpc>
                <a:spcPct val="130000"/>
              </a:lnSpc>
              <a:buClr>
                <a:srgbClr val="0070C0"/>
              </a:buClr>
              <a:buFont typeface="Arial" panose="020B0604020202020204" pitchFamily="34" charset="0"/>
              <a:buChar char="•"/>
            </a:pPr>
            <a:r>
              <a:rPr lang="zh-CN" altLang="en-US" sz="2000" dirty="0">
                <a:latin typeface="微软雅黑" pitchFamily="34" charset="-122"/>
                <a:ea typeface="微软雅黑" pitchFamily="34" charset="-122"/>
              </a:rPr>
              <a:t>可编程的</a:t>
            </a:r>
            <a:r>
              <a:rPr lang="zh-CN" altLang="en-US" sz="2000" dirty="0" smtClean="0">
                <a:latin typeface="微软雅黑" pitchFamily="34" charset="-122"/>
                <a:ea typeface="微软雅黑" pitchFamily="34" charset="-122"/>
              </a:rPr>
              <a:t>网络：调用</a:t>
            </a:r>
            <a:r>
              <a:rPr lang="en-US" altLang="zh-CN" sz="2000" dirty="0" smtClean="0">
                <a:latin typeface="微软雅黑" pitchFamily="34" charset="-122"/>
                <a:ea typeface="微软雅黑" pitchFamily="34" charset="-122"/>
              </a:rPr>
              <a:t>API</a:t>
            </a:r>
            <a:r>
              <a:rPr lang="zh-CN" altLang="en-US" sz="2000" dirty="0" smtClean="0">
                <a:latin typeface="微软雅黑" pitchFamily="34" charset="-122"/>
                <a:ea typeface="微软雅黑" pitchFamily="34" charset="-122"/>
              </a:rPr>
              <a:t>定义和控制网络设备的数据平面。</a:t>
            </a:r>
            <a:endParaRPr lang="en-US" altLang="zh-CN" sz="2000" dirty="0">
              <a:latin typeface="微软雅黑" pitchFamily="34" charset="-122"/>
              <a:ea typeface="微软雅黑" pitchFamily="34" charset="-122"/>
            </a:endParaRPr>
          </a:p>
        </p:txBody>
      </p:sp>
      <p:sp>
        <p:nvSpPr>
          <p:cNvPr id="271" name="Rectangle 2"/>
          <p:cNvSpPr>
            <a:spLocks noGrp="1" noChangeArrowheads="1"/>
          </p:cNvSpPr>
          <p:nvPr>
            <p:ph type="title" idx="4294967295"/>
          </p:nvPr>
        </p:nvSpPr>
        <p:spPr>
          <a:xfrm>
            <a:off x="608948" y="197203"/>
            <a:ext cx="10301288" cy="825500"/>
          </a:xfrm>
          <a:prstGeom prst="rect">
            <a:avLst/>
          </a:prstGeom>
          <a:noFill/>
        </p:spPr>
        <p:txBody>
          <a:bodyPr/>
          <a:lstStyle/>
          <a:p>
            <a:pPr algn="ctr">
              <a:lnSpc>
                <a:spcPct val="130000"/>
              </a:lnSpc>
              <a:spcBef>
                <a:spcPts val="0"/>
              </a:spcBef>
            </a:pPr>
            <a:r>
              <a:rPr lang="en-US" altLang="zh-CN" sz="4000" dirty="0">
                <a:latin typeface="+mn-ea"/>
              </a:rPr>
              <a:t>SDN</a:t>
            </a:r>
            <a:r>
              <a:rPr lang="zh-CN" altLang="en-US" sz="4000" dirty="0">
                <a:latin typeface="+mn-ea"/>
              </a:rPr>
              <a:t>体系结构及特征</a:t>
            </a:r>
            <a:endParaRPr lang="en-US" altLang="zh-CN" sz="4000" dirty="0">
              <a:latin typeface="+mn-ea"/>
              <a:ea typeface="+mn-ea"/>
            </a:endParaRPr>
          </a:p>
        </p:txBody>
      </p:sp>
      <p:sp>
        <p:nvSpPr>
          <p:cNvPr id="273" name="矩形 272"/>
          <p:cNvSpPr/>
          <p:nvPr/>
        </p:nvSpPr>
        <p:spPr>
          <a:xfrm>
            <a:off x="608948" y="955554"/>
            <a:ext cx="10649331" cy="106880"/>
          </a:xfrm>
          <a:prstGeom prst="rect">
            <a:avLst/>
          </a:prstGeom>
          <a:gradFill flip="none" rotWithShape="1">
            <a:gsLst>
              <a:gs pos="0">
                <a:srgbClr val="5B9BD5"/>
              </a:gs>
              <a:gs pos="61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930916" y="1191812"/>
            <a:ext cx="4178458" cy="5103131"/>
            <a:chOff x="6930916" y="1562205"/>
            <a:chExt cx="4178458" cy="5103131"/>
          </a:xfrm>
        </p:grpSpPr>
        <p:sp>
          <p:nvSpPr>
            <p:cNvPr id="274" name="TextBox 399"/>
            <p:cNvSpPr txBox="1">
              <a:spLocks noChangeArrowheads="1"/>
            </p:cNvSpPr>
            <p:nvPr/>
          </p:nvSpPr>
          <p:spPr bwMode="auto">
            <a:xfrm>
              <a:off x="10099942" y="5510036"/>
              <a:ext cx="1005404" cy="28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zh-CN" altLang="en-US" sz="1600" dirty="0">
                  <a:latin typeface="+mn-ea"/>
                  <a:ea typeface="+mn-ea"/>
                </a:rPr>
                <a:t>数据平面</a:t>
              </a:r>
              <a:endParaRPr lang="en-US" sz="1600" dirty="0">
                <a:latin typeface="+mn-ea"/>
                <a:ea typeface="+mn-ea"/>
              </a:endParaRPr>
            </a:p>
          </p:txBody>
        </p:sp>
        <p:sp>
          <p:nvSpPr>
            <p:cNvPr id="275" name="TextBox 400"/>
            <p:cNvSpPr txBox="1">
              <a:spLocks noChangeArrowheads="1"/>
            </p:cNvSpPr>
            <p:nvPr/>
          </p:nvSpPr>
          <p:spPr bwMode="auto">
            <a:xfrm>
              <a:off x="10103970" y="3105548"/>
              <a:ext cx="1005404" cy="28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zh-CN"/>
              </a:defPPr>
              <a:lvl1pPr algn="ctr">
                <a:lnSpc>
                  <a:spcPts val="1463"/>
                </a:lnSpc>
                <a:defRPr sz="1400" b="1">
                  <a:latin typeface="+mn-ea"/>
                  <a:cs typeface="ＭＳ Ｐゴシック" charset="0"/>
                </a:defRPr>
              </a:lvl1pPr>
              <a:lvl2pPr marL="742950" indent="-285750">
                <a:defRPr sz="2400">
                  <a:latin typeface="Arial" charset="0"/>
                  <a:ea typeface="ＭＳ Ｐゴシック" charset="0"/>
                </a:defRPr>
              </a:lvl2pPr>
              <a:lvl3pPr marL="1143000" indent="-228600">
                <a:defRPr sz="2400">
                  <a:latin typeface="Arial" charset="0"/>
                  <a:ea typeface="ＭＳ Ｐゴシック" charset="0"/>
                </a:defRPr>
              </a:lvl3pPr>
              <a:lvl4pPr marL="1600200" indent="-228600">
                <a:defRPr sz="2400">
                  <a:latin typeface="Arial" charset="0"/>
                  <a:ea typeface="ＭＳ Ｐゴシック" charset="0"/>
                </a:defRPr>
              </a:lvl4pPr>
              <a:lvl5pPr marL="2057400" indent="-228600">
                <a:defRPr sz="2400">
                  <a:latin typeface="Arial" charset="0"/>
                  <a:ea typeface="ＭＳ Ｐゴシック" charset="0"/>
                </a:defRPr>
              </a:lvl5pPr>
              <a:lvl6pPr marL="2514600" indent="-228600" eaLnBrk="0" fontAlgn="base" hangingPunct="0">
                <a:spcBef>
                  <a:spcPct val="0"/>
                </a:spcBef>
                <a:spcAft>
                  <a:spcPct val="0"/>
                </a:spcAft>
                <a:defRPr sz="2400">
                  <a:latin typeface="Arial" charset="0"/>
                  <a:ea typeface="ＭＳ Ｐゴシック" charset="0"/>
                </a:defRPr>
              </a:lvl6pPr>
              <a:lvl7pPr marL="2971800" indent="-228600" eaLnBrk="0" fontAlgn="base" hangingPunct="0">
                <a:spcBef>
                  <a:spcPct val="0"/>
                </a:spcBef>
                <a:spcAft>
                  <a:spcPct val="0"/>
                </a:spcAft>
                <a:defRPr sz="2400">
                  <a:latin typeface="Arial" charset="0"/>
                  <a:ea typeface="ＭＳ Ｐゴシック" charset="0"/>
                </a:defRPr>
              </a:lvl7pPr>
              <a:lvl8pPr marL="3429000" indent="-228600" eaLnBrk="0" fontAlgn="base" hangingPunct="0">
                <a:spcBef>
                  <a:spcPct val="0"/>
                </a:spcBef>
                <a:spcAft>
                  <a:spcPct val="0"/>
                </a:spcAft>
                <a:defRPr sz="2400">
                  <a:latin typeface="Arial" charset="0"/>
                  <a:ea typeface="ＭＳ Ｐゴシック" charset="0"/>
                </a:defRPr>
              </a:lvl8pPr>
              <a:lvl9pPr marL="3886200" indent="-228600" eaLnBrk="0" fontAlgn="base" hangingPunct="0">
                <a:spcBef>
                  <a:spcPct val="0"/>
                </a:spcBef>
                <a:spcAft>
                  <a:spcPct val="0"/>
                </a:spcAft>
                <a:defRPr sz="2400">
                  <a:latin typeface="Arial" charset="0"/>
                  <a:ea typeface="ＭＳ Ｐゴシック" charset="0"/>
                </a:defRPr>
              </a:lvl9pPr>
            </a:lstStyle>
            <a:p>
              <a:r>
                <a:rPr lang="zh-CN" altLang="en-US" sz="1600" b="0" dirty="0"/>
                <a:t>控制平面</a:t>
              </a:r>
              <a:endParaRPr lang="en-US" sz="1600" b="0" dirty="0"/>
            </a:p>
          </p:txBody>
        </p:sp>
        <p:cxnSp>
          <p:nvCxnSpPr>
            <p:cNvPr id="276" name="Straight Connector 10"/>
            <p:cNvCxnSpPr/>
            <p:nvPr/>
          </p:nvCxnSpPr>
          <p:spPr bwMode="auto">
            <a:xfrm flipV="1">
              <a:off x="7213408" y="5033567"/>
              <a:ext cx="2791783" cy="14329"/>
            </a:xfrm>
            <a:prstGeom prst="line">
              <a:avLst/>
            </a:prstGeom>
            <a:ln w="254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77" name="Straight Connector 11"/>
            <p:cNvCxnSpPr/>
            <p:nvPr/>
          </p:nvCxnSpPr>
          <p:spPr bwMode="auto">
            <a:xfrm flipV="1">
              <a:off x="7132972" y="3213236"/>
              <a:ext cx="3041550" cy="18563"/>
            </a:xfrm>
            <a:prstGeom prst="line">
              <a:avLst/>
            </a:prstGeom>
            <a:ln w="254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78" name="Group 12"/>
            <p:cNvGrpSpPr/>
            <p:nvPr/>
          </p:nvGrpSpPr>
          <p:grpSpPr>
            <a:xfrm>
              <a:off x="7105356" y="5329901"/>
              <a:ext cx="2979208" cy="973667"/>
              <a:chOff x="2592388" y="5601756"/>
              <a:chExt cx="4027487" cy="939800"/>
            </a:xfrm>
          </p:grpSpPr>
          <p:sp>
            <p:nvSpPr>
              <p:cNvPr id="279" name="Freeform 2"/>
              <p:cNvSpPr>
                <a:spLocks/>
              </p:cNvSpPr>
              <p:nvPr/>
            </p:nvSpPr>
            <p:spPr bwMode="auto">
              <a:xfrm>
                <a:off x="2592388" y="5601756"/>
                <a:ext cx="4027487" cy="939800"/>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cxnSp>
            <p:nvCxnSpPr>
              <p:cNvPr id="280" name="Straight Connector 69"/>
              <p:cNvCxnSpPr/>
              <p:nvPr/>
            </p:nvCxnSpPr>
            <p:spPr>
              <a:xfrm flipV="1">
                <a:off x="3262941" y="5752569"/>
                <a:ext cx="1316038" cy="1317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1" name="Straight Connector 70"/>
              <p:cNvCxnSpPr/>
              <p:nvPr/>
            </p:nvCxnSpPr>
            <p:spPr>
              <a:xfrm>
                <a:off x="3151816" y="5939894"/>
                <a:ext cx="2259013" cy="2984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71"/>
              <p:cNvCxnSpPr/>
              <p:nvPr/>
            </p:nvCxnSpPr>
            <p:spPr>
              <a:xfrm>
                <a:off x="3164516" y="6044669"/>
                <a:ext cx="714375" cy="2762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72"/>
              <p:cNvCxnSpPr/>
              <p:nvPr/>
            </p:nvCxnSpPr>
            <p:spPr>
              <a:xfrm flipV="1">
                <a:off x="4182104" y="6238344"/>
                <a:ext cx="1247775" cy="825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73"/>
              <p:cNvCxnSpPr/>
              <p:nvPr/>
            </p:nvCxnSpPr>
            <p:spPr>
              <a:xfrm>
                <a:off x="4842504" y="5785906"/>
                <a:ext cx="1057275" cy="1238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5" name="Straight Connector 74"/>
              <p:cNvCxnSpPr/>
              <p:nvPr/>
            </p:nvCxnSpPr>
            <p:spPr>
              <a:xfrm flipV="1">
                <a:off x="4126541" y="5939894"/>
                <a:ext cx="1790700" cy="2984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6" name="Straight Connector 75"/>
              <p:cNvCxnSpPr/>
              <p:nvPr/>
            </p:nvCxnSpPr>
            <p:spPr>
              <a:xfrm flipV="1">
                <a:off x="5453691" y="5968469"/>
                <a:ext cx="588963" cy="26987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76"/>
              <p:cNvCxnSpPr/>
              <p:nvPr/>
            </p:nvCxnSpPr>
            <p:spPr>
              <a:xfrm>
                <a:off x="4596441" y="5752569"/>
                <a:ext cx="814388" cy="40163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88" name="Group 347"/>
              <p:cNvGrpSpPr>
                <a:grpSpLocks/>
              </p:cNvGrpSpPr>
              <p:nvPr/>
            </p:nvGrpSpPr>
            <p:grpSpPr bwMode="auto">
              <a:xfrm>
                <a:off x="5856401" y="5796097"/>
                <a:ext cx="588970" cy="242608"/>
                <a:chOff x="1871277" y="1576300"/>
                <a:chExt cx="1128371" cy="437861"/>
              </a:xfrm>
            </p:grpSpPr>
            <p:sp>
              <p:nvSpPr>
                <p:cNvPr id="329" name="Oval 118"/>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30" name="Rectangle 119"/>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31" name="Oval 120"/>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32" name="Freeform 121"/>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33" name="Freeform 122"/>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34" name="Freeform 123"/>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35" name="Freeform 124"/>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36" name="Straight Connector 125"/>
                <p:cNvCxnSpPr>
                  <a:endCxn id="331"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37" name="Straight Connector 126"/>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89" name="Group 347"/>
              <p:cNvGrpSpPr>
                <a:grpSpLocks/>
              </p:cNvGrpSpPr>
              <p:nvPr/>
            </p:nvGrpSpPr>
            <p:grpSpPr bwMode="auto">
              <a:xfrm>
                <a:off x="4375328" y="5654000"/>
                <a:ext cx="588970" cy="242608"/>
                <a:chOff x="1871277" y="1576300"/>
                <a:chExt cx="1128371" cy="437861"/>
              </a:xfrm>
            </p:grpSpPr>
            <p:sp>
              <p:nvSpPr>
                <p:cNvPr id="320" name="Oval 109"/>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21" name="Rectangle 110"/>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22" name="Oval 111"/>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23" name="Freeform 112"/>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24" name="Freeform 113"/>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25" name="Freeform 114"/>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26" name="Freeform 115"/>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27" name="Straight Connector 116"/>
                <p:cNvCxnSpPr>
                  <a:endCxn id="322"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28" name="Straight Connector 117"/>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90" name="Group 347"/>
              <p:cNvGrpSpPr>
                <a:grpSpLocks/>
              </p:cNvGrpSpPr>
              <p:nvPr/>
            </p:nvGrpSpPr>
            <p:grpSpPr bwMode="auto">
              <a:xfrm>
                <a:off x="2848241" y="5847813"/>
                <a:ext cx="588970" cy="242608"/>
                <a:chOff x="1871277" y="1576300"/>
                <a:chExt cx="1128371" cy="437861"/>
              </a:xfrm>
            </p:grpSpPr>
            <p:sp>
              <p:nvSpPr>
                <p:cNvPr id="311" name="Oval 100"/>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12" name="Rectangle 101"/>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13" name="Oval 102"/>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14" name="Freeform 103"/>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15" name="Freeform 104"/>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16" name="Freeform 105"/>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17" name="Freeform 106"/>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18" name="Straight Connector 107"/>
                <p:cNvCxnSpPr>
                  <a:endCxn id="313"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19" name="Straight Connector 108"/>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91" name="Group 347"/>
              <p:cNvGrpSpPr>
                <a:grpSpLocks/>
              </p:cNvGrpSpPr>
              <p:nvPr/>
            </p:nvGrpSpPr>
            <p:grpSpPr bwMode="auto">
              <a:xfrm>
                <a:off x="5166757" y="6114152"/>
                <a:ext cx="588970" cy="242608"/>
                <a:chOff x="1871277" y="1576300"/>
                <a:chExt cx="1128371" cy="437861"/>
              </a:xfrm>
            </p:grpSpPr>
            <p:sp>
              <p:nvSpPr>
                <p:cNvPr id="302" name="Oval 9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03" name="Rectangle 9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4" name="Oval 9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05" name="Freeform 9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6" name="Freeform 9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7" name="Freeform 9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8" name="Freeform 9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09" name="Straight Connector 98"/>
                <p:cNvCxnSpPr>
                  <a:endCxn id="30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10" name="Straight Connector 9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92" name="Group 347"/>
              <p:cNvGrpSpPr>
                <a:grpSpLocks/>
              </p:cNvGrpSpPr>
              <p:nvPr/>
            </p:nvGrpSpPr>
            <p:grpSpPr bwMode="auto">
              <a:xfrm>
                <a:off x="3704088" y="6206732"/>
                <a:ext cx="588970" cy="242608"/>
                <a:chOff x="1871277" y="1576300"/>
                <a:chExt cx="1128371" cy="437861"/>
              </a:xfrm>
            </p:grpSpPr>
            <p:sp>
              <p:nvSpPr>
                <p:cNvPr id="293" name="Oval 82"/>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94" name="Rectangle 83"/>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5" name="Oval 84"/>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96" name="Freeform 85"/>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7" name="Freeform 86"/>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8" name="Freeform 87"/>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9" name="Freeform 88"/>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00" name="Straight Connector 89"/>
                <p:cNvCxnSpPr>
                  <a:endCxn id="295"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01" name="Straight Connector 90"/>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grpSp>
          <p:nvGrpSpPr>
            <p:cNvPr id="338" name="Group 13"/>
            <p:cNvGrpSpPr/>
            <p:nvPr/>
          </p:nvGrpSpPr>
          <p:grpSpPr>
            <a:xfrm>
              <a:off x="6930916" y="3550653"/>
              <a:ext cx="3116606" cy="1053561"/>
              <a:chOff x="4990227" y="2877416"/>
              <a:chExt cx="3116606" cy="1053561"/>
            </a:xfrm>
          </p:grpSpPr>
          <p:sp>
            <p:nvSpPr>
              <p:cNvPr id="339" name="Rectangle 32"/>
              <p:cNvSpPr/>
              <p:nvPr/>
            </p:nvSpPr>
            <p:spPr bwMode="auto">
              <a:xfrm>
                <a:off x="5418665" y="2913389"/>
                <a:ext cx="2688168" cy="1017588"/>
              </a:xfrm>
              <a:prstGeom prst="rect">
                <a:avLst/>
              </a:prstGeom>
              <a:solidFill>
                <a:schemeClr val="accent6">
                  <a:lumMod val="20000"/>
                  <a:lumOff val="80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40" name="Freeform 33"/>
              <p:cNvSpPr/>
              <p:nvPr/>
            </p:nvSpPr>
            <p:spPr bwMode="auto">
              <a:xfrm>
                <a:off x="5218221" y="2877416"/>
                <a:ext cx="213773" cy="1028160"/>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 name="connsiteX0" fmla="*/ 20385 w 220240"/>
                  <a:gd name="connsiteY0" fmla="*/ 745656 h 1058154"/>
                  <a:gd name="connsiteX1" fmla="*/ 214305 w 220240"/>
                  <a:gd name="connsiteY1" fmla="*/ 0 h 1058154"/>
                  <a:gd name="connsiteX2" fmla="*/ 220240 w 220240"/>
                  <a:gd name="connsiteY2" fmla="*/ 1027869 h 1058154"/>
                  <a:gd name="connsiteX3" fmla="*/ 68 w 220240"/>
                  <a:gd name="connsiteY3" fmla="*/ 986902 h 1058154"/>
                  <a:gd name="connsiteX4" fmla="*/ 20385 w 220240"/>
                  <a:gd name="connsiteY4" fmla="*/ 745656 h 1058154"/>
                  <a:gd name="connsiteX0" fmla="*/ 20385 w 220240"/>
                  <a:gd name="connsiteY0" fmla="*/ 745656 h 1068836"/>
                  <a:gd name="connsiteX1" fmla="*/ 214305 w 220240"/>
                  <a:gd name="connsiteY1" fmla="*/ 0 h 1068836"/>
                  <a:gd name="connsiteX2" fmla="*/ 220240 w 220240"/>
                  <a:gd name="connsiteY2" fmla="*/ 1027869 h 1068836"/>
                  <a:gd name="connsiteX3" fmla="*/ 68 w 220240"/>
                  <a:gd name="connsiteY3" fmla="*/ 986902 h 1068836"/>
                  <a:gd name="connsiteX4" fmla="*/ 20385 w 220240"/>
                  <a:gd name="connsiteY4" fmla="*/ 745656 h 1068836"/>
                  <a:gd name="connsiteX0" fmla="*/ 15446 w 215301"/>
                  <a:gd name="connsiteY0" fmla="*/ 745656 h 1057581"/>
                  <a:gd name="connsiteX1" fmla="*/ 209366 w 215301"/>
                  <a:gd name="connsiteY1" fmla="*/ 0 h 1057581"/>
                  <a:gd name="connsiteX2" fmla="*/ 215301 w 215301"/>
                  <a:gd name="connsiteY2" fmla="*/ 1027869 h 1057581"/>
                  <a:gd name="connsiteX3" fmla="*/ 87 w 215301"/>
                  <a:gd name="connsiteY3" fmla="*/ 888484 h 1057581"/>
                  <a:gd name="connsiteX4" fmla="*/ 15446 w 215301"/>
                  <a:gd name="connsiteY4" fmla="*/ 745656 h 1057581"/>
                  <a:gd name="connsiteX0" fmla="*/ 15446 w 215301"/>
                  <a:gd name="connsiteY0" fmla="*/ 745656 h 1063397"/>
                  <a:gd name="connsiteX1" fmla="*/ 209366 w 215301"/>
                  <a:gd name="connsiteY1" fmla="*/ 0 h 1063397"/>
                  <a:gd name="connsiteX2" fmla="*/ 215301 w 215301"/>
                  <a:gd name="connsiteY2" fmla="*/ 1027869 h 1063397"/>
                  <a:gd name="connsiteX3" fmla="*/ 87 w 215301"/>
                  <a:gd name="connsiteY3" fmla="*/ 888484 h 1063397"/>
                  <a:gd name="connsiteX4" fmla="*/ 15446 w 215301"/>
                  <a:gd name="connsiteY4" fmla="*/ 745656 h 1063397"/>
                  <a:gd name="connsiteX0" fmla="*/ 15446 w 215301"/>
                  <a:gd name="connsiteY0" fmla="*/ 745656 h 1027869"/>
                  <a:gd name="connsiteX1" fmla="*/ 209366 w 215301"/>
                  <a:gd name="connsiteY1" fmla="*/ 0 h 1027869"/>
                  <a:gd name="connsiteX2" fmla="*/ 215301 w 215301"/>
                  <a:gd name="connsiteY2" fmla="*/ 1027869 h 1027869"/>
                  <a:gd name="connsiteX3" fmla="*/ 87 w 215301"/>
                  <a:gd name="connsiteY3" fmla="*/ 888484 h 1027869"/>
                  <a:gd name="connsiteX4" fmla="*/ 15446 w 215301"/>
                  <a:gd name="connsiteY4" fmla="*/ 745656 h 1027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301" h="1027869">
                    <a:moveTo>
                      <a:pt x="15446" y="745656"/>
                    </a:moveTo>
                    <a:lnTo>
                      <a:pt x="209366" y="0"/>
                    </a:lnTo>
                    <a:cubicBezTo>
                      <a:pt x="211344" y="342623"/>
                      <a:pt x="213323" y="685246"/>
                      <a:pt x="215301" y="1027869"/>
                    </a:cubicBezTo>
                    <a:cubicBezTo>
                      <a:pt x="115469" y="960083"/>
                      <a:pt x="99918" y="931665"/>
                      <a:pt x="87" y="888484"/>
                    </a:cubicBezTo>
                    <a:cubicBezTo>
                      <a:pt x="-1403" y="675204"/>
                      <a:pt x="16936" y="958936"/>
                      <a:pt x="15446" y="745656"/>
                    </a:cubicBezTo>
                    <a:close/>
                  </a:path>
                </a:pathLst>
              </a:custGeom>
              <a:gradFill>
                <a:gsLst>
                  <a:gs pos="0">
                    <a:schemeClr val="bg1">
                      <a:lumMod val="95000"/>
                    </a:schemeClr>
                  </a:gs>
                  <a:gs pos="100000">
                    <a:schemeClr val="accent6">
                      <a:lumMod val="20000"/>
                      <a:lumOff val="8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nvGrpSpPr>
              <p:cNvPr id="341" name="Group 950"/>
              <p:cNvGrpSpPr>
                <a:grpSpLocks/>
              </p:cNvGrpSpPr>
              <p:nvPr/>
            </p:nvGrpSpPr>
            <p:grpSpPr bwMode="auto">
              <a:xfrm>
                <a:off x="4990227" y="3351862"/>
                <a:ext cx="251561" cy="564103"/>
                <a:chOff x="4140" y="429"/>
                <a:chExt cx="1425" cy="2396"/>
              </a:xfrm>
            </p:grpSpPr>
            <p:sp>
              <p:nvSpPr>
                <p:cNvPr id="343" name="Freeform 95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4"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345" name="Freeform 95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6" name="Freeform 95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7"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348" name="Group 956"/>
                <p:cNvGrpSpPr>
                  <a:grpSpLocks/>
                </p:cNvGrpSpPr>
                <p:nvPr/>
              </p:nvGrpSpPr>
              <p:grpSpPr bwMode="auto">
                <a:xfrm>
                  <a:off x="4749" y="668"/>
                  <a:ext cx="581" cy="145"/>
                  <a:chOff x="614" y="2568"/>
                  <a:chExt cx="725" cy="139"/>
                </a:xfrm>
              </p:grpSpPr>
              <p:sp>
                <p:nvSpPr>
                  <p:cNvPr id="373"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74"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349"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350" name="Group 960"/>
                <p:cNvGrpSpPr>
                  <a:grpSpLocks/>
                </p:cNvGrpSpPr>
                <p:nvPr/>
              </p:nvGrpSpPr>
              <p:grpSpPr bwMode="auto">
                <a:xfrm>
                  <a:off x="4747" y="994"/>
                  <a:ext cx="581" cy="134"/>
                  <a:chOff x="614" y="2568"/>
                  <a:chExt cx="725" cy="139"/>
                </a:xfrm>
              </p:grpSpPr>
              <p:sp>
                <p:nvSpPr>
                  <p:cNvPr id="371"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72"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351"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352"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353" name="Group 965"/>
                <p:cNvGrpSpPr>
                  <a:grpSpLocks/>
                </p:cNvGrpSpPr>
                <p:nvPr/>
              </p:nvGrpSpPr>
              <p:grpSpPr bwMode="auto">
                <a:xfrm>
                  <a:off x="4735" y="1627"/>
                  <a:ext cx="582" cy="151"/>
                  <a:chOff x="614" y="2568"/>
                  <a:chExt cx="725" cy="139"/>
                </a:xfrm>
              </p:grpSpPr>
              <p:sp>
                <p:nvSpPr>
                  <p:cNvPr id="369"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70"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354" name="Freeform 96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355" name="Group 969"/>
                <p:cNvGrpSpPr>
                  <a:grpSpLocks/>
                </p:cNvGrpSpPr>
                <p:nvPr/>
              </p:nvGrpSpPr>
              <p:grpSpPr bwMode="auto">
                <a:xfrm>
                  <a:off x="4739" y="1327"/>
                  <a:ext cx="582" cy="139"/>
                  <a:chOff x="614" y="2568"/>
                  <a:chExt cx="725" cy="139"/>
                </a:xfrm>
              </p:grpSpPr>
              <p:sp>
                <p:nvSpPr>
                  <p:cNvPr id="367"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68"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356"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357" name="Freeform 97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8" name="Freeform 97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9"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60" name="Freeform 97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61"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362"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363"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64"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eaLnBrk="1" hangingPunct="1"/>
                  <a:endParaRPr lang="en-US">
                    <a:solidFill>
                      <a:srgbClr val="FF0000"/>
                    </a:solidFill>
                  </a:endParaRPr>
                </a:p>
              </p:txBody>
            </p:sp>
            <p:sp>
              <p:nvSpPr>
                <p:cNvPr id="365"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66"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en-US"/>
                </a:p>
              </p:txBody>
            </p:sp>
          </p:grpSp>
          <p:sp>
            <p:nvSpPr>
              <p:cNvPr id="342" name="TextBox 35"/>
              <p:cNvSpPr txBox="1"/>
              <p:nvPr/>
            </p:nvSpPr>
            <p:spPr>
              <a:xfrm>
                <a:off x="5929819" y="3090332"/>
                <a:ext cx="1553630" cy="615553"/>
              </a:xfrm>
              <a:prstGeom prst="rect">
                <a:avLst/>
              </a:prstGeom>
              <a:noFill/>
            </p:spPr>
            <p:txBody>
              <a:bodyPr wrap="none" rtlCol="0">
                <a:spAutoFit/>
              </a:bodyPr>
              <a:lstStyle/>
              <a:p>
                <a:pPr algn="ctr"/>
                <a:r>
                  <a:rPr lang="en-US" dirty="0"/>
                  <a:t>SDN </a:t>
                </a:r>
                <a:r>
                  <a:rPr lang="zh-CN" altLang="en-US" dirty="0"/>
                  <a:t>控制器</a:t>
                </a:r>
                <a:endParaRPr lang="en-US" altLang="zh-CN" dirty="0"/>
              </a:p>
              <a:p>
                <a:pPr algn="ctr"/>
                <a:r>
                  <a:rPr lang="en-US" sz="1600" dirty="0"/>
                  <a:t>(</a:t>
                </a:r>
                <a:r>
                  <a:rPr lang="zh-CN" altLang="en-US" sz="1600" dirty="0"/>
                  <a:t>网络操作系统</a:t>
                </a:r>
                <a:r>
                  <a:rPr lang="en-US" sz="1600" dirty="0"/>
                  <a:t>)</a:t>
                </a:r>
              </a:p>
            </p:txBody>
          </p:sp>
        </p:grpSp>
        <p:sp>
          <p:nvSpPr>
            <p:cNvPr id="375" name="TextBox 14"/>
            <p:cNvSpPr txBox="1"/>
            <p:nvPr/>
          </p:nvSpPr>
          <p:spPr>
            <a:xfrm>
              <a:off x="8778398" y="1562205"/>
              <a:ext cx="595035" cy="584776"/>
            </a:xfrm>
            <a:prstGeom prst="rect">
              <a:avLst/>
            </a:prstGeom>
            <a:noFill/>
          </p:spPr>
          <p:txBody>
            <a:bodyPr wrap="none" rtlCol="0">
              <a:spAutoFit/>
            </a:bodyPr>
            <a:lstStyle/>
            <a:p>
              <a:r>
                <a:rPr lang="en-US" sz="3200" dirty="0">
                  <a:solidFill>
                    <a:srgbClr val="008000"/>
                  </a:solidFill>
                </a:rPr>
                <a:t>…</a:t>
              </a:r>
            </a:p>
          </p:txBody>
        </p:sp>
        <p:grpSp>
          <p:nvGrpSpPr>
            <p:cNvPr id="376" name="Group 15"/>
            <p:cNvGrpSpPr/>
            <p:nvPr/>
          </p:nvGrpSpPr>
          <p:grpSpPr>
            <a:xfrm>
              <a:off x="7106604" y="1781366"/>
              <a:ext cx="1023471" cy="590176"/>
              <a:chOff x="4721412" y="1277470"/>
              <a:chExt cx="1023471" cy="590176"/>
            </a:xfrm>
          </p:grpSpPr>
          <p:sp>
            <p:nvSpPr>
              <p:cNvPr id="377" name="Oval 30"/>
              <p:cNvSpPr/>
              <p:nvPr/>
            </p:nvSpPr>
            <p:spPr bwMode="auto">
              <a:xfrm>
                <a:off x="4721412" y="1277470"/>
                <a:ext cx="1023471" cy="590176"/>
              </a:xfrm>
              <a:prstGeom prst="ellipse">
                <a:avLst/>
              </a:prstGeom>
              <a:solidFill>
                <a:srgbClr val="008000">
                  <a:alpha val="70000"/>
                </a:srgb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8" name="TextBox 31"/>
              <p:cNvSpPr txBox="1"/>
              <p:nvPr/>
            </p:nvSpPr>
            <p:spPr>
              <a:xfrm>
                <a:off x="4914450" y="1374585"/>
                <a:ext cx="646332" cy="369332"/>
              </a:xfrm>
              <a:prstGeom prst="rect">
                <a:avLst/>
              </a:prstGeom>
              <a:noFill/>
            </p:spPr>
            <p:txBody>
              <a:bodyPr wrap="none" rtlCol="0">
                <a:spAutoFit/>
              </a:bodyPr>
              <a:lstStyle/>
              <a:p>
                <a:pPr algn="ctr"/>
                <a:r>
                  <a:rPr lang="zh-CN" altLang="en-US" dirty="0">
                    <a:solidFill>
                      <a:srgbClr val="FFFF00"/>
                    </a:solidFill>
                  </a:rPr>
                  <a:t>路由</a:t>
                </a:r>
                <a:endParaRPr lang="en-US" dirty="0">
                  <a:solidFill>
                    <a:srgbClr val="FFFF00"/>
                  </a:solidFill>
                </a:endParaRPr>
              </a:p>
            </p:txBody>
          </p:sp>
        </p:grpSp>
        <p:grpSp>
          <p:nvGrpSpPr>
            <p:cNvPr id="379" name="Group 16"/>
            <p:cNvGrpSpPr/>
            <p:nvPr/>
          </p:nvGrpSpPr>
          <p:grpSpPr>
            <a:xfrm>
              <a:off x="7941318" y="2302316"/>
              <a:ext cx="1023471" cy="590176"/>
              <a:chOff x="6106459" y="1967753"/>
              <a:chExt cx="1023471" cy="590176"/>
            </a:xfrm>
          </p:grpSpPr>
          <p:sp>
            <p:nvSpPr>
              <p:cNvPr id="380" name="Oval 28"/>
              <p:cNvSpPr/>
              <p:nvPr/>
            </p:nvSpPr>
            <p:spPr bwMode="auto">
              <a:xfrm>
                <a:off x="6106459" y="1967753"/>
                <a:ext cx="1023471" cy="590176"/>
              </a:xfrm>
              <a:prstGeom prst="ellipse">
                <a:avLst/>
              </a:prstGeom>
              <a:solidFill>
                <a:srgbClr val="008000">
                  <a:alpha val="70000"/>
                </a:srgb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1" name="TextBox 29"/>
              <p:cNvSpPr txBox="1"/>
              <p:nvPr/>
            </p:nvSpPr>
            <p:spPr>
              <a:xfrm>
                <a:off x="6305808" y="1997637"/>
                <a:ext cx="646331" cy="535531"/>
              </a:xfrm>
              <a:prstGeom prst="rect">
                <a:avLst/>
              </a:prstGeom>
              <a:noFill/>
            </p:spPr>
            <p:txBody>
              <a:bodyPr wrap="none" rtlCol="0">
                <a:spAutoFit/>
              </a:bodyPr>
              <a:lstStyle/>
              <a:p>
                <a:pPr algn="ctr">
                  <a:lnSpc>
                    <a:spcPct val="80000"/>
                  </a:lnSpc>
                </a:pPr>
                <a:r>
                  <a:rPr lang="zh-CN" altLang="en-US" dirty="0">
                    <a:solidFill>
                      <a:srgbClr val="FFFF00"/>
                    </a:solidFill>
                  </a:rPr>
                  <a:t>访问</a:t>
                </a:r>
                <a:endParaRPr lang="en-US" altLang="zh-CN" dirty="0">
                  <a:solidFill>
                    <a:srgbClr val="FFFF00"/>
                  </a:solidFill>
                </a:endParaRPr>
              </a:p>
              <a:p>
                <a:pPr algn="ctr">
                  <a:lnSpc>
                    <a:spcPct val="80000"/>
                  </a:lnSpc>
                </a:pPr>
                <a:r>
                  <a:rPr lang="zh-CN" altLang="en-US" dirty="0">
                    <a:solidFill>
                      <a:srgbClr val="FFFF00"/>
                    </a:solidFill>
                  </a:rPr>
                  <a:t>控制</a:t>
                </a:r>
                <a:endParaRPr lang="en-US" dirty="0">
                  <a:solidFill>
                    <a:srgbClr val="FFFF00"/>
                  </a:solidFill>
                </a:endParaRPr>
              </a:p>
            </p:txBody>
          </p:sp>
        </p:grpSp>
        <p:grpSp>
          <p:nvGrpSpPr>
            <p:cNvPr id="382" name="Group 17"/>
            <p:cNvGrpSpPr/>
            <p:nvPr/>
          </p:nvGrpSpPr>
          <p:grpSpPr>
            <a:xfrm>
              <a:off x="9171527" y="2260771"/>
              <a:ext cx="1023471" cy="590176"/>
              <a:chOff x="6938682" y="977153"/>
              <a:chExt cx="1023471" cy="590176"/>
            </a:xfrm>
          </p:grpSpPr>
          <p:sp>
            <p:nvSpPr>
              <p:cNvPr id="383" name="Oval 26"/>
              <p:cNvSpPr/>
              <p:nvPr/>
            </p:nvSpPr>
            <p:spPr bwMode="auto">
              <a:xfrm>
                <a:off x="6938682" y="977153"/>
                <a:ext cx="1023471" cy="590176"/>
              </a:xfrm>
              <a:prstGeom prst="ellipse">
                <a:avLst/>
              </a:prstGeom>
              <a:solidFill>
                <a:srgbClr val="008000">
                  <a:alpha val="70000"/>
                </a:srgb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4" name="TextBox 27"/>
              <p:cNvSpPr txBox="1"/>
              <p:nvPr/>
            </p:nvSpPr>
            <p:spPr>
              <a:xfrm>
                <a:off x="7138030" y="1007037"/>
                <a:ext cx="646331" cy="535531"/>
              </a:xfrm>
              <a:prstGeom prst="rect">
                <a:avLst/>
              </a:prstGeom>
              <a:noFill/>
            </p:spPr>
            <p:txBody>
              <a:bodyPr wrap="none" rtlCol="0">
                <a:spAutoFit/>
              </a:bodyPr>
              <a:lstStyle/>
              <a:p>
                <a:pPr algn="ctr">
                  <a:lnSpc>
                    <a:spcPct val="80000"/>
                  </a:lnSpc>
                </a:pPr>
                <a:r>
                  <a:rPr lang="zh-CN" altLang="en-US" dirty="0">
                    <a:solidFill>
                      <a:srgbClr val="FFFF00"/>
                    </a:solidFill>
                  </a:rPr>
                  <a:t>负载</a:t>
                </a:r>
                <a:endParaRPr lang="en-US" altLang="zh-CN" dirty="0">
                  <a:solidFill>
                    <a:srgbClr val="FFFF00"/>
                  </a:solidFill>
                </a:endParaRPr>
              </a:p>
              <a:p>
                <a:pPr algn="ctr">
                  <a:lnSpc>
                    <a:spcPct val="80000"/>
                  </a:lnSpc>
                </a:pPr>
                <a:r>
                  <a:rPr lang="zh-CN" altLang="en-US" dirty="0">
                    <a:solidFill>
                      <a:srgbClr val="FFFF00"/>
                    </a:solidFill>
                  </a:rPr>
                  <a:t>均衡</a:t>
                </a:r>
                <a:endParaRPr lang="en-US" dirty="0">
                  <a:solidFill>
                    <a:srgbClr val="FFFF00"/>
                  </a:solidFill>
                </a:endParaRPr>
              </a:p>
            </p:txBody>
          </p:sp>
        </p:grpSp>
        <p:cxnSp>
          <p:nvCxnSpPr>
            <p:cNvPr id="385" name="Straight Arrow Connector 18"/>
            <p:cNvCxnSpPr/>
            <p:nvPr/>
          </p:nvCxnSpPr>
          <p:spPr bwMode="auto">
            <a:xfrm flipV="1">
              <a:off x="10567934" y="1721848"/>
              <a:ext cx="0" cy="124883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86" name="Straight Arrow Connector 19"/>
            <p:cNvCxnSpPr/>
            <p:nvPr/>
          </p:nvCxnSpPr>
          <p:spPr bwMode="auto">
            <a:xfrm>
              <a:off x="10593334" y="3470081"/>
              <a:ext cx="0" cy="152442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87" name="Straight Arrow Connector 20"/>
            <p:cNvCxnSpPr/>
            <p:nvPr/>
          </p:nvCxnSpPr>
          <p:spPr bwMode="auto">
            <a:xfrm>
              <a:off x="10601705" y="5885529"/>
              <a:ext cx="0" cy="41486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88" name="Straight Arrow Connector 21"/>
            <p:cNvCxnSpPr/>
            <p:nvPr/>
          </p:nvCxnSpPr>
          <p:spPr bwMode="auto">
            <a:xfrm flipV="1">
              <a:off x="10594009" y="5049925"/>
              <a:ext cx="0" cy="41486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89" name="TextBox 399"/>
            <p:cNvSpPr txBox="1">
              <a:spLocks noChangeArrowheads="1"/>
            </p:cNvSpPr>
            <p:nvPr/>
          </p:nvSpPr>
          <p:spPr bwMode="auto">
            <a:xfrm>
              <a:off x="8591405" y="4739499"/>
              <a:ext cx="1635889" cy="2845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zh-CN" altLang="en-US" sz="1600" dirty="0">
                  <a:solidFill>
                    <a:prstClr val="black"/>
                  </a:solidFill>
                  <a:latin typeface="+mn-ea"/>
                  <a:ea typeface="+mn-ea"/>
                </a:rPr>
                <a:t>南向</a:t>
              </a:r>
              <a:r>
                <a:rPr lang="en-US" altLang="zh-CN" sz="1400" dirty="0">
                  <a:latin typeface="+mn-ea"/>
                  <a:ea typeface="+mn-ea"/>
                </a:rPr>
                <a:t> API</a:t>
              </a:r>
            </a:p>
          </p:txBody>
        </p:sp>
        <p:sp>
          <p:nvSpPr>
            <p:cNvPr id="390" name="TextBox 399"/>
            <p:cNvSpPr txBox="1">
              <a:spLocks noChangeArrowheads="1"/>
            </p:cNvSpPr>
            <p:nvPr/>
          </p:nvSpPr>
          <p:spPr bwMode="auto">
            <a:xfrm>
              <a:off x="8587468" y="3267981"/>
              <a:ext cx="1635889" cy="2846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zh-CN" altLang="en-US" sz="1600" dirty="0">
                  <a:solidFill>
                    <a:prstClr val="black"/>
                  </a:solidFill>
                  <a:latin typeface="+mn-ea"/>
                  <a:ea typeface="+mn-ea"/>
                  <a:cs typeface="+mn-cs"/>
                </a:rPr>
                <a:t>北向</a:t>
              </a:r>
              <a:r>
                <a:rPr lang="en-US" sz="1400" dirty="0">
                  <a:latin typeface="+mn-ea"/>
                  <a:ea typeface="+mn-ea"/>
                </a:rPr>
                <a:t> API</a:t>
              </a:r>
            </a:p>
          </p:txBody>
        </p:sp>
        <p:sp>
          <p:nvSpPr>
            <p:cNvPr id="391" name="TextBox 399"/>
            <p:cNvSpPr txBox="1">
              <a:spLocks noChangeArrowheads="1"/>
            </p:cNvSpPr>
            <p:nvPr/>
          </p:nvSpPr>
          <p:spPr bwMode="auto">
            <a:xfrm>
              <a:off x="7483065" y="6380643"/>
              <a:ext cx="2302688" cy="2846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en-US" altLang="zh-CN" sz="1600" dirty="0">
                  <a:solidFill>
                    <a:prstClr val="black"/>
                  </a:solidFill>
                  <a:latin typeface="+mn-ea"/>
                  <a:ea typeface="+mn-ea"/>
                </a:rPr>
                <a:t>SDN</a:t>
              </a:r>
              <a:r>
                <a:rPr lang="zh-CN" altLang="en-US" sz="1600" dirty="0">
                  <a:solidFill>
                    <a:prstClr val="black"/>
                  </a:solidFill>
                  <a:latin typeface="+mn-ea"/>
                  <a:ea typeface="+mn-ea"/>
                </a:rPr>
                <a:t>控制的交换机</a:t>
              </a:r>
              <a:endParaRPr lang="en-US" sz="1400" i="1" dirty="0">
                <a:latin typeface="+mn-ea"/>
                <a:ea typeface="+mn-ea"/>
              </a:endParaRPr>
            </a:p>
          </p:txBody>
        </p:sp>
        <p:sp>
          <p:nvSpPr>
            <p:cNvPr id="392" name="TextBox 399"/>
            <p:cNvSpPr txBox="1">
              <a:spLocks noChangeArrowheads="1"/>
            </p:cNvSpPr>
            <p:nvPr/>
          </p:nvSpPr>
          <p:spPr bwMode="auto">
            <a:xfrm>
              <a:off x="7648597" y="1564837"/>
              <a:ext cx="2381659" cy="2845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zh-CN" altLang="en-US" sz="1600" dirty="0">
                  <a:latin typeface="+mn-ea"/>
                  <a:ea typeface="+mn-ea"/>
                </a:rPr>
                <a:t>网络控制应用程序</a:t>
              </a:r>
              <a:endParaRPr lang="en-US" sz="1600" dirty="0">
                <a:latin typeface="+mn-ea"/>
                <a:ea typeface="+mn-ea"/>
              </a:endParaRPr>
            </a:p>
          </p:txBody>
        </p:sp>
      </p:grpSp>
      <p:sp>
        <p:nvSpPr>
          <p:cNvPr id="4" name="矩形 3"/>
          <p:cNvSpPr/>
          <p:nvPr/>
        </p:nvSpPr>
        <p:spPr>
          <a:xfrm>
            <a:off x="8464198" y="6468508"/>
            <a:ext cx="1604927" cy="369332"/>
          </a:xfrm>
          <a:prstGeom prst="rect">
            <a:avLst/>
          </a:prstGeom>
        </p:spPr>
        <p:txBody>
          <a:bodyPr wrap="none">
            <a:spAutoFit/>
          </a:bodyPr>
          <a:lstStyle/>
          <a:p>
            <a:r>
              <a:rPr lang="en-US" altLang="zh-CN" dirty="0">
                <a:latin typeface="+mn-ea"/>
              </a:rPr>
              <a:t>SDN</a:t>
            </a:r>
            <a:r>
              <a:rPr lang="zh-CN" altLang="en-US" dirty="0">
                <a:latin typeface="+mn-ea"/>
              </a:rPr>
              <a:t>体系结构</a:t>
            </a:r>
            <a:endParaRPr lang="zh-CN" altLang="en-US" dirty="0"/>
          </a:p>
        </p:txBody>
      </p:sp>
      <p:sp>
        <p:nvSpPr>
          <p:cNvPr id="396" name="圆角矩形 395"/>
          <p:cNvSpPr/>
          <p:nvPr/>
        </p:nvSpPr>
        <p:spPr>
          <a:xfrm>
            <a:off x="1039610" y="1657079"/>
            <a:ext cx="2932698" cy="565551"/>
          </a:xfrm>
          <a:prstGeom prst="roundRect">
            <a:avLst/>
          </a:prstGeom>
          <a:gradFill flip="none" rotWithShape="1">
            <a:gsLst>
              <a:gs pos="85000">
                <a:srgbClr val="ADCDEA"/>
              </a:gs>
              <a:gs pos="15000">
                <a:srgbClr val="ADCDEA"/>
              </a:gs>
              <a:gs pos="0">
                <a:schemeClr val="bg1"/>
              </a:gs>
              <a:gs pos="100000">
                <a:schemeClr val="bg1"/>
              </a:gs>
              <a:gs pos="5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000" dirty="0">
                <a:solidFill>
                  <a:schemeClr val="tx1"/>
                </a:solidFill>
                <a:latin typeface="+mn-ea"/>
              </a:rPr>
              <a:t>特  征</a:t>
            </a:r>
            <a:endParaRPr lang="en-US" altLang="zh-CN" sz="3000" dirty="0">
              <a:solidFill>
                <a:schemeClr val="tx1"/>
              </a:solidFill>
              <a:latin typeface="+mn-ea"/>
            </a:endParaRPr>
          </a:p>
        </p:txBody>
      </p:sp>
    </p:spTree>
    <p:extLst>
      <p:ext uri="{BB962C8B-B14F-4D97-AF65-F5344CB8AC3E}">
        <p14:creationId xmlns:p14="http://schemas.microsoft.com/office/powerpoint/2010/main" val="152683246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Rectangle 221"/>
          <p:cNvSpPr/>
          <p:nvPr/>
        </p:nvSpPr>
        <p:spPr bwMode="auto">
          <a:xfrm>
            <a:off x="4131449" y="2082089"/>
            <a:ext cx="5228030" cy="3568673"/>
          </a:xfrm>
          <a:prstGeom prst="rect">
            <a:avLst/>
          </a:prstGeom>
          <a:solidFill>
            <a:schemeClr val="accent6">
              <a:lumMod val="20000"/>
              <a:lumOff val="80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438" name="Straight Connector 437"/>
          <p:cNvCxnSpPr>
            <a:endCxn id="217" idx="4"/>
          </p:cNvCxnSpPr>
          <p:nvPr/>
        </p:nvCxnSpPr>
        <p:spPr bwMode="auto">
          <a:xfrm flipH="1" flipV="1">
            <a:off x="7567500" y="1910775"/>
            <a:ext cx="605" cy="407737"/>
          </a:xfrm>
          <a:prstGeom prst="line">
            <a:avLst/>
          </a:prstGeom>
          <a:solidFill>
            <a:schemeClr val="accent1"/>
          </a:solidFill>
          <a:ln w="9525" cap="flat" cmpd="sng" algn="ctr">
            <a:solidFill>
              <a:schemeClr val="bg2">
                <a:lumMod val="75000"/>
              </a:schemeClr>
            </a:solidFill>
            <a:prstDash val="sys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75" name="Rounded Rectangle 374"/>
          <p:cNvSpPr/>
          <p:nvPr/>
        </p:nvSpPr>
        <p:spPr>
          <a:xfrm>
            <a:off x="4269957" y="3165861"/>
            <a:ext cx="4945030" cy="1553784"/>
          </a:xfrm>
          <a:prstGeom prst="roundRect">
            <a:avLst/>
          </a:prstGeom>
          <a:solidFill>
            <a:schemeClr val="accent5">
              <a:lumMod val="75000"/>
            </a:schemeClr>
          </a:solidFill>
          <a:ln w="12700">
            <a:noFill/>
            <a:tailEnd type="arrow"/>
          </a:ln>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380" name="Rounded Rectangle 379"/>
          <p:cNvSpPr/>
          <p:nvPr/>
        </p:nvSpPr>
        <p:spPr>
          <a:xfrm>
            <a:off x="4269957" y="4779179"/>
            <a:ext cx="4959028" cy="737977"/>
          </a:xfrm>
          <a:prstGeom prst="roundRect">
            <a:avLst/>
          </a:prstGeom>
          <a:solidFill>
            <a:schemeClr val="accent5">
              <a:lumMod val="75000"/>
            </a:schemeClr>
          </a:solidFill>
          <a:ln w="12700">
            <a:noFill/>
            <a:tailEnd type="arrow"/>
          </a:ln>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cxnSp>
        <p:nvCxnSpPr>
          <p:cNvPr id="386" name="Straight Connector 385"/>
          <p:cNvCxnSpPr/>
          <p:nvPr/>
        </p:nvCxnSpPr>
        <p:spPr bwMode="auto">
          <a:xfrm>
            <a:off x="4354964" y="5687428"/>
            <a:ext cx="4860022" cy="0"/>
          </a:xfrm>
          <a:prstGeom prst="line">
            <a:avLst/>
          </a:prstGeom>
          <a:solidFill>
            <a:schemeClr val="accent1"/>
          </a:solidFill>
          <a:ln w="190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89" name="TextBox 388"/>
          <p:cNvSpPr txBox="1"/>
          <p:nvPr/>
        </p:nvSpPr>
        <p:spPr>
          <a:xfrm>
            <a:off x="4286648" y="3773215"/>
            <a:ext cx="5089063" cy="325730"/>
          </a:xfrm>
          <a:prstGeom prst="rect">
            <a:avLst/>
          </a:prstGeom>
          <a:noFill/>
        </p:spPr>
        <p:txBody>
          <a:bodyPr wrap="square" rtlCol="0">
            <a:spAutoFit/>
          </a:bodyPr>
          <a:lstStyle/>
          <a:p>
            <a:pPr>
              <a:lnSpc>
                <a:spcPts val="1800"/>
              </a:lnSpc>
            </a:pPr>
            <a:r>
              <a:rPr lang="en-US" sz="1600" dirty="0">
                <a:solidFill>
                  <a:srgbClr val="FFFF00"/>
                </a:solidFill>
                <a:latin typeface="Arial"/>
                <a:cs typeface="Arial"/>
              </a:rPr>
              <a:t>Network-wide</a:t>
            </a:r>
            <a:r>
              <a:rPr lang="en-US" sz="1600" dirty="0">
                <a:latin typeface="Arial"/>
                <a:cs typeface="Arial"/>
              </a:rPr>
              <a:t> </a:t>
            </a:r>
            <a:r>
              <a:rPr lang="en-US" sz="1600" dirty="0">
                <a:solidFill>
                  <a:srgbClr val="FFFF00"/>
                </a:solidFill>
                <a:latin typeface="Arial"/>
                <a:cs typeface="Arial"/>
              </a:rPr>
              <a:t>distributed, robust  state</a:t>
            </a:r>
            <a:r>
              <a:rPr lang="en-US" sz="1600" dirty="0">
                <a:latin typeface="Arial"/>
                <a:cs typeface="Arial"/>
              </a:rPr>
              <a:t> </a:t>
            </a:r>
            <a:r>
              <a:rPr lang="en-US" sz="1600" dirty="0">
                <a:solidFill>
                  <a:srgbClr val="FFFF00"/>
                </a:solidFill>
                <a:latin typeface="Arial"/>
                <a:cs typeface="Arial"/>
              </a:rPr>
              <a:t>management</a:t>
            </a:r>
          </a:p>
        </p:txBody>
      </p:sp>
      <p:sp>
        <p:nvSpPr>
          <p:cNvPr id="390" name="TextBox 389"/>
          <p:cNvSpPr txBox="1"/>
          <p:nvPr/>
        </p:nvSpPr>
        <p:spPr>
          <a:xfrm>
            <a:off x="4675125" y="5171961"/>
            <a:ext cx="4033912" cy="325730"/>
          </a:xfrm>
          <a:prstGeom prst="rect">
            <a:avLst/>
          </a:prstGeom>
          <a:noFill/>
        </p:spPr>
        <p:txBody>
          <a:bodyPr wrap="square" rtlCol="0">
            <a:spAutoFit/>
          </a:bodyPr>
          <a:lstStyle/>
          <a:p>
            <a:pPr>
              <a:lnSpc>
                <a:spcPts val="1800"/>
              </a:lnSpc>
            </a:pPr>
            <a:r>
              <a:rPr lang="en-US" sz="1600" dirty="0">
                <a:solidFill>
                  <a:srgbClr val="FFFF00"/>
                </a:solidFill>
                <a:latin typeface="Arial"/>
                <a:cs typeface="Arial"/>
              </a:rPr>
              <a:t>Communication to/from controlled devices</a:t>
            </a:r>
          </a:p>
        </p:txBody>
      </p:sp>
      <p:grpSp>
        <p:nvGrpSpPr>
          <p:cNvPr id="401" name="Group 400"/>
          <p:cNvGrpSpPr/>
          <p:nvPr/>
        </p:nvGrpSpPr>
        <p:grpSpPr>
          <a:xfrm>
            <a:off x="4584387" y="4140643"/>
            <a:ext cx="1261885" cy="459826"/>
            <a:chOff x="3123503" y="457817"/>
            <a:chExt cx="1452160" cy="459826"/>
          </a:xfrm>
        </p:grpSpPr>
        <p:sp>
          <p:nvSpPr>
            <p:cNvPr id="402" name="Rounded Rectangle 401"/>
            <p:cNvSpPr/>
            <p:nvPr/>
          </p:nvSpPr>
          <p:spPr>
            <a:xfrm>
              <a:off x="3128876" y="457817"/>
              <a:ext cx="1432326" cy="459826"/>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403" name="TextBox 402"/>
            <p:cNvSpPr txBox="1"/>
            <p:nvPr/>
          </p:nvSpPr>
          <p:spPr>
            <a:xfrm>
              <a:off x="3123503" y="541671"/>
              <a:ext cx="1452160" cy="297517"/>
            </a:xfrm>
            <a:prstGeom prst="rect">
              <a:avLst/>
            </a:prstGeom>
            <a:noFill/>
          </p:spPr>
          <p:txBody>
            <a:bodyPr wrap="none" rtlCol="0">
              <a:spAutoFit/>
            </a:bodyPr>
            <a:lstStyle/>
            <a:p>
              <a:pPr algn="ctr">
                <a:lnSpc>
                  <a:spcPts val="1600"/>
                </a:lnSpc>
              </a:pPr>
              <a:r>
                <a:rPr lang="zh-CN" altLang="en-US" sz="1400" dirty="0">
                  <a:latin typeface="Arial"/>
                  <a:cs typeface="Arial"/>
                </a:rPr>
                <a:t>链路状态信息</a:t>
              </a:r>
              <a:endParaRPr lang="en-US" sz="1400" dirty="0">
                <a:latin typeface="Arial"/>
                <a:cs typeface="Arial"/>
              </a:endParaRPr>
            </a:p>
          </p:txBody>
        </p:sp>
      </p:grpSp>
      <p:grpSp>
        <p:nvGrpSpPr>
          <p:cNvPr id="404" name="Group 403"/>
          <p:cNvGrpSpPr/>
          <p:nvPr/>
        </p:nvGrpSpPr>
        <p:grpSpPr>
          <a:xfrm>
            <a:off x="7642899" y="4140643"/>
            <a:ext cx="1082348" cy="459826"/>
            <a:chOff x="3042453" y="457817"/>
            <a:chExt cx="1614266" cy="459826"/>
          </a:xfrm>
        </p:grpSpPr>
        <p:sp>
          <p:nvSpPr>
            <p:cNvPr id="405" name="Rounded Rectangle 404"/>
            <p:cNvSpPr/>
            <p:nvPr/>
          </p:nvSpPr>
          <p:spPr>
            <a:xfrm>
              <a:off x="3128876" y="457817"/>
              <a:ext cx="1432326" cy="459826"/>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406" name="TextBox 405"/>
            <p:cNvSpPr txBox="1"/>
            <p:nvPr/>
          </p:nvSpPr>
          <p:spPr>
            <a:xfrm>
              <a:off x="3042453" y="541671"/>
              <a:ext cx="1614266" cy="297517"/>
            </a:xfrm>
            <a:prstGeom prst="rect">
              <a:avLst/>
            </a:prstGeom>
            <a:noFill/>
          </p:spPr>
          <p:txBody>
            <a:bodyPr wrap="none" rtlCol="0">
              <a:spAutoFit/>
            </a:bodyPr>
            <a:lstStyle/>
            <a:p>
              <a:pPr algn="ctr">
                <a:lnSpc>
                  <a:spcPts val="1600"/>
                </a:lnSpc>
              </a:pPr>
              <a:r>
                <a:rPr lang="zh-CN" altLang="en-US" sz="1400" dirty="0">
                  <a:latin typeface="Arial"/>
                  <a:cs typeface="Arial"/>
                </a:rPr>
                <a:t>交换机信息</a:t>
              </a:r>
              <a:endParaRPr lang="en-US" sz="1400" dirty="0">
                <a:latin typeface="Arial"/>
                <a:cs typeface="Arial"/>
              </a:endParaRPr>
            </a:p>
          </p:txBody>
        </p:sp>
      </p:grpSp>
      <p:grpSp>
        <p:nvGrpSpPr>
          <p:cNvPr id="407" name="Group 406"/>
          <p:cNvGrpSpPr/>
          <p:nvPr/>
        </p:nvGrpSpPr>
        <p:grpSpPr>
          <a:xfrm>
            <a:off x="5981188" y="4140643"/>
            <a:ext cx="960359" cy="459826"/>
            <a:chOff x="3128876" y="457817"/>
            <a:chExt cx="1432326" cy="459826"/>
          </a:xfrm>
        </p:grpSpPr>
        <p:sp>
          <p:nvSpPr>
            <p:cNvPr id="408" name="Rounded Rectangle 407"/>
            <p:cNvSpPr/>
            <p:nvPr/>
          </p:nvSpPr>
          <p:spPr>
            <a:xfrm>
              <a:off x="3128876" y="457817"/>
              <a:ext cx="1432326" cy="459826"/>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409" name="TextBox 408"/>
            <p:cNvSpPr txBox="1"/>
            <p:nvPr/>
          </p:nvSpPr>
          <p:spPr>
            <a:xfrm>
              <a:off x="3176335" y="541671"/>
              <a:ext cx="1346496" cy="297517"/>
            </a:xfrm>
            <a:prstGeom prst="rect">
              <a:avLst/>
            </a:prstGeom>
            <a:noFill/>
          </p:spPr>
          <p:txBody>
            <a:bodyPr wrap="none" rtlCol="0">
              <a:spAutoFit/>
            </a:bodyPr>
            <a:lstStyle/>
            <a:p>
              <a:pPr algn="ctr">
                <a:lnSpc>
                  <a:spcPts val="1600"/>
                </a:lnSpc>
              </a:pPr>
              <a:r>
                <a:rPr lang="zh-CN" altLang="en-US" sz="1400" dirty="0">
                  <a:latin typeface="Arial"/>
                  <a:cs typeface="Arial"/>
                </a:rPr>
                <a:t>主机信息</a:t>
              </a:r>
              <a:endParaRPr lang="en-US" sz="1400" dirty="0">
                <a:latin typeface="Arial"/>
                <a:cs typeface="Arial"/>
              </a:endParaRPr>
            </a:p>
          </p:txBody>
        </p:sp>
      </p:grpSp>
      <p:grpSp>
        <p:nvGrpSpPr>
          <p:cNvPr id="410" name="Group 409"/>
          <p:cNvGrpSpPr/>
          <p:nvPr/>
        </p:nvGrpSpPr>
        <p:grpSpPr>
          <a:xfrm>
            <a:off x="5437293" y="3277496"/>
            <a:ext cx="889706" cy="459826"/>
            <a:chOff x="3128876" y="457817"/>
            <a:chExt cx="1432326" cy="459826"/>
          </a:xfrm>
        </p:grpSpPr>
        <p:sp>
          <p:nvSpPr>
            <p:cNvPr id="411" name="Rounded Rectangle 410"/>
            <p:cNvSpPr/>
            <p:nvPr/>
          </p:nvSpPr>
          <p:spPr>
            <a:xfrm>
              <a:off x="3128876" y="457817"/>
              <a:ext cx="1432326" cy="459826"/>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412" name="TextBox 411"/>
            <p:cNvSpPr txBox="1"/>
            <p:nvPr/>
          </p:nvSpPr>
          <p:spPr>
            <a:xfrm>
              <a:off x="3411907" y="541671"/>
              <a:ext cx="875358" cy="297517"/>
            </a:xfrm>
            <a:prstGeom prst="rect">
              <a:avLst/>
            </a:prstGeom>
            <a:noFill/>
          </p:spPr>
          <p:txBody>
            <a:bodyPr wrap="none" rtlCol="0">
              <a:spAutoFit/>
            </a:bodyPr>
            <a:lstStyle/>
            <a:p>
              <a:pPr algn="ctr">
                <a:lnSpc>
                  <a:spcPts val="1600"/>
                </a:lnSpc>
              </a:pPr>
              <a:r>
                <a:rPr lang="zh-CN" altLang="en-US" sz="1400" dirty="0">
                  <a:latin typeface="Arial"/>
                  <a:cs typeface="Arial"/>
                </a:rPr>
                <a:t>统计</a:t>
              </a:r>
              <a:endParaRPr lang="en-US" sz="1400" dirty="0">
                <a:latin typeface="Arial"/>
                <a:cs typeface="Arial"/>
              </a:endParaRPr>
            </a:p>
          </p:txBody>
        </p:sp>
      </p:grpSp>
      <p:grpSp>
        <p:nvGrpSpPr>
          <p:cNvPr id="413" name="Group 412"/>
          <p:cNvGrpSpPr/>
          <p:nvPr/>
        </p:nvGrpSpPr>
        <p:grpSpPr>
          <a:xfrm>
            <a:off x="7268491" y="3289355"/>
            <a:ext cx="960359" cy="459826"/>
            <a:chOff x="3128876" y="457817"/>
            <a:chExt cx="1432326" cy="459826"/>
          </a:xfrm>
        </p:grpSpPr>
        <p:sp>
          <p:nvSpPr>
            <p:cNvPr id="414" name="Rounded Rectangle 413"/>
            <p:cNvSpPr/>
            <p:nvPr/>
          </p:nvSpPr>
          <p:spPr>
            <a:xfrm>
              <a:off x="3128876" y="457817"/>
              <a:ext cx="1432326" cy="459826"/>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415" name="TextBox 414"/>
            <p:cNvSpPr txBox="1"/>
            <p:nvPr/>
          </p:nvSpPr>
          <p:spPr>
            <a:xfrm>
              <a:off x="3444109" y="541671"/>
              <a:ext cx="810960" cy="297517"/>
            </a:xfrm>
            <a:prstGeom prst="rect">
              <a:avLst/>
            </a:prstGeom>
            <a:noFill/>
          </p:spPr>
          <p:txBody>
            <a:bodyPr wrap="none" rtlCol="0">
              <a:spAutoFit/>
            </a:bodyPr>
            <a:lstStyle/>
            <a:p>
              <a:pPr algn="ctr">
                <a:lnSpc>
                  <a:spcPts val="1600"/>
                </a:lnSpc>
              </a:pPr>
              <a:r>
                <a:rPr lang="zh-CN" altLang="en-US" sz="1400" dirty="0">
                  <a:latin typeface="Arial"/>
                  <a:cs typeface="Arial"/>
                </a:rPr>
                <a:t>流表</a:t>
              </a:r>
              <a:endParaRPr lang="en-US" sz="1400" dirty="0">
                <a:latin typeface="Arial"/>
                <a:cs typeface="Arial"/>
              </a:endParaRPr>
            </a:p>
          </p:txBody>
        </p:sp>
      </p:grpSp>
      <p:sp>
        <p:nvSpPr>
          <p:cNvPr id="416" name="TextBox 415"/>
          <p:cNvSpPr txBox="1"/>
          <p:nvPr/>
        </p:nvSpPr>
        <p:spPr>
          <a:xfrm>
            <a:off x="6457642" y="3073207"/>
            <a:ext cx="570238" cy="584775"/>
          </a:xfrm>
          <a:prstGeom prst="rect">
            <a:avLst/>
          </a:prstGeom>
          <a:noFill/>
        </p:spPr>
        <p:txBody>
          <a:bodyPr wrap="square" rtlCol="0">
            <a:spAutoFit/>
          </a:bodyPr>
          <a:lstStyle/>
          <a:p>
            <a:r>
              <a:rPr lang="en-US" sz="3200" dirty="0">
                <a:solidFill>
                  <a:schemeClr val="accent1">
                    <a:lumMod val="60000"/>
                    <a:lumOff val="40000"/>
                  </a:schemeClr>
                </a:solidFill>
              </a:rPr>
              <a:t>…  </a:t>
            </a:r>
          </a:p>
        </p:txBody>
      </p:sp>
      <p:sp>
        <p:nvSpPr>
          <p:cNvPr id="417" name="TextBox 416"/>
          <p:cNvSpPr txBox="1"/>
          <p:nvPr/>
        </p:nvSpPr>
        <p:spPr>
          <a:xfrm>
            <a:off x="7004164" y="3979420"/>
            <a:ext cx="822661" cy="584775"/>
          </a:xfrm>
          <a:prstGeom prst="rect">
            <a:avLst/>
          </a:prstGeom>
          <a:noFill/>
        </p:spPr>
        <p:txBody>
          <a:bodyPr wrap="none" rtlCol="0">
            <a:spAutoFit/>
          </a:bodyPr>
          <a:lstStyle/>
          <a:p>
            <a:r>
              <a:rPr lang="en-US" sz="3200" dirty="0">
                <a:solidFill>
                  <a:schemeClr val="accent1">
                    <a:lumMod val="60000"/>
                    <a:lumOff val="40000"/>
                  </a:schemeClr>
                </a:solidFill>
              </a:rPr>
              <a:t>…  </a:t>
            </a:r>
          </a:p>
        </p:txBody>
      </p:sp>
      <p:grpSp>
        <p:nvGrpSpPr>
          <p:cNvPr id="418" name="Group 417"/>
          <p:cNvGrpSpPr/>
          <p:nvPr/>
        </p:nvGrpSpPr>
        <p:grpSpPr>
          <a:xfrm>
            <a:off x="5190954" y="4871858"/>
            <a:ext cx="1257452" cy="297517"/>
            <a:chOff x="3128876" y="457775"/>
            <a:chExt cx="1432326" cy="477012"/>
          </a:xfrm>
        </p:grpSpPr>
        <p:sp>
          <p:nvSpPr>
            <p:cNvPr id="419" name="Rounded Rectangle 418"/>
            <p:cNvSpPr/>
            <p:nvPr/>
          </p:nvSpPr>
          <p:spPr>
            <a:xfrm>
              <a:off x="3128876" y="457817"/>
              <a:ext cx="1432326" cy="459826"/>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420" name="TextBox 419"/>
            <p:cNvSpPr txBox="1"/>
            <p:nvPr/>
          </p:nvSpPr>
          <p:spPr>
            <a:xfrm>
              <a:off x="3279705" y="457775"/>
              <a:ext cx="1139747" cy="477012"/>
            </a:xfrm>
            <a:prstGeom prst="rect">
              <a:avLst/>
            </a:prstGeom>
            <a:noFill/>
          </p:spPr>
          <p:txBody>
            <a:bodyPr wrap="none" rtlCol="0">
              <a:spAutoFit/>
            </a:bodyPr>
            <a:lstStyle/>
            <a:p>
              <a:pPr algn="ctr">
                <a:lnSpc>
                  <a:spcPts val="1600"/>
                </a:lnSpc>
              </a:pPr>
              <a:r>
                <a:rPr lang="en-US" sz="1400" dirty="0">
                  <a:latin typeface="Arial"/>
                  <a:cs typeface="Arial"/>
                </a:rPr>
                <a:t>OpenFlow</a:t>
              </a:r>
            </a:p>
          </p:txBody>
        </p:sp>
      </p:grpSp>
      <p:grpSp>
        <p:nvGrpSpPr>
          <p:cNvPr id="421" name="Group 420"/>
          <p:cNvGrpSpPr/>
          <p:nvPr/>
        </p:nvGrpSpPr>
        <p:grpSpPr>
          <a:xfrm>
            <a:off x="7060186" y="4876640"/>
            <a:ext cx="1244650" cy="315520"/>
            <a:chOff x="3128876" y="457817"/>
            <a:chExt cx="1432326" cy="471957"/>
          </a:xfrm>
        </p:grpSpPr>
        <p:sp>
          <p:nvSpPr>
            <p:cNvPr id="422" name="Rounded Rectangle 421"/>
            <p:cNvSpPr/>
            <p:nvPr/>
          </p:nvSpPr>
          <p:spPr>
            <a:xfrm>
              <a:off x="3128876" y="457817"/>
              <a:ext cx="1432326" cy="459826"/>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423" name="TextBox 422"/>
            <p:cNvSpPr txBox="1"/>
            <p:nvPr/>
          </p:nvSpPr>
          <p:spPr>
            <a:xfrm>
              <a:off x="3444483" y="484746"/>
              <a:ext cx="810198" cy="445028"/>
            </a:xfrm>
            <a:prstGeom prst="rect">
              <a:avLst/>
            </a:prstGeom>
            <a:noFill/>
          </p:spPr>
          <p:txBody>
            <a:bodyPr wrap="none" rtlCol="0">
              <a:spAutoFit/>
            </a:bodyPr>
            <a:lstStyle/>
            <a:p>
              <a:pPr algn="ctr">
                <a:lnSpc>
                  <a:spcPts val="1600"/>
                </a:lnSpc>
              </a:pPr>
              <a:r>
                <a:rPr lang="en-US" sz="1400" dirty="0">
                  <a:latin typeface="Arial"/>
                  <a:cs typeface="Arial"/>
                </a:rPr>
                <a:t>SNMP</a:t>
              </a:r>
            </a:p>
          </p:txBody>
        </p:sp>
      </p:grpSp>
      <p:sp>
        <p:nvSpPr>
          <p:cNvPr id="424" name="TextBox 423"/>
          <p:cNvSpPr txBox="1"/>
          <p:nvPr/>
        </p:nvSpPr>
        <p:spPr>
          <a:xfrm>
            <a:off x="6442944" y="4585148"/>
            <a:ext cx="822661" cy="584775"/>
          </a:xfrm>
          <a:prstGeom prst="rect">
            <a:avLst/>
          </a:prstGeom>
          <a:noFill/>
        </p:spPr>
        <p:txBody>
          <a:bodyPr wrap="none" rtlCol="0">
            <a:spAutoFit/>
          </a:bodyPr>
          <a:lstStyle/>
          <a:p>
            <a:r>
              <a:rPr lang="en-US" sz="3200" dirty="0">
                <a:solidFill>
                  <a:schemeClr val="accent1">
                    <a:lumMod val="60000"/>
                    <a:lumOff val="40000"/>
                  </a:schemeClr>
                </a:solidFill>
              </a:rPr>
              <a:t>…  </a:t>
            </a:r>
          </a:p>
        </p:txBody>
      </p:sp>
      <p:cxnSp>
        <p:nvCxnSpPr>
          <p:cNvPr id="436" name="Straight Connector 435"/>
          <p:cNvCxnSpPr>
            <a:endCxn id="211" idx="4"/>
          </p:cNvCxnSpPr>
          <p:nvPr/>
        </p:nvCxnSpPr>
        <p:spPr bwMode="auto">
          <a:xfrm flipV="1">
            <a:off x="5158968" y="1866354"/>
            <a:ext cx="4943" cy="388092"/>
          </a:xfrm>
          <a:prstGeom prst="line">
            <a:avLst/>
          </a:prstGeom>
          <a:solidFill>
            <a:schemeClr val="accent1"/>
          </a:solidFill>
          <a:ln w="9525" cap="flat" cmpd="sng" algn="ctr">
            <a:solidFill>
              <a:schemeClr val="bg2">
                <a:lumMod val="75000"/>
              </a:schemeClr>
            </a:solidFill>
            <a:prstDash val="sys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37" name="Straight Connector 436"/>
          <p:cNvCxnSpPr>
            <a:endCxn id="215" idx="2"/>
          </p:cNvCxnSpPr>
          <p:nvPr/>
        </p:nvCxnSpPr>
        <p:spPr bwMode="auto">
          <a:xfrm flipH="1" flipV="1">
            <a:off x="6388384" y="1867090"/>
            <a:ext cx="5610" cy="311626"/>
          </a:xfrm>
          <a:prstGeom prst="line">
            <a:avLst/>
          </a:prstGeom>
          <a:solidFill>
            <a:schemeClr val="accent1"/>
          </a:solidFill>
          <a:ln w="9525" cap="flat" cmpd="sng" algn="ctr">
            <a:solidFill>
              <a:schemeClr val="bg2">
                <a:lumMod val="75000"/>
              </a:schemeClr>
            </a:solidFill>
            <a:prstDash val="sys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48" name="Straight Connector 147"/>
          <p:cNvCxnSpPr/>
          <p:nvPr/>
        </p:nvCxnSpPr>
        <p:spPr bwMode="auto">
          <a:xfrm>
            <a:off x="4396656" y="2342893"/>
            <a:ext cx="4818331" cy="0"/>
          </a:xfrm>
          <a:prstGeom prst="line">
            <a:avLst/>
          </a:prstGeom>
          <a:solidFill>
            <a:schemeClr val="accent1"/>
          </a:solidFill>
          <a:ln w="190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46" name="Rounded Rectangle 145"/>
          <p:cNvSpPr/>
          <p:nvPr/>
        </p:nvSpPr>
        <p:spPr>
          <a:xfrm>
            <a:off x="4269958" y="2182259"/>
            <a:ext cx="4951677" cy="932987"/>
          </a:xfrm>
          <a:prstGeom prst="roundRect">
            <a:avLst/>
          </a:prstGeom>
          <a:solidFill>
            <a:schemeClr val="accent5">
              <a:lumMod val="75000"/>
            </a:schemeClr>
          </a:solidFill>
          <a:ln w="12700">
            <a:noFill/>
            <a:tailEnd type="arrow"/>
          </a:ln>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grpSp>
        <p:nvGrpSpPr>
          <p:cNvPr id="425" name="Group 424"/>
          <p:cNvGrpSpPr/>
          <p:nvPr/>
        </p:nvGrpSpPr>
        <p:grpSpPr>
          <a:xfrm>
            <a:off x="4759351" y="2576131"/>
            <a:ext cx="1033900" cy="459826"/>
            <a:chOff x="3103238" y="457817"/>
            <a:chExt cx="1461287" cy="459826"/>
          </a:xfrm>
        </p:grpSpPr>
        <p:sp>
          <p:nvSpPr>
            <p:cNvPr id="426" name="Rounded Rectangle 425"/>
            <p:cNvSpPr/>
            <p:nvPr/>
          </p:nvSpPr>
          <p:spPr>
            <a:xfrm>
              <a:off x="3128876" y="457817"/>
              <a:ext cx="1432326" cy="459826"/>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427" name="TextBox 426"/>
            <p:cNvSpPr txBox="1"/>
            <p:nvPr/>
          </p:nvSpPr>
          <p:spPr>
            <a:xfrm>
              <a:off x="3103238" y="548067"/>
              <a:ext cx="1461287" cy="297517"/>
            </a:xfrm>
            <a:prstGeom prst="rect">
              <a:avLst/>
            </a:prstGeom>
            <a:noFill/>
          </p:spPr>
          <p:txBody>
            <a:bodyPr wrap="square" rtlCol="0">
              <a:spAutoFit/>
            </a:bodyPr>
            <a:lstStyle/>
            <a:p>
              <a:pPr algn="ctr">
                <a:lnSpc>
                  <a:spcPts val="1600"/>
                </a:lnSpc>
              </a:pPr>
              <a:r>
                <a:rPr lang="zh-CN" altLang="en-US" sz="1400" dirty="0">
                  <a:latin typeface="Arial"/>
                  <a:cs typeface="Arial"/>
                </a:rPr>
                <a:t>网络图</a:t>
              </a:r>
              <a:endParaRPr lang="en-US" sz="1400" dirty="0">
                <a:latin typeface="Arial"/>
                <a:cs typeface="Arial"/>
              </a:endParaRPr>
            </a:p>
          </p:txBody>
        </p:sp>
      </p:grpSp>
      <p:grpSp>
        <p:nvGrpSpPr>
          <p:cNvPr id="428" name="Group 427"/>
          <p:cNvGrpSpPr/>
          <p:nvPr/>
        </p:nvGrpSpPr>
        <p:grpSpPr>
          <a:xfrm>
            <a:off x="7726905" y="2596585"/>
            <a:ext cx="1033900" cy="459826"/>
            <a:chOff x="3103238" y="457817"/>
            <a:chExt cx="1461287" cy="459826"/>
          </a:xfrm>
        </p:grpSpPr>
        <p:sp>
          <p:nvSpPr>
            <p:cNvPr id="429" name="Rounded Rectangle 428"/>
            <p:cNvSpPr/>
            <p:nvPr/>
          </p:nvSpPr>
          <p:spPr>
            <a:xfrm>
              <a:off x="3128876" y="457817"/>
              <a:ext cx="1432326" cy="459826"/>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430" name="TextBox 429"/>
            <p:cNvSpPr txBox="1"/>
            <p:nvPr/>
          </p:nvSpPr>
          <p:spPr>
            <a:xfrm>
              <a:off x="3103238" y="553253"/>
              <a:ext cx="1461287" cy="299227"/>
            </a:xfrm>
            <a:prstGeom prst="rect">
              <a:avLst/>
            </a:prstGeom>
            <a:noFill/>
          </p:spPr>
          <p:txBody>
            <a:bodyPr wrap="square" rtlCol="0">
              <a:spAutoFit/>
            </a:bodyPr>
            <a:lstStyle/>
            <a:p>
              <a:pPr algn="ctr">
                <a:lnSpc>
                  <a:spcPts val="1600"/>
                </a:lnSpc>
              </a:pPr>
              <a:r>
                <a:rPr lang="zh-CN" altLang="en-US" sz="1400" dirty="0">
                  <a:latin typeface="Arial"/>
                  <a:cs typeface="Arial"/>
                </a:rPr>
                <a:t>意图</a:t>
              </a:r>
              <a:endParaRPr lang="en-US" sz="1400" dirty="0">
                <a:latin typeface="Arial"/>
                <a:cs typeface="Arial"/>
              </a:endParaRPr>
            </a:p>
          </p:txBody>
        </p:sp>
      </p:grpSp>
      <p:grpSp>
        <p:nvGrpSpPr>
          <p:cNvPr id="431" name="Group 430"/>
          <p:cNvGrpSpPr/>
          <p:nvPr/>
        </p:nvGrpSpPr>
        <p:grpSpPr>
          <a:xfrm>
            <a:off x="5950978" y="2549087"/>
            <a:ext cx="1033900" cy="504412"/>
            <a:chOff x="3103238" y="432317"/>
            <a:chExt cx="1461287" cy="504412"/>
          </a:xfrm>
        </p:grpSpPr>
        <p:sp>
          <p:nvSpPr>
            <p:cNvPr id="432" name="Rounded Rectangle 431"/>
            <p:cNvSpPr/>
            <p:nvPr/>
          </p:nvSpPr>
          <p:spPr>
            <a:xfrm>
              <a:off x="3128876" y="457817"/>
              <a:ext cx="1432326" cy="459826"/>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433" name="TextBox 432"/>
            <p:cNvSpPr txBox="1"/>
            <p:nvPr/>
          </p:nvSpPr>
          <p:spPr>
            <a:xfrm>
              <a:off x="3103238" y="432317"/>
              <a:ext cx="1461287" cy="504412"/>
            </a:xfrm>
            <a:prstGeom prst="rect">
              <a:avLst/>
            </a:prstGeom>
            <a:noFill/>
          </p:spPr>
          <p:txBody>
            <a:bodyPr wrap="square" rtlCol="0">
              <a:spAutoFit/>
            </a:bodyPr>
            <a:lstStyle/>
            <a:p>
              <a:pPr algn="ctr">
                <a:lnSpc>
                  <a:spcPts val="1600"/>
                </a:lnSpc>
              </a:pPr>
              <a:r>
                <a:rPr lang="en-US" sz="1400" dirty="0" err="1">
                  <a:latin typeface="Arial"/>
                  <a:cs typeface="Arial"/>
                </a:rPr>
                <a:t>RESTful</a:t>
              </a:r>
              <a:endParaRPr lang="en-US" sz="1400" dirty="0">
                <a:latin typeface="Arial"/>
                <a:cs typeface="Arial"/>
              </a:endParaRPr>
            </a:p>
            <a:p>
              <a:pPr algn="ctr">
                <a:lnSpc>
                  <a:spcPts val="1600"/>
                </a:lnSpc>
              </a:pPr>
              <a:r>
                <a:rPr lang="en-US" sz="1400" dirty="0">
                  <a:latin typeface="Arial"/>
                  <a:cs typeface="Arial"/>
                </a:rPr>
                <a:t>API</a:t>
              </a:r>
            </a:p>
          </p:txBody>
        </p:sp>
      </p:grpSp>
      <p:sp>
        <p:nvSpPr>
          <p:cNvPr id="434" name="TextBox 433"/>
          <p:cNvSpPr txBox="1"/>
          <p:nvPr/>
        </p:nvSpPr>
        <p:spPr>
          <a:xfrm>
            <a:off x="7072941" y="2399634"/>
            <a:ext cx="822661" cy="584775"/>
          </a:xfrm>
          <a:prstGeom prst="rect">
            <a:avLst/>
          </a:prstGeom>
          <a:noFill/>
        </p:spPr>
        <p:txBody>
          <a:bodyPr wrap="none" rtlCol="0">
            <a:spAutoFit/>
          </a:bodyPr>
          <a:lstStyle/>
          <a:p>
            <a:r>
              <a:rPr lang="en-US" sz="3200" dirty="0">
                <a:solidFill>
                  <a:schemeClr val="accent1">
                    <a:lumMod val="60000"/>
                    <a:lumOff val="40000"/>
                  </a:schemeClr>
                </a:solidFill>
              </a:rPr>
              <a:t>…  </a:t>
            </a:r>
          </a:p>
        </p:txBody>
      </p:sp>
      <p:sp>
        <p:nvSpPr>
          <p:cNvPr id="391" name="TextBox 390"/>
          <p:cNvSpPr txBox="1"/>
          <p:nvPr/>
        </p:nvSpPr>
        <p:spPr>
          <a:xfrm>
            <a:off x="4500837" y="2216488"/>
            <a:ext cx="4914815" cy="325730"/>
          </a:xfrm>
          <a:prstGeom prst="rect">
            <a:avLst/>
          </a:prstGeom>
          <a:noFill/>
        </p:spPr>
        <p:txBody>
          <a:bodyPr wrap="square" rtlCol="0">
            <a:spAutoFit/>
          </a:bodyPr>
          <a:lstStyle/>
          <a:p>
            <a:pPr>
              <a:lnSpc>
                <a:spcPts val="1800"/>
              </a:lnSpc>
            </a:pPr>
            <a:r>
              <a:rPr lang="en-US" sz="1600" dirty="0">
                <a:solidFill>
                  <a:srgbClr val="FFFF00"/>
                </a:solidFill>
                <a:latin typeface="Arial"/>
                <a:cs typeface="Arial"/>
              </a:rPr>
              <a:t>Interface, abstractions for network control apps</a:t>
            </a:r>
          </a:p>
        </p:txBody>
      </p:sp>
      <p:cxnSp>
        <p:nvCxnSpPr>
          <p:cNvPr id="549" name="Straight Connector 548"/>
          <p:cNvCxnSpPr/>
          <p:nvPr/>
        </p:nvCxnSpPr>
        <p:spPr bwMode="auto">
          <a:xfrm>
            <a:off x="4351401" y="2010842"/>
            <a:ext cx="4753400" cy="19546"/>
          </a:xfrm>
          <a:prstGeom prst="line">
            <a:avLst/>
          </a:prstGeom>
          <a:solidFill>
            <a:schemeClr val="accent1"/>
          </a:solidFill>
          <a:ln w="190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6" name="TextBox 15"/>
          <p:cNvSpPr txBox="1"/>
          <p:nvPr/>
        </p:nvSpPr>
        <p:spPr>
          <a:xfrm>
            <a:off x="9538736" y="3521590"/>
            <a:ext cx="1462270" cy="830997"/>
          </a:xfrm>
          <a:prstGeom prst="rect">
            <a:avLst/>
          </a:prstGeom>
          <a:noFill/>
        </p:spPr>
        <p:txBody>
          <a:bodyPr wrap="square" rtlCol="0">
            <a:spAutoFit/>
          </a:bodyPr>
          <a:lstStyle/>
          <a:p>
            <a:pPr algn="ctr"/>
            <a:r>
              <a:rPr lang="en-US" sz="2400" dirty="0"/>
              <a:t>SDN</a:t>
            </a:r>
          </a:p>
          <a:p>
            <a:pPr algn="ctr"/>
            <a:r>
              <a:rPr lang="en-US" sz="2400" dirty="0"/>
              <a:t>controller</a:t>
            </a:r>
          </a:p>
        </p:txBody>
      </p:sp>
      <p:grpSp>
        <p:nvGrpSpPr>
          <p:cNvPr id="147" name="Group 146"/>
          <p:cNvGrpSpPr/>
          <p:nvPr/>
        </p:nvGrpSpPr>
        <p:grpSpPr>
          <a:xfrm>
            <a:off x="4995457" y="5780475"/>
            <a:ext cx="2979208" cy="973667"/>
            <a:chOff x="2592388" y="5601756"/>
            <a:chExt cx="4027487" cy="939800"/>
          </a:xfrm>
        </p:grpSpPr>
        <p:sp>
          <p:nvSpPr>
            <p:cNvPr id="149" name="Freeform 2"/>
            <p:cNvSpPr>
              <a:spLocks/>
            </p:cNvSpPr>
            <p:nvPr/>
          </p:nvSpPr>
          <p:spPr bwMode="auto">
            <a:xfrm>
              <a:off x="2592388" y="5601756"/>
              <a:ext cx="4027487" cy="939800"/>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cxnSp>
          <p:nvCxnSpPr>
            <p:cNvPr id="150" name="Straight Connector 149"/>
            <p:cNvCxnSpPr/>
            <p:nvPr/>
          </p:nvCxnSpPr>
          <p:spPr>
            <a:xfrm flipV="1">
              <a:off x="3262941" y="5752569"/>
              <a:ext cx="1316038" cy="1317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3151816" y="5939894"/>
              <a:ext cx="2259013" cy="2984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a:off x="3164516" y="6044669"/>
              <a:ext cx="714375" cy="2762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flipV="1">
              <a:off x="4182104" y="6238344"/>
              <a:ext cx="1247775" cy="825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a:off x="4842504" y="5785906"/>
              <a:ext cx="1057275" cy="1238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flipV="1">
              <a:off x="4126541" y="5939894"/>
              <a:ext cx="1790700" cy="2984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flipV="1">
              <a:off x="5453691" y="5968469"/>
              <a:ext cx="588963" cy="26987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a:off x="4596441" y="5752569"/>
              <a:ext cx="814388" cy="40163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58" name="Group 347"/>
            <p:cNvGrpSpPr>
              <a:grpSpLocks/>
            </p:cNvGrpSpPr>
            <p:nvPr/>
          </p:nvGrpSpPr>
          <p:grpSpPr bwMode="auto">
            <a:xfrm>
              <a:off x="5856401" y="5796097"/>
              <a:ext cx="588970" cy="242608"/>
              <a:chOff x="1871277" y="1576300"/>
              <a:chExt cx="1128371" cy="437861"/>
            </a:xfrm>
          </p:grpSpPr>
          <p:sp>
            <p:nvSpPr>
              <p:cNvPr id="200" name="Oval 199"/>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01" name="Rectangle 200"/>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02" name="Oval 201"/>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03" name="Freeform 202"/>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04" name="Freeform 203"/>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05" name="Freeform 204"/>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06" name="Freeform 205"/>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07" name="Straight Connector 206"/>
              <p:cNvCxnSpPr>
                <a:endCxn id="202"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159" name="Group 347"/>
            <p:cNvGrpSpPr>
              <a:grpSpLocks/>
            </p:cNvGrpSpPr>
            <p:nvPr/>
          </p:nvGrpSpPr>
          <p:grpSpPr bwMode="auto">
            <a:xfrm>
              <a:off x="4375328" y="5654000"/>
              <a:ext cx="588970" cy="242608"/>
              <a:chOff x="1871277" y="1576300"/>
              <a:chExt cx="1128371" cy="437861"/>
            </a:xfrm>
          </p:grpSpPr>
          <p:sp>
            <p:nvSpPr>
              <p:cNvPr id="191" name="Oval 190"/>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92" name="Rectangle 191"/>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3" name="Oval 192"/>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94" name="Freeform 193"/>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5" name="Freeform 194"/>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6" name="Freeform 195"/>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7" name="Freeform 196"/>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98" name="Straight Connector 197"/>
              <p:cNvCxnSpPr>
                <a:endCxn id="193"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160" name="Group 347"/>
            <p:cNvGrpSpPr>
              <a:grpSpLocks/>
            </p:cNvGrpSpPr>
            <p:nvPr/>
          </p:nvGrpSpPr>
          <p:grpSpPr bwMode="auto">
            <a:xfrm>
              <a:off x="2848241" y="5847813"/>
              <a:ext cx="588970" cy="242608"/>
              <a:chOff x="1871277" y="1576300"/>
              <a:chExt cx="1128371" cy="437861"/>
            </a:xfrm>
          </p:grpSpPr>
          <p:sp>
            <p:nvSpPr>
              <p:cNvPr id="182" name="Oval 18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83" name="Rectangle 18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4" name="Oval 18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85" name="Freeform 18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6" name="Freeform 18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7" name="Freeform 18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8" name="Freeform 18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89" name="Straight Connector 188"/>
              <p:cNvCxnSpPr>
                <a:endCxn id="18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161" name="Group 347"/>
            <p:cNvGrpSpPr>
              <a:grpSpLocks/>
            </p:cNvGrpSpPr>
            <p:nvPr/>
          </p:nvGrpSpPr>
          <p:grpSpPr bwMode="auto">
            <a:xfrm>
              <a:off x="5166757" y="6114152"/>
              <a:ext cx="588970" cy="242608"/>
              <a:chOff x="1871277" y="1576300"/>
              <a:chExt cx="1128371" cy="437861"/>
            </a:xfrm>
          </p:grpSpPr>
          <p:sp>
            <p:nvSpPr>
              <p:cNvPr id="172" name="Oval 17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73" name="Rectangle 17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4" name="Oval 17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75" name="Freeform 17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7" name="Freeform 176"/>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8" name="Freeform 177"/>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9" name="Freeform 178"/>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80" name="Straight Connector 179"/>
              <p:cNvCxnSpPr>
                <a:endCxn id="17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162" name="Group 347"/>
            <p:cNvGrpSpPr>
              <a:grpSpLocks/>
            </p:cNvGrpSpPr>
            <p:nvPr/>
          </p:nvGrpSpPr>
          <p:grpSpPr bwMode="auto">
            <a:xfrm>
              <a:off x="3704088" y="6206732"/>
              <a:ext cx="588970" cy="242608"/>
              <a:chOff x="1871277" y="1576300"/>
              <a:chExt cx="1128371" cy="437861"/>
            </a:xfrm>
          </p:grpSpPr>
          <p:sp>
            <p:nvSpPr>
              <p:cNvPr id="163" name="Oval 162"/>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64" name="Rectangle 163"/>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5" name="Oval 164"/>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66" name="Freeform 165"/>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7" name="Freeform 166"/>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8" name="Freeform 167"/>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9" name="Freeform 168"/>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70" name="Straight Connector 169"/>
              <p:cNvCxnSpPr>
                <a:endCxn id="165"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sp>
        <p:nvSpPr>
          <p:cNvPr id="631" name="Rectangle 630"/>
          <p:cNvSpPr/>
          <p:nvPr/>
        </p:nvSpPr>
        <p:spPr>
          <a:xfrm>
            <a:off x="4292905" y="5724972"/>
            <a:ext cx="5334198" cy="1133029"/>
          </a:xfrm>
          <a:prstGeom prst="rect">
            <a:avLst/>
          </a:prstGeom>
          <a:solidFill>
            <a:schemeClr val="bg1">
              <a:alpha val="80000"/>
            </a:schemeClr>
          </a:solidFill>
          <a:ln w="12700">
            <a:noFill/>
            <a:tailEnd type="arrow"/>
          </a:ln>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grpSp>
        <p:nvGrpSpPr>
          <p:cNvPr id="210" name="Group 209"/>
          <p:cNvGrpSpPr/>
          <p:nvPr/>
        </p:nvGrpSpPr>
        <p:grpSpPr>
          <a:xfrm>
            <a:off x="4652175" y="1276178"/>
            <a:ext cx="1023471" cy="590176"/>
            <a:chOff x="4721412" y="1277470"/>
            <a:chExt cx="1023471" cy="590176"/>
          </a:xfrm>
        </p:grpSpPr>
        <p:sp>
          <p:nvSpPr>
            <p:cNvPr id="211" name="Oval 210"/>
            <p:cNvSpPr/>
            <p:nvPr/>
          </p:nvSpPr>
          <p:spPr bwMode="auto">
            <a:xfrm>
              <a:off x="4721412" y="1277470"/>
              <a:ext cx="1023471" cy="590176"/>
            </a:xfrm>
            <a:prstGeom prst="ellipse">
              <a:avLst/>
            </a:prstGeom>
            <a:solidFill>
              <a:srgbClr val="008000">
                <a:alpha val="70000"/>
              </a:srgb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2" name="TextBox 211"/>
            <p:cNvSpPr txBox="1"/>
            <p:nvPr/>
          </p:nvSpPr>
          <p:spPr>
            <a:xfrm>
              <a:off x="4792385" y="1374585"/>
              <a:ext cx="890463" cy="369332"/>
            </a:xfrm>
            <a:prstGeom prst="rect">
              <a:avLst/>
            </a:prstGeom>
            <a:noFill/>
          </p:spPr>
          <p:txBody>
            <a:bodyPr wrap="none" rtlCol="0">
              <a:spAutoFit/>
            </a:bodyPr>
            <a:lstStyle/>
            <a:p>
              <a:pPr algn="ctr"/>
              <a:r>
                <a:rPr lang="en-US" dirty="0"/>
                <a:t>routing</a:t>
              </a:r>
            </a:p>
          </p:txBody>
        </p:sp>
      </p:grpSp>
      <p:grpSp>
        <p:nvGrpSpPr>
          <p:cNvPr id="213" name="Group 212"/>
          <p:cNvGrpSpPr/>
          <p:nvPr/>
        </p:nvGrpSpPr>
        <p:grpSpPr>
          <a:xfrm>
            <a:off x="5865871" y="1301675"/>
            <a:ext cx="1023471" cy="590176"/>
            <a:chOff x="6106459" y="1967753"/>
            <a:chExt cx="1023471" cy="590176"/>
          </a:xfrm>
        </p:grpSpPr>
        <p:sp>
          <p:nvSpPr>
            <p:cNvPr id="214" name="Oval 213"/>
            <p:cNvSpPr/>
            <p:nvPr/>
          </p:nvSpPr>
          <p:spPr bwMode="auto">
            <a:xfrm>
              <a:off x="6106459" y="1967753"/>
              <a:ext cx="1023471" cy="590176"/>
            </a:xfrm>
            <a:prstGeom prst="ellipse">
              <a:avLst/>
            </a:prstGeom>
            <a:solidFill>
              <a:srgbClr val="008000">
                <a:alpha val="70000"/>
              </a:srgb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5" name="TextBox 214"/>
            <p:cNvSpPr txBox="1"/>
            <p:nvPr/>
          </p:nvSpPr>
          <p:spPr>
            <a:xfrm>
              <a:off x="6145507" y="1997637"/>
              <a:ext cx="966932" cy="535531"/>
            </a:xfrm>
            <a:prstGeom prst="rect">
              <a:avLst/>
            </a:prstGeom>
            <a:noFill/>
          </p:spPr>
          <p:txBody>
            <a:bodyPr wrap="none" rtlCol="0">
              <a:spAutoFit/>
            </a:bodyPr>
            <a:lstStyle/>
            <a:p>
              <a:pPr algn="ctr">
                <a:lnSpc>
                  <a:spcPct val="80000"/>
                </a:lnSpc>
              </a:pPr>
              <a:r>
                <a:rPr lang="en-US" dirty="0"/>
                <a:t>access </a:t>
              </a:r>
            </a:p>
            <a:p>
              <a:pPr algn="ctr">
                <a:lnSpc>
                  <a:spcPct val="80000"/>
                </a:lnSpc>
              </a:pPr>
              <a:r>
                <a:rPr lang="en-US" dirty="0"/>
                <a:t>control</a:t>
              </a:r>
            </a:p>
          </p:txBody>
        </p:sp>
      </p:grpSp>
      <p:grpSp>
        <p:nvGrpSpPr>
          <p:cNvPr id="216" name="Group 215"/>
          <p:cNvGrpSpPr/>
          <p:nvPr/>
        </p:nvGrpSpPr>
        <p:grpSpPr>
          <a:xfrm>
            <a:off x="7055764" y="1320598"/>
            <a:ext cx="1023471" cy="590176"/>
            <a:chOff x="6938682" y="977153"/>
            <a:chExt cx="1023471" cy="590176"/>
          </a:xfrm>
        </p:grpSpPr>
        <p:sp>
          <p:nvSpPr>
            <p:cNvPr id="217" name="Oval 216"/>
            <p:cNvSpPr/>
            <p:nvPr/>
          </p:nvSpPr>
          <p:spPr bwMode="auto">
            <a:xfrm>
              <a:off x="6938682" y="977153"/>
              <a:ext cx="1023471" cy="590176"/>
            </a:xfrm>
            <a:prstGeom prst="ellipse">
              <a:avLst/>
            </a:prstGeom>
            <a:solidFill>
              <a:srgbClr val="008000">
                <a:alpha val="70000"/>
              </a:srgb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8" name="TextBox 217"/>
            <p:cNvSpPr txBox="1"/>
            <p:nvPr/>
          </p:nvSpPr>
          <p:spPr>
            <a:xfrm>
              <a:off x="6964568" y="1007037"/>
              <a:ext cx="993256" cy="544765"/>
            </a:xfrm>
            <a:prstGeom prst="rect">
              <a:avLst/>
            </a:prstGeom>
            <a:noFill/>
          </p:spPr>
          <p:txBody>
            <a:bodyPr wrap="none" rtlCol="0">
              <a:spAutoFit/>
            </a:bodyPr>
            <a:lstStyle/>
            <a:p>
              <a:pPr algn="ctr">
                <a:lnSpc>
                  <a:spcPct val="80000"/>
                </a:lnSpc>
              </a:pPr>
              <a:r>
                <a:rPr lang="en-US" dirty="0"/>
                <a:t>load</a:t>
              </a:r>
            </a:p>
            <a:p>
              <a:pPr algn="ctr">
                <a:lnSpc>
                  <a:spcPct val="80000"/>
                </a:lnSpc>
              </a:pPr>
              <a:r>
                <a:rPr lang="en-US" dirty="0"/>
                <a:t>balance</a:t>
              </a:r>
            </a:p>
          </p:txBody>
        </p:sp>
      </p:grpSp>
      <p:sp>
        <p:nvSpPr>
          <p:cNvPr id="15" name="Rectangle 14"/>
          <p:cNvSpPr/>
          <p:nvPr/>
        </p:nvSpPr>
        <p:spPr>
          <a:xfrm>
            <a:off x="4033901" y="1143000"/>
            <a:ext cx="4965002" cy="783590"/>
          </a:xfrm>
          <a:prstGeom prst="rect">
            <a:avLst/>
          </a:prstGeom>
          <a:solidFill>
            <a:schemeClr val="bg1">
              <a:alpha val="80000"/>
            </a:schemeClr>
          </a:solidFill>
          <a:ln w="12700">
            <a:noFill/>
            <a:tailEnd type="arrow"/>
          </a:ln>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223" name="Freeform 222"/>
          <p:cNvSpPr/>
          <p:nvPr/>
        </p:nvSpPr>
        <p:spPr bwMode="auto">
          <a:xfrm rot="10800000">
            <a:off x="9352787" y="4626243"/>
            <a:ext cx="222179" cy="1166655"/>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 name="connsiteX0" fmla="*/ 20385 w 220240"/>
              <a:gd name="connsiteY0" fmla="*/ 745656 h 1058154"/>
              <a:gd name="connsiteX1" fmla="*/ 214305 w 220240"/>
              <a:gd name="connsiteY1" fmla="*/ 0 h 1058154"/>
              <a:gd name="connsiteX2" fmla="*/ 220240 w 220240"/>
              <a:gd name="connsiteY2" fmla="*/ 1027869 h 1058154"/>
              <a:gd name="connsiteX3" fmla="*/ 68 w 220240"/>
              <a:gd name="connsiteY3" fmla="*/ 986902 h 1058154"/>
              <a:gd name="connsiteX4" fmla="*/ 20385 w 220240"/>
              <a:gd name="connsiteY4" fmla="*/ 745656 h 1058154"/>
              <a:gd name="connsiteX0" fmla="*/ 20385 w 220240"/>
              <a:gd name="connsiteY0" fmla="*/ 745656 h 1068836"/>
              <a:gd name="connsiteX1" fmla="*/ 214305 w 220240"/>
              <a:gd name="connsiteY1" fmla="*/ 0 h 1068836"/>
              <a:gd name="connsiteX2" fmla="*/ 220240 w 220240"/>
              <a:gd name="connsiteY2" fmla="*/ 1027869 h 1068836"/>
              <a:gd name="connsiteX3" fmla="*/ 68 w 220240"/>
              <a:gd name="connsiteY3" fmla="*/ 986902 h 1068836"/>
              <a:gd name="connsiteX4" fmla="*/ 20385 w 220240"/>
              <a:gd name="connsiteY4" fmla="*/ 745656 h 1068836"/>
              <a:gd name="connsiteX0" fmla="*/ 15446 w 215301"/>
              <a:gd name="connsiteY0" fmla="*/ 745656 h 1057581"/>
              <a:gd name="connsiteX1" fmla="*/ 209366 w 215301"/>
              <a:gd name="connsiteY1" fmla="*/ 0 h 1057581"/>
              <a:gd name="connsiteX2" fmla="*/ 215301 w 215301"/>
              <a:gd name="connsiteY2" fmla="*/ 1027869 h 1057581"/>
              <a:gd name="connsiteX3" fmla="*/ 87 w 215301"/>
              <a:gd name="connsiteY3" fmla="*/ 888484 h 1057581"/>
              <a:gd name="connsiteX4" fmla="*/ 15446 w 215301"/>
              <a:gd name="connsiteY4" fmla="*/ 745656 h 1057581"/>
              <a:gd name="connsiteX0" fmla="*/ 15446 w 215301"/>
              <a:gd name="connsiteY0" fmla="*/ 745656 h 1063397"/>
              <a:gd name="connsiteX1" fmla="*/ 209366 w 215301"/>
              <a:gd name="connsiteY1" fmla="*/ 0 h 1063397"/>
              <a:gd name="connsiteX2" fmla="*/ 215301 w 215301"/>
              <a:gd name="connsiteY2" fmla="*/ 1027869 h 1063397"/>
              <a:gd name="connsiteX3" fmla="*/ 87 w 215301"/>
              <a:gd name="connsiteY3" fmla="*/ 888484 h 1063397"/>
              <a:gd name="connsiteX4" fmla="*/ 15446 w 215301"/>
              <a:gd name="connsiteY4" fmla="*/ 745656 h 1063397"/>
              <a:gd name="connsiteX0" fmla="*/ 15446 w 215301"/>
              <a:gd name="connsiteY0" fmla="*/ 745656 h 1027869"/>
              <a:gd name="connsiteX1" fmla="*/ 209366 w 215301"/>
              <a:gd name="connsiteY1" fmla="*/ 0 h 1027869"/>
              <a:gd name="connsiteX2" fmla="*/ 215301 w 215301"/>
              <a:gd name="connsiteY2" fmla="*/ 1027869 h 1027869"/>
              <a:gd name="connsiteX3" fmla="*/ 87 w 215301"/>
              <a:gd name="connsiteY3" fmla="*/ 888484 h 1027869"/>
              <a:gd name="connsiteX4" fmla="*/ 15446 w 215301"/>
              <a:gd name="connsiteY4" fmla="*/ 745656 h 1027869"/>
              <a:gd name="connsiteX0" fmla="*/ 2945 w 215465"/>
              <a:gd name="connsiteY0" fmla="*/ 0 h 1166325"/>
              <a:gd name="connsiteX1" fmla="*/ 209530 w 215465"/>
              <a:gd name="connsiteY1" fmla="*/ 138456 h 1166325"/>
              <a:gd name="connsiteX2" fmla="*/ 215465 w 215465"/>
              <a:gd name="connsiteY2" fmla="*/ 1166325 h 1166325"/>
              <a:gd name="connsiteX3" fmla="*/ 251 w 215465"/>
              <a:gd name="connsiteY3" fmla="*/ 1026940 h 1166325"/>
              <a:gd name="connsiteX4" fmla="*/ 2945 w 215465"/>
              <a:gd name="connsiteY4" fmla="*/ 0 h 1166325"/>
              <a:gd name="connsiteX0" fmla="*/ 11247 w 223767"/>
              <a:gd name="connsiteY0" fmla="*/ 0 h 1166325"/>
              <a:gd name="connsiteX1" fmla="*/ 217832 w 223767"/>
              <a:gd name="connsiteY1" fmla="*/ 138456 h 1166325"/>
              <a:gd name="connsiteX2" fmla="*/ 223767 w 223767"/>
              <a:gd name="connsiteY2" fmla="*/ 1166325 h 1166325"/>
              <a:gd name="connsiteX3" fmla="*/ 110 w 223767"/>
              <a:gd name="connsiteY3" fmla="*/ 226631 h 1166325"/>
              <a:gd name="connsiteX4" fmla="*/ 11247 w 223767"/>
              <a:gd name="connsiteY4" fmla="*/ 0 h 1166325"/>
              <a:gd name="connsiteX0" fmla="*/ 11247 w 223767"/>
              <a:gd name="connsiteY0" fmla="*/ 0 h 1166325"/>
              <a:gd name="connsiteX1" fmla="*/ 217832 w 223767"/>
              <a:gd name="connsiteY1" fmla="*/ 138456 h 1166325"/>
              <a:gd name="connsiteX2" fmla="*/ 223767 w 223767"/>
              <a:gd name="connsiteY2" fmla="*/ 1166325 h 1166325"/>
              <a:gd name="connsiteX3" fmla="*/ 110 w 223767"/>
              <a:gd name="connsiteY3" fmla="*/ 226631 h 1166325"/>
              <a:gd name="connsiteX4" fmla="*/ 11247 w 223767"/>
              <a:gd name="connsiteY4" fmla="*/ 0 h 1166325"/>
              <a:gd name="connsiteX0" fmla="*/ 11247 w 223767"/>
              <a:gd name="connsiteY0" fmla="*/ 0 h 1166325"/>
              <a:gd name="connsiteX1" fmla="*/ 217832 w 223767"/>
              <a:gd name="connsiteY1" fmla="*/ 138456 h 1166325"/>
              <a:gd name="connsiteX2" fmla="*/ 223767 w 223767"/>
              <a:gd name="connsiteY2" fmla="*/ 1166325 h 1166325"/>
              <a:gd name="connsiteX3" fmla="*/ 110 w 223767"/>
              <a:gd name="connsiteY3" fmla="*/ 226631 h 1166325"/>
              <a:gd name="connsiteX4" fmla="*/ 11247 w 223767"/>
              <a:gd name="connsiteY4" fmla="*/ 0 h 1166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767" h="1166325">
                <a:moveTo>
                  <a:pt x="11247" y="0"/>
                </a:moveTo>
                <a:lnTo>
                  <a:pt x="217832" y="138456"/>
                </a:lnTo>
                <a:cubicBezTo>
                  <a:pt x="219810" y="481079"/>
                  <a:pt x="221789" y="823702"/>
                  <a:pt x="223767" y="1166325"/>
                </a:cubicBezTo>
                <a:cubicBezTo>
                  <a:pt x="98607" y="641817"/>
                  <a:pt x="99941" y="672062"/>
                  <a:pt x="110" y="226631"/>
                </a:cubicBezTo>
                <a:cubicBezTo>
                  <a:pt x="-1380" y="13351"/>
                  <a:pt x="12737" y="213280"/>
                  <a:pt x="11247" y="0"/>
                </a:cubicBezTo>
                <a:close/>
              </a:path>
            </a:pathLst>
          </a:custGeom>
          <a:gradFill>
            <a:gsLst>
              <a:gs pos="0">
                <a:schemeClr val="bg1">
                  <a:lumMod val="95000"/>
                </a:schemeClr>
              </a:gs>
              <a:gs pos="100000">
                <a:schemeClr val="accent6">
                  <a:lumMod val="20000"/>
                  <a:lumOff val="8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nvGrpSpPr>
          <p:cNvPr id="224" name="Group 950"/>
          <p:cNvGrpSpPr>
            <a:grpSpLocks/>
          </p:cNvGrpSpPr>
          <p:nvPr/>
        </p:nvGrpSpPr>
        <p:grpSpPr bwMode="auto">
          <a:xfrm>
            <a:off x="9553296" y="5170005"/>
            <a:ext cx="251561" cy="564103"/>
            <a:chOff x="4140" y="429"/>
            <a:chExt cx="1425" cy="2396"/>
          </a:xfrm>
        </p:grpSpPr>
        <p:sp>
          <p:nvSpPr>
            <p:cNvPr id="226" name="Freeform 95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7"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228" name="Freeform 95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9" name="Freeform 95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0"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231" name="Group 956"/>
            <p:cNvGrpSpPr>
              <a:grpSpLocks/>
            </p:cNvGrpSpPr>
            <p:nvPr/>
          </p:nvGrpSpPr>
          <p:grpSpPr bwMode="auto">
            <a:xfrm>
              <a:off x="4749" y="668"/>
              <a:ext cx="581" cy="145"/>
              <a:chOff x="614" y="2568"/>
              <a:chExt cx="725" cy="139"/>
            </a:xfrm>
          </p:grpSpPr>
          <p:sp>
            <p:nvSpPr>
              <p:cNvPr id="256"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57"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sp>
          <p:nvSpPr>
            <p:cNvPr id="232"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233" name="Group 960"/>
            <p:cNvGrpSpPr>
              <a:grpSpLocks/>
            </p:cNvGrpSpPr>
            <p:nvPr/>
          </p:nvGrpSpPr>
          <p:grpSpPr bwMode="auto">
            <a:xfrm>
              <a:off x="4747" y="994"/>
              <a:ext cx="581" cy="134"/>
              <a:chOff x="614" y="2568"/>
              <a:chExt cx="725" cy="139"/>
            </a:xfrm>
          </p:grpSpPr>
          <p:sp>
            <p:nvSpPr>
              <p:cNvPr id="254"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55"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sp>
          <p:nvSpPr>
            <p:cNvPr id="234"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235"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236" name="Group 965"/>
            <p:cNvGrpSpPr>
              <a:grpSpLocks/>
            </p:cNvGrpSpPr>
            <p:nvPr/>
          </p:nvGrpSpPr>
          <p:grpSpPr bwMode="auto">
            <a:xfrm>
              <a:off x="4735" y="1627"/>
              <a:ext cx="582" cy="151"/>
              <a:chOff x="614" y="2568"/>
              <a:chExt cx="725" cy="139"/>
            </a:xfrm>
          </p:grpSpPr>
          <p:sp>
            <p:nvSpPr>
              <p:cNvPr id="252"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53"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sp>
          <p:nvSpPr>
            <p:cNvPr id="237" name="Freeform 96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nvGrpSpPr>
            <p:cNvPr id="238" name="Group 969"/>
            <p:cNvGrpSpPr>
              <a:grpSpLocks/>
            </p:cNvGrpSpPr>
            <p:nvPr/>
          </p:nvGrpSpPr>
          <p:grpSpPr bwMode="auto">
            <a:xfrm>
              <a:off x="4739" y="1327"/>
              <a:ext cx="582" cy="139"/>
              <a:chOff x="614" y="2568"/>
              <a:chExt cx="725" cy="139"/>
            </a:xfrm>
          </p:grpSpPr>
          <p:sp>
            <p:nvSpPr>
              <p:cNvPr id="250"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51"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sp>
          <p:nvSpPr>
            <p:cNvPr id="239"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240" name="Freeform 97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1" name="Freeform 97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2"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43" name="Freeform 97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4"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245"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246"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47"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algn="ctr" eaLnBrk="1" hangingPunct="1"/>
              <a:endParaRPr lang="en-US">
                <a:solidFill>
                  <a:srgbClr val="FF0000"/>
                </a:solidFill>
              </a:endParaRPr>
            </a:p>
          </p:txBody>
        </p:sp>
        <p:sp>
          <p:nvSpPr>
            <p:cNvPr id="248"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49"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en-US"/>
            </a:p>
          </p:txBody>
        </p:sp>
      </p:grpSp>
      <p:sp>
        <p:nvSpPr>
          <p:cNvPr id="2" name="TextBox 1"/>
          <p:cNvSpPr txBox="1"/>
          <p:nvPr/>
        </p:nvSpPr>
        <p:spPr>
          <a:xfrm>
            <a:off x="749022" y="4873666"/>
            <a:ext cx="3097732" cy="646331"/>
          </a:xfrm>
          <a:prstGeom prst="rect">
            <a:avLst/>
          </a:prstGeom>
          <a:noFill/>
        </p:spPr>
        <p:txBody>
          <a:bodyPr wrap="square" rtlCol="0">
            <a:spAutoFit/>
          </a:bodyPr>
          <a:lstStyle/>
          <a:p>
            <a:pPr>
              <a:lnSpc>
                <a:spcPct val="90000"/>
              </a:lnSpc>
            </a:pPr>
            <a:r>
              <a:rPr lang="zh-CN" altLang="en-US" sz="2000" dirty="0">
                <a:solidFill>
                  <a:srgbClr val="CC0000"/>
                </a:solidFill>
              </a:rPr>
              <a:t>通信层：</a:t>
            </a:r>
            <a:r>
              <a:rPr lang="en-US" sz="2000" dirty="0"/>
              <a:t> </a:t>
            </a:r>
            <a:r>
              <a:rPr lang="zh-CN" altLang="en-US" sz="2000" dirty="0"/>
              <a:t>在</a:t>
            </a:r>
            <a:r>
              <a:rPr lang="en-US" altLang="zh-CN" sz="2000" dirty="0"/>
              <a:t>SDN</a:t>
            </a:r>
            <a:r>
              <a:rPr lang="zh-CN" altLang="en-US" sz="2000" dirty="0"/>
              <a:t>控制器和受控交换设备间通信</a:t>
            </a:r>
            <a:endParaRPr lang="en-US" sz="2000" dirty="0"/>
          </a:p>
        </p:txBody>
      </p:sp>
      <p:sp>
        <p:nvSpPr>
          <p:cNvPr id="219" name="TextBox 218"/>
          <p:cNvSpPr txBox="1"/>
          <p:nvPr/>
        </p:nvSpPr>
        <p:spPr>
          <a:xfrm>
            <a:off x="770388" y="3305877"/>
            <a:ext cx="3245068" cy="1200329"/>
          </a:xfrm>
          <a:prstGeom prst="rect">
            <a:avLst/>
          </a:prstGeom>
          <a:noFill/>
        </p:spPr>
        <p:txBody>
          <a:bodyPr wrap="square" rtlCol="0">
            <a:spAutoFit/>
          </a:bodyPr>
          <a:lstStyle/>
          <a:p>
            <a:pPr>
              <a:lnSpc>
                <a:spcPct val="90000"/>
              </a:lnSpc>
            </a:pPr>
            <a:r>
              <a:rPr lang="zh-CN" altLang="en-US" sz="2000" dirty="0"/>
              <a:t>负责维护网络状态一致视图的</a:t>
            </a:r>
            <a:r>
              <a:rPr lang="zh-CN" altLang="en-US" sz="2000" dirty="0">
                <a:solidFill>
                  <a:srgbClr val="CC0000"/>
                </a:solidFill>
              </a:rPr>
              <a:t>状态管理层</a:t>
            </a:r>
            <a:r>
              <a:rPr lang="en-US" sz="2000" dirty="0"/>
              <a:t>: </a:t>
            </a:r>
            <a:r>
              <a:rPr lang="zh-CN" altLang="en-US" sz="2000" dirty="0"/>
              <a:t>链路、交换机、服务等的状态</a:t>
            </a:r>
            <a:r>
              <a:rPr lang="en-US" sz="2000" dirty="0" smtClean="0"/>
              <a:t>:</a:t>
            </a:r>
            <a:r>
              <a:rPr lang="zh-CN" altLang="en-US" sz="2000" dirty="0" smtClean="0"/>
              <a:t>，</a:t>
            </a:r>
            <a:r>
              <a:rPr lang="zh-CN" altLang="en-US" sz="2000" dirty="0" smtClean="0">
                <a:solidFill>
                  <a:srgbClr val="7030A0"/>
                </a:solidFill>
              </a:rPr>
              <a:t>一</a:t>
            </a:r>
            <a:r>
              <a:rPr lang="zh-CN" altLang="en-US" sz="2000" dirty="0">
                <a:solidFill>
                  <a:srgbClr val="7030A0"/>
                </a:solidFill>
              </a:rPr>
              <a:t>个分布式数据库</a:t>
            </a:r>
            <a:endParaRPr lang="en-US" sz="2000" i="1" dirty="0">
              <a:solidFill>
                <a:srgbClr val="7030A0"/>
              </a:solidFill>
            </a:endParaRPr>
          </a:p>
        </p:txBody>
      </p:sp>
      <p:sp>
        <p:nvSpPr>
          <p:cNvPr id="220" name="TextBox 219"/>
          <p:cNvSpPr txBox="1"/>
          <p:nvPr/>
        </p:nvSpPr>
        <p:spPr>
          <a:xfrm>
            <a:off x="770993" y="2292988"/>
            <a:ext cx="3309895" cy="646331"/>
          </a:xfrm>
          <a:prstGeom prst="rect">
            <a:avLst/>
          </a:prstGeom>
          <a:noFill/>
        </p:spPr>
        <p:txBody>
          <a:bodyPr wrap="square" rtlCol="0">
            <a:spAutoFit/>
          </a:bodyPr>
          <a:lstStyle/>
          <a:p>
            <a:pPr>
              <a:lnSpc>
                <a:spcPct val="90000"/>
              </a:lnSpc>
            </a:pPr>
            <a:r>
              <a:rPr lang="zh-CN" altLang="en-US" sz="2000" dirty="0"/>
              <a:t>针对网络控制应用的</a:t>
            </a:r>
            <a:r>
              <a:rPr lang="zh-CN" altLang="en-US" sz="2000" dirty="0">
                <a:solidFill>
                  <a:srgbClr val="CC0000"/>
                </a:solidFill>
              </a:rPr>
              <a:t>接口层：</a:t>
            </a:r>
            <a:r>
              <a:rPr lang="zh-CN" altLang="en-US" sz="2000" dirty="0"/>
              <a:t>抽象</a:t>
            </a:r>
            <a:r>
              <a:rPr lang="en-US" sz="2000" dirty="0"/>
              <a:t>API</a:t>
            </a:r>
            <a:endParaRPr lang="en-US" sz="2000" i="1" dirty="0"/>
          </a:p>
        </p:txBody>
      </p:sp>
      <p:sp>
        <p:nvSpPr>
          <p:cNvPr id="260" name="Rectangle 2"/>
          <p:cNvSpPr txBox="1">
            <a:spLocks noChangeArrowheads="1"/>
          </p:cNvSpPr>
          <p:nvPr/>
        </p:nvSpPr>
        <p:spPr>
          <a:xfrm>
            <a:off x="884382" y="152285"/>
            <a:ext cx="10301287" cy="825530"/>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30000"/>
              </a:lnSpc>
              <a:spcBef>
                <a:spcPts val="0"/>
              </a:spcBef>
            </a:pPr>
            <a:r>
              <a:rPr lang="en-US" altLang="zh-CN" sz="4000" dirty="0">
                <a:latin typeface="+mn-ea"/>
              </a:rPr>
              <a:t>SDN</a:t>
            </a:r>
            <a:r>
              <a:rPr lang="zh-CN" altLang="en-US" sz="4000" dirty="0">
                <a:latin typeface="+mn-ea"/>
              </a:rPr>
              <a:t>控制器的组件</a:t>
            </a:r>
            <a:endParaRPr lang="en-US" altLang="zh-CN" sz="4000" dirty="0">
              <a:latin typeface="+mn-ea"/>
              <a:ea typeface="+mn-ea"/>
            </a:endParaRPr>
          </a:p>
        </p:txBody>
      </p:sp>
      <p:sp>
        <p:nvSpPr>
          <p:cNvPr id="261" name="矩形 260"/>
          <p:cNvSpPr/>
          <p:nvPr/>
        </p:nvSpPr>
        <p:spPr>
          <a:xfrm>
            <a:off x="608948" y="955554"/>
            <a:ext cx="10649331" cy="106880"/>
          </a:xfrm>
          <a:prstGeom prst="rect">
            <a:avLst/>
          </a:prstGeom>
          <a:gradFill flip="none" rotWithShape="1">
            <a:gsLst>
              <a:gs pos="0">
                <a:srgbClr val="5B9BD5"/>
              </a:gs>
              <a:gs pos="61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37179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19"/>
                                        </p:tgtEl>
                                        <p:attrNameLst>
                                          <p:attrName>style.visibility</p:attrName>
                                        </p:attrNameLst>
                                      </p:cBhvr>
                                      <p:to>
                                        <p:strVal val="visible"/>
                                      </p:to>
                                    </p:set>
                                    <p:animEffect transition="in" filter="dissolve">
                                      <p:cBhvr>
                                        <p:cTn id="12" dur="500"/>
                                        <p:tgtEl>
                                          <p:spTgt spid="2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20"/>
                                        </p:tgtEl>
                                        <p:attrNameLst>
                                          <p:attrName>style.visibility</p:attrName>
                                        </p:attrNameLst>
                                      </p:cBhvr>
                                      <p:to>
                                        <p:strVal val="visible"/>
                                      </p:to>
                                    </p:set>
                                    <p:animEffect transition="in" filter="dissolve">
                                      <p:cBhvr>
                                        <p:cTn id="17" dur="500"/>
                                        <p:tgtEl>
                                          <p:spTgt spid="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19" grpId="0"/>
      <p:bldP spid="2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学习目的</a:t>
            </a:r>
          </a:p>
        </p:txBody>
      </p:sp>
      <p:sp>
        <p:nvSpPr>
          <p:cNvPr id="4" name="矩形 3"/>
          <p:cNvSpPr/>
          <p:nvPr/>
        </p:nvSpPr>
        <p:spPr>
          <a:xfrm>
            <a:off x="626489" y="679809"/>
            <a:ext cx="11293962" cy="3293209"/>
          </a:xfrm>
          <a:prstGeom prst="rect">
            <a:avLst/>
          </a:prstGeom>
        </p:spPr>
        <p:txBody>
          <a:bodyPr wrap="square">
            <a:spAutoFit/>
          </a:bodyPr>
          <a:lstStyle/>
          <a:p>
            <a:r>
              <a:rPr lang="en-US" altLang="zh-CN" sz="2400" b="1" dirty="0">
                <a:latin typeface="+mn-ea"/>
              </a:rPr>
              <a:t>5</a:t>
            </a:r>
            <a:r>
              <a:rPr lang="zh-CN" altLang="en-US" sz="2400" b="1" dirty="0" smtClean="0">
                <a:latin typeface="+mn-ea"/>
              </a:rPr>
              <a:t>、简述因特网五</a:t>
            </a:r>
            <a:r>
              <a:rPr lang="zh-CN" altLang="en-US" sz="2400" b="1" dirty="0">
                <a:latin typeface="+mn-ea"/>
              </a:rPr>
              <a:t>层协议的网络体系结构的要</a:t>
            </a:r>
            <a:r>
              <a:rPr lang="zh-CN" altLang="en-US" sz="2400" b="1" dirty="0" smtClean="0">
                <a:latin typeface="+mn-ea"/>
              </a:rPr>
              <a:t>点和各</a:t>
            </a:r>
            <a:r>
              <a:rPr lang="zh-CN" altLang="en-US" sz="2400" b="1" dirty="0">
                <a:latin typeface="+mn-ea"/>
              </a:rPr>
              <a:t>层的主要功能</a:t>
            </a:r>
            <a:r>
              <a:rPr lang="zh-CN" altLang="en-US" sz="2400" b="1" dirty="0" smtClean="0">
                <a:latin typeface="+mn-ea"/>
              </a:rPr>
              <a:t>。</a:t>
            </a:r>
            <a:endParaRPr lang="en-US" altLang="zh-CN" sz="2400" b="1" dirty="0" smtClean="0">
              <a:latin typeface="+mn-ea"/>
            </a:endParaRPr>
          </a:p>
          <a:p>
            <a:r>
              <a:rPr lang="zh-CN" altLang="en-US" sz="2400" dirty="0" smtClean="0">
                <a:latin typeface="+mn-ea"/>
              </a:rPr>
              <a:t> </a:t>
            </a:r>
            <a:endParaRPr lang="en-US" altLang="zh-CN" sz="2400" dirty="0" smtClean="0">
              <a:latin typeface="+mn-ea"/>
            </a:endParaRPr>
          </a:p>
          <a:p>
            <a:r>
              <a:rPr lang="zh-CN" altLang="en-US" sz="2000" dirty="0" smtClean="0">
                <a:latin typeface="+mn-ea"/>
              </a:rPr>
              <a:t>答</a:t>
            </a:r>
            <a:r>
              <a:rPr lang="zh-CN" altLang="en-US" sz="2000" dirty="0">
                <a:latin typeface="+mn-ea"/>
              </a:rPr>
              <a:t>：综合 </a:t>
            </a:r>
            <a:r>
              <a:rPr lang="en-US" altLang="zh-CN" sz="2000" dirty="0">
                <a:latin typeface="+mn-ea"/>
              </a:rPr>
              <a:t>OSI </a:t>
            </a:r>
            <a:r>
              <a:rPr lang="zh-CN" altLang="en-US" sz="2000" dirty="0">
                <a:latin typeface="+mn-ea"/>
              </a:rPr>
              <a:t>和 </a:t>
            </a:r>
            <a:r>
              <a:rPr lang="en-US" altLang="zh-CN" sz="2000" dirty="0">
                <a:latin typeface="+mn-ea"/>
              </a:rPr>
              <a:t>TCP/IP </a:t>
            </a:r>
            <a:r>
              <a:rPr lang="zh-CN" altLang="en-US" sz="2000" dirty="0">
                <a:latin typeface="+mn-ea"/>
              </a:rPr>
              <a:t>的优点，采用一种原理体系结构。各层的主要功能：物理层 物理层的任务就是 透明地传送比特流。（注意：传递信息的物理媒体，如双绞线、同轴电缆、光缆等，是在物理层的下面， 当做第 </a:t>
            </a:r>
            <a:r>
              <a:rPr lang="en-US" altLang="zh-CN" sz="2000" dirty="0">
                <a:latin typeface="+mn-ea"/>
              </a:rPr>
              <a:t>0 </a:t>
            </a:r>
            <a:r>
              <a:rPr lang="zh-CN" altLang="en-US" sz="2000" dirty="0">
                <a:latin typeface="+mn-ea"/>
              </a:rPr>
              <a:t>层。） 物理层还要确定连接电缆插头的定义及连接法。数据链路层 数据链路层的任务是在两个 相邻结点间的线路上无差错地传送以帧（</a:t>
            </a:r>
            <a:r>
              <a:rPr lang="en-US" altLang="zh-CN" sz="2000" dirty="0">
                <a:latin typeface="+mn-ea"/>
              </a:rPr>
              <a:t>frame</a:t>
            </a:r>
            <a:r>
              <a:rPr lang="zh-CN" altLang="en-US" sz="2000" dirty="0">
                <a:latin typeface="+mn-ea"/>
              </a:rPr>
              <a:t>）为单位的数据。每一帧包括数据和必要的控制信息。网 络层 网络层的任务就是要选择合适的路由，使 发送站的运输层所传下来的分组能够 正确无误地按照地址找到目的站，并交付给目的站的运输层。运输层 运输层的任务是向上一层的进行通 信的两个进程之间提供一个可靠的端到端服务，使它们看不见运输层以下的数据通信的细节。应用层 应 用层直接为用户的应用进程提供服务。 </a:t>
            </a:r>
            <a:endParaRPr lang="en-US" altLang="zh-CN" sz="2000" dirty="0" smtClean="0">
              <a:latin typeface="+mn-ea"/>
            </a:endParaRPr>
          </a:p>
        </p:txBody>
      </p:sp>
      <p:sp>
        <p:nvSpPr>
          <p:cNvPr id="6" name="矩形 5"/>
          <p:cNvSpPr/>
          <p:nvPr/>
        </p:nvSpPr>
        <p:spPr>
          <a:xfrm>
            <a:off x="11098283" y="521435"/>
            <a:ext cx="822661" cy="369332"/>
          </a:xfrm>
          <a:prstGeom prst="rect">
            <a:avLst/>
          </a:prstGeom>
        </p:spPr>
        <p:txBody>
          <a:bodyPr wrap="none">
            <a:spAutoFit/>
          </a:bodyPr>
          <a:lstStyle/>
          <a:p>
            <a:r>
              <a:rPr lang="en-US" altLang="zh-CN" dirty="0" smtClean="0">
                <a:latin typeface="+mn-ea"/>
              </a:rPr>
              <a:t>03/16</a:t>
            </a:r>
            <a:endParaRPr lang="zh-CN" altLang="en-US" dirty="0"/>
          </a:p>
        </p:txBody>
      </p:sp>
    </p:spTree>
    <p:extLst>
      <p:ext uri="{BB962C8B-B14F-4D97-AF65-F5344CB8AC3E}">
        <p14:creationId xmlns:p14="http://schemas.microsoft.com/office/powerpoint/2010/main" val="19528885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学习目的</a:t>
            </a:r>
          </a:p>
        </p:txBody>
      </p:sp>
      <p:sp>
        <p:nvSpPr>
          <p:cNvPr id="3" name="矩形 2"/>
          <p:cNvSpPr/>
          <p:nvPr/>
        </p:nvSpPr>
        <p:spPr>
          <a:xfrm>
            <a:off x="-1" y="555120"/>
            <a:ext cx="12192001" cy="5262979"/>
          </a:xfrm>
          <a:prstGeom prst="rect">
            <a:avLst/>
          </a:prstGeom>
        </p:spPr>
        <p:txBody>
          <a:bodyPr wrap="square">
            <a:spAutoFit/>
          </a:bodyPr>
          <a:lstStyle/>
          <a:p>
            <a:pPr algn="just">
              <a:spcAft>
                <a:spcPts val="0"/>
              </a:spcAft>
            </a:pPr>
            <a:r>
              <a:rPr lang="en-US" altLang="zh-CN" sz="2400" kern="100" dirty="0" smtClean="0">
                <a:latin typeface="+mn-ea"/>
              </a:rPr>
              <a:t>10.</a:t>
            </a:r>
            <a:r>
              <a:rPr lang="zh-CN" altLang="zh-CN" sz="2400" kern="100" dirty="0" smtClean="0">
                <a:latin typeface="+mn-ea"/>
              </a:rPr>
              <a:t>下</a:t>
            </a:r>
            <a:r>
              <a:rPr lang="zh-CN" altLang="zh-CN" sz="2400" kern="100" dirty="0">
                <a:latin typeface="+mn-ea"/>
              </a:rPr>
              <a:t>列地址中，属于单播地址的是（</a:t>
            </a:r>
            <a:r>
              <a:rPr lang="en-US" altLang="zh-CN" sz="2400" kern="100" dirty="0">
                <a:latin typeface="+mn-ea"/>
              </a:rPr>
              <a:t>  </a:t>
            </a:r>
            <a:r>
              <a:rPr lang="en-US" altLang="zh-CN" sz="2400" kern="100" dirty="0" smtClean="0">
                <a:solidFill>
                  <a:srgbClr val="FF0000"/>
                </a:solidFill>
                <a:latin typeface="+mn-ea"/>
              </a:rPr>
              <a:t> </a:t>
            </a:r>
            <a:r>
              <a:rPr lang="en-US" altLang="zh-CN" sz="2400" kern="100" dirty="0" smtClean="0">
                <a:latin typeface="+mn-ea"/>
              </a:rPr>
              <a:t>  </a:t>
            </a:r>
            <a:r>
              <a:rPr lang="zh-CN" altLang="zh-CN" sz="2400" kern="100" dirty="0">
                <a:latin typeface="+mn-ea"/>
              </a:rPr>
              <a:t>）</a:t>
            </a:r>
          </a:p>
          <a:p>
            <a:pPr algn="just">
              <a:spcAft>
                <a:spcPts val="0"/>
              </a:spcAft>
            </a:pPr>
            <a:r>
              <a:rPr lang="en-US" altLang="zh-CN" sz="2400" kern="100" dirty="0">
                <a:latin typeface="+mn-ea"/>
              </a:rPr>
              <a:t>A</a:t>
            </a:r>
            <a:r>
              <a:rPr lang="zh-CN" altLang="zh-CN" sz="2400" kern="100" dirty="0" smtClean="0">
                <a:latin typeface="+mn-ea"/>
              </a:rPr>
              <a:t>、</a:t>
            </a:r>
            <a:r>
              <a:rPr lang="en-US" altLang="zh-CN" sz="2400" kern="100" dirty="0" smtClean="0">
                <a:latin typeface="+mn-ea"/>
              </a:rPr>
              <a:t>10.3.2.255/24          B.172.31.129.255/18</a:t>
            </a:r>
            <a:endParaRPr lang="zh-CN" altLang="zh-CN" sz="2400" kern="100" dirty="0">
              <a:latin typeface="+mn-ea"/>
            </a:endParaRPr>
          </a:p>
          <a:p>
            <a:pPr algn="just">
              <a:spcAft>
                <a:spcPts val="0"/>
              </a:spcAft>
            </a:pPr>
            <a:r>
              <a:rPr lang="en-US" altLang="zh-CN" sz="2400" kern="100" dirty="0">
                <a:latin typeface="+mn-ea"/>
              </a:rPr>
              <a:t>C</a:t>
            </a:r>
            <a:r>
              <a:rPr lang="zh-CN" altLang="zh-CN" sz="2400" kern="100" dirty="0">
                <a:latin typeface="+mn-ea"/>
              </a:rPr>
              <a:t>、</a:t>
            </a:r>
            <a:r>
              <a:rPr lang="en-US" altLang="zh-CN" sz="2400" kern="100" dirty="0">
                <a:latin typeface="+mn-ea"/>
              </a:rPr>
              <a:t>192.168.24.59/30     D</a:t>
            </a:r>
            <a:r>
              <a:rPr lang="zh-CN" altLang="zh-CN" sz="2400" kern="100" dirty="0">
                <a:latin typeface="+mn-ea"/>
              </a:rPr>
              <a:t>、</a:t>
            </a:r>
            <a:r>
              <a:rPr lang="en-US" altLang="zh-CN" sz="2400" kern="100" dirty="0" smtClean="0">
                <a:latin typeface="+mn-ea"/>
              </a:rPr>
              <a:t>224.100.57.211</a:t>
            </a:r>
            <a:r>
              <a:rPr lang="en-US" altLang="zh-CN" sz="2400" kern="100" dirty="0">
                <a:latin typeface="+mn-ea"/>
              </a:rPr>
              <a:t> </a:t>
            </a:r>
            <a:endParaRPr lang="en-US" altLang="zh-CN" sz="2400" kern="100" dirty="0" smtClean="0">
              <a:latin typeface="+mn-ea"/>
            </a:endParaRPr>
          </a:p>
          <a:p>
            <a:pPr algn="just">
              <a:spcAft>
                <a:spcPts val="0"/>
              </a:spcAft>
            </a:pPr>
            <a:endParaRPr lang="zh-CN" altLang="zh-CN" sz="2400" kern="100" dirty="0">
              <a:latin typeface="+mn-ea"/>
            </a:endParaRPr>
          </a:p>
          <a:p>
            <a:pPr algn="just">
              <a:spcAft>
                <a:spcPts val="0"/>
              </a:spcAft>
            </a:pPr>
            <a:r>
              <a:rPr lang="en-US" altLang="zh-CN" sz="2400" kern="100" dirty="0" smtClean="0">
                <a:latin typeface="+mn-ea"/>
              </a:rPr>
              <a:t>11.ISP</a:t>
            </a:r>
            <a:r>
              <a:rPr lang="zh-CN" altLang="zh-CN" sz="2400" kern="100" dirty="0">
                <a:latin typeface="+mn-ea"/>
              </a:rPr>
              <a:t>分配给某公司的地址块为</a:t>
            </a:r>
            <a:r>
              <a:rPr lang="en-US" altLang="zh-CN" sz="2400" kern="100" dirty="0">
                <a:latin typeface="+mn-ea"/>
              </a:rPr>
              <a:t>199.34.76.64/28</a:t>
            </a:r>
            <a:r>
              <a:rPr lang="zh-CN" altLang="zh-CN" sz="2400" kern="100" dirty="0">
                <a:latin typeface="+mn-ea"/>
              </a:rPr>
              <a:t>，则该公司可用于分配的地址数是</a:t>
            </a:r>
            <a:r>
              <a:rPr lang="zh-CN" altLang="zh-CN" sz="2400" kern="100" dirty="0" smtClean="0">
                <a:latin typeface="+mn-ea"/>
              </a:rPr>
              <a:t>（</a:t>
            </a:r>
            <a:r>
              <a:rPr lang="en-US" altLang="zh-CN" sz="2400" kern="100" dirty="0" smtClean="0">
                <a:latin typeface="+mn-ea"/>
              </a:rPr>
              <a:t>  </a:t>
            </a:r>
            <a:r>
              <a:rPr lang="zh-CN" altLang="zh-CN" sz="2400" kern="100" dirty="0">
                <a:latin typeface="+mn-ea"/>
              </a:rPr>
              <a:t>）</a:t>
            </a:r>
          </a:p>
          <a:p>
            <a:pPr algn="just">
              <a:spcAft>
                <a:spcPts val="0"/>
              </a:spcAft>
            </a:pPr>
            <a:r>
              <a:rPr lang="en-US" altLang="zh-CN" sz="2400" kern="100" dirty="0">
                <a:latin typeface="+mn-ea"/>
              </a:rPr>
              <a:t>A</a:t>
            </a:r>
            <a:r>
              <a:rPr lang="zh-CN" altLang="zh-CN" sz="2400" kern="100" dirty="0">
                <a:latin typeface="+mn-ea"/>
              </a:rPr>
              <a:t>、</a:t>
            </a:r>
            <a:r>
              <a:rPr lang="en-US" altLang="zh-CN" sz="2400" kern="100" dirty="0">
                <a:latin typeface="+mn-ea"/>
              </a:rPr>
              <a:t>8    B</a:t>
            </a:r>
            <a:r>
              <a:rPr lang="zh-CN" altLang="zh-CN" sz="2400" kern="100" dirty="0">
                <a:latin typeface="+mn-ea"/>
              </a:rPr>
              <a:t>、</a:t>
            </a:r>
            <a:r>
              <a:rPr lang="en-US" altLang="zh-CN" sz="2400" kern="100" dirty="0">
                <a:latin typeface="+mn-ea"/>
              </a:rPr>
              <a:t>14  C</a:t>
            </a:r>
            <a:r>
              <a:rPr lang="zh-CN" altLang="zh-CN" sz="2400" kern="100" dirty="0">
                <a:latin typeface="+mn-ea"/>
              </a:rPr>
              <a:t>、</a:t>
            </a:r>
            <a:r>
              <a:rPr lang="en-US" altLang="zh-CN" sz="2400" kern="100" dirty="0">
                <a:latin typeface="+mn-ea"/>
              </a:rPr>
              <a:t>16   D</a:t>
            </a:r>
            <a:r>
              <a:rPr lang="zh-CN" altLang="zh-CN" sz="2400" kern="100" dirty="0">
                <a:latin typeface="+mn-ea"/>
              </a:rPr>
              <a:t>、</a:t>
            </a:r>
            <a:r>
              <a:rPr lang="en-US" altLang="zh-CN" sz="2400" kern="100" dirty="0" smtClean="0">
                <a:latin typeface="+mn-ea"/>
              </a:rPr>
              <a:t>30</a:t>
            </a:r>
          </a:p>
          <a:p>
            <a:pPr algn="just">
              <a:spcAft>
                <a:spcPts val="0"/>
              </a:spcAft>
            </a:pPr>
            <a:endParaRPr lang="en-US" altLang="zh-CN" sz="2400" kern="100" dirty="0">
              <a:latin typeface="+mn-ea"/>
            </a:endParaRPr>
          </a:p>
          <a:p>
            <a:pPr algn="just">
              <a:spcAft>
                <a:spcPts val="0"/>
              </a:spcAft>
            </a:pPr>
            <a:r>
              <a:rPr lang="en-US" altLang="zh-CN" sz="2400" kern="100" dirty="0" smtClean="0">
                <a:latin typeface="+mn-ea"/>
              </a:rPr>
              <a:t>12.</a:t>
            </a:r>
            <a:r>
              <a:rPr lang="zh-CN" altLang="zh-CN" sz="2400" kern="100" dirty="0">
                <a:latin typeface="+mn-ea"/>
              </a:rPr>
              <a:t>设有</a:t>
            </a:r>
            <a:r>
              <a:rPr lang="en-US" altLang="zh-CN" sz="2400" kern="100" dirty="0">
                <a:latin typeface="+mn-ea"/>
              </a:rPr>
              <a:t>4</a:t>
            </a:r>
            <a:r>
              <a:rPr lang="zh-CN" altLang="zh-CN" sz="2400" kern="100" dirty="0">
                <a:latin typeface="+mn-ea"/>
              </a:rPr>
              <a:t>台主机①、②、③和④，都处在一个物理网络中，它们的</a:t>
            </a:r>
            <a:r>
              <a:rPr lang="en-US" altLang="zh-CN" sz="2400" kern="100" dirty="0">
                <a:latin typeface="+mn-ea"/>
              </a:rPr>
              <a:t>IP</a:t>
            </a:r>
            <a:r>
              <a:rPr lang="zh-CN" altLang="zh-CN" sz="2400" kern="100" dirty="0">
                <a:latin typeface="+mn-ea"/>
              </a:rPr>
              <a:t>地址分别为：</a:t>
            </a:r>
            <a:r>
              <a:rPr lang="en-US" altLang="zh-CN" sz="2400" kern="100" dirty="0">
                <a:latin typeface="+mn-ea"/>
              </a:rPr>
              <a:t>192.155.28.112</a:t>
            </a:r>
            <a:r>
              <a:rPr lang="zh-CN" altLang="zh-CN" sz="2400" kern="100" dirty="0">
                <a:latin typeface="+mn-ea"/>
              </a:rPr>
              <a:t>、</a:t>
            </a:r>
            <a:r>
              <a:rPr lang="en-US" altLang="zh-CN" sz="2400" kern="100" dirty="0">
                <a:latin typeface="+mn-ea"/>
              </a:rPr>
              <a:t>192.155.28.120</a:t>
            </a:r>
            <a:r>
              <a:rPr lang="zh-CN" altLang="zh-CN" sz="2400" kern="100" dirty="0">
                <a:latin typeface="+mn-ea"/>
              </a:rPr>
              <a:t>、</a:t>
            </a:r>
            <a:r>
              <a:rPr lang="en-US" altLang="zh-CN" sz="2400" kern="100" dirty="0">
                <a:latin typeface="+mn-ea"/>
              </a:rPr>
              <a:t>192.155.28.135</a:t>
            </a:r>
            <a:r>
              <a:rPr lang="zh-CN" altLang="zh-CN" sz="2400" kern="100" dirty="0">
                <a:latin typeface="+mn-ea"/>
              </a:rPr>
              <a:t>和</a:t>
            </a:r>
            <a:r>
              <a:rPr lang="en-US" altLang="zh-CN" sz="2400" kern="100" dirty="0">
                <a:latin typeface="+mn-ea"/>
              </a:rPr>
              <a:t>192.155.28.202</a:t>
            </a:r>
            <a:r>
              <a:rPr lang="zh-CN" altLang="zh-CN" sz="2400" kern="100" dirty="0">
                <a:latin typeface="+mn-ea"/>
              </a:rPr>
              <a:t>，子网掩码都是</a:t>
            </a:r>
            <a:r>
              <a:rPr lang="en-US" altLang="zh-CN" sz="2400" kern="100" dirty="0">
                <a:latin typeface="+mn-ea"/>
              </a:rPr>
              <a:t>255.255.255.224,</a:t>
            </a:r>
            <a:r>
              <a:rPr lang="zh-CN" altLang="zh-CN" sz="2400" kern="100" dirty="0">
                <a:latin typeface="+mn-ea"/>
              </a:rPr>
              <a:t>这</a:t>
            </a:r>
            <a:r>
              <a:rPr lang="en-US" altLang="zh-CN" sz="2400" kern="100" dirty="0">
                <a:latin typeface="+mn-ea"/>
              </a:rPr>
              <a:t>4</a:t>
            </a:r>
            <a:r>
              <a:rPr lang="zh-CN" altLang="zh-CN" sz="2400" kern="100" dirty="0">
                <a:latin typeface="+mn-ea"/>
              </a:rPr>
              <a:t>台主机中可以直接通信的主机有（</a:t>
            </a:r>
            <a:r>
              <a:rPr lang="en-US" altLang="zh-CN" sz="2400" kern="100" dirty="0">
                <a:latin typeface="+mn-ea"/>
              </a:rPr>
              <a:t>  </a:t>
            </a:r>
            <a:r>
              <a:rPr lang="zh-CN" altLang="zh-CN" sz="2400" kern="100" dirty="0">
                <a:latin typeface="+mn-ea"/>
              </a:rPr>
              <a:t>）。</a:t>
            </a:r>
          </a:p>
          <a:p>
            <a:pPr algn="just">
              <a:spcAft>
                <a:spcPts val="0"/>
              </a:spcAft>
            </a:pPr>
            <a:r>
              <a:rPr lang="en-US" altLang="zh-CN" sz="2400" kern="100" dirty="0">
                <a:latin typeface="+mn-ea"/>
              </a:rPr>
              <a:t>   A</a:t>
            </a:r>
            <a:r>
              <a:rPr lang="zh-CN" altLang="zh-CN" sz="2400" kern="100" dirty="0">
                <a:latin typeface="+mn-ea"/>
              </a:rPr>
              <a:t>、①②③④</a:t>
            </a:r>
            <a:r>
              <a:rPr lang="en-US" altLang="zh-CN" sz="2400" kern="100" dirty="0">
                <a:latin typeface="+mn-ea"/>
              </a:rPr>
              <a:t>    B</a:t>
            </a:r>
            <a:r>
              <a:rPr lang="zh-CN" altLang="zh-CN" sz="2400" kern="100" dirty="0">
                <a:latin typeface="+mn-ea"/>
              </a:rPr>
              <a:t>、①③④</a:t>
            </a:r>
            <a:r>
              <a:rPr lang="en-US" altLang="zh-CN" sz="2400" kern="100" dirty="0">
                <a:latin typeface="+mn-ea"/>
              </a:rPr>
              <a:t>  C</a:t>
            </a:r>
            <a:r>
              <a:rPr lang="zh-CN" altLang="zh-CN" sz="2400" kern="100" dirty="0">
                <a:latin typeface="+mn-ea"/>
              </a:rPr>
              <a:t>、②③④</a:t>
            </a:r>
            <a:r>
              <a:rPr lang="en-US" altLang="zh-CN" sz="2400" kern="100" dirty="0">
                <a:latin typeface="+mn-ea"/>
              </a:rPr>
              <a:t>   D</a:t>
            </a:r>
            <a:r>
              <a:rPr lang="zh-CN" altLang="zh-CN" sz="2400" kern="100" dirty="0">
                <a:latin typeface="+mn-ea"/>
              </a:rPr>
              <a:t>、①</a:t>
            </a:r>
            <a:r>
              <a:rPr lang="zh-CN" altLang="zh-CN" sz="2400" kern="100" dirty="0" smtClean="0">
                <a:latin typeface="+mn-ea"/>
              </a:rPr>
              <a:t>②</a:t>
            </a:r>
            <a:r>
              <a:rPr lang="en-US" altLang="zh-CN" sz="2400" kern="100" dirty="0">
                <a:latin typeface="+mn-ea"/>
              </a:rPr>
              <a:t> </a:t>
            </a:r>
            <a:endParaRPr lang="en-US" altLang="zh-CN" sz="2400" kern="100" dirty="0" smtClean="0">
              <a:latin typeface="+mn-ea"/>
            </a:endParaRPr>
          </a:p>
          <a:p>
            <a:pPr algn="just">
              <a:spcAft>
                <a:spcPts val="0"/>
              </a:spcAft>
            </a:pPr>
            <a:endParaRPr lang="zh-CN" altLang="zh-CN" sz="2400" kern="100" dirty="0">
              <a:latin typeface="+mn-ea"/>
            </a:endParaRPr>
          </a:p>
          <a:p>
            <a:pPr algn="just">
              <a:spcAft>
                <a:spcPts val="0"/>
              </a:spcAft>
            </a:pPr>
            <a:r>
              <a:rPr lang="en-US" altLang="zh-CN" sz="2400" kern="100" dirty="0" smtClean="0">
                <a:latin typeface="+mn-ea"/>
              </a:rPr>
              <a:t>13.</a:t>
            </a:r>
            <a:r>
              <a:rPr lang="zh-CN" altLang="zh-CN" sz="2400" kern="100" dirty="0" smtClean="0">
                <a:latin typeface="+mn-ea"/>
              </a:rPr>
              <a:t>某</a:t>
            </a:r>
            <a:r>
              <a:rPr lang="zh-CN" altLang="zh-CN" sz="2400" kern="100" dirty="0">
                <a:latin typeface="+mn-ea"/>
              </a:rPr>
              <a:t>接口</a:t>
            </a:r>
            <a:r>
              <a:rPr lang="en-US" altLang="zh-CN" sz="2400" kern="100" dirty="0">
                <a:latin typeface="+mn-ea"/>
              </a:rPr>
              <a:t>IP</a:t>
            </a:r>
            <a:r>
              <a:rPr lang="zh-CN" altLang="zh-CN" sz="2400" kern="100" dirty="0">
                <a:latin typeface="+mn-ea"/>
              </a:rPr>
              <a:t>地址为</a:t>
            </a:r>
            <a:r>
              <a:rPr lang="en-US" altLang="zh-CN" sz="2400" kern="100" dirty="0">
                <a:latin typeface="+mn-ea"/>
              </a:rPr>
              <a:t>172.16.7.131/26</a:t>
            </a:r>
            <a:r>
              <a:rPr lang="zh-CN" altLang="zh-CN" sz="2400" kern="100" dirty="0">
                <a:latin typeface="+mn-ea"/>
              </a:rPr>
              <a:t>，该</a:t>
            </a:r>
            <a:r>
              <a:rPr lang="en-US" altLang="zh-CN" sz="2400" kern="100" dirty="0">
                <a:latin typeface="+mn-ea"/>
              </a:rPr>
              <a:t>IP</a:t>
            </a:r>
            <a:r>
              <a:rPr lang="zh-CN" altLang="zh-CN" sz="2400" kern="100" dirty="0">
                <a:latin typeface="+mn-ea"/>
              </a:rPr>
              <a:t>地址所在网络的广播地址是（</a:t>
            </a:r>
            <a:r>
              <a:rPr lang="en-US" altLang="zh-CN" sz="2400" kern="100" dirty="0">
                <a:latin typeface="+mn-ea"/>
              </a:rPr>
              <a:t>  </a:t>
            </a:r>
            <a:r>
              <a:rPr lang="en-US" altLang="zh-CN" sz="2400" kern="100" dirty="0">
                <a:solidFill>
                  <a:srgbClr val="FF0000"/>
                </a:solidFill>
                <a:latin typeface="+mn-ea"/>
              </a:rPr>
              <a:t> </a:t>
            </a:r>
            <a:r>
              <a:rPr lang="en-US" altLang="zh-CN" sz="2400" kern="100" dirty="0">
                <a:latin typeface="+mn-ea"/>
              </a:rPr>
              <a:t> </a:t>
            </a:r>
            <a:r>
              <a:rPr lang="zh-CN" altLang="zh-CN" sz="2400" kern="100" dirty="0">
                <a:latin typeface="+mn-ea"/>
              </a:rPr>
              <a:t>）</a:t>
            </a:r>
          </a:p>
          <a:p>
            <a:pPr algn="just">
              <a:spcAft>
                <a:spcPts val="0"/>
              </a:spcAft>
            </a:pPr>
            <a:r>
              <a:rPr lang="en-US" altLang="zh-CN" sz="2400" kern="100" dirty="0">
                <a:latin typeface="+mn-ea"/>
              </a:rPr>
              <a:t>A</a:t>
            </a:r>
            <a:r>
              <a:rPr lang="zh-CN" altLang="zh-CN" sz="2400" kern="100" dirty="0">
                <a:latin typeface="+mn-ea"/>
              </a:rPr>
              <a:t>、</a:t>
            </a:r>
            <a:r>
              <a:rPr lang="en-US" altLang="zh-CN" sz="2400" kern="100" dirty="0">
                <a:latin typeface="+mn-ea"/>
              </a:rPr>
              <a:t>172.16.7.255    B</a:t>
            </a:r>
            <a:r>
              <a:rPr lang="zh-CN" altLang="zh-CN" sz="2400" kern="100" dirty="0">
                <a:latin typeface="+mn-ea"/>
              </a:rPr>
              <a:t>、</a:t>
            </a:r>
            <a:r>
              <a:rPr lang="en-US" altLang="zh-CN" sz="2400" kern="100" dirty="0">
                <a:latin typeface="+mn-ea"/>
              </a:rPr>
              <a:t>172.16.7.129  C</a:t>
            </a:r>
            <a:r>
              <a:rPr lang="zh-CN" altLang="zh-CN" sz="2400" kern="100" dirty="0">
                <a:latin typeface="+mn-ea"/>
              </a:rPr>
              <a:t>、</a:t>
            </a:r>
            <a:r>
              <a:rPr lang="en-US" altLang="zh-CN" sz="2400" kern="100" dirty="0">
                <a:latin typeface="+mn-ea"/>
              </a:rPr>
              <a:t>172.16.7.191   D</a:t>
            </a:r>
            <a:r>
              <a:rPr lang="zh-CN" altLang="zh-CN" sz="2400" kern="100" dirty="0">
                <a:latin typeface="+mn-ea"/>
              </a:rPr>
              <a:t>、</a:t>
            </a:r>
            <a:r>
              <a:rPr lang="en-US" altLang="zh-CN" sz="2400" kern="100" dirty="0" smtClean="0">
                <a:latin typeface="+mn-ea"/>
              </a:rPr>
              <a:t>172.16.7.252</a:t>
            </a:r>
            <a:endParaRPr lang="zh-CN" altLang="zh-CN" sz="2400" kern="100" dirty="0">
              <a:latin typeface="+mn-ea"/>
            </a:endParaRPr>
          </a:p>
        </p:txBody>
      </p:sp>
    </p:spTree>
    <p:extLst>
      <p:ext uri="{BB962C8B-B14F-4D97-AF65-F5344CB8AC3E}">
        <p14:creationId xmlns:p14="http://schemas.microsoft.com/office/powerpoint/2010/main" val="4105573549"/>
      </p:ext>
    </p:extLst>
  </p:cSld>
  <p:clrMapOvr>
    <a:masterClrMapping/>
  </p:clrMapOvr>
  <p:transition spd="slow">
    <p:wipe/>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学习目的</a:t>
            </a:r>
          </a:p>
        </p:txBody>
      </p:sp>
      <p:sp>
        <p:nvSpPr>
          <p:cNvPr id="2" name="矩形 1"/>
          <p:cNvSpPr/>
          <p:nvPr/>
        </p:nvSpPr>
        <p:spPr>
          <a:xfrm>
            <a:off x="165652" y="555120"/>
            <a:ext cx="11383618" cy="4093428"/>
          </a:xfrm>
          <a:prstGeom prst="rect">
            <a:avLst/>
          </a:prstGeom>
        </p:spPr>
        <p:txBody>
          <a:bodyPr wrap="square">
            <a:spAutoFit/>
          </a:bodyPr>
          <a:lstStyle/>
          <a:p>
            <a:pPr algn="just">
              <a:spcAft>
                <a:spcPts val="0"/>
              </a:spcAft>
            </a:pPr>
            <a:r>
              <a:rPr lang="en-US" altLang="zh-CN" sz="2000" kern="100" dirty="0">
                <a:latin typeface="+mn-ea"/>
              </a:rPr>
              <a:t>14.</a:t>
            </a:r>
            <a:r>
              <a:rPr lang="zh-CN" altLang="zh-CN" sz="2000" dirty="0"/>
              <a:t>对分片后的数据报进行重组的是（ ）。</a:t>
            </a:r>
            <a:endParaRPr lang="en-US" altLang="zh-CN" sz="2000" dirty="0"/>
          </a:p>
          <a:p>
            <a:r>
              <a:rPr lang="en-US" altLang="zh-CN" sz="2000" dirty="0"/>
              <a:t>A.</a:t>
            </a:r>
            <a:r>
              <a:rPr lang="zh-CN" altLang="zh-CN" sz="2000" dirty="0"/>
              <a:t>目的端系统</a:t>
            </a:r>
            <a:r>
              <a:rPr lang="en-US" altLang="zh-CN" sz="2000" dirty="0"/>
              <a:t>  B.</a:t>
            </a:r>
            <a:r>
              <a:rPr lang="zh-CN" altLang="zh-CN" sz="2000" dirty="0"/>
              <a:t>中间主机</a:t>
            </a:r>
            <a:r>
              <a:rPr lang="en-US" altLang="zh-CN" sz="2000" dirty="0"/>
              <a:t> C.</a:t>
            </a:r>
            <a:r>
              <a:rPr lang="zh-CN" altLang="zh-CN" sz="2000" dirty="0"/>
              <a:t>核心路由器</a:t>
            </a:r>
            <a:r>
              <a:rPr lang="en-US" altLang="zh-CN" sz="2000" dirty="0"/>
              <a:t>  D.</a:t>
            </a:r>
            <a:r>
              <a:rPr lang="zh-CN" altLang="zh-CN" sz="2000" dirty="0"/>
              <a:t>下一跳</a:t>
            </a:r>
            <a:r>
              <a:rPr lang="zh-CN" altLang="zh-CN" sz="2000" dirty="0" smtClean="0"/>
              <a:t>路由器</a:t>
            </a:r>
            <a:endParaRPr lang="en-US" altLang="zh-CN" sz="2000" dirty="0" smtClean="0"/>
          </a:p>
          <a:p>
            <a:endParaRPr lang="en-US" altLang="zh-CN" sz="2000" kern="100" dirty="0">
              <a:latin typeface="+mn-ea"/>
            </a:endParaRPr>
          </a:p>
          <a:p>
            <a:r>
              <a:rPr lang="en-US" altLang="zh-CN" sz="2000" kern="100" dirty="0">
                <a:latin typeface="+mn-ea"/>
              </a:rPr>
              <a:t>15.</a:t>
            </a:r>
            <a:r>
              <a:rPr lang="zh-CN" altLang="zh-CN" sz="2000" dirty="0"/>
              <a:t>路由表错误和软件故障都可能使得网络中形成数据传输环路，解决该问题的方法是</a:t>
            </a:r>
            <a:r>
              <a:rPr lang="zh-CN" altLang="en-US" sz="2000" dirty="0"/>
              <a:t>（）</a:t>
            </a:r>
            <a:endParaRPr lang="en-US" altLang="zh-CN" sz="2000" dirty="0"/>
          </a:p>
          <a:p>
            <a:r>
              <a:rPr lang="en-US" altLang="zh-CN" sz="2000" dirty="0"/>
              <a:t>A.</a:t>
            </a:r>
            <a:r>
              <a:rPr lang="zh-CN" altLang="zh-CN" sz="2000" dirty="0"/>
              <a:t>报文分片</a:t>
            </a:r>
            <a:r>
              <a:rPr lang="en-US" altLang="zh-CN" sz="2000" dirty="0"/>
              <a:t>   B.</a:t>
            </a:r>
            <a:r>
              <a:rPr lang="zh-CN" altLang="zh-CN" sz="2000" dirty="0"/>
              <a:t>增加校验和</a:t>
            </a:r>
            <a:r>
              <a:rPr lang="en-US" altLang="zh-CN" sz="2000" dirty="0"/>
              <a:t>  C.</a:t>
            </a:r>
            <a:r>
              <a:rPr lang="zh-CN" altLang="zh-CN" sz="2000" dirty="0"/>
              <a:t>设定</a:t>
            </a:r>
            <a:r>
              <a:rPr lang="zh-CN" altLang="en-US" sz="2000" dirty="0"/>
              <a:t>寿命   </a:t>
            </a:r>
            <a:r>
              <a:rPr lang="en-US" altLang="zh-CN" sz="2000" dirty="0"/>
              <a:t>D.</a:t>
            </a:r>
            <a:r>
              <a:rPr lang="zh-CN" altLang="zh-CN" sz="2000" dirty="0"/>
              <a:t>增加选项</a:t>
            </a:r>
            <a:r>
              <a:rPr lang="zh-CN" altLang="zh-CN" sz="2000" dirty="0" smtClean="0"/>
              <a:t>字段</a:t>
            </a:r>
            <a:endParaRPr lang="en-US" altLang="zh-CN" sz="2000" dirty="0" smtClean="0"/>
          </a:p>
          <a:p>
            <a:endParaRPr lang="en-US" altLang="zh-CN" sz="2000" dirty="0"/>
          </a:p>
          <a:p>
            <a:pPr algn="just">
              <a:spcAft>
                <a:spcPts val="0"/>
              </a:spcAft>
            </a:pPr>
            <a:r>
              <a:rPr lang="en-US" altLang="zh-CN" sz="2000" kern="100" dirty="0">
                <a:latin typeface="+mn-ea"/>
              </a:rPr>
              <a:t>16.</a:t>
            </a:r>
            <a:r>
              <a:rPr lang="zh-CN" altLang="zh-CN" sz="2000" dirty="0"/>
              <a:t>路由器中计算路由信息的是（ ）</a:t>
            </a:r>
            <a:endParaRPr lang="en-US" altLang="zh-CN" sz="2000" dirty="0"/>
          </a:p>
          <a:p>
            <a:r>
              <a:rPr lang="en-US" altLang="zh-CN" sz="2000" dirty="0"/>
              <a:t>A.</a:t>
            </a:r>
            <a:r>
              <a:rPr lang="zh-CN" altLang="zh-CN" sz="2000" dirty="0"/>
              <a:t>输入队列</a:t>
            </a:r>
            <a:r>
              <a:rPr lang="en-US" altLang="zh-CN" sz="2000" dirty="0"/>
              <a:t>       B.</a:t>
            </a:r>
            <a:r>
              <a:rPr lang="zh-CN" altLang="zh-CN" sz="2000" dirty="0"/>
              <a:t>输出队列</a:t>
            </a:r>
            <a:r>
              <a:rPr lang="en-US" altLang="zh-CN" sz="2000" dirty="0"/>
              <a:t>     C.</a:t>
            </a:r>
            <a:r>
              <a:rPr lang="zh-CN" altLang="zh-CN" sz="2000" dirty="0"/>
              <a:t>交换结构</a:t>
            </a:r>
            <a:r>
              <a:rPr lang="en-US" altLang="zh-CN" sz="2000" dirty="0"/>
              <a:t>    D.</a:t>
            </a:r>
            <a:r>
              <a:rPr lang="zh-CN" altLang="zh-CN" sz="2000" dirty="0"/>
              <a:t>路由选择</a:t>
            </a:r>
            <a:r>
              <a:rPr lang="zh-CN" altLang="zh-CN" sz="2000" dirty="0" smtClean="0"/>
              <a:t>处理机</a:t>
            </a:r>
            <a:endParaRPr lang="en-US" altLang="zh-CN" sz="2000" dirty="0" smtClean="0"/>
          </a:p>
          <a:p>
            <a:endParaRPr lang="en-US" altLang="zh-CN" sz="2000" dirty="0" smtClean="0">
              <a:latin typeface="+mn-ea"/>
            </a:endParaRPr>
          </a:p>
          <a:p>
            <a:pPr marL="609600" indent="-609600">
              <a:lnSpc>
                <a:spcPct val="80000"/>
              </a:lnSpc>
              <a:buFont typeface="Wingdings" panose="05000000000000000000" pitchFamily="2" charset="2"/>
              <a:buNone/>
            </a:pPr>
            <a:r>
              <a:rPr lang="en-US" altLang="zh-CN" sz="2000" dirty="0" smtClean="0">
                <a:latin typeface="+mn-ea"/>
              </a:rPr>
              <a:t>17</a:t>
            </a:r>
            <a:r>
              <a:rPr lang="zh-CN" altLang="en-US" sz="2000" dirty="0" smtClean="0">
                <a:latin typeface="+mn-ea"/>
              </a:rPr>
              <a:t>、在</a:t>
            </a:r>
            <a:r>
              <a:rPr lang="zh-CN" altLang="en-US" sz="2000" dirty="0">
                <a:latin typeface="+mn-ea"/>
              </a:rPr>
              <a:t>虚电路网络中，分组交换涉及虚电路的建立，每个分组交换知道经过它的</a:t>
            </a:r>
            <a:r>
              <a:rPr lang="en-US" altLang="zh-CN" sz="2000" dirty="0">
                <a:latin typeface="+mn-ea"/>
              </a:rPr>
              <a:t>VC</a:t>
            </a:r>
            <a:r>
              <a:rPr lang="zh-CN" altLang="en-US" sz="2000" dirty="0">
                <a:latin typeface="+mn-ea"/>
              </a:rPr>
              <a:t>号</a:t>
            </a:r>
            <a:r>
              <a:rPr lang="zh-CN" altLang="en-US" sz="2000" dirty="0" smtClean="0">
                <a:latin typeface="+mn-ea"/>
              </a:rPr>
              <a:t>。（）</a:t>
            </a:r>
            <a:endParaRPr lang="en-US" altLang="zh-CN" sz="2000" dirty="0" smtClean="0">
              <a:latin typeface="+mn-ea"/>
            </a:endParaRPr>
          </a:p>
          <a:p>
            <a:pPr marL="609600" indent="-609600">
              <a:lnSpc>
                <a:spcPct val="80000"/>
              </a:lnSpc>
              <a:buFont typeface="Wingdings" panose="05000000000000000000" pitchFamily="2" charset="2"/>
              <a:buNone/>
            </a:pPr>
            <a:endParaRPr lang="zh-CN" altLang="en-US" sz="2000" dirty="0">
              <a:latin typeface="+mn-ea"/>
            </a:endParaRPr>
          </a:p>
          <a:p>
            <a:pPr marL="609600" indent="-609600">
              <a:lnSpc>
                <a:spcPct val="80000"/>
              </a:lnSpc>
              <a:buFont typeface="Wingdings" panose="05000000000000000000" pitchFamily="2" charset="2"/>
              <a:buNone/>
            </a:pPr>
            <a:r>
              <a:rPr lang="en-US" altLang="zh-CN" sz="2000" dirty="0" smtClean="0">
                <a:latin typeface="+mn-ea"/>
              </a:rPr>
              <a:t>18</a:t>
            </a:r>
            <a:r>
              <a:rPr lang="zh-CN" altLang="en-US" sz="2000" dirty="0" smtClean="0">
                <a:latin typeface="+mn-ea"/>
              </a:rPr>
              <a:t>、在</a:t>
            </a:r>
            <a:r>
              <a:rPr lang="zh-CN" altLang="en-US" sz="2000" dirty="0">
                <a:latin typeface="+mn-ea"/>
              </a:rPr>
              <a:t>数据报网络中，每个分组携带有目的地主机的地址</a:t>
            </a:r>
            <a:r>
              <a:rPr lang="zh-CN" altLang="en-US" sz="2000" dirty="0" smtClean="0">
                <a:latin typeface="+mn-ea"/>
              </a:rPr>
              <a:t>。（）</a:t>
            </a:r>
            <a:endParaRPr lang="en-US" altLang="zh-CN" sz="2000" dirty="0" smtClean="0">
              <a:latin typeface="+mn-ea"/>
            </a:endParaRPr>
          </a:p>
          <a:p>
            <a:pPr marL="609600" indent="-609600">
              <a:lnSpc>
                <a:spcPct val="80000"/>
              </a:lnSpc>
              <a:buFont typeface="Wingdings" panose="05000000000000000000" pitchFamily="2" charset="2"/>
              <a:buNone/>
            </a:pPr>
            <a:endParaRPr lang="en-US" altLang="zh-CN" sz="2000" dirty="0" smtClean="0">
              <a:latin typeface="+mn-ea"/>
            </a:endParaRPr>
          </a:p>
          <a:p>
            <a:pPr marL="609600" indent="-609600">
              <a:lnSpc>
                <a:spcPct val="80000"/>
              </a:lnSpc>
              <a:buFont typeface="Wingdings" panose="05000000000000000000" pitchFamily="2" charset="2"/>
              <a:buNone/>
            </a:pPr>
            <a:r>
              <a:rPr lang="en-US" altLang="zh-CN" sz="2000" dirty="0" smtClean="0">
                <a:latin typeface="+mn-ea"/>
              </a:rPr>
              <a:t>19</a:t>
            </a:r>
            <a:r>
              <a:rPr lang="zh-CN" altLang="en-US" sz="2000" dirty="0" smtClean="0">
                <a:latin typeface="+mn-ea"/>
              </a:rPr>
              <a:t>、在</a:t>
            </a:r>
            <a:r>
              <a:rPr lang="zh-CN" altLang="en-US" sz="2000" dirty="0">
                <a:latin typeface="+mn-ea"/>
              </a:rPr>
              <a:t>同一个</a:t>
            </a:r>
            <a:r>
              <a:rPr lang="en-US" altLang="zh-CN" sz="2000" dirty="0">
                <a:latin typeface="+mn-ea"/>
              </a:rPr>
              <a:t>IP</a:t>
            </a:r>
            <a:r>
              <a:rPr lang="zh-CN" altLang="en-US" sz="2000" dirty="0">
                <a:latin typeface="+mn-ea"/>
              </a:rPr>
              <a:t>网络中，每台主机的</a:t>
            </a:r>
            <a:r>
              <a:rPr lang="en-US" altLang="zh-CN" sz="2000" dirty="0">
                <a:latin typeface="+mn-ea"/>
              </a:rPr>
              <a:t>IP</a:t>
            </a:r>
            <a:r>
              <a:rPr lang="zh-CN" altLang="en-US" sz="2000" dirty="0">
                <a:latin typeface="+mn-ea"/>
              </a:rPr>
              <a:t>地址的网络部分都是相同的</a:t>
            </a:r>
            <a:r>
              <a:rPr lang="zh-CN" altLang="en-US" sz="2000" dirty="0" smtClean="0">
                <a:latin typeface="+mn-ea"/>
              </a:rPr>
              <a:t>。（）</a:t>
            </a:r>
            <a:endParaRPr lang="zh-CN" altLang="en-US" sz="2000" dirty="0">
              <a:latin typeface="+mn-ea"/>
            </a:endParaRPr>
          </a:p>
        </p:txBody>
      </p:sp>
    </p:spTree>
    <p:extLst>
      <p:ext uri="{BB962C8B-B14F-4D97-AF65-F5344CB8AC3E}">
        <p14:creationId xmlns:p14="http://schemas.microsoft.com/office/powerpoint/2010/main" val="1190787776"/>
      </p:ext>
    </p:extLst>
  </p:cSld>
  <p:clrMapOvr>
    <a:masterClrMapping/>
  </p:clrMapOvr>
  <p:transition spd="slow">
    <p:wipe/>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学习目的</a:t>
            </a:r>
          </a:p>
        </p:txBody>
      </p:sp>
      <p:sp>
        <p:nvSpPr>
          <p:cNvPr id="2" name="矩形 1"/>
          <p:cNvSpPr/>
          <p:nvPr/>
        </p:nvSpPr>
        <p:spPr>
          <a:xfrm>
            <a:off x="165652" y="555120"/>
            <a:ext cx="11480916" cy="6309420"/>
          </a:xfrm>
          <a:prstGeom prst="rect">
            <a:avLst/>
          </a:prstGeom>
        </p:spPr>
        <p:txBody>
          <a:bodyPr wrap="square">
            <a:spAutoFit/>
          </a:bodyPr>
          <a:lstStyle/>
          <a:p>
            <a:pPr algn="just">
              <a:spcAft>
                <a:spcPts val="0"/>
              </a:spcAft>
            </a:pPr>
            <a:r>
              <a:rPr lang="en-US" altLang="zh-CN" sz="2000" kern="100" dirty="0" smtClean="0">
                <a:latin typeface="+mn-ea"/>
              </a:rPr>
              <a:t>20.</a:t>
            </a:r>
            <a:r>
              <a:rPr lang="zh-CN" altLang="zh-CN" sz="2000" kern="100" dirty="0" smtClean="0">
                <a:latin typeface="+mn-ea"/>
              </a:rPr>
              <a:t>当</a:t>
            </a:r>
            <a:r>
              <a:rPr lang="en-US" altLang="zh-CN" sz="2000" kern="100" dirty="0">
                <a:latin typeface="+mn-ea"/>
              </a:rPr>
              <a:t>DHCP</a:t>
            </a:r>
            <a:r>
              <a:rPr lang="zh-CN" altLang="zh-CN" sz="2000" kern="100" dirty="0">
                <a:latin typeface="+mn-ea"/>
              </a:rPr>
              <a:t>客户计算机第一次启动或初始化</a:t>
            </a:r>
            <a:r>
              <a:rPr lang="en-US" altLang="zh-CN" sz="2000" kern="100" dirty="0">
                <a:latin typeface="+mn-ea"/>
              </a:rPr>
              <a:t>IP</a:t>
            </a:r>
            <a:r>
              <a:rPr lang="zh-CN" altLang="zh-CN" sz="2000" kern="100" dirty="0">
                <a:latin typeface="+mn-ea"/>
              </a:rPr>
              <a:t>时，广播发送给本地子网的消息是</a:t>
            </a:r>
            <a:r>
              <a:rPr lang="en-US" altLang="zh-CN" sz="2000" kern="100" dirty="0">
                <a:latin typeface="+mn-ea"/>
              </a:rPr>
              <a:t>(   </a:t>
            </a:r>
            <a:r>
              <a:rPr lang="en-US" altLang="zh-CN" sz="2000" kern="100" dirty="0">
                <a:solidFill>
                  <a:srgbClr val="FF0000"/>
                </a:solidFill>
                <a:latin typeface="+mn-ea"/>
              </a:rPr>
              <a:t>  </a:t>
            </a:r>
            <a:r>
              <a:rPr lang="en-US" altLang="zh-CN" sz="2000" kern="100" dirty="0">
                <a:latin typeface="+mn-ea"/>
              </a:rPr>
              <a:t>  )</a:t>
            </a:r>
            <a:endParaRPr lang="zh-CN" altLang="zh-CN" sz="2000" kern="100" dirty="0">
              <a:latin typeface="+mn-ea"/>
            </a:endParaRPr>
          </a:p>
          <a:p>
            <a:pPr algn="just">
              <a:spcAft>
                <a:spcPts val="0"/>
              </a:spcAft>
            </a:pPr>
            <a:r>
              <a:rPr lang="en-US" altLang="zh-CN" sz="2000" kern="100" dirty="0">
                <a:latin typeface="+mn-ea"/>
              </a:rPr>
              <a:t>A</a:t>
            </a:r>
            <a:r>
              <a:rPr lang="zh-CN" altLang="zh-CN" sz="2000" kern="100" dirty="0">
                <a:latin typeface="+mn-ea"/>
              </a:rPr>
              <a:t>、</a:t>
            </a:r>
            <a:r>
              <a:rPr lang="en-US" altLang="zh-CN" sz="2000" kern="100" dirty="0">
                <a:latin typeface="+mn-ea"/>
              </a:rPr>
              <a:t>DHCP</a:t>
            </a:r>
            <a:r>
              <a:rPr lang="zh-CN" altLang="zh-CN" sz="2000" kern="100" dirty="0">
                <a:latin typeface="+mn-ea"/>
              </a:rPr>
              <a:t>发现报文</a:t>
            </a:r>
            <a:r>
              <a:rPr lang="en-US" altLang="zh-CN" sz="2000" kern="100" dirty="0">
                <a:latin typeface="+mn-ea"/>
              </a:rPr>
              <a:t>   B</a:t>
            </a:r>
            <a:r>
              <a:rPr lang="zh-CN" altLang="zh-CN" sz="2000" kern="100" dirty="0">
                <a:latin typeface="+mn-ea"/>
              </a:rPr>
              <a:t>、</a:t>
            </a:r>
            <a:r>
              <a:rPr lang="en-US" altLang="zh-CN" sz="2000" kern="100" dirty="0">
                <a:latin typeface="+mn-ea"/>
              </a:rPr>
              <a:t>DHCP</a:t>
            </a:r>
            <a:r>
              <a:rPr lang="zh-CN" altLang="zh-CN" sz="2000" kern="100" dirty="0">
                <a:latin typeface="+mn-ea"/>
              </a:rPr>
              <a:t>提供报文</a:t>
            </a:r>
            <a:r>
              <a:rPr lang="en-US" altLang="zh-CN" sz="2000" kern="100" dirty="0">
                <a:latin typeface="+mn-ea"/>
              </a:rPr>
              <a:t> C</a:t>
            </a:r>
            <a:r>
              <a:rPr lang="zh-CN" altLang="zh-CN" sz="2000" kern="100" dirty="0">
                <a:latin typeface="+mn-ea"/>
              </a:rPr>
              <a:t>、</a:t>
            </a:r>
            <a:r>
              <a:rPr lang="en-US" altLang="zh-CN" sz="2000" kern="100" dirty="0">
                <a:latin typeface="+mn-ea"/>
              </a:rPr>
              <a:t>DHCP</a:t>
            </a:r>
            <a:r>
              <a:rPr lang="zh-CN" altLang="zh-CN" sz="2000" kern="100" dirty="0">
                <a:latin typeface="+mn-ea"/>
              </a:rPr>
              <a:t>请求报文</a:t>
            </a:r>
            <a:r>
              <a:rPr lang="en-US" altLang="zh-CN" sz="2000" kern="100" dirty="0">
                <a:latin typeface="+mn-ea"/>
              </a:rPr>
              <a:t>  D</a:t>
            </a:r>
            <a:r>
              <a:rPr lang="zh-CN" altLang="zh-CN" sz="2000" kern="100" dirty="0">
                <a:latin typeface="+mn-ea"/>
              </a:rPr>
              <a:t>、</a:t>
            </a:r>
            <a:r>
              <a:rPr lang="en-US" altLang="zh-CN" sz="2000" kern="100" dirty="0">
                <a:latin typeface="+mn-ea"/>
              </a:rPr>
              <a:t>DHCP</a:t>
            </a:r>
            <a:r>
              <a:rPr lang="zh-CN" altLang="zh-CN" sz="2000" kern="100" dirty="0">
                <a:latin typeface="+mn-ea"/>
              </a:rPr>
              <a:t>确认</a:t>
            </a:r>
            <a:r>
              <a:rPr lang="zh-CN" altLang="zh-CN" sz="2000" kern="100" dirty="0" smtClean="0">
                <a:latin typeface="+mn-ea"/>
              </a:rPr>
              <a:t>报文</a:t>
            </a:r>
            <a:r>
              <a:rPr lang="en-US" altLang="zh-CN" sz="2000" kern="100" dirty="0">
                <a:latin typeface="+mn-ea"/>
              </a:rPr>
              <a:t> </a:t>
            </a:r>
            <a:endParaRPr lang="en-US" altLang="zh-CN" sz="2000" kern="100" dirty="0" smtClean="0">
              <a:latin typeface="+mn-ea"/>
            </a:endParaRPr>
          </a:p>
          <a:p>
            <a:pPr algn="just">
              <a:spcAft>
                <a:spcPts val="0"/>
              </a:spcAft>
            </a:pPr>
            <a:endParaRPr lang="zh-CN" altLang="zh-CN" sz="2000" kern="100" dirty="0">
              <a:latin typeface="+mn-ea"/>
            </a:endParaRPr>
          </a:p>
          <a:p>
            <a:pPr algn="just">
              <a:spcAft>
                <a:spcPts val="0"/>
              </a:spcAft>
            </a:pPr>
            <a:r>
              <a:rPr lang="en-US" altLang="zh-CN" sz="2000" kern="100" dirty="0" smtClean="0">
                <a:latin typeface="+mn-ea"/>
              </a:rPr>
              <a:t>21.DHCP</a:t>
            </a:r>
            <a:r>
              <a:rPr lang="zh-CN" altLang="zh-CN" sz="2000" kern="100" dirty="0">
                <a:latin typeface="+mn-ea"/>
              </a:rPr>
              <a:t>协议在续租时，客户机使用的报文是（</a:t>
            </a:r>
            <a:r>
              <a:rPr lang="en-US" altLang="zh-CN" sz="2000" kern="100" dirty="0">
                <a:latin typeface="+mn-ea"/>
              </a:rPr>
              <a:t>  </a:t>
            </a:r>
            <a:r>
              <a:rPr lang="en-US" altLang="zh-CN" sz="2000" kern="100" dirty="0">
                <a:solidFill>
                  <a:srgbClr val="FF0000"/>
                </a:solidFill>
                <a:latin typeface="+mn-ea"/>
              </a:rPr>
              <a:t>   </a:t>
            </a:r>
            <a:r>
              <a:rPr lang="en-US" altLang="zh-CN" sz="2000" kern="100" dirty="0">
                <a:latin typeface="+mn-ea"/>
              </a:rPr>
              <a:t>  </a:t>
            </a:r>
            <a:r>
              <a:rPr lang="zh-CN" altLang="zh-CN" sz="2000" kern="100" dirty="0">
                <a:latin typeface="+mn-ea"/>
              </a:rPr>
              <a:t>）</a:t>
            </a:r>
          </a:p>
          <a:p>
            <a:pPr algn="just">
              <a:spcAft>
                <a:spcPts val="0"/>
              </a:spcAft>
            </a:pPr>
            <a:r>
              <a:rPr lang="en-US" altLang="zh-CN" sz="2000" kern="100" dirty="0">
                <a:latin typeface="+mn-ea"/>
              </a:rPr>
              <a:t>A</a:t>
            </a:r>
            <a:r>
              <a:rPr lang="zh-CN" altLang="zh-CN" sz="2000" kern="100" dirty="0">
                <a:latin typeface="+mn-ea"/>
              </a:rPr>
              <a:t>、</a:t>
            </a:r>
            <a:r>
              <a:rPr lang="en-US" altLang="zh-CN" sz="2000" kern="100" dirty="0">
                <a:latin typeface="+mn-ea"/>
              </a:rPr>
              <a:t>DISCOVER   B</a:t>
            </a:r>
            <a:r>
              <a:rPr lang="zh-CN" altLang="zh-CN" sz="2000" kern="100" dirty="0">
                <a:latin typeface="+mn-ea"/>
              </a:rPr>
              <a:t>、</a:t>
            </a:r>
            <a:r>
              <a:rPr lang="en-US" altLang="zh-CN" sz="2000" kern="100" dirty="0">
                <a:latin typeface="+mn-ea"/>
              </a:rPr>
              <a:t>OFFER   C</a:t>
            </a:r>
            <a:r>
              <a:rPr lang="zh-CN" altLang="zh-CN" sz="2000" kern="100" dirty="0">
                <a:latin typeface="+mn-ea"/>
              </a:rPr>
              <a:t>、</a:t>
            </a:r>
            <a:r>
              <a:rPr lang="en-US" altLang="zh-CN" sz="2000" kern="100" dirty="0">
                <a:latin typeface="+mn-ea"/>
              </a:rPr>
              <a:t>REQUEST  D</a:t>
            </a:r>
            <a:r>
              <a:rPr lang="zh-CN" altLang="zh-CN" sz="2000" kern="100" dirty="0">
                <a:latin typeface="+mn-ea"/>
              </a:rPr>
              <a:t>、</a:t>
            </a:r>
            <a:r>
              <a:rPr lang="en-US" altLang="zh-CN" sz="2000" kern="100" dirty="0" smtClean="0">
                <a:latin typeface="+mn-ea"/>
              </a:rPr>
              <a:t>RELEASE</a:t>
            </a:r>
            <a:endParaRPr lang="en-US" altLang="zh-CN" sz="2000" kern="100" dirty="0">
              <a:latin typeface="+mn-ea"/>
            </a:endParaRPr>
          </a:p>
          <a:p>
            <a:pPr algn="just">
              <a:spcAft>
                <a:spcPts val="0"/>
              </a:spcAft>
            </a:pPr>
            <a:r>
              <a:rPr lang="en-US" altLang="zh-CN" sz="2000" kern="100" dirty="0" smtClean="0">
                <a:latin typeface="+mn-ea"/>
              </a:rPr>
              <a:t>22. </a:t>
            </a:r>
            <a:r>
              <a:rPr lang="en-US" altLang="zh-CN" sz="2000" kern="100" dirty="0">
                <a:latin typeface="+mn-ea"/>
              </a:rPr>
              <a:t>NAT</a:t>
            </a:r>
            <a:r>
              <a:rPr lang="zh-CN" altLang="zh-CN" sz="2000" kern="100" dirty="0">
                <a:latin typeface="+mn-ea"/>
              </a:rPr>
              <a:t>违背了计算机网络分层模型的思想</a:t>
            </a:r>
            <a:r>
              <a:rPr lang="en-US" altLang="zh-CN" sz="2000" kern="100" dirty="0">
                <a:latin typeface="+mn-ea"/>
              </a:rPr>
              <a:t>, </a:t>
            </a:r>
            <a:r>
              <a:rPr lang="zh-CN" altLang="zh-CN" sz="2000" kern="100" dirty="0">
                <a:latin typeface="+mn-ea"/>
              </a:rPr>
              <a:t>伪首部说明</a:t>
            </a:r>
            <a:r>
              <a:rPr lang="en-US" altLang="zh-CN" sz="2000" kern="100" dirty="0">
                <a:latin typeface="+mn-ea"/>
              </a:rPr>
              <a:t>TCP</a:t>
            </a:r>
            <a:r>
              <a:rPr lang="zh-CN" altLang="zh-CN" sz="2000" kern="100" dirty="0">
                <a:latin typeface="+mn-ea"/>
              </a:rPr>
              <a:t>、</a:t>
            </a:r>
            <a:r>
              <a:rPr lang="en-US" altLang="zh-CN" sz="2000" kern="100" dirty="0">
                <a:latin typeface="+mn-ea"/>
              </a:rPr>
              <a:t>IP</a:t>
            </a:r>
            <a:r>
              <a:rPr lang="zh-CN" altLang="zh-CN" sz="2000" kern="100" dirty="0">
                <a:latin typeface="+mn-ea"/>
              </a:rPr>
              <a:t>协议没有严格分层。 （  </a:t>
            </a:r>
            <a:r>
              <a:rPr lang="en-US" altLang="zh-CN" sz="2000" kern="100" dirty="0">
                <a:solidFill>
                  <a:srgbClr val="FF0000"/>
                </a:solidFill>
                <a:latin typeface="+mn-ea"/>
              </a:rPr>
              <a:t>   </a:t>
            </a:r>
            <a:r>
              <a:rPr lang="en-US" altLang="zh-CN" sz="2000" kern="100" dirty="0">
                <a:latin typeface="+mn-ea"/>
              </a:rPr>
              <a:t>  </a:t>
            </a:r>
            <a:r>
              <a:rPr lang="zh-CN" altLang="zh-CN" sz="2000" kern="100" dirty="0" smtClean="0">
                <a:latin typeface="+mn-ea"/>
              </a:rPr>
              <a:t>）</a:t>
            </a:r>
            <a:endParaRPr lang="en-US" altLang="zh-CN" sz="2000" kern="100" dirty="0">
              <a:latin typeface="+mn-ea"/>
            </a:endParaRPr>
          </a:p>
          <a:p>
            <a:pPr algn="just">
              <a:spcAft>
                <a:spcPts val="0"/>
              </a:spcAft>
            </a:pPr>
            <a:r>
              <a:rPr lang="en-US" altLang="zh-CN" sz="2000" kern="100" dirty="0" smtClean="0">
                <a:latin typeface="+mn-ea"/>
              </a:rPr>
              <a:t>23.</a:t>
            </a:r>
            <a:r>
              <a:rPr lang="en-US" altLang="zh-CN" sz="2000" dirty="0" smtClean="0">
                <a:latin typeface="+mn-ea"/>
              </a:rPr>
              <a:t> </a:t>
            </a:r>
            <a:r>
              <a:rPr lang="en-US" altLang="zh-CN" sz="2000" dirty="0">
                <a:latin typeface="+mn-ea"/>
              </a:rPr>
              <a:t>ICMP </a:t>
            </a:r>
            <a:r>
              <a:rPr lang="zh-CN" altLang="zh-CN" sz="2000" dirty="0">
                <a:latin typeface="+mn-ea"/>
              </a:rPr>
              <a:t>协议不具备的功能是（ </a:t>
            </a:r>
            <a:r>
              <a:rPr lang="zh-CN" altLang="zh-CN" sz="2000" dirty="0" smtClean="0">
                <a:latin typeface="+mn-ea"/>
              </a:rPr>
              <a:t>）</a:t>
            </a:r>
            <a:endParaRPr lang="en-US" altLang="zh-CN" sz="2000" dirty="0" smtClean="0">
              <a:latin typeface="+mn-ea"/>
            </a:endParaRPr>
          </a:p>
          <a:p>
            <a:r>
              <a:rPr lang="en-US" altLang="zh-CN" sz="2000" dirty="0">
                <a:latin typeface="+mn-ea"/>
              </a:rPr>
              <a:t>A.</a:t>
            </a:r>
            <a:r>
              <a:rPr lang="zh-CN" altLang="zh-CN" sz="2000" dirty="0">
                <a:latin typeface="+mn-ea"/>
              </a:rPr>
              <a:t>向源主机发送网络不可达</a:t>
            </a:r>
            <a:r>
              <a:rPr lang="zh-CN" altLang="zh-CN" sz="2000" dirty="0" smtClean="0">
                <a:latin typeface="+mn-ea"/>
              </a:rPr>
              <a:t>报文</a:t>
            </a:r>
            <a:r>
              <a:rPr lang="en-US" altLang="zh-CN" sz="2000" dirty="0" smtClean="0">
                <a:latin typeface="+mn-ea"/>
              </a:rPr>
              <a:t>   B</a:t>
            </a:r>
            <a:r>
              <a:rPr lang="en-US" altLang="zh-CN" sz="2000" dirty="0">
                <a:latin typeface="+mn-ea"/>
              </a:rPr>
              <a:t>.</a:t>
            </a:r>
            <a:r>
              <a:rPr lang="zh-CN" altLang="zh-CN" sz="2000" dirty="0">
                <a:latin typeface="+mn-ea"/>
              </a:rPr>
              <a:t>向路由器发送回送请求</a:t>
            </a:r>
            <a:r>
              <a:rPr lang="zh-CN" altLang="zh-CN" sz="2000" dirty="0" smtClean="0">
                <a:latin typeface="+mn-ea"/>
              </a:rPr>
              <a:t>报文</a:t>
            </a:r>
            <a:endParaRPr lang="zh-CN" altLang="zh-CN" sz="2000" dirty="0">
              <a:latin typeface="+mn-ea"/>
            </a:endParaRPr>
          </a:p>
          <a:p>
            <a:r>
              <a:rPr lang="en-US" altLang="zh-CN" sz="2000" dirty="0">
                <a:latin typeface="+mn-ea"/>
              </a:rPr>
              <a:t>C.</a:t>
            </a:r>
            <a:r>
              <a:rPr lang="zh-CN" altLang="zh-CN" sz="2000" dirty="0">
                <a:latin typeface="+mn-ea"/>
              </a:rPr>
              <a:t>进行时间戳</a:t>
            </a:r>
            <a:r>
              <a:rPr lang="zh-CN" altLang="zh-CN" sz="2000" dirty="0" smtClean="0">
                <a:latin typeface="+mn-ea"/>
              </a:rPr>
              <a:t>请求</a:t>
            </a:r>
            <a:r>
              <a:rPr lang="en-US" altLang="zh-CN" sz="2000" dirty="0" smtClean="0">
                <a:latin typeface="+mn-ea"/>
              </a:rPr>
              <a:t>   D</a:t>
            </a:r>
            <a:r>
              <a:rPr lang="en-US" altLang="zh-CN" sz="2000" dirty="0">
                <a:latin typeface="+mn-ea"/>
              </a:rPr>
              <a:t>.</a:t>
            </a:r>
            <a:r>
              <a:rPr lang="zh-CN" altLang="zh-CN" sz="2000" dirty="0">
                <a:latin typeface="+mn-ea"/>
              </a:rPr>
              <a:t>获取主机</a:t>
            </a:r>
            <a:r>
              <a:rPr lang="en-US" altLang="zh-CN" sz="2000" dirty="0">
                <a:latin typeface="+mn-ea"/>
              </a:rPr>
              <a:t> IP </a:t>
            </a:r>
            <a:r>
              <a:rPr lang="zh-CN" altLang="zh-CN" sz="2000" dirty="0" smtClean="0">
                <a:latin typeface="+mn-ea"/>
              </a:rPr>
              <a:t>地址</a:t>
            </a:r>
            <a:endParaRPr lang="en-US" altLang="zh-CN" sz="2000" dirty="0" smtClean="0">
              <a:latin typeface="+mn-ea"/>
            </a:endParaRPr>
          </a:p>
          <a:p>
            <a:endParaRPr lang="en-US" altLang="zh-CN" sz="2000" dirty="0">
              <a:latin typeface="+mn-ea"/>
            </a:endParaRPr>
          </a:p>
          <a:p>
            <a:r>
              <a:rPr lang="en-US" altLang="zh-CN" sz="2000" dirty="0" smtClean="0">
                <a:latin typeface="+mn-ea"/>
              </a:rPr>
              <a:t>24. ICMP</a:t>
            </a:r>
            <a:r>
              <a:rPr lang="zh-CN" altLang="en-US" sz="2000" dirty="0" smtClean="0">
                <a:latin typeface="+mn-ea"/>
              </a:rPr>
              <a:t>和</a:t>
            </a:r>
            <a:r>
              <a:rPr lang="en-US" altLang="zh-CN" sz="2000" dirty="0" smtClean="0">
                <a:latin typeface="+mn-ea"/>
              </a:rPr>
              <a:t>DHCP </a:t>
            </a:r>
            <a:r>
              <a:rPr lang="zh-CN" altLang="zh-CN" sz="2000" dirty="0">
                <a:latin typeface="+mn-ea"/>
              </a:rPr>
              <a:t>在</a:t>
            </a:r>
            <a:r>
              <a:rPr lang="en-US" altLang="zh-CN" sz="2000" dirty="0">
                <a:latin typeface="+mn-ea"/>
              </a:rPr>
              <a:t> TCP</a:t>
            </a:r>
            <a:r>
              <a:rPr lang="zh-CN" altLang="zh-CN" sz="2000" dirty="0">
                <a:latin typeface="+mn-ea"/>
              </a:rPr>
              <a:t>／</a:t>
            </a:r>
            <a:r>
              <a:rPr lang="en-US" altLang="zh-CN" sz="2000" dirty="0">
                <a:latin typeface="+mn-ea"/>
              </a:rPr>
              <a:t>IP </a:t>
            </a:r>
            <a:r>
              <a:rPr lang="zh-CN" altLang="zh-CN" sz="2000" dirty="0">
                <a:latin typeface="+mn-ea"/>
              </a:rPr>
              <a:t>协议族中属于（ ）协议。</a:t>
            </a:r>
          </a:p>
          <a:p>
            <a:pPr algn="just">
              <a:spcAft>
                <a:spcPts val="0"/>
              </a:spcAft>
            </a:pPr>
            <a:r>
              <a:rPr lang="en-US" altLang="zh-CN" sz="2000" kern="100" dirty="0" smtClean="0">
                <a:latin typeface="+mn-ea"/>
              </a:rPr>
              <a:t>A.</a:t>
            </a:r>
            <a:r>
              <a:rPr lang="zh-CN" altLang="en-US" sz="2000" kern="100" dirty="0" smtClean="0">
                <a:latin typeface="+mn-ea"/>
              </a:rPr>
              <a:t>网络层、应用层   </a:t>
            </a:r>
            <a:r>
              <a:rPr lang="en-US" altLang="zh-CN" sz="2000" kern="100" dirty="0" smtClean="0">
                <a:latin typeface="+mn-ea"/>
              </a:rPr>
              <a:t>B.</a:t>
            </a:r>
            <a:r>
              <a:rPr lang="zh-CN" altLang="en-US" sz="2000" kern="100" dirty="0" smtClean="0">
                <a:latin typeface="+mn-ea"/>
              </a:rPr>
              <a:t>网络层、网络层  </a:t>
            </a:r>
            <a:r>
              <a:rPr lang="en-US" altLang="zh-CN" sz="2000" kern="100" dirty="0" smtClean="0">
                <a:latin typeface="+mn-ea"/>
              </a:rPr>
              <a:t>C</a:t>
            </a:r>
            <a:r>
              <a:rPr lang="zh-CN" altLang="en-US" sz="2000" kern="100" dirty="0" smtClean="0">
                <a:latin typeface="+mn-ea"/>
              </a:rPr>
              <a:t>、网络层、传输层   </a:t>
            </a:r>
            <a:r>
              <a:rPr lang="en-US" altLang="zh-CN" sz="2000" kern="100" dirty="0" smtClean="0">
                <a:latin typeface="+mn-ea"/>
              </a:rPr>
              <a:t>D</a:t>
            </a:r>
            <a:r>
              <a:rPr lang="zh-CN" altLang="en-US" sz="2000" kern="100" dirty="0" smtClean="0">
                <a:latin typeface="+mn-ea"/>
              </a:rPr>
              <a:t>、传输层、网络层</a:t>
            </a:r>
            <a:endParaRPr lang="en-US" altLang="zh-CN" sz="2000" kern="100" dirty="0" smtClean="0">
              <a:latin typeface="+mn-ea"/>
            </a:endParaRPr>
          </a:p>
          <a:p>
            <a:pPr algn="just">
              <a:spcAft>
                <a:spcPts val="0"/>
              </a:spcAft>
            </a:pPr>
            <a:endParaRPr lang="en-US" altLang="zh-CN" sz="2000" kern="100" dirty="0">
              <a:latin typeface="+mn-ea"/>
            </a:endParaRPr>
          </a:p>
          <a:p>
            <a:pPr marL="609600" indent="-609600">
              <a:buFont typeface="Wingdings" panose="05000000000000000000" pitchFamily="2" charset="2"/>
              <a:buNone/>
            </a:pPr>
            <a:r>
              <a:rPr lang="en-US" altLang="zh-CN" sz="2000" dirty="0" smtClean="0">
                <a:latin typeface="+mn-ea"/>
              </a:rPr>
              <a:t>25.ICMP</a:t>
            </a:r>
            <a:r>
              <a:rPr lang="zh-CN" altLang="en-US" sz="2000" dirty="0">
                <a:latin typeface="+mn-ea"/>
              </a:rPr>
              <a:t>协议</a:t>
            </a:r>
            <a:r>
              <a:rPr lang="zh-CN" altLang="en-US" sz="2000" dirty="0" smtClean="0">
                <a:latin typeface="+mn-ea"/>
              </a:rPr>
              <a:t>是</a:t>
            </a:r>
            <a:r>
              <a:rPr lang="zh-CN" altLang="en-US" sz="2000" dirty="0">
                <a:latin typeface="+mn-ea"/>
              </a:rPr>
              <a:t>（）</a:t>
            </a:r>
            <a:r>
              <a:rPr lang="zh-CN" altLang="en-US" sz="2000" dirty="0" smtClean="0">
                <a:latin typeface="+mn-ea"/>
              </a:rPr>
              <a:t>：</a:t>
            </a:r>
            <a:endParaRPr lang="en-US" altLang="zh-CN" sz="2000" dirty="0" smtClean="0">
              <a:latin typeface="+mn-ea"/>
            </a:endParaRPr>
          </a:p>
          <a:p>
            <a:pPr marL="609600" indent="-609600">
              <a:buFont typeface="Wingdings" panose="05000000000000000000" pitchFamily="2" charset="2"/>
              <a:buNone/>
            </a:pPr>
            <a:r>
              <a:rPr lang="en-US" altLang="zh-CN" sz="2000" dirty="0" smtClean="0">
                <a:latin typeface="+mn-ea"/>
              </a:rPr>
              <a:t>A</a:t>
            </a:r>
            <a:r>
              <a:rPr lang="zh-CN" altLang="en-US" sz="2000" dirty="0" smtClean="0">
                <a:latin typeface="+mn-ea"/>
              </a:rPr>
              <a:t>、运行</a:t>
            </a:r>
            <a:r>
              <a:rPr lang="zh-CN" altLang="en-US" sz="2000" dirty="0">
                <a:latin typeface="+mn-ea"/>
              </a:rPr>
              <a:t>于</a:t>
            </a:r>
            <a:r>
              <a:rPr lang="en-US" altLang="zh-CN" sz="2000" dirty="0">
                <a:latin typeface="+mn-ea"/>
              </a:rPr>
              <a:t>TCP</a:t>
            </a:r>
            <a:r>
              <a:rPr lang="zh-CN" altLang="en-US" sz="2000" dirty="0" smtClean="0">
                <a:latin typeface="+mn-ea"/>
              </a:rPr>
              <a:t>之上  </a:t>
            </a:r>
            <a:r>
              <a:rPr lang="en-US" altLang="zh-CN" sz="2000" dirty="0" smtClean="0">
                <a:latin typeface="+mn-ea"/>
              </a:rPr>
              <a:t>B</a:t>
            </a:r>
            <a:r>
              <a:rPr lang="zh-CN" altLang="en-US" sz="2000" dirty="0" smtClean="0">
                <a:latin typeface="+mn-ea"/>
              </a:rPr>
              <a:t>、运行</a:t>
            </a:r>
            <a:r>
              <a:rPr lang="zh-CN" altLang="en-US" sz="2000" dirty="0">
                <a:latin typeface="+mn-ea"/>
              </a:rPr>
              <a:t>于</a:t>
            </a:r>
            <a:r>
              <a:rPr lang="en-US" altLang="zh-CN" sz="2000" dirty="0">
                <a:latin typeface="+mn-ea"/>
              </a:rPr>
              <a:t>UDP</a:t>
            </a:r>
            <a:r>
              <a:rPr lang="zh-CN" altLang="en-US" sz="2000" dirty="0" smtClean="0">
                <a:latin typeface="+mn-ea"/>
              </a:rPr>
              <a:t>之上  </a:t>
            </a:r>
            <a:r>
              <a:rPr lang="en-US" altLang="zh-CN" sz="2000" dirty="0" smtClean="0">
                <a:latin typeface="+mn-ea"/>
              </a:rPr>
              <a:t>C</a:t>
            </a:r>
            <a:r>
              <a:rPr lang="zh-CN" altLang="en-US" sz="2000" dirty="0" smtClean="0">
                <a:latin typeface="+mn-ea"/>
              </a:rPr>
              <a:t>、直接</a:t>
            </a:r>
            <a:r>
              <a:rPr lang="zh-CN" altLang="en-US" sz="2000" dirty="0">
                <a:latin typeface="+mn-ea"/>
              </a:rPr>
              <a:t>运行于</a:t>
            </a:r>
            <a:r>
              <a:rPr lang="en-US" altLang="zh-CN" sz="2000" dirty="0">
                <a:latin typeface="+mn-ea"/>
              </a:rPr>
              <a:t>IP</a:t>
            </a:r>
            <a:r>
              <a:rPr lang="zh-CN" altLang="en-US" sz="2000" dirty="0" smtClean="0">
                <a:latin typeface="+mn-ea"/>
              </a:rPr>
              <a:t>之上  </a:t>
            </a:r>
            <a:r>
              <a:rPr lang="en-US" altLang="zh-CN" sz="2000" dirty="0" smtClean="0">
                <a:latin typeface="+mn-ea"/>
              </a:rPr>
              <a:t>D</a:t>
            </a:r>
            <a:r>
              <a:rPr lang="zh-CN" altLang="en-US" sz="2000" dirty="0" smtClean="0">
                <a:latin typeface="+mn-ea"/>
              </a:rPr>
              <a:t>、以上</a:t>
            </a:r>
            <a:r>
              <a:rPr lang="zh-CN" altLang="en-US" sz="2000" dirty="0">
                <a:latin typeface="+mn-ea"/>
              </a:rPr>
              <a:t>都不</a:t>
            </a:r>
            <a:r>
              <a:rPr lang="zh-CN" altLang="en-US" sz="2000" dirty="0" smtClean="0">
                <a:latin typeface="+mn-ea"/>
              </a:rPr>
              <a:t>正确</a:t>
            </a:r>
            <a:endParaRPr lang="en-US" altLang="zh-CN" sz="2000" dirty="0" smtClean="0">
              <a:latin typeface="+mn-ea"/>
            </a:endParaRPr>
          </a:p>
          <a:p>
            <a:pPr marL="609600" indent="-609600">
              <a:buFont typeface="Wingdings" panose="05000000000000000000" pitchFamily="2" charset="2"/>
              <a:buNone/>
            </a:pPr>
            <a:r>
              <a:rPr lang="en-US" altLang="zh-CN" sz="2000" kern="100" dirty="0" smtClean="0">
                <a:latin typeface="+mn-ea"/>
              </a:rPr>
              <a:t>26.</a:t>
            </a:r>
            <a:r>
              <a:rPr lang="zh-CN" altLang="en-US" sz="2000" dirty="0">
                <a:latin typeface="+mn-ea"/>
              </a:rPr>
              <a:t>假定一个</a:t>
            </a:r>
            <a:r>
              <a:rPr lang="en-US" altLang="zh-CN" sz="2000" dirty="0">
                <a:latin typeface="+mn-ea"/>
              </a:rPr>
              <a:t>IPV6</a:t>
            </a:r>
            <a:r>
              <a:rPr lang="zh-CN" altLang="en-US" sz="2000" dirty="0">
                <a:latin typeface="+mn-ea"/>
              </a:rPr>
              <a:t>的路由器希望发送一个数据报到另一个</a:t>
            </a:r>
            <a:r>
              <a:rPr lang="en-US" altLang="zh-CN" sz="2000" dirty="0">
                <a:latin typeface="+mn-ea"/>
              </a:rPr>
              <a:t>IPV6</a:t>
            </a:r>
            <a:r>
              <a:rPr lang="zh-CN" altLang="en-US" sz="2000" dirty="0">
                <a:latin typeface="+mn-ea"/>
              </a:rPr>
              <a:t>路由器，但他们之间的连接是由一些</a:t>
            </a:r>
            <a:r>
              <a:rPr lang="en-US" altLang="zh-CN" sz="2000" dirty="0">
                <a:latin typeface="+mn-ea"/>
              </a:rPr>
              <a:t>IPV4</a:t>
            </a:r>
            <a:r>
              <a:rPr lang="zh-CN" altLang="en-US" sz="2000" dirty="0">
                <a:latin typeface="+mn-ea"/>
              </a:rPr>
              <a:t>的路由器构成。如果这两台路由器之间使用隧道技术，</a:t>
            </a:r>
            <a:r>
              <a:rPr lang="zh-CN" altLang="en-US" sz="2000" dirty="0" smtClean="0">
                <a:latin typeface="+mn-ea"/>
              </a:rPr>
              <a:t>则（）</a:t>
            </a:r>
            <a:endParaRPr lang="en-US" altLang="zh-CN" sz="2000" dirty="0" smtClean="0">
              <a:latin typeface="+mn-ea"/>
            </a:endParaRPr>
          </a:p>
          <a:p>
            <a:pPr marL="609600" indent="-609600">
              <a:lnSpc>
                <a:spcPct val="80000"/>
              </a:lnSpc>
              <a:buFont typeface="Wingdings" panose="05000000000000000000" pitchFamily="2" charset="2"/>
              <a:buNone/>
            </a:pPr>
            <a:r>
              <a:rPr lang="en-US" altLang="zh-CN" sz="2000" dirty="0">
                <a:latin typeface="+mn-ea"/>
              </a:rPr>
              <a:t>A</a:t>
            </a:r>
            <a:r>
              <a:rPr lang="zh-CN" altLang="en-US" sz="2000" dirty="0">
                <a:latin typeface="+mn-ea"/>
              </a:rPr>
              <a:t>、发送</a:t>
            </a:r>
            <a:r>
              <a:rPr lang="en-US" altLang="zh-CN" sz="2000" dirty="0">
                <a:latin typeface="+mn-ea"/>
              </a:rPr>
              <a:t>IPV6</a:t>
            </a:r>
            <a:r>
              <a:rPr lang="zh-CN" altLang="en-US" sz="2000" dirty="0">
                <a:latin typeface="+mn-ea"/>
              </a:rPr>
              <a:t>的路由器会有一个或多个</a:t>
            </a:r>
            <a:r>
              <a:rPr lang="en-US" altLang="zh-CN" sz="2000" dirty="0">
                <a:latin typeface="+mn-ea"/>
              </a:rPr>
              <a:t>IPV6</a:t>
            </a:r>
            <a:r>
              <a:rPr lang="zh-CN" altLang="en-US" sz="2000" dirty="0">
                <a:latin typeface="+mn-ea"/>
              </a:rPr>
              <a:t>分片，每个分片都不会大于</a:t>
            </a:r>
            <a:r>
              <a:rPr lang="en-US" altLang="zh-CN" sz="2000" dirty="0">
                <a:latin typeface="+mn-ea"/>
              </a:rPr>
              <a:t>IPV4</a:t>
            </a:r>
            <a:r>
              <a:rPr lang="zh-CN" altLang="en-US" sz="2000" dirty="0">
                <a:latin typeface="+mn-ea"/>
              </a:rPr>
              <a:t>的最大数据报大小</a:t>
            </a:r>
            <a:endParaRPr lang="en-US" altLang="zh-CN" sz="2000" dirty="0">
              <a:latin typeface="+mn-ea"/>
            </a:endParaRPr>
          </a:p>
          <a:p>
            <a:pPr marL="609600" indent="-609600">
              <a:lnSpc>
                <a:spcPct val="80000"/>
              </a:lnSpc>
              <a:buFont typeface="Wingdings" panose="05000000000000000000" pitchFamily="2" charset="2"/>
              <a:buNone/>
            </a:pPr>
            <a:r>
              <a:rPr lang="en-US" altLang="zh-CN" sz="2000" dirty="0">
                <a:latin typeface="+mn-ea"/>
              </a:rPr>
              <a:t>B</a:t>
            </a:r>
            <a:r>
              <a:rPr lang="zh-CN" altLang="en-US" sz="2000" dirty="0">
                <a:latin typeface="+mn-ea"/>
              </a:rPr>
              <a:t>、发送</a:t>
            </a:r>
            <a:r>
              <a:rPr lang="en-US" altLang="zh-CN" sz="2000" dirty="0">
                <a:latin typeface="+mn-ea"/>
              </a:rPr>
              <a:t>IPV6</a:t>
            </a:r>
            <a:r>
              <a:rPr lang="zh-CN" altLang="en-US" sz="2000" dirty="0">
                <a:latin typeface="+mn-ea"/>
              </a:rPr>
              <a:t>的路由器创建一个</a:t>
            </a:r>
            <a:r>
              <a:rPr lang="en-US" altLang="zh-CN" sz="2000" dirty="0">
                <a:latin typeface="+mn-ea"/>
              </a:rPr>
              <a:t>IPV6</a:t>
            </a:r>
            <a:r>
              <a:rPr lang="zh-CN" altLang="en-US" sz="2000" dirty="0">
                <a:latin typeface="+mn-ea"/>
              </a:rPr>
              <a:t>的数据报，并把它放在一个</a:t>
            </a:r>
            <a:r>
              <a:rPr lang="en-US" altLang="zh-CN" sz="2000" dirty="0">
                <a:latin typeface="+mn-ea"/>
              </a:rPr>
              <a:t>IPV4</a:t>
            </a:r>
            <a:r>
              <a:rPr lang="zh-CN" altLang="en-US" sz="2000" dirty="0">
                <a:latin typeface="+mn-ea"/>
              </a:rPr>
              <a:t>数据报的数据字段中</a:t>
            </a:r>
            <a:endParaRPr lang="en-US" altLang="zh-CN" sz="2000" dirty="0">
              <a:latin typeface="+mn-ea"/>
            </a:endParaRPr>
          </a:p>
          <a:p>
            <a:pPr marL="609600" indent="-609600">
              <a:lnSpc>
                <a:spcPct val="80000"/>
              </a:lnSpc>
              <a:buFont typeface="Wingdings" panose="05000000000000000000" pitchFamily="2" charset="2"/>
              <a:buNone/>
            </a:pPr>
            <a:r>
              <a:rPr lang="en-US" altLang="zh-CN" sz="2000" dirty="0">
                <a:latin typeface="+mn-ea"/>
              </a:rPr>
              <a:t>C</a:t>
            </a:r>
            <a:r>
              <a:rPr lang="zh-CN" altLang="en-US" sz="2000" dirty="0">
                <a:latin typeface="+mn-ea"/>
              </a:rPr>
              <a:t>、发送</a:t>
            </a:r>
            <a:r>
              <a:rPr lang="en-US" altLang="zh-CN" sz="2000" dirty="0">
                <a:latin typeface="+mn-ea"/>
              </a:rPr>
              <a:t>IPV6</a:t>
            </a:r>
            <a:r>
              <a:rPr lang="zh-CN" altLang="en-US" sz="2000" dirty="0">
                <a:latin typeface="+mn-ea"/>
              </a:rPr>
              <a:t>的路由器创建一个</a:t>
            </a:r>
            <a:r>
              <a:rPr lang="en-US" altLang="zh-CN" sz="2000" dirty="0">
                <a:latin typeface="+mn-ea"/>
              </a:rPr>
              <a:t>IPV4</a:t>
            </a:r>
            <a:r>
              <a:rPr lang="zh-CN" altLang="en-US" sz="2000" dirty="0">
                <a:latin typeface="+mn-ea"/>
              </a:rPr>
              <a:t>的数据报，并把它放在一个</a:t>
            </a:r>
            <a:r>
              <a:rPr lang="en-US" altLang="zh-CN" sz="2000" dirty="0">
                <a:latin typeface="+mn-ea"/>
              </a:rPr>
              <a:t>IPV6</a:t>
            </a:r>
            <a:r>
              <a:rPr lang="zh-CN" altLang="en-US" sz="2000" dirty="0">
                <a:latin typeface="+mn-ea"/>
              </a:rPr>
              <a:t>数据报的数据字段中</a:t>
            </a:r>
            <a:endParaRPr lang="en-US" altLang="zh-CN" sz="2000" dirty="0">
              <a:latin typeface="+mn-ea"/>
            </a:endParaRPr>
          </a:p>
          <a:p>
            <a:pPr marL="609600" indent="-609600">
              <a:lnSpc>
                <a:spcPct val="80000"/>
              </a:lnSpc>
              <a:buFont typeface="Wingdings" panose="05000000000000000000" pitchFamily="2" charset="2"/>
              <a:buNone/>
            </a:pPr>
            <a:r>
              <a:rPr lang="en-US" altLang="zh-CN" sz="2000" dirty="0">
                <a:latin typeface="+mn-ea"/>
              </a:rPr>
              <a:t>D</a:t>
            </a:r>
            <a:r>
              <a:rPr lang="zh-CN" altLang="en-US" sz="2000" dirty="0">
                <a:latin typeface="+mn-ea"/>
              </a:rPr>
              <a:t>、以上答案都不</a:t>
            </a:r>
            <a:r>
              <a:rPr lang="zh-CN" altLang="en-US" sz="2000" dirty="0" smtClean="0">
                <a:latin typeface="+mn-ea"/>
              </a:rPr>
              <a:t>正确</a:t>
            </a:r>
            <a:endParaRPr lang="zh-CN" altLang="zh-CN" sz="2000" kern="100" dirty="0">
              <a:latin typeface="+mn-ea"/>
            </a:endParaRPr>
          </a:p>
        </p:txBody>
      </p:sp>
    </p:spTree>
    <p:extLst>
      <p:ext uri="{BB962C8B-B14F-4D97-AF65-F5344CB8AC3E}">
        <p14:creationId xmlns:p14="http://schemas.microsoft.com/office/powerpoint/2010/main" val="3271213921"/>
      </p:ext>
    </p:extLst>
  </p:cSld>
  <p:clrMapOvr>
    <a:masterClrMapping/>
  </p:clrMapOvr>
  <p:transition spd="slow">
    <p:wipe/>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学习目的</a:t>
            </a:r>
          </a:p>
        </p:txBody>
      </p:sp>
      <p:sp>
        <p:nvSpPr>
          <p:cNvPr id="2" name="矩形 1"/>
          <p:cNvSpPr/>
          <p:nvPr/>
        </p:nvSpPr>
        <p:spPr>
          <a:xfrm>
            <a:off x="165651" y="555120"/>
            <a:ext cx="11323983" cy="5509200"/>
          </a:xfrm>
          <a:prstGeom prst="rect">
            <a:avLst/>
          </a:prstGeom>
        </p:spPr>
        <p:txBody>
          <a:bodyPr wrap="square">
            <a:spAutoFit/>
          </a:bodyPr>
          <a:lstStyle/>
          <a:p>
            <a:pPr marL="609600" indent="-609600">
              <a:lnSpc>
                <a:spcPct val="80000"/>
              </a:lnSpc>
              <a:buFont typeface="Wingdings" panose="05000000000000000000" pitchFamily="2" charset="2"/>
              <a:buNone/>
            </a:pPr>
            <a:r>
              <a:rPr lang="en-US" altLang="zh-CN" sz="2000" dirty="0" smtClean="0">
                <a:latin typeface="+mn-ea"/>
              </a:rPr>
              <a:t>27.</a:t>
            </a:r>
            <a:r>
              <a:rPr lang="zh-CN" altLang="en-US" sz="2000" dirty="0" smtClean="0">
                <a:latin typeface="+mn-ea"/>
              </a:rPr>
              <a:t>在</a:t>
            </a:r>
            <a:r>
              <a:rPr lang="zh-CN" altLang="en-US" sz="2000" dirty="0">
                <a:latin typeface="+mn-ea"/>
              </a:rPr>
              <a:t>距离向量算法中，每个节点有一个整个网络的信息表，并可以确定网络中自己到其他所有节点的最短路径</a:t>
            </a:r>
            <a:r>
              <a:rPr lang="zh-CN" altLang="en-US" sz="2000" dirty="0" smtClean="0">
                <a:latin typeface="+mn-ea"/>
              </a:rPr>
              <a:t>。</a:t>
            </a:r>
            <a:r>
              <a:rPr lang="zh-CN" altLang="en-US" sz="2000" dirty="0">
                <a:latin typeface="+mn-ea"/>
              </a:rPr>
              <a:t>（）</a:t>
            </a:r>
          </a:p>
          <a:p>
            <a:pPr marL="609600" indent="-609600">
              <a:lnSpc>
                <a:spcPct val="80000"/>
              </a:lnSpc>
              <a:buFont typeface="Wingdings" panose="05000000000000000000" pitchFamily="2" charset="2"/>
              <a:buNone/>
            </a:pPr>
            <a:r>
              <a:rPr lang="zh-CN" altLang="en-US" sz="2000" dirty="0">
                <a:latin typeface="+mn-ea"/>
              </a:rPr>
              <a:t>	</a:t>
            </a:r>
          </a:p>
          <a:p>
            <a:pPr marL="609600" indent="-609600">
              <a:lnSpc>
                <a:spcPct val="80000"/>
              </a:lnSpc>
              <a:buFont typeface="Wingdings" panose="05000000000000000000" pitchFamily="2" charset="2"/>
              <a:buNone/>
            </a:pPr>
            <a:r>
              <a:rPr lang="en-US" altLang="zh-CN" sz="2000" dirty="0" smtClean="0">
                <a:latin typeface="+mn-ea"/>
              </a:rPr>
              <a:t>28.</a:t>
            </a:r>
            <a:r>
              <a:rPr lang="zh-CN" altLang="en-US" sz="2000" dirty="0" smtClean="0">
                <a:latin typeface="+mn-ea"/>
              </a:rPr>
              <a:t>在</a:t>
            </a:r>
            <a:r>
              <a:rPr lang="en-US" altLang="zh-CN" sz="2000" dirty="0">
                <a:latin typeface="+mn-ea"/>
              </a:rPr>
              <a:t>BGP</a:t>
            </a:r>
            <a:r>
              <a:rPr lang="zh-CN" altLang="en-US" sz="2000" dirty="0">
                <a:latin typeface="+mn-ea"/>
              </a:rPr>
              <a:t>路由算法中，每个</a:t>
            </a:r>
            <a:r>
              <a:rPr lang="en-US" altLang="zh-CN" sz="2000" dirty="0">
                <a:latin typeface="+mn-ea"/>
              </a:rPr>
              <a:t>AS</a:t>
            </a:r>
            <a:r>
              <a:rPr lang="zh-CN" altLang="en-US" sz="2000" dirty="0">
                <a:latin typeface="+mn-ea"/>
              </a:rPr>
              <a:t>将其估计的到达其他所有可能的</a:t>
            </a:r>
            <a:r>
              <a:rPr lang="en-US" altLang="zh-CN" sz="2000" dirty="0">
                <a:latin typeface="+mn-ea"/>
              </a:rPr>
              <a:t>AS</a:t>
            </a:r>
            <a:r>
              <a:rPr lang="zh-CN" altLang="en-US" sz="2000" dirty="0">
                <a:latin typeface="+mn-ea"/>
              </a:rPr>
              <a:t>的最短距离告知他的邻居。</a:t>
            </a:r>
          </a:p>
          <a:p>
            <a:pPr marL="609600" indent="-609600">
              <a:lnSpc>
                <a:spcPct val="80000"/>
              </a:lnSpc>
              <a:buFont typeface="Wingdings" panose="05000000000000000000" pitchFamily="2" charset="2"/>
              <a:buNone/>
            </a:pPr>
            <a:endParaRPr lang="en-US" altLang="zh-CN" sz="2000" dirty="0" smtClean="0">
              <a:latin typeface="+mn-ea"/>
            </a:endParaRPr>
          </a:p>
          <a:p>
            <a:pPr marL="609600" indent="-609600">
              <a:lnSpc>
                <a:spcPct val="80000"/>
              </a:lnSpc>
              <a:buFont typeface="Wingdings" panose="05000000000000000000" pitchFamily="2" charset="2"/>
              <a:buNone/>
            </a:pPr>
            <a:r>
              <a:rPr lang="en-US" altLang="zh-CN" sz="2000" dirty="0" smtClean="0">
                <a:latin typeface="+mn-ea"/>
              </a:rPr>
              <a:t>29.OSPF</a:t>
            </a:r>
            <a:r>
              <a:rPr lang="zh-CN" altLang="en-US" sz="2000" dirty="0">
                <a:latin typeface="+mn-ea"/>
              </a:rPr>
              <a:t>在区域内的路由使用</a:t>
            </a:r>
            <a:r>
              <a:rPr lang="en-US" altLang="zh-CN" sz="2000" dirty="0">
                <a:latin typeface="+mn-ea"/>
              </a:rPr>
              <a:t>BGP</a:t>
            </a:r>
            <a:r>
              <a:rPr lang="zh-CN" altLang="en-US" sz="2000" dirty="0">
                <a:latin typeface="+mn-ea"/>
              </a:rPr>
              <a:t>。</a:t>
            </a:r>
          </a:p>
          <a:p>
            <a:pPr marL="609600" indent="-609600">
              <a:lnSpc>
                <a:spcPct val="80000"/>
              </a:lnSpc>
              <a:buFont typeface="Wingdings" panose="05000000000000000000" pitchFamily="2" charset="2"/>
              <a:buNone/>
            </a:pPr>
            <a:endParaRPr lang="en-US" altLang="zh-CN" sz="2000" dirty="0" smtClean="0">
              <a:latin typeface="+mn-ea"/>
            </a:endParaRPr>
          </a:p>
          <a:p>
            <a:pPr marL="609600" indent="-609600">
              <a:lnSpc>
                <a:spcPct val="80000"/>
              </a:lnSpc>
              <a:buFont typeface="Wingdings" panose="05000000000000000000" pitchFamily="2" charset="2"/>
              <a:buNone/>
            </a:pPr>
            <a:r>
              <a:rPr lang="en-US" altLang="zh-CN" sz="2000" dirty="0" smtClean="0">
                <a:latin typeface="+mn-ea"/>
              </a:rPr>
              <a:t>30.</a:t>
            </a:r>
            <a:r>
              <a:rPr lang="zh-CN" altLang="en-US" sz="2000" dirty="0" smtClean="0">
                <a:latin typeface="+mn-ea"/>
              </a:rPr>
              <a:t>假定</a:t>
            </a:r>
            <a:r>
              <a:rPr lang="zh-CN" altLang="en-US" sz="2000" dirty="0">
                <a:latin typeface="+mn-ea"/>
              </a:rPr>
              <a:t>你办公室的计算机已经配置了</a:t>
            </a:r>
            <a:r>
              <a:rPr lang="en-US" altLang="zh-CN" sz="2000" dirty="0">
                <a:latin typeface="+mn-ea"/>
              </a:rPr>
              <a:t>IP</a:t>
            </a:r>
            <a:r>
              <a:rPr lang="zh-CN" altLang="en-US" sz="2000" dirty="0">
                <a:latin typeface="+mn-ea"/>
              </a:rPr>
              <a:t>地址，但现在你要将你的电脑移动到走廊尽头的另一个办公室。如果移动后，你的计算机仍连接到同样的</a:t>
            </a:r>
            <a:r>
              <a:rPr lang="en-US" altLang="zh-CN" sz="2000" dirty="0">
                <a:latin typeface="+mn-ea"/>
              </a:rPr>
              <a:t>IP</a:t>
            </a:r>
            <a:r>
              <a:rPr lang="zh-CN" altLang="en-US" sz="2000" dirty="0">
                <a:latin typeface="+mn-ea"/>
              </a:rPr>
              <a:t>网络，那么你将不需要重新配置</a:t>
            </a:r>
            <a:r>
              <a:rPr lang="en-US" altLang="zh-CN" sz="2000" dirty="0">
                <a:latin typeface="+mn-ea"/>
              </a:rPr>
              <a:t>IP</a:t>
            </a:r>
            <a:r>
              <a:rPr lang="zh-CN" altLang="en-US" sz="2000" dirty="0">
                <a:latin typeface="+mn-ea"/>
              </a:rPr>
              <a:t>地址。</a:t>
            </a:r>
          </a:p>
          <a:p>
            <a:pPr marL="609600" indent="-609600">
              <a:lnSpc>
                <a:spcPct val="80000"/>
              </a:lnSpc>
              <a:buFont typeface="Wingdings" panose="05000000000000000000" pitchFamily="2" charset="2"/>
              <a:buNone/>
            </a:pPr>
            <a:endParaRPr lang="en-US" altLang="zh-CN" sz="2000" dirty="0" smtClean="0">
              <a:latin typeface="+mn-ea"/>
            </a:endParaRPr>
          </a:p>
          <a:p>
            <a:pPr marL="609600" indent="-609600">
              <a:lnSpc>
                <a:spcPct val="80000"/>
              </a:lnSpc>
              <a:buFont typeface="Wingdings" panose="05000000000000000000" pitchFamily="2" charset="2"/>
              <a:buNone/>
            </a:pPr>
            <a:r>
              <a:rPr lang="en-US" altLang="zh-CN" sz="2000" dirty="0" smtClean="0">
                <a:latin typeface="+mn-ea"/>
              </a:rPr>
              <a:t>31.</a:t>
            </a:r>
            <a:r>
              <a:rPr lang="zh-CN" altLang="en-US" sz="2000" dirty="0" smtClean="0">
                <a:latin typeface="+mn-ea"/>
              </a:rPr>
              <a:t>一</a:t>
            </a:r>
            <a:r>
              <a:rPr lang="zh-CN" altLang="en-US" sz="2000" dirty="0">
                <a:latin typeface="+mn-ea"/>
              </a:rPr>
              <a:t>个网关路由器必须运行内部</a:t>
            </a:r>
            <a:r>
              <a:rPr lang="en-US" altLang="zh-CN" sz="2000" dirty="0">
                <a:latin typeface="+mn-ea"/>
              </a:rPr>
              <a:t>AS</a:t>
            </a:r>
            <a:r>
              <a:rPr lang="zh-CN" altLang="en-US" sz="2000" dirty="0">
                <a:latin typeface="+mn-ea"/>
              </a:rPr>
              <a:t>路由算法和外部</a:t>
            </a:r>
            <a:r>
              <a:rPr lang="en-US" altLang="zh-CN" sz="2000" dirty="0">
                <a:latin typeface="+mn-ea"/>
              </a:rPr>
              <a:t>AS</a:t>
            </a:r>
            <a:r>
              <a:rPr lang="zh-CN" altLang="en-US" sz="2000" dirty="0">
                <a:latin typeface="+mn-ea"/>
              </a:rPr>
              <a:t>路由算法</a:t>
            </a:r>
            <a:r>
              <a:rPr lang="zh-CN" altLang="en-US" sz="2000" dirty="0" smtClean="0">
                <a:latin typeface="+mn-ea"/>
              </a:rPr>
              <a:t>。</a:t>
            </a:r>
            <a:endParaRPr lang="en-US" altLang="zh-CN" sz="2000" dirty="0" smtClean="0">
              <a:latin typeface="+mn-ea"/>
            </a:endParaRPr>
          </a:p>
          <a:p>
            <a:pPr marL="609600" indent="-609600">
              <a:lnSpc>
                <a:spcPct val="80000"/>
              </a:lnSpc>
              <a:buFont typeface="Wingdings" panose="05000000000000000000" pitchFamily="2" charset="2"/>
              <a:buNone/>
            </a:pPr>
            <a:endParaRPr lang="en-US" altLang="zh-CN" sz="2000" kern="100" dirty="0">
              <a:latin typeface="+mn-ea"/>
            </a:endParaRPr>
          </a:p>
          <a:p>
            <a:r>
              <a:rPr lang="en-US" altLang="zh-CN" sz="2000" dirty="0" smtClean="0">
                <a:latin typeface="+mn-ea"/>
              </a:rPr>
              <a:t>32.</a:t>
            </a:r>
            <a:r>
              <a:rPr lang="zh-CN" altLang="zh-CN" sz="2000" dirty="0" smtClean="0">
                <a:latin typeface="+mn-ea"/>
              </a:rPr>
              <a:t>内部</a:t>
            </a:r>
            <a:r>
              <a:rPr lang="zh-CN" altLang="zh-CN" sz="2000" dirty="0">
                <a:latin typeface="+mn-ea"/>
              </a:rPr>
              <a:t>网关协议包括：（ ）。</a:t>
            </a:r>
          </a:p>
          <a:p>
            <a:r>
              <a:rPr lang="en-US" altLang="zh-CN" sz="2000" dirty="0">
                <a:latin typeface="+mn-ea"/>
              </a:rPr>
              <a:t>A</a:t>
            </a:r>
            <a:r>
              <a:rPr lang="zh-CN" altLang="zh-CN" sz="2000" dirty="0">
                <a:latin typeface="+mn-ea"/>
              </a:rPr>
              <a:t>．</a:t>
            </a:r>
            <a:r>
              <a:rPr lang="en-US" altLang="zh-CN" sz="2000" dirty="0">
                <a:latin typeface="+mn-ea"/>
              </a:rPr>
              <a:t>OSPF </a:t>
            </a:r>
            <a:r>
              <a:rPr lang="zh-CN" altLang="zh-CN" sz="2000" dirty="0">
                <a:latin typeface="+mn-ea"/>
              </a:rPr>
              <a:t>和</a:t>
            </a:r>
            <a:r>
              <a:rPr lang="en-US" altLang="zh-CN" sz="2000" dirty="0">
                <a:latin typeface="+mn-ea"/>
              </a:rPr>
              <a:t> </a:t>
            </a:r>
            <a:r>
              <a:rPr lang="en-US" altLang="zh-CN" sz="2000" dirty="0" smtClean="0">
                <a:latin typeface="+mn-ea"/>
              </a:rPr>
              <a:t>IGP    B</a:t>
            </a:r>
            <a:r>
              <a:rPr lang="zh-CN" altLang="zh-CN" sz="2000" dirty="0">
                <a:latin typeface="+mn-ea"/>
              </a:rPr>
              <a:t>．</a:t>
            </a:r>
            <a:r>
              <a:rPr lang="en-US" altLang="zh-CN" sz="2000" dirty="0">
                <a:latin typeface="+mn-ea"/>
              </a:rPr>
              <a:t>OSPF </a:t>
            </a:r>
            <a:r>
              <a:rPr lang="zh-CN" altLang="zh-CN" sz="2000" dirty="0">
                <a:latin typeface="+mn-ea"/>
              </a:rPr>
              <a:t>和</a:t>
            </a:r>
            <a:r>
              <a:rPr lang="en-US" altLang="zh-CN" sz="2000" dirty="0">
                <a:latin typeface="+mn-ea"/>
              </a:rPr>
              <a:t> </a:t>
            </a:r>
            <a:r>
              <a:rPr lang="en-US" altLang="zh-CN" sz="2000" dirty="0" smtClean="0">
                <a:latin typeface="+mn-ea"/>
              </a:rPr>
              <a:t>EGP  C</a:t>
            </a:r>
            <a:r>
              <a:rPr lang="zh-CN" altLang="zh-CN" sz="2000" dirty="0" smtClean="0">
                <a:latin typeface="+mn-ea"/>
              </a:rPr>
              <a:t>．</a:t>
            </a:r>
            <a:r>
              <a:rPr lang="en-US" altLang="zh-CN" sz="2000" dirty="0">
                <a:latin typeface="+mn-ea"/>
              </a:rPr>
              <a:t>RIP </a:t>
            </a:r>
            <a:r>
              <a:rPr lang="zh-CN" altLang="zh-CN" sz="2000" dirty="0">
                <a:latin typeface="+mn-ea"/>
              </a:rPr>
              <a:t>和</a:t>
            </a:r>
            <a:r>
              <a:rPr lang="en-US" altLang="zh-CN" sz="2000" dirty="0">
                <a:latin typeface="+mn-ea"/>
              </a:rPr>
              <a:t> </a:t>
            </a:r>
            <a:r>
              <a:rPr lang="en-US" altLang="zh-CN" sz="2000" dirty="0" smtClean="0">
                <a:latin typeface="+mn-ea"/>
              </a:rPr>
              <a:t>BGP  D</a:t>
            </a:r>
            <a:r>
              <a:rPr lang="zh-CN" altLang="zh-CN" sz="2000" dirty="0">
                <a:latin typeface="+mn-ea"/>
              </a:rPr>
              <a:t>．</a:t>
            </a:r>
            <a:r>
              <a:rPr lang="en-US" altLang="zh-CN" sz="2000" dirty="0">
                <a:latin typeface="+mn-ea"/>
              </a:rPr>
              <a:t>OSPF </a:t>
            </a:r>
            <a:r>
              <a:rPr lang="zh-CN" altLang="zh-CN" sz="2000" dirty="0">
                <a:latin typeface="+mn-ea"/>
              </a:rPr>
              <a:t>和</a:t>
            </a:r>
            <a:r>
              <a:rPr lang="en-US" altLang="zh-CN" sz="2000" dirty="0">
                <a:latin typeface="+mn-ea"/>
              </a:rPr>
              <a:t> </a:t>
            </a:r>
            <a:r>
              <a:rPr lang="en-US" altLang="zh-CN" sz="2000" dirty="0" smtClean="0">
                <a:latin typeface="+mn-ea"/>
              </a:rPr>
              <a:t>RIP</a:t>
            </a:r>
          </a:p>
          <a:p>
            <a:endParaRPr lang="en-US" altLang="zh-CN" sz="2000" dirty="0">
              <a:latin typeface="+mn-ea"/>
            </a:endParaRPr>
          </a:p>
          <a:p>
            <a:r>
              <a:rPr lang="en-US" altLang="zh-CN" sz="2000" dirty="0" smtClean="0">
                <a:latin typeface="+mn-ea"/>
              </a:rPr>
              <a:t>33.</a:t>
            </a:r>
            <a:r>
              <a:rPr lang="en-US" altLang="zh-CN" sz="2000" dirty="0">
                <a:latin typeface="+mn-ea"/>
              </a:rPr>
              <a:t> RIP </a:t>
            </a:r>
            <a:r>
              <a:rPr lang="zh-CN" altLang="zh-CN" sz="2000" dirty="0">
                <a:latin typeface="+mn-ea"/>
              </a:rPr>
              <a:t>协议和</a:t>
            </a:r>
            <a:r>
              <a:rPr lang="en-US" altLang="zh-CN" sz="2000" dirty="0">
                <a:latin typeface="+mn-ea"/>
              </a:rPr>
              <a:t> OSPF </a:t>
            </a:r>
            <a:r>
              <a:rPr lang="zh-CN" altLang="zh-CN" sz="2000" dirty="0">
                <a:latin typeface="+mn-ea"/>
              </a:rPr>
              <a:t>协议分别使用（ ）协议进行传输。</a:t>
            </a:r>
          </a:p>
          <a:p>
            <a:r>
              <a:rPr lang="en-US" altLang="zh-CN" sz="2000" dirty="0">
                <a:latin typeface="+mn-ea"/>
              </a:rPr>
              <a:t>A</a:t>
            </a:r>
            <a:r>
              <a:rPr lang="zh-CN" altLang="zh-CN" sz="2000" dirty="0">
                <a:latin typeface="+mn-ea"/>
              </a:rPr>
              <a:t>．</a:t>
            </a:r>
            <a:r>
              <a:rPr lang="en-US" altLang="zh-CN" sz="2000" dirty="0">
                <a:latin typeface="+mn-ea"/>
              </a:rPr>
              <a:t>UDP </a:t>
            </a:r>
            <a:r>
              <a:rPr lang="zh-CN" altLang="zh-CN" sz="2000" dirty="0">
                <a:latin typeface="+mn-ea"/>
              </a:rPr>
              <a:t>和</a:t>
            </a:r>
            <a:r>
              <a:rPr lang="en-US" altLang="zh-CN" sz="2000" dirty="0">
                <a:latin typeface="+mn-ea"/>
              </a:rPr>
              <a:t> </a:t>
            </a:r>
            <a:r>
              <a:rPr lang="en-US" altLang="zh-CN" sz="2000" dirty="0" smtClean="0">
                <a:latin typeface="+mn-ea"/>
              </a:rPr>
              <a:t>IP    B</a:t>
            </a:r>
            <a:r>
              <a:rPr lang="zh-CN" altLang="zh-CN" sz="2000" dirty="0">
                <a:latin typeface="+mn-ea"/>
              </a:rPr>
              <a:t>．</a:t>
            </a:r>
            <a:r>
              <a:rPr lang="en-US" altLang="zh-CN" sz="2000" dirty="0">
                <a:latin typeface="+mn-ea"/>
              </a:rPr>
              <a:t>TCP </a:t>
            </a:r>
            <a:r>
              <a:rPr lang="zh-CN" altLang="zh-CN" sz="2000" dirty="0">
                <a:latin typeface="+mn-ea"/>
              </a:rPr>
              <a:t>和</a:t>
            </a:r>
            <a:r>
              <a:rPr lang="en-US" altLang="zh-CN" sz="2000" dirty="0">
                <a:latin typeface="+mn-ea"/>
              </a:rPr>
              <a:t> </a:t>
            </a:r>
            <a:r>
              <a:rPr lang="en-US" altLang="zh-CN" sz="2000" dirty="0" smtClean="0">
                <a:latin typeface="+mn-ea"/>
              </a:rPr>
              <a:t>UDP   C</a:t>
            </a:r>
            <a:r>
              <a:rPr lang="zh-CN" altLang="zh-CN" sz="2000" dirty="0">
                <a:latin typeface="+mn-ea"/>
              </a:rPr>
              <a:t>．</a:t>
            </a:r>
            <a:r>
              <a:rPr lang="en-US" altLang="zh-CN" sz="2000" dirty="0">
                <a:latin typeface="+mn-ea"/>
              </a:rPr>
              <a:t>TCP </a:t>
            </a:r>
            <a:r>
              <a:rPr lang="zh-CN" altLang="zh-CN" sz="2000" dirty="0">
                <a:latin typeface="+mn-ea"/>
              </a:rPr>
              <a:t>和</a:t>
            </a:r>
            <a:r>
              <a:rPr lang="en-US" altLang="zh-CN" sz="2000" dirty="0">
                <a:latin typeface="+mn-ea"/>
              </a:rPr>
              <a:t> </a:t>
            </a:r>
            <a:r>
              <a:rPr lang="en-US" altLang="zh-CN" sz="2000" dirty="0" smtClean="0">
                <a:latin typeface="+mn-ea"/>
              </a:rPr>
              <a:t>IP   D</a:t>
            </a:r>
            <a:r>
              <a:rPr lang="zh-CN" altLang="zh-CN" sz="2000" dirty="0">
                <a:latin typeface="+mn-ea"/>
              </a:rPr>
              <a:t>．都是用</a:t>
            </a:r>
            <a:r>
              <a:rPr lang="en-US" altLang="zh-CN" sz="2000" dirty="0">
                <a:latin typeface="+mn-ea"/>
              </a:rPr>
              <a:t> </a:t>
            </a:r>
            <a:r>
              <a:rPr lang="en-US" altLang="zh-CN" sz="2000" dirty="0" smtClean="0">
                <a:latin typeface="+mn-ea"/>
              </a:rPr>
              <a:t>IP</a:t>
            </a:r>
          </a:p>
          <a:p>
            <a:endParaRPr lang="en-US" altLang="zh-CN" sz="2000" dirty="0">
              <a:latin typeface="+mn-ea"/>
            </a:endParaRPr>
          </a:p>
          <a:p>
            <a:r>
              <a:rPr lang="en-US" altLang="zh-CN" sz="2000" dirty="0" smtClean="0">
                <a:latin typeface="+mn-ea"/>
              </a:rPr>
              <a:t>34. </a:t>
            </a:r>
            <a:r>
              <a:rPr lang="zh-CN" altLang="zh-CN" sz="2000" dirty="0" smtClean="0">
                <a:latin typeface="+mn-ea"/>
              </a:rPr>
              <a:t>（ </a:t>
            </a:r>
            <a:r>
              <a:rPr lang="zh-CN" altLang="zh-CN" sz="2000" dirty="0">
                <a:latin typeface="+mn-ea"/>
              </a:rPr>
              <a:t>）不是静态路由算法。</a:t>
            </a:r>
          </a:p>
          <a:p>
            <a:r>
              <a:rPr lang="en-US" altLang="zh-CN" sz="2000" dirty="0">
                <a:latin typeface="+mn-ea"/>
              </a:rPr>
              <a:t>A.</a:t>
            </a:r>
            <a:r>
              <a:rPr lang="zh-CN" altLang="zh-CN" sz="2000" dirty="0">
                <a:latin typeface="+mn-ea"/>
              </a:rPr>
              <a:t>最短路径</a:t>
            </a:r>
            <a:r>
              <a:rPr lang="zh-CN" altLang="zh-CN" sz="2000" dirty="0" smtClean="0">
                <a:latin typeface="+mn-ea"/>
              </a:rPr>
              <a:t>路由选择</a:t>
            </a:r>
            <a:r>
              <a:rPr lang="en-US" altLang="zh-CN" sz="2000" dirty="0" smtClean="0">
                <a:latin typeface="+mn-ea"/>
              </a:rPr>
              <a:t>     B</a:t>
            </a:r>
            <a:r>
              <a:rPr lang="en-US" altLang="zh-CN" sz="2000" dirty="0">
                <a:latin typeface="+mn-ea"/>
              </a:rPr>
              <a:t>.</a:t>
            </a:r>
            <a:r>
              <a:rPr lang="zh-CN" altLang="zh-CN" sz="2000" dirty="0" smtClean="0">
                <a:latin typeface="+mn-ea"/>
              </a:rPr>
              <a:t>扩散法</a:t>
            </a:r>
            <a:r>
              <a:rPr lang="en-US" altLang="zh-CN" sz="2000" dirty="0" smtClean="0">
                <a:latin typeface="+mn-ea"/>
              </a:rPr>
              <a:t>   C</a:t>
            </a:r>
            <a:r>
              <a:rPr lang="en-US" altLang="zh-CN" sz="2000" dirty="0">
                <a:latin typeface="+mn-ea"/>
              </a:rPr>
              <a:t>.</a:t>
            </a:r>
            <a:r>
              <a:rPr lang="zh-CN" altLang="zh-CN" sz="2000" dirty="0">
                <a:latin typeface="+mn-ea"/>
              </a:rPr>
              <a:t>链路状态</a:t>
            </a:r>
            <a:r>
              <a:rPr lang="zh-CN" altLang="zh-CN" sz="2000" dirty="0" smtClean="0">
                <a:latin typeface="+mn-ea"/>
              </a:rPr>
              <a:t>路由选择</a:t>
            </a:r>
            <a:r>
              <a:rPr lang="en-US" altLang="zh-CN" sz="2000" dirty="0" smtClean="0">
                <a:latin typeface="+mn-ea"/>
              </a:rPr>
              <a:t>  D</a:t>
            </a:r>
            <a:r>
              <a:rPr lang="en-US" altLang="zh-CN" sz="2000" dirty="0">
                <a:latin typeface="+mn-ea"/>
              </a:rPr>
              <a:t>.</a:t>
            </a:r>
            <a:r>
              <a:rPr lang="zh-CN" altLang="zh-CN" sz="2000" dirty="0">
                <a:latin typeface="+mn-ea"/>
              </a:rPr>
              <a:t>基于流量的</a:t>
            </a:r>
            <a:r>
              <a:rPr lang="zh-CN" altLang="zh-CN" sz="2000" dirty="0" smtClean="0">
                <a:latin typeface="+mn-ea"/>
              </a:rPr>
              <a:t>路由选择</a:t>
            </a:r>
            <a:endParaRPr lang="zh-CN" altLang="zh-CN" sz="2000" kern="100" dirty="0">
              <a:latin typeface="+mn-ea"/>
            </a:endParaRPr>
          </a:p>
        </p:txBody>
      </p:sp>
    </p:spTree>
    <p:extLst>
      <p:ext uri="{BB962C8B-B14F-4D97-AF65-F5344CB8AC3E}">
        <p14:creationId xmlns:p14="http://schemas.microsoft.com/office/powerpoint/2010/main" val="3881834621"/>
      </p:ext>
    </p:extLst>
  </p:cSld>
  <p:clrMapOvr>
    <a:masterClrMapping/>
  </p:clrMapOvr>
  <p:transition spd="slow">
    <p:wipe/>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学习目的</a:t>
            </a:r>
          </a:p>
        </p:txBody>
      </p:sp>
      <p:sp>
        <p:nvSpPr>
          <p:cNvPr id="2" name="矩形 1"/>
          <p:cNvSpPr/>
          <p:nvPr/>
        </p:nvSpPr>
        <p:spPr>
          <a:xfrm>
            <a:off x="165650" y="555120"/>
            <a:ext cx="11880575" cy="5909310"/>
          </a:xfrm>
          <a:prstGeom prst="rect">
            <a:avLst/>
          </a:prstGeom>
        </p:spPr>
        <p:txBody>
          <a:bodyPr wrap="square">
            <a:spAutoFit/>
          </a:bodyPr>
          <a:lstStyle/>
          <a:p>
            <a:r>
              <a:rPr lang="en-US" altLang="zh-CN" dirty="0" smtClean="0"/>
              <a:t>35.</a:t>
            </a:r>
            <a:r>
              <a:rPr lang="zh-CN" altLang="zh-CN" dirty="0" smtClean="0"/>
              <a:t>动态</a:t>
            </a:r>
            <a:r>
              <a:rPr lang="zh-CN" altLang="zh-CN" dirty="0"/>
              <a:t>路由选择和静态路由选择的主要区别是（ ）。</a:t>
            </a:r>
          </a:p>
          <a:p>
            <a:r>
              <a:rPr lang="en-US" altLang="zh-CN" dirty="0"/>
              <a:t>A.</a:t>
            </a:r>
            <a:r>
              <a:rPr lang="zh-CN" altLang="zh-CN" dirty="0"/>
              <a:t>动态路由选择需要维护整个网络的拓扑结构信息，而静态路由选择只需要维护有限的拓扑结构信息</a:t>
            </a:r>
          </a:p>
          <a:p>
            <a:r>
              <a:rPr lang="en-US" altLang="zh-CN" dirty="0"/>
              <a:t>B.</a:t>
            </a:r>
            <a:r>
              <a:rPr lang="zh-CN" altLang="zh-CN" dirty="0"/>
              <a:t>动态路由选择需要使用路由选择协议去发现和维护路由信息，而静态路由选择只需要手动配置路由信息</a:t>
            </a:r>
          </a:p>
          <a:p>
            <a:r>
              <a:rPr lang="en-US" altLang="zh-CN" dirty="0"/>
              <a:t>C.</a:t>
            </a:r>
            <a:r>
              <a:rPr lang="zh-CN" altLang="zh-CN" dirty="0"/>
              <a:t>动态路由选择的可扩展性要大大优于静态路由选择，因为在网络拓扑结构发生了变化时，路由选择不需要手动配置去通知路由器</a:t>
            </a:r>
          </a:p>
          <a:p>
            <a:r>
              <a:rPr lang="en-US" altLang="zh-CN" dirty="0"/>
              <a:t>D.</a:t>
            </a:r>
            <a:r>
              <a:rPr lang="zh-CN" altLang="zh-CN" dirty="0"/>
              <a:t>动态路由选择使用路由表，而静态路由选择不使用路由</a:t>
            </a:r>
            <a:r>
              <a:rPr lang="zh-CN" altLang="zh-CN" dirty="0" smtClean="0"/>
              <a:t>表</a:t>
            </a:r>
            <a:endParaRPr lang="en-US" altLang="zh-CN" dirty="0" smtClean="0"/>
          </a:p>
          <a:p>
            <a:endParaRPr lang="en-US" altLang="zh-CN" dirty="0"/>
          </a:p>
          <a:p>
            <a:r>
              <a:rPr lang="en-US" altLang="zh-CN" dirty="0" smtClean="0"/>
              <a:t>36.</a:t>
            </a:r>
            <a:r>
              <a:rPr lang="zh-CN" altLang="en-US" dirty="0" smtClean="0"/>
              <a:t>关于</a:t>
            </a:r>
            <a:r>
              <a:rPr lang="en-US" altLang="zh-CN" dirty="0"/>
              <a:t>BGP</a:t>
            </a:r>
            <a:r>
              <a:rPr lang="zh-CN" altLang="en-US" dirty="0"/>
              <a:t>，说法不正确的是</a:t>
            </a:r>
            <a:r>
              <a:rPr lang="zh-CN" altLang="en-US" dirty="0" smtClean="0"/>
              <a:t>（）</a:t>
            </a:r>
            <a:endParaRPr lang="en-US" altLang="zh-CN" dirty="0" smtClean="0"/>
          </a:p>
          <a:p>
            <a:r>
              <a:rPr lang="zh-CN" altLang="en-US" dirty="0"/>
              <a:t> </a:t>
            </a:r>
            <a:r>
              <a:rPr lang="en-US" altLang="zh-CN" dirty="0"/>
              <a:t>A</a:t>
            </a:r>
            <a:r>
              <a:rPr lang="zh-CN" altLang="en-US" dirty="0"/>
              <a:t>．</a:t>
            </a:r>
            <a:r>
              <a:rPr lang="en-US" altLang="zh-CN" dirty="0"/>
              <a:t>BGP</a:t>
            </a:r>
            <a:r>
              <a:rPr lang="zh-CN" altLang="en-US" dirty="0"/>
              <a:t>是一种路径矢量协议。 </a:t>
            </a:r>
            <a:r>
              <a:rPr lang="en-US" altLang="zh-CN" dirty="0"/>
              <a:t>B</a:t>
            </a:r>
            <a:r>
              <a:rPr lang="zh-CN" altLang="en-US" dirty="0"/>
              <a:t>．</a:t>
            </a:r>
            <a:r>
              <a:rPr lang="en-US" altLang="zh-CN" dirty="0"/>
              <a:t>BGP</a:t>
            </a:r>
            <a:r>
              <a:rPr lang="zh-CN" altLang="en-US" dirty="0"/>
              <a:t>通过</a:t>
            </a:r>
            <a:r>
              <a:rPr lang="en-US" altLang="zh-CN" dirty="0"/>
              <a:t>UDP</a:t>
            </a:r>
            <a:r>
              <a:rPr lang="zh-CN" altLang="en-US" dirty="0"/>
              <a:t>发布路由</a:t>
            </a:r>
            <a:r>
              <a:rPr lang="zh-CN" altLang="en-US" dirty="0" smtClean="0"/>
              <a:t>信息</a:t>
            </a:r>
            <a:endParaRPr lang="en-US" altLang="zh-CN" dirty="0" smtClean="0"/>
          </a:p>
          <a:p>
            <a:r>
              <a:rPr lang="zh-CN" altLang="en-US" dirty="0"/>
              <a:t> </a:t>
            </a:r>
            <a:r>
              <a:rPr lang="en-US" altLang="zh-CN" dirty="0"/>
              <a:t>C</a:t>
            </a:r>
            <a:r>
              <a:rPr lang="zh-CN" altLang="en-US" dirty="0"/>
              <a:t>．</a:t>
            </a:r>
            <a:r>
              <a:rPr lang="en-US" altLang="zh-CN" dirty="0"/>
              <a:t>BGP</a:t>
            </a:r>
            <a:r>
              <a:rPr lang="zh-CN" altLang="en-US" dirty="0"/>
              <a:t>支持路由汇聚功能 </a:t>
            </a:r>
            <a:r>
              <a:rPr lang="zh-CN" altLang="en-US" dirty="0" smtClean="0"/>
              <a:t>       </a:t>
            </a:r>
            <a:r>
              <a:rPr lang="en-US" altLang="zh-CN" dirty="0" smtClean="0"/>
              <a:t>D</a:t>
            </a:r>
            <a:r>
              <a:rPr lang="zh-CN" altLang="en-US" dirty="0"/>
              <a:t>．</a:t>
            </a:r>
            <a:r>
              <a:rPr lang="en-US" altLang="zh-CN" dirty="0"/>
              <a:t>BGP</a:t>
            </a:r>
            <a:r>
              <a:rPr lang="zh-CN" altLang="en-US" dirty="0"/>
              <a:t>能够检测路由</a:t>
            </a:r>
            <a:r>
              <a:rPr lang="zh-CN" altLang="en-US" dirty="0" smtClean="0"/>
              <a:t>寻环</a:t>
            </a:r>
            <a:r>
              <a:rPr lang="en-US" altLang="zh-CN" dirty="0"/>
              <a:t>  </a:t>
            </a:r>
            <a:endParaRPr lang="en-US" altLang="zh-CN" dirty="0" smtClean="0"/>
          </a:p>
          <a:p>
            <a:endParaRPr lang="en-US" altLang="zh-CN" dirty="0"/>
          </a:p>
          <a:p>
            <a:r>
              <a:rPr lang="en-US" altLang="zh-CN" dirty="0" smtClean="0"/>
              <a:t>37.</a:t>
            </a:r>
            <a:r>
              <a:rPr lang="en-US" altLang="zh-CN" dirty="0"/>
              <a:t> </a:t>
            </a:r>
            <a:r>
              <a:rPr lang="zh-CN" altLang="en-US" dirty="0" smtClean="0"/>
              <a:t>当</a:t>
            </a:r>
            <a:r>
              <a:rPr lang="en-US" altLang="zh-CN" dirty="0"/>
              <a:t>BGP </a:t>
            </a:r>
            <a:r>
              <a:rPr lang="zh-CN" altLang="en-US" dirty="0"/>
              <a:t>路由器</a:t>
            </a:r>
            <a:r>
              <a:rPr lang="zh-CN" altLang="en-US" dirty="0" smtClean="0"/>
              <a:t>从</a:t>
            </a:r>
            <a:r>
              <a:rPr lang="en-US" altLang="zh-CN" dirty="0" err="1" smtClean="0"/>
              <a:t>eBGP</a:t>
            </a:r>
            <a:r>
              <a:rPr lang="en-US" altLang="zh-CN" dirty="0"/>
              <a:t> </a:t>
            </a:r>
            <a:r>
              <a:rPr lang="zh-CN" altLang="en-US" dirty="0"/>
              <a:t>邻居收到一条新路由时，下列说法正确的是（ </a:t>
            </a:r>
            <a:r>
              <a:rPr lang="zh-CN" altLang="en-US" dirty="0" smtClean="0"/>
              <a:t>）</a:t>
            </a:r>
            <a:endParaRPr lang="en-US" altLang="zh-CN" dirty="0" smtClean="0"/>
          </a:p>
          <a:p>
            <a:r>
              <a:rPr lang="zh-CN" altLang="en-US" dirty="0"/>
              <a:t> </a:t>
            </a:r>
            <a:r>
              <a:rPr lang="en-US" altLang="zh-CN" dirty="0"/>
              <a:t>A. </a:t>
            </a:r>
            <a:r>
              <a:rPr lang="zh-CN" altLang="en-US" dirty="0"/>
              <a:t>立即发送给</a:t>
            </a:r>
            <a:r>
              <a:rPr lang="en-US" altLang="zh-CN" dirty="0"/>
              <a:t>BGP </a:t>
            </a:r>
            <a:r>
              <a:rPr lang="zh-CN" altLang="en-US" dirty="0"/>
              <a:t>邻居 </a:t>
            </a:r>
          </a:p>
          <a:p>
            <a:r>
              <a:rPr lang="en-US" altLang="zh-CN" dirty="0"/>
              <a:t>B. </a:t>
            </a:r>
            <a:r>
              <a:rPr lang="zh-CN" altLang="en-US" dirty="0"/>
              <a:t>查看路由表中有无该路由的记录，如果没有，则向</a:t>
            </a:r>
            <a:r>
              <a:rPr lang="en-US" altLang="zh-CN" dirty="0"/>
              <a:t>BGP </a:t>
            </a:r>
            <a:r>
              <a:rPr lang="zh-CN" altLang="en-US" dirty="0"/>
              <a:t>邻居发送该路由 </a:t>
            </a:r>
            <a:endParaRPr lang="en-US" altLang="zh-CN" dirty="0" smtClean="0"/>
          </a:p>
          <a:p>
            <a:r>
              <a:rPr lang="en-US" altLang="zh-CN" dirty="0" smtClean="0"/>
              <a:t>C</a:t>
            </a:r>
            <a:r>
              <a:rPr lang="en-US" altLang="zh-CN" dirty="0"/>
              <a:t>. </a:t>
            </a:r>
            <a:r>
              <a:rPr lang="zh-CN" altLang="en-US" dirty="0"/>
              <a:t>与保存的已发送的路由信息比较，如果未发送过，则向</a:t>
            </a:r>
            <a:r>
              <a:rPr lang="en-US" altLang="zh-CN" dirty="0"/>
              <a:t>BGP </a:t>
            </a:r>
            <a:r>
              <a:rPr lang="zh-CN" altLang="en-US" dirty="0"/>
              <a:t>邻居</a:t>
            </a:r>
            <a:r>
              <a:rPr lang="zh-CN" altLang="en-US" dirty="0" smtClean="0"/>
              <a:t>发送</a:t>
            </a:r>
            <a:endParaRPr lang="en-US" altLang="zh-CN" dirty="0" smtClean="0"/>
          </a:p>
          <a:p>
            <a:r>
              <a:rPr lang="zh-CN" altLang="en-US" dirty="0"/>
              <a:t> </a:t>
            </a:r>
            <a:r>
              <a:rPr lang="en-US" altLang="zh-CN" dirty="0"/>
              <a:t>D. </a:t>
            </a:r>
            <a:r>
              <a:rPr lang="zh-CN" altLang="en-US" dirty="0"/>
              <a:t>与保存的已发送的路由信息比较，如果已发送过，则不</a:t>
            </a:r>
            <a:r>
              <a:rPr lang="zh-CN" altLang="en-US" dirty="0" smtClean="0"/>
              <a:t>发送</a:t>
            </a:r>
            <a:endParaRPr lang="en-US" altLang="zh-CN" dirty="0" smtClean="0"/>
          </a:p>
          <a:p>
            <a:endParaRPr lang="en-US" altLang="zh-CN" dirty="0"/>
          </a:p>
          <a:p>
            <a:r>
              <a:rPr lang="en-US" altLang="zh-CN" dirty="0" smtClean="0"/>
              <a:t>38.BGP</a:t>
            </a:r>
            <a:r>
              <a:rPr lang="zh-CN" altLang="en-US" dirty="0" smtClean="0"/>
              <a:t>协议</a:t>
            </a:r>
            <a:r>
              <a:rPr lang="zh-CN" altLang="en-US" dirty="0"/>
              <a:t>是一种基于链路状态的路由协议，因此它能够避免路由环路</a:t>
            </a:r>
            <a:r>
              <a:rPr lang="zh-CN" altLang="en-US" dirty="0" smtClean="0"/>
              <a:t>。</a:t>
            </a:r>
            <a:r>
              <a:rPr lang="en-US" altLang="zh-CN" dirty="0" smtClean="0"/>
              <a:t>( )</a:t>
            </a:r>
            <a:endParaRPr lang="zh-CN" altLang="en-US" dirty="0"/>
          </a:p>
          <a:p>
            <a:endParaRPr lang="zh-CN" altLang="en-US" dirty="0"/>
          </a:p>
          <a:p>
            <a:endParaRPr lang="en-US" altLang="zh-CN" dirty="0"/>
          </a:p>
          <a:p>
            <a:endParaRPr lang="zh-CN" altLang="zh-CN" dirty="0"/>
          </a:p>
        </p:txBody>
      </p:sp>
    </p:spTree>
    <p:extLst>
      <p:ext uri="{BB962C8B-B14F-4D97-AF65-F5344CB8AC3E}">
        <p14:creationId xmlns:p14="http://schemas.microsoft.com/office/powerpoint/2010/main" val="349196386"/>
      </p:ext>
    </p:extLst>
  </p:cSld>
  <p:clrMapOvr>
    <a:masterClrMapping/>
  </p:clrMapOvr>
  <p:transition spd="slow">
    <p:wipe/>
  </p:transition>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200">
                <a:latin typeface="Arial" pitchFamily="34" charset="0"/>
                <a:ea typeface="ＭＳ Ｐゴシック" pitchFamily="34" charset="-128"/>
              </a:rPr>
              <a:t>5-</a:t>
            </a:r>
            <a:fld id="{6E7948F6-5582-4916-A6E3-A971A4B31B03}" type="slidenum">
              <a:rPr lang="en-US" altLang="zh-CN" sz="1200" smtClean="0">
                <a:latin typeface="Arial" pitchFamily="34" charset="0"/>
                <a:ea typeface="ＭＳ Ｐゴシック" pitchFamily="34" charset="-128"/>
              </a:rPr>
              <a:pPr>
                <a:spcBef>
                  <a:spcPct val="0"/>
                </a:spcBef>
                <a:buClrTx/>
                <a:buSzTx/>
                <a:buFontTx/>
                <a:buNone/>
              </a:pPr>
              <a:t>195</a:t>
            </a:fld>
            <a:endParaRPr lang="en-US" altLang="zh-CN" sz="1200">
              <a:latin typeface="Arial" pitchFamily="34" charset="0"/>
              <a:ea typeface="ＭＳ Ｐゴシック" pitchFamily="34" charset="-128"/>
            </a:endParaRPr>
          </a:p>
        </p:txBody>
      </p:sp>
      <p:sp>
        <p:nvSpPr>
          <p:cNvPr id="6149" name="Rectangle 2"/>
          <p:cNvSpPr>
            <a:spLocks noGrp="1" noChangeArrowheads="1"/>
          </p:cNvSpPr>
          <p:nvPr>
            <p:ph type="title" idx="4294967295"/>
          </p:nvPr>
        </p:nvSpPr>
        <p:spPr>
          <a:xfrm>
            <a:off x="0" y="228600"/>
            <a:ext cx="12014522" cy="1143000"/>
          </a:xfrm>
          <a:prstGeom prst="rect">
            <a:avLst/>
          </a:prstGeom>
        </p:spPr>
        <p:txBody>
          <a:bodyPr/>
          <a:lstStyle/>
          <a:p>
            <a:pPr algn="ctr"/>
            <a:r>
              <a:rPr lang="en-US" altLang="zh-CN" dirty="0">
                <a:latin typeface="+mj-ea"/>
              </a:rPr>
              <a:t>5.1.1 </a:t>
            </a:r>
            <a:r>
              <a:rPr lang="zh-CN" altLang="en-US" dirty="0">
                <a:latin typeface="+mj-ea"/>
              </a:rPr>
              <a:t>链路层提供的服务</a:t>
            </a:r>
            <a:endParaRPr lang="en-US" altLang="zh-CN" dirty="0">
              <a:latin typeface="+mj-ea"/>
            </a:endParaRPr>
          </a:p>
        </p:txBody>
      </p:sp>
      <p:sp>
        <p:nvSpPr>
          <p:cNvPr id="6150" name="Rectangle 3"/>
          <p:cNvSpPr>
            <a:spLocks noGrp="1" noChangeArrowheads="1"/>
          </p:cNvSpPr>
          <p:nvPr>
            <p:ph type="body" idx="4294967295"/>
          </p:nvPr>
        </p:nvSpPr>
        <p:spPr>
          <a:xfrm>
            <a:off x="910448" y="976282"/>
            <a:ext cx="10930257" cy="4648200"/>
          </a:xfrm>
          <a:prstGeom prst="rect">
            <a:avLst/>
          </a:prstGeom>
        </p:spPr>
        <p:txBody>
          <a:bodyPr/>
          <a:lstStyle/>
          <a:p>
            <a:pPr>
              <a:lnSpc>
                <a:spcPct val="110000"/>
              </a:lnSpc>
            </a:pPr>
            <a:r>
              <a:rPr lang="zh-CN" altLang="en-US" sz="2400" b="1" dirty="0" smtClean="0">
                <a:latin typeface="+mn-ea"/>
              </a:rPr>
              <a:t>组帧 </a:t>
            </a:r>
            <a:r>
              <a:rPr lang="en-US" altLang="zh-CN" sz="2400" b="1" dirty="0" smtClean="0">
                <a:latin typeface="+mn-ea"/>
              </a:rPr>
              <a:t>(framing): </a:t>
            </a:r>
            <a:endParaRPr lang="en-US" altLang="zh-CN" sz="2400" b="1" dirty="0">
              <a:latin typeface="+mn-ea"/>
            </a:endParaRPr>
          </a:p>
          <a:p>
            <a:pPr lvl="1">
              <a:lnSpc>
                <a:spcPct val="110000"/>
              </a:lnSpc>
            </a:pPr>
            <a:r>
              <a:rPr lang="zh-CN" altLang="en-US" sz="2000" dirty="0">
                <a:latin typeface="+mn-ea"/>
              </a:rPr>
              <a:t>封装数据报为数据帧，增加头</a:t>
            </a:r>
            <a:r>
              <a:rPr lang="zh-CN" altLang="en-US" sz="2000" dirty="0" smtClean="0">
                <a:latin typeface="+mn-ea"/>
              </a:rPr>
              <a:t>部</a:t>
            </a:r>
            <a:r>
              <a:rPr lang="en-US" altLang="zh-CN" sz="2000" dirty="0" smtClean="0">
                <a:latin typeface="+mn-ea"/>
              </a:rPr>
              <a:t>(e.g.,</a:t>
            </a:r>
            <a:r>
              <a:rPr lang="zh-CN" altLang="en-US" sz="2000" dirty="0" smtClean="0">
                <a:latin typeface="+mn-ea"/>
              </a:rPr>
              <a:t>地址信息</a:t>
            </a:r>
            <a:r>
              <a:rPr lang="en-US" altLang="zh-CN" sz="2000" dirty="0" smtClean="0">
                <a:latin typeface="+mn-ea"/>
              </a:rPr>
              <a:t>)</a:t>
            </a:r>
            <a:r>
              <a:rPr lang="zh-CN" altLang="en-US" sz="2000" dirty="0" smtClean="0">
                <a:latin typeface="+mn-ea"/>
              </a:rPr>
              <a:t>，</a:t>
            </a:r>
            <a:r>
              <a:rPr lang="zh-CN" altLang="en-US" sz="2000" dirty="0">
                <a:latin typeface="+mn-ea"/>
              </a:rPr>
              <a:t>尾部信</a:t>
            </a:r>
            <a:r>
              <a:rPr lang="zh-CN" altLang="en-US" sz="2000" dirty="0" smtClean="0">
                <a:latin typeface="+mn-ea"/>
              </a:rPr>
              <a:t>息（</a:t>
            </a:r>
            <a:r>
              <a:rPr lang="en-US" altLang="zh-CN" sz="2000" dirty="0" smtClean="0">
                <a:latin typeface="+mn-ea"/>
              </a:rPr>
              <a:t>e.g.,</a:t>
            </a:r>
            <a:r>
              <a:rPr lang="zh-CN" altLang="en-US" sz="2000" dirty="0" smtClean="0">
                <a:latin typeface="+mn-ea"/>
              </a:rPr>
              <a:t>差错编码信息）</a:t>
            </a:r>
            <a:endParaRPr lang="en-US" altLang="zh-CN" sz="2000" dirty="0">
              <a:latin typeface="+mn-ea"/>
            </a:endParaRPr>
          </a:p>
          <a:p>
            <a:pPr lvl="1">
              <a:lnSpc>
                <a:spcPct val="110000"/>
              </a:lnSpc>
            </a:pPr>
            <a:r>
              <a:rPr lang="zh-CN" altLang="en-US" sz="2000" dirty="0">
                <a:latin typeface="+mn-ea"/>
              </a:rPr>
              <a:t>帧同</a:t>
            </a:r>
            <a:r>
              <a:rPr lang="zh-CN" altLang="en-US" sz="2000" dirty="0" smtClean="0">
                <a:latin typeface="+mn-ea"/>
              </a:rPr>
              <a:t>步</a:t>
            </a:r>
            <a:r>
              <a:rPr lang="en-US" altLang="zh-CN" sz="2000" dirty="0" smtClean="0">
                <a:latin typeface="+mn-ea"/>
              </a:rPr>
              <a:t>(e.g.,</a:t>
            </a:r>
            <a:r>
              <a:rPr lang="zh-CN" altLang="en-US" sz="2000" dirty="0" smtClean="0">
                <a:latin typeface="+mn-ea"/>
              </a:rPr>
              <a:t>帧定界符</a:t>
            </a:r>
            <a:r>
              <a:rPr lang="en-US" altLang="zh-CN" sz="2000" dirty="0" smtClean="0">
                <a:latin typeface="+mn-ea"/>
              </a:rPr>
              <a:t>)</a:t>
            </a:r>
            <a:endParaRPr lang="en-US" altLang="zh-CN" sz="2000" dirty="0">
              <a:latin typeface="+mn-ea"/>
            </a:endParaRPr>
          </a:p>
          <a:p>
            <a:pPr>
              <a:lnSpc>
                <a:spcPct val="110000"/>
              </a:lnSpc>
            </a:pPr>
            <a:r>
              <a:rPr lang="zh-CN" altLang="en-US" sz="2400" b="1" dirty="0" smtClean="0">
                <a:latin typeface="+mn-ea"/>
              </a:rPr>
              <a:t>链路接入</a:t>
            </a:r>
            <a:r>
              <a:rPr lang="en-US" altLang="zh-CN" sz="2400" b="1" dirty="0" smtClean="0">
                <a:latin typeface="+mn-ea"/>
              </a:rPr>
              <a:t>( </a:t>
            </a:r>
            <a:r>
              <a:rPr lang="en-US" altLang="zh-CN" sz="2400" b="1" dirty="0">
                <a:latin typeface="+mn-ea"/>
              </a:rPr>
              <a:t>link access</a:t>
            </a:r>
            <a:r>
              <a:rPr lang="en-US" altLang="zh-CN" sz="2400" b="1" dirty="0" smtClean="0">
                <a:latin typeface="+mn-ea"/>
              </a:rPr>
              <a:t>)</a:t>
            </a:r>
          </a:p>
          <a:p>
            <a:pPr lvl="1">
              <a:lnSpc>
                <a:spcPct val="110000"/>
              </a:lnSpc>
            </a:pPr>
            <a:r>
              <a:rPr lang="zh-CN" altLang="en-US" sz="2000" dirty="0">
                <a:latin typeface="+mn-ea"/>
              </a:rPr>
              <a:t>如果是共享链路</a:t>
            </a:r>
            <a:r>
              <a:rPr lang="zh-CN" altLang="en-US" sz="2000" dirty="0" smtClean="0">
                <a:latin typeface="+mn-ea"/>
              </a:rPr>
              <a:t>，</a:t>
            </a:r>
            <a:r>
              <a:rPr lang="zh-CN" altLang="en-US" sz="2000" dirty="0">
                <a:latin typeface="+mn-ea"/>
              </a:rPr>
              <a:t>需要解决信道接入</a:t>
            </a:r>
            <a:r>
              <a:rPr lang="en-US" altLang="zh-CN" sz="2000" dirty="0">
                <a:latin typeface="+mn-ea"/>
              </a:rPr>
              <a:t>(channel access)</a:t>
            </a:r>
          </a:p>
          <a:p>
            <a:pPr lvl="1">
              <a:lnSpc>
                <a:spcPct val="110000"/>
              </a:lnSpc>
            </a:pPr>
            <a:r>
              <a:rPr lang="zh-CN" altLang="en-US" sz="2000" dirty="0">
                <a:latin typeface="+mn-ea"/>
              </a:rPr>
              <a:t>在数据帧头部中，用</a:t>
            </a:r>
            <a:r>
              <a:rPr lang="en-US" altLang="zh-CN" sz="2000" dirty="0">
                <a:latin typeface="+mn-ea"/>
              </a:rPr>
              <a:t>MAC</a:t>
            </a:r>
            <a:r>
              <a:rPr lang="zh-CN" altLang="en-US" sz="2000" dirty="0">
                <a:latin typeface="+mn-ea"/>
              </a:rPr>
              <a:t>地址来标识</a:t>
            </a:r>
            <a:r>
              <a:rPr lang="zh-CN" altLang="en-US" sz="2000" dirty="0" smtClean="0">
                <a:latin typeface="+mn-ea"/>
              </a:rPr>
              <a:t>源</a:t>
            </a:r>
            <a:r>
              <a:rPr lang="zh-CN" altLang="en-US" sz="2000" dirty="0">
                <a:latin typeface="+mn-ea"/>
              </a:rPr>
              <a:t>和</a:t>
            </a:r>
            <a:r>
              <a:rPr lang="zh-CN" altLang="en-US" sz="2000" dirty="0" smtClean="0">
                <a:latin typeface="+mn-ea"/>
              </a:rPr>
              <a:t>目的</a:t>
            </a:r>
            <a:endParaRPr lang="en-US" altLang="zh-CN" sz="2000" dirty="0">
              <a:latin typeface="+mn-ea"/>
            </a:endParaRPr>
          </a:p>
          <a:p>
            <a:pPr lvl="2">
              <a:lnSpc>
                <a:spcPct val="110000"/>
              </a:lnSpc>
            </a:pPr>
            <a:r>
              <a:rPr lang="zh-CN" altLang="en-US" dirty="0">
                <a:latin typeface="+mn-ea"/>
              </a:rPr>
              <a:t>不同于</a:t>
            </a:r>
            <a:r>
              <a:rPr lang="en-US" altLang="zh-CN" dirty="0">
                <a:latin typeface="+mn-ea"/>
              </a:rPr>
              <a:t>IP</a:t>
            </a:r>
            <a:r>
              <a:rPr lang="zh-CN" altLang="en-US" dirty="0">
                <a:latin typeface="+mn-ea"/>
              </a:rPr>
              <a:t>地址</a:t>
            </a:r>
            <a:endParaRPr lang="en-US" altLang="zh-CN" b="1" dirty="0" smtClean="0">
              <a:solidFill>
                <a:srgbClr val="CC0000"/>
              </a:solidFill>
              <a:latin typeface="+mn-ea"/>
            </a:endParaRPr>
          </a:p>
          <a:p>
            <a:pPr>
              <a:lnSpc>
                <a:spcPct val="110000"/>
              </a:lnSpc>
            </a:pPr>
            <a:r>
              <a:rPr lang="zh-CN" altLang="en-US" sz="2400" b="1" dirty="0" smtClean="0">
                <a:latin typeface="+mn-ea"/>
              </a:rPr>
              <a:t>在</a:t>
            </a:r>
            <a:r>
              <a:rPr lang="zh-CN" altLang="en-US" sz="2400" b="1" dirty="0">
                <a:latin typeface="+mn-ea"/>
              </a:rPr>
              <a:t>相邻节点之间可靠传输数据帧（</a:t>
            </a:r>
            <a:r>
              <a:rPr lang="zh-CN" altLang="en-US" sz="2400" b="1" dirty="0">
                <a:solidFill>
                  <a:srgbClr val="FF0000"/>
                </a:solidFill>
                <a:latin typeface="+mn-ea"/>
              </a:rPr>
              <a:t>某些链路可能未实现</a:t>
            </a:r>
            <a:r>
              <a:rPr lang="zh-CN" altLang="en-US" sz="2400" b="1" dirty="0">
                <a:latin typeface="+mn-ea"/>
              </a:rPr>
              <a:t>）</a:t>
            </a:r>
            <a:endParaRPr lang="en-US" altLang="zh-CN" sz="2400" b="1" dirty="0">
              <a:latin typeface="+mn-ea"/>
            </a:endParaRPr>
          </a:p>
          <a:p>
            <a:pPr lvl="1">
              <a:lnSpc>
                <a:spcPct val="110000"/>
              </a:lnSpc>
            </a:pPr>
            <a:r>
              <a:rPr lang="zh-CN" altLang="en-US" sz="2000" dirty="0" smtClean="0">
                <a:latin typeface="+mn-ea"/>
              </a:rPr>
              <a:t>在</a:t>
            </a:r>
            <a:r>
              <a:rPr lang="zh-CN" altLang="en-US" sz="2000" dirty="0">
                <a:latin typeface="+mn-ea"/>
              </a:rPr>
              <a:t>比特错误率很低的链路</a:t>
            </a:r>
            <a:r>
              <a:rPr lang="en-US" altLang="zh-CN" sz="2000" dirty="0">
                <a:latin typeface="+mn-ea"/>
              </a:rPr>
              <a:t>(</a:t>
            </a:r>
            <a:r>
              <a:rPr lang="zh-CN" altLang="en-US" sz="2000" dirty="0">
                <a:latin typeface="+mn-ea"/>
              </a:rPr>
              <a:t>光纤、双绞线</a:t>
            </a:r>
            <a:r>
              <a:rPr lang="en-US" altLang="zh-CN" sz="2000" dirty="0">
                <a:latin typeface="+mn-ea"/>
              </a:rPr>
              <a:t>)</a:t>
            </a:r>
            <a:r>
              <a:rPr lang="zh-CN" altLang="en-US" sz="2000" dirty="0">
                <a:latin typeface="+mn-ea"/>
              </a:rPr>
              <a:t>很少使用</a:t>
            </a:r>
            <a:endParaRPr lang="en-US" altLang="zh-CN" sz="2000" dirty="0">
              <a:latin typeface="+mn-ea"/>
            </a:endParaRPr>
          </a:p>
          <a:p>
            <a:pPr lvl="1">
              <a:lnSpc>
                <a:spcPct val="110000"/>
              </a:lnSpc>
            </a:pPr>
            <a:r>
              <a:rPr lang="zh-CN" altLang="en-US" sz="2000" dirty="0">
                <a:latin typeface="+mn-ea"/>
              </a:rPr>
              <a:t>无线链路：高比特</a:t>
            </a:r>
            <a:r>
              <a:rPr lang="zh-CN" altLang="en-US" sz="2000" dirty="0" smtClean="0">
                <a:latin typeface="+mn-ea"/>
              </a:rPr>
              <a:t>错误率，需要可靠交付</a:t>
            </a:r>
            <a:endParaRPr lang="en-US" altLang="zh-CN" sz="2000" dirty="0">
              <a:latin typeface="+mn-ea"/>
            </a:endParaRPr>
          </a:p>
        </p:txBody>
      </p:sp>
      <p:sp>
        <p:nvSpPr>
          <p:cNvPr id="2" name="矩形 1"/>
          <p:cNvSpPr/>
          <p:nvPr/>
        </p:nvSpPr>
        <p:spPr>
          <a:xfrm>
            <a:off x="236200" y="5542383"/>
            <a:ext cx="8365360" cy="498598"/>
          </a:xfrm>
          <a:prstGeom prst="rect">
            <a:avLst/>
          </a:prstGeom>
        </p:spPr>
        <p:txBody>
          <a:bodyPr wrap="square">
            <a:spAutoFit/>
          </a:bodyPr>
          <a:lstStyle/>
          <a:p>
            <a:pPr lvl="2">
              <a:lnSpc>
                <a:spcPct val="110000"/>
              </a:lnSpc>
            </a:pPr>
            <a:r>
              <a:rPr lang="zh-CN" altLang="en-US" sz="2400" b="1" dirty="0" smtClean="0">
                <a:latin typeface="+mn-ea"/>
              </a:rPr>
              <a:t>问题</a:t>
            </a:r>
            <a:r>
              <a:rPr lang="zh-CN" altLang="en-US" sz="2400" b="1" dirty="0">
                <a:latin typeface="+mn-ea"/>
              </a:rPr>
              <a:t>：为什么要在链路层和端到端都实现可靠传输？</a:t>
            </a:r>
            <a:endParaRPr lang="en-US" altLang="zh-CN" sz="2400" b="1" dirty="0">
              <a:latin typeface="+mn-ea"/>
            </a:endParaRPr>
          </a:p>
        </p:txBody>
      </p:sp>
    </p:spTree>
    <p:extLst>
      <p:ext uri="{BB962C8B-B14F-4D97-AF65-F5344CB8AC3E}">
        <p14:creationId xmlns:p14="http://schemas.microsoft.com/office/powerpoint/2010/main" val="145899602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3"/>
          <p:cNvSpPr>
            <a:spLocks noGrp="1" noChangeArrowheads="1"/>
          </p:cNvSpPr>
          <p:nvPr>
            <p:ph type="body" idx="4294967295"/>
          </p:nvPr>
        </p:nvSpPr>
        <p:spPr>
          <a:xfrm>
            <a:off x="891613" y="1332194"/>
            <a:ext cx="9166787" cy="4648200"/>
          </a:xfrm>
          <a:prstGeom prst="rect">
            <a:avLst/>
          </a:prstGeom>
        </p:spPr>
        <p:txBody>
          <a:bodyPr/>
          <a:lstStyle/>
          <a:p>
            <a:pPr>
              <a:lnSpc>
                <a:spcPct val="110000"/>
              </a:lnSpc>
            </a:pPr>
            <a:r>
              <a:rPr lang="zh-CN" altLang="en-US" sz="2400" b="1" dirty="0">
                <a:latin typeface="+mn-ea"/>
              </a:rPr>
              <a:t>流量控制</a:t>
            </a:r>
            <a:r>
              <a:rPr lang="en-US" altLang="zh-CN" sz="2400" b="1" dirty="0">
                <a:latin typeface="+mn-ea"/>
              </a:rPr>
              <a:t>(flow control): </a:t>
            </a:r>
          </a:p>
          <a:p>
            <a:pPr lvl="1">
              <a:lnSpc>
                <a:spcPct val="110000"/>
              </a:lnSpc>
            </a:pPr>
            <a:r>
              <a:rPr lang="zh-CN" altLang="en-US" sz="2000" dirty="0">
                <a:latin typeface="+mn-ea"/>
              </a:rPr>
              <a:t>用于控制发送节点向直接相连的接收节点发送数据帧的频率</a:t>
            </a:r>
            <a:endParaRPr lang="en-US" altLang="zh-CN" sz="2000" dirty="0">
              <a:latin typeface="+mn-ea"/>
            </a:endParaRPr>
          </a:p>
          <a:p>
            <a:pPr>
              <a:lnSpc>
                <a:spcPct val="110000"/>
              </a:lnSpc>
            </a:pPr>
            <a:r>
              <a:rPr lang="zh-CN" altLang="en-US" sz="2400" b="1" dirty="0">
                <a:latin typeface="+mn-ea"/>
              </a:rPr>
              <a:t>差错检查</a:t>
            </a:r>
            <a:r>
              <a:rPr lang="en-US" altLang="zh-CN" sz="2400" b="1" dirty="0">
                <a:latin typeface="+mn-ea"/>
              </a:rPr>
              <a:t>(error detection): </a:t>
            </a:r>
          </a:p>
          <a:p>
            <a:pPr lvl="1">
              <a:lnSpc>
                <a:spcPct val="110000"/>
              </a:lnSpc>
            </a:pPr>
            <a:r>
              <a:rPr lang="zh-CN" altLang="en-US" sz="2000" dirty="0">
                <a:latin typeface="+mn-ea"/>
              </a:rPr>
              <a:t>差错可能由信号衰减、噪声引入</a:t>
            </a:r>
            <a:endParaRPr lang="en-US" altLang="zh-CN" sz="2000" dirty="0">
              <a:latin typeface="+mn-ea"/>
            </a:endParaRPr>
          </a:p>
          <a:p>
            <a:pPr lvl="1">
              <a:lnSpc>
                <a:spcPct val="110000"/>
              </a:lnSpc>
            </a:pPr>
            <a:r>
              <a:rPr lang="zh-CN" altLang="en-US" sz="2000" dirty="0">
                <a:latin typeface="+mn-ea"/>
              </a:rPr>
              <a:t>接收方检测是否出现</a:t>
            </a:r>
            <a:r>
              <a:rPr lang="zh-CN" altLang="en-US" sz="2000" dirty="0" smtClean="0">
                <a:latin typeface="+mn-ea"/>
              </a:rPr>
              <a:t>错误</a:t>
            </a:r>
            <a:endParaRPr lang="en-US" altLang="zh-CN" sz="2000" dirty="0">
              <a:latin typeface="+mn-ea"/>
            </a:endParaRPr>
          </a:p>
          <a:p>
            <a:pPr lvl="2">
              <a:lnSpc>
                <a:spcPct val="110000"/>
              </a:lnSpc>
            </a:pPr>
            <a:r>
              <a:rPr lang="zh-CN" altLang="en-US" dirty="0">
                <a:latin typeface="+mn-ea"/>
              </a:rPr>
              <a:t>通知发送方重传或丢弃数据帧</a:t>
            </a:r>
            <a:endParaRPr lang="en-US" altLang="zh-CN" dirty="0">
              <a:latin typeface="+mn-ea"/>
            </a:endParaRPr>
          </a:p>
          <a:p>
            <a:pPr>
              <a:lnSpc>
                <a:spcPct val="110000"/>
              </a:lnSpc>
            </a:pPr>
            <a:r>
              <a:rPr lang="zh-CN" altLang="en-US" sz="2400" b="1" dirty="0">
                <a:latin typeface="+mn-ea"/>
              </a:rPr>
              <a:t>错误纠正</a:t>
            </a:r>
            <a:r>
              <a:rPr lang="en-US" altLang="zh-CN" sz="2400" b="1" dirty="0">
                <a:latin typeface="+mn-ea"/>
              </a:rPr>
              <a:t>(error correction): </a:t>
            </a:r>
          </a:p>
          <a:p>
            <a:pPr lvl="1">
              <a:lnSpc>
                <a:spcPct val="110000"/>
              </a:lnSpc>
            </a:pPr>
            <a:r>
              <a:rPr lang="zh-CN" altLang="en-US" sz="2000" dirty="0">
                <a:latin typeface="+mn-ea"/>
              </a:rPr>
              <a:t>接收</a:t>
            </a:r>
            <a:r>
              <a:rPr lang="zh-CN" altLang="en-US" sz="2000" dirty="0" smtClean="0">
                <a:latin typeface="+mn-ea"/>
              </a:rPr>
              <a:t>方</a:t>
            </a:r>
            <a:r>
              <a:rPr lang="zh-CN" altLang="en-US" sz="2000" dirty="0">
                <a:latin typeface="+mn-ea"/>
              </a:rPr>
              <a:t>直接</a:t>
            </a:r>
            <a:r>
              <a:rPr lang="zh-CN" altLang="en-US" sz="2000" dirty="0" smtClean="0">
                <a:latin typeface="+mn-ea"/>
              </a:rPr>
              <a:t>纠正</a:t>
            </a:r>
            <a:r>
              <a:rPr lang="zh-CN" altLang="en-US" sz="2000" dirty="0">
                <a:latin typeface="+mn-ea"/>
              </a:rPr>
              <a:t>比特错误，而不需要请求重传</a:t>
            </a:r>
            <a:endParaRPr lang="en-US" altLang="zh-CN" sz="2000" dirty="0">
              <a:latin typeface="+mn-ea"/>
            </a:endParaRPr>
          </a:p>
          <a:p>
            <a:pPr>
              <a:lnSpc>
                <a:spcPct val="110000"/>
              </a:lnSpc>
            </a:pPr>
            <a:r>
              <a:rPr lang="zh-CN" altLang="en-US" sz="2400" b="1" dirty="0">
                <a:latin typeface="+mn-ea"/>
              </a:rPr>
              <a:t>半双工和全双工</a:t>
            </a:r>
            <a:r>
              <a:rPr lang="en-US" altLang="zh-CN" sz="2400" b="1" dirty="0">
                <a:latin typeface="+mn-ea"/>
              </a:rPr>
              <a:t>(half-duplex and full-duplex):</a:t>
            </a:r>
          </a:p>
          <a:p>
            <a:pPr lvl="1">
              <a:lnSpc>
                <a:spcPct val="110000"/>
              </a:lnSpc>
            </a:pPr>
            <a:r>
              <a:rPr lang="zh-CN" altLang="en-US" sz="2000" dirty="0">
                <a:latin typeface="+mn-ea"/>
              </a:rPr>
              <a:t>在</a:t>
            </a:r>
            <a:r>
              <a:rPr lang="zh-CN" altLang="en-US" sz="2000" dirty="0" smtClean="0">
                <a:latin typeface="+mn-ea"/>
              </a:rPr>
              <a:t>半双工：链路</a:t>
            </a:r>
            <a:r>
              <a:rPr lang="zh-CN" altLang="en-US" sz="2000" dirty="0">
                <a:latin typeface="+mn-ea"/>
              </a:rPr>
              <a:t>的两个</a:t>
            </a:r>
            <a:r>
              <a:rPr lang="zh-CN" altLang="en-US" sz="2000" dirty="0" smtClean="0">
                <a:latin typeface="+mn-ea"/>
              </a:rPr>
              <a:t>节点</a:t>
            </a:r>
            <a:r>
              <a:rPr lang="zh-CN" altLang="en-US" sz="2000" b="1" dirty="0" smtClean="0">
                <a:solidFill>
                  <a:srgbClr val="FF0000"/>
                </a:solidFill>
                <a:latin typeface="+mn-ea"/>
              </a:rPr>
              <a:t>交替</a:t>
            </a:r>
            <a:r>
              <a:rPr lang="zh-CN" altLang="en-US" sz="2000" dirty="0" smtClean="0">
                <a:latin typeface="+mn-ea"/>
              </a:rPr>
              <a:t>双向传输，</a:t>
            </a:r>
            <a:r>
              <a:rPr lang="zh-CN" altLang="en-US" sz="2000" dirty="0">
                <a:latin typeface="+mn-ea"/>
              </a:rPr>
              <a:t>但是不能同时</a:t>
            </a:r>
            <a:r>
              <a:rPr lang="zh-CN" altLang="en-US" sz="2000" dirty="0" smtClean="0">
                <a:latin typeface="+mn-ea"/>
              </a:rPr>
              <a:t>发送</a:t>
            </a:r>
            <a:endParaRPr lang="en-US" altLang="zh-CN" sz="2000" dirty="0" smtClean="0">
              <a:latin typeface="+mn-ea"/>
            </a:endParaRPr>
          </a:p>
          <a:p>
            <a:pPr lvl="1">
              <a:lnSpc>
                <a:spcPct val="110000"/>
              </a:lnSpc>
            </a:pPr>
            <a:r>
              <a:rPr lang="zh-CN" altLang="en-US" sz="2000" dirty="0">
                <a:latin typeface="+mn-ea"/>
              </a:rPr>
              <a:t>全</a:t>
            </a:r>
            <a:r>
              <a:rPr lang="zh-CN" altLang="en-US" sz="2000" dirty="0" smtClean="0">
                <a:latin typeface="+mn-ea"/>
              </a:rPr>
              <a:t>双工：链路两个节点</a:t>
            </a:r>
            <a:r>
              <a:rPr lang="zh-CN" altLang="en-US" sz="2000" b="1" dirty="0" smtClean="0">
                <a:solidFill>
                  <a:srgbClr val="FF0000"/>
                </a:solidFill>
                <a:latin typeface="+mn-ea"/>
              </a:rPr>
              <a:t>同时</a:t>
            </a:r>
            <a:r>
              <a:rPr lang="zh-CN" altLang="en-US" sz="2000" dirty="0" smtClean="0">
                <a:latin typeface="+mn-ea"/>
              </a:rPr>
              <a:t>双向传输</a:t>
            </a:r>
            <a:endParaRPr lang="en-US" altLang="zh-CN" sz="2000" dirty="0">
              <a:latin typeface="+mn-ea"/>
            </a:endParaRPr>
          </a:p>
        </p:txBody>
      </p:sp>
      <p:sp>
        <p:nvSpPr>
          <p:cNvPr id="7174" name="Rectangle 6"/>
          <p:cNvSpPr>
            <a:spLocks noGrp="1" noChangeArrowheads="1"/>
          </p:cNvSpPr>
          <p:nvPr>
            <p:ph type="title" idx="4294967295"/>
          </p:nvPr>
        </p:nvSpPr>
        <p:spPr>
          <a:xfrm>
            <a:off x="0" y="228600"/>
            <a:ext cx="11991372" cy="1143000"/>
          </a:xfrm>
          <a:prstGeom prst="rect">
            <a:avLst/>
          </a:prstGeom>
        </p:spPr>
        <p:txBody>
          <a:bodyPr/>
          <a:lstStyle/>
          <a:p>
            <a:pPr algn="ctr"/>
            <a:r>
              <a:rPr lang="en-US" altLang="zh-CN" dirty="0">
                <a:latin typeface="+mj-ea"/>
              </a:rPr>
              <a:t>5.1.1 </a:t>
            </a:r>
            <a:r>
              <a:rPr lang="zh-CN" altLang="en-US" dirty="0">
                <a:latin typeface="+mj-ea"/>
              </a:rPr>
              <a:t>链路层提供的服务</a:t>
            </a:r>
            <a:endParaRPr lang="en-US" altLang="zh-CN" dirty="0">
              <a:latin typeface="+mj-ea"/>
            </a:endParaRPr>
          </a:p>
        </p:txBody>
      </p:sp>
    </p:spTree>
    <p:extLst>
      <p:ext uri="{BB962C8B-B14F-4D97-AF65-F5344CB8AC3E}">
        <p14:creationId xmlns:p14="http://schemas.microsoft.com/office/powerpoint/2010/main" val="24948782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3"/>
          <p:cNvSpPr>
            <a:spLocks noGrp="1" noChangeArrowheads="1"/>
          </p:cNvSpPr>
          <p:nvPr>
            <p:ph type="body" idx="4294967295"/>
          </p:nvPr>
        </p:nvSpPr>
        <p:spPr>
          <a:xfrm>
            <a:off x="633196" y="457551"/>
            <a:ext cx="10848975" cy="4852386"/>
          </a:xfrm>
          <a:prstGeom prst="rect">
            <a:avLst/>
          </a:prstGeom>
        </p:spPr>
        <p:txBody>
          <a:bodyPr/>
          <a:lstStyle/>
          <a:p>
            <a:pPr>
              <a:lnSpc>
                <a:spcPct val="110000"/>
              </a:lnSpc>
            </a:pPr>
            <a:r>
              <a:rPr lang="zh-CN" altLang="en-US" sz="2400" b="1" dirty="0"/>
              <a:t>三种主要差错检测技</a:t>
            </a:r>
            <a:r>
              <a:rPr lang="zh-CN" altLang="en-US" sz="2400" b="1" dirty="0" smtClean="0"/>
              <a:t>术 </a:t>
            </a:r>
            <a:r>
              <a:rPr lang="zh-CN" altLang="en-US" sz="2400" b="1" dirty="0" smtClean="0">
                <a:solidFill>
                  <a:srgbClr val="FF0000"/>
                </a:solidFill>
                <a:latin typeface="+mn-ea"/>
              </a:rPr>
              <a:t>要</a:t>
            </a:r>
            <a:r>
              <a:rPr lang="zh-CN" altLang="en-US" sz="2400" b="1" dirty="0">
                <a:solidFill>
                  <a:srgbClr val="FF0000"/>
                </a:solidFill>
                <a:latin typeface="+mn-ea"/>
              </a:rPr>
              <a:t>求会计算</a:t>
            </a:r>
            <a:endParaRPr lang="en-US" altLang="zh-CN" sz="2400" b="1" dirty="0" smtClean="0">
              <a:solidFill>
                <a:srgbClr val="FF0000"/>
              </a:solidFill>
              <a:latin typeface="+mn-ea"/>
            </a:endParaRPr>
          </a:p>
          <a:p>
            <a:pPr lvl="1">
              <a:lnSpc>
                <a:spcPct val="110000"/>
              </a:lnSpc>
            </a:pPr>
            <a:r>
              <a:rPr lang="zh-CN" altLang="en-US" sz="2000" b="1" dirty="0" smtClean="0">
                <a:solidFill>
                  <a:srgbClr val="FF0000"/>
                </a:solidFill>
                <a:latin typeface="+mn-ea"/>
              </a:rPr>
              <a:t>奇偶校验</a:t>
            </a:r>
            <a:r>
              <a:rPr lang="zh-CN" altLang="en-US" sz="2000" dirty="0">
                <a:latin typeface="+mn-ea"/>
              </a:rPr>
              <a:t>：最基本的方法</a:t>
            </a:r>
            <a:r>
              <a:rPr lang="zh-CN" altLang="en-US" sz="2000" dirty="0" smtClean="0">
                <a:latin typeface="+mn-ea"/>
              </a:rPr>
              <a:t>。</a:t>
            </a:r>
            <a:endParaRPr lang="en-US" altLang="zh-CN" sz="2000" dirty="0" smtClean="0">
              <a:latin typeface="+mn-ea"/>
            </a:endParaRPr>
          </a:p>
          <a:p>
            <a:pPr lvl="2">
              <a:lnSpc>
                <a:spcPct val="110000"/>
              </a:lnSpc>
            </a:pPr>
            <a:r>
              <a:rPr lang="en-US" altLang="zh-CN" sz="1600" dirty="0" smtClean="0">
                <a:latin typeface="+mn-ea"/>
              </a:rPr>
              <a:t>1</a:t>
            </a:r>
            <a:r>
              <a:rPr lang="zh-CN" altLang="en-US" sz="1600" dirty="0" smtClean="0">
                <a:latin typeface="+mn-ea"/>
              </a:rPr>
              <a:t>维奇偶校验：</a:t>
            </a:r>
            <a:r>
              <a:rPr lang="zh-CN" altLang="en-US" sz="1600" dirty="0" smtClean="0">
                <a:solidFill>
                  <a:prstClr val="black"/>
                </a:solidFill>
                <a:latin typeface="Microsoft YaHei"/>
              </a:rPr>
              <a:t>可</a:t>
            </a:r>
            <a:r>
              <a:rPr lang="zh-CN" altLang="en-US" sz="1600" dirty="0">
                <a:solidFill>
                  <a:prstClr val="black"/>
                </a:solidFill>
                <a:latin typeface="Microsoft YaHei"/>
              </a:rPr>
              <a:t>以查出任意奇数个错误，但不能发现偶数个错</a:t>
            </a:r>
            <a:r>
              <a:rPr lang="zh-CN" altLang="en-US" sz="1600" dirty="0" smtClean="0">
                <a:solidFill>
                  <a:prstClr val="black"/>
                </a:solidFill>
                <a:latin typeface="Microsoft YaHei"/>
              </a:rPr>
              <a:t>误</a:t>
            </a:r>
            <a:endParaRPr lang="en-US" altLang="zh-CN" sz="1600" dirty="0" smtClean="0">
              <a:latin typeface="+mn-ea"/>
            </a:endParaRPr>
          </a:p>
          <a:p>
            <a:pPr lvl="2">
              <a:lnSpc>
                <a:spcPct val="110000"/>
              </a:lnSpc>
            </a:pPr>
            <a:r>
              <a:rPr lang="en-US" altLang="zh-CN" sz="1600" dirty="0" smtClean="0">
                <a:latin typeface="+mn-ea"/>
              </a:rPr>
              <a:t>2</a:t>
            </a:r>
            <a:r>
              <a:rPr lang="zh-CN" altLang="en-US" sz="1600" dirty="0" smtClean="0">
                <a:latin typeface="+mn-ea"/>
              </a:rPr>
              <a:t>维奇偶校验：</a:t>
            </a:r>
            <a:r>
              <a:rPr lang="zh-CN" altLang="en-US" sz="1600" dirty="0" smtClean="0">
                <a:solidFill>
                  <a:prstClr val="black"/>
                </a:solidFill>
                <a:latin typeface="Microsoft YaHei"/>
              </a:rPr>
              <a:t>可</a:t>
            </a:r>
            <a:r>
              <a:rPr lang="zh-CN" altLang="en-US" sz="1600" dirty="0">
                <a:solidFill>
                  <a:prstClr val="black"/>
                </a:solidFill>
                <a:latin typeface="Microsoft YaHei"/>
              </a:rPr>
              <a:t>以</a:t>
            </a:r>
            <a:r>
              <a:rPr lang="zh-CN" altLang="en-US" sz="1600" dirty="0">
                <a:solidFill>
                  <a:srgbClr val="FF0000"/>
                </a:solidFill>
                <a:latin typeface="Microsoft YaHei"/>
              </a:rPr>
              <a:t>检测并纠正单个比特差错</a:t>
            </a:r>
            <a:r>
              <a:rPr lang="zh-CN" altLang="en-US" sz="1600" dirty="0">
                <a:solidFill>
                  <a:prstClr val="black"/>
                </a:solidFill>
                <a:latin typeface="Microsoft YaHei"/>
              </a:rPr>
              <a:t>（数据或校验位中） </a:t>
            </a:r>
            <a:r>
              <a:rPr lang="zh-CN" altLang="en-US" sz="1600" dirty="0" smtClean="0">
                <a:solidFill>
                  <a:prstClr val="black"/>
                </a:solidFill>
                <a:latin typeface="Microsoft YaHei"/>
              </a:rPr>
              <a:t>；</a:t>
            </a:r>
            <a:r>
              <a:rPr lang="zh-CN" altLang="en-US" sz="1600" dirty="0">
                <a:solidFill>
                  <a:prstClr val="black"/>
                </a:solidFill>
                <a:latin typeface="Microsoft YaHei"/>
              </a:rPr>
              <a:t>能够</a:t>
            </a:r>
            <a:r>
              <a:rPr lang="zh-CN" altLang="en-US" sz="1600" dirty="0">
                <a:solidFill>
                  <a:srgbClr val="FF0000"/>
                </a:solidFill>
                <a:latin typeface="Microsoft YaHei"/>
              </a:rPr>
              <a:t>检测</a:t>
            </a:r>
            <a:r>
              <a:rPr lang="en-US" altLang="zh-CN" sz="1600" dirty="0">
                <a:solidFill>
                  <a:srgbClr val="FF0000"/>
                </a:solidFill>
                <a:latin typeface="Microsoft YaHei"/>
              </a:rPr>
              <a:t>(</a:t>
            </a:r>
            <a:r>
              <a:rPr lang="zh-CN" altLang="en-US" sz="1600" dirty="0">
                <a:solidFill>
                  <a:srgbClr val="FF0000"/>
                </a:solidFill>
                <a:latin typeface="Microsoft YaHei"/>
              </a:rPr>
              <a:t>但不能纠正</a:t>
            </a:r>
            <a:r>
              <a:rPr lang="en-US" altLang="zh-CN" sz="1600" dirty="0">
                <a:solidFill>
                  <a:srgbClr val="FF0000"/>
                </a:solidFill>
                <a:latin typeface="Microsoft YaHei"/>
              </a:rPr>
              <a:t>)</a:t>
            </a:r>
            <a:r>
              <a:rPr lang="zh-CN" altLang="en-US" sz="1600" dirty="0">
                <a:solidFill>
                  <a:srgbClr val="FF0000"/>
                </a:solidFill>
                <a:latin typeface="Microsoft YaHei"/>
              </a:rPr>
              <a:t>分组中任意两个比特的差</a:t>
            </a:r>
            <a:r>
              <a:rPr lang="zh-CN" altLang="en-US" sz="1600" dirty="0" smtClean="0">
                <a:solidFill>
                  <a:srgbClr val="FF0000"/>
                </a:solidFill>
                <a:latin typeface="Microsoft YaHei"/>
              </a:rPr>
              <a:t>错</a:t>
            </a:r>
            <a:endParaRPr lang="zh-CN" altLang="en-US" sz="1600" dirty="0">
              <a:latin typeface="+mn-ea"/>
            </a:endParaRPr>
          </a:p>
          <a:p>
            <a:pPr lvl="1">
              <a:lnSpc>
                <a:spcPct val="110000"/>
              </a:lnSpc>
            </a:pPr>
            <a:r>
              <a:rPr lang="en-US" altLang="zh-CN" sz="2000" b="1" dirty="0">
                <a:solidFill>
                  <a:srgbClr val="FF0000"/>
                </a:solidFill>
                <a:latin typeface="+mn-ea"/>
              </a:rPr>
              <a:t>Internet</a:t>
            </a:r>
            <a:r>
              <a:rPr lang="zh-CN" altLang="en-US" sz="2000" b="1" dirty="0">
                <a:solidFill>
                  <a:srgbClr val="FF0000"/>
                </a:solidFill>
                <a:latin typeface="+mn-ea"/>
              </a:rPr>
              <a:t>校验和</a:t>
            </a:r>
            <a:r>
              <a:rPr lang="zh-CN" altLang="en-US" sz="2000" dirty="0">
                <a:latin typeface="+mn-ea"/>
              </a:rPr>
              <a:t>：常用于运输层</a:t>
            </a:r>
            <a:r>
              <a:rPr lang="zh-CN" altLang="en-US" sz="2000" dirty="0" smtClean="0">
                <a:latin typeface="+mn-ea"/>
              </a:rPr>
              <a:t>。</a:t>
            </a:r>
            <a:endParaRPr lang="en-US" altLang="zh-CN" sz="2000" b="1" dirty="0" smtClean="0">
              <a:solidFill>
                <a:srgbClr val="FF0000"/>
              </a:solidFill>
              <a:latin typeface="+mn-ea"/>
            </a:endParaRPr>
          </a:p>
          <a:p>
            <a:pPr lvl="2">
              <a:lnSpc>
                <a:spcPct val="110000"/>
              </a:lnSpc>
            </a:pPr>
            <a:r>
              <a:rPr lang="zh-CN" altLang="en-US" sz="1600" dirty="0">
                <a:latin typeface="+mn-ea"/>
              </a:rPr>
              <a:t>分组</a:t>
            </a:r>
            <a:r>
              <a:rPr lang="zh-CN" altLang="en-US" sz="1600" dirty="0">
                <a:solidFill>
                  <a:srgbClr val="FF0000"/>
                </a:solidFill>
                <a:latin typeface="+mn-ea"/>
              </a:rPr>
              <a:t>开销小：</a:t>
            </a:r>
            <a:r>
              <a:rPr lang="zh-CN" altLang="en-US" sz="1600" dirty="0">
                <a:latin typeface="+mn-ea"/>
              </a:rPr>
              <a:t>检查和位数比较</a:t>
            </a:r>
            <a:r>
              <a:rPr lang="zh-CN" altLang="en-US" sz="1600" dirty="0" smtClean="0">
                <a:latin typeface="+mn-ea"/>
              </a:rPr>
              <a:t>少；</a:t>
            </a:r>
            <a:endParaRPr lang="en-US" altLang="zh-CN" sz="1600" dirty="0" smtClean="0">
              <a:latin typeface="+mn-ea"/>
            </a:endParaRPr>
          </a:p>
          <a:p>
            <a:pPr lvl="2">
              <a:lnSpc>
                <a:spcPct val="110000"/>
              </a:lnSpc>
            </a:pPr>
            <a:r>
              <a:rPr lang="zh-CN" altLang="en-US" sz="1600" dirty="0">
                <a:latin typeface="+mn-ea"/>
              </a:rPr>
              <a:t>差错</a:t>
            </a:r>
            <a:r>
              <a:rPr lang="zh-CN" altLang="en-US" sz="1600" dirty="0">
                <a:solidFill>
                  <a:srgbClr val="FF0000"/>
                </a:solidFill>
                <a:latin typeface="+mn-ea"/>
              </a:rPr>
              <a:t>检测能力</a:t>
            </a:r>
            <a:r>
              <a:rPr lang="zh-CN" altLang="en-US" sz="1600" dirty="0" smtClean="0">
                <a:solidFill>
                  <a:srgbClr val="FF0000"/>
                </a:solidFill>
                <a:latin typeface="+mn-ea"/>
              </a:rPr>
              <a:t>弱</a:t>
            </a:r>
            <a:endParaRPr lang="en-US" altLang="zh-CN" sz="1600" dirty="0" smtClean="0">
              <a:solidFill>
                <a:srgbClr val="FF0000"/>
              </a:solidFill>
              <a:latin typeface="+mn-ea"/>
            </a:endParaRPr>
          </a:p>
          <a:p>
            <a:pPr lvl="2">
              <a:lnSpc>
                <a:spcPct val="110000"/>
              </a:lnSpc>
            </a:pPr>
            <a:r>
              <a:rPr lang="zh-CN" altLang="en-US" sz="1600" dirty="0">
                <a:latin typeface="+mn-ea"/>
              </a:rPr>
              <a:t>差错检测</a:t>
            </a:r>
            <a:r>
              <a:rPr lang="zh-CN" altLang="en-US" sz="1600" dirty="0">
                <a:solidFill>
                  <a:srgbClr val="FF0000"/>
                </a:solidFill>
                <a:latin typeface="+mn-ea"/>
              </a:rPr>
              <a:t>用软件实现</a:t>
            </a:r>
            <a:endParaRPr lang="zh-CN" altLang="en-US" sz="1600" dirty="0">
              <a:latin typeface="+mn-ea"/>
            </a:endParaRPr>
          </a:p>
          <a:p>
            <a:pPr lvl="1">
              <a:lnSpc>
                <a:spcPct val="110000"/>
              </a:lnSpc>
            </a:pPr>
            <a:r>
              <a:rPr lang="zh-CN" altLang="en-US" sz="2000" b="1" dirty="0">
                <a:solidFill>
                  <a:srgbClr val="FF0000"/>
                </a:solidFill>
                <a:latin typeface="+mn-ea"/>
              </a:rPr>
              <a:t>循环冗余检测</a:t>
            </a:r>
            <a:r>
              <a:rPr lang="zh-CN" altLang="en-US" sz="2000" dirty="0">
                <a:latin typeface="+mn-ea"/>
              </a:rPr>
              <a:t>：常用于链路层</a:t>
            </a:r>
            <a:r>
              <a:rPr lang="zh-CN" altLang="en-US" sz="2000" dirty="0" smtClean="0">
                <a:latin typeface="+mn-ea"/>
              </a:rPr>
              <a:t>。</a:t>
            </a:r>
            <a:endParaRPr lang="en-US" altLang="zh-CN" sz="2000" dirty="0" smtClean="0">
              <a:latin typeface="+mn-ea"/>
            </a:endParaRPr>
          </a:p>
          <a:p>
            <a:pPr lvl="2">
              <a:lnSpc>
                <a:spcPct val="110000"/>
              </a:lnSpc>
            </a:pPr>
            <a:r>
              <a:rPr lang="zh-CN" altLang="en-US" sz="1600" dirty="0" smtClean="0">
                <a:latin typeface="+mn-ea"/>
              </a:rPr>
              <a:t>可</a:t>
            </a:r>
            <a:r>
              <a:rPr lang="zh-CN" altLang="en-US" sz="1600" dirty="0">
                <a:latin typeface="+mn-ea"/>
              </a:rPr>
              <a:t>检测出所有奇数位错</a:t>
            </a:r>
            <a:r>
              <a:rPr lang="zh-CN" altLang="en-US" sz="1600" dirty="0" smtClean="0">
                <a:latin typeface="+mn-ea"/>
              </a:rPr>
              <a:t>；</a:t>
            </a:r>
            <a:endParaRPr lang="en-US" altLang="zh-CN" sz="1600" dirty="0" smtClean="0">
              <a:latin typeface="+mn-ea"/>
            </a:endParaRPr>
          </a:p>
          <a:p>
            <a:pPr lvl="2">
              <a:lnSpc>
                <a:spcPct val="110000"/>
              </a:lnSpc>
            </a:pPr>
            <a:r>
              <a:rPr lang="zh-CN" altLang="en-US" sz="1600" dirty="0" smtClean="0">
                <a:latin typeface="+mn-ea"/>
              </a:rPr>
              <a:t>可</a:t>
            </a:r>
            <a:r>
              <a:rPr lang="zh-CN" altLang="en-US" sz="1600" dirty="0">
                <a:latin typeface="+mn-ea"/>
              </a:rPr>
              <a:t>检测出所有双比特的错</a:t>
            </a:r>
            <a:r>
              <a:rPr lang="zh-CN" altLang="en-US" sz="1600" dirty="0" smtClean="0">
                <a:latin typeface="+mn-ea"/>
              </a:rPr>
              <a:t>；</a:t>
            </a:r>
            <a:endParaRPr lang="en-US" altLang="zh-CN" sz="1600" dirty="0" smtClean="0">
              <a:latin typeface="+mn-ea"/>
            </a:endParaRPr>
          </a:p>
          <a:p>
            <a:pPr lvl="2">
              <a:lnSpc>
                <a:spcPct val="110000"/>
              </a:lnSpc>
            </a:pPr>
            <a:r>
              <a:rPr lang="zh-CN" altLang="en-US" sz="1600" dirty="0" smtClean="0">
                <a:latin typeface="+mn-ea"/>
              </a:rPr>
              <a:t>可</a:t>
            </a:r>
            <a:r>
              <a:rPr lang="zh-CN" altLang="en-US" sz="1600" dirty="0">
                <a:latin typeface="+mn-ea"/>
              </a:rPr>
              <a:t>检测出所有小于、等于校验位长度的突发</a:t>
            </a:r>
            <a:r>
              <a:rPr lang="zh-CN" altLang="en-US" sz="1600" dirty="0" smtClean="0">
                <a:latin typeface="+mn-ea"/>
              </a:rPr>
              <a:t>错</a:t>
            </a:r>
            <a:endParaRPr lang="zh-CN" altLang="en-US" sz="2400" dirty="0">
              <a:latin typeface="+mn-ea"/>
            </a:endParaRPr>
          </a:p>
        </p:txBody>
      </p:sp>
    </p:spTree>
    <p:extLst>
      <p:ext uri="{BB962C8B-B14F-4D97-AF65-F5344CB8AC3E}">
        <p14:creationId xmlns:p14="http://schemas.microsoft.com/office/powerpoint/2010/main" val="311224384"/>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1604745" y="1600548"/>
            <a:ext cx="10363200" cy="33391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2400" dirty="0" smtClean="0">
                <a:solidFill>
                  <a:srgbClr val="FF0000"/>
                </a:solidFill>
                <a:latin typeface="+mn-ea"/>
              </a:rPr>
              <a:t>信道划分协议</a:t>
            </a:r>
            <a:r>
              <a:rPr lang="en-US" altLang="zh-CN" sz="2400" dirty="0" smtClean="0">
                <a:solidFill>
                  <a:srgbClr val="FF0000"/>
                </a:solidFill>
                <a:latin typeface="+mn-ea"/>
              </a:rPr>
              <a:t>:</a:t>
            </a:r>
            <a:r>
              <a:rPr lang="en-US" altLang="zh-CN" sz="2400" dirty="0">
                <a:latin typeface="+mn-ea"/>
              </a:rPr>
              <a:t> TDMA</a:t>
            </a:r>
            <a:r>
              <a:rPr lang="zh-CN" altLang="en-US" sz="2400" dirty="0">
                <a:latin typeface="+mn-ea"/>
              </a:rPr>
              <a:t>、</a:t>
            </a:r>
            <a:r>
              <a:rPr lang="en-US" altLang="zh-CN" sz="2400" dirty="0">
                <a:latin typeface="+mn-ea"/>
              </a:rPr>
              <a:t>FDMA</a:t>
            </a:r>
            <a:r>
              <a:rPr lang="zh-CN" altLang="en-US" sz="2400" dirty="0">
                <a:latin typeface="+mn-ea"/>
              </a:rPr>
              <a:t>、</a:t>
            </a:r>
            <a:r>
              <a:rPr lang="en-US" altLang="zh-CN" sz="2400" dirty="0" smtClean="0">
                <a:latin typeface="+mn-ea"/>
              </a:rPr>
              <a:t>CDMA</a:t>
            </a:r>
          </a:p>
          <a:p>
            <a:pPr lvl="1">
              <a:lnSpc>
                <a:spcPct val="120000"/>
              </a:lnSpc>
            </a:pPr>
            <a:r>
              <a:rPr lang="zh-CN" altLang="en-US" dirty="0" smtClean="0">
                <a:latin typeface="+mn-ea"/>
              </a:rPr>
              <a:t>把信道划分为小</a:t>
            </a:r>
            <a:r>
              <a:rPr lang="en-US" altLang="zh-CN" dirty="0" smtClean="0">
                <a:latin typeface="+mn-ea"/>
              </a:rPr>
              <a:t>“</a:t>
            </a:r>
            <a:r>
              <a:rPr lang="zh-CN" altLang="en-US" dirty="0" smtClean="0">
                <a:latin typeface="+mn-ea"/>
              </a:rPr>
              <a:t>片” </a:t>
            </a:r>
            <a:r>
              <a:rPr lang="en-US" altLang="zh-CN" dirty="0" smtClean="0">
                <a:latin typeface="+mn-ea"/>
              </a:rPr>
              <a:t>(</a:t>
            </a:r>
            <a:r>
              <a:rPr lang="zh-CN" altLang="en-US" dirty="0" smtClean="0">
                <a:latin typeface="+mn-ea"/>
              </a:rPr>
              <a:t>时隙</a:t>
            </a:r>
            <a:r>
              <a:rPr lang="en-US" altLang="zh-CN" dirty="0" smtClean="0">
                <a:latin typeface="+mn-ea"/>
              </a:rPr>
              <a:t>)</a:t>
            </a:r>
            <a:r>
              <a:rPr lang="zh-CN" altLang="en-US" dirty="0" smtClean="0">
                <a:latin typeface="+mn-ea"/>
              </a:rPr>
              <a:t>；给节点分配专用的小</a:t>
            </a:r>
            <a:r>
              <a:rPr lang="en-US" altLang="zh-CN" dirty="0" smtClean="0">
                <a:latin typeface="+mn-ea"/>
              </a:rPr>
              <a:t>“</a:t>
            </a:r>
            <a:r>
              <a:rPr lang="zh-CN" altLang="en-US" dirty="0" smtClean="0">
                <a:latin typeface="+mn-ea"/>
              </a:rPr>
              <a:t>片”</a:t>
            </a:r>
            <a:endParaRPr lang="en-US" altLang="zh-CN" dirty="0">
              <a:latin typeface="+mn-ea"/>
            </a:endParaRPr>
          </a:p>
          <a:p>
            <a:pPr>
              <a:lnSpc>
                <a:spcPct val="120000"/>
              </a:lnSpc>
            </a:pPr>
            <a:r>
              <a:rPr lang="zh-CN" altLang="en-US" sz="2400" dirty="0" smtClean="0">
                <a:solidFill>
                  <a:srgbClr val="FF0000"/>
                </a:solidFill>
                <a:latin typeface="+mn-ea"/>
              </a:rPr>
              <a:t>随机访问协议</a:t>
            </a:r>
            <a:r>
              <a:rPr lang="en-US" altLang="zh-CN" sz="2400" dirty="0" smtClean="0">
                <a:solidFill>
                  <a:srgbClr val="FF0000"/>
                </a:solidFill>
                <a:latin typeface="+mn-ea"/>
              </a:rPr>
              <a:t>:</a:t>
            </a:r>
            <a:r>
              <a:rPr lang="en-US" altLang="zh-CN" dirty="0">
                <a:latin typeface="+mn-ea"/>
                <a:hlinkClick r:id="" action="ppaction://noaction"/>
              </a:rPr>
              <a:t> </a:t>
            </a:r>
            <a:r>
              <a:rPr lang="en-US" altLang="zh-CN" sz="2000" dirty="0">
                <a:latin typeface="+mn-ea"/>
              </a:rPr>
              <a:t>ALOHA</a:t>
            </a:r>
            <a:r>
              <a:rPr lang="en-US" altLang="zh-CN" sz="2000" dirty="0" smtClean="0">
                <a:latin typeface="+mn-ea"/>
              </a:rPr>
              <a:t>(</a:t>
            </a:r>
            <a:r>
              <a:rPr lang="zh-CN" altLang="en-US" sz="2000" dirty="0">
                <a:latin typeface="+mn-ea"/>
              </a:rPr>
              <a:t>纯</a:t>
            </a:r>
            <a:r>
              <a:rPr lang="en-US" altLang="zh-CN" sz="2000" dirty="0">
                <a:latin typeface="+mn-ea"/>
              </a:rPr>
              <a:t>ALOHA</a:t>
            </a:r>
            <a:r>
              <a:rPr lang="zh-CN" altLang="en-US" sz="2000" dirty="0">
                <a:latin typeface="+mn-ea"/>
              </a:rPr>
              <a:t>，时隙</a:t>
            </a:r>
            <a:r>
              <a:rPr lang="en-US" altLang="zh-CN" sz="2000" dirty="0">
                <a:latin typeface="+mn-ea"/>
              </a:rPr>
              <a:t>ALOHA)</a:t>
            </a:r>
            <a:r>
              <a:rPr lang="zh-CN" altLang="en-US" sz="2000" dirty="0">
                <a:latin typeface="+mn-ea"/>
              </a:rPr>
              <a:t>、</a:t>
            </a:r>
            <a:r>
              <a:rPr lang="en-US" altLang="zh-CN" sz="2000" dirty="0" smtClean="0">
                <a:latin typeface="+mn-ea"/>
              </a:rPr>
              <a:t>CSMA</a:t>
            </a:r>
            <a:r>
              <a:rPr lang="zh-CN" altLang="en-US" sz="2000" dirty="0" smtClean="0">
                <a:latin typeface="+mn-ea"/>
              </a:rPr>
              <a:t>、</a:t>
            </a:r>
            <a:r>
              <a:rPr lang="en-US" altLang="zh-CN" sz="2000" dirty="0" smtClean="0">
                <a:latin typeface="+mn-ea"/>
              </a:rPr>
              <a:t>CSMA/CD</a:t>
            </a:r>
            <a:r>
              <a:rPr lang="zh-CN" altLang="en-US" sz="2000" dirty="0" smtClean="0">
                <a:latin typeface="+mn-ea"/>
              </a:rPr>
              <a:t>（以太网）、</a:t>
            </a:r>
            <a:r>
              <a:rPr lang="en-US" altLang="zh-CN" sz="2000" dirty="0" smtClean="0">
                <a:latin typeface="+mn-ea"/>
              </a:rPr>
              <a:t>CSMA/CA</a:t>
            </a:r>
            <a:r>
              <a:rPr lang="zh-CN" altLang="en-US" sz="2000" dirty="0" smtClean="0">
                <a:latin typeface="+mn-ea"/>
              </a:rPr>
              <a:t>（无线局域网）</a:t>
            </a:r>
            <a:endParaRPr lang="en-US" altLang="zh-CN" sz="2000" dirty="0" smtClean="0">
              <a:latin typeface="+mn-ea"/>
            </a:endParaRPr>
          </a:p>
          <a:p>
            <a:pPr lvl="1">
              <a:lnSpc>
                <a:spcPct val="120000"/>
              </a:lnSpc>
            </a:pPr>
            <a:r>
              <a:rPr lang="zh-CN" altLang="en-US" dirty="0" smtClean="0">
                <a:latin typeface="+mn-ea"/>
              </a:rPr>
              <a:t>不划分信道，允许冲突；能从冲突中“恢复</a:t>
            </a:r>
            <a:r>
              <a:rPr lang="en-US" altLang="zh-CN" dirty="0" smtClean="0">
                <a:latin typeface="+mn-ea"/>
              </a:rPr>
              <a:t>”</a:t>
            </a:r>
          </a:p>
          <a:p>
            <a:pPr>
              <a:lnSpc>
                <a:spcPct val="120000"/>
              </a:lnSpc>
            </a:pPr>
            <a:r>
              <a:rPr lang="zh-CN" altLang="en-US" sz="2400" dirty="0" smtClean="0">
                <a:solidFill>
                  <a:srgbClr val="FF0000"/>
                </a:solidFill>
                <a:latin typeface="+mn-ea"/>
              </a:rPr>
              <a:t>轮流协议：轮询、令牌</a:t>
            </a:r>
            <a:endParaRPr lang="zh-CN" altLang="en-US" sz="2400" dirty="0" smtClean="0">
              <a:latin typeface="+mn-ea"/>
            </a:endParaRPr>
          </a:p>
          <a:p>
            <a:pPr lvl="1">
              <a:lnSpc>
                <a:spcPct val="120000"/>
              </a:lnSpc>
            </a:pPr>
            <a:r>
              <a:rPr lang="zh-CN" altLang="en-US" dirty="0" smtClean="0">
                <a:latin typeface="+mn-ea"/>
              </a:rPr>
              <a:t>通过轮流访问信道避免冲突，要发送的节点越多轮流时间越长</a:t>
            </a:r>
            <a:endParaRPr lang="en-US" altLang="zh-CN" dirty="0">
              <a:latin typeface="+mn-ea"/>
            </a:endParaRPr>
          </a:p>
        </p:txBody>
      </p:sp>
      <p:sp>
        <p:nvSpPr>
          <p:cNvPr id="7" name="Rectangle 3"/>
          <p:cNvSpPr txBox="1">
            <a:spLocks noChangeArrowheads="1"/>
          </p:cNvSpPr>
          <p:nvPr/>
        </p:nvSpPr>
        <p:spPr>
          <a:xfrm>
            <a:off x="876083" y="706202"/>
            <a:ext cx="10848975" cy="17886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sz="2400" dirty="0" smtClean="0">
                <a:latin typeface="+mn-ea"/>
              </a:rPr>
              <a:t>链路：点对点链路、广播链路（共享传输介质，产生冲突）</a:t>
            </a:r>
            <a:endParaRPr lang="en-US" altLang="zh-CN" sz="2400" dirty="0" smtClean="0">
              <a:latin typeface="+mn-ea"/>
            </a:endParaRPr>
          </a:p>
          <a:p>
            <a:pPr>
              <a:lnSpc>
                <a:spcPct val="110000"/>
              </a:lnSpc>
            </a:pPr>
            <a:r>
              <a:rPr lang="zh-CN" altLang="en-US" sz="2400" dirty="0" smtClean="0">
                <a:latin typeface="+mn-ea"/>
              </a:rPr>
              <a:t>多路访问链路协议：</a:t>
            </a:r>
            <a:endParaRPr lang="zh-CN" altLang="en-US" sz="2400" dirty="0">
              <a:latin typeface="+mn-ea"/>
            </a:endParaRPr>
          </a:p>
        </p:txBody>
      </p:sp>
    </p:spTree>
    <p:extLst>
      <p:ext uri="{BB962C8B-B14F-4D97-AF65-F5344CB8AC3E}">
        <p14:creationId xmlns:p14="http://schemas.microsoft.com/office/powerpoint/2010/main" val="3018184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blinds(horizontal)">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blinds(horizontal)">
                                      <p:cBhvr>
                                        <p:cTn id="25" dur="500"/>
                                        <p:tgtEl>
                                          <p:spTgt spid="6">
                                            <p:txEl>
                                              <p:pRg st="4" end="4"/>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blinds(horizontal)">
                                      <p:cBhvr>
                                        <p:cTn id="28"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idx="4294967295"/>
          </p:nvPr>
        </p:nvSpPr>
        <p:spPr>
          <a:xfrm>
            <a:off x="0" y="228600"/>
            <a:ext cx="12192000" cy="774700"/>
          </a:xfrm>
          <a:prstGeom prst="rect">
            <a:avLst/>
          </a:prstGeom>
        </p:spPr>
        <p:txBody>
          <a:bodyPr/>
          <a:lstStyle/>
          <a:p>
            <a:pPr algn="ctr"/>
            <a:r>
              <a:rPr lang="zh-CN" altLang="en-US" dirty="0" smtClean="0"/>
              <a:t>链路</a:t>
            </a:r>
            <a:r>
              <a:rPr lang="zh-CN" altLang="en-US" dirty="0"/>
              <a:t>层寻址和</a:t>
            </a:r>
            <a:r>
              <a:rPr lang="en-US" altLang="zh-CN" dirty="0"/>
              <a:t>ARP</a:t>
            </a:r>
            <a:endParaRPr lang="zh-CN" altLang="en-US" dirty="0"/>
          </a:p>
        </p:txBody>
      </p:sp>
      <p:sp>
        <p:nvSpPr>
          <p:cNvPr id="3" name="灯片编号占位符 2"/>
          <p:cNvSpPr>
            <a:spLocks noGrp="1"/>
          </p:cNvSpPr>
          <p:nvPr>
            <p:ph type="sldNum" sz="quarter" idx="4294967295"/>
          </p:nvPr>
        </p:nvSpPr>
        <p:spPr>
          <a:xfrm>
            <a:off x="11290300" y="6400800"/>
            <a:ext cx="901700" cy="457200"/>
          </a:xfrm>
          <a:prstGeom prst="rect">
            <a:avLst/>
          </a:prstGeom>
        </p:spPr>
        <p:txBody>
          <a:bodyPr/>
          <a:lstStyle/>
          <a:p>
            <a:pPr>
              <a:defRPr/>
            </a:pPr>
            <a:fld id="{1CA597BA-7754-45C4-B733-E4E73B1E8422}" type="slidenum">
              <a:rPr lang="en-US" altLang="zh-CN" smtClean="0">
                <a:solidFill>
                  <a:prstClr val="black"/>
                </a:solidFill>
              </a:rPr>
              <a:pPr>
                <a:defRPr/>
              </a:pPr>
              <a:t>199</a:t>
            </a:fld>
            <a:endParaRPr lang="en-US" altLang="zh-CN">
              <a:solidFill>
                <a:prstClr val="black"/>
              </a:solidFill>
            </a:endParaRPr>
          </a:p>
        </p:txBody>
      </p:sp>
      <p:sp>
        <p:nvSpPr>
          <p:cNvPr id="4" name="Rectangle 3"/>
          <p:cNvSpPr txBox="1">
            <a:spLocks noChangeArrowheads="1"/>
          </p:cNvSpPr>
          <p:nvPr/>
        </p:nvSpPr>
        <p:spPr>
          <a:xfrm>
            <a:off x="318053" y="1003300"/>
            <a:ext cx="11748396" cy="2753691"/>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eaLnBrk="1">
              <a:lnSpc>
                <a:spcPct val="130000"/>
              </a:lnSpc>
              <a:buClr>
                <a:srgbClr val="ED7D31"/>
              </a:buClr>
              <a:buFont typeface="Wingdings" panose="05000000000000000000" pitchFamily="2" charset="2"/>
              <a:buChar char="l"/>
            </a:pPr>
            <a:r>
              <a:rPr lang="en-US" altLang="zh-CN" sz="2400" dirty="0" smtClean="0">
                <a:solidFill>
                  <a:prstClr val="black"/>
                </a:solidFill>
                <a:latin typeface="Microsoft YaHei"/>
              </a:rPr>
              <a:t>MAC</a:t>
            </a:r>
            <a:r>
              <a:rPr lang="zh-CN" altLang="en-US" sz="2400" dirty="0">
                <a:solidFill>
                  <a:prstClr val="black"/>
                </a:solidFill>
                <a:latin typeface="Microsoft YaHei"/>
              </a:rPr>
              <a:t>地址（</a:t>
            </a:r>
            <a:r>
              <a:rPr lang="en-US" altLang="zh-CN" sz="2400" dirty="0">
                <a:solidFill>
                  <a:prstClr val="black"/>
                </a:solidFill>
                <a:latin typeface="Microsoft YaHei"/>
              </a:rPr>
              <a:t>LAN</a:t>
            </a:r>
            <a:r>
              <a:rPr lang="zh-CN" altLang="en-US" sz="2400" dirty="0">
                <a:solidFill>
                  <a:prstClr val="black"/>
                </a:solidFill>
                <a:latin typeface="Microsoft YaHei"/>
              </a:rPr>
              <a:t>地址、物理地址）</a:t>
            </a:r>
            <a:r>
              <a:rPr lang="zh-CN" altLang="en-US" sz="2400" dirty="0">
                <a:solidFill>
                  <a:srgbClr val="0563C1"/>
                </a:solidFill>
                <a:latin typeface="Microsoft YaHei"/>
              </a:rPr>
              <a:t>：</a:t>
            </a:r>
          </a:p>
          <a:p>
            <a:pPr lvl="1" eaLnBrk="1">
              <a:lnSpc>
                <a:spcPct val="130000"/>
              </a:lnSpc>
              <a:buClr>
                <a:srgbClr val="ED7D31"/>
              </a:buClr>
            </a:pPr>
            <a:r>
              <a:rPr lang="zh-CN" altLang="en-US" dirty="0">
                <a:solidFill>
                  <a:prstClr val="black"/>
                </a:solidFill>
                <a:latin typeface="Microsoft YaHei"/>
              </a:rPr>
              <a:t>节点“网卡”本身所带的地址（唯一</a:t>
            </a:r>
            <a:r>
              <a:rPr lang="zh-CN" altLang="en-US" dirty="0" smtClean="0">
                <a:solidFill>
                  <a:prstClr val="black"/>
                </a:solidFill>
                <a:latin typeface="Microsoft YaHei"/>
              </a:rPr>
              <a:t>）</a:t>
            </a:r>
            <a:endParaRPr lang="en-US" altLang="zh-CN" dirty="0">
              <a:solidFill>
                <a:prstClr val="black"/>
              </a:solidFill>
              <a:latin typeface="Microsoft YaHei"/>
            </a:endParaRPr>
          </a:p>
          <a:p>
            <a:pPr lvl="1" eaLnBrk="1">
              <a:lnSpc>
                <a:spcPct val="130000"/>
              </a:lnSpc>
              <a:buClr>
                <a:srgbClr val="ED7D31"/>
              </a:buClr>
            </a:pPr>
            <a:r>
              <a:rPr lang="zh-CN" altLang="en-US" dirty="0" smtClean="0">
                <a:solidFill>
                  <a:prstClr val="black"/>
                </a:solidFill>
                <a:latin typeface="Microsoft YaHei"/>
              </a:rPr>
              <a:t>网卡</a:t>
            </a:r>
            <a:r>
              <a:rPr lang="zh-CN" altLang="en-US" dirty="0">
                <a:solidFill>
                  <a:prstClr val="black"/>
                </a:solidFill>
                <a:latin typeface="Microsoft YaHei"/>
              </a:rPr>
              <a:t>的</a:t>
            </a:r>
            <a:r>
              <a:rPr lang="en-US" altLang="zh-CN" dirty="0">
                <a:solidFill>
                  <a:prstClr val="black"/>
                </a:solidFill>
                <a:latin typeface="Microsoft YaHei"/>
              </a:rPr>
              <a:t>MAC</a:t>
            </a:r>
            <a:r>
              <a:rPr lang="zh-CN" altLang="en-US" dirty="0">
                <a:solidFill>
                  <a:prstClr val="black"/>
                </a:solidFill>
                <a:latin typeface="Microsoft YaHei"/>
              </a:rPr>
              <a:t>地址是</a:t>
            </a:r>
            <a:r>
              <a:rPr lang="zh-CN" altLang="en-US" dirty="0">
                <a:solidFill>
                  <a:srgbClr val="FF0000"/>
                </a:solidFill>
                <a:latin typeface="Microsoft YaHei"/>
              </a:rPr>
              <a:t>永久的</a:t>
            </a:r>
            <a:r>
              <a:rPr lang="zh-CN" altLang="en-US" dirty="0">
                <a:solidFill>
                  <a:prstClr val="black"/>
                </a:solidFill>
                <a:latin typeface="Microsoft YaHei"/>
              </a:rPr>
              <a:t>（生产时固化</a:t>
            </a:r>
            <a:r>
              <a:rPr lang="zh-CN" altLang="en-US" dirty="0" smtClean="0">
                <a:solidFill>
                  <a:prstClr val="black"/>
                </a:solidFill>
                <a:latin typeface="Microsoft YaHei"/>
              </a:rPr>
              <a:t>在</a:t>
            </a:r>
            <a:r>
              <a:rPr lang="en-US" altLang="zh-CN" dirty="0" smtClean="0">
                <a:solidFill>
                  <a:prstClr val="black"/>
                </a:solidFill>
                <a:latin typeface="Microsoft YaHei"/>
              </a:rPr>
              <a:t>ROM</a:t>
            </a:r>
            <a:r>
              <a:rPr lang="zh-CN" altLang="en-US" dirty="0">
                <a:solidFill>
                  <a:prstClr val="black"/>
                </a:solidFill>
                <a:latin typeface="Microsoft YaHei"/>
              </a:rPr>
              <a:t>里</a:t>
            </a:r>
            <a:r>
              <a:rPr lang="zh-CN" altLang="en-US" dirty="0" smtClean="0">
                <a:solidFill>
                  <a:prstClr val="black"/>
                </a:solidFill>
                <a:latin typeface="Microsoft YaHei"/>
              </a:rPr>
              <a:t>）</a:t>
            </a:r>
            <a:endParaRPr lang="zh-CN" altLang="en-US" dirty="0">
              <a:solidFill>
                <a:prstClr val="black"/>
              </a:solidFill>
              <a:latin typeface="Microsoft YaHei"/>
            </a:endParaRPr>
          </a:p>
          <a:p>
            <a:pPr lvl="1" eaLnBrk="1">
              <a:lnSpc>
                <a:spcPct val="130000"/>
              </a:lnSpc>
              <a:buClr>
                <a:srgbClr val="ED7D31"/>
              </a:buClr>
            </a:pPr>
            <a:r>
              <a:rPr lang="en-US" altLang="zh-CN" dirty="0">
                <a:solidFill>
                  <a:prstClr val="black"/>
                </a:solidFill>
                <a:latin typeface="Microsoft YaHei"/>
              </a:rPr>
              <a:t>MAC</a:t>
            </a:r>
            <a:r>
              <a:rPr lang="zh-CN" altLang="en-US" dirty="0">
                <a:solidFill>
                  <a:prstClr val="black"/>
                </a:solidFill>
                <a:latin typeface="Microsoft YaHei"/>
              </a:rPr>
              <a:t>地址长度通常为</a:t>
            </a:r>
            <a:r>
              <a:rPr lang="en-US" altLang="zh-CN" dirty="0">
                <a:solidFill>
                  <a:prstClr val="black"/>
                </a:solidFill>
                <a:latin typeface="Microsoft YaHei"/>
              </a:rPr>
              <a:t>6</a:t>
            </a:r>
            <a:r>
              <a:rPr lang="zh-CN" altLang="en-US" dirty="0">
                <a:solidFill>
                  <a:prstClr val="black"/>
                </a:solidFill>
                <a:latin typeface="Microsoft YaHei"/>
              </a:rPr>
              <a:t>字节</a:t>
            </a:r>
            <a:r>
              <a:rPr lang="en-US" altLang="zh-CN" dirty="0">
                <a:solidFill>
                  <a:prstClr val="black"/>
                </a:solidFill>
                <a:latin typeface="Microsoft YaHei"/>
              </a:rPr>
              <a:t>(48</a:t>
            </a:r>
            <a:r>
              <a:rPr lang="zh-CN" altLang="en-US" dirty="0">
                <a:solidFill>
                  <a:prstClr val="black"/>
                </a:solidFill>
                <a:latin typeface="Microsoft YaHei"/>
              </a:rPr>
              <a:t>比特</a:t>
            </a:r>
            <a:r>
              <a:rPr lang="en-US" altLang="zh-CN" dirty="0">
                <a:solidFill>
                  <a:prstClr val="black"/>
                </a:solidFill>
                <a:latin typeface="Microsoft YaHei"/>
              </a:rPr>
              <a:t>)</a:t>
            </a:r>
            <a:r>
              <a:rPr lang="zh-CN" altLang="en-US" dirty="0">
                <a:solidFill>
                  <a:prstClr val="black"/>
                </a:solidFill>
                <a:latin typeface="Microsoft YaHei"/>
              </a:rPr>
              <a:t>，共</a:t>
            </a:r>
            <a:r>
              <a:rPr lang="en-US" altLang="zh-CN" dirty="0">
                <a:solidFill>
                  <a:prstClr val="black"/>
                </a:solidFill>
                <a:latin typeface="Microsoft YaHei"/>
              </a:rPr>
              <a:t>2</a:t>
            </a:r>
            <a:r>
              <a:rPr lang="en-US" altLang="zh-CN" baseline="30000" dirty="0">
                <a:solidFill>
                  <a:prstClr val="black"/>
                </a:solidFill>
                <a:latin typeface="Microsoft YaHei"/>
              </a:rPr>
              <a:t>48</a:t>
            </a:r>
            <a:r>
              <a:rPr lang="zh-CN" altLang="en-US" dirty="0">
                <a:solidFill>
                  <a:prstClr val="black"/>
                </a:solidFill>
                <a:latin typeface="Microsoft YaHei"/>
              </a:rPr>
              <a:t>个</a:t>
            </a:r>
            <a:r>
              <a:rPr lang="zh-CN" altLang="en-US" dirty="0" smtClean="0">
                <a:solidFill>
                  <a:prstClr val="black"/>
                </a:solidFill>
                <a:latin typeface="Microsoft YaHei"/>
              </a:rPr>
              <a:t>。</a:t>
            </a:r>
            <a:endParaRPr lang="en-US" altLang="zh-CN" dirty="0" smtClean="0">
              <a:solidFill>
                <a:prstClr val="black"/>
              </a:solidFill>
              <a:latin typeface="Microsoft YaHei"/>
            </a:endParaRPr>
          </a:p>
          <a:p>
            <a:pPr lvl="1" eaLnBrk="1">
              <a:lnSpc>
                <a:spcPct val="130000"/>
              </a:lnSpc>
              <a:buClr>
                <a:srgbClr val="ED7D31"/>
              </a:buClr>
            </a:pPr>
            <a:r>
              <a:rPr lang="en-US" altLang="zh-CN" dirty="0" smtClean="0">
                <a:solidFill>
                  <a:prstClr val="black"/>
                </a:solidFill>
                <a:latin typeface="Microsoft YaHei"/>
              </a:rPr>
              <a:t>6</a:t>
            </a:r>
            <a:r>
              <a:rPr lang="zh-CN" altLang="en-US" dirty="0">
                <a:solidFill>
                  <a:prstClr val="black"/>
                </a:solidFill>
                <a:latin typeface="Microsoft YaHei"/>
              </a:rPr>
              <a:t>字节地址用</a:t>
            </a:r>
            <a:r>
              <a:rPr lang="en-US" altLang="zh-CN" dirty="0">
                <a:solidFill>
                  <a:srgbClr val="FF0000"/>
                </a:solidFill>
                <a:latin typeface="Microsoft YaHei"/>
              </a:rPr>
              <a:t>16</a:t>
            </a:r>
            <a:r>
              <a:rPr lang="zh-CN" altLang="en-US" dirty="0">
                <a:solidFill>
                  <a:srgbClr val="FF0000"/>
                </a:solidFill>
                <a:latin typeface="Microsoft YaHei"/>
              </a:rPr>
              <a:t>进制表示</a:t>
            </a:r>
            <a:r>
              <a:rPr lang="zh-CN" altLang="en-US" dirty="0">
                <a:solidFill>
                  <a:prstClr val="black"/>
                </a:solidFill>
                <a:latin typeface="Microsoft YaHei"/>
              </a:rPr>
              <a:t>，每个字节表示为一对</a:t>
            </a:r>
            <a:r>
              <a:rPr lang="en-US" altLang="zh-CN" dirty="0">
                <a:solidFill>
                  <a:prstClr val="black"/>
                </a:solidFill>
                <a:latin typeface="Microsoft YaHei"/>
              </a:rPr>
              <a:t>16</a:t>
            </a:r>
            <a:r>
              <a:rPr lang="zh-CN" altLang="en-US" dirty="0">
                <a:solidFill>
                  <a:prstClr val="black"/>
                </a:solidFill>
                <a:latin typeface="Microsoft YaHei"/>
              </a:rPr>
              <a:t>进制数</a:t>
            </a:r>
          </a:p>
          <a:p>
            <a:pPr eaLnBrk="1">
              <a:lnSpc>
                <a:spcPct val="120000"/>
              </a:lnSpc>
              <a:buClr>
                <a:srgbClr val="ED7D31"/>
              </a:buClr>
              <a:defRPr/>
            </a:pPr>
            <a:endParaRPr lang="zh-CN" altLang="en-US" sz="2400" kern="0" dirty="0">
              <a:solidFill>
                <a:prstClr val="black"/>
              </a:solidFill>
              <a:latin typeface="Microsoft YaHei"/>
            </a:endParaRPr>
          </a:p>
        </p:txBody>
      </p:sp>
      <p:sp>
        <p:nvSpPr>
          <p:cNvPr id="2" name="矩形 1"/>
          <p:cNvSpPr/>
          <p:nvPr/>
        </p:nvSpPr>
        <p:spPr>
          <a:xfrm>
            <a:off x="8621226" y="3762442"/>
            <a:ext cx="2957861" cy="424732"/>
          </a:xfrm>
          <a:prstGeom prst="rect">
            <a:avLst/>
          </a:prstGeom>
        </p:spPr>
        <p:txBody>
          <a:bodyPr wrap="none">
            <a:spAutoFit/>
          </a:bodyPr>
          <a:lstStyle/>
          <a:p>
            <a:pPr marL="0" lvl="1">
              <a:lnSpc>
                <a:spcPct val="90000"/>
              </a:lnSpc>
            </a:pPr>
            <a:r>
              <a:rPr lang="en-US" altLang="zh-CN" sz="2400" dirty="0">
                <a:solidFill>
                  <a:srgbClr val="FF0000"/>
                </a:solidFill>
              </a:rPr>
              <a:t>1A-2F-BB-76-09-AD</a:t>
            </a:r>
          </a:p>
        </p:txBody>
      </p:sp>
      <p:sp>
        <p:nvSpPr>
          <p:cNvPr id="6" name="Text Box 5"/>
          <p:cNvSpPr txBox="1">
            <a:spLocks noChangeArrowheads="1"/>
          </p:cNvSpPr>
          <p:nvPr/>
        </p:nvSpPr>
        <p:spPr bwMode="auto">
          <a:xfrm>
            <a:off x="6407094" y="4398311"/>
            <a:ext cx="1081630" cy="2984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r">
              <a:spcBef>
                <a:spcPct val="0"/>
              </a:spcBef>
              <a:buClrTx/>
              <a:buSzTx/>
              <a:buFontTx/>
              <a:buNone/>
            </a:pPr>
            <a:r>
              <a:rPr lang="zh-CN" altLang="en-US" sz="2000" dirty="0">
                <a:solidFill>
                  <a:prstClr val="black"/>
                </a:solidFill>
              </a:rPr>
              <a:t>字节</a:t>
            </a:r>
            <a:endParaRPr lang="zh-CN" altLang="en-US" sz="3200" dirty="0">
              <a:solidFill>
                <a:prstClr val="black"/>
              </a:solidFill>
              <a:latin typeface="Comic Sans MS" pitchFamily="66" charset="0"/>
            </a:endParaRPr>
          </a:p>
        </p:txBody>
      </p:sp>
      <p:sp>
        <p:nvSpPr>
          <p:cNvPr id="7" name="AutoShape 6"/>
          <p:cNvSpPr>
            <a:spLocks/>
          </p:cNvSpPr>
          <p:nvPr/>
        </p:nvSpPr>
        <p:spPr bwMode="auto">
          <a:xfrm rot="16200000">
            <a:off x="8798410" y="4025249"/>
            <a:ext cx="123825" cy="2019300"/>
          </a:xfrm>
          <a:prstGeom prst="leftBrace">
            <a:avLst>
              <a:gd name="adj1" fmla="val 13589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
        <p:nvSpPr>
          <p:cNvPr id="8" name="AutoShape 7"/>
          <p:cNvSpPr>
            <a:spLocks/>
          </p:cNvSpPr>
          <p:nvPr/>
        </p:nvSpPr>
        <p:spPr bwMode="auto">
          <a:xfrm rot="16200000">
            <a:off x="10946297" y="3980799"/>
            <a:ext cx="60325" cy="2044700"/>
          </a:xfrm>
          <a:prstGeom prst="leftBrace">
            <a:avLst>
              <a:gd name="adj1" fmla="val 282456"/>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
        <p:nvSpPr>
          <p:cNvPr id="9" name="Text Box 8"/>
          <p:cNvSpPr txBox="1">
            <a:spLocks noChangeArrowheads="1"/>
          </p:cNvSpPr>
          <p:nvPr/>
        </p:nvSpPr>
        <p:spPr bwMode="auto">
          <a:xfrm>
            <a:off x="8235893" y="5222224"/>
            <a:ext cx="1710339" cy="2968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spcBef>
                <a:spcPct val="0"/>
              </a:spcBef>
              <a:buClrTx/>
              <a:buSzTx/>
              <a:buFontTx/>
              <a:buNone/>
            </a:pPr>
            <a:r>
              <a:rPr lang="zh-CN" altLang="en-US" sz="2000" b="1" dirty="0">
                <a:solidFill>
                  <a:srgbClr val="FF0000"/>
                </a:solidFill>
                <a:ea typeface="华文中宋" pitchFamily="2" charset="-122"/>
              </a:rPr>
              <a:t>向</a:t>
            </a:r>
            <a:r>
              <a:rPr lang="en-US" altLang="zh-CN" sz="2000" b="1" dirty="0">
                <a:solidFill>
                  <a:srgbClr val="FF0000"/>
                </a:solidFill>
                <a:ea typeface="华文中宋" pitchFamily="2" charset="-122"/>
              </a:rPr>
              <a:t>IEEE</a:t>
            </a:r>
            <a:r>
              <a:rPr lang="zh-CN" altLang="en-US" sz="2000" b="1" dirty="0">
                <a:solidFill>
                  <a:srgbClr val="FF0000"/>
                </a:solidFill>
                <a:ea typeface="华文中宋" pitchFamily="2" charset="-122"/>
              </a:rPr>
              <a:t>购买</a:t>
            </a:r>
          </a:p>
        </p:txBody>
      </p:sp>
      <p:sp>
        <p:nvSpPr>
          <p:cNvPr id="10" name="Text Box 9"/>
          <p:cNvSpPr txBox="1">
            <a:spLocks noChangeArrowheads="1"/>
          </p:cNvSpPr>
          <p:nvPr/>
        </p:nvSpPr>
        <p:spPr bwMode="auto">
          <a:xfrm>
            <a:off x="10171916" y="5217193"/>
            <a:ext cx="1780594" cy="2968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spcBef>
                <a:spcPct val="0"/>
              </a:spcBef>
              <a:buClrTx/>
              <a:buSzTx/>
              <a:buFontTx/>
              <a:buNone/>
            </a:pPr>
            <a:r>
              <a:rPr lang="zh-CN" altLang="en-US" sz="2000" b="1" dirty="0">
                <a:solidFill>
                  <a:prstClr val="black"/>
                </a:solidFill>
              </a:rPr>
              <a:t>厂家自行分配</a:t>
            </a:r>
            <a:endParaRPr lang="zh-CN" altLang="en-US" sz="3200" dirty="0">
              <a:solidFill>
                <a:prstClr val="black"/>
              </a:solidFill>
              <a:latin typeface="Comic Sans MS" pitchFamily="66" charset="0"/>
            </a:endParaRPr>
          </a:p>
        </p:txBody>
      </p:sp>
      <p:graphicFrame>
        <p:nvGraphicFramePr>
          <p:cNvPr id="11" name="Group 72"/>
          <p:cNvGraphicFramePr>
            <a:graphicFrameLocks/>
          </p:cNvGraphicFramePr>
          <p:nvPr>
            <p:extLst>
              <p:ext uri="{D42A27DB-BD31-4B8C-83A1-F6EECF244321}">
                <p14:modId xmlns:p14="http://schemas.microsoft.com/office/powerpoint/2010/main" val="1301955913"/>
              </p:ext>
            </p:extLst>
          </p:nvPr>
        </p:nvGraphicFramePr>
        <p:xfrm>
          <a:off x="7788760" y="4312586"/>
          <a:ext cx="4254500" cy="457200"/>
        </p:xfrm>
        <a:graphic>
          <a:graphicData uri="http://schemas.openxmlformats.org/drawingml/2006/table">
            <a:tbl>
              <a:tblPr/>
              <a:tblGrid>
                <a:gridCol w="709613">
                  <a:extLst>
                    <a:ext uri="{9D8B030D-6E8A-4147-A177-3AD203B41FA5}">
                      <a16:colId xmlns:a16="http://schemas.microsoft.com/office/drawing/2014/main" val="20000"/>
                    </a:ext>
                  </a:extLst>
                </a:gridCol>
                <a:gridCol w="708025">
                  <a:extLst>
                    <a:ext uri="{9D8B030D-6E8A-4147-A177-3AD203B41FA5}">
                      <a16:colId xmlns:a16="http://schemas.microsoft.com/office/drawing/2014/main" val="20001"/>
                    </a:ext>
                  </a:extLst>
                </a:gridCol>
                <a:gridCol w="709612">
                  <a:extLst>
                    <a:ext uri="{9D8B030D-6E8A-4147-A177-3AD203B41FA5}">
                      <a16:colId xmlns:a16="http://schemas.microsoft.com/office/drawing/2014/main" val="20002"/>
                    </a:ext>
                  </a:extLst>
                </a:gridCol>
                <a:gridCol w="709613">
                  <a:extLst>
                    <a:ext uri="{9D8B030D-6E8A-4147-A177-3AD203B41FA5}">
                      <a16:colId xmlns:a16="http://schemas.microsoft.com/office/drawing/2014/main" val="20003"/>
                    </a:ext>
                  </a:extLst>
                </a:gridCol>
                <a:gridCol w="708025">
                  <a:extLst>
                    <a:ext uri="{9D8B030D-6E8A-4147-A177-3AD203B41FA5}">
                      <a16:colId xmlns:a16="http://schemas.microsoft.com/office/drawing/2014/main" val="20004"/>
                    </a:ext>
                  </a:extLst>
                </a:gridCol>
                <a:gridCol w="709612">
                  <a:extLst>
                    <a:ext uri="{9D8B030D-6E8A-4147-A177-3AD203B41FA5}">
                      <a16:colId xmlns:a16="http://schemas.microsoft.com/office/drawing/2014/main" val="20005"/>
                    </a:ext>
                  </a:extLst>
                </a:gridCol>
              </a:tblGrid>
              <a:tr h="419100">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zh-CN" sz="2400" b="1" i="0" u="none" strike="noStrike" cap="none" normalizeH="0" baseline="0">
                          <a:ln>
                            <a:noFill/>
                          </a:ln>
                          <a:solidFill>
                            <a:srgbClr val="FF0000"/>
                          </a:solidFill>
                          <a:effectLst/>
                          <a:latin typeface="Times New Roman" pitchFamily="18" charset="0"/>
                          <a:ea typeface="宋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zh-CN" sz="2400" b="1" i="0" u="none" strike="noStrike" cap="none" normalizeH="0" baseline="0">
                          <a:ln>
                            <a:noFill/>
                          </a:ln>
                          <a:solidFill>
                            <a:srgbClr val="FF0000"/>
                          </a:solidFill>
                          <a:effectLst/>
                          <a:latin typeface="Times New Roman" pitchFamily="18"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zh-CN" sz="2400" b="1" i="0" u="none" strike="noStrike" cap="none" normalizeH="0" baseline="0">
                          <a:ln>
                            <a:noFill/>
                          </a:ln>
                          <a:solidFill>
                            <a:srgbClr val="FF0000"/>
                          </a:solidFill>
                          <a:effectLst/>
                          <a:latin typeface="Times New Roman" pitchFamily="18"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zh-CN" sz="2400" b="0" i="0" u="none" strike="noStrike" cap="none" normalizeH="0" baseline="0">
                          <a:ln>
                            <a:noFill/>
                          </a:ln>
                          <a:solidFill>
                            <a:schemeClr val="tx1"/>
                          </a:solidFill>
                          <a:effectLst/>
                          <a:latin typeface="Times New Roman" pitchFamily="18" charset="0"/>
                          <a:ea typeface="宋体" pitchFamily="2" charset="-122"/>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矩形 4"/>
          <p:cNvSpPr/>
          <p:nvPr/>
        </p:nvSpPr>
        <p:spPr>
          <a:xfrm>
            <a:off x="612913" y="4423104"/>
            <a:ext cx="10966174" cy="1735860"/>
          </a:xfrm>
          <a:prstGeom prst="rect">
            <a:avLst/>
          </a:prstGeom>
        </p:spPr>
        <p:txBody>
          <a:bodyPr wrap="square">
            <a:spAutoFit/>
          </a:bodyPr>
          <a:lstStyle/>
          <a:p>
            <a:pPr>
              <a:lnSpc>
                <a:spcPct val="120000"/>
              </a:lnSpc>
              <a:spcBef>
                <a:spcPct val="10000"/>
              </a:spcBef>
            </a:pPr>
            <a:r>
              <a:rPr lang="zh-CN" altLang="en-US" sz="2400" dirty="0">
                <a:latin typeface="+mn-ea"/>
              </a:rPr>
              <a:t>由专门机构</a:t>
            </a:r>
            <a:r>
              <a:rPr lang="en-US" altLang="zh-CN" sz="2400" dirty="0">
                <a:latin typeface="+mn-ea"/>
              </a:rPr>
              <a:t>IEEE</a:t>
            </a:r>
            <a:r>
              <a:rPr lang="zh-CN" altLang="en-US" sz="2400" dirty="0">
                <a:latin typeface="+mn-ea"/>
              </a:rPr>
              <a:t>管理物理地址空间</a:t>
            </a:r>
            <a:endParaRPr lang="en-US" altLang="zh-CN" sz="2400" dirty="0">
              <a:latin typeface="+mn-ea"/>
            </a:endParaRPr>
          </a:p>
          <a:p>
            <a:pPr lvl="1">
              <a:lnSpc>
                <a:spcPct val="120000"/>
              </a:lnSpc>
              <a:spcBef>
                <a:spcPct val="10000"/>
              </a:spcBef>
            </a:pPr>
            <a:r>
              <a:rPr lang="zh-CN" altLang="en-US" dirty="0">
                <a:latin typeface="+mn-ea"/>
              </a:rPr>
              <a:t>负责分配六个字节中的</a:t>
            </a:r>
            <a:r>
              <a:rPr lang="zh-CN" altLang="en-US" dirty="0">
                <a:solidFill>
                  <a:srgbClr val="FF0000"/>
                </a:solidFill>
                <a:latin typeface="+mn-ea"/>
              </a:rPr>
              <a:t>前三个字节</a:t>
            </a:r>
            <a:r>
              <a:rPr lang="zh-CN" altLang="en-US" dirty="0">
                <a:latin typeface="+mn-ea"/>
              </a:rPr>
              <a:t>（高</a:t>
            </a:r>
            <a:r>
              <a:rPr lang="en-US" altLang="zh-CN" dirty="0">
                <a:latin typeface="+mn-ea"/>
              </a:rPr>
              <a:t>24</a:t>
            </a:r>
            <a:r>
              <a:rPr lang="zh-CN" altLang="en-US" dirty="0">
                <a:latin typeface="+mn-ea"/>
              </a:rPr>
              <a:t>位，</a:t>
            </a:r>
            <a:r>
              <a:rPr lang="zh-CN" altLang="en-US" dirty="0">
                <a:solidFill>
                  <a:srgbClr val="FF0000"/>
                </a:solidFill>
                <a:latin typeface="+mn-ea"/>
              </a:rPr>
              <a:t>地址块</a:t>
            </a:r>
            <a:r>
              <a:rPr lang="zh-CN" altLang="en-US" dirty="0">
                <a:latin typeface="+mn-ea"/>
              </a:rPr>
              <a:t>）</a:t>
            </a:r>
            <a:endParaRPr lang="zh-CN" altLang="en-US" sz="2400" dirty="0">
              <a:latin typeface="+mn-ea"/>
            </a:endParaRPr>
          </a:p>
          <a:p>
            <a:pPr>
              <a:lnSpc>
                <a:spcPct val="120000"/>
              </a:lnSpc>
              <a:spcBef>
                <a:spcPct val="10000"/>
              </a:spcBef>
            </a:pPr>
            <a:r>
              <a:rPr lang="en-US" altLang="zh-CN" sz="2400" dirty="0">
                <a:solidFill>
                  <a:schemeClr val="hlink"/>
                </a:solidFill>
                <a:latin typeface="+mn-ea"/>
              </a:rPr>
              <a:t>MAC </a:t>
            </a:r>
            <a:r>
              <a:rPr lang="zh-CN" altLang="en-US" sz="2400" dirty="0">
                <a:solidFill>
                  <a:schemeClr val="hlink"/>
                </a:solidFill>
                <a:latin typeface="+mn-ea"/>
              </a:rPr>
              <a:t>地址是平面结构</a:t>
            </a:r>
            <a:endParaRPr lang="en-US" altLang="zh-CN" sz="2400" dirty="0">
              <a:solidFill>
                <a:schemeClr val="hlink"/>
              </a:solidFill>
              <a:latin typeface="+mn-ea"/>
            </a:endParaRPr>
          </a:p>
          <a:p>
            <a:pPr lvl="1">
              <a:lnSpc>
                <a:spcPct val="120000"/>
              </a:lnSpc>
              <a:spcBef>
                <a:spcPct val="10000"/>
              </a:spcBef>
            </a:pPr>
            <a:r>
              <a:rPr lang="zh-CN" altLang="en-US" dirty="0">
                <a:latin typeface="+mn-ea"/>
              </a:rPr>
              <a:t>带有同一网卡的节点，在任何网络中都有同样的</a:t>
            </a:r>
            <a:r>
              <a:rPr lang="en-US" altLang="zh-CN" dirty="0">
                <a:latin typeface="+mn-ea"/>
              </a:rPr>
              <a:t>MAC</a:t>
            </a:r>
            <a:r>
              <a:rPr lang="zh-CN" altLang="en-US" dirty="0">
                <a:latin typeface="+mn-ea"/>
              </a:rPr>
              <a:t>地址。</a:t>
            </a:r>
          </a:p>
        </p:txBody>
      </p:sp>
      <p:sp>
        <p:nvSpPr>
          <p:cNvPr id="12" name="矩形 11"/>
          <p:cNvSpPr/>
          <p:nvPr/>
        </p:nvSpPr>
        <p:spPr>
          <a:xfrm>
            <a:off x="612913" y="4078405"/>
            <a:ext cx="1795684" cy="400110"/>
          </a:xfrm>
          <a:prstGeom prst="rect">
            <a:avLst/>
          </a:prstGeom>
        </p:spPr>
        <p:txBody>
          <a:bodyPr wrap="none">
            <a:spAutoFit/>
          </a:bodyPr>
          <a:lstStyle/>
          <a:p>
            <a:r>
              <a:rPr lang="en-US" altLang="zh-CN" sz="2000" b="1" dirty="0">
                <a:solidFill>
                  <a:srgbClr val="FF0000"/>
                </a:solidFill>
              </a:rPr>
              <a:t>MAC</a:t>
            </a:r>
            <a:r>
              <a:rPr lang="zh-CN" altLang="en-US" sz="2000" b="1" dirty="0">
                <a:solidFill>
                  <a:srgbClr val="FF0000"/>
                </a:solidFill>
              </a:rPr>
              <a:t>地址分配</a:t>
            </a:r>
          </a:p>
        </p:txBody>
      </p:sp>
    </p:spTree>
    <p:extLst>
      <p:ext uri="{BB962C8B-B14F-4D97-AF65-F5344CB8AC3E}">
        <p14:creationId xmlns:p14="http://schemas.microsoft.com/office/powerpoint/2010/main" val="6177655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linds(horizontal)">
                                      <p:cBhvr>
                                        <p:cTn id="10" dur="500"/>
                                        <p:tgtEl>
                                          <p:spTgt spid="4">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blinds(horizontal)">
                                      <p:cBhvr>
                                        <p:cTn id="13" dur="500"/>
                                        <p:tgtEl>
                                          <p:spTgt spid="4">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blinds(horizontal)">
                                      <p:cBhvr>
                                        <p:cTn id="16" dur="500"/>
                                        <p:tgtEl>
                                          <p:spTgt spid="4">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blinds(horizontal)">
                                      <p:cBhvr>
                                        <p:cTn id="19"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学习目的</a:t>
            </a:r>
          </a:p>
        </p:txBody>
      </p:sp>
      <p:sp>
        <p:nvSpPr>
          <p:cNvPr id="2" name="矩形 1"/>
          <p:cNvSpPr/>
          <p:nvPr/>
        </p:nvSpPr>
        <p:spPr>
          <a:xfrm>
            <a:off x="259866" y="597980"/>
            <a:ext cx="11661078" cy="5139869"/>
          </a:xfrm>
          <a:prstGeom prst="rect">
            <a:avLst/>
          </a:prstGeom>
        </p:spPr>
        <p:txBody>
          <a:bodyPr wrap="square">
            <a:spAutoFit/>
          </a:bodyPr>
          <a:lstStyle/>
          <a:p>
            <a:r>
              <a:rPr lang="en-US" altLang="zh-CN" sz="2400" dirty="0" smtClean="0">
                <a:latin typeface="+mn-ea"/>
              </a:rPr>
              <a:t>1</a:t>
            </a:r>
            <a:r>
              <a:rPr lang="zh-CN" altLang="en-US" sz="2400" dirty="0" smtClean="0">
                <a:latin typeface="+mn-ea"/>
              </a:rPr>
              <a:t>、</a:t>
            </a:r>
            <a:r>
              <a:rPr lang="zh-CN" altLang="en-US" sz="2400" dirty="0">
                <a:latin typeface="+mn-ea"/>
              </a:rPr>
              <a:t>物理</a:t>
            </a:r>
            <a:r>
              <a:rPr lang="zh-CN" altLang="en-US" sz="2400" dirty="0" smtClean="0">
                <a:latin typeface="+mn-ea"/>
              </a:rPr>
              <a:t>媒体</a:t>
            </a:r>
            <a:endParaRPr lang="en-US" altLang="zh-CN" sz="2400" dirty="0" smtClean="0">
              <a:latin typeface="+mn-ea"/>
            </a:endParaRPr>
          </a:p>
          <a:p>
            <a:r>
              <a:rPr lang="zh-CN" altLang="en-US" sz="2400" dirty="0" smtClean="0">
                <a:latin typeface="+mn-ea"/>
              </a:rPr>
              <a:t>（</a:t>
            </a:r>
            <a:r>
              <a:rPr lang="en-US" altLang="zh-CN" sz="2400" dirty="0" smtClean="0">
                <a:latin typeface="+mn-ea"/>
              </a:rPr>
              <a:t>1</a:t>
            </a:r>
            <a:r>
              <a:rPr lang="zh-CN" altLang="en-US" sz="2400" dirty="0" smtClean="0">
                <a:latin typeface="+mn-ea"/>
              </a:rPr>
              <a:t>）通过</a:t>
            </a:r>
            <a:r>
              <a:rPr lang="zh-CN" altLang="en-US" sz="2400" dirty="0">
                <a:latin typeface="+mn-ea"/>
              </a:rPr>
              <a:t>传播电磁波或光脉冲来发送</a:t>
            </a:r>
            <a:r>
              <a:rPr lang="zh-CN" altLang="en-US" sz="2400" b="1" dirty="0">
                <a:solidFill>
                  <a:srgbClr val="FF0000"/>
                </a:solidFill>
                <a:latin typeface="+mn-ea"/>
              </a:rPr>
              <a:t>比特</a:t>
            </a:r>
            <a:r>
              <a:rPr lang="zh-CN" altLang="en-US" sz="2400" b="1" dirty="0" smtClean="0">
                <a:solidFill>
                  <a:srgbClr val="FF0000"/>
                </a:solidFill>
                <a:latin typeface="+mn-ea"/>
              </a:rPr>
              <a:t>流，</a:t>
            </a:r>
            <a:r>
              <a:rPr lang="zh-CN" altLang="en-US" sz="2400" dirty="0" smtClean="0">
                <a:latin typeface="+mn-ea"/>
              </a:rPr>
              <a:t>在物理媒体中数据传输是串行的。</a:t>
            </a:r>
            <a:endParaRPr lang="en-US" altLang="zh-CN" sz="2400" dirty="0" smtClean="0">
              <a:latin typeface="+mn-ea"/>
            </a:endParaRPr>
          </a:p>
          <a:p>
            <a:r>
              <a:rPr lang="zh-CN" altLang="en-US" sz="2400" dirty="0" smtClean="0">
                <a:latin typeface="+mn-ea"/>
              </a:rPr>
              <a:t>（</a:t>
            </a:r>
            <a:r>
              <a:rPr lang="en-US" altLang="zh-CN" sz="2400" dirty="0" smtClean="0">
                <a:latin typeface="+mn-ea"/>
              </a:rPr>
              <a:t>2</a:t>
            </a:r>
            <a:r>
              <a:rPr lang="zh-CN" altLang="en-US" sz="2400" dirty="0" smtClean="0">
                <a:latin typeface="+mn-ea"/>
              </a:rPr>
              <a:t>）物理媒体分类：</a:t>
            </a:r>
            <a:r>
              <a:rPr lang="zh-CN" altLang="en-US" sz="2400" dirty="0">
                <a:latin typeface="+mn-ea"/>
              </a:rPr>
              <a:t>导引型</a:t>
            </a:r>
            <a:r>
              <a:rPr lang="zh-CN" altLang="en-US" sz="2400" dirty="0" smtClean="0">
                <a:latin typeface="+mn-ea"/>
              </a:rPr>
              <a:t>媒体和</a:t>
            </a:r>
            <a:r>
              <a:rPr lang="zh-CN" altLang="en-US" sz="2400" dirty="0">
                <a:latin typeface="+mn-ea"/>
              </a:rPr>
              <a:t>非导引型媒体</a:t>
            </a:r>
            <a:endParaRPr lang="en-US" altLang="zh-CN" sz="2400" dirty="0" smtClean="0">
              <a:latin typeface="+mn-ea"/>
            </a:endParaRPr>
          </a:p>
          <a:p>
            <a:r>
              <a:rPr lang="zh-CN" altLang="en-US" sz="2400" dirty="0" smtClean="0">
                <a:latin typeface="+mn-ea"/>
              </a:rPr>
              <a:t>（</a:t>
            </a:r>
            <a:r>
              <a:rPr lang="en-US" altLang="zh-CN" sz="2400" dirty="0" smtClean="0">
                <a:latin typeface="+mn-ea"/>
              </a:rPr>
              <a:t>3</a:t>
            </a:r>
            <a:r>
              <a:rPr lang="zh-CN" altLang="en-US" sz="2400" dirty="0" smtClean="0">
                <a:latin typeface="+mn-ea"/>
              </a:rPr>
              <a:t>）物理</a:t>
            </a:r>
            <a:r>
              <a:rPr lang="zh-CN" altLang="en-US" sz="2400" dirty="0">
                <a:latin typeface="+mn-ea"/>
              </a:rPr>
              <a:t>媒体的性能对网络的通信、速度、距离、价格以及网络中的结点数和可靠性都有很大影响</a:t>
            </a:r>
            <a:endParaRPr lang="en-US" altLang="zh-CN" sz="2400" dirty="0" smtClean="0">
              <a:latin typeface="+mn-ea"/>
            </a:endParaRPr>
          </a:p>
          <a:p>
            <a:r>
              <a:rPr lang="zh-CN" altLang="en-US" sz="2400" dirty="0" smtClean="0">
                <a:latin typeface="+mn-ea"/>
              </a:rPr>
              <a:t>（</a:t>
            </a:r>
            <a:r>
              <a:rPr lang="en-US" altLang="zh-CN" sz="2400" dirty="0" smtClean="0">
                <a:latin typeface="+mn-ea"/>
              </a:rPr>
              <a:t>4</a:t>
            </a:r>
            <a:r>
              <a:rPr lang="zh-CN" altLang="en-US" sz="2400" dirty="0" smtClean="0">
                <a:latin typeface="+mn-ea"/>
              </a:rPr>
              <a:t>）</a:t>
            </a:r>
            <a:r>
              <a:rPr lang="zh-CN" altLang="en-US" sz="2400" dirty="0">
                <a:latin typeface="+mn-ea"/>
              </a:rPr>
              <a:t>导引</a:t>
            </a:r>
            <a:r>
              <a:rPr lang="zh-CN" altLang="en-US" sz="2400" dirty="0" smtClean="0">
                <a:latin typeface="+mn-ea"/>
              </a:rPr>
              <a:t>型媒体：</a:t>
            </a:r>
            <a:r>
              <a:rPr lang="zh-CN" altLang="en-US" sz="2000" dirty="0" smtClean="0">
                <a:latin typeface="+mn-ea"/>
              </a:rPr>
              <a:t>双绞线（</a:t>
            </a:r>
            <a:r>
              <a:rPr lang="en-US" altLang="zh-CN" sz="2000" dirty="0" smtClean="0">
                <a:latin typeface="+mn-ea"/>
              </a:rPr>
              <a:t>10-600Mbps</a:t>
            </a:r>
            <a:r>
              <a:rPr lang="zh-CN" altLang="en-US" sz="2000" dirty="0" smtClean="0">
                <a:latin typeface="+mn-ea"/>
              </a:rPr>
              <a:t>、屏蔽和非屏蔽），同轴电缆（</a:t>
            </a:r>
            <a:r>
              <a:rPr lang="en-US" altLang="zh-CN" sz="2000" dirty="0" smtClean="0">
                <a:latin typeface="+mn-ea"/>
              </a:rPr>
              <a:t>10Mbps</a:t>
            </a:r>
            <a:r>
              <a:rPr lang="zh-CN" altLang="en-US" sz="2000" dirty="0" smtClean="0">
                <a:latin typeface="+mn-ea"/>
              </a:rPr>
              <a:t>），光纤（</a:t>
            </a:r>
            <a:r>
              <a:rPr lang="zh-CN" altLang="en-US" sz="2000" dirty="0">
                <a:latin typeface="+mn-ea"/>
                <a:cs typeface="微软雅黑" panose="020B0503020204020204" pitchFamily="34" charset="-122"/>
              </a:rPr>
              <a:t>数十或数百 </a:t>
            </a:r>
            <a:r>
              <a:rPr lang="en-US" altLang="zh-CN" sz="2000" dirty="0" err="1">
                <a:latin typeface="+mn-ea"/>
                <a:cs typeface="微软雅黑" panose="020B0503020204020204" pitchFamily="34" charset="-122"/>
              </a:rPr>
              <a:t>Gbps</a:t>
            </a:r>
            <a:r>
              <a:rPr lang="en-US" altLang="zh-CN" sz="2000" dirty="0">
                <a:latin typeface="+mn-ea"/>
                <a:cs typeface="微软雅黑" panose="020B0503020204020204" pitchFamily="34" charset="-122"/>
              </a:rPr>
              <a:t> </a:t>
            </a:r>
            <a:r>
              <a:rPr lang="zh-CN" altLang="en-US" sz="2000" dirty="0" smtClean="0">
                <a:latin typeface="+mn-ea"/>
                <a:cs typeface="微软雅黑" panose="020B0503020204020204" pitchFamily="34" charset="-122"/>
              </a:rPr>
              <a:t>，传输距离远、防止</a:t>
            </a:r>
            <a:r>
              <a:rPr lang="zh-CN" altLang="en-US" sz="2000" dirty="0">
                <a:latin typeface="+mn-ea"/>
                <a:cs typeface="微软雅黑" panose="020B0503020204020204" pitchFamily="34" charset="-122"/>
              </a:rPr>
              <a:t>电磁干扰，难以被分光窃听</a:t>
            </a:r>
            <a:r>
              <a:rPr lang="zh-CN" altLang="en-US" sz="2000" dirty="0" smtClean="0">
                <a:latin typeface="+mn-ea"/>
              </a:rPr>
              <a:t>）</a:t>
            </a:r>
            <a:endParaRPr lang="en-US" altLang="zh-CN" sz="2000" dirty="0" smtClean="0">
              <a:latin typeface="+mn-ea"/>
            </a:endParaRPr>
          </a:p>
          <a:p>
            <a:r>
              <a:rPr lang="zh-CN" altLang="en-US" sz="2400" dirty="0" smtClean="0">
                <a:latin typeface="+mn-ea"/>
              </a:rPr>
              <a:t>（</a:t>
            </a:r>
            <a:r>
              <a:rPr lang="en-US" altLang="zh-CN" sz="2400" dirty="0" smtClean="0">
                <a:latin typeface="+mn-ea"/>
              </a:rPr>
              <a:t>5</a:t>
            </a:r>
            <a:r>
              <a:rPr lang="zh-CN" altLang="en-US" sz="2400" dirty="0" smtClean="0">
                <a:latin typeface="+mn-ea"/>
              </a:rPr>
              <a:t>）</a:t>
            </a:r>
            <a:r>
              <a:rPr lang="zh-CN" altLang="en-US" sz="2400" dirty="0">
                <a:latin typeface="+mn-ea"/>
              </a:rPr>
              <a:t>非导引型</a:t>
            </a:r>
            <a:r>
              <a:rPr lang="zh-CN" altLang="en-US" sz="2400" dirty="0" smtClean="0">
                <a:latin typeface="+mn-ea"/>
              </a:rPr>
              <a:t>媒体：</a:t>
            </a:r>
            <a:r>
              <a:rPr lang="zh-CN" altLang="en-US" sz="2000" dirty="0">
                <a:latin typeface="+mn-ea"/>
                <a:cs typeface="微软雅黑" panose="020B0503020204020204" pitchFamily="34" charset="-122"/>
              </a:rPr>
              <a:t>多路径</a:t>
            </a:r>
            <a:r>
              <a:rPr lang="zh-CN" altLang="en-US" sz="2000" dirty="0" smtClean="0">
                <a:latin typeface="+mn-ea"/>
                <a:cs typeface="微软雅黑" panose="020B0503020204020204" pitchFamily="34" charset="-122"/>
              </a:rPr>
              <a:t>衰落、</a:t>
            </a:r>
            <a:r>
              <a:rPr lang="zh-CN" altLang="en-US" sz="2000" dirty="0">
                <a:latin typeface="+mn-ea"/>
                <a:cs typeface="微软雅黑" panose="020B0503020204020204" pitchFamily="34" charset="-122"/>
              </a:rPr>
              <a:t>盲区</a:t>
            </a:r>
            <a:r>
              <a:rPr lang="zh-CN" altLang="en-US" sz="2000" dirty="0" smtClean="0">
                <a:latin typeface="+mn-ea"/>
                <a:cs typeface="微软雅黑" panose="020B0503020204020204" pitchFamily="34" charset="-122"/>
              </a:rPr>
              <a:t>衰落、干扰</a:t>
            </a:r>
            <a:endParaRPr lang="en-US" altLang="zh-CN" sz="2000" dirty="0" smtClean="0">
              <a:latin typeface="+mn-ea"/>
            </a:endParaRPr>
          </a:p>
          <a:p>
            <a:r>
              <a:rPr lang="en-US" altLang="zh-CN" sz="2400" dirty="0">
                <a:latin typeface="+mn-ea"/>
              </a:rPr>
              <a:t>	</a:t>
            </a:r>
            <a:r>
              <a:rPr lang="zh-CN" altLang="en-US" sz="2000" dirty="0" smtClean="0">
                <a:latin typeface="+mn-ea"/>
              </a:rPr>
              <a:t>地面微波（</a:t>
            </a:r>
            <a:r>
              <a:rPr lang="en-US" altLang="zh-CN" sz="2000" dirty="0" smtClean="0">
                <a:latin typeface="+mn-ea"/>
              </a:rPr>
              <a:t>45Mbps</a:t>
            </a:r>
            <a:r>
              <a:rPr lang="zh-CN" altLang="en-US" sz="2000" dirty="0" smtClean="0">
                <a:latin typeface="+mn-ea"/>
              </a:rPr>
              <a:t>），</a:t>
            </a:r>
            <a:r>
              <a:rPr lang="en-US" altLang="zh-CN" sz="2000" dirty="0" err="1" smtClean="0">
                <a:latin typeface="+mn-ea"/>
              </a:rPr>
              <a:t>WiFi</a:t>
            </a:r>
            <a:r>
              <a:rPr lang="zh-CN" altLang="en-US" sz="2000" dirty="0" smtClean="0">
                <a:latin typeface="+mn-ea"/>
              </a:rPr>
              <a:t>（</a:t>
            </a:r>
            <a:r>
              <a:rPr lang="en-US" altLang="zh-CN" sz="2000" dirty="0" smtClean="0">
                <a:latin typeface="+mn-ea"/>
              </a:rPr>
              <a:t>11/54/600Mbps</a:t>
            </a:r>
            <a:r>
              <a:rPr lang="zh-CN" altLang="en-US" sz="2000" dirty="0" smtClean="0">
                <a:latin typeface="+mn-ea"/>
              </a:rPr>
              <a:t>）</a:t>
            </a:r>
            <a:r>
              <a:rPr lang="en-US" altLang="zh-CN" sz="2000" dirty="0" smtClean="0">
                <a:latin typeface="+mn-ea"/>
              </a:rPr>
              <a:t>,</a:t>
            </a:r>
            <a:r>
              <a:rPr lang="zh-CN" altLang="en-US" sz="2000" dirty="0" smtClean="0">
                <a:latin typeface="+mn-ea"/>
              </a:rPr>
              <a:t>广域无线电（</a:t>
            </a:r>
            <a:r>
              <a:rPr lang="en-US" altLang="zh-CN" sz="2000" dirty="0" smtClean="0">
                <a:latin typeface="+mn-ea"/>
              </a:rPr>
              <a:t>3G</a:t>
            </a:r>
            <a:r>
              <a:rPr lang="zh-CN" altLang="en-US" sz="2000" dirty="0" smtClean="0">
                <a:latin typeface="+mn-ea"/>
              </a:rPr>
              <a:t>、</a:t>
            </a:r>
            <a:r>
              <a:rPr lang="en-US" altLang="zh-CN" sz="2000" dirty="0" smtClean="0">
                <a:latin typeface="+mn-ea"/>
              </a:rPr>
              <a:t>4G</a:t>
            </a:r>
            <a:r>
              <a:rPr lang="zh-CN" altLang="en-US" sz="2000" dirty="0" smtClean="0">
                <a:latin typeface="+mn-ea"/>
              </a:rPr>
              <a:t>、</a:t>
            </a:r>
            <a:r>
              <a:rPr lang="en-US" altLang="zh-CN" sz="2000" dirty="0" smtClean="0">
                <a:latin typeface="+mn-ea"/>
              </a:rPr>
              <a:t>5G</a:t>
            </a:r>
            <a:r>
              <a:rPr lang="zh-CN" altLang="en-US" sz="2000" dirty="0" smtClean="0">
                <a:latin typeface="+mn-ea"/>
              </a:rPr>
              <a:t>）、卫星（</a:t>
            </a:r>
            <a:r>
              <a:rPr lang="zh-CN" altLang="en-US" sz="2000" dirty="0">
                <a:latin typeface="+mn-ea"/>
                <a:cs typeface="微软雅黑" panose="020B0503020204020204" pitchFamily="34" charset="-122"/>
              </a:rPr>
              <a:t>高达数百</a:t>
            </a:r>
            <a:r>
              <a:rPr lang="en-US" altLang="zh-CN" sz="2000" dirty="0">
                <a:latin typeface="+mn-ea"/>
                <a:cs typeface="微软雅黑" panose="020B0503020204020204" pitchFamily="34" charset="-122"/>
              </a:rPr>
              <a:t>Mbps </a:t>
            </a:r>
            <a:r>
              <a:rPr lang="zh-CN" altLang="en-US" sz="2000" dirty="0" smtClean="0">
                <a:latin typeface="+mn-ea"/>
                <a:cs typeface="微软雅黑" panose="020B0503020204020204" pitchFamily="34" charset="-122"/>
              </a:rPr>
              <a:t>、</a:t>
            </a:r>
            <a:r>
              <a:rPr lang="en-US" altLang="zh-CN" sz="2000" dirty="0">
                <a:solidFill>
                  <a:srgbClr val="FF0000"/>
                </a:solidFill>
                <a:latin typeface="+mn-ea"/>
                <a:cs typeface="微软雅黑" panose="020B0503020204020204" pitchFamily="34" charset="-122"/>
              </a:rPr>
              <a:t> </a:t>
            </a:r>
            <a:r>
              <a:rPr lang="en-US" altLang="zh-CN" sz="2000" dirty="0">
                <a:latin typeface="+mn-ea"/>
                <a:cs typeface="微软雅黑" panose="020B0503020204020204" pitchFamily="34" charset="-122"/>
              </a:rPr>
              <a:t>250 </a:t>
            </a:r>
            <a:r>
              <a:rPr lang="en-US" altLang="zh-CN" sz="2000" dirty="0" err="1">
                <a:latin typeface="+mn-ea"/>
                <a:cs typeface="微软雅黑" panose="020B0503020204020204" pitchFamily="34" charset="-122"/>
              </a:rPr>
              <a:t>msec</a:t>
            </a:r>
            <a:r>
              <a:rPr lang="zh-CN" altLang="en-US" sz="2000" dirty="0" smtClean="0">
                <a:latin typeface="+mn-ea"/>
                <a:cs typeface="微软雅黑" panose="020B0503020204020204" pitchFamily="34" charset="-122"/>
              </a:rPr>
              <a:t>毫秒延时</a:t>
            </a:r>
            <a:r>
              <a:rPr lang="zh-CN" altLang="en-US" sz="2000" dirty="0" smtClean="0">
                <a:latin typeface="+mn-ea"/>
              </a:rPr>
              <a:t>）</a:t>
            </a:r>
            <a:endParaRPr lang="en-US" altLang="zh-CN" sz="2000" dirty="0" smtClean="0">
              <a:latin typeface="+mn-ea"/>
            </a:endParaRPr>
          </a:p>
          <a:p>
            <a:endParaRPr lang="en-US" altLang="zh-CN" sz="2400" dirty="0" smtClean="0">
              <a:latin typeface="+mn-ea"/>
            </a:endParaRPr>
          </a:p>
          <a:p>
            <a:r>
              <a:rPr lang="en-US" altLang="zh-CN" sz="2400" dirty="0">
                <a:latin typeface="+mn-ea"/>
              </a:rPr>
              <a:t>2</a:t>
            </a:r>
            <a:r>
              <a:rPr lang="zh-CN" altLang="en-US" sz="2400" dirty="0" smtClean="0">
                <a:latin typeface="+mn-ea"/>
              </a:rPr>
              <a:t>、端系统上因特网提供的服务</a:t>
            </a:r>
            <a:endParaRPr lang="en-US" altLang="zh-CN" sz="2400" dirty="0" smtClean="0">
              <a:latin typeface="+mn-ea"/>
            </a:endParaRPr>
          </a:p>
          <a:p>
            <a:r>
              <a:rPr lang="zh-CN" altLang="en-US" sz="2400" dirty="0" smtClean="0">
                <a:latin typeface="+mn-ea"/>
              </a:rPr>
              <a:t>（</a:t>
            </a:r>
            <a:r>
              <a:rPr lang="en-US" altLang="zh-CN" sz="2400" dirty="0" smtClean="0">
                <a:latin typeface="+mn-ea"/>
              </a:rPr>
              <a:t>1</a:t>
            </a:r>
            <a:r>
              <a:rPr lang="zh-CN" altLang="en-US" sz="2400" dirty="0" smtClean="0">
                <a:latin typeface="+mn-ea"/>
              </a:rPr>
              <a:t>）面向连接的服务</a:t>
            </a:r>
            <a:r>
              <a:rPr lang="en-US" altLang="zh-CN" sz="2400" dirty="0" smtClean="0">
                <a:latin typeface="+mn-ea"/>
              </a:rPr>
              <a:t>TCP</a:t>
            </a:r>
            <a:r>
              <a:rPr lang="zh-CN" altLang="en-US" sz="2400" dirty="0" smtClean="0">
                <a:latin typeface="+mn-ea"/>
              </a:rPr>
              <a:t>（</a:t>
            </a:r>
            <a:r>
              <a:rPr lang="en-US" altLang="zh-CN" sz="2400" dirty="0" smtClean="0">
                <a:latin typeface="+mn-ea"/>
              </a:rPr>
              <a:t>RFC793</a:t>
            </a:r>
            <a:r>
              <a:rPr lang="zh-CN" altLang="en-US" sz="2400" dirty="0" smtClean="0">
                <a:latin typeface="+mn-ea"/>
              </a:rPr>
              <a:t>）：</a:t>
            </a:r>
            <a:r>
              <a:rPr lang="zh-CN" altLang="en-US" sz="2000" dirty="0" smtClean="0">
                <a:latin typeface="+mn-ea"/>
              </a:rPr>
              <a:t>可靠、顺序、字节流传输；流量控制；拥塞控制</a:t>
            </a:r>
            <a:endParaRPr lang="en-US" altLang="zh-CN" sz="2000" dirty="0" smtClean="0">
              <a:latin typeface="+mn-ea"/>
            </a:endParaRPr>
          </a:p>
          <a:p>
            <a:r>
              <a:rPr lang="zh-CN" altLang="en-US" sz="2400" dirty="0" smtClean="0">
                <a:latin typeface="+mn-ea"/>
              </a:rPr>
              <a:t>（</a:t>
            </a:r>
            <a:r>
              <a:rPr lang="en-US" altLang="zh-CN" sz="2400" dirty="0" smtClean="0">
                <a:latin typeface="+mn-ea"/>
              </a:rPr>
              <a:t>2</a:t>
            </a:r>
            <a:r>
              <a:rPr lang="zh-CN" altLang="en-US" sz="2400" dirty="0" smtClean="0">
                <a:latin typeface="+mn-ea"/>
              </a:rPr>
              <a:t>）无连接服务</a:t>
            </a:r>
            <a:r>
              <a:rPr lang="en-US" altLang="zh-CN" sz="2400" dirty="0" smtClean="0">
                <a:latin typeface="+mn-ea"/>
              </a:rPr>
              <a:t>UDP</a:t>
            </a:r>
            <a:r>
              <a:rPr lang="zh-CN" altLang="en-US" sz="2400" dirty="0" smtClean="0">
                <a:latin typeface="+mn-ea"/>
              </a:rPr>
              <a:t>（</a:t>
            </a:r>
            <a:r>
              <a:rPr lang="en-US" altLang="zh-CN" sz="2400" dirty="0" smtClean="0">
                <a:latin typeface="+mn-ea"/>
              </a:rPr>
              <a:t>RFC768</a:t>
            </a:r>
            <a:r>
              <a:rPr lang="zh-CN" altLang="en-US" sz="2400" dirty="0" smtClean="0">
                <a:latin typeface="+mn-ea"/>
              </a:rPr>
              <a:t>）：</a:t>
            </a:r>
            <a:r>
              <a:rPr lang="zh-CN" altLang="en-US" sz="2000" dirty="0" smtClean="0">
                <a:latin typeface="+mn-ea"/>
              </a:rPr>
              <a:t>不可靠数据传输、无流量控制、无拥塞控制</a:t>
            </a:r>
            <a:endParaRPr lang="en-US" altLang="zh-CN" sz="2000" dirty="0" smtClean="0">
              <a:latin typeface="+mn-ea"/>
            </a:endParaRPr>
          </a:p>
        </p:txBody>
      </p:sp>
      <p:sp>
        <p:nvSpPr>
          <p:cNvPr id="6" name="矩形 5"/>
          <p:cNvSpPr/>
          <p:nvPr/>
        </p:nvSpPr>
        <p:spPr>
          <a:xfrm>
            <a:off x="11098283" y="521435"/>
            <a:ext cx="822661" cy="369332"/>
          </a:xfrm>
          <a:prstGeom prst="rect">
            <a:avLst/>
          </a:prstGeom>
        </p:spPr>
        <p:txBody>
          <a:bodyPr wrap="none">
            <a:spAutoFit/>
          </a:bodyPr>
          <a:lstStyle/>
          <a:p>
            <a:r>
              <a:rPr lang="en-US" altLang="zh-CN" dirty="0" smtClean="0">
                <a:latin typeface="+mn-ea"/>
              </a:rPr>
              <a:t>03/04</a:t>
            </a:r>
            <a:endParaRPr lang="zh-CN" altLang="en-US" dirty="0"/>
          </a:p>
        </p:txBody>
      </p:sp>
    </p:spTree>
    <p:extLst>
      <p:ext uri="{BB962C8B-B14F-4D97-AF65-F5344CB8AC3E}">
        <p14:creationId xmlns:p14="http://schemas.microsoft.com/office/powerpoint/2010/main" val="200124067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学习目的</a:t>
            </a:r>
          </a:p>
        </p:txBody>
      </p:sp>
      <p:sp>
        <p:nvSpPr>
          <p:cNvPr id="4" name="矩形 3"/>
          <p:cNvSpPr/>
          <p:nvPr/>
        </p:nvSpPr>
        <p:spPr>
          <a:xfrm>
            <a:off x="241478" y="555120"/>
            <a:ext cx="8726058" cy="830997"/>
          </a:xfrm>
          <a:prstGeom prst="rect">
            <a:avLst/>
          </a:prstGeom>
        </p:spPr>
        <p:txBody>
          <a:bodyPr wrap="square">
            <a:spAutoFit/>
          </a:bodyPr>
          <a:lstStyle/>
          <a:p>
            <a:r>
              <a:rPr lang="en-US" altLang="zh-CN" sz="2400" b="1" dirty="0" smtClean="0">
                <a:latin typeface="+mn-ea"/>
              </a:rPr>
              <a:t>6</a:t>
            </a:r>
            <a:r>
              <a:rPr lang="zh-CN" altLang="en-US" sz="2400" b="1" dirty="0" smtClean="0">
                <a:latin typeface="+mn-ea"/>
              </a:rPr>
              <a:t>、</a:t>
            </a:r>
            <a:r>
              <a:rPr lang="zh-CN" altLang="en-US" sz="2400" b="1" dirty="0">
                <a:latin typeface="+mn-ea"/>
              </a:rPr>
              <a:t>简述协议栈、实体、对等层、协议数据单元、服务访问点、客户、服务器、客户</a:t>
            </a:r>
            <a:r>
              <a:rPr lang="en-US" altLang="zh-CN" sz="2400" b="1" dirty="0">
                <a:latin typeface="+mn-ea"/>
              </a:rPr>
              <a:t>-</a:t>
            </a:r>
            <a:r>
              <a:rPr lang="zh-CN" altLang="en-US" sz="2400" b="1" dirty="0">
                <a:latin typeface="+mn-ea"/>
              </a:rPr>
              <a:t>服 务器方式</a:t>
            </a:r>
            <a:r>
              <a:rPr lang="zh-CN" altLang="en-US" sz="2400" dirty="0"/>
              <a:t>。 </a:t>
            </a:r>
            <a:endParaRPr lang="en-US" altLang="zh-CN" sz="2400" dirty="0" smtClean="0"/>
          </a:p>
        </p:txBody>
      </p:sp>
      <p:sp>
        <p:nvSpPr>
          <p:cNvPr id="6" name="矩形 5"/>
          <p:cNvSpPr/>
          <p:nvPr/>
        </p:nvSpPr>
        <p:spPr>
          <a:xfrm>
            <a:off x="11098283" y="521435"/>
            <a:ext cx="822661" cy="369332"/>
          </a:xfrm>
          <a:prstGeom prst="rect">
            <a:avLst/>
          </a:prstGeom>
        </p:spPr>
        <p:txBody>
          <a:bodyPr wrap="none">
            <a:spAutoFit/>
          </a:bodyPr>
          <a:lstStyle/>
          <a:p>
            <a:r>
              <a:rPr lang="en-US" altLang="zh-CN" dirty="0" smtClean="0">
                <a:latin typeface="+mn-ea"/>
              </a:rPr>
              <a:t>03/16</a:t>
            </a:r>
            <a:endParaRPr lang="zh-CN" altLang="en-US" dirty="0"/>
          </a:p>
        </p:txBody>
      </p:sp>
      <p:grpSp>
        <p:nvGrpSpPr>
          <p:cNvPr id="7" name="Group 38"/>
          <p:cNvGrpSpPr>
            <a:grpSpLocks/>
          </p:cNvGrpSpPr>
          <p:nvPr/>
        </p:nvGrpSpPr>
        <p:grpSpPr bwMode="auto">
          <a:xfrm>
            <a:off x="7844500" y="2437900"/>
            <a:ext cx="4216400" cy="3522664"/>
            <a:chOff x="2957" y="919"/>
            <a:chExt cx="2656" cy="2219"/>
          </a:xfrm>
        </p:grpSpPr>
        <p:sp>
          <p:nvSpPr>
            <p:cNvPr id="8" name="Rectangle 4"/>
            <p:cNvSpPr>
              <a:spLocks noChangeArrowheads="1"/>
            </p:cNvSpPr>
            <p:nvPr/>
          </p:nvSpPr>
          <p:spPr bwMode="auto">
            <a:xfrm>
              <a:off x="3477" y="2932"/>
              <a:ext cx="90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1400" b="1">
                  <a:solidFill>
                    <a:schemeClr val="accent2"/>
                  </a:solidFill>
                  <a:latin typeface="+mn-lt"/>
                  <a:ea typeface="+mn-ea"/>
                  <a:cs typeface="+mn-ea"/>
                  <a:sym typeface="+mn-lt"/>
                </a:rPr>
                <a:t>由操作系统控制</a:t>
              </a:r>
            </a:p>
          </p:txBody>
        </p:sp>
        <p:grpSp>
          <p:nvGrpSpPr>
            <p:cNvPr id="9" name="Group 37"/>
            <p:cNvGrpSpPr>
              <a:grpSpLocks/>
            </p:cNvGrpSpPr>
            <p:nvPr/>
          </p:nvGrpSpPr>
          <p:grpSpPr bwMode="auto">
            <a:xfrm>
              <a:off x="2957" y="919"/>
              <a:ext cx="2656" cy="2219"/>
              <a:chOff x="2957" y="919"/>
              <a:chExt cx="2656" cy="2219"/>
            </a:xfrm>
          </p:grpSpPr>
          <p:sp>
            <p:nvSpPr>
              <p:cNvPr id="10" name="Freeform 5"/>
              <p:cNvSpPr>
                <a:spLocks/>
              </p:cNvSpPr>
              <p:nvPr/>
            </p:nvSpPr>
            <p:spPr bwMode="auto">
              <a:xfrm>
                <a:off x="3746" y="2242"/>
                <a:ext cx="1103" cy="612"/>
              </a:xfrm>
              <a:custGeom>
                <a:avLst/>
                <a:gdLst>
                  <a:gd name="T0" fmla="*/ 2 w 1103"/>
                  <a:gd name="T1" fmla="*/ 205 h 612"/>
                  <a:gd name="T2" fmla="*/ 0 w 1103"/>
                  <a:gd name="T3" fmla="*/ 140 h 612"/>
                  <a:gd name="T4" fmla="*/ 7 w 1103"/>
                  <a:gd name="T5" fmla="*/ 74 h 612"/>
                  <a:gd name="T6" fmla="*/ 28 w 1103"/>
                  <a:gd name="T7" fmla="*/ 22 h 612"/>
                  <a:gd name="T8" fmla="*/ 71 w 1103"/>
                  <a:gd name="T9" fmla="*/ 0 h 612"/>
                  <a:gd name="T10" fmla="*/ 138 w 1103"/>
                  <a:gd name="T11" fmla="*/ 8 h 612"/>
                  <a:gd name="T12" fmla="*/ 261 w 1103"/>
                  <a:gd name="T13" fmla="*/ 42 h 612"/>
                  <a:gd name="T14" fmla="*/ 341 w 1103"/>
                  <a:gd name="T15" fmla="*/ 54 h 612"/>
                  <a:gd name="T16" fmla="*/ 411 w 1103"/>
                  <a:gd name="T17" fmla="*/ 47 h 612"/>
                  <a:gd name="T18" fmla="*/ 515 w 1103"/>
                  <a:gd name="T19" fmla="*/ 23 h 612"/>
                  <a:gd name="T20" fmla="*/ 592 w 1103"/>
                  <a:gd name="T21" fmla="*/ 14 h 612"/>
                  <a:gd name="T22" fmla="*/ 685 w 1103"/>
                  <a:gd name="T23" fmla="*/ 23 h 612"/>
                  <a:gd name="T24" fmla="*/ 803 w 1103"/>
                  <a:gd name="T25" fmla="*/ 42 h 612"/>
                  <a:gd name="T26" fmla="*/ 924 w 1103"/>
                  <a:gd name="T27" fmla="*/ 72 h 612"/>
                  <a:gd name="T28" fmla="*/ 1003 w 1103"/>
                  <a:gd name="T29" fmla="*/ 101 h 612"/>
                  <a:gd name="T30" fmla="*/ 1043 w 1103"/>
                  <a:gd name="T31" fmla="*/ 123 h 612"/>
                  <a:gd name="T32" fmla="*/ 1080 w 1103"/>
                  <a:gd name="T33" fmla="*/ 164 h 612"/>
                  <a:gd name="T34" fmla="*/ 1101 w 1103"/>
                  <a:gd name="T35" fmla="*/ 236 h 612"/>
                  <a:gd name="T36" fmla="*/ 1097 w 1103"/>
                  <a:gd name="T37" fmla="*/ 317 h 612"/>
                  <a:gd name="T38" fmla="*/ 1077 w 1103"/>
                  <a:gd name="T39" fmla="*/ 393 h 612"/>
                  <a:gd name="T40" fmla="*/ 1048 w 1103"/>
                  <a:gd name="T41" fmla="*/ 454 h 612"/>
                  <a:gd name="T42" fmla="*/ 1003 w 1103"/>
                  <a:gd name="T43" fmla="*/ 509 h 612"/>
                  <a:gd name="T44" fmla="*/ 943 w 1103"/>
                  <a:gd name="T45" fmla="*/ 556 h 612"/>
                  <a:gd name="T46" fmla="*/ 873 w 1103"/>
                  <a:gd name="T47" fmla="*/ 591 h 612"/>
                  <a:gd name="T48" fmla="*/ 789 w 1103"/>
                  <a:gd name="T49" fmla="*/ 609 h 612"/>
                  <a:gd name="T50" fmla="*/ 682 w 1103"/>
                  <a:gd name="T51" fmla="*/ 609 h 612"/>
                  <a:gd name="T52" fmla="*/ 568 w 1103"/>
                  <a:gd name="T53" fmla="*/ 596 h 612"/>
                  <a:gd name="T54" fmla="*/ 465 w 1103"/>
                  <a:gd name="T55" fmla="*/ 579 h 612"/>
                  <a:gd name="T56" fmla="*/ 392 w 1103"/>
                  <a:gd name="T57" fmla="*/ 561 h 612"/>
                  <a:gd name="T58" fmla="*/ 344 w 1103"/>
                  <a:gd name="T59" fmla="*/ 538 h 612"/>
                  <a:gd name="T60" fmla="*/ 293 w 1103"/>
                  <a:gd name="T61" fmla="*/ 498 h 612"/>
                  <a:gd name="T62" fmla="*/ 257 w 1103"/>
                  <a:gd name="T63" fmla="*/ 474 h 612"/>
                  <a:gd name="T64" fmla="*/ 167 w 1103"/>
                  <a:gd name="T65" fmla="*/ 438 h 612"/>
                  <a:gd name="T66" fmla="*/ 105 w 1103"/>
                  <a:gd name="T67" fmla="*/ 408 h 612"/>
                  <a:gd name="T68" fmla="*/ 57 w 1103"/>
                  <a:gd name="T69" fmla="*/ 361 h 612"/>
                  <a:gd name="T70" fmla="*/ 20 w 1103"/>
                  <a:gd name="T71" fmla="*/ 302 h 612"/>
                  <a:gd name="T72" fmla="*/ 6 w 1103"/>
                  <a:gd name="T73" fmla="*/ 257 h 61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03"/>
                  <a:gd name="T112" fmla="*/ 0 h 612"/>
                  <a:gd name="T113" fmla="*/ 1103 w 1103"/>
                  <a:gd name="T114" fmla="*/ 612 h 61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03" h="612">
                    <a:moveTo>
                      <a:pt x="4" y="232"/>
                    </a:moveTo>
                    <a:lnTo>
                      <a:pt x="2" y="205"/>
                    </a:lnTo>
                    <a:lnTo>
                      <a:pt x="0" y="174"/>
                    </a:lnTo>
                    <a:lnTo>
                      <a:pt x="0" y="140"/>
                    </a:lnTo>
                    <a:lnTo>
                      <a:pt x="2" y="107"/>
                    </a:lnTo>
                    <a:lnTo>
                      <a:pt x="7" y="74"/>
                    </a:lnTo>
                    <a:lnTo>
                      <a:pt x="15" y="46"/>
                    </a:lnTo>
                    <a:lnTo>
                      <a:pt x="28" y="22"/>
                    </a:lnTo>
                    <a:lnTo>
                      <a:pt x="46" y="7"/>
                    </a:lnTo>
                    <a:lnTo>
                      <a:pt x="71" y="0"/>
                    </a:lnTo>
                    <a:lnTo>
                      <a:pt x="102" y="1"/>
                    </a:lnTo>
                    <a:lnTo>
                      <a:pt x="138" y="8"/>
                    </a:lnTo>
                    <a:lnTo>
                      <a:pt x="178" y="19"/>
                    </a:lnTo>
                    <a:lnTo>
                      <a:pt x="261" y="42"/>
                    </a:lnTo>
                    <a:lnTo>
                      <a:pt x="302" y="50"/>
                    </a:lnTo>
                    <a:lnTo>
                      <a:pt x="341" y="54"/>
                    </a:lnTo>
                    <a:lnTo>
                      <a:pt x="377" y="52"/>
                    </a:lnTo>
                    <a:lnTo>
                      <a:pt x="411" y="47"/>
                    </a:lnTo>
                    <a:lnTo>
                      <a:pt x="480" y="31"/>
                    </a:lnTo>
                    <a:lnTo>
                      <a:pt x="515" y="23"/>
                    </a:lnTo>
                    <a:lnTo>
                      <a:pt x="553" y="17"/>
                    </a:lnTo>
                    <a:lnTo>
                      <a:pt x="592" y="14"/>
                    </a:lnTo>
                    <a:lnTo>
                      <a:pt x="635" y="16"/>
                    </a:lnTo>
                    <a:lnTo>
                      <a:pt x="685" y="23"/>
                    </a:lnTo>
                    <a:lnTo>
                      <a:pt x="742" y="31"/>
                    </a:lnTo>
                    <a:lnTo>
                      <a:pt x="803" y="42"/>
                    </a:lnTo>
                    <a:lnTo>
                      <a:pt x="865" y="56"/>
                    </a:lnTo>
                    <a:lnTo>
                      <a:pt x="924" y="72"/>
                    </a:lnTo>
                    <a:lnTo>
                      <a:pt x="979" y="90"/>
                    </a:lnTo>
                    <a:lnTo>
                      <a:pt x="1003" y="101"/>
                    </a:lnTo>
                    <a:lnTo>
                      <a:pt x="1024" y="112"/>
                    </a:lnTo>
                    <a:lnTo>
                      <a:pt x="1043" y="123"/>
                    </a:lnTo>
                    <a:lnTo>
                      <a:pt x="1058" y="136"/>
                    </a:lnTo>
                    <a:lnTo>
                      <a:pt x="1080" y="164"/>
                    </a:lnTo>
                    <a:lnTo>
                      <a:pt x="1094" y="199"/>
                    </a:lnTo>
                    <a:lnTo>
                      <a:pt x="1101" y="236"/>
                    </a:lnTo>
                    <a:lnTo>
                      <a:pt x="1102" y="277"/>
                    </a:lnTo>
                    <a:lnTo>
                      <a:pt x="1097" y="317"/>
                    </a:lnTo>
                    <a:lnTo>
                      <a:pt x="1089" y="356"/>
                    </a:lnTo>
                    <a:lnTo>
                      <a:pt x="1077" y="393"/>
                    </a:lnTo>
                    <a:lnTo>
                      <a:pt x="1064" y="425"/>
                    </a:lnTo>
                    <a:lnTo>
                      <a:pt x="1048" y="454"/>
                    </a:lnTo>
                    <a:lnTo>
                      <a:pt x="1027" y="482"/>
                    </a:lnTo>
                    <a:lnTo>
                      <a:pt x="1003" y="509"/>
                    </a:lnTo>
                    <a:lnTo>
                      <a:pt x="975" y="534"/>
                    </a:lnTo>
                    <a:lnTo>
                      <a:pt x="943" y="556"/>
                    </a:lnTo>
                    <a:lnTo>
                      <a:pt x="909" y="576"/>
                    </a:lnTo>
                    <a:lnTo>
                      <a:pt x="873" y="591"/>
                    </a:lnTo>
                    <a:lnTo>
                      <a:pt x="834" y="603"/>
                    </a:lnTo>
                    <a:lnTo>
                      <a:pt x="789" y="609"/>
                    </a:lnTo>
                    <a:lnTo>
                      <a:pt x="738" y="611"/>
                    </a:lnTo>
                    <a:lnTo>
                      <a:pt x="682" y="609"/>
                    </a:lnTo>
                    <a:lnTo>
                      <a:pt x="625" y="604"/>
                    </a:lnTo>
                    <a:lnTo>
                      <a:pt x="568" y="596"/>
                    </a:lnTo>
                    <a:lnTo>
                      <a:pt x="513" y="588"/>
                    </a:lnTo>
                    <a:lnTo>
                      <a:pt x="465" y="579"/>
                    </a:lnTo>
                    <a:lnTo>
                      <a:pt x="424" y="570"/>
                    </a:lnTo>
                    <a:lnTo>
                      <a:pt x="392" y="561"/>
                    </a:lnTo>
                    <a:lnTo>
                      <a:pt x="365" y="550"/>
                    </a:lnTo>
                    <a:lnTo>
                      <a:pt x="344" y="538"/>
                    </a:lnTo>
                    <a:lnTo>
                      <a:pt x="326" y="525"/>
                    </a:lnTo>
                    <a:lnTo>
                      <a:pt x="293" y="498"/>
                    </a:lnTo>
                    <a:lnTo>
                      <a:pt x="276" y="486"/>
                    </a:lnTo>
                    <a:lnTo>
                      <a:pt x="257" y="474"/>
                    </a:lnTo>
                    <a:lnTo>
                      <a:pt x="213" y="455"/>
                    </a:lnTo>
                    <a:lnTo>
                      <a:pt x="167" y="438"/>
                    </a:lnTo>
                    <a:lnTo>
                      <a:pt x="124" y="419"/>
                    </a:lnTo>
                    <a:lnTo>
                      <a:pt x="105" y="408"/>
                    </a:lnTo>
                    <a:lnTo>
                      <a:pt x="88" y="394"/>
                    </a:lnTo>
                    <a:lnTo>
                      <a:pt x="57" y="361"/>
                    </a:lnTo>
                    <a:lnTo>
                      <a:pt x="30" y="323"/>
                    </a:lnTo>
                    <a:lnTo>
                      <a:pt x="20" y="302"/>
                    </a:lnTo>
                    <a:lnTo>
                      <a:pt x="11" y="279"/>
                    </a:lnTo>
                    <a:lnTo>
                      <a:pt x="6" y="257"/>
                    </a:lnTo>
                    <a:lnTo>
                      <a:pt x="4" y="232"/>
                    </a:lnTo>
                  </a:path>
                </a:pathLst>
              </a:custGeom>
              <a:solidFill>
                <a:srgbClr val="CC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sz="1600">
                  <a:solidFill>
                    <a:srgbClr val="575757"/>
                  </a:solidFill>
                  <a:cs typeface="+mn-ea"/>
                  <a:sym typeface="+mn-lt"/>
                </a:endParaRPr>
              </a:p>
            </p:txBody>
          </p:sp>
          <p:grpSp>
            <p:nvGrpSpPr>
              <p:cNvPr id="11" name="Group 18"/>
              <p:cNvGrpSpPr>
                <a:grpSpLocks/>
              </p:cNvGrpSpPr>
              <p:nvPr/>
            </p:nvGrpSpPr>
            <p:grpSpPr bwMode="auto">
              <a:xfrm>
                <a:off x="2957" y="932"/>
                <a:ext cx="667" cy="2206"/>
                <a:chOff x="2957" y="932"/>
                <a:chExt cx="667" cy="2206"/>
              </a:xfrm>
            </p:grpSpPr>
            <p:sp>
              <p:nvSpPr>
                <p:cNvPr id="30" name="Rectangle 6"/>
                <p:cNvSpPr>
                  <a:spLocks noChangeArrowheads="1"/>
                </p:cNvSpPr>
                <p:nvPr/>
              </p:nvSpPr>
              <p:spPr bwMode="auto">
                <a:xfrm>
                  <a:off x="3383" y="2924"/>
                  <a:ext cx="117"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50000"/>
                    </a:spcBef>
                    <a:buFontTx/>
                    <a:buNone/>
                  </a:pPr>
                  <a:endParaRPr lang="zh-CN" altLang="zh-CN" sz="1600">
                    <a:solidFill>
                      <a:srgbClr val="575757"/>
                    </a:solidFill>
                    <a:latin typeface="+mn-lt"/>
                    <a:ea typeface="+mn-ea"/>
                    <a:cs typeface="+mn-ea"/>
                    <a:sym typeface="+mn-lt"/>
                  </a:endParaRPr>
                </a:p>
              </p:txBody>
            </p:sp>
            <p:graphicFrame>
              <p:nvGraphicFramePr>
                <p:cNvPr id="31" name="Object 7"/>
                <p:cNvGraphicFramePr>
                  <a:graphicFrameLocks/>
                </p:cNvGraphicFramePr>
                <p:nvPr/>
              </p:nvGraphicFramePr>
              <p:xfrm>
                <a:off x="3062" y="1320"/>
                <a:ext cx="413" cy="329"/>
              </p:xfrm>
              <a:graphic>
                <a:graphicData uri="http://schemas.openxmlformats.org/presentationml/2006/ole">
                  <mc:AlternateContent xmlns:mc="http://schemas.openxmlformats.org/markup-compatibility/2006">
                    <mc:Choice xmlns:v="urn:schemas-microsoft-com:vml" Requires="v">
                      <p:oleObj spid="_x0000_s13534" name="Clip" r:id="rId4" imgW="2838450" imgH="2266950" progId="MS_ClipArt_Gallery.2">
                        <p:embed/>
                      </p:oleObj>
                    </mc:Choice>
                    <mc:Fallback>
                      <p:oleObj name="Clip" r:id="rId4" imgW="2838450" imgH="2266950" progId="MS_ClipArt_Gallery.2">
                        <p:embed/>
                        <p:pic>
                          <p:nvPicPr>
                            <p:cNvPr id="37917" name="Object 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2" y="1320"/>
                              <a:ext cx="413" cy="329"/>
                            </a:xfrm>
                            <a:prstGeom prst="rect">
                              <a:avLst/>
                            </a:prstGeom>
                            <a:noFill/>
                            <a:ln>
                              <a:noFill/>
                            </a:ln>
                            <a:effectLst/>
                          </p:spPr>
                        </p:pic>
                      </p:oleObj>
                    </mc:Fallback>
                  </mc:AlternateContent>
                </a:graphicData>
              </a:graphic>
            </p:graphicFrame>
            <p:grpSp>
              <p:nvGrpSpPr>
                <p:cNvPr id="32" name="Group 10"/>
                <p:cNvGrpSpPr>
                  <a:grpSpLocks/>
                </p:cNvGrpSpPr>
                <p:nvPr/>
              </p:nvGrpSpPr>
              <p:grpSpPr bwMode="auto">
                <a:xfrm>
                  <a:off x="2957" y="1648"/>
                  <a:ext cx="667" cy="351"/>
                  <a:chOff x="2957" y="1648"/>
                  <a:chExt cx="667" cy="351"/>
                </a:xfrm>
              </p:grpSpPr>
              <p:sp>
                <p:nvSpPr>
                  <p:cNvPr id="40" name="Oval 8"/>
                  <p:cNvSpPr>
                    <a:spLocks noChangeArrowheads="1"/>
                  </p:cNvSpPr>
                  <p:nvPr/>
                </p:nvSpPr>
                <p:spPr bwMode="auto">
                  <a:xfrm>
                    <a:off x="2957" y="1648"/>
                    <a:ext cx="667" cy="351"/>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solidFill>
                        <a:srgbClr val="575757"/>
                      </a:solidFill>
                      <a:latin typeface="+mn-lt"/>
                      <a:ea typeface="+mn-ea"/>
                      <a:cs typeface="+mn-ea"/>
                      <a:sym typeface="+mn-lt"/>
                    </a:endParaRPr>
                  </a:p>
                </p:txBody>
              </p:sp>
              <p:sp>
                <p:nvSpPr>
                  <p:cNvPr id="41" name="Rectangle 9"/>
                  <p:cNvSpPr>
                    <a:spLocks noChangeArrowheads="1"/>
                  </p:cNvSpPr>
                  <p:nvPr/>
                </p:nvSpPr>
                <p:spPr bwMode="auto">
                  <a:xfrm>
                    <a:off x="3126" y="1709"/>
                    <a:ext cx="34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1400" b="1" dirty="0">
                        <a:solidFill>
                          <a:srgbClr val="575757"/>
                        </a:solidFill>
                        <a:latin typeface="+mn-lt"/>
                        <a:ea typeface="+mn-ea"/>
                        <a:cs typeface="+mn-ea"/>
                        <a:sym typeface="+mn-lt"/>
                      </a:rPr>
                      <a:t>进程</a:t>
                    </a:r>
                  </a:p>
                </p:txBody>
              </p:sp>
            </p:grpSp>
            <p:grpSp>
              <p:nvGrpSpPr>
                <p:cNvPr id="33" name="Group 13"/>
                <p:cNvGrpSpPr>
                  <a:grpSpLocks/>
                </p:cNvGrpSpPr>
                <p:nvPr/>
              </p:nvGrpSpPr>
              <p:grpSpPr bwMode="auto">
                <a:xfrm>
                  <a:off x="2988" y="2284"/>
                  <a:ext cx="591" cy="628"/>
                  <a:chOff x="2988" y="2284"/>
                  <a:chExt cx="591" cy="628"/>
                </a:xfrm>
              </p:grpSpPr>
              <p:sp>
                <p:nvSpPr>
                  <p:cNvPr id="38" name="Rectangle 11"/>
                  <p:cNvSpPr>
                    <a:spLocks noChangeArrowheads="1"/>
                  </p:cNvSpPr>
                  <p:nvPr/>
                </p:nvSpPr>
                <p:spPr bwMode="auto">
                  <a:xfrm>
                    <a:off x="2988" y="2284"/>
                    <a:ext cx="591" cy="62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solidFill>
                        <a:srgbClr val="575757"/>
                      </a:solidFill>
                      <a:latin typeface="+mn-lt"/>
                      <a:ea typeface="+mn-ea"/>
                      <a:cs typeface="+mn-ea"/>
                      <a:sym typeface="+mn-lt"/>
                    </a:endParaRPr>
                  </a:p>
                </p:txBody>
              </p:sp>
              <p:sp>
                <p:nvSpPr>
                  <p:cNvPr id="39" name="Rectangle 12"/>
                  <p:cNvSpPr>
                    <a:spLocks noChangeArrowheads="1"/>
                  </p:cNvSpPr>
                  <p:nvPr/>
                </p:nvSpPr>
                <p:spPr bwMode="auto">
                  <a:xfrm>
                    <a:off x="2988" y="2362"/>
                    <a:ext cx="570" cy="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1400" b="1" dirty="0">
                        <a:solidFill>
                          <a:srgbClr val="575757"/>
                        </a:solidFill>
                        <a:latin typeface="+mn-lt"/>
                        <a:ea typeface="+mn-ea"/>
                        <a:cs typeface="+mn-ea"/>
                        <a:sym typeface="+mn-lt"/>
                      </a:rPr>
                      <a:t>具有缓存</a:t>
                    </a:r>
                  </a:p>
                  <a:p>
                    <a:pPr>
                      <a:spcBef>
                        <a:spcPct val="0"/>
                      </a:spcBef>
                      <a:buFontTx/>
                      <a:buNone/>
                    </a:pPr>
                    <a:r>
                      <a:rPr lang="zh-CN" altLang="en-US" sz="1400" b="1" dirty="0">
                        <a:solidFill>
                          <a:srgbClr val="575757"/>
                        </a:solidFill>
                        <a:latin typeface="+mn-lt"/>
                        <a:ea typeface="+mn-ea"/>
                        <a:cs typeface="+mn-ea"/>
                        <a:sym typeface="+mn-lt"/>
                      </a:rPr>
                      <a:t>、变量的</a:t>
                    </a:r>
                  </a:p>
                  <a:p>
                    <a:pPr>
                      <a:spcBef>
                        <a:spcPct val="0"/>
                      </a:spcBef>
                      <a:buFontTx/>
                      <a:buNone/>
                    </a:pPr>
                    <a:r>
                      <a:rPr lang="en-US" altLang="zh-CN" sz="1400" b="1" dirty="0">
                        <a:solidFill>
                          <a:srgbClr val="575757"/>
                        </a:solidFill>
                        <a:latin typeface="+mn-lt"/>
                        <a:ea typeface="+mn-ea"/>
                        <a:cs typeface="+mn-ea"/>
                        <a:sym typeface="+mn-lt"/>
                      </a:rPr>
                      <a:t>TCP</a:t>
                    </a:r>
                  </a:p>
                </p:txBody>
              </p:sp>
            </p:grpSp>
            <p:sp>
              <p:nvSpPr>
                <p:cNvPr id="34" name="Rectangle 14"/>
                <p:cNvSpPr>
                  <a:spLocks noChangeArrowheads="1"/>
                </p:cNvSpPr>
                <p:nvPr/>
              </p:nvSpPr>
              <p:spPr bwMode="auto">
                <a:xfrm>
                  <a:off x="3068" y="2009"/>
                  <a:ext cx="471" cy="162"/>
                </a:xfrm>
                <a:prstGeom prst="rect">
                  <a:avLst/>
                </a:prstGeom>
                <a:solidFill>
                  <a:schemeClr val="accent1"/>
                </a:solidFill>
                <a:ln w="12700">
                  <a:noFill/>
                  <a:miter lim="800000"/>
                  <a:headEnd/>
                  <a:tailEnd/>
                </a:ln>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1400" b="1" dirty="0">
                      <a:solidFill>
                        <a:schemeClr val="bg1"/>
                      </a:solidFill>
                      <a:latin typeface="+mn-lt"/>
                      <a:ea typeface="+mn-ea"/>
                      <a:cs typeface="+mn-ea"/>
                      <a:sym typeface="+mn-lt"/>
                    </a:rPr>
                    <a:t>套接字</a:t>
                  </a:r>
                </a:p>
              </p:txBody>
            </p:sp>
            <p:sp>
              <p:nvSpPr>
                <p:cNvPr id="35" name="Line 15"/>
                <p:cNvSpPr>
                  <a:spLocks noChangeShapeType="1"/>
                </p:cNvSpPr>
                <p:nvPr/>
              </p:nvSpPr>
              <p:spPr bwMode="auto">
                <a:xfrm flipV="1">
                  <a:off x="3284" y="1884"/>
                  <a:ext cx="0" cy="131"/>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sz="1600">
                    <a:solidFill>
                      <a:srgbClr val="575757"/>
                    </a:solidFill>
                    <a:cs typeface="+mn-ea"/>
                    <a:sym typeface="+mn-lt"/>
                  </a:endParaRPr>
                </a:p>
              </p:txBody>
            </p:sp>
            <p:sp>
              <p:nvSpPr>
                <p:cNvPr id="36" name="Line 16"/>
                <p:cNvSpPr>
                  <a:spLocks noChangeShapeType="1"/>
                </p:cNvSpPr>
                <p:nvPr/>
              </p:nvSpPr>
              <p:spPr bwMode="auto">
                <a:xfrm>
                  <a:off x="3292" y="2147"/>
                  <a:ext cx="0" cy="123"/>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sz="1600">
                    <a:solidFill>
                      <a:srgbClr val="575757"/>
                    </a:solidFill>
                    <a:cs typeface="+mn-ea"/>
                    <a:sym typeface="+mn-lt"/>
                  </a:endParaRPr>
                </a:p>
              </p:txBody>
            </p:sp>
            <p:sp>
              <p:nvSpPr>
                <p:cNvPr id="37" name="Rectangle 17"/>
                <p:cNvSpPr>
                  <a:spLocks noChangeArrowheads="1"/>
                </p:cNvSpPr>
                <p:nvPr/>
              </p:nvSpPr>
              <p:spPr bwMode="auto">
                <a:xfrm>
                  <a:off x="3051" y="932"/>
                  <a:ext cx="45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1400" b="1" dirty="0">
                      <a:solidFill>
                        <a:srgbClr val="575757"/>
                      </a:solidFill>
                      <a:latin typeface="+mn-lt"/>
                      <a:ea typeface="+mn-ea"/>
                      <a:cs typeface="+mn-ea"/>
                      <a:sym typeface="+mn-lt"/>
                    </a:rPr>
                    <a:t>主机或</a:t>
                  </a:r>
                </a:p>
                <a:p>
                  <a:pPr>
                    <a:spcBef>
                      <a:spcPct val="0"/>
                    </a:spcBef>
                    <a:buFontTx/>
                    <a:buNone/>
                  </a:pPr>
                  <a:r>
                    <a:rPr lang="zh-CN" altLang="en-US" sz="1400" b="1" dirty="0">
                      <a:solidFill>
                        <a:srgbClr val="575757"/>
                      </a:solidFill>
                      <a:latin typeface="+mn-lt"/>
                      <a:ea typeface="+mn-ea"/>
                      <a:cs typeface="+mn-ea"/>
                      <a:sym typeface="+mn-lt"/>
                    </a:rPr>
                    <a:t>服务器</a:t>
                  </a:r>
                </a:p>
              </p:txBody>
            </p:sp>
          </p:grpSp>
          <p:grpSp>
            <p:nvGrpSpPr>
              <p:cNvPr id="12" name="Group 31"/>
              <p:cNvGrpSpPr>
                <a:grpSpLocks/>
              </p:cNvGrpSpPr>
              <p:nvPr/>
            </p:nvGrpSpPr>
            <p:grpSpPr bwMode="auto">
              <a:xfrm>
                <a:off x="4946" y="919"/>
                <a:ext cx="667" cy="2206"/>
                <a:chOff x="4946" y="919"/>
                <a:chExt cx="667" cy="2206"/>
              </a:xfrm>
            </p:grpSpPr>
            <p:sp>
              <p:nvSpPr>
                <p:cNvPr id="18" name="Rectangle 19"/>
                <p:cNvSpPr>
                  <a:spLocks noChangeArrowheads="1"/>
                </p:cNvSpPr>
                <p:nvPr/>
              </p:nvSpPr>
              <p:spPr bwMode="auto">
                <a:xfrm>
                  <a:off x="5372" y="2911"/>
                  <a:ext cx="117"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50000"/>
                    </a:spcBef>
                    <a:buFontTx/>
                    <a:buNone/>
                  </a:pPr>
                  <a:endParaRPr lang="zh-CN" altLang="zh-CN" sz="1600">
                    <a:solidFill>
                      <a:srgbClr val="575757"/>
                    </a:solidFill>
                    <a:latin typeface="+mn-lt"/>
                    <a:ea typeface="+mn-ea"/>
                    <a:cs typeface="+mn-ea"/>
                    <a:sym typeface="+mn-lt"/>
                  </a:endParaRPr>
                </a:p>
              </p:txBody>
            </p:sp>
            <p:graphicFrame>
              <p:nvGraphicFramePr>
                <p:cNvPr id="19" name="Object 20"/>
                <p:cNvGraphicFramePr>
                  <a:graphicFrameLocks/>
                </p:cNvGraphicFramePr>
                <p:nvPr/>
              </p:nvGraphicFramePr>
              <p:xfrm>
                <a:off x="5051" y="1307"/>
                <a:ext cx="413" cy="329"/>
              </p:xfrm>
              <a:graphic>
                <a:graphicData uri="http://schemas.openxmlformats.org/presentationml/2006/ole">
                  <mc:AlternateContent xmlns:mc="http://schemas.openxmlformats.org/markup-compatibility/2006">
                    <mc:Choice xmlns:v="urn:schemas-microsoft-com:vml" Requires="v">
                      <p:oleObj spid="_x0000_s13535" name="Clip" r:id="rId6" imgW="2838450" imgH="2266950" progId="MS_ClipArt_Gallery.2">
                        <p:embed/>
                      </p:oleObj>
                    </mc:Choice>
                    <mc:Fallback>
                      <p:oleObj name="Clip" r:id="rId6" imgW="2838450" imgH="2266950" progId="MS_ClipArt_Gallery.2">
                        <p:embed/>
                        <p:pic>
                          <p:nvPicPr>
                            <p:cNvPr id="37905" name="Object 2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51" y="1307"/>
                              <a:ext cx="413"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0" name="Group 23"/>
                <p:cNvGrpSpPr>
                  <a:grpSpLocks/>
                </p:cNvGrpSpPr>
                <p:nvPr/>
              </p:nvGrpSpPr>
              <p:grpSpPr bwMode="auto">
                <a:xfrm>
                  <a:off x="4946" y="1635"/>
                  <a:ext cx="667" cy="351"/>
                  <a:chOff x="4946" y="1635"/>
                  <a:chExt cx="667" cy="351"/>
                </a:xfrm>
              </p:grpSpPr>
              <p:sp>
                <p:nvSpPr>
                  <p:cNvPr id="28" name="Oval 21"/>
                  <p:cNvSpPr>
                    <a:spLocks noChangeArrowheads="1"/>
                  </p:cNvSpPr>
                  <p:nvPr/>
                </p:nvSpPr>
                <p:spPr bwMode="auto">
                  <a:xfrm>
                    <a:off x="4946" y="1635"/>
                    <a:ext cx="667" cy="351"/>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solidFill>
                        <a:srgbClr val="575757"/>
                      </a:solidFill>
                      <a:latin typeface="+mn-lt"/>
                      <a:ea typeface="+mn-ea"/>
                      <a:cs typeface="+mn-ea"/>
                      <a:sym typeface="+mn-lt"/>
                    </a:endParaRPr>
                  </a:p>
                </p:txBody>
              </p:sp>
              <p:sp>
                <p:nvSpPr>
                  <p:cNvPr id="29" name="Rectangle 22"/>
                  <p:cNvSpPr>
                    <a:spLocks noChangeArrowheads="1"/>
                  </p:cNvSpPr>
                  <p:nvPr/>
                </p:nvSpPr>
                <p:spPr bwMode="auto">
                  <a:xfrm>
                    <a:off x="5101" y="1696"/>
                    <a:ext cx="34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1400" b="1">
                        <a:solidFill>
                          <a:srgbClr val="575757"/>
                        </a:solidFill>
                        <a:latin typeface="+mn-lt"/>
                        <a:ea typeface="+mn-ea"/>
                        <a:cs typeface="+mn-ea"/>
                        <a:sym typeface="+mn-lt"/>
                      </a:rPr>
                      <a:t>进程</a:t>
                    </a:r>
                  </a:p>
                </p:txBody>
              </p:sp>
            </p:grpSp>
            <p:grpSp>
              <p:nvGrpSpPr>
                <p:cNvPr id="21" name="Group 26"/>
                <p:cNvGrpSpPr>
                  <a:grpSpLocks/>
                </p:cNvGrpSpPr>
                <p:nvPr/>
              </p:nvGrpSpPr>
              <p:grpSpPr bwMode="auto">
                <a:xfrm>
                  <a:off x="4973" y="2271"/>
                  <a:ext cx="595" cy="628"/>
                  <a:chOff x="4973" y="2271"/>
                  <a:chExt cx="595" cy="628"/>
                </a:xfrm>
              </p:grpSpPr>
              <p:sp>
                <p:nvSpPr>
                  <p:cNvPr id="26" name="Rectangle 24"/>
                  <p:cNvSpPr>
                    <a:spLocks noChangeArrowheads="1"/>
                  </p:cNvSpPr>
                  <p:nvPr/>
                </p:nvSpPr>
                <p:spPr bwMode="auto">
                  <a:xfrm>
                    <a:off x="4977" y="2271"/>
                    <a:ext cx="591" cy="62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solidFill>
                        <a:srgbClr val="575757"/>
                      </a:solidFill>
                      <a:latin typeface="+mn-lt"/>
                      <a:ea typeface="+mn-ea"/>
                      <a:cs typeface="+mn-ea"/>
                      <a:sym typeface="+mn-lt"/>
                    </a:endParaRPr>
                  </a:p>
                </p:txBody>
              </p:sp>
              <p:sp>
                <p:nvSpPr>
                  <p:cNvPr id="27" name="Rectangle 25"/>
                  <p:cNvSpPr>
                    <a:spLocks noChangeArrowheads="1"/>
                  </p:cNvSpPr>
                  <p:nvPr/>
                </p:nvSpPr>
                <p:spPr bwMode="auto">
                  <a:xfrm>
                    <a:off x="4973" y="2347"/>
                    <a:ext cx="570" cy="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1400" b="1" dirty="0">
                        <a:solidFill>
                          <a:srgbClr val="575757"/>
                        </a:solidFill>
                        <a:latin typeface="+mn-lt"/>
                        <a:ea typeface="+mn-ea"/>
                        <a:cs typeface="+mn-ea"/>
                        <a:sym typeface="+mn-lt"/>
                      </a:rPr>
                      <a:t>具有缓存</a:t>
                    </a:r>
                  </a:p>
                  <a:p>
                    <a:pPr>
                      <a:spcBef>
                        <a:spcPct val="0"/>
                      </a:spcBef>
                      <a:buFontTx/>
                      <a:buNone/>
                    </a:pPr>
                    <a:r>
                      <a:rPr lang="zh-CN" altLang="en-US" sz="1400" b="1" dirty="0">
                        <a:solidFill>
                          <a:srgbClr val="575757"/>
                        </a:solidFill>
                        <a:latin typeface="+mn-lt"/>
                        <a:ea typeface="+mn-ea"/>
                        <a:cs typeface="+mn-ea"/>
                        <a:sym typeface="+mn-lt"/>
                      </a:rPr>
                      <a:t>、变量的</a:t>
                    </a:r>
                  </a:p>
                  <a:p>
                    <a:pPr>
                      <a:spcBef>
                        <a:spcPct val="0"/>
                      </a:spcBef>
                      <a:buFontTx/>
                      <a:buNone/>
                    </a:pPr>
                    <a:r>
                      <a:rPr lang="en-US" altLang="zh-CN" sz="1400" b="1" dirty="0">
                        <a:solidFill>
                          <a:srgbClr val="575757"/>
                        </a:solidFill>
                        <a:latin typeface="+mn-lt"/>
                        <a:ea typeface="+mn-ea"/>
                        <a:cs typeface="+mn-ea"/>
                        <a:sym typeface="+mn-lt"/>
                      </a:rPr>
                      <a:t>TCP</a:t>
                    </a:r>
                  </a:p>
                </p:txBody>
              </p:sp>
            </p:grpSp>
            <p:sp>
              <p:nvSpPr>
                <p:cNvPr id="22" name="Rectangle 27"/>
                <p:cNvSpPr>
                  <a:spLocks noChangeArrowheads="1"/>
                </p:cNvSpPr>
                <p:nvPr/>
              </p:nvSpPr>
              <p:spPr bwMode="auto">
                <a:xfrm>
                  <a:off x="5057" y="1996"/>
                  <a:ext cx="471" cy="162"/>
                </a:xfrm>
                <a:prstGeom prst="rect">
                  <a:avLst/>
                </a:prstGeom>
                <a:solidFill>
                  <a:schemeClr val="accent1"/>
                </a:solidFill>
                <a:ln w="12700">
                  <a:noFill/>
                  <a:miter lim="800000"/>
                  <a:headEnd/>
                  <a:tailEnd/>
                </a:ln>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1400" b="1" dirty="0">
                      <a:solidFill>
                        <a:schemeClr val="bg1"/>
                      </a:solidFill>
                      <a:latin typeface="+mn-lt"/>
                      <a:ea typeface="+mn-ea"/>
                      <a:cs typeface="+mn-ea"/>
                      <a:sym typeface="+mn-lt"/>
                    </a:rPr>
                    <a:t>套接字</a:t>
                  </a:r>
                </a:p>
              </p:txBody>
            </p:sp>
            <p:sp>
              <p:nvSpPr>
                <p:cNvPr id="23" name="Line 28"/>
                <p:cNvSpPr>
                  <a:spLocks noChangeShapeType="1"/>
                </p:cNvSpPr>
                <p:nvPr/>
              </p:nvSpPr>
              <p:spPr bwMode="auto">
                <a:xfrm flipV="1">
                  <a:off x="5273" y="1871"/>
                  <a:ext cx="0" cy="131"/>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sz="1600">
                    <a:solidFill>
                      <a:srgbClr val="575757"/>
                    </a:solidFill>
                    <a:cs typeface="+mn-ea"/>
                    <a:sym typeface="+mn-lt"/>
                  </a:endParaRPr>
                </a:p>
              </p:txBody>
            </p:sp>
            <p:sp>
              <p:nvSpPr>
                <p:cNvPr id="24" name="Line 29"/>
                <p:cNvSpPr>
                  <a:spLocks noChangeShapeType="1"/>
                </p:cNvSpPr>
                <p:nvPr/>
              </p:nvSpPr>
              <p:spPr bwMode="auto">
                <a:xfrm>
                  <a:off x="5281" y="2134"/>
                  <a:ext cx="0" cy="123"/>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sz="1600">
                    <a:solidFill>
                      <a:srgbClr val="575757"/>
                    </a:solidFill>
                    <a:cs typeface="+mn-ea"/>
                    <a:sym typeface="+mn-lt"/>
                  </a:endParaRPr>
                </a:p>
              </p:txBody>
            </p:sp>
            <p:sp>
              <p:nvSpPr>
                <p:cNvPr id="25" name="Rectangle 30"/>
                <p:cNvSpPr>
                  <a:spLocks noChangeArrowheads="1"/>
                </p:cNvSpPr>
                <p:nvPr/>
              </p:nvSpPr>
              <p:spPr bwMode="auto">
                <a:xfrm>
                  <a:off x="5040" y="919"/>
                  <a:ext cx="45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1400" b="1" dirty="0">
                      <a:solidFill>
                        <a:srgbClr val="575757"/>
                      </a:solidFill>
                      <a:latin typeface="+mn-lt"/>
                      <a:ea typeface="+mn-ea"/>
                      <a:cs typeface="+mn-ea"/>
                      <a:sym typeface="+mn-lt"/>
                    </a:rPr>
                    <a:t>主机或</a:t>
                  </a:r>
                </a:p>
                <a:p>
                  <a:pPr>
                    <a:spcBef>
                      <a:spcPct val="0"/>
                    </a:spcBef>
                    <a:buFontTx/>
                    <a:buNone/>
                  </a:pPr>
                  <a:r>
                    <a:rPr lang="zh-CN" altLang="en-US" sz="1400" b="1" dirty="0">
                      <a:solidFill>
                        <a:srgbClr val="575757"/>
                      </a:solidFill>
                      <a:latin typeface="+mn-lt"/>
                      <a:ea typeface="+mn-ea"/>
                      <a:cs typeface="+mn-ea"/>
                      <a:sym typeface="+mn-lt"/>
                    </a:rPr>
                    <a:t>服务器</a:t>
                  </a:r>
                </a:p>
              </p:txBody>
            </p:sp>
          </p:grpSp>
          <p:sp>
            <p:nvSpPr>
              <p:cNvPr id="13" name="Rectangle 32"/>
              <p:cNvSpPr>
                <a:spLocks noChangeArrowheads="1"/>
              </p:cNvSpPr>
              <p:nvPr/>
            </p:nvSpPr>
            <p:spPr bwMode="auto">
              <a:xfrm>
                <a:off x="4038" y="2302"/>
                <a:ext cx="49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400">
                    <a:solidFill>
                      <a:srgbClr val="575757"/>
                    </a:solidFill>
                    <a:latin typeface="+mn-lt"/>
                    <a:ea typeface="+mn-ea"/>
                    <a:cs typeface="+mn-ea"/>
                    <a:sym typeface="+mn-lt"/>
                  </a:rPr>
                  <a:t>Internet</a:t>
                </a:r>
              </a:p>
            </p:txBody>
          </p:sp>
          <p:sp>
            <p:nvSpPr>
              <p:cNvPr id="14" name="Line 33"/>
              <p:cNvSpPr>
                <a:spLocks noChangeShapeType="1"/>
              </p:cNvSpPr>
              <p:nvPr/>
            </p:nvSpPr>
            <p:spPr bwMode="auto">
              <a:xfrm>
                <a:off x="3584" y="2561"/>
                <a:ext cx="1393" cy="0"/>
              </a:xfrm>
              <a:prstGeom prst="line">
                <a:avLst/>
              </a:prstGeom>
              <a:noFill/>
              <a:ln w="1270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a:lstStyle/>
              <a:p>
                <a:endParaRPr lang="zh-CN" altLang="en-US" sz="1600">
                  <a:solidFill>
                    <a:srgbClr val="575757"/>
                  </a:solidFill>
                  <a:cs typeface="+mn-ea"/>
                  <a:sym typeface="+mn-lt"/>
                </a:endParaRPr>
              </a:p>
            </p:txBody>
          </p:sp>
          <p:sp>
            <p:nvSpPr>
              <p:cNvPr id="15" name="Line 34"/>
              <p:cNvSpPr>
                <a:spLocks noChangeShapeType="1"/>
              </p:cNvSpPr>
              <p:nvPr/>
            </p:nvSpPr>
            <p:spPr bwMode="auto">
              <a:xfrm flipH="1" flipV="1">
                <a:off x="3446" y="2800"/>
                <a:ext cx="154" cy="200"/>
              </a:xfrm>
              <a:prstGeom prst="line">
                <a:avLst/>
              </a:prstGeom>
              <a:noFill/>
              <a:ln w="12700">
                <a:solidFill>
                  <a:schemeClr val="accent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sz="1600">
                  <a:solidFill>
                    <a:srgbClr val="575757"/>
                  </a:solidFill>
                  <a:cs typeface="+mn-ea"/>
                  <a:sym typeface="+mn-lt"/>
                </a:endParaRPr>
              </a:p>
            </p:txBody>
          </p:sp>
          <p:sp>
            <p:nvSpPr>
              <p:cNvPr id="16" name="Rectangle 35"/>
              <p:cNvSpPr>
                <a:spLocks noChangeArrowheads="1"/>
              </p:cNvSpPr>
              <p:nvPr/>
            </p:nvSpPr>
            <p:spPr bwMode="auto">
              <a:xfrm>
                <a:off x="3721" y="1445"/>
                <a:ext cx="102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1400" b="1" dirty="0">
                    <a:solidFill>
                      <a:schemeClr val="accent2"/>
                    </a:solidFill>
                    <a:latin typeface="+mn-lt"/>
                    <a:ea typeface="+mn-ea"/>
                    <a:cs typeface="+mn-ea"/>
                    <a:sym typeface="+mn-lt"/>
                  </a:rPr>
                  <a:t>由应用开发者控制</a:t>
                </a:r>
              </a:p>
            </p:txBody>
          </p:sp>
          <p:sp>
            <p:nvSpPr>
              <p:cNvPr id="17" name="Line 36"/>
              <p:cNvSpPr>
                <a:spLocks noChangeShapeType="1"/>
              </p:cNvSpPr>
              <p:nvPr/>
            </p:nvSpPr>
            <p:spPr bwMode="auto">
              <a:xfrm flipH="1">
                <a:off x="3577" y="1631"/>
                <a:ext cx="138" cy="84"/>
              </a:xfrm>
              <a:prstGeom prst="line">
                <a:avLst/>
              </a:prstGeom>
              <a:noFill/>
              <a:ln w="12700">
                <a:solidFill>
                  <a:schemeClr val="accent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sz="1600">
                  <a:solidFill>
                    <a:srgbClr val="575757"/>
                  </a:solidFill>
                  <a:cs typeface="+mn-ea"/>
                  <a:sym typeface="+mn-lt"/>
                </a:endParaRPr>
              </a:p>
            </p:txBody>
          </p:sp>
        </p:grpSp>
      </p:grpSp>
      <p:sp>
        <p:nvSpPr>
          <p:cNvPr id="2" name="矩形 1"/>
          <p:cNvSpPr/>
          <p:nvPr/>
        </p:nvSpPr>
        <p:spPr>
          <a:xfrm>
            <a:off x="165781" y="1610263"/>
            <a:ext cx="7698104" cy="5016758"/>
          </a:xfrm>
          <a:prstGeom prst="rect">
            <a:avLst/>
          </a:prstGeom>
        </p:spPr>
        <p:txBody>
          <a:bodyPr wrap="square">
            <a:spAutoFit/>
          </a:bodyPr>
          <a:lstStyle/>
          <a:p>
            <a:r>
              <a:rPr lang="zh-CN" altLang="en-US" sz="2000" dirty="0" smtClean="0">
                <a:latin typeface="+mn-ea"/>
              </a:rPr>
              <a:t>答</a:t>
            </a:r>
            <a:r>
              <a:rPr lang="zh-CN" altLang="en-US" sz="2000" dirty="0">
                <a:latin typeface="+mn-ea"/>
              </a:rPr>
              <a:t>：</a:t>
            </a:r>
            <a:r>
              <a:rPr lang="zh-CN" altLang="en-US" sz="2000" b="1" dirty="0">
                <a:latin typeface="+mn-ea"/>
              </a:rPr>
              <a:t>实体</a:t>
            </a:r>
            <a:r>
              <a:rPr lang="en-US" altLang="zh-CN" sz="2000" b="1" dirty="0">
                <a:latin typeface="+mn-ea"/>
              </a:rPr>
              <a:t>(entity) </a:t>
            </a:r>
            <a:r>
              <a:rPr lang="zh-CN" altLang="en-US" sz="2000" dirty="0">
                <a:latin typeface="+mn-ea"/>
              </a:rPr>
              <a:t>表示任何可发送或接收信息的硬件或软件进程。</a:t>
            </a:r>
            <a:endParaRPr lang="en-US" altLang="zh-CN" sz="2000" dirty="0">
              <a:latin typeface="+mn-ea"/>
            </a:endParaRPr>
          </a:p>
          <a:p>
            <a:endParaRPr lang="en-US" altLang="zh-CN" sz="2000" dirty="0">
              <a:latin typeface="+mn-ea"/>
            </a:endParaRPr>
          </a:p>
          <a:p>
            <a:r>
              <a:rPr lang="zh-CN" altLang="en-US" sz="2000" b="1" dirty="0">
                <a:latin typeface="+mn-ea"/>
              </a:rPr>
              <a:t>对等层</a:t>
            </a:r>
            <a:r>
              <a:rPr lang="en-US" altLang="zh-CN" sz="2000" b="1" dirty="0">
                <a:latin typeface="+mn-ea"/>
              </a:rPr>
              <a:t>:</a:t>
            </a:r>
            <a:r>
              <a:rPr lang="zh-CN" altLang="en-US" sz="2000" dirty="0">
                <a:latin typeface="+mn-ea"/>
              </a:rPr>
              <a:t>在网络体系结构中</a:t>
            </a:r>
            <a:r>
              <a:rPr lang="en-US" altLang="zh-CN" sz="2000" dirty="0">
                <a:latin typeface="+mn-ea"/>
              </a:rPr>
              <a:t>,</a:t>
            </a:r>
            <a:r>
              <a:rPr lang="zh-CN" altLang="en-US" sz="2000" dirty="0">
                <a:latin typeface="+mn-ea"/>
              </a:rPr>
              <a:t>通信双方实现同样功能的层</a:t>
            </a:r>
            <a:r>
              <a:rPr lang="en-US" altLang="zh-CN" sz="2000" dirty="0">
                <a:latin typeface="+mn-ea"/>
              </a:rPr>
              <a:t>. </a:t>
            </a:r>
          </a:p>
          <a:p>
            <a:r>
              <a:rPr lang="zh-CN" altLang="en-US" sz="2000" b="1" dirty="0">
                <a:latin typeface="+mn-ea"/>
              </a:rPr>
              <a:t>协议</a:t>
            </a:r>
            <a:r>
              <a:rPr lang="zh-CN" altLang="en-US" sz="2000" dirty="0">
                <a:latin typeface="+mn-ea"/>
              </a:rPr>
              <a:t>是控制两个对等实体进行通信的规则的集合。</a:t>
            </a:r>
            <a:endParaRPr lang="en-US" altLang="zh-CN" sz="2000" dirty="0">
              <a:latin typeface="+mn-ea"/>
            </a:endParaRPr>
          </a:p>
          <a:p>
            <a:endParaRPr lang="en-US" altLang="zh-CN" sz="2000" dirty="0">
              <a:latin typeface="+mn-ea"/>
            </a:endParaRPr>
          </a:p>
          <a:p>
            <a:r>
              <a:rPr lang="zh-CN" altLang="en-US" sz="2000" b="1" dirty="0">
                <a:latin typeface="+mn-ea"/>
              </a:rPr>
              <a:t>客户</a:t>
            </a:r>
            <a:r>
              <a:rPr lang="en-US" altLang="zh-CN" sz="2000" b="1" dirty="0">
                <a:latin typeface="+mn-ea"/>
              </a:rPr>
              <a:t>(client)</a:t>
            </a:r>
            <a:r>
              <a:rPr lang="zh-CN" altLang="en-US" sz="2000" b="1" dirty="0">
                <a:latin typeface="+mn-ea"/>
              </a:rPr>
              <a:t>和服务器</a:t>
            </a:r>
            <a:r>
              <a:rPr lang="en-US" altLang="zh-CN" sz="2000" b="1" dirty="0">
                <a:latin typeface="+mn-ea"/>
              </a:rPr>
              <a:t>(server)</a:t>
            </a:r>
            <a:r>
              <a:rPr lang="zh-CN" altLang="en-US" sz="2000" dirty="0">
                <a:latin typeface="+mn-ea"/>
              </a:rPr>
              <a:t>都是指通信中所涉及的两个应用进程。客户是服务的请求方，服务器是服务的提供方。客户服务器方式所描述的是进程之间服务和被服务的关系。</a:t>
            </a:r>
            <a:endParaRPr lang="en-US" altLang="zh-CN" sz="2000" dirty="0">
              <a:latin typeface="+mn-ea"/>
            </a:endParaRPr>
          </a:p>
          <a:p>
            <a:endParaRPr lang="en-US" altLang="zh-CN" sz="2000" dirty="0">
              <a:latin typeface="+mn-ea"/>
            </a:endParaRPr>
          </a:p>
          <a:p>
            <a:r>
              <a:rPr lang="zh-CN" altLang="en-US" sz="2000" b="1" dirty="0">
                <a:latin typeface="+mn-ea"/>
              </a:rPr>
              <a:t> 协议栈</a:t>
            </a:r>
            <a:r>
              <a:rPr lang="en-US" altLang="zh-CN" sz="2000" b="1" dirty="0">
                <a:latin typeface="+mn-ea"/>
              </a:rPr>
              <a:t>:</a:t>
            </a:r>
            <a:r>
              <a:rPr lang="zh-CN" altLang="en-US" sz="2000" dirty="0">
                <a:latin typeface="+mn-ea"/>
              </a:rPr>
              <a:t>指计算 机网络体系结构采用分层模型后</a:t>
            </a:r>
            <a:r>
              <a:rPr lang="en-US" altLang="zh-CN" sz="2000" dirty="0">
                <a:latin typeface="+mn-ea"/>
              </a:rPr>
              <a:t>,</a:t>
            </a:r>
            <a:r>
              <a:rPr lang="zh-CN" altLang="en-US" sz="2000" dirty="0">
                <a:latin typeface="+mn-ea"/>
              </a:rPr>
              <a:t>每层的主要功能由对等层协议的运行来实现</a:t>
            </a:r>
            <a:r>
              <a:rPr lang="en-US" altLang="zh-CN" sz="2000" dirty="0">
                <a:latin typeface="+mn-ea"/>
              </a:rPr>
              <a:t>,</a:t>
            </a:r>
            <a:r>
              <a:rPr lang="zh-CN" altLang="en-US" sz="2000" dirty="0">
                <a:latin typeface="+mn-ea"/>
              </a:rPr>
              <a:t>因而每层可用一些主要协议来表征</a:t>
            </a:r>
            <a:r>
              <a:rPr lang="en-US" altLang="zh-CN" sz="2000" dirty="0">
                <a:latin typeface="+mn-ea"/>
              </a:rPr>
              <a:t>,</a:t>
            </a:r>
            <a:r>
              <a:rPr lang="zh-CN" altLang="en-US" sz="2000" dirty="0">
                <a:latin typeface="+mn-ea"/>
              </a:rPr>
              <a:t>几个层次画在一起很像一个栈的结构</a:t>
            </a:r>
            <a:r>
              <a:rPr lang="en-US" altLang="zh-CN" sz="2000" dirty="0">
                <a:latin typeface="+mn-ea"/>
              </a:rPr>
              <a:t>.</a:t>
            </a:r>
          </a:p>
          <a:p>
            <a:endParaRPr lang="en-US" altLang="zh-CN" sz="2000" dirty="0">
              <a:latin typeface="+mn-ea"/>
            </a:endParaRPr>
          </a:p>
          <a:p>
            <a:r>
              <a:rPr lang="zh-CN" altLang="en-US" sz="2000" b="1" dirty="0">
                <a:latin typeface="+mn-ea"/>
              </a:rPr>
              <a:t>协议数据单元</a:t>
            </a:r>
            <a:r>
              <a:rPr lang="en-US" altLang="zh-CN" sz="2000" b="1" dirty="0">
                <a:latin typeface="+mn-ea"/>
              </a:rPr>
              <a:t>:</a:t>
            </a:r>
            <a:r>
              <a:rPr lang="zh-CN" altLang="en-US" sz="2000" dirty="0">
                <a:latin typeface="+mn-ea"/>
              </a:rPr>
              <a:t>对等层实体进行信息交换的数据单位</a:t>
            </a:r>
            <a:r>
              <a:rPr lang="en-US" altLang="zh-CN" sz="2000" dirty="0">
                <a:latin typeface="+mn-ea"/>
              </a:rPr>
              <a:t>.</a:t>
            </a:r>
          </a:p>
          <a:p>
            <a:endParaRPr lang="en-US" altLang="zh-CN" sz="2000" dirty="0">
              <a:latin typeface="+mn-ea"/>
            </a:endParaRPr>
          </a:p>
          <a:p>
            <a:r>
              <a:rPr lang="zh-CN" altLang="en-US" sz="2000" b="1" dirty="0">
                <a:latin typeface="+mn-ea"/>
              </a:rPr>
              <a:t>服务访问点</a:t>
            </a:r>
            <a:r>
              <a:rPr lang="en-US" altLang="zh-CN" sz="2000" b="1" dirty="0">
                <a:latin typeface="+mn-ea"/>
              </a:rPr>
              <a:t>:</a:t>
            </a:r>
            <a:r>
              <a:rPr lang="zh-CN" altLang="en-US" sz="2000" dirty="0">
                <a:latin typeface="+mn-ea"/>
              </a:rPr>
              <a:t>在同一系统中相邻两层的实体进行交互</a:t>
            </a:r>
            <a:r>
              <a:rPr lang="en-US" altLang="zh-CN" sz="2000" dirty="0">
                <a:latin typeface="+mn-ea"/>
              </a:rPr>
              <a:t>.</a:t>
            </a:r>
          </a:p>
        </p:txBody>
      </p:sp>
    </p:spTree>
    <p:extLst>
      <p:ext uri="{BB962C8B-B14F-4D97-AF65-F5344CB8AC3E}">
        <p14:creationId xmlns:p14="http://schemas.microsoft.com/office/powerpoint/2010/main" val="21389409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60E8A6B0-7542-4AB1-B34B-CCF78CF6B6E7}" type="slidenum">
              <a:rPr lang="en-US" altLang="zh-CN" sz="1200" smtClean="0">
                <a:solidFill>
                  <a:prstClr val="black"/>
                </a:solidFill>
                <a:latin typeface="Arial" pitchFamily="34" charset="0"/>
              </a:rPr>
              <a:pPr>
                <a:spcBef>
                  <a:spcPct val="0"/>
                </a:spcBef>
                <a:buClrTx/>
                <a:buSzTx/>
                <a:buFontTx/>
                <a:buNone/>
              </a:pPr>
              <a:t>200</a:t>
            </a:fld>
            <a:endParaRPr lang="en-US" altLang="zh-CN" sz="1200">
              <a:solidFill>
                <a:prstClr val="black"/>
              </a:solidFill>
              <a:latin typeface="Arial" pitchFamily="34" charset="0"/>
            </a:endParaRPr>
          </a:p>
        </p:txBody>
      </p:sp>
      <p:sp>
        <p:nvSpPr>
          <p:cNvPr id="71683" name="Rectangle 2"/>
          <p:cNvSpPr>
            <a:spLocks noGrp="1" noChangeArrowheads="1"/>
          </p:cNvSpPr>
          <p:nvPr>
            <p:ph type="title" idx="4294967295"/>
          </p:nvPr>
        </p:nvSpPr>
        <p:spPr>
          <a:xfrm>
            <a:off x="0" y="312525"/>
            <a:ext cx="12083970" cy="1143000"/>
          </a:xfrm>
          <a:prstGeom prst="rect">
            <a:avLst/>
          </a:prstGeom>
        </p:spPr>
        <p:txBody>
          <a:bodyPr/>
          <a:lstStyle/>
          <a:p>
            <a:pPr algn="ctr"/>
            <a:r>
              <a:rPr lang="en-US" altLang="zh-CN" dirty="0">
                <a:latin typeface="+mj-ea"/>
              </a:rPr>
              <a:t>MAC</a:t>
            </a:r>
            <a:r>
              <a:rPr lang="zh-CN" altLang="en-US" dirty="0">
                <a:latin typeface="+mj-ea"/>
              </a:rPr>
              <a:t>地址识别</a:t>
            </a:r>
          </a:p>
        </p:txBody>
      </p:sp>
      <p:sp>
        <p:nvSpPr>
          <p:cNvPr id="857091" name="Rectangle 3"/>
          <p:cNvSpPr>
            <a:spLocks noGrp="1" noChangeArrowheads="1"/>
          </p:cNvSpPr>
          <p:nvPr>
            <p:ph type="body" idx="4294967295"/>
          </p:nvPr>
        </p:nvSpPr>
        <p:spPr>
          <a:xfrm>
            <a:off x="937550" y="1145572"/>
            <a:ext cx="10363200" cy="4815390"/>
          </a:xfrm>
          <a:prstGeom prst="rect">
            <a:avLst/>
          </a:prstGeom>
        </p:spPr>
        <p:txBody>
          <a:bodyPr/>
          <a:lstStyle/>
          <a:p>
            <a:pPr>
              <a:lnSpc>
                <a:spcPct val="120000"/>
              </a:lnSpc>
              <a:spcBef>
                <a:spcPct val="15000"/>
              </a:spcBef>
            </a:pPr>
            <a:r>
              <a:rPr lang="zh-CN" altLang="en-US" sz="2400" dirty="0">
                <a:latin typeface="+mn-ea"/>
              </a:rPr>
              <a:t>广播信道的局域网中，一个节点发送的帧，在信道上广播传输，其他节点都可能收到该帧。</a:t>
            </a:r>
            <a:endParaRPr lang="en-US" altLang="zh-CN" sz="2400" dirty="0">
              <a:latin typeface="+mn-ea"/>
            </a:endParaRPr>
          </a:p>
          <a:p>
            <a:pPr>
              <a:lnSpc>
                <a:spcPct val="120000"/>
              </a:lnSpc>
              <a:spcBef>
                <a:spcPct val="15000"/>
              </a:spcBef>
            </a:pPr>
            <a:r>
              <a:rPr lang="zh-CN" altLang="en-US" sz="2400" dirty="0">
                <a:latin typeface="+mn-ea"/>
              </a:rPr>
              <a:t>大多数情况，一个节点只向某个特定的节点发送。</a:t>
            </a:r>
            <a:endParaRPr lang="en-US" altLang="zh-CN" sz="2400" dirty="0">
              <a:latin typeface="+mn-ea"/>
            </a:endParaRPr>
          </a:p>
          <a:p>
            <a:pPr>
              <a:lnSpc>
                <a:spcPct val="120000"/>
              </a:lnSpc>
              <a:spcBef>
                <a:spcPct val="15000"/>
              </a:spcBef>
            </a:pPr>
            <a:r>
              <a:rPr lang="zh-CN" altLang="en-US" sz="2400" dirty="0">
                <a:latin typeface="+mn-ea"/>
              </a:rPr>
              <a:t>由“网卡”负责</a:t>
            </a:r>
            <a:r>
              <a:rPr lang="en-US" altLang="zh-CN" sz="2400" dirty="0">
                <a:latin typeface="+mn-ea"/>
              </a:rPr>
              <a:t>MAC</a:t>
            </a:r>
            <a:r>
              <a:rPr lang="zh-CN" altLang="en-US" sz="2400" dirty="0">
                <a:latin typeface="+mn-ea"/>
              </a:rPr>
              <a:t>地址的封装和识别。</a:t>
            </a:r>
            <a:endParaRPr lang="en-US" altLang="zh-CN" sz="2400" i="1" dirty="0">
              <a:latin typeface="+mn-ea"/>
            </a:endParaRPr>
          </a:p>
          <a:p>
            <a:pPr>
              <a:lnSpc>
                <a:spcPct val="120000"/>
              </a:lnSpc>
              <a:spcBef>
                <a:spcPct val="15000"/>
              </a:spcBef>
            </a:pPr>
            <a:r>
              <a:rPr lang="zh-CN" altLang="en-US" sz="2400" b="1" dirty="0">
                <a:solidFill>
                  <a:srgbClr val="FF0000"/>
                </a:solidFill>
                <a:latin typeface="+mn-ea"/>
              </a:rPr>
              <a:t>发送适配器</a:t>
            </a:r>
            <a:r>
              <a:rPr lang="zh-CN" altLang="en-US" sz="2400" dirty="0">
                <a:solidFill>
                  <a:schemeClr val="hlink"/>
                </a:solidFill>
                <a:latin typeface="+mn-ea"/>
              </a:rPr>
              <a:t>：</a:t>
            </a:r>
            <a:r>
              <a:rPr lang="zh-CN" altLang="en-US" sz="2400" dirty="0">
                <a:latin typeface="+mn-ea"/>
              </a:rPr>
              <a:t>将目的</a:t>
            </a:r>
            <a:r>
              <a:rPr lang="en-US" altLang="zh-CN" sz="2400" dirty="0">
                <a:latin typeface="+mn-ea"/>
              </a:rPr>
              <a:t>MAC</a:t>
            </a:r>
            <a:r>
              <a:rPr lang="zh-CN" altLang="en-US" sz="2400" dirty="0">
                <a:latin typeface="+mn-ea"/>
              </a:rPr>
              <a:t>地址封装到帧中，并发送。所有其他适配器都会收到这个帧。</a:t>
            </a:r>
            <a:endParaRPr lang="en-US" altLang="zh-CN" sz="2400" dirty="0">
              <a:latin typeface="+mn-ea"/>
            </a:endParaRPr>
          </a:p>
          <a:p>
            <a:pPr>
              <a:lnSpc>
                <a:spcPct val="120000"/>
              </a:lnSpc>
              <a:spcBef>
                <a:spcPct val="15000"/>
              </a:spcBef>
            </a:pPr>
            <a:r>
              <a:rPr lang="zh-CN" altLang="en-US" sz="2400" b="1" dirty="0">
                <a:solidFill>
                  <a:srgbClr val="FF0000"/>
                </a:solidFill>
                <a:latin typeface="+mn-ea"/>
              </a:rPr>
              <a:t>接收适配器</a:t>
            </a:r>
            <a:r>
              <a:rPr lang="zh-CN" altLang="en-US" sz="2400" dirty="0">
                <a:solidFill>
                  <a:schemeClr val="hlink"/>
                </a:solidFill>
                <a:latin typeface="+mn-ea"/>
              </a:rPr>
              <a:t>：</a:t>
            </a:r>
            <a:r>
              <a:rPr lang="zh-CN" altLang="en-US" sz="2400" dirty="0">
                <a:latin typeface="+mn-ea"/>
              </a:rPr>
              <a:t>检查帧的目的</a:t>
            </a:r>
            <a:r>
              <a:rPr lang="en-US" altLang="zh-CN" sz="2400" dirty="0">
                <a:latin typeface="+mn-ea"/>
              </a:rPr>
              <a:t>MAC</a:t>
            </a:r>
            <a:r>
              <a:rPr lang="zh-CN" altLang="en-US" sz="2400" dirty="0">
                <a:latin typeface="+mn-ea"/>
              </a:rPr>
              <a:t>地址是否与自己</a:t>
            </a:r>
            <a:r>
              <a:rPr lang="en-US" altLang="zh-CN" sz="2400" dirty="0">
                <a:latin typeface="+mn-ea"/>
              </a:rPr>
              <a:t>MAC</a:t>
            </a:r>
            <a:r>
              <a:rPr lang="zh-CN" altLang="en-US" sz="2400" dirty="0">
                <a:latin typeface="+mn-ea"/>
              </a:rPr>
              <a:t>地址相匹配：</a:t>
            </a:r>
          </a:p>
          <a:p>
            <a:pPr lvl="1">
              <a:lnSpc>
                <a:spcPct val="120000"/>
              </a:lnSpc>
              <a:spcBef>
                <a:spcPct val="15000"/>
              </a:spcBef>
            </a:pPr>
            <a:r>
              <a:rPr lang="zh-CN" altLang="en-US" dirty="0">
                <a:solidFill>
                  <a:srgbClr val="FF0000"/>
                </a:solidFill>
                <a:latin typeface="+mn-ea"/>
              </a:rPr>
              <a:t>匹配：</a:t>
            </a:r>
            <a:r>
              <a:rPr lang="zh-CN" altLang="en-US" dirty="0">
                <a:latin typeface="+mn-ea"/>
              </a:rPr>
              <a:t>接收该帧，取出数据报，并传递给上层。</a:t>
            </a:r>
            <a:endParaRPr lang="en-US" altLang="zh-CN" dirty="0">
              <a:latin typeface="+mn-ea"/>
            </a:endParaRPr>
          </a:p>
          <a:p>
            <a:pPr lvl="1">
              <a:lnSpc>
                <a:spcPct val="120000"/>
              </a:lnSpc>
              <a:spcBef>
                <a:spcPct val="15000"/>
              </a:spcBef>
            </a:pPr>
            <a:r>
              <a:rPr lang="zh-CN" altLang="en-US" dirty="0">
                <a:solidFill>
                  <a:srgbClr val="FF0000"/>
                </a:solidFill>
                <a:latin typeface="+mn-ea"/>
              </a:rPr>
              <a:t>不匹配：</a:t>
            </a:r>
            <a:r>
              <a:rPr lang="zh-CN" altLang="en-US" dirty="0">
                <a:latin typeface="+mn-ea"/>
              </a:rPr>
              <a:t>丢弃该帧。</a:t>
            </a:r>
            <a:endParaRPr lang="en-US" altLang="zh-CN" dirty="0">
              <a:latin typeface="+mn-ea"/>
            </a:endParaRPr>
          </a:p>
          <a:p>
            <a:pPr>
              <a:lnSpc>
                <a:spcPct val="120000"/>
              </a:lnSpc>
              <a:spcBef>
                <a:spcPct val="15000"/>
              </a:spcBef>
            </a:pPr>
            <a:r>
              <a:rPr lang="zh-CN" altLang="en-US" sz="2400" dirty="0">
                <a:latin typeface="+mn-ea"/>
              </a:rPr>
              <a:t>广播帧：发送给所有节点的帧          全</a:t>
            </a:r>
            <a:r>
              <a:rPr lang="en-US" altLang="zh-CN" sz="2400" dirty="0">
                <a:latin typeface="+mn-ea"/>
              </a:rPr>
              <a:t>1</a:t>
            </a:r>
            <a:r>
              <a:rPr lang="zh-CN" altLang="en-US" sz="2400" dirty="0">
                <a:latin typeface="+mn-ea"/>
              </a:rPr>
              <a:t>地址：</a:t>
            </a:r>
            <a:r>
              <a:rPr lang="en-US" altLang="zh-CN" sz="2400" dirty="0">
                <a:latin typeface="+mn-ea"/>
              </a:rPr>
              <a:t>FF-FF-FF-FF-FF-FF</a:t>
            </a:r>
            <a:endParaRPr lang="zh-CN" altLang="en-US" sz="2400" dirty="0">
              <a:latin typeface="+mn-ea"/>
            </a:endParaRPr>
          </a:p>
          <a:p>
            <a:pPr>
              <a:lnSpc>
                <a:spcPct val="120000"/>
              </a:lnSpc>
              <a:spcBef>
                <a:spcPct val="15000"/>
              </a:spcBef>
            </a:pPr>
            <a:endParaRPr lang="en-US" altLang="zh-CN" sz="2400" dirty="0">
              <a:latin typeface="+mn-ea"/>
            </a:endParaRPr>
          </a:p>
        </p:txBody>
      </p:sp>
    </p:spTree>
    <p:extLst>
      <p:ext uri="{BB962C8B-B14F-4D97-AF65-F5344CB8AC3E}">
        <p14:creationId xmlns:p14="http://schemas.microsoft.com/office/powerpoint/2010/main" val="30495237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3" presetClass="entr" presetSubtype="10" fill="hold" nodeType="afterEffect">
                                  <p:stCondLst>
                                    <p:cond delay="0"/>
                                  </p:stCondLst>
                                  <p:childTnLst>
                                    <p:set>
                                      <p:cBhvr>
                                        <p:cTn id="6" dur="1" fill="hold">
                                          <p:stCondLst>
                                            <p:cond delay="0"/>
                                          </p:stCondLst>
                                        </p:cTn>
                                        <p:tgtEl>
                                          <p:spTgt spid="857091">
                                            <p:txEl>
                                              <p:pRg st="5" end="5"/>
                                            </p:txEl>
                                          </p:spTgt>
                                        </p:tgtEl>
                                        <p:attrNameLst>
                                          <p:attrName>style.visibility</p:attrName>
                                        </p:attrNameLst>
                                      </p:cBhvr>
                                      <p:to>
                                        <p:strVal val="visible"/>
                                      </p:to>
                                    </p:set>
                                    <p:animEffect transition="in" filter="blinds(horizontal)">
                                      <p:cBhvr>
                                        <p:cTn id="7" dur="500"/>
                                        <p:tgtEl>
                                          <p:spTgt spid="857091">
                                            <p:txEl>
                                              <p:pRg st="5" end="5"/>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857091">
                                            <p:txEl>
                                              <p:pRg st="6" end="6"/>
                                            </p:txEl>
                                          </p:spTgt>
                                        </p:tgtEl>
                                        <p:attrNameLst>
                                          <p:attrName>style.visibility</p:attrName>
                                        </p:attrNameLst>
                                      </p:cBhvr>
                                      <p:to>
                                        <p:strVal val="visible"/>
                                      </p:to>
                                    </p:set>
                                    <p:animEffect transition="in" filter="blinds(horizontal)">
                                      <p:cBhvr>
                                        <p:cTn id="11" dur="500"/>
                                        <p:tgtEl>
                                          <p:spTgt spid="857091">
                                            <p:txEl>
                                              <p:pRg st="6" end="6"/>
                                            </p:txEl>
                                          </p:spTgt>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857091">
                                            <p:txEl>
                                              <p:pRg st="7" end="7"/>
                                            </p:txEl>
                                          </p:spTgt>
                                        </p:tgtEl>
                                        <p:attrNameLst>
                                          <p:attrName>style.visibility</p:attrName>
                                        </p:attrNameLst>
                                      </p:cBhvr>
                                      <p:to>
                                        <p:strVal val="visible"/>
                                      </p:to>
                                    </p:set>
                                    <p:animEffect transition="in" filter="blinds(horizontal)">
                                      <p:cBhvr>
                                        <p:cTn id="15" dur="500"/>
                                        <p:tgtEl>
                                          <p:spTgt spid="85709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prstClr val="black"/>
                </a:solidFill>
                <a:latin typeface="Arial" charset="0"/>
              </a:rPr>
              <a:t>Link Layer</a:t>
            </a:r>
          </a:p>
        </p:txBody>
      </p:sp>
      <p:sp>
        <p:nvSpPr>
          <p:cNvPr id="43011"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200">
                <a:solidFill>
                  <a:prstClr val="black"/>
                </a:solidFill>
                <a:latin typeface="Arial" pitchFamily="34" charset="0"/>
                <a:ea typeface="ＭＳ Ｐゴシック" pitchFamily="34" charset="-128"/>
              </a:rPr>
              <a:t>5-</a:t>
            </a:r>
            <a:fld id="{2B379E6E-38B4-4BDE-8A28-EB6D3A424824}" type="slidenum">
              <a:rPr lang="en-US" altLang="zh-CN" sz="1200" smtClean="0">
                <a:solidFill>
                  <a:prstClr val="black"/>
                </a:solidFill>
                <a:latin typeface="Arial" pitchFamily="34" charset="0"/>
                <a:ea typeface="ＭＳ Ｐゴシック" pitchFamily="34" charset="-128"/>
              </a:rPr>
              <a:pPr>
                <a:spcBef>
                  <a:spcPct val="0"/>
                </a:spcBef>
                <a:buClrTx/>
                <a:buSzTx/>
                <a:buFontTx/>
                <a:buNone/>
              </a:pPr>
              <a:t>201</a:t>
            </a:fld>
            <a:endParaRPr lang="en-US" altLang="zh-CN" sz="1200">
              <a:solidFill>
                <a:prstClr val="black"/>
              </a:solidFill>
              <a:latin typeface="Arial" pitchFamily="34" charset="0"/>
              <a:ea typeface="ＭＳ Ｐゴシック" pitchFamily="34" charset="-128"/>
            </a:endParaRPr>
          </a:p>
        </p:txBody>
      </p:sp>
      <p:sp>
        <p:nvSpPr>
          <p:cNvPr id="43013" name="Rectangle 3"/>
          <p:cNvSpPr>
            <a:spLocks noGrp="1" noChangeArrowheads="1"/>
          </p:cNvSpPr>
          <p:nvPr>
            <p:ph type="title" idx="4294967295"/>
          </p:nvPr>
        </p:nvSpPr>
        <p:spPr>
          <a:xfrm>
            <a:off x="0" y="263602"/>
            <a:ext cx="12192000" cy="901700"/>
          </a:xfrm>
          <a:prstGeom prst="rect">
            <a:avLst/>
          </a:prstGeom>
        </p:spPr>
        <p:txBody>
          <a:bodyPr/>
          <a:lstStyle/>
          <a:p>
            <a:pPr algn="ctr">
              <a:defRPr/>
            </a:pPr>
            <a:r>
              <a:rPr lang="en-US" dirty="0">
                <a:latin typeface="+mn-ea"/>
                <a:ea typeface="+mn-ea"/>
              </a:rPr>
              <a:t>ARP: </a:t>
            </a:r>
            <a:r>
              <a:rPr lang="zh-CN" altLang="en-US" dirty="0">
                <a:latin typeface="+mn-ea"/>
                <a:ea typeface="+mn-ea"/>
              </a:rPr>
              <a:t>地址解析协议</a:t>
            </a:r>
            <a:endParaRPr lang="en-US" dirty="0">
              <a:latin typeface="+mn-ea"/>
              <a:ea typeface="+mn-ea"/>
            </a:endParaRPr>
          </a:p>
        </p:txBody>
      </p:sp>
      <p:sp>
        <p:nvSpPr>
          <p:cNvPr id="399364" name="Rectangle 4"/>
          <p:cNvSpPr>
            <a:spLocks noGrp="1" noChangeArrowheads="1"/>
          </p:cNvSpPr>
          <p:nvPr>
            <p:ph type="body" idx="4294967295"/>
          </p:nvPr>
        </p:nvSpPr>
        <p:spPr>
          <a:xfrm>
            <a:off x="6260457" y="1260041"/>
            <a:ext cx="5676900" cy="3881437"/>
          </a:xfrm>
          <a:prstGeom prst="rect">
            <a:avLst/>
          </a:prstGeom>
        </p:spPr>
        <p:txBody>
          <a:bodyPr/>
          <a:lstStyle/>
          <a:p>
            <a:pPr marL="0" indent="0">
              <a:lnSpc>
                <a:spcPct val="130000"/>
              </a:lnSpc>
              <a:buFont typeface="Wingdings" charset="0"/>
              <a:buNone/>
              <a:defRPr/>
            </a:pPr>
            <a:r>
              <a:rPr lang="en-US" sz="2400" b="1" i="1" dirty="0">
                <a:solidFill>
                  <a:srgbClr val="FF0000"/>
                </a:solidFill>
                <a:latin typeface="黑体" panose="02010609060101010101" pitchFamily="49" charset="-122"/>
                <a:ea typeface="黑体" panose="02010609060101010101" pitchFamily="49" charset="-122"/>
              </a:rPr>
              <a:t>ARP</a:t>
            </a:r>
            <a:r>
              <a:rPr lang="zh-CN" altLang="en-US" sz="2400" b="1" i="1" dirty="0">
                <a:solidFill>
                  <a:srgbClr val="FF0000"/>
                </a:solidFill>
                <a:latin typeface="黑体" panose="02010609060101010101" pitchFamily="49" charset="-122"/>
                <a:ea typeface="黑体" panose="02010609060101010101" pitchFamily="49" charset="-122"/>
              </a:rPr>
              <a:t>表</a:t>
            </a:r>
            <a:r>
              <a:rPr lang="en-US" sz="2400" i="1" dirty="0">
                <a:solidFill>
                  <a:srgbClr val="FF0000"/>
                </a:solidFill>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局域网上的每个节点</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主机、路由器</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都有这个表</a:t>
            </a:r>
            <a:endParaRPr lang="en-US" altLang="zh-CN" sz="2400" dirty="0">
              <a:latin typeface="黑体" panose="02010609060101010101" pitchFamily="49" charset="-122"/>
              <a:ea typeface="黑体" panose="02010609060101010101" pitchFamily="49" charset="-122"/>
            </a:endParaRPr>
          </a:p>
          <a:p>
            <a:pPr lvl="1">
              <a:lnSpc>
                <a:spcPct val="130000"/>
              </a:lnSpc>
              <a:defRPr/>
            </a:pPr>
            <a:r>
              <a:rPr lang="zh-CN" altLang="en-US" dirty="0">
                <a:latin typeface="+mn-ea"/>
              </a:rPr>
              <a:t>为某些局域网节点进行</a:t>
            </a:r>
            <a:r>
              <a:rPr lang="en-US" dirty="0">
                <a:latin typeface="+mn-ea"/>
              </a:rPr>
              <a:t>IP/MAC</a:t>
            </a:r>
            <a:r>
              <a:rPr lang="zh-CN" altLang="en-US" dirty="0">
                <a:latin typeface="+mn-ea"/>
              </a:rPr>
              <a:t>地址映射：</a:t>
            </a:r>
            <a:endParaRPr lang="en-US" altLang="zh-CN" dirty="0">
              <a:latin typeface="+mn-ea"/>
            </a:endParaRPr>
          </a:p>
          <a:p>
            <a:pPr marL="457200" lvl="1" indent="0">
              <a:lnSpc>
                <a:spcPct val="130000"/>
              </a:lnSpc>
              <a:buNone/>
              <a:defRPr/>
            </a:pPr>
            <a:r>
              <a:rPr lang="en-US" sz="2000" b="1" dirty="0">
                <a:latin typeface="+mn-ea"/>
              </a:rPr>
              <a:t>      &lt; IP address; MAC address; TTL&gt;</a:t>
            </a:r>
          </a:p>
          <a:p>
            <a:pPr lvl="1">
              <a:lnSpc>
                <a:spcPct val="130000"/>
              </a:lnSpc>
              <a:defRPr/>
            </a:pPr>
            <a:r>
              <a:rPr lang="en-US" dirty="0">
                <a:latin typeface="+mn-ea"/>
              </a:rPr>
              <a:t>TTL (</a:t>
            </a:r>
            <a:r>
              <a:rPr lang="zh-CN" altLang="en-US" dirty="0">
                <a:latin typeface="+mn-ea"/>
              </a:rPr>
              <a:t>存活时间</a:t>
            </a:r>
            <a:r>
              <a:rPr lang="en-US" dirty="0">
                <a:latin typeface="+mn-ea"/>
              </a:rPr>
              <a:t>): </a:t>
            </a:r>
            <a:r>
              <a:rPr lang="zh-CN" altLang="en-US" dirty="0">
                <a:latin typeface="+mn-ea"/>
              </a:rPr>
              <a:t>地址映射将被删除的时间（通常为</a:t>
            </a:r>
            <a:r>
              <a:rPr lang="en-US" altLang="zh-CN" dirty="0">
                <a:latin typeface="+mn-ea"/>
              </a:rPr>
              <a:t>20</a:t>
            </a:r>
            <a:r>
              <a:rPr lang="zh-CN" altLang="en-US" dirty="0">
                <a:latin typeface="+mn-ea"/>
              </a:rPr>
              <a:t>分钟）</a:t>
            </a:r>
            <a:endParaRPr lang="en-US" dirty="0">
              <a:latin typeface="+mn-ea"/>
            </a:endParaRPr>
          </a:p>
        </p:txBody>
      </p:sp>
      <p:grpSp>
        <p:nvGrpSpPr>
          <p:cNvPr id="75783" name="Group 41"/>
          <p:cNvGrpSpPr>
            <a:grpSpLocks/>
          </p:cNvGrpSpPr>
          <p:nvPr/>
        </p:nvGrpSpPr>
        <p:grpSpPr bwMode="auto">
          <a:xfrm>
            <a:off x="541867" y="1298575"/>
            <a:ext cx="5541433" cy="1277938"/>
            <a:chOff x="145" y="937"/>
            <a:chExt cx="2618" cy="805"/>
          </a:xfrm>
        </p:grpSpPr>
        <p:sp>
          <p:nvSpPr>
            <p:cNvPr id="43056" name="Text Box 6"/>
            <p:cNvSpPr txBox="1">
              <a:spLocks noChangeArrowheads="1"/>
            </p:cNvSpPr>
            <p:nvPr/>
          </p:nvSpPr>
          <p:spPr bwMode="auto">
            <a:xfrm>
              <a:off x="238" y="949"/>
              <a:ext cx="2525" cy="7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nSpc>
                  <a:spcPct val="150000"/>
                </a:lnSpc>
                <a:spcBef>
                  <a:spcPct val="0"/>
                </a:spcBef>
                <a:buClrTx/>
                <a:buSzTx/>
                <a:buFontTx/>
                <a:buNone/>
              </a:pPr>
              <a:r>
                <a:rPr lang="zh-CN" altLang="en-US" sz="2400" b="1" i="1" dirty="0">
                  <a:solidFill>
                    <a:srgbClr val="CC0000"/>
                  </a:solidFill>
                  <a:latin typeface="黑体" panose="02010609060101010101" pitchFamily="49" charset="-122"/>
                  <a:ea typeface="黑体" panose="02010609060101010101" pitchFamily="49" charset="-122"/>
                </a:rPr>
                <a:t>问题</a:t>
              </a:r>
              <a:r>
                <a:rPr lang="en-US" altLang="zh-CN" sz="2400" i="1" dirty="0">
                  <a:solidFill>
                    <a:srgbClr val="CC0000"/>
                  </a:solidFill>
                  <a:latin typeface="黑体" panose="02010609060101010101" pitchFamily="49" charset="-122"/>
                  <a:ea typeface="黑体" panose="02010609060101010101" pitchFamily="49" charset="-122"/>
                </a:rPr>
                <a:t>: </a:t>
              </a:r>
              <a:r>
                <a:rPr lang="zh-CN" altLang="en-US" sz="2400" i="1" dirty="0">
                  <a:solidFill>
                    <a:srgbClr val="CC0000"/>
                  </a:solidFill>
                  <a:latin typeface="黑体" panose="02010609060101010101" pitchFamily="49" charset="-122"/>
                  <a:ea typeface="黑体" panose="02010609060101010101" pitchFamily="49" charset="-122"/>
                </a:rPr>
                <a:t>如何根据一个主机的</a:t>
              </a:r>
              <a:r>
                <a:rPr lang="en-US" altLang="zh-CN" sz="2400" i="1" dirty="0">
                  <a:solidFill>
                    <a:srgbClr val="CC0000"/>
                  </a:solidFill>
                  <a:latin typeface="黑体" panose="02010609060101010101" pitchFamily="49" charset="-122"/>
                  <a:ea typeface="黑体" panose="02010609060101010101" pitchFamily="49" charset="-122"/>
                </a:rPr>
                <a:t>IP</a:t>
              </a:r>
              <a:r>
                <a:rPr lang="zh-CN" altLang="en-US" sz="2400" i="1" dirty="0">
                  <a:solidFill>
                    <a:srgbClr val="CC0000"/>
                  </a:solidFill>
                  <a:latin typeface="黑体" panose="02010609060101010101" pitchFamily="49" charset="-122"/>
                  <a:ea typeface="黑体" panose="02010609060101010101" pitchFamily="49" charset="-122"/>
                </a:rPr>
                <a:t>地址，查找其</a:t>
              </a:r>
              <a:r>
                <a:rPr lang="en-US" altLang="zh-CN" sz="2400" i="1" dirty="0">
                  <a:solidFill>
                    <a:srgbClr val="CC0000"/>
                  </a:solidFill>
                  <a:latin typeface="黑体" panose="02010609060101010101" pitchFamily="49" charset="-122"/>
                  <a:ea typeface="黑体" panose="02010609060101010101" pitchFamily="49" charset="-122"/>
                </a:rPr>
                <a:t>MAC</a:t>
              </a:r>
              <a:r>
                <a:rPr lang="zh-CN" altLang="en-US" sz="2400" i="1" dirty="0">
                  <a:solidFill>
                    <a:srgbClr val="CC0000"/>
                  </a:solidFill>
                  <a:latin typeface="黑体" panose="02010609060101010101" pitchFamily="49" charset="-122"/>
                  <a:ea typeface="黑体" panose="02010609060101010101" pitchFamily="49" charset="-122"/>
                </a:rPr>
                <a:t>地址</a:t>
              </a:r>
              <a:endParaRPr lang="en-US" altLang="zh-CN" sz="2400" i="1" dirty="0">
                <a:solidFill>
                  <a:prstClr val="black"/>
                </a:solidFill>
                <a:latin typeface="黑体" panose="02010609060101010101" pitchFamily="49" charset="-122"/>
                <a:ea typeface="黑体" panose="02010609060101010101" pitchFamily="49" charset="-122"/>
              </a:endParaRPr>
            </a:p>
          </p:txBody>
        </p:sp>
        <p:sp>
          <p:nvSpPr>
            <p:cNvPr id="43057" name="Rectangle 7"/>
            <p:cNvSpPr>
              <a:spLocks noChangeArrowheads="1"/>
            </p:cNvSpPr>
            <p:nvPr/>
          </p:nvSpPr>
          <p:spPr bwMode="auto">
            <a:xfrm>
              <a:off x="145" y="937"/>
              <a:ext cx="2609" cy="805"/>
            </a:xfrm>
            <a:prstGeom prst="rect">
              <a:avLst/>
            </a:prstGeom>
            <a:noFill/>
            <a:ln w="28575">
              <a:solidFill>
                <a:srgbClr val="CC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sp>
        <p:nvSpPr>
          <p:cNvPr id="75784" name="Freeform 10"/>
          <p:cNvSpPr>
            <a:spLocks/>
          </p:cNvSpPr>
          <p:nvPr/>
        </p:nvSpPr>
        <p:spPr bwMode="auto">
          <a:xfrm>
            <a:off x="2400301" y="3944939"/>
            <a:ext cx="1858433" cy="1525587"/>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3017" name="Line 18"/>
          <p:cNvSpPr>
            <a:spLocks noChangeShapeType="1"/>
          </p:cNvSpPr>
          <p:nvPr/>
        </p:nvSpPr>
        <p:spPr bwMode="auto">
          <a:xfrm>
            <a:off x="1809751" y="4449763"/>
            <a:ext cx="635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3018" name="Line 19"/>
          <p:cNvSpPr>
            <a:spLocks noChangeShapeType="1"/>
          </p:cNvSpPr>
          <p:nvPr/>
        </p:nvSpPr>
        <p:spPr bwMode="auto">
          <a:xfrm>
            <a:off x="3450167" y="3606800"/>
            <a:ext cx="0" cy="4889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3019" name="Line 20"/>
          <p:cNvSpPr>
            <a:spLocks noChangeShapeType="1"/>
          </p:cNvSpPr>
          <p:nvPr/>
        </p:nvSpPr>
        <p:spPr bwMode="auto">
          <a:xfrm flipH="1">
            <a:off x="4235451" y="4575175"/>
            <a:ext cx="596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3020" name="Line 21"/>
          <p:cNvSpPr>
            <a:spLocks noChangeShapeType="1"/>
          </p:cNvSpPr>
          <p:nvPr/>
        </p:nvSpPr>
        <p:spPr bwMode="auto">
          <a:xfrm flipV="1">
            <a:off x="3416300" y="5322889"/>
            <a:ext cx="0" cy="3270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3021" name="Text Box 22"/>
          <p:cNvSpPr txBox="1">
            <a:spLocks noChangeArrowheads="1"/>
          </p:cNvSpPr>
          <p:nvPr/>
        </p:nvSpPr>
        <p:spPr bwMode="auto">
          <a:xfrm>
            <a:off x="3742267" y="3386138"/>
            <a:ext cx="179728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a:solidFill>
                  <a:prstClr val="black"/>
                </a:solidFill>
                <a:latin typeface="Arial" charset="0"/>
              </a:rPr>
              <a:t>1A-2F-BB-76-09-AD</a:t>
            </a:r>
          </a:p>
        </p:txBody>
      </p:sp>
      <p:sp>
        <p:nvSpPr>
          <p:cNvPr id="43022" name="Line 23"/>
          <p:cNvSpPr>
            <a:spLocks noChangeShapeType="1"/>
          </p:cNvSpPr>
          <p:nvPr/>
        </p:nvSpPr>
        <p:spPr bwMode="auto">
          <a:xfrm flipH="1" flipV="1">
            <a:off x="3570818" y="3538538"/>
            <a:ext cx="27304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3023" name="Line 24"/>
          <p:cNvSpPr>
            <a:spLocks noChangeShapeType="1"/>
          </p:cNvSpPr>
          <p:nvPr/>
        </p:nvSpPr>
        <p:spPr bwMode="auto">
          <a:xfrm flipV="1">
            <a:off x="4845051" y="4651376"/>
            <a:ext cx="0" cy="3730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3024" name="Text Box 25"/>
          <p:cNvSpPr txBox="1">
            <a:spLocks noChangeArrowheads="1"/>
          </p:cNvSpPr>
          <p:nvPr/>
        </p:nvSpPr>
        <p:spPr bwMode="auto">
          <a:xfrm>
            <a:off x="4250267" y="4953000"/>
            <a:ext cx="174573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a:solidFill>
                  <a:prstClr val="black"/>
                </a:solidFill>
                <a:latin typeface="Arial" charset="0"/>
              </a:rPr>
              <a:t>58-23-D7-FA-20-B0</a:t>
            </a:r>
          </a:p>
        </p:txBody>
      </p:sp>
      <p:sp>
        <p:nvSpPr>
          <p:cNvPr id="43025" name="Line 26"/>
          <p:cNvSpPr>
            <a:spLocks noChangeShapeType="1"/>
          </p:cNvSpPr>
          <p:nvPr/>
        </p:nvSpPr>
        <p:spPr bwMode="auto">
          <a:xfrm flipH="1">
            <a:off x="3509434" y="5735638"/>
            <a:ext cx="32808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3026" name="Text Box 27"/>
          <p:cNvSpPr txBox="1">
            <a:spLocks noChangeArrowheads="1"/>
          </p:cNvSpPr>
          <p:nvPr/>
        </p:nvSpPr>
        <p:spPr bwMode="auto">
          <a:xfrm>
            <a:off x="3754967" y="5578475"/>
            <a:ext cx="17518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a:solidFill>
                  <a:prstClr val="black"/>
                </a:solidFill>
                <a:latin typeface="Arial" charset="0"/>
              </a:rPr>
              <a:t>0C-C4-11-6F-E3-98</a:t>
            </a:r>
          </a:p>
        </p:txBody>
      </p:sp>
      <p:sp>
        <p:nvSpPr>
          <p:cNvPr id="43027" name="Line 28"/>
          <p:cNvSpPr>
            <a:spLocks noChangeShapeType="1"/>
          </p:cNvSpPr>
          <p:nvPr/>
        </p:nvSpPr>
        <p:spPr bwMode="auto">
          <a:xfrm flipV="1">
            <a:off x="1761067" y="4552950"/>
            <a:ext cx="0" cy="3317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3028" name="Text Box 29"/>
          <p:cNvSpPr txBox="1">
            <a:spLocks noChangeArrowheads="1"/>
          </p:cNvSpPr>
          <p:nvPr/>
        </p:nvSpPr>
        <p:spPr bwMode="auto">
          <a:xfrm>
            <a:off x="222251" y="4811713"/>
            <a:ext cx="170431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a:solidFill>
                  <a:prstClr val="black"/>
                </a:solidFill>
                <a:latin typeface="Arial" charset="0"/>
              </a:rPr>
              <a:t>71-65-F7-2B-08-53</a:t>
            </a:r>
          </a:p>
        </p:txBody>
      </p:sp>
      <p:sp>
        <p:nvSpPr>
          <p:cNvPr id="43029" name="Text Box 30"/>
          <p:cNvSpPr txBox="1">
            <a:spLocks noChangeArrowheads="1"/>
          </p:cNvSpPr>
          <p:nvPr/>
        </p:nvSpPr>
        <p:spPr bwMode="auto">
          <a:xfrm>
            <a:off x="2683933" y="4430713"/>
            <a:ext cx="82586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prstClr val="black"/>
                </a:solidFill>
                <a:latin typeface="Arial" charset="0"/>
              </a:rPr>
              <a:t>   LAN</a:t>
            </a:r>
          </a:p>
        </p:txBody>
      </p:sp>
      <p:sp>
        <p:nvSpPr>
          <p:cNvPr id="43030" name="Text Box 31"/>
          <p:cNvSpPr txBox="1">
            <a:spLocks noChangeArrowheads="1"/>
          </p:cNvSpPr>
          <p:nvPr/>
        </p:nvSpPr>
        <p:spPr bwMode="auto">
          <a:xfrm>
            <a:off x="484717" y="3665538"/>
            <a:ext cx="122822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a:solidFill>
                  <a:prstClr val="black"/>
                </a:solidFill>
                <a:latin typeface="Arial" charset="0"/>
              </a:rPr>
              <a:t>137.196.7.23</a:t>
            </a:r>
          </a:p>
        </p:txBody>
      </p:sp>
      <p:sp>
        <p:nvSpPr>
          <p:cNvPr id="43031" name="Line 32"/>
          <p:cNvSpPr>
            <a:spLocks noChangeShapeType="1"/>
          </p:cNvSpPr>
          <p:nvPr/>
        </p:nvSpPr>
        <p:spPr bwMode="auto">
          <a:xfrm>
            <a:off x="1346200" y="3921126"/>
            <a:ext cx="0" cy="2460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3032" name="Text Box 33"/>
          <p:cNvSpPr txBox="1">
            <a:spLocks noChangeArrowheads="1"/>
          </p:cNvSpPr>
          <p:nvPr/>
        </p:nvSpPr>
        <p:spPr bwMode="auto">
          <a:xfrm>
            <a:off x="3926417" y="2987675"/>
            <a:ext cx="122822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a:solidFill>
                  <a:prstClr val="black"/>
                </a:solidFill>
                <a:latin typeface="Arial" charset="0"/>
              </a:rPr>
              <a:t>137.196.7.78</a:t>
            </a:r>
          </a:p>
        </p:txBody>
      </p:sp>
      <p:sp>
        <p:nvSpPr>
          <p:cNvPr id="43033" name="Line 34"/>
          <p:cNvSpPr>
            <a:spLocks noChangeShapeType="1"/>
          </p:cNvSpPr>
          <p:nvPr/>
        </p:nvSpPr>
        <p:spPr bwMode="auto">
          <a:xfrm flipH="1" flipV="1">
            <a:off x="3699933" y="3125788"/>
            <a:ext cx="31326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3034" name="Line 35"/>
          <p:cNvSpPr>
            <a:spLocks noChangeShapeType="1"/>
          </p:cNvSpPr>
          <p:nvPr/>
        </p:nvSpPr>
        <p:spPr bwMode="auto">
          <a:xfrm>
            <a:off x="5272617" y="4121151"/>
            <a:ext cx="0" cy="2460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3035" name="Text Box 36"/>
          <p:cNvSpPr txBox="1">
            <a:spLocks noChangeArrowheads="1"/>
          </p:cNvSpPr>
          <p:nvPr/>
        </p:nvSpPr>
        <p:spPr bwMode="auto">
          <a:xfrm>
            <a:off x="4459817" y="3887788"/>
            <a:ext cx="122822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a:solidFill>
                  <a:prstClr val="black"/>
                </a:solidFill>
                <a:latin typeface="Arial" charset="0"/>
              </a:rPr>
              <a:t>137.196.7.14</a:t>
            </a:r>
          </a:p>
        </p:txBody>
      </p:sp>
      <p:sp>
        <p:nvSpPr>
          <p:cNvPr id="43036" name="Line 38"/>
          <p:cNvSpPr>
            <a:spLocks noChangeShapeType="1"/>
          </p:cNvSpPr>
          <p:nvPr/>
        </p:nvSpPr>
        <p:spPr bwMode="auto">
          <a:xfrm>
            <a:off x="2849034" y="6002338"/>
            <a:ext cx="30903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3037" name="Text Box 39"/>
          <p:cNvSpPr txBox="1">
            <a:spLocks noChangeArrowheads="1"/>
          </p:cNvSpPr>
          <p:nvPr/>
        </p:nvSpPr>
        <p:spPr bwMode="auto">
          <a:xfrm>
            <a:off x="1274234" y="5848350"/>
            <a:ext cx="122822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a:solidFill>
                  <a:prstClr val="black"/>
                </a:solidFill>
                <a:latin typeface="Arial" charset="0"/>
              </a:rPr>
              <a:t>137.196.7.88</a:t>
            </a:r>
          </a:p>
        </p:txBody>
      </p:sp>
      <p:sp>
        <p:nvSpPr>
          <p:cNvPr id="399403" name="Rectangle 43"/>
          <p:cNvSpPr>
            <a:spLocks noChangeArrowheads="1"/>
          </p:cNvSpPr>
          <p:nvPr/>
        </p:nvSpPr>
        <p:spPr bwMode="auto">
          <a:xfrm rot="-5400000">
            <a:off x="4901143" y="4449763"/>
            <a:ext cx="127000" cy="26035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75807" name="Group 44"/>
          <p:cNvGrpSpPr>
            <a:grpSpLocks/>
          </p:cNvGrpSpPr>
          <p:nvPr/>
        </p:nvGrpSpPr>
        <p:grpSpPr bwMode="auto">
          <a:xfrm>
            <a:off x="4749800" y="4357688"/>
            <a:ext cx="797984" cy="520700"/>
            <a:chOff x="-44" y="1473"/>
            <a:chExt cx="981" cy="1105"/>
          </a:xfrm>
        </p:grpSpPr>
        <p:pic>
          <p:nvPicPr>
            <p:cNvPr id="75822"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823"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75808" name="Group 47"/>
          <p:cNvGrpSpPr>
            <a:grpSpLocks/>
          </p:cNvGrpSpPr>
          <p:nvPr/>
        </p:nvGrpSpPr>
        <p:grpSpPr bwMode="auto">
          <a:xfrm>
            <a:off x="876301" y="4160838"/>
            <a:ext cx="946151" cy="520700"/>
            <a:chOff x="267" y="2244"/>
            <a:chExt cx="581" cy="415"/>
          </a:xfrm>
        </p:grpSpPr>
        <p:sp>
          <p:nvSpPr>
            <p:cNvPr id="399408" name="Rectangle 48"/>
            <p:cNvSpPr>
              <a:spLocks noChangeArrowheads="1"/>
            </p:cNvSpPr>
            <p:nvPr/>
          </p:nvSpPr>
          <p:spPr bwMode="auto">
            <a:xfrm rot="-5400000">
              <a:off x="717" y="2400"/>
              <a:ext cx="101"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75819" name="Group 49"/>
            <p:cNvGrpSpPr>
              <a:grpSpLocks/>
            </p:cNvGrpSpPr>
            <p:nvPr/>
          </p:nvGrpSpPr>
          <p:grpSpPr bwMode="auto">
            <a:xfrm>
              <a:off x="267" y="2244"/>
              <a:ext cx="512" cy="415"/>
              <a:chOff x="-44" y="1473"/>
              <a:chExt cx="981" cy="1105"/>
            </a:xfrm>
          </p:grpSpPr>
          <p:pic>
            <p:nvPicPr>
              <p:cNvPr id="75820"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821" name="Freeform 5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nvGrpSpPr>
          <p:cNvPr id="75809" name="Group 52"/>
          <p:cNvGrpSpPr>
            <a:grpSpLocks/>
          </p:cNvGrpSpPr>
          <p:nvPr/>
        </p:nvGrpSpPr>
        <p:grpSpPr bwMode="auto">
          <a:xfrm>
            <a:off x="2876551" y="3048000"/>
            <a:ext cx="842433" cy="554038"/>
            <a:chOff x="1745" y="1276"/>
            <a:chExt cx="512" cy="489"/>
          </a:xfrm>
        </p:grpSpPr>
        <p:sp>
          <p:nvSpPr>
            <p:cNvPr id="399413" name="Rectangle 53"/>
            <p:cNvSpPr>
              <a:spLocks noChangeArrowheads="1"/>
            </p:cNvSpPr>
            <p:nvPr/>
          </p:nvSpPr>
          <p:spPr bwMode="auto">
            <a:xfrm>
              <a:off x="2040" y="1604"/>
              <a:ext cx="100"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75815" name="Group 54"/>
            <p:cNvGrpSpPr>
              <a:grpSpLocks/>
            </p:cNvGrpSpPr>
            <p:nvPr/>
          </p:nvGrpSpPr>
          <p:grpSpPr bwMode="auto">
            <a:xfrm>
              <a:off x="1745" y="1276"/>
              <a:ext cx="512" cy="415"/>
              <a:chOff x="-44" y="1473"/>
              <a:chExt cx="981" cy="1105"/>
            </a:xfrm>
          </p:grpSpPr>
          <p:pic>
            <p:nvPicPr>
              <p:cNvPr id="75816" name="Picture 5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817" name="Freeform 5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sp>
        <p:nvSpPr>
          <p:cNvPr id="399418" name="Rectangle 58"/>
          <p:cNvSpPr>
            <a:spLocks noChangeArrowheads="1"/>
          </p:cNvSpPr>
          <p:nvPr/>
        </p:nvSpPr>
        <p:spPr bwMode="auto">
          <a:xfrm>
            <a:off x="3335867" y="5645151"/>
            <a:ext cx="165100" cy="1825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75811" name="Group 59"/>
          <p:cNvGrpSpPr>
            <a:grpSpLocks/>
          </p:cNvGrpSpPr>
          <p:nvPr/>
        </p:nvGrpSpPr>
        <p:grpSpPr bwMode="auto">
          <a:xfrm>
            <a:off x="2889251" y="5784850"/>
            <a:ext cx="778933" cy="469900"/>
            <a:chOff x="-44" y="1473"/>
            <a:chExt cx="981" cy="1105"/>
          </a:xfrm>
        </p:grpSpPr>
        <p:pic>
          <p:nvPicPr>
            <p:cNvPr id="75812" name="Picture 60"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813" name="Freeform 6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pic>
        <p:nvPicPr>
          <p:cNvPr id="49" name="图片 48"/>
          <p:cNvPicPr>
            <a:picLocks noChangeAspect="1"/>
          </p:cNvPicPr>
          <p:nvPr/>
        </p:nvPicPr>
        <p:blipFill>
          <a:blip r:embed="rId6"/>
          <a:stretch>
            <a:fillRect/>
          </a:stretch>
        </p:blipFill>
        <p:spPr>
          <a:xfrm>
            <a:off x="6726755" y="5000780"/>
            <a:ext cx="5014395" cy="731583"/>
          </a:xfrm>
          <a:prstGeom prst="rect">
            <a:avLst/>
          </a:prstGeom>
        </p:spPr>
      </p:pic>
    </p:spTree>
    <p:extLst>
      <p:ext uri="{BB962C8B-B14F-4D97-AF65-F5344CB8AC3E}">
        <p14:creationId xmlns:p14="http://schemas.microsoft.com/office/powerpoint/2010/main" val="3973955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3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down)">
                                      <p:cBhvr>
                                        <p:cTn id="1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64" grpId="0"/>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Footer Placeholder 5"/>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prstClr val="black"/>
                </a:solidFill>
                <a:latin typeface="Arial" charset="0"/>
              </a:rPr>
              <a:t>Link Layer</a:t>
            </a:r>
          </a:p>
        </p:txBody>
      </p:sp>
      <p:sp>
        <p:nvSpPr>
          <p:cNvPr id="44035" name="Slide Number Placeholder 6"/>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200">
                <a:solidFill>
                  <a:prstClr val="black"/>
                </a:solidFill>
                <a:latin typeface="Arial" pitchFamily="34" charset="0"/>
                <a:ea typeface="ＭＳ Ｐゴシック" pitchFamily="34" charset="-128"/>
              </a:rPr>
              <a:t>5-</a:t>
            </a:r>
            <a:fld id="{FF740C7A-B37E-4FF1-9989-DA4CC2C540F0}" type="slidenum">
              <a:rPr lang="en-US" altLang="zh-CN" sz="1200" smtClean="0">
                <a:solidFill>
                  <a:prstClr val="black"/>
                </a:solidFill>
                <a:latin typeface="Arial" pitchFamily="34" charset="0"/>
                <a:ea typeface="ＭＳ Ｐゴシック" pitchFamily="34" charset="-128"/>
              </a:rPr>
              <a:pPr>
                <a:spcBef>
                  <a:spcPct val="0"/>
                </a:spcBef>
                <a:buClrTx/>
                <a:buSzTx/>
                <a:buFontTx/>
                <a:buNone/>
              </a:pPr>
              <a:t>202</a:t>
            </a:fld>
            <a:endParaRPr lang="en-US" altLang="zh-CN" sz="1200">
              <a:solidFill>
                <a:prstClr val="black"/>
              </a:solidFill>
              <a:latin typeface="Arial" pitchFamily="34" charset="0"/>
              <a:ea typeface="ＭＳ Ｐゴシック" pitchFamily="34" charset="-128"/>
            </a:endParaRPr>
          </a:p>
        </p:txBody>
      </p:sp>
      <p:sp>
        <p:nvSpPr>
          <p:cNvPr id="44036" name="Rectangle 2"/>
          <p:cNvSpPr>
            <a:spLocks noGrp="1" noChangeArrowheads="1"/>
          </p:cNvSpPr>
          <p:nvPr>
            <p:ph type="title" idx="4294967295"/>
          </p:nvPr>
        </p:nvSpPr>
        <p:spPr>
          <a:xfrm>
            <a:off x="0" y="194463"/>
            <a:ext cx="12192000" cy="1143000"/>
          </a:xfrm>
          <a:prstGeom prst="rect">
            <a:avLst/>
          </a:prstGeom>
        </p:spPr>
        <p:txBody>
          <a:bodyPr/>
          <a:lstStyle/>
          <a:p>
            <a:pPr algn="ctr">
              <a:defRPr/>
            </a:pPr>
            <a:r>
              <a:rPr lang="en-US" dirty="0">
                <a:latin typeface="+mn-ea"/>
                <a:ea typeface="+mn-ea"/>
              </a:rPr>
              <a:t>ARP: </a:t>
            </a:r>
            <a:r>
              <a:rPr lang="zh-CN" altLang="en-US" dirty="0">
                <a:latin typeface="+mn-ea"/>
                <a:ea typeface="+mn-ea"/>
              </a:rPr>
              <a:t>两个主机位于同一个局域网</a:t>
            </a:r>
            <a:endParaRPr lang="en-US" dirty="0">
              <a:latin typeface="+mn-ea"/>
              <a:ea typeface="+mn-ea"/>
            </a:endParaRPr>
          </a:p>
        </p:txBody>
      </p:sp>
      <p:sp>
        <p:nvSpPr>
          <p:cNvPr id="76805" name="Rectangle 3"/>
          <p:cNvSpPr>
            <a:spLocks noGrp="1" noChangeArrowheads="1"/>
          </p:cNvSpPr>
          <p:nvPr>
            <p:ph type="body" sz="half" idx="4294967295"/>
          </p:nvPr>
        </p:nvSpPr>
        <p:spPr>
          <a:xfrm>
            <a:off x="428261" y="1208208"/>
            <a:ext cx="5891515" cy="4648200"/>
          </a:xfrm>
          <a:prstGeom prst="rect">
            <a:avLst/>
          </a:prstGeom>
        </p:spPr>
        <p:txBody>
          <a:bodyPr/>
          <a:lstStyle/>
          <a:p>
            <a:pPr>
              <a:lnSpc>
                <a:spcPct val="110000"/>
              </a:lnSpc>
              <a:buFont typeface="Wingdings" panose="05000000000000000000" pitchFamily="2" charset="2"/>
              <a:buChar char="l"/>
            </a:pPr>
            <a:r>
              <a:rPr lang="zh-CN" altLang="en-US" sz="2400" dirty="0"/>
              <a:t>主机</a:t>
            </a:r>
            <a:r>
              <a:rPr lang="en-US" altLang="zh-CN" sz="2400" dirty="0"/>
              <a:t>A</a:t>
            </a:r>
            <a:r>
              <a:rPr lang="zh-CN" altLang="en-US" sz="2400" dirty="0"/>
              <a:t>希望发送数据报给主机</a:t>
            </a:r>
            <a:r>
              <a:rPr lang="en-US" altLang="zh-CN" sz="2400" dirty="0"/>
              <a:t>B</a:t>
            </a:r>
          </a:p>
          <a:p>
            <a:pPr lvl="1">
              <a:lnSpc>
                <a:spcPct val="110000"/>
              </a:lnSpc>
            </a:pPr>
            <a:r>
              <a:rPr lang="en-US" altLang="zh-CN" dirty="0"/>
              <a:t>B</a:t>
            </a:r>
            <a:r>
              <a:rPr lang="zh-CN" altLang="en-US" dirty="0"/>
              <a:t>的</a:t>
            </a:r>
            <a:r>
              <a:rPr lang="en-US" altLang="zh-CN" dirty="0"/>
              <a:t>MAC</a:t>
            </a:r>
            <a:r>
              <a:rPr lang="zh-CN" altLang="en-US" dirty="0"/>
              <a:t>地址不在</a:t>
            </a:r>
            <a:r>
              <a:rPr lang="en-US" altLang="zh-CN" dirty="0"/>
              <a:t>A</a:t>
            </a:r>
            <a:r>
              <a:rPr lang="zh-CN" altLang="en-US" dirty="0"/>
              <a:t>的</a:t>
            </a:r>
            <a:r>
              <a:rPr lang="en-US" altLang="zh-CN" dirty="0"/>
              <a:t>ARP</a:t>
            </a:r>
            <a:r>
              <a:rPr lang="zh-CN" altLang="en-US" dirty="0"/>
              <a:t>映射表中</a:t>
            </a:r>
            <a:endParaRPr lang="en-US" altLang="zh-CN" dirty="0"/>
          </a:p>
          <a:p>
            <a:pPr>
              <a:lnSpc>
                <a:spcPct val="110000"/>
              </a:lnSpc>
              <a:buFont typeface="Wingdings" panose="05000000000000000000" pitchFamily="2" charset="2"/>
              <a:buChar char="l"/>
            </a:pPr>
            <a:r>
              <a:rPr lang="zh-CN" altLang="en-US" sz="2400" dirty="0"/>
              <a:t>主机</a:t>
            </a:r>
            <a:r>
              <a:rPr lang="en-US" altLang="zh-CN" sz="2400" dirty="0"/>
              <a:t>A </a:t>
            </a:r>
            <a:r>
              <a:rPr lang="zh-CN" altLang="en-US" sz="2400" dirty="0"/>
              <a:t>广播</a:t>
            </a:r>
            <a:r>
              <a:rPr lang="en-US" altLang="zh-CN" sz="2400" dirty="0"/>
              <a:t> ARP</a:t>
            </a:r>
            <a:r>
              <a:rPr lang="zh-CN" altLang="en-US" sz="2400" dirty="0"/>
              <a:t>查询分组</a:t>
            </a:r>
            <a:r>
              <a:rPr lang="en-US" altLang="zh-CN" sz="2400" dirty="0"/>
              <a:t>, </a:t>
            </a:r>
            <a:r>
              <a:rPr lang="zh-CN" altLang="en-US" sz="2400" dirty="0"/>
              <a:t>其中包含</a:t>
            </a:r>
            <a:r>
              <a:rPr lang="en-US" altLang="zh-CN" sz="2400" dirty="0"/>
              <a:t>B</a:t>
            </a:r>
            <a:r>
              <a:rPr lang="zh-CN" altLang="en-US" sz="2400" dirty="0"/>
              <a:t>的</a:t>
            </a:r>
            <a:r>
              <a:rPr lang="en-US" altLang="zh-CN" sz="2400" dirty="0"/>
              <a:t>IP</a:t>
            </a:r>
            <a:r>
              <a:rPr lang="zh-CN" altLang="en-US" sz="2400" dirty="0"/>
              <a:t>地址</a:t>
            </a:r>
            <a:r>
              <a:rPr lang="en-US" altLang="zh-CN" sz="2400" dirty="0"/>
              <a:t> </a:t>
            </a:r>
          </a:p>
          <a:p>
            <a:pPr lvl="1">
              <a:lnSpc>
                <a:spcPct val="110000"/>
              </a:lnSpc>
            </a:pPr>
            <a:r>
              <a:rPr lang="zh-CN" altLang="en-US" dirty="0"/>
              <a:t>目的</a:t>
            </a:r>
            <a:r>
              <a:rPr lang="en-US" altLang="zh-CN" dirty="0"/>
              <a:t>MAC</a:t>
            </a:r>
            <a:r>
              <a:rPr lang="zh-CN" altLang="en-US" dirty="0"/>
              <a:t>地址 </a:t>
            </a:r>
            <a:r>
              <a:rPr lang="en-US" altLang="zh-CN" dirty="0"/>
              <a:t>= FF-FF-FF-FF-FF-FF</a:t>
            </a:r>
          </a:p>
          <a:p>
            <a:pPr lvl="1">
              <a:lnSpc>
                <a:spcPct val="110000"/>
              </a:lnSpc>
            </a:pPr>
            <a:r>
              <a:rPr lang="zh-CN" altLang="en-US" dirty="0"/>
              <a:t>局域网中所有节点收到</a:t>
            </a:r>
            <a:r>
              <a:rPr lang="en-US" altLang="zh-CN" dirty="0"/>
              <a:t>ARP</a:t>
            </a:r>
            <a:r>
              <a:rPr lang="zh-CN" altLang="en-US" dirty="0"/>
              <a:t>查询分组</a:t>
            </a:r>
            <a:endParaRPr lang="en-US" altLang="zh-CN" dirty="0"/>
          </a:p>
          <a:p>
            <a:pPr>
              <a:lnSpc>
                <a:spcPct val="110000"/>
              </a:lnSpc>
              <a:buFont typeface="Wingdings" panose="05000000000000000000" pitchFamily="2" charset="2"/>
              <a:buChar char="l"/>
            </a:pPr>
            <a:r>
              <a:rPr lang="zh-CN" altLang="en-US" sz="2400" dirty="0"/>
              <a:t>主机</a:t>
            </a:r>
            <a:r>
              <a:rPr lang="en-US" altLang="zh-CN" sz="2400" dirty="0"/>
              <a:t>B</a:t>
            </a:r>
            <a:r>
              <a:rPr lang="zh-CN" altLang="en-US" sz="2400" dirty="0"/>
              <a:t>收到</a:t>
            </a:r>
            <a:r>
              <a:rPr lang="en-US" altLang="zh-CN" sz="2400" dirty="0"/>
              <a:t>ARP</a:t>
            </a:r>
            <a:r>
              <a:rPr lang="zh-CN" altLang="en-US" sz="2400" dirty="0"/>
              <a:t>查询分组，返回</a:t>
            </a:r>
            <a:r>
              <a:rPr lang="en-US" altLang="zh-CN" sz="2400" dirty="0"/>
              <a:t>B</a:t>
            </a:r>
            <a:r>
              <a:rPr lang="zh-CN" altLang="en-US" sz="2400" dirty="0"/>
              <a:t>的</a:t>
            </a:r>
            <a:r>
              <a:rPr lang="en-US" altLang="zh-CN" sz="2400" dirty="0"/>
              <a:t>MAC</a:t>
            </a:r>
            <a:r>
              <a:rPr lang="zh-CN" altLang="en-US" sz="2400" dirty="0"/>
              <a:t>地址给主机</a:t>
            </a:r>
            <a:r>
              <a:rPr lang="en-US" altLang="zh-CN" sz="2400" dirty="0" smtClean="0"/>
              <a:t>A</a:t>
            </a:r>
          </a:p>
          <a:p>
            <a:pPr lvl="1">
              <a:lnSpc>
                <a:spcPct val="110000"/>
              </a:lnSpc>
            </a:pPr>
            <a:r>
              <a:rPr lang="zh-CN" altLang="en-US" dirty="0" smtClean="0"/>
              <a:t>利用</a:t>
            </a:r>
            <a:r>
              <a:rPr lang="zh-CN" altLang="en-US" dirty="0"/>
              <a:t>单播帧向</a:t>
            </a:r>
            <a:r>
              <a:rPr lang="en-US" altLang="zh-CN" dirty="0"/>
              <a:t>A</a:t>
            </a:r>
            <a:r>
              <a:rPr lang="zh-CN" altLang="en-US" dirty="0"/>
              <a:t>发送应答 </a:t>
            </a:r>
          </a:p>
          <a:p>
            <a:pPr>
              <a:lnSpc>
                <a:spcPct val="110000"/>
              </a:lnSpc>
            </a:pPr>
            <a:endParaRPr lang="en-US" altLang="zh-CN" sz="2400" dirty="0"/>
          </a:p>
        </p:txBody>
      </p:sp>
      <p:sp>
        <p:nvSpPr>
          <p:cNvPr id="400388" name="Rectangle 4"/>
          <p:cNvSpPr>
            <a:spLocks noGrp="1" noChangeArrowheads="1"/>
          </p:cNvSpPr>
          <p:nvPr>
            <p:ph type="body" sz="half" idx="4294967295"/>
          </p:nvPr>
        </p:nvSpPr>
        <p:spPr>
          <a:xfrm>
            <a:off x="6718461" y="1276893"/>
            <a:ext cx="5080000" cy="3295107"/>
          </a:xfrm>
          <a:prstGeom prst="rect">
            <a:avLst/>
          </a:prstGeom>
        </p:spPr>
        <p:txBody>
          <a:bodyPr/>
          <a:lstStyle/>
          <a:p>
            <a:pPr>
              <a:lnSpc>
                <a:spcPct val="110000"/>
              </a:lnSpc>
              <a:buFont typeface="Wingdings" panose="05000000000000000000" pitchFamily="2" charset="2"/>
              <a:buChar char="l"/>
            </a:pPr>
            <a:r>
              <a:rPr lang="zh-CN" altLang="en-US" sz="2400" dirty="0"/>
              <a:t>主机</a:t>
            </a:r>
            <a:r>
              <a:rPr lang="en-US" altLang="zh-CN" sz="2400" dirty="0"/>
              <a:t>A</a:t>
            </a:r>
            <a:r>
              <a:rPr lang="zh-CN" altLang="en-US" sz="2400" dirty="0"/>
              <a:t>在它的</a:t>
            </a:r>
            <a:r>
              <a:rPr lang="en-US" altLang="zh-CN" sz="2400" dirty="0"/>
              <a:t>ARP</a:t>
            </a:r>
            <a:r>
              <a:rPr lang="zh-CN" altLang="en-US" sz="2400" dirty="0"/>
              <a:t>表中缓存</a:t>
            </a:r>
            <a:r>
              <a:rPr lang="en-US" altLang="zh-CN" sz="2400" dirty="0"/>
              <a:t> </a:t>
            </a:r>
            <a:r>
              <a:rPr lang="en-US" altLang="zh-CN" sz="2400" b="1" dirty="0">
                <a:solidFill>
                  <a:srgbClr val="FF0000"/>
                </a:solidFill>
              </a:rPr>
              <a:t>IP-to-MAC </a:t>
            </a:r>
            <a:r>
              <a:rPr lang="zh-CN" altLang="en-US" sz="2400" b="1" dirty="0">
                <a:solidFill>
                  <a:srgbClr val="FF0000"/>
                </a:solidFill>
              </a:rPr>
              <a:t>地址对，</a:t>
            </a:r>
            <a:r>
              <a:rPr lang="zh-CN" altLang="en-US" sz="2400" dirty="0"/>
              <a:t>直到信息</a:t>
            </a:r>
            <a:endParaRPr lang="en-US" altLang="zh-CN" sz="2000" dirty="0"/>
          </a:p>
          <a:p>
            <a:pPr lvl="1">
              <a:lnSpc>
                <a:spcPct val="110000"/>
              </a:lnSpc>
            </a:pPr>
            <a:r>
              <a:rPr lang="zh-CN" altLang="en-US" dirty="0"/>
              <a:t>软状态：信息超时会被删除，除非有新的更新消息</a:t>
            </a:r>
            <a:endParaRPr lang="en-US" altLang="zh-CN" dirty="0"/>
          </a:p>
          <a:p>
            <a:pPr>
              <a:lnSpc>
                <a:spcPct val="110000"/>
              </a:lnSpc>
              <a:buFont typeface="Wingdings" panose="05000000000000000000" pitchFamily="2" charset="2"/>
              <a:buChar char="l"/>
            </a:pPr>
            <a:r>
              <a:rPr lang="en-US" altLang="zh-CN" sz="2400" dirty="0"/>
              <a:t>ARP</a:t>
            </a:r>
            <a:r>
              <a:rPr lang="zh-CN" altLang="en-US" sz="2400" dirty="0"/>
              <a:t>是即插即用的</a:t>
            </a:r>
            <a:r>
              <a:rPr lang="en-US" altLang="ja-JP" sz="2400" dirty="0"/>
              <a:t>:</a:t>
            </a:r>
          </a:p>
          <a:p>
            <a:pPr lvl="1">
              <a:lnSpc>
                <a:spcPct val="110000"/>
              </a:lnSpc>
            </a:pPr>
            <a:r>
              <a:rPr lang="zh-CN" altLang="en-US" dirty="0"/>
              <a:t>节点创建</a:t>
            </a:r>
            <a:r>
              <a:rPr lang="en-US" altLang="zh-CN" dirty="0"/>
              <a:t>ARP</a:t>
            </a:r>
            <a:r>
              <a:rPr lang="zh-CN" altLang="en-US" dirty="0"/>
              <a:t>表不需要网络管理员的干预</a:t>
            </a:r>
            <a:endParaRPr lang="en-US" altLang="zh-CN" i="1" dirty="0"/>
          </a:p>
        </p:txBody>
      </p:sp>
    </p:spTree>
    <p:extLst>
      <p:ext uri="{BB962C8B-B14F-4D97-AF65-F5344CB8AC3E}">
        <p14:creationId xmlns:p14="http://schemas.microsoft.com/office/powerpoint/2010/main" val="30453607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03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388" grpId="0"/>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prstClr val="black"/>
                </a:solidFill>
                <a:latin typeface="Arial" charset="0"/>
              </a:rPr>
              <a:t>Link Layer</a:t>
            </a:r>
          </a:p>
        </p:txBody>
      </p:sp>
      <p:sp>
        <p:nvSpPr>
          <p:cNvPr id="45059"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200">
                <a:solidFill>
                  <a:prstClr val="black"/>
                </a:solidFill>
                <a:latin typeface="Arial" pitchFamily="34" charset="0"/>
                <a:ea typeface="ＭＳ Ｐゴシック" pitchFamily="34" charset="-128"/>
              </a:rPr>
              <a:t>5-</a:t>
            </a:r>
            <a:fld id="{A09302EC-B3C6-499C-BC36-6E433B5AF60B}" type="slidenum">
              <a:rPr lang="en-US" altLang="zh-CN" sz="1200" smtClean="0">
                <a:solidFill>
                  <a:prstClr val="black"/>
                </a:solidFill>
                <a:latin typeface="Arial" pitchFamily="34" charset="0"/>
                <a:ea typeface="ＭＳ Ｐゴシック" pitchFamily="34" charset="-128"/>
              </a:rPr>
              <a:pPr>
                <a:spcBef>
                  <a:spcPct val="0"/>
                </a:spcBef>
                <a:buClrTx/>
                <a:buSzTx/>
                <a:buFontTx/>
                <a:buNone/>
              </a:pPr>
              <a:t>203</a:t>
            </a:fld>
            <a:endParaRPr lang="en-US" altLang="zh-CN" sz="1200">
              <a:solidFill>
                <a:prstClr val="black"/>
              </a:solidFill>
              <a:latin typeface="Arial" pitchFamily="34" charset="0"/>
              <a:ea typeface="ＭＳ Ｐゴシック" pitchFamily="34" charset="-128"/>
            </a:endParaRPr>
          </a:p>
        </p:txBody>
      </p:sp>
      <p:sp>
        <p:nvSpPr>
          <p:cNvPr id="77828" name="Rectangle 2"/>
          <p:cNvSpPr>
            <a:spLocks noGrp="1" noChangeArrowheads="1"/>
          </p:cNvSpPr>
          <p:nvPr>
            <p:ph type="body" idx="4294967295"/>
          </p:nvPr>
        </p:nvSpPr>
        <p:spPr>
          <a:xfrm>
            <a:off x="623888" y="1230895"/>
            <a:ext cx="11568112" cy="2253084"/>
          </a:xfrm>
          <a:prstGeom prst="rect">
            <a:avLst/>
          </a:prstGeom>
        </p:spPr>
        <p:txBody>
          <a:bodyPr/>
          <a:lstStyle/>
          <a:p>
            <a:pPr marL="111125" indent="-111125">
              <a:lnSpc>
                <a:spcPct val="110000"/>
              </a:lnSpc>
              <a:buFont typeface="Wingdings" pitchFamily="2" charset="2"/>
              <a:buNone/>
            </a:pPr>
            <a:r>
              <a:rPr lang="zh-CN" altLang="en-US" sz="2400" dirty="0"/>
              <a:t>示例</a:t>
            </a:r>
            <a:r>
              <a:rPr lang="en-US" altLang="zh-CN" sz="2400" dirty="0"/>
              <a:t>: </a:t>
            </a:r>
            <a:r>
              <a:rPr lang="zh-CN" altLang="en-US" sz="2400" dirty="0"/>
              <a:t>主机</a:t>
            </a:r>
            <a:r>
              <a:rPr lang="en-US" altLang="zh-CN" sz="2400" dirty="0"/>
              <a:t>A</a:t>
            </a:r>
            <a:r>
              <a:rPr lang="zh-CN" altLang="en-US" sz="2400" dirty="0"/>
              <a:t>经路由器</a:t>
            </a:r>
            <a:r>
              <a:rPr lang="en-US" altLang="zh-CN" sz="2400" dirty="0"/>
              <a:t>R</a:t>
            </a:r>
            <a:r>
              <a:rPr lang="zh-CN" altLang="en-US" sz="2400" dirty="0"/>
              <a:t>发送数据报给主机</a:t>
            </a:r>
            <a:r>
              <a:rPr lang="en-US" altLang="zh-CN" sz="2400" dirty="0"/>
              <a:t>B</a:t>
            </a:r>
            <a:endParaRPr lang="en-US" altLang="zh-CN" sz="2400" dirty="0">
              <a:solidFill>
                <a:srgbClr val="CC0000"/>
              </a:solidFill>
            </a:endParaRPr>
          </a:p>
          <a:p>
            <a:pPr marL="396875" lvl="1" indent="-163513">
              <a:lnSpc>
                <a:spcPct val="110000"/>
              </a:lnSpc>
            </a:pPr>
            <a:r>
              <a:rPr lang="zh-CN" altLang="en-US" dirty="0"/>
              <a:t>集中在寻址上</a:t>
            </a:r>
            <a:r>
              <a:rPr lang="en-US" altLang="zh-CN" dirty="0"/>
              <a:t>——IP</a:t>
            </a:r>
            <a:r>
              <a:rPr lang="zh-CN" altLang="en-US" dirty="0"/>
              <a:t>层</a:t>
            </a:r>
            <a:r>
              <a:rPr lang="en-US" altLang="zh-CN" dirty="0"/>
              <a:t>(</a:t>
            </a:r>
            <a:r>
              <a:rPr lang="zh-CN" altLang="en-US" dirty="0"/>
              <a:t>数据报</a:t>
            </a:r>
            <a:r>
              <a:rPr lang="en-US" altLang="zh-CN" dirty="0"/>
              <a:t>)</a:t>
            </a:r>
            <a:r>
              <a:rPr lang="zh-CN" altLang="en-US" dirty="0"/>
              <a:t>和</a:t>
            </a:r>
            <a:r>
              <a:rPr lang="en-US" altLang="zh-CN" dirty="0"/>
              <a:t>MAC</a:t>
            </a:r>
            <a:r>
              <a:rPr lang="zh-CN" altLang="en-US" dirty="0"/>
              <a:t>层</a:t>
            </a:r>
            <a:r>
              <a:rPr lang="en-US" altLang="zh-CN" dirty="0"/>
              <a:t>(</a:t>
            </a:r>
            <a:r>
              <a:rPr lang="zh-CN" altLang="en-US" dirty="0"/>
              <a:t>数据帧</a:t>
            </a:r>
            <a:r>
              <a:rPr lang="en-US" altLang="zh-CN" dirty="0"/>
              <a:t>)</a:t>
            </a:r>
          </a:p>
          <a:p>
            <a:pPr marL="396875" lvl="1" indent="-163513">
              <a:lnSpc>
                <a:spcPct val="110000"/>
              </a:lnSpc>
            </a:pPr>
            <a:r>
              <a:rPr lang="zh-CN" altLang="en-US" dirty="0"/>
              <a:t>假设主机</a:t>
            </a:r>
            <a:r>
              <a:rPr lang="en-US" altLang="zh-CN" dirty="0"/>
              <a:t>A</a:t>
            </a:r>
            <a:r>
              <a:rPr lang="zh-CN" altLang="en-US" dirty="0"/>
              <a:t>知道主机</a:t>
            </a:r>
            <a:r>
              <a:rPr lang="en-US" altLang="zh-CN" dirty="0"/>
              <a:t>B</a:t>
            </a:r>
            <a:r>
              <a:rPr lang="zh-CN" altLang="en-US" dirty="0"/>
              <a:t>的</a:t>
            </a:r>
            <a:r>
              <a:rPr lang="en-US" altLang="zh-CN" dirty="0"/>
              <a:t>IP</a:t>
            </a:r>
            <a:r>
              <a:rPr lang="zh-CN" altLang="en-US" dirty="0"/>
              <a:t>地址</a:t>
            </a:r>
            <a:endParaRPr lang="en-US" altLang="ja-JP" dirty="0"/>
          </a:p>
          <a:p>
            <a:pPr marL="396875" lvl="1" indent="-163513">
              <a:lnSpc>
                <a:spcPct val="110000"/>
              </a:lnSpc>
            </a:pPr>
            <a:r>
              <a:rPr lang="zh-CN" altLang="en-US" dirty="0"/>
              <a:t>假设主机</a:t>
            </a:r>
            <a:r>
              <a:rPr lang="en-US" altLang="zh-CN" dirty="0"/>
              <a:t>A</a:t>
            </a:r>
            <a:r>
              <a:rPr lang="zh-CN" altLang="en-US" dirty="0"/>
              <a:t>知道第一跳路由器</a:t>
            </a:r>
            <a:r>
              <a:rPr lang="en-US" altLang="zh-CN" dirty="0"/>
              <a:t>R</a:t>
            </a:r>
            <a:r>
              <a:rPr lang="zh-CN" altLang="en-US" dirty="0"/>
              <a:t>的</a:t>
            </a:r>
            <a:r>
              <a:rPr lang="en-US" altLang="zh-CN" dirty="0"/>
              <a:t>IP</a:t>
            </a:r>
            <a:r>
              <a:rPr lang="zh-CN" altLang="en-US" dirty="0"/>
              <a:t>地址</a:t>
            </a:r>
            <a:r>
              <a:rPr lang="en-US" altLang="zh-CN" dirty="0"/>
              <a:t>(</a:t>
            </a:r>
            <a:r>
              <a:rPr lang="zh-CN" altLang="en-US" dirty="0"/>
              <a:t>通过</a:t>
            </a:r>
            <a:r>
              <a:rPr lang="en-US" altLang="zh-CN" dirty="0"/>
              <a:t>DHCP</a:t>
            </a:r>
            <a:r>
              <a:rPr lang="zh-CN" altLang="en-US" dirty="0"/>
              <a:t>协议</a:t>
            </a:r>
            <a:r>
              <a:rPr lang="en-US" altLang="zh-CN" dirty="0"/>
              <a:t>)</a:t>
            </a:r>
          </a:p>
          <a:p>
            <a:pPr marL="396875" lvl="1" indent="-163513">
              <a:lnSpc>
                <a:spcPct val="110000"/>
              </a:lnSpc>
            </a:pPr>
            <a:r>
              <a:rPr lang="zh-CN" altLang="en-US" dirty="0"/>
              <a:t>假设主机</a:t>
            </a:r>
            <a:r>
              <a:rPr lang="en-US" altLang="zh-CN" dirty="0"/>
              <a:t>A</a:t>
            </a:r>
            <a:r>
              <a:rPr lang="zh-CN" altLang="en-US" dirty="0"/>
              <a:t>知道路由器</a:t>
            </a:r>
            <a:r>
              <a:rPr lang="en-US" altLang="zh-CN" dirty="0"/>
              <a:t>R</a:t>
            </a:r>
            <a:r>
              <a:rPr lang="zh-CN" altLang="en-US" dirty="0"/>
              <a:t>的</a:t>
            </a:r>
            <a:r>
              <a:rPr lang="en-US" altLang="zh-CN" dirty="0"/>
              <a:t>MAC</a:t>
            </a:r>
            <a:r>
              <a:rPr lang="zh-CN" altLang="en-US" dirty="0"/>
              <a:t>地址</a:t>
            </a:r>
            <a:r>
              <a:rPr lang="en-US" altLang="zh-CN" dirty="0"/>
              <a:t>(</a:t>
            </a:r>
            <a:r>
              <a:rPr lang="zh-CN" altLang="en-US" dirty="0"/>
              <a:t>通过</a:t>
            </a:r>
            <a:r>
              <a:rPr lang="en-US" altLang="zh-CN" dirty="0"/>
              <a:t>ARP</a:t>
            </a:r>
            <a:r>
              <a:rPr lang="zh-CN" altLang="en-US" dirty="0"/>
              <a:t>协议</a:t>
            </a:r>
            <a:r>
              <a:rPr lang="en-US" altLang="zh-CN" dirty="0"/>
              <a:t>)</a:t>
            </a:r>
          </a:p>
        </p:txBody>
      </p:sp>
      <p:sp>
        <p:nvSpPr>
          <p:cNvPr id="13317" name="Rectangle 3"/>
          <p:cNvSpPr>
            <a:spLocks noGrp="1" noChangeArrowheads="1"/>
          </p:cNvSpPr>
          <p:nvPr>
            <p:ph type="title" idx="4294967295"/>
          </p:nvPr>
        </p:nvSpPr>
        <p:spPr>
          <a:xfrm>
            <a:off x="0" y="312525"/>
            <a:ext cx="12124713" cy="1143000"/>
          </a:xfrm>
          <a:prstGeom prst="rect">
            <a:avLst/>
          </a:prstGeom>
        </p:spPr>
        <p:txBody>
          <a:bodyPr/>
          <a:lstStyle/>
          <a:p>
            <a:pPr algn="ctr">
              <a:defRPr/>
            </a:pPr>
            <a:r>
              <a:rPr lang="zh-CN" altLang="en-US" dirty="0">
                <a:latin typeface="+mn-ea"/>
                <a:ea typeface="+mn-ea"/>
              </a:rPr>
              <a:t>发送数据报到子网以外</a:t>
            </a:r>
            <a:endParaRPr lang="en-US" altLang="zh-CN" dirty="0">
              <a:latin typeface="+mn-ea"/>
              <a:ea typeface="+mn-ea"/>
            </a:endParaRPr>
          </a:p>
        </p:txBody>
      </p:sp>
      <p:grpSp>
        <p:nvGrpSpPr>
          <p:cNvPr id="77830" name="Group 4"/>
          <p:cNvGrpSpPr>
            <a:grpSpLocks/>
          </p:cNvGrpSpPr>
          <p:nvPr/>
        </p:nvGrpSpPr>
        <p:grpSpPr bwMode="auto">
          <a:xfrm>
            <a:off x="946151" y="3962400"/>
            <a:ext cx="10520217" cy="2351862"/>
            <a:chOff x="709613" y="3962400"/>
            <a:chExt cx="7890163" cy="2351862"/>
          </a:xfrm>
        </p:grpSpPr>
        <p:grpSp>
          <p:nvGrpSpPr>
            <p:cNvPr id="77832" name="Group 99"/>
            <p:cNvGrpSpPr>
              <a:grpSpLocks/>
            </p:cNvGrpSpPr>
            <p:nvPr/>
          </p:nvGrpSpPr>
          <p:grpSpPr bwMode="auto">
            <a:xfrm>
              <a:off x="6979920" y="5354320"/>
              <a:ext cx="711200" cy="601028"/>
              <a:chOff x="7179310" y="4033520"/>
              <a:chExt cx="1009650" cy="855028"/>
            </a:xfrm>
          </p:grpSpPr>
          <p:grpSp>
            <p:nvGrpSpPr>
              <p:cNvPr id="77891" name="Group 44"/>
              <p:cNvGrpSpPr>
                <a:grpSpLocks/>
              </p:cNvGrpSpPr>
              <p:nvPr/>
            </p:nvGrpSpPr>
            <p:grpSpPr bwMode="auto">
              <a:xfrm>
                <a:off x="7179310" y="4033520"/>
                <a:ext cx="1009650" cy="855028"/>
                <a:chOff x="-44" y="1473"/>
                <a:chExt cx="981" cy="1105"/>
              </a:xfrm>
            </p:grpSpPr>
            <p:pic>
              <p:nvPicPr>
                <p:cNvPr id="77893"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94"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02" name="Rectangle 43"/>
              <p:cNvSpPr>
                <a:spLocks noChangeArrowheads="1"/>
              </p:cNvSpPr>
              <p:nvPr/>
            </p:nvSpPr>
            <p:spPr bwMode="auto">
              <a:xfrm rot="-5400000">
                <a:off x="7439930" y="4308572"/>
                <a:ext cx="126470" cy="19607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grpSp>
          <p:nvGrpSpPr>
            <p:cNvPr id="77833" name="Group 2"/>
            <p:cNvGrpSpPr>
              <a:grpSpLocks/>
            </p:cNvGrpSpPr>
            <p:nvPr/>
          </p:nvGrpSpPr>
          <p:grpSpPr bwMode="auto">
            <a:xfrm>
              <a:off x="1046480" y="3962400"/>
              <a:ext cx="1026163" cy="761428"/>
              <a:chOff x="1046480" y="3962400"/>
              <a:chExt cx="1026163" cy="761428"/>
            </a:xfrm>
          </p:grpSpPr>
          <p:sp>
            <p:nvSpPr>
              <p:cNvPr id="64" name="Rectangle 48"/>
              <p:cNvSpPr>
                <a:spLocks noChangeArrowheads="1"/>
              </p:cNvSpPr>
              <p:nvPr/>
            </p:nvSpPr>
            <p:spPr bwMode="auto">
              <a:xfrm rot="-5400000">
                <a:off x="1893887" y="4300538"/>
                <a:ext cx="111125" cy="2476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77888" name="Group 49"/>
              <p:cNvGrpSpPr>
                <a:grpSpLocks/>
              </p:cNvGrpSpPr>
              <p:nvPr/>
            </p:nvGrpSpPr>
            <p:grpSpPr bwMode="auto">
              <a:xfrm>
                <a:off x="1046480" y="3962400"/>
                <a:ext cx="936071" cy="761428"/>
                <a:chOff x="-44" y="1473"/>
                <a:chExt cx="981" cy="1105"/>
              </a:xfrm>
            </p:grpSpPr>
            <p:pic>
              <p:nvPicPr>
                <p:cNvPr id="77889"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90" name="Freeform 5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sp>
          <p:nvSpPr>
            <p:cNvPr id="77834" name="Text Box 4"/>
            <p:cNvSpPr txBox="1">
              <a:spLocks noChangeArrowheads="1"/>
            </p:cNvSpPr>
            <p:nvPr/>
          </p:nvSpPr>
          <p:spPr bwMode="auto">
            <a:xfrm>
              <a:off x="4224338" y="4381500"/>
              <a:ext cx="277961"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50000"/>
                </a:spcBef>
                <a:buClrTx/>
                <a:buSzTx/>
                <a:buFontTx/>
                <a:buNone/>
              </a:pPr>
              <a:r>
                <a:rPr lang="en-US" altLang="zh-CN" sz="2400">
                  <a:solidFill>
                    <a:srgbClr val="FF0000"/>
                  </a:solidFill>
                  <a:latin typeface="Gill Sans MT" pitchFamily="34" charset="0"/>
                  <a:ea typeface="ＭＳ Ｐゴシック" pitchFamily="34" charset="-128"/>
                </a:rPr>
                <a:t>R</a:t>
              </a:r>
              <a:endParaRPr lang="en-US" altLang="zh-CN" sz="1800">
                <a:solidFill>
                  <a:prstClr val="black"/>
                </a:solidFill>
                <a:latin typeface="Gill Sans MT" pitchFamily="34" charset="0"/>
                <a:ea typeface="ＭＳ Ｐゴシック" pitchFamily="34" charset="-128"/>
              </a:endParaRPr>
            </a:p>
          </p:txBody>
        </p:sp>
        <p:sp>
          <p:nvSpPr>
            <p:cNvPr id="45067" name="Text Box 21"/>
            <p:cNvSpPr txBox="1">
              <a:spLocks noChangeArrowheads="1"/>
            </p:cNvSpPr>
            <p:nvPr/>
          </p:nvSpPr>
          <p:spPr bwMode="auto">
            <a:xfrm>
              <a:off x="3868738" y="5378450"/>
              <a:ext cx="116762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1A-23-F9-CD-06-9B</a:t>
              </a:r>
            </a:p>
          </p:txBody>
        </p:sp>
        <p:sp>
          <p:nvSpPr>
            <p:cNvPr id="45068" name="Text Box 22"/>
            <p:cNvSpPr txBox="1">
              <a:spLocks noChangeArrowheads="1"/>
            </p:cNvSpPr>
            <p:nvPr/>
          </p:nvSpPr>
          <p:spPr bwMode="auto">
            <a:xfrm>
              <a:off x="4016375" y="5205413"/>
              <a:ext cx="100051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222.222.222.220</a:t>
              </a:r>
            </a:p>
          </p:txBody>
        </p:sp>
        <p:grpSp>
          <p:nvGrpSpPr>
            <p:cNvPr id="77837" name="Group 23"/>
            <p:cNvGrpSpPr>
              <a:grpSpLocks/>
            </p:cNvGrpSpPr>
            <p:nvPr/>
          </p:nvGrpSpPr>
          <p:grpSpPr bwMode="auto">
            <a:xfrm>
              <a:off x="3044824" y="5794379"/>
              <a:ext cx="1168400" cy="450851"/>
              <a:chOff x="1934" y="2405"/>
              <a:chExt cx="736" cy="284"/>
            </a:xfrm>
          </p:grpSpPr>
          <p:sp>
            <p:nvSpPr>
              <p:cNvPr id="45117" name="Text Box 24"/>
              <p:cNvSpPr txBox="1">
                <a:spLocks noChangeArrowheads="1"/>
              </p:cNvSpPr>
              <p:nvPr/>
            </p:nvSpPr>
            <p:spPr bwMode="auto">
              <a:xfrm>
                <a:off x="1934" y="2405"/>
                <a:ext cx="593"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111.111.111.110</a:t>
                </a:r>
              </a:p>
            </p:txBody>
          </p:sp>
          <p:sp>
            <p:nvSpPr>
              <p:cNvPr id="45118" name="Text Box 25"/>
              <p:cNvSpPr txBox="1">
                <a:spLocks noChangeArrowheads="1"/>
              </p:cNvSpPr>
              <p:nvPr/>
            </p:nvSpPr>
            <p:spPr bwMode="auto">
              <a:xfrm>
                <a:off x="1938" y="2515"/>
                <a:ext cx="732"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E6-E9-00-17-BB-4B</a:t>
                </a:r>
              </a:p>
            </p:txBody>
          </p:sp>
        </p:grpSp>
        <p:sp>
          <p:nvSpPr>
            <p:cNvPr id="45070" name="Text Box 26"/>
            <p:cNvSpPr txBox="1">
              <a:spLocks noChangeArrowheads="1"/>
            </p:cNvSpPr>
            <p:nvPr/>
          </p:nvSpPr>
          <p:spPr bwMode="auto">
            <a:xfrm>
              <a:off x="952500" y="6037263"/>
              <a:ext cx="123134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CC-49-DE-D0-AB-7D</a:t>
              </a:r>
            </a:p>
          </p:txBody>
        </p:sp>
        <p:sp>
          <p:nvSpPr>
            <p:cNvPr id="45071" name="Text Box 27"/>
            <p:cNvSpPr txBox="1">
              <a:spLocks noChangeArrowheads="1"/>
            </p:cNvSpPr>
            <p:nvPr/>
          </p:nvSpPr>
          <p:spPr bwMode="auto">
            <a:xfrm>
              <a:off x="942975" y="5854700"/>
              <a:ext cx="9405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111.111.111.112</a:t>
              </a:r>
            </a:p>
          </p:txBody>
        </p:sp>
        <p:sp>
          <p:nvSpPr>
            <p:cNvPr id="45072" name="Text Box 30"/>
            <p:cNvSpPr txBox="1">
              <a:spLocks noChangeArrowheads="1"/>
            </p:cNvSpPr>
            <p:nvPr/>
          </p:nvSpPr>
          <p:spPr bwMode="auto">
            <a:xfrm>
              <a:off x="709613" y="4741863"/>
              <a:ext cx="93203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111.111.111.111</a:t>
              </a:r>
            </a:p>
          </p:txBody>
        </p:sp>
        <p:sp>
          <p:nvSpPr>
            <p:cNvPr id="45073" name="Text Box 33"/>
            <p:cNvSpPr txBox="1">
              <a:spLocks noChangeArrowheads="1"/>
            </p:cNvSpPr>
            <p:nvPr/>
          </p:nvSpPr>
          <p:spPr bwMode="auto">
            <a:xfrm>
              <a:off x="730250" y="4927600"/>
              <a:ext cx="114238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74-29-9C-E8-FF-55</a:t>
              </a:r>
            </a:p>
          </p:txBody>
        </p:sp>
        <p:sp>
          <p:nvSpPr>
            <p:cNvPr id="77842" name="Freeform 39"/>
            <p:cNvSpPr>
              <a:spLocks/>
            </p:cNvSpPr>
            <p:nvPr/>
          </p:nvSpPr>
          <p:spPr bwMode="auto">
            <a:xfrm>
              <a:off x="2365375" y="4437063"/>
              <a:ext cx="839788" cy="1069975"/>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5075" name="Line 40"/>
            <p:cNvSpPr>
              <a:spLocks noChangeShapeType="1"/>
            </p:cNvSpPr>
            <p:nvPr/>
          </p:nvSpPr>
          <p:spPr bwMode="auto">
            <a:xfrm>
              <a:off x="2062163" y="4416425"/>
              <a:ext cx="438150" cy="2301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5076" name="Line 41"/>
            <p:cNvSpPr>
              <a:spLocks noChangeShapeType="1"/>
            </p:cNvSpPr>
            <p:nvPr/>
          </p:nvSpPr>
          <p:spPr bwMode="auto">
            <a:xfrm flipV="1">
              <a:off x="2185988" y="5360988"/>
              <a:ext cx="231775" cy="255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5077" name="Line 42"/>
            <p:cNvSpPr>
              <a:spLocks noChangeShapeType="1"/>
            </p:cNvSpPr>
            <p:nvPr/>
          </p:nvSpPr>
          <p:spPr bwMode="auto">
            <a:xfrm>
              <a:off x="3184525" y="4954588"/>
              <a:ext cx="584200" cy="9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5078" name="Line 44"/>
            <p:cNvSpPr>
              <a:spLocks noChangeShapeType="1"/>
            </p:cNvSpPr>
            <p:nvPr/>
          </p:nvSpPr>
          <p:spPr bwMode="auto">
            <a:xfrm flipV="1">
              <a:off x="2101850" y="5711825"/>
              <a:ext cx="0" cy="1635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5079" name="Line 45"/>
            <p:cNvSpPr>
              <a:spLocks noChangeShapeType="1"/>
            </p:cNvSpPr>
            <p:nvPr/>
          </p:nvSpPr>
          <p:spPr bwMode="auto">
            <a:xfrm flipH="1" flipV="1">
              <a:off x="1976438" y="4489450"/>
              <a:ext cx="0" cy="398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5080" name="Line 46"/>
            <p:cNvSpPr>
              <a:spLocks noChangeShapeType="1"/>
            </p:cNvSpPr>
            <p:nvPr/>
          </p:nvSpPr>
          <p:spPr bwMode="auto">
            <a:xfrm>
              <a:off x="3854450" y="5021263"/>
              <a:ext cx="0" cy="750887"/>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5081" name="Line 47"/>
            <p:cNvSpPr>
              <a:spLocks noChangeShapeType="1"/>
            </p:cNvSpPr>
            <p:nvPr/>
          </p:nvSpPr>
          <p:spPr bwMode="auto">
            <a:xfrm flipH="1" flipV="1">
              <a:off x="4935538" y="5011738"/>
              <a:ext cx="4762" cy="2206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10714" name="Text Box 58"/>
            <p:cNvSpPr txBox="1">
              <a:spLocks noChangeArrowheads="1"/>
            </p:cNvSpPr>
            <p:nvPr/>
          </p:nvSpPr>
          <p:spPr bwMode="auto">
            <a:xfrm>
              <a:off x="719138" y="4156075"/>
              <a:ext cx="2923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dirty="0">
                  <a:solidFill>
                    <a:srgbClr val="FF0000"/>
                  </a:solidFill>
                </a:rPr>
                <a:t>A</a:t>
              </a:r>
            </a:p>
          </p:txBody>
        </p:sp>
        <p:sp>
          <p:nvSpPr>
            <p:cNvPr id="45083" name="Line 60"/>
            <p:cNvSpPr>
              <a:spLocks noChangeShapeType="1"/>
            </p:cNvSpPr>
            <p:nvPr/>
          </p:nvSpPr>
          <p:spPr bwMode="auto">
            <a:xfrm>
              <a:off x="5045075" y="4921250"/>
              <a:ext cx="11985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nvGrpSpPr>
            <p:cNvPr id="77852" name="Group 63"/>
            <p:cNvGrpSpPr>
              <a:grpSpLocks/>
            </p:cNvGrpSpPr>
            <p:nvPr/>
          </p:nvGrpSpPr>
          <p:grpSpPr bwMode="auto">
            <a:xfrm>
              <a:off x="7372353" y="4845050"/>
              <a:ext cx="1179513" cy="463550"/>
              <a:chOff x="4351" y="2786"/>
              <a:chExt cx="743" cy="292"/>
            </a:xfrm>
          </p:grpSpPr>
          <p:sp>
            <p:nvSpPr>
              <p:cNvPr id="45115" name="Text Box 64"/>
              <p:cNvSpPr txBox="1">
                <a:spLocks noChangeArrowheads="1"/>
              </p:cNvSpPr>
              <p:nvPr/>
            </p:nvSpPr>
            <p:spPr bwMode="auto">
              <a:xfrm>
                <a:off x="4352" y="2786"/>
                <a:ext cx="630"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222.222.222.222</a:t>
                </a:r>
              </a:p>
            </p:txBody>
          </p:sp>
          <p:sp>
            <p:nvSpPr>
              <p:cNvPr id="45116" name="Text Box 65"/>
              <p:cNvSpPr txBox="1">
                <a:spLocks noChangeArrowheads="1"/>
              </p:cNvSpPr>
              <p:nvPr/>
            </p:nvSpPr>
            <p:spPr bwMode="auto">
              <a:xfrm>
                <a:off x="4351" y="2904"/>
                <a:ext cx="743"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49-BD-D2-C7-56-2A</a:t>
                </a:r>
              </a:p>
            </p:txBody>
          </p:sp>
        </p:grpSp>
        <p:sp>
          <p:nvSpPr>
            <p:cNvPr id="45085" name="Line 67"/>
            <p:cNvSpPr>
              <a:spLocks noChangeShapeType="1"/>
            </p:cNvSpPr>
            <p:nvPr/>
          </p:nvSpPr>
          <p:spPr bwMode="auto">
            <a:xfrm flipV="1">
              <a:off x="6943725" y="4416425"/>
              <a:ext cx="450850" cy="317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5086" name="Line 68"/>
            <p:cNvSpPr>
              <a:spLocks noChangeShapeType="1"/>
            </p:cNvSpPr>
            <p:nvPr/>
          </p:nvSpPr>
          <p:spPr bwMode="auto">
            <a:xfrm flipH="1" flipV="1">
              <a:off x="7469188" y="4492625"/>
              <a:ext cx="11112" cy="3889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5087" name="Text Box 71"/>
            <p:cNvSpPr txBox="1">
              <a:spLocks noChangeArrowheads="1"/>
            </p:cNvSpPr>
            <p:nvPr/>
          </p:nvSpPr>
          <p:spPr bwMode="auto">
            <a:xfrm>
              <a:off x="7073900" y="5811838"/>
              <a:ext cx="100051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222.222.222.221</a:t>
              </a:r>
            </a:p>
          </p:txBody>
        </p:sp>
        <p:sp>
          <p:nvSpPr>
            <p:cNvPr id="45088" name="Text Box 72"/>
            <p:cNvSpPr txBox="1">
              <a:spLocks noChangeArrowheads="1"/>
            </p:cNvSpPr>
            <p:nvPr/>
          </p:nvSpPr>
          <p:spPr bwMode="auto">
            <a:xfrm>
              <a:off x="7077075" y="5986463"/>
              <a:ext cx="113636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88-B2-2F-54-1A-0F</a:t>
              </a:r>
            </a:p>
          </p:txBody>
        </p:sp>
        <p:sp>
          <p:nvSpPr>
            <p:cNvPr id="45089" name="Line 73"/>
            <p:cNvSpPr>
              <a:spLocks noChangeShapeType="1"/>
            </p:cNvSpPr>
            <p:nvPr/>
          </p:nvSpPr>
          <p:spPr bwMode="auto">
            <a:xfrm flipH="1" flipV="1">
              <a:off x="6873875" y="5313363"/>
              <a:ext cx="254000" cy="250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5090" name="Line 74"/>
            <p:cNvSpPr>
              <a:spLocks noChangeShapeType="1"/>
            </p:cNvSpPr>
            <p:nvPr/>
          </p:nvSpPr>
          <p:spPr bwMode="auto">
            <a:xfrm flipH="1">
              <a:off x="7208838" y="5654675"/>
              <a:ext cx="4762" cy="201613"/>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7859" name="Freeform 75"/>
            <p:cNvSpPr>
              <a:spLocks/>
            </p:cNvSpPr>
            <p:nvPr/>
          </p:nvSpPr>
          <p:spPr bwMode="auto">
            <a:xfrm>
              <a:off x="6203950" y="4440238"/>
              <a:ext cx="765175" cy="1081088"/>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710732" name="Text Box 76"/>
            <p:cNvSpPr txBox="1">
              <a:spLocks noChangeArrowheads="1"/>
            </p:cNvSpPr>
            <p:nvPr/>
          </p:nvSpPr>
          <p:spPr bwMode="auto">
            <a:xfrm>
              <a:off x="8307388" y="4073525"/>
              <a:ext cx="2923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dirty="0">
                  <a:solidFill>
                    <a:srgbClr val="FF0000"/>
                  </a:solidFill>
                </a:rPr>
                <a:t>B</a:t>
              </a:r>
            </a:p>
          </p:txBody>
        </p:sp>
        <p:grpSp>
          <p:nvGrpSpPr>
            <p:cNvPr id="77861" name="Group 3"/>
            <p:cNvGrpSpPr>
              <a:grpSpLocks/>
            </p:cNvGrpSpPr>
            <p:nvPr/>
          </p:nvGrpSpPr>
          <p:grpSpPr bwMode="auto">
            <a:xfrm>
              <a:off x="7179310" y="4033520"/>
              <a:ext cx="1009650" cy="855028"/>
              <a:chOff x="7179310" y="4033520"/>
              <a:chExt cx="1009650" cy="855028"/>
            </a:xfrm>
          </p:grpSpPr>
          <p:grpSp>
            <p:nvGrpSpPr>
              <p:cNvPr id="77879" name="Group 44"/>
              <p:cNvGrpSpPr>
                <a:grpSpLocks/>
              </p:cNvGrpSpPr>
              <p:nvPr/>
            </p:nvGrpSpPr>
            <p:grpSpPr bwMode="auto">
              <a:xfrm>
                <a:off x="7179310" y="4033520"/>
                <a:ext cx="1009650" cy="855028"/>
                <a:chOff x="-44" y="1473"/>
                <a:chExt cx="981" cy="1105"/>
              </a:xfrm>
            </p:grpSpPr>
            <p:pic>
              <p:nvPicPr>
                <p:cNvPr id="77881"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82"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90" name="Rectangle 43"/>
              <p:cNvSpPr>
                <a:spLocks noChangeArrowheads="1"/>
              </p:cNvSpPr>
              <p:nvPr/>
            </p:nvSpPr>
            <p:spPr bwMode="auto">
              <a:xfrm rot="-5400000">
                <a:off x="7438232" y="4309268"/>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grpSp>
          <p:nvGrpSpPr>
            <p:cNvPr id="77862" name="Group 1"/>
            <p:cNvGrpSpPr>
              <a:grpSpLocks/>
            </p:cNvGrpSpPr>
            <p:nvPr/>
          </p:nvGrpSpPr>
          <p:grpSpPr bwMode="auto">
            <a:xfrm>
              <a:off x="3757931" y="4714240"/>
              <a:ext cx="1291589" cy="426719"/>
              <a:chOff x="4011931" y="3379152"/>
              <a:chExt cx="1262062" cy="390207"/>
            </a:xfrm>
          </p:grpSpPr>
          <p:sp>
            <p:nvSpPr>
              <p:cNvPr id="77" name="Rectangle 43"/>
              <p:cNvSpPr>
                <a:spLocks noChangeArrowheads="1"/>
              </p:cNvSpPr>
              <p:nvPr/>
            </p:nvSpPr>
            <p:spPr bwMode="auto">
              <a:xfrm rot="-5400000">
                <a:off x="5112705" y="3476529"/>
                <a:ext cx="127747"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77869" name="Group 1185"/>
              <p:cNvGrpSpPr>
                <a:grpSpLocks/>
              </p:cNvGrpSpPr>
              <p:nvPr/>
            </p:nvGrpSpPr>
            <p:grpSpPr bwMode="auto">
              <a:xfrm>
                <a:off x="4197985" y="3379152"/>
                <a:ext cx="892175" cy="390207"/>
                <a:chOff x="4650" y="1129"/>
                <a:chExt cx="246" cy="95"/>
              </a:xfrm>
            </p:grpSpPr>
            <p:sp>
              <p:nvSpPr>
                <p:cNvPr id="7787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solidFill>
                      <a:prstClr val="black"/>
                    </a:solidFill>
                    <a:ea typeface="ＭＳ Ｐゴシック" pitchFamily="34" charset="-128"/>
                    <a:cs typeface="Arial" pitchFamily="34" charset="0"/>
                  </a:endParaRPr>
                </a:p>
              </p:txBody>
            </p:sp>
            <p:sp>
              <p:nvSpPr>
                <p:cNvPr id="7787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prstClr val="black"/>
                    </a:solidFill>
                    <a:ea typeface="ＭＳ Ｐゴシック" pitchFamily="34" charset="-128"/>
                    <a:cs typeface="Arial" pitchFamily="34" charset="0"/>
                  </a:endParaRPr>
                </a:p>
              </p:txBody>
            </p:sp>
            <p:sp>
              <p:nvSpPr>
                <p:cNvPr id="7787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solidFill>
                      <a:prstClr val="black"/>
                    </a:solidFill>
                    <a:ea typeface="ＭＳ Ｐゴシック" pitchFamily="34" charset="-128"/>
                    <a:cs typeface="Arial" pitchFamily="34" charset="0"/>
                  </a:endParaRPr>
                </a:p>
              </p:txBody>
            </p:sp>
            <p:grpSp>
              <p:nvGrpSpPr>
                <p:cNvPr id="77874" name="Group 1189"/>
                <p:cNvGrpSpPr>
                  <a:grpSpLocks/>
                </p:cNvGrpSpPr>
                <p:nvPr/>
              </p:nvGrpSpPr>
              <p:grpSpPr bwMode="auto">
                <a:xfrm>
                  <a:off x="4699" y="1145"/>
                  <a:ext cx="138" cy="29"/>
                  <a:chOff x="2468" y="1332"/>
                  <a:chExt cx="310" cy="60"/>
                </a:xfrm>
              </p:grpSpPr>
              <p:sp>
                <p:nvSpPr>
                  <p:cNvPr id="77877"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7878"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45107"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45108"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grpSp>
          <p:sp>
            <p:nvSpPr>
              <p:cNvPr id="91" name="Rectangle 43"/>
              <p:cNvSpPr>
                <a:spLocks noChangeArrowheads="1"/>
              </p:cNvSpPr>
              <p:nvPr/>
            </p:nvSpPr>
            <p:spPr bwMode="auto">
              <a:xfrm rot="-5400000">
                <a:off x="4046200" y="3485965"/>
                <a:ext cx="126295"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grpSp>
          <p:nvGrpSpPr>
            <p:cNvPr id="77863" name="Group 93"/>
            <p:cNvGrpSpPr>
              <a:grpSpLocks/>
            </p:cNvGrpSpPr>
            <p:nvPr/>
          </p:nvGrpSpPr>
          <p:grpSpPr bwMode="auto">
            <a:xfrm>
              <a:off x="1483360" y="5313680"/>
              <a:ext cx="701043" cy="517588"/>
              <a:chOff x="1046480" y="3962400"/>
              <a:chExt cx="1026163" cy="761428"/>
            </a:xfrm>
          </p:grpSpPr>
          <p:sp>
            <p:nvSpPr>
              <p:cNvPr id="95" name="Rectangle 48"/>
              <p:cNvSpPr>
                <a:spLocks noChangeArrowheads="1"/>
              </p:cNvSpPr>
              <p:nvPr/>
            </p:nvSpPr>
            <p:spPr bwMode="auto">
              <a:xfrm rot="-5400000">
                <a:off x="1893438" y="4298853"/>
                <a:ext cx="109762" cy="24863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77865" name="Group 49"/>
              <p:cNvGrpSpPr>
                <a:grpSpLocks/>
              </p:cNvGrpSpPr>
              <p:nvPr/>
            </p:nvGrpSpPr>
            <p:grpSpPr bwMode="auto">
              <a:xfrm>
                <a:off x="1046480" y="3962400"/>
                <a:ext cx="936071" cy="761428"/>
                <a:chOff x="-44" y="1473"/>
                <a:chExt cx="981" cy="1105"/>
              </a:xfrm>
            </p:grpSpPr>
            <p:pic>
              <p:nvPicPr>
                <p:cNvPr id="77866"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67" name="Freeform 5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spTree>
    <p:extLst>
      <p:ext uri="{BB962C8B-B14F-4D97-AF65-F5344CB8AC3E}">
        <p14:creationId xmlns:p14="http://schemas.microsoft.com/office/powerpoint/2010/main" val="32906352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850" name="Group 94"/>
          <p:cNvGrpSpPr>
            <a:grpSpLocks/>
          </p:cNvGrpSpPr>
          <p:nvPr/>
        </p:nvGrpSpPr>
        <p:grpSpPr bwMode="auto">
          <a:xfrm>
            <a:off x="946151" y="3962400"/>
            <a:ext cx="10520217" cy="2351862"/>
            <a:chOff x="709613" y="3962400"/>
            <a:chExt cx="7890163" cy="2351862"/>
          </a:xfrm>
        </p:grpSpPr>
        <p:grpSp>
          <p:nvGrpSpPr>
            <p:cNvPr id="78888" name="Group 95"/>
            <p:cNvGrpSpPr>
              <a:grpSpLocks/>
            </p:cNvGrpSpPr>
            <p:nvPr/>
          </p:nvGrpSpPr>
          <p:grpSpPr bwMode="auto">
            <a:xfrm>
              <a:off x="6979920" y="5354320"/>
              <a:ext cx="711200" cy="601028"/>
              <a:chOff x="7179310" y="4033520"/>
              <a:chExt cx="1009650" cy="855028"/>
            </a:xfrm>
          </p:grpSpPr>
          <p:grpSp>
            <p:nvGrpSpPr>
              <p:cNvPr id="78947" name="Group 44"/>
              <p:cNvGrpSpPr>
                <a:grpSpLocks/>
              </p:cNvGrpSpPr>
              <p:nvPr/>
            </p:nvGrpSpPr>
            <p:grpSpPr bwMode="auto">
              <a:xfrm>
                <a:off x="7179310" y="4033520"/>
                <a:ext cx="1009650" cy="855028"/>
                <a:chOff x="-44" y="1473"/>
                <a:chExt cx="981" cy="1105"/>
              </a:xfrm>
            </p:grpSpPr>
            <p:pic>
              <p:nvPicPr>
                <p:cNvPr id="78949"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950"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56" name="Rectangle 43"/>
              <p:cNvSpPr>
                <a:spLocks noChangeArrowheads="1"/>
              </p:cNvSpPr>
              <p:nvPr/>
            </p:nvSpPr>
            <p:spPr bwMode="auto">
              <a:xfrm rot="-5400000">
                <a:off x="7439930" y="4308572"/>
                <a:ext cx="126470" cy="19607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grpSp>
          <p:nvGrpSpPr>
            <p:cNvPr id="78889" name="Group 96"/>
            <p:cNvGrpSpPr>
              <a:grpSpLocks/>
            </p:cNvGrpSpPr>
            <p:nvPr/>
          </p:nvGrpSpPr>
          <p:grpSpPr bwMode="auto">
            <a:xfrm>
              <a:off x="1046480" y="3962400"/>
              <a:ext cx="1026163" cy="761428"/>
              <a:chOff x="1046480" y="3962400"/>
              <a:chExt cx="1026163" cy="761428"/>
            </a:xfrm>
          </p:grpSpPr>
          <p:sp>
            <p:nvSpPr>
              <p:cNvPr id="151" name="Rectangle 48"/>
              <p:cNvSpPr>
                <a:spLocks noChangeArrowheads="1"/>
              </p:cNvSpPr>
              <p:nvPr/>
            </p:nvSpPr>
            <p:spPr bwMode="auto">
              <a:xfrm rot="-5400000">
                <a:off x="1893887" y="4300538"/>
                <a:ext cx="111125" cy="2476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78944" name="Group 49"/>
              <p:cNvGrpSpPr>
                <a:grpSpLocks/>
              </p:cNvGrpSpPr>
              <p:nvPr/>
            </p:nvGrpSpPr>
            <p:grpSpPr bwMode="auto">
              <a:xfrm>
                <a:off x="1046480" y="3962400"/>
                <a:ext cx="936071" cy="761428"/>
                <a:chOff x="-44" y="1473"/>
                <a:chExt cx="981" cy="1105"/>
              </a:xfrm>
            </p:grpSpPr>
            <p:pic>
              <p:nvPicPr>
                <p:cNvPr id="78945"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946" name="Freeform 5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sp>
          <p:nvSpPr>
            <p:cNvPr id="78890" name="Text Box 4"/>
            <p:cNvSpPr txBox="1">
              <a:spLocks noChangeArrowheads="1"/>
            </p:cNvSpPr>
            <p:nvPr/>
          </p:nvSpPr>
          <p:spPr bwMode="auto">
            <a:xfrm>
              <a:off x="4224338" y="4381500"/>
              <a:ext cx="277961"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50000"/>
                </a:spcBef>
                <a:buClrTx/>
                <a:buSzTx/>
                <a:buFontTx/>
                <a:buNone/>
              </a:pPr>
              <a:r>
                <a:rPr lang="en-US" altLang="zh-CN" sz="2400">
                  <a:solidFill>
                    <a:srgbClr val="FF0000"/>
                  </a:solidFill>
                  <a:latin typeface="Gill Sans MT" pitchFamily="34" charset="0"/>
                  <a:ea typeface="ＭＳ Ｐゴシック" pitchFamily="34" charset="-128"/>
                </a:rPr>
                <a:t>R</a:t>
              </a:r>
              <a:endParaRPr lang="en-US" altLang="zh-CN" sz="1800">
                <a:solidFill>
                  <a:prstClr val="black"/>
                </a:solidFill>
                <a:latin typeface="Gill Sans MT" pitchFamily="34" charset="0"/>
                <a:ea typeface="ＭＳ Ｐゴシック" pitchFamily="34" charset="-128"/>
              </a:endParaRPr>
            </a:p>
          </p:txBody>
        </p:sp>
        <p:sp>
          <p:nvSpPr>
            <p:cNvPr id="46123" name="Text Box 21"/>
            <p:cNvSpPr txBox="1">
              <a:spLocks noChangeArrowheads="1"/>
            </p:cNvSpPr>
            <p:nvPr/>
          </p:nvSpPr>
          <p:spPr bwMode="auto">
            <a:xfrm>
              <a:off x="3868738" y="5378450"/>
              <a:ext cx="116762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1A-23-F9-CD-06-9B</a:t>
              </a:r>
            </a:p>
          </p:txBody>
        </p:sp>
        <p:sp>
          <p:nvSpPr>
            <p:cNvPr id="46124" name="Text Box 22"/>
            <p:cNvSpPr txBox="1">
              <a:spLocks noChangeArrowheads="1"/>
            </p:cNvSpPr>
            <p:nvPr/>
          </p:nvSpPr>
          <p:spPr bwMode="auto">
            <a:xfrm>
              <a:off x="4016375" y="5205413"/>
              <a:ext cx="100051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222.222.222.220</a:t>
              </a:r>
            </a:p>
          </p:txBody>
        </p:sp>
        <p:grpSp>
          <p:nvGrpSpPr>
            <p:cNvPr id="78893" name="Group 23"/>
            <p:cNvGrpSpPr>
              <a:grpSpLocks/>
            </p:cNvGrpSpPr>
            <p:nvPr/>
          </p:nvGrpSpPr>
          <p:grpSpPr bwMode="auto">
            <a:xfrm>
              <a:off x="3044824" y="5794379"/>
              <a:ext cx="1168400" cy="450851"/>
              <a:chOff x="1934" y="2405"/>
              <a:chExt cx="736" cy="284"/>
            </a:xfrm>
          </p:grpSpPr>
          <p:sp>
            <p:nvSpPr>
              <p:cNvPr id="46173" name="Text Box 24"/>
              <p:cNvSpPr txBox="1">
                <a:spLocks noChangeArrowheads="1"/>
              </p:cNvSpPr>
              <p:nvPr/>
            </p:nvSpPr>
            <p:spPr bwMode="auto">
              <a:xfrm>
                <a:off x="1934" y="2405"/>
                <a:ext cx="593"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111.111.111.110</a:t>
                </a:r>
              </a:p>
            </p:txBody>
          </p:sp>
          <p:sp>
            <p:nvSpPr>
              <p:cNvPr id="46174" name="Text Box 25"/>
              <p:cNvSpPr txBox="1">
                <a:spLocks noChangeArrowheads="1"/>
              </p:cNvSpPr>
              <p:nvPr/>
            </p:nvSpPr>
            <p:spPr bwMode="auto">
              <a:xfrm>
                <a:off x="1938" y="2515"/>
                <a:ext cx="732"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solidFill>
                      <a:prstClr val="black"/>
                    </a:solidFill>
                    <a:latin typeface="Arial" charset="0"/>
                  </a:rPr>
                  <a:t>E6-E9-00-17-BB-4B</a:t>
                </a:r>
              </a:p>
            </p:txBody>
          </p:sp>
        </p:grpSp>
        <p:sp>
          <p:nvSpPr>
            <p:cNvPr id="46126" name="Text Box 26"/>
            <p:cNvSpPr txBox="1">
              <a:spLocks noChangeArrowheads="1"/>
            </p:cNvSpPr>
            <p:nvPr/>
          </p:nvSpPr>
          <p:spPr bwMode="auto">
            <a:xfrm>
              <a:off x="952500" y="6037263"/>
              <a:ext cx="123134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CC-49-DE-D0-AB-7D</a:t>
              </a:r>
            </a:p>
          </p:txBody>
        </p:sp>
        <p:sp>
          <p:nvSpPr>
            <p:cNvPr id="46127" name="Text Box 27"/>
            <p:cNvSpPr txBox="1">
              <a:spLocks noChangeArrowheads="1"/>
            </p:cNvSpPr>
            <p:nvPr/>
          </p:nvSpPr>
          <p:spPr bwMode="auto">
            <a:xfrm>
              <a:off x="942975" y="5854700"/>
              <a:ext cx="9405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111.111.111.112</a:t>
              </a:r>
            </a:p>
          </p:txBody>
        </p:sp>
        <p:sp>
          <p:nvSpPr>
            <p:cNvPr id="46128" name="Text Box 30"/>
            <p:cNvSpPr txBox="1">
              <a:spLocks noChangeArrowheads="1"/>
            </p:cNvSpPr>
            <p:nvPr/>
          </p:nvSpPr>
          <p:spPr bwMode="auto">
            <a:xfrm>
              <a:off x="709613" y="4741863"/>
              <a:ext cx="93203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solidFill>
                    <a:prstClr val="black"/>
                  </a:solidFill>
                  <a:latin typeface="Arial" charset="0"/>
                </a:rPr>
                <a:t>111.111.111.111</a:t>
              </a:r>
            </a:p>
          </p:txBody>
        </p:sp>
        <p:sp>
          <p:nvSpPr>
            <p:cNvPr id="46129" name="Text Box 33"/>
            <p:cNvSpPr txBox="1">
              <a:spLocks noChangeArrowheads="1"/>
            </p:cNvSpPr>
            <p:nvPr/>
          </p:nvSpPr>
          <p:spPr bwMode="auto">
            <a:xfrm>
              <a:off x="730250" y="4927600"/>
              <a:ext cx="114238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solidFill>
                    <a:prstClr val="black"/>
                  </a:solidFill>
                  <a:latin typeface="Arial" charset="0"/>
                </a:rPr>
                <a:t>74-29-9C-E8-FF-55</a:t>
              </a:r>
            </a:p>
          </p:txBody>
        </p:sp>
        <p:sp>
          <p:nvSpPr>
            <p:cNvPr id="78898" name="Freeform 39"/>
            <p:cNvSpPr>
              <a:spLocks/>
            </p:cNvSpPr>
            <p:nvPr/>
          </p:nvSpPr>
          <p:spPr bwMode="auto">
            <a:xfrm>
              <a:off x="2365375" y="4437063"/>
              <a:ext cx="839788" cy="1069975"/>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6131" name="Line 40"/>
            <p:cNvSpPr>
              <a:spLocks noChangeShapeType="1"/>
            </p:cNvSpPr>
            <p:nvPr/>
          </p:nvSpPr>
          <p:spPr bwMode="auto">
            <a:xfrm>
              <a:off x="2062163" y="4416425"/>
              <a:ext cx="438150" cy="2301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32" name="Line 41"/>
            <p:cNvSpPr>
              <a:spLocks noChangeShapeType="1"/>
            </p:cNvSpPr>
            <p:nvPr/>
          </p:nvSpPr>
          <p:spPr bwMode="auto">
            <a:xfrm flipV="1">
              <a:off x="2185988" y="5360988"/>
              <a:ext cx="231775" cy="255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33" name="Line 42"/>
            <p:cNvSpPr>
              <a:spLocks noChangeShapeType="1"/>
            </p:cNvSpPr>
            <p:nvPr/>
          </p:nvSpPr>
          <p:spPr bwMode="auto">
            <a:xfrm>
              <a:off x="3184525" y="4954588"/>
              <a:ext cx="584200" cy="9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34" name="Line 44"/>
            <p:cNvSpPr>
              <a:spLocks noChangeShapeType="1"/>
            </p:cNvSpPr>
            <p:nvPr/>
          </p:nvSpPr>
          <p:spPr bwMode="auto">
            <a:xfrm flipV="1">
              <a:off x="2101850" y="5711825"/>
              <a:ext cx="0" cy="1635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35" name="Line 45"/>
            <p:cNvSpPr>
              <a:spLocks noChangeShapeType="1"/>
            </p:cNvSpPr>
            <p:nvPr/>
          </p:nvSpPr>
          <p:spPr bwMode="auto">
            <a:xfrm flipH="1" flipV="1">
              <a:off x="1976438" y="4489450"/>
              <a:ext cx="0" cy="398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36" name="Line 46"/>
            <p:cNvSpPr>
              <a:spLocks noChangeShapeType="1"/>
            </p:cNvSpPr>
            <p:nvPr/>
          </p:nvSpPr>
          <p:spPr bwMode="auto">
            <a:xfrm>
              <a:off x="3854450" y="5021263"/>
              <a:ext cx="0" cy="750887"/>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37" name="Line 47"/>
            <p:cNvSpPr>
              <a:spLocks noChangeShapeType="1"/>
            </p:cNvSpPr>
            <p:nvPr/>
          </p:nvSpPr>
          <p:spPr bwMode="auto">
            <a:xfrm flipH="1" flipV="1">
              <a:off x="4935538" y="5011738"/>
              <a:ext cx="4762" cy="2206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14" name="Text Box 58"/>
            <p:cNvSpPr txBox="1">
              <a:spLocks noChangeArrowheads="1"/>
            </p:cNvSpPr>
            <p:nvPr/>
          </p:nvSpPr>
          <p:spPr bwMode="auto">
            <a:xfrm>
              <a:off x="719138" y="4156075"/>
              <a:ext cx="2923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dirty="0">
                  <a:solidFill>
                    <a:srgbClr val="FF0000"/>
                  </a:solidFill>
                </a:rPr>
                <a:t>A</a:t>
              </a:r>
            </a:p>
          </p:txBody>
        </p:sp>
        <p:sp>
          <p:nvSpPr>
            <p:cNvPr id="46139" name="Line 60"/>
            <p:cNvSpPr>
              <a:spLocks noChangeShapeType="1"/>
            </p:cNvSpPr>
            <p:nvPr/>
          </p:nvSpPr>
          <p:spPr bwMode="auto">
            <a:xfrm>
              <a:off x="5045075" y="4921250"/>
              <a:ext cx="11985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nvGrpSpPr>
            <p:cNvPr id="78908" name="Group 63"/>
            <p:cNvGrpSpPr>
              <a:grpSpLocks/>
            </p:cNvGrpSpPr>
            <p:nvPr/>
          </p:nvGrpSpPr>
          <p:grpSpPr bwMode="auto">
            <a:xfrm>
              <a:off x="7372353" y="4845050"/>
              <a:ext cx="1179513" cy="463550"/>
              <a:chOff x="4351" y="2786"/>
              <a:chExt cx="743" cy="292"/>
            </a:xfrm>
          </p:grpSpPr>
          <p:sp>
            <p:nvSpPr>
              <p:cNvPr id="46171" name="Text Box 64"/>
              <p:cNvSpPr txBox="1">
                <a:spLocks noChangeArrowheads="1"/>
              </p:cNvSpPr>
              <p:nvPr/>
            </p:nvSpPr>
            <p:spPr bwMode="auto">
              <a:xfrm>
                <a:off x="4352" y="2786"/>
                <a:ext cx="630"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solidFill>
                      <a:prstClr val="black"/>
                    </a:solidFill>
                    <a:latin typeface="Arial" charset="0"/>
                  </a:rPr>
                  <a:t>222.222.222.222</a:t>
                </a:r>
              </a:p>
            </p:txBody>
          </p:sp>
          <p:sp>
            <p:nvSpPr>
              <p:cNvPr id="46172" name="Text Box 65"/>
              <p:cNvSpPr txBox="1">
                <a:spLocks noChangeArrowheads="1"/>
              </p:cNvSpPr>
              <p:nvPr/>
            </p:nvSpPr>
            <p:spPr bwMode="auto">
              <a:xfrm>
                <a:off x="4351" y="2904"/>
                <a:ext cx="743"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49-BD-D2-C7-56-2A</a:t>
                </a:r>
              </a:p>
            </p:txBody>
          </p:sp>
        </p:grpSp>
        <p:sp>
          <p:nvSpPr>
            <p:cNvPr id="46141" name="Line 67"/>
            <p:cNvSpPr>
              <a:spLocks noChangeShapeType="1"/>
            </p:cNvSpPr>
            <p:nvPr/>
          </p:nvSpPr>
          <p:spPr bwMode="auto">
            <a:xfrm flipV="1">
              <a:off x="6943725" y="4416425"/>
              <a:ext cx="450850" cy="317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42" name="Line 68"/>
            <p:cNvSpPr>
              <a:spLocks noChangeShapeType="1"/>
            </p:cNvSpPr>
            <p:nvPr/>
          </p:nvSpPr>
          <p:spPr bwMode="auto">
            <a:xfrm flipH="1" flipV="1">
              <a:off x="7469188" y="4492625"/>
              <a:ext cx="11112" cy="3889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43" name="Text Box 71"/>
            <p:cNvSpPr txBox="1">
              <a:spLocks noChangeArrowheads="1"/>
            </p:cNvSpPr>
            <p:nvPr/>
          </p:nvSpPr>
          <p:spPr bwMode="auto">
            <a:xfrm>
              <a:off x="7073900" y="5811838"/>
              <a:ext cx="100051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222.222.222.221</a:t>
              </a:r>
            </a:p>
          </p:txBody>
        </p:sp>
        <p:sp>
          <p:nvSpPr>
            <p:cNvPr id="46144" name="Text Box 72"/>
            <p:cNvSpPr txBox="1">
              <a:spLocks noChangeArrowheads="1"/>
            </p:cNvSpPr>
            <p:nvPr/>
          </p:nvSpPr>
          <p:spPr bwMode="auto">
            <a:xfrm>
              <a:off x="7077075" y="5986463"/>
              <a:ext cx="113636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88-B2-2F-54-1A-0F</a:t>
              </a:r>
            </a:p>
          </p:txBody>
        </p:sp>
        <p:sp>
          <p:nvSpPr>
            <p:cNvPr id="46145" name="Line 73"/>
            <p:cNvSpPr>
              <a:spLocks noChangeShapeType="1"/>
            </p:cNvSpPr>
            <p:nvPr/>
          </p:nvSpPr>
          <p:spPr bwMode="auto">
            <a:xfrm flipH="1" flipV="1">
              <a:off x="6873875" y="5313363"/>
              <a:ext cx="254000" cy="250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46" name="Line 74"/>
            <p:cNvSpPr>
              <a:spLocks noChangeShapeType="1"/>
            </p:cNvSpPr>
            <p:nvPr/>
          </p:nvSpPr>
          <p:spPr bwMode="auto">
            <a:xfrm flipH="1">
              <a:off x="7208838" y="5654675"/>
              <a:ext cx="4762" cy="201613"/>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8915" name="Freeform 75"/>
            <p:cNvSpPr>
              <a:spLocks/>
            </p:cNvSpPr>
            <p:nvPr/>
          </p:nvSpPr>
          <p:spPr bwMode="auto">
            <a:xfrm>
              <a:off x="6203950" y="4440238"/>
              <a:ext cx="765175" cy="1081088"/>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124" name="Text Box 76"/>
            <p:cNvSpPr txBox="1">
              <a:spLocks noChangeArrowheads="1"/>
            </p:cNvSpPr>
            <p:nvPr/>
          </p:nvSpPr>
          <p:spPr bwMode="auto">
            <a:xfrm>
              <a:off x="8307388" y="4073525"/>
              <a:ext cx="2923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dirty="0">
                  <a:solidFill>
                    <a:srgbClr val="FF0000"/>
                  </a:solidFill>
                </a:rPr>
                <a:t>B</a:t>
              </a:r>
            </a:p>
          </p:txBody>
        </p:sp>
        <p:grpSp>
          <p:nvGrpSpPr>
            <p:cNvPr id="78917" name="Group 124"/>
            <p:cNvGrpSpPr>
              <a:grpSpLocks/>
            </p:cNvGrpSpPr>
            <p:nvPr/>
          </p:nvGrpSpPr>
          <p:grpSpPr bwMode="auto">
            <a:xfrm>
              <a:off x="7179310" y="4033520"/>
              <a:ext cx="1009650" cy="855028"/>
              <a:chOff x="7179310" y="4033520"/>
              <a:chExt cx="1009650" cy="855028"/>
            </a:xfrm>
          </p:grpSpPr>
          <p:grpSp>
            <p:nvGrpSpPr>
              <p:cNvPr id="78935" name="Group 44"/>
              <p:cNvGrpSpPr>
                <a:grpSpLocks/>
              </p:cNvGrpSpPr>
              <p:nvPr/>
            </p:nvGrpSpPr>
            <p:grpSpPr bwMode="auto">
              <a:xfrm>
                <a:off x="7179310" y="4033520"/>
                <a:ext cx="1009650" cy="855028"/>
                <a:chOff x="-44" y="1473"/>
                <a:chExt cx="981" cy="1105"/>
              </a:xfrm>
            </p:grpSpPr>
            <p:pic>
              <p:nvPicPr>
                <p:cNvPr id="7893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938" name="Freeform 46"/>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44" name="Rectangle 43"/>
              <p:cNvSpPr>
                <a:spLocks noChangeArrowheads="1"/>
              </p:cNvSpPr>
              <p:nvPr/>
            </p:nvSpPr>
            <p:spPr bwMode="auto">
              <a:xfrm rot="-5400000">
                <a:off x="7438232" y="4309268"/>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grpSp>
          <p:nvGrpSpPr>
            <p:cNvPr id="78918" name="Group 125"/>
            <p:cNvGrpSpPr>
              <a:grpSpLocks/>
            </p:cNvGrpSpPr>
            <p:nvPr/>
          </p:nvGrpSpPr>
          <p:grpSpPr bwMode="auto">
            <a:xfrm>
              <a:off x="3757931" y="4714240"/>
              <a:ext cx="1291589" cy="426719"/>
              <a:chOff x="4011931" y="3379152"/>
              <a:chExt cx="1262062" cy="390207"/>
            </a:xfrm>
          </p:grpSpPr>
          <p:sp>
            <p:nvSpPr>
              <p:cNvPr id="132" name="Rectangle 43"/>
              <p:cNvSpPr>
                <a:spLocks noChangeArrowheads="1"/>
              </p:cNvSpPr>
              <p:nvPr/>
            </p:nvSpPr>
            <p:spPr bwMode="auto">
              <a:xfrm rot="-5400000">
                <a:off x="5112705" y="3476529"/>
                <a:ext cx="127747"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78925" name="Group 1185"/>
              <p:cNvGrpSpPr>
                <a:grpSpLocks/>
              </p:cNvGrpSpPr>
              <p:nvPr/>
            </p:nvGrpSpPr>
            <p:grpSpPr bwMode="auto">
              <a:xfrm>
                <a:off x="4197985" y="3379152"/>
                <a:ext cx="892175" cy="390207"/>
                <a:chOff x="4650" y="1129"/>
                <a:chExt cx="246" cy="95"/>
              </a:xfrm>
            </p:grpSpPr>
            <p:sp>
              <p:nvSpPr>
                <p:cNvPr id="7892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solidFill>
                      <a:prstClr val="black"/>
                    </a:solidFill>
                    <a:ea typeface="ＭＳ Ｐゴシック" pitchFamily="34" charset="-128"/>
                    <a:cs typeface="Arial" pitchFamily="34" charset="0"/>
                  </a:endParaRPr>
                </a:p>
              </p:txBody>
            </p:sp>
            <p:sp>
              <p:nvSpPr>
                <p:cNvPr id="7892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zh-CN" altLang="zh-CN" sz="2400">
                    <a:solidFill>
                      <a:prstClr val="black"/>
                    </a:solidFill>
                    <a:ea typeface="ＭＳ Ｐゴシック" pitchFamily="34" charset="-128"/>
                    <a:cs typeface="Arial" pitchFamily="34" charset="0"/>
                  </a:endParaRPr>
                </a:p>
              </p:txBody>
            </p:sp>
            <p:sp>
              <p:nvSpPr>
                <p:cNvPr id="7892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2400">
                    <a:solidFill>
                      <a:prstClr val="black"/>
                    </a:solidFill>
                    <a:ea typeface="ＭＳ Ｐゴシック" pitchFamily="34" charset="-128"/>
                    <a:cs typeface="Arial" pitchFamily="34" charset="0"/>
                  </a:endParaRPr>
                </a:p>
              </p:txBody>
            </p:sp>
            <p:grpSp>
              <p:nvGrpSpPr>
                <p:cNvPr id="78930" name="Group 1189"/>
                <p:cNvGrpSpPr>
                  <a:grpSpLocks/>
                </p:cNvGrpSpPr>
                <p:nvPr/>
              </p:nvGrpSpPr>
              <p:grpSpPr bwMode="auto">
                <a:xfrm>
                  <a:off x="4699" y="1145"/>
                  <a:ext cx="138" cy="29"/>
                  <a:chOff x="2468" y="1332"/>
                  <a:chExt cx="310" cy="60"/>
                </a:xfrm>
              </p:grpSpPr>
              <p:sp>
                <p:nvSpPr>
                  <p:cNvPr id="78933"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78934"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46163"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46164"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grpSp>
          <p:sp>
            <p:nvSpPr>
              <p:cNvPr id="134" name="Rectangle 43"/>
              <p:cNvSpPr>
                <a:spLocks noChangeArrowheads="1"/>
              </p:cNvSpPr>
              <p:nvPr/>
            </p:nvSpPr>
            <p:spPr bwMode="auto">
              <a:xfrm rot="-5400000">
                <a:off x="4046200" y="3485965"/>
                <a:ext cx="126295"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grpSp>
          <p:nvGrpSpPr>
            <p:cNvPr id="78919" name="Group 126"/>
            <p:cNvGrpSpPr>
              <a:grpSpLocks/>
            </p:cNvGrpSpPr>
            <p:nvPr/>
          </p:nvGrpSpPr>
          <p:grpSpPr bwMode="auto">
            <a:xfrm>
              <a:off x="1483360" y="5313680"/>
              <a:ext cx="701043" cy="517588"/>
              <a:chOff x="1046480" y="3962400"/>
              <a:chExt cx="1026163" cy="761428"/>
            </a:xfrm>
          </p:grpSpPr>
          <p:sp>
            <p:nvSpPr>
              <p:cNvPr id="128" name="Rectangle 48"/>
              <p:cNvSpPr>
                <a:spLocks noChangeArrowheads="1"/>
              </p:cNvSpPr>
              <p:nvPr/>
            </p:nvSpPr>
            <p:spPr bwMode="auto">
              <a:xfrm rot="-5400000">
                <a:off x="1893438" y="4298853"/>
                <a:ext cx="109762" cy="24863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78921" name="Group 49"/>
              <p:cNvGrpSpPr>
                <a:grpSpLocks/>
              </p:cNvGrpSpPr>
              <p:nvPr/>
            </p:nvGrpSpPr>
            <p:grpSpPr bwMode="auto">
              <a:xfrm>
                <a:off x="1046480" y="3962400"/>
                <a:ext cx="936071" cy="761428"/>
                <a:chOff x="-44" y="1473"/>
                <a:chExt cx="981" cy="1105"/>
              </a:xfrm>
            </p:grpSpPr>
            <p:pic>
              <p:nvPicPr>
                <p:cNvPr id="78922"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923" name="Freeform 5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sp>
        <p:nvSpPr>
          <p:cNvPr id="46083"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prstClr val="black"/>
                </a:solidFill>
                <a:latin typeface="Arial" charset="0"/>
              </a:rPr>
              <a:t>Link Layer</a:t>
            </a:r>
          </a:p>
        </p:txBody>
      </p:sp>
      <p:sp>
        <p:nvSpPr>
          <p:cNvPr id="46084"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200">
                <a:solidFill>
                  <a:prstClr val="black"/>
                </a:solidFill>
                <a:latin typeface="Arial" pitchFamily="34" charset="0"/>
                <a:ea typeface="ＭＳ Ｐゴシック" pitchFamily="34" charset="-128"/>
              </a:rPr>
              <a:t>5-</a:t>
            </a:r>
            <a:fld id="{2DA95681-9D51-43D7-9371-36DF8271CBFE}" type="slidenum">
              <a:rPr lang="en-US" altLang="zh-CN" sz="1200" smtClean="0">
                <a:solidFill>
                  <a:prstClr val="black"/>
                </a:solidFill>
                <a:latin typeface="Arial" pitchFamily="34" charset="0"/>
                <a:ea typeface="ＭＳ Ｐゴシック" pitchFamily="34" charset="-128"/>
              </a:rPr>
              <a:pPr>
                <a:spcBef>
                  <a:spcPct val="0"/>
                </a:spcBef>
                <a:buClrTx/>
                <a:buSzTx/>
                <a:buFontTx/>
                <a:buNone/>
              </a:pPr>
              <a:t>204</a:t>
            </a:fld>
            <a:endParaRPr lang="en-US" altLang="zh-CN" sz="1200">
              <a:solidFill>
                <a:prstClr val="black"/>
              </a:solidFill>
              <a:latin typeface="Arial" pitchFamily="34" charset="0"/>
              <a:ea typeface="ＭＳ Ｐゴシック" pitchFamily="34" charset="-128"/>
            </a:endParaRPr>
          </a:p>
        </p:txBody>
      </p:sp>
      <p:sp>
        <p:nvSpPr>
          <p:cNvPr id="14342" name="Rectangle 3"/>
          <p:cNvSpPr>
            <a:spLocks noGrp="1" noChangeArrowheads="1"/>
          </p:cNvSpPr>
          <p:nvPr>
            <p:ph type="title" idx="4294967295"/>
          </p:nvPr>
        </p:nvSpPr>
        <p:spPr>
          <a:xfrm>
            <a:off x="0" y="217488"/>
            <a:ext cx="12087225" cy="1143000"/>
          </a:xfrm>
          <a:prstGeom prst="rect">
            <a:avLst/>
          </a:prstGeom>
        </p:spPr>
        <p:txBody>
          <a:bodyPr/>
          <a:lstStyle/>
          <a:p>
            <a:pPr algn="ctr"/>
            <a:r>
              <a:rPr lang="zh-CN" altLang="en-US" dirty="0">
                <a:latin typeface="宋体" pitchFamily="2" charset="-122"/>
              </a:rPr>
              <a:t>发送数据报到子网以外</a:t>
            </a:r>
            <a:endParaRPr lang="en-US" altLang="zh-CN" dirty="0">
              <a:ea typeface="ＭＳ Ｐゴシック" pitchFamily="34" charset="-128"/>
            </a:endParaRPr>
          </a:p>
        </p:txBody>
      </p:sp>
      <p:sp>
        <p:nvSpPr>
          <p:cNvPr id="712857" name="AutoShape 153"/>
          <p:cNvSpPr>
            <a:spLocks noChangeArrowheads="1"/>
          </p:cNvSpPr>
          <p:nvPr/>
        </p:nvSpPr>
        <p:spPr bwMode="auto">
          <a:xfrm>
            <a:off x="3183467" y="3086101"/>
            <a:ext cx="419100" cy="792163"/>
          </a:xfrm>
          <a:prstGeom prst="downArrow">
            <a:avLst>
              <a:gd name="adj1" fmla="val 50000"/>
              <a:gd name="adj2" fmla="val 63005"/>
            </a:avLst>
          </a:prstGeom>
          <a:gradFill rotWithShape="1">
            <a:gsLst>
              <a:gs pos="0">
                <a:schemeClr val="bg1"/>
              </a:gs>
              <a:gs pos="100000">
                <a:srgbClr val="FF0000"/>
              </a:gs>
            </a:gsLst>
            <a:lin ang="5400000" scaled="1"/>
          </a:gra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grpSp>
        <p:nvGrpSpPr>
          <p:cNvPr id="712834" name="Group 130"/>
          <p:cNvGrpSpPr>
            <a:grpSpLocks/>
          </p:cNvGrpSpPr>
          <p:nvPr/>
        </p:nvGrpSpPr>
        <p:grpSpPr bwMode="auto">
          <a:xfrm>
            <a:off x="713318" y="2686050"/>
            <a:ext cx="1301749" cy="1460500"/>
            <a:chOff x="337" y="1692"/>
            <a:chExt cx="615" cy="920"/>
          </a:xfrm>
        </p:grpSpPr>
        <p:sp>
          <p:nvSpPr>
            <p:cNvPr id="78881" name="Freeform 65"/>
            <p:cNvSpPr>
              <a:spLocks/>
            </p:cNvSpPr>
            <p:nvPr/>
          </p:nvSpPr>
          <p:spPr bwMode="auto">
            <a:xfrm>
              <a:off x="348" y="1709"/>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46114" name="Rectangle 67"/>
            <p:cNvSpPr>
              <a:spLocks noChangeArrowheads="1"/>
            </p:cNvSpPr>
            <p:nvPr/>
          </p:nvSpPr>
          <p:spPr bwMode="auto">
            <a:xfrm>
              <a:off x="344" y="1711"/>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6115" name="Text Box 68"/>
            <p:cNvSpPr txBox="1">
              <a:spLocks noChangeArrowheads="1"/>
            </p:cNvSpPr>
            <p:nvPr/>
          </p:nvSpPr>
          <p:spPr bwMode="auto">
            <a:xfrm>
              <a:off x="454" y="1692"/>
              <a:ext cx="254" cy="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ctr">
                <a:spcBef>
                  <a:spcPct val="0"/>
                </a:spcBef>
                <a:buClrTx/>
                <a:buSzTx/>
                <a:buFontTx/>
                <a:buNone/>
              </a:pPr>
              <a:endParaRPr lang="en-US" altLang="zh-CN" sz="1600">
                <a:solidFill>
                  <a:prstClr val="black"/>
                </a:solidFill>
                <a:latin typeface="Arial" pitchFamily="34" charset="0"/>
                <a:ea typeface="ＭＳ Ｐゴシック" pitchFamily="34" charset="-128"/>
              </a:endParaRPr>
            </a:p>
            <a:p>
              <a:pPr algn="ctr">
                <a:spcBef>
                  <a:spcPct val="0"/>
                </a:spcBef>
                <a:buClrTx/>
                <a:buSzTx/>
                <a:buFontTx/>
                <a:buNone/>
              </a:pPr>
              <a:endParaRPr lang="en-US" altLang="zh-CN" sz="1600">
                <a:solidFill>
                  <a:prstClr val="black"/>
                </a:solidFill>
                <a:latin typeface="Arial" pitchFamily="34" charset="0"/>
                <a:ea typeface="ＭＳ Ｐゴシック" pitchFamily="34" charset="-128"/>
              </a:endParaRPr>
            </a:p>
            <a:p>
              <a:pPr algn="ctr">
                <a:spcBef>
                  <a:spcPct val="0"/>
                </a:spcBef>
                <a:buClrTx/>
                <a:buSzTx/>
                <a:buFontTx/>
                <a:buNone/>
              </a:pPr>
              <a:r>
                <a:rPr lang="en-US" altLang="zh-CN" sz="1600">
                  <a:solidFill>
                    <a:prstClr val="black"/>
                  </a:solidFill>
                  <a:latin typeface="Arial" pitchFamily="34" charset="0"/>
                  <a:ea typeface="ＭＳ Ｐゴシック" pitchFamily="34" charset="-128"/>
                </a:rPr>
                <a:t>IP</a:t>
              </a:r>
            </a:p>
            <a:p>
              <a:pPr algn="ctr">
                <a:spcBef>
                  <a:spcPct val="0"/>
                </a:spcBef>
                <a:buClrTx/>
                <a:buSzTx/>
                <a:buFontTx/>
                <a:buNone/>
              </a:pPr>
              <a:r>
                <a:rPr lang="en-US" altLang="zh-CN" sz="1600">
                  <a:solidFill>
                    <a:prstClr val="black"/>
                  </a:solidFill>
                  <a:latin typeface="Arial" pitchFamily="34" charset="0"/>
                  <a:ea typeface="ＭＳ Ｐゴシック" pitchFamily="34" charset="-128"/>
                </a:rPr>
                <a:t>Eth</a:t>
              </a:r>
            </a:p>
            <a:p>
              <a:pPr algn="ctr">
                <a:spcBef>
                  <a:spcPct val="0"/>
                </a:spcBef>
                <a:buClrTx/>
                <a:buSzTx/>
                <a:buFontTx/>
                <a:buNone/>
              </a:pPr>
              <a:r>
                <a:rPr lang="en-US" altLang="zh-CN" sz="1600">
                  <a:solidFill>
                    <a:prstClr val="black"/>
                  </a:solidFill>
                  <a:latin typeface="Arial" pitchFamily="34" charset="0"/>
                  <a:ea typeface="ＭＳ Ｐゴシック" pitchFamily="34" charset="-128"/>
                </a:rPr>
                <a:t>Phy</a:t>
              </a:r>
            </a:p>
          </p:txBody>
        </p:sp>
        <p:sp>
          <p:nvSpPr>
            <p:cNvPr id="46116" name="Line 69"/>
            <p:cNvSpPr>
              <a:spLocks noChangeShapeType="1"/>
            </p:cNvSpPr>
            <p:nvPr/>
          </p:nvSpPr>
          <p:spPr bwMode="auto">
            <a:xfrm>
              <a:off x="346" y="1868"/>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17" name="Line 70"/>
            <p:cNvSpPr>
              <a:spLocks noChangeShapeType="1"/>
            </p:cNvSpPr>
            <p:nvPr/>
          </p:nvSpPr>
          <p:spPr bwMode="auto">
            <a:xfrm>
              <a:off x="343" y="2027"/>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18" name="Line 71"/>
            <p:cNvSpPr>
              <a:spLocks noChangeShapeType="1"/>
            </p:cNvSpPr>
            <p:nvPr/>
          </p:nvSpPr>
          <p:spPr bwMode="auto">
            <a:xfrm>
              <a:off x="340" y="2186"/>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19" name="Line 72"/>
            <p:cNvSpPr>
              <a:spLocks noChangeShapeType="1"/>
            </p:cNvSpPr>
            <p:nvPr/>
          </p:nvSpPr>
          <p:spPr bwMode="auto">
            <a:xfrm>
              <a:off x="337" y="2345"/>
              <a:ext cx="4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nvGrpSpPr>
          <p:cNvPr id="712855" name="Group 151"/>
          <p:cNvGrpSpPr>
            <a:grpSpLocks/>
          </p:cNvGrpSpPr>
          <p:nvPr/>
        </p:nvGrpSpPr>
        <p:grpSpPr bwMode="auto">
          <a:xfrm>
            <a:off x="2525184" y="2643188"/>
            <a:ext cx="2027766" cy="760412"/>
            <a:chOff x="1197" y="1665"/>
            <a:chExt cx="958" cy="479"/>
          </a:xfrm>
        </p:grpSpPr>
        <p:grpSp>
          <p:nvGrpSpPr>
            <p:cNvPr id="78876" name="Group 150"/>
            <p:cNvGrpSpPr>
              <a:grpSpLocks/>
            </p:cNvGrpSpPr>
            <p:nvPr/>
          </p:nvGrpSpPr>
          <p:grpSpPr bwMode="auto">
            <a:xfrm>
              <a:off x="1231" y="1990"/>
              <a:ext cx="691" cy="154"/>
              <a:chOff x="1231" y="1990"/>
              <a:chExt cx="691" cy="154"/>
            </a:xfrm>
          </p:grpSpPr>
          <p:sp>
            <p:nvSpPr>
              <p:cNvPr id="46110" name="Rectangle 123"/>
              <p:cNvSpPr>
                <a:spLocks noChangeArrowheads="1"/>
              </p:cNvSpPr>
              <p:nvPr/>
            </p:nvSpPr>
            <p:spPr bwMode="auto">
              <a:xfrm>
                <a:off x="1231" y="1991"/>
                <a:ext cx="691" cy="15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6111" name="Line 124"/>
              <p:cNvSpPr>
                <a:spLocks noChangeShapeType="1"/>
              </p:cNvSpPr>
              <p:nvPr/>
            </p:nvSpPr>
            <p:spPr bwMode="auto">
              <a:xfrm>
                <a:off x="1337" y="1990"/>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12" name="Line 125"/>
              <p:cNvSpPr>
                <a:spLocks noChangeShapeType="1"/>
              </p:cNvSpPr>
              <p:nvPr/>
            </p:nvSpPr>
            <p:spPr bwMode="auto">
              <a:xfrm>
                <a:off x="1427" y="1992"/>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
          <p:nvSpPr>
            <p:cNvPr id="46109" name="Text Box 126"/>
            <p:cNvSpPr txBox="1">
              <a:spLocks noChangeArrowheads="1"/>
            </p:cNvSpPr>
            <p:nvPr/>
          </p:nvSpPr>
          <p:spPr bwMode="auto">
            <a:xfrm>
              <a:off x="1197" y="1665"/>
              <a:ext cx="95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IP src: 111.111.111.111</a:t>
              </a:r>
            </a:p>
            <a:p>
              <a:pPr>
                <a:defRPr/>
              </a:pPr>
              <a:r>
                <a:rPr lang="en-US" sz="1200" i="0">
                  <a:solidFill>
                    <a:prstClr val="black"/>
                  </a:solidFill>
                  <a:latin typeface="Arial" charset="0"/>
                </a:rPr>
                <a:t>   IP dest: 222.222.222.222</a:t>
              </a:r>
            </a:p>
          </p:txBody>
        </p:sp>
      </p:grpSp>
      <p:grpSp>
        <p:nvGrpSpPr>
          <p:cNvPr id="712845" name="Group 141"/>
          <p:cNvGrpSpPr>
            <a:grpSpLocks/>
          </p:cNvGrpSpPr>
          <p:nvPr/>
        </p:nvGrpSpPr>
        <p:grpSpPr bwMode="auto">
          <a:xfrm>
            <a:off x="2702984" y="2903538"/>
            <a:ext cx="194733" cy="385762"/>
            <a:chOff x="1272" y="1762"/>
            <a:chExt cx="92" cy="243"/>
          </a:xfrm>
        </p:grpSpPr>
        <p:sp>
          <p:nvSpPr>
            <p:cNvPr id="46106" name="Line 127"/>
            <p:cNvSpPr>
              <a:spLocks noChangeShapeType="1"/>
            </p:cNvSpPr>
            <p:nvPr/>
          </p:nvSpPr>
          <p:spPr bwMode="auto">
            <a:xfrm>
              <a:off x="1272" y="1762"/>
              <a:ext cx="0" cy="24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07" name="Line 128"/>
            <p:cNvSpPr>
              <a:spLocks noChangeShapeType="1"/>
            </p:cNvSpPr>
            <p:nvPr/>
          </p:nvSpPr>
          <p:spPr bwMode="auto">
            <a:xfrm>
              <a:off x="1364" y="1878"/>
              <a:ext cx="0" cy="12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
        <p:nvSpPr>
          <p:cNvPr id="712847" name="Rectangle 143"/>
          <p:cNvSpPr>
            <a:spLocks noChangeArrowheads="1"/>
          </p:cNvSpPr>
          <p:nvPr/>
        </p:nvSpPr>
        <p:spPr bwMode="auto">
          <a:xfrm>
            <a:off x="1099476" y="1069644"/>
            <a:ext cx="10363200" cy="987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spcBef>
                <a:spcPct val="20000"/>
              </a:spcBef>
              <a:buClr>
                <a:srgbClr val="000099"/>
              </a:buClr>
              <a:buSzPct val="65000"/>
              <a:buFont typeface="Wingdings" panose="05000000000000000000" pitchFamily="2" charset="2"/>
              <a:buChar char="l"/>
              <a:defRPr/>
            </a:pPr>
            <a:r>
              <a:rPr lang="zh-CN" altLang="en-US" sz="2400" dirty="0">
                <a:solidFill>
                  <a:prstClr val="black"/>
                </a:solidFill>
                <a:latin typeface="Microsoft YaHei"/>
              </a:rPr>
              <a:t>主机</a:t>
            </a:r>
            <a:r>
              <a:rPr lang="en-US" altLang="zh-CN" sz="2400" dirty="0">
                <a:solidFill>
                  <a:prstClr val="black"/>
                </a:solidFill>
                <a:latin typeface="Microsoft YaHei"/>
              </a:rPr>
              <a:t>A</a:t>
            </a:r>
            <a:r>
              <a:rPr lang="zh-CN" altLang="en-US" sz="2400" dirty="0">
                <a:solidFill>
                  <a:prstClr val="black"/>
                </a:solidFill>
                <a:latin typeface="Microsoft YaHei"/>
              </a:rPr>
              <a:t>构建</a:t>
            </a:r>
            <a:r>
              <a:rPr lang="en-US" altLang="zh-CN" sz="2400" dirty="0">
                <a:solidFill>
                  <a:prstClr val="black"/>
                </a:solidFill>
                <a:latin typeface="Microsoft YaHei"/>
              </a:rPr>
              <a:t>IP</a:t>
            </a:r>
            <a:r>
              <a:rPr lang="zh-CN" altLang="en-US" sz="2400" dirty="0">
                <a:solidFill>
                  <a:prstClr val="black"/>
                </a:solidFill>
                <a:latin typeface="Microsoft YaHei"/>
              </a:rPr>
              <a:t>数据报，源地址是</a:t>
            </a:r>
            <a:r>
              <a:rPr lang="en-US" altLang="zh-CN" sz="2400" dirty="0">
                <a:solidFill>
                  <a:prstClr val="black"/>
                </a:solidFill>
                <a:latin typeface="Microsoft YaHei"/>
              </a:rPr>
              <a:t>A</a:t>
            </a:r>
            <a:r>
              <a:rPr lang="zh-CN" altLang="en-US" sz="2400" dirty="0">
                <a:solidFill>
                  <a:prstClr val="black"/>
                </a:solidFill>
                <a:latin typeface="Microsoft YaHei"/>
              </a:rPr>
              <a:t>的</a:t>
            </a:r>
            <a:r>
              <a:rPr lang="en-US" altLang="zh-CN" sz="2400" dirty="0">
                <a:solidFill>
                  <a:prstClr val="black"/>
                </a:solidFill>
                <a:latin typeface="Microsoft YaHei"/>
              </a:rPr>
              <a:t>IP</a:t>
            </a:r>
            <a:r>
              <a:rPr lang="zh-CN" altLang="en-US" sz="2400" dirty="0">
                <a:solidFill>
                  <a:prstClr val="black"/>
                </a:solidFill>
                <a:latin typeface="Microsoft YaHei"/>
              </a:rPr>
              <a:t>地址，目的地址是</a:t>
            </a:r>
            <a:r>
              <a:rPr lang="en-US" altLang="zh-CN" sz="2400" dirty="0">
                <a:solidFill>
                  <a:prstClr val="black"/>
                </a:solidFill>
                <a:latin typeface="Microsoft YaHei"/>
              </a:rPr>
              <a:t>B</a:t>
            </a:r>
            <a:r>
              <a:rPr lang="zh-CN" altLang="en-US" sz="2400" dirty="0">
                <a:solidFill>
                  <a:prstClr val="black"/>
                </a:solidFill>
                <a:latin typeface="Microsoft YaHei"/>
              </a:rPr>
              <a:t>的</a:t>
            </a:r>
            <a:r>
              <a:rPr lang="en-US" altLang="zh-CN" sz="2400" dirty="0">
                <a:solidFill>
                  <a:prstClr val="black"/>
                </a:solidFill>
                <a:latin typeface="Microsoft YaHei"/>
              </a:rPr>
              <a:t>IP</a:t>
            </a:r>
            <a:r>
              <a:rPr lang="zh-CN" altLang="en-US" sz="2400" dirty="0">
                <a:solidFill>
                  <a:prstClr val="black"/>
                </a:solidFill>
                <a:latin typeface="Microsoft YaHei"/>
              </a:rPr>
              <a:t>地址</a:t>
            </a:r>
            <a:endParaRPr lang="en-US" altLang="zh-CN" sz="2400" dirty="0">
              <a:solidFill>
                <a:prstClr val="black"/>
              </a:solidFill>
              <a:latin typeface="Microsoft YaHei"/>
            </a:endParaRPr>
          </a:p>
          <a:p>
            <a:pPr marL="342900" indent="-342900">
              <a:buFont typeface="Wingdings" panose="05000000000000000000" pitchFamily="2" charset="2"/>
              <a:buChar char="l"/>
            </a:pPr>
            <a:r>
              <a:rPr lang="zh-CN" altLang="en-US" sz="2400" dirty="0">
                <a:solidFill>
                  <a:prstClr val="black"/>
                </a:solidFill>
                <a:latin typeface="Microsoft YaHei"/>
              </a:rPr>
              <a:t>主机</a:t>
            </a:r>
            <a:r>
              <a:rPr lang="en-US" altLang="zh-CN" sz="2400" dirty="0">
                <a:solidFill>
                  <a:prstClr val="black"/>
                </a:solidFill>
                <a:latin typeface="Microsoft YaHei"/>
              </a:rPr>
              <a:t>A</a:t>
            </a:r>
            <a:r>
              <a:rPr lang="zh-CN" altLang="en-US" sz="2400" dirty="0">
                <a:solidFill>
                  <a:prstClr val="black"/>
                </a:solidFill>
                <a:latin typeface="Microsoft YaHei"/>
              </a:rPr>
              <a:t>构建链路层数据帧</a:t>
            </a:r>
            <a:r>
              <a:rPr lang="zh-CN" altLang="en-US" sz="2400" dirty="0" smtClean="0">
                <a:solidFill>
                  <a:prstClr val="black"/>
                </a:solidFill>
                <a:latin typeface="Microsoft YaHei"/>
              </a:rPr>
              <a:t>，</a:t>
            </a:r>
            <a:r>
              <a:rPr lang="zh-CN" altLang="en-US" sz="2400" dirty="0" smtClean="0"/>
              <a:t>其中</a:t>
            </a:r>
            <a:r>
              <a:rPr lang="zh-CN" altLang="en-US" sz="2400" dirty="0"/>
              <a:t>源</a:t>
            </a:r>
            <a:r>
              <a:rPr lang="en-US" altLang="zh-CN" sz="2400" b="1" dirty="0"/>
              <a:t>MAC</a:t>
            </a:r>
            <a:r>
              <a:rPr lang="zh-CN" altLang="en-US" sz="2400" dirty="0"/>
              <a:t>地址是</a:t>
            </a:r>
            <a:r>
              <a:rPr lang="en-US" altLang="zh-CN" sz="2400" b="1" dirty="0"/>
              <a:t>A</a:t>
            </a:r>
            <a:r>
              <a:rPr lang="zh-CN" altLang="en-US" sz="2400" dirty="0"/>
              <a:t>的</a:t>
            </a:r>
            <a:r>
              <a:rPr lang="en-US" altLang="zh-CN" sz="2400" b="1" dirty="0"/>
              <a:t>MAC</a:t>
            </a:r>
            <a:r>
              <a:rPr lang="zh-CN" altLang="en-US" sz="2400" dirty="0"/>
              <a:t>地址，目的</a:t>
            </a:r>
            <a:r>
              <a:rPr lang="en-US" altLang="zh-CN" sz="2400" b="1" dirty="0"/>
              <a:t>MAC</a:t>
            </a:r>
            <a:r>
              <a:rPr lang="zh-CN" altLang="en-US" sz="2400" dirty="0"/>
              <a:t>地址是</a:t>
            </a:r>
            <a:r>
              <a:rPr lang="en-US" altLang="zh-CN" sz="2400" b="1" dirty="0">
                <a:solidFill>
                  <a:srgbClr val="FF0000"/>
                </a:solidFill>
              </a:rPr>
              <a:t>R(</a:t>
            </a:r>
            <a:r>
              <a:rPr lang="zh-CN" altLang="en-US" sz="2400" dirty="0">
                <a:solidFill>
                  <a:srgbClr val="FF0000"/>
                </a:solidFill>
              </a:rPr>
              <a:t>左</a:t>
            </a:r>
            <a:r>
              <a:rPr lang="en-US" altLang="zh-CN" sz="2400" b="1" dirty="0">
                <a:solidFill>
                  <a:srgbClr val="FF0000"/>
                </a:solidFill>
              </a:rPr>
              <a:t>)</a:t>
            </a:r>
            <a:r>
              <a:rPr lang="zh-CN" altLang="en-US" sz="2400" dirty="0">
                <a:solidFill>
                  <a:srgbClr val="FF0000"/>
                </a:solidFill>
              </a:rPr>
              <a:t>接口的</a:t>
            </a:r>
            <a:r>
              <a:rPr lang="en-US" altLang="zh-CN" sz="2400" b="1" dirty="0">
                <a:solidFill>
                  <a:srgbClr val="FF0000"/>
                </a:solidFill>
              </a:rPr>
              <a:t>MAC</a:t>
            </a:r>
            <a:r>
              <a:rPr lang="zh-CN" altLang="en-US" sz="2400" dirty="0">
                <a:solidFill>
                  <a:srgbClr val="FF0000"/>
                </a:solidFill>
              </a:rPr>
              <a:t>地址</a:t>
            </a:r>
            <a:r>
              <a:rPr lang="zh-CN" altLang="en-US" sz="2400" dirty="0"/>
              <a:t>，封装</a:t>
            </a:r>
            <a:r>
              <a:rPr lang="en-US" altLang="zh-CN" sz="2400" b="1" dirty="0"/>
              <a:t>A</a:t>
            </a:r>
            <a:r>
              <a:rPr lang="zh-CN" altLang="en-US" sz="2400" dirty="0"/>
              <a:t>到</a:t>
            </a:r>
            <a:r>
              <a:rPr lang="en-US" altLang="zh-CN" sz="2400" b="1" dirty="0"/>
              <a:t>B</a:t>
            </a:r>
            <a:r>
              <a:rPr lang="zh-CN" altLang="en-US" sz="2400" dirty="0"/>
              <a:t>的</a:t>
            </a:r>
            <a:r>
              <a:rPr lang="en-US" altLang="zh-CN" sz="2400" b="1" dirty="0"/>
              <a:t>IP</a:t>
            </a:r>
            <a:r>
              <a:rPr lang="zh-CN" altLang="en-US" sz="2400" dirty="0"/>
              <a:t>数据报。 </a:t>
            </a:r>
          </a:p>
        </p:txBody>
      </p:sp>
      <p:grpSp>
        <p:nvGrpSpPr>
          <p:cNvPr id="712856" name="Group 152"/>
          <p:cNvGrpSpPr>
            <a:grpSpLocks/>
          </p:cNvGrpSpPr>
          <p:nvPr/>
        </p:nvGrpSpPr>
        <p:grpSpPr bwMode="auto">
          <a:xfrm>
            <a:off x="1970617" y="2244725"/>
            <a:ext cx="2440516" cy="1519238"/>
            <a:chOff x="931" y="1414"/>
            <a:chExt cx="1153" cy="957"/>
          </a:xfrm>
        </p:grpSpPr>
        <p:sp>
          <p:nvSpPr>
            <p:cNvPr id="46094" name="Text Box 135"/>
            <p:cNvSpPr txBox="1">
              <a:spLocks noChangeArrowheads="1"/>
            </p:cNvSpPr>
            <p:nvPr/>
          </p:nvSpPr>
          <p:spPr bwMode="auto">
            <a:xfrm>
              <a:off x="931" y="1414"/>
              <a:ext cx="115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a:solidFill>
                    <a:prstClr val="black"/>
                  </a:solidFill>
                  <a:latin typeface="Arial" charset="0"/>
                </a:rPr>
                <a:t>MAC src: 74-29-9C-E8-FF-55</a:t>
              </a:r>
            </a:p>
            <a:p>
              <a:pPr>
                <a:defRPr/>
              </a:pPr>
              <a:r>
                <a:rPr lang="en-US" sz="1200" i="0">
                  <a:solidFill>
                    <a:prstClr val="black"/>
                  </a:solidFill>
                  <a:latin typeface="Arial" charset="0"/>
                </a:rPr>
                <a:t>   MAC dest: </a:t>
              </a:r>
              <a:r>
                <a:rPr lang="en-US" sz="1200" i="0">
                  <a:solidFill>
                    <a:srgbClr val="FF0000"/>
                  </a:solidFill>
                  <a:latin typeface="Arial" charset="0"/>
                </a:rPr>
                <a:t>E6-E9-00-17-BB-4B</a:t>
              </a:r>
            </a:p>
          </p:txBody>
        </p:sp>
        <p:grpSp>
          <p:nvGrpSpPr>
            <p:cNvPr id="78863" name="Group 145"/>
            <p:cNvGrpSpPr>
              <a:grpSpLocks/>
            </p:cNvGrpSpPr>
            <p:nvPr/>
          </p:nvGrpSpPr>
          <p:grpSpPr bwMode="auto">
            <a:xfrm>
              <a:off x="981" y="2182"/>
              <a:ext cx="1049" cy="189"/>
              <a:chOff x="2829" y="2040"/>
              <a:chExt cx="1049" cy="189"/>
            </a:xfrm>
          </p:grpSpPr>
          <p:sp>
            <p:nvSpPr>
              <p:cNvPr id="46100" name="Rectangle 138"/>
              <p:cNvSpPr>
                <a:spLocks noChangeArrowheads="1"/>
              </p:cNvSpPr>
              <p:nvPr/>
            </p:nvSpPr>
            <p:spPr bwMode="auto">
              <a:xfrm>
                <a:off x="2829" y="2042"/>
                <a:ext cx="1049" cy="185"/>
              </a:xfrm>
              <a:prstGeom prst="rect">
                <a:avLst/>
              </a:prstGeom>
              <a:solidFill>
                <a:srgbClr val="00009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6101" name="Rectangle 132"/>
              <p:cNvSpPr>
                <a:spLocks noChangeArrowheads="1"/>
              </p:cNvSpPr>
              <p:nvPr/>
            </p:nvSpPr>
            <p:spPr bwMode="auto">
              <a:xfrm>
                <a:off x="3078" y="2060"/>
                <a:ext cx="691" cy="15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zh-CN" sz="1800" i="1">
                  <a:solidFill>
                    <a:prstClr val="black"/>
                  </a:solidFill>
                  <a:latin typeface="Comic Sans MS" pitchFamily="66" charset="0"/>
                  <a:ea typeface="ＭＳ Ｐゴシック" pitchFamily="34" charset="-128"/>
                </a:endParaRPr>
              </a:p>
            </p:txBody>
          </p:sp>
          <p:sp>
            <p:nvSpPr>
              <p:cNvPr id="46102" name="Line 133"/>
              <p:cNvSpPr>
                <a:spLocks noChangeShapeType="1"/>
              </p:cNvSpPr>
              <p:nvPr/>
            </p:nvSpPr>
            <p:spPr bwMode="auto">
              <a:xfrm>
                <a:off x="3180" y="2063"/>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03" name="Line 134"/>
              <p:cNvSpPr>
                <a:spLocks noChangeShapeType="1"/>
              </p:cNvSpPr>
              <p:nvPr/>
            </p:nvSpPr>
            <p:spPr bwMode="auto">
              <a:xfrm>
                <a:off x="3276" y="2063"/>
                <a:ext cx="0" cy="15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04" name="Line 139"/>
              <p:cNvSpPr>
                <a:spLocks noChangeShapeType="1"/>
              </p:cNvSpPr>
              <p:nvPr/>
            </p:nvSpPr>
            <p:spPr bwMode="auto">
              <a:xfrm>
                <a:off x="2910" y="2040"/>
                <a:ext cx="0" cy="189"/>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105" name="Line 140"/>
              <p:cNvSpPr>
                <a:spLocks noChangeShapeType="1"/>
              </p:cNvSpPr>
              <p:nvPr/>
            </p:nvSpPr>
            <p:spPr bwMode="auto">
              <a:xfrm>
                <a:off x="3006" y="2040"/>
                <a:ext cx="0" cy="189"/>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
          <p:nvSpPr>
            <p:cNvPr id="46096" name="Line 146"/>
            <p:cNvSpPr>
              <a:spLocks noChangeShapeType="1"/>
            </p:cNvSpPr>
            <p:nvPr/>
          </p:nvSpPr>
          <p:spPr bwMode="auto">
            <a:xfrm flipV="1">
              <a:off x="1018" y="1576"/>
              <a:ext cx="2" cy="702"/>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097" name="Line 147"/>
            <p:cNvSpPr>
              <a:spLocks noChangeShapeType="1"/>
            </p:cNvSpPr>
            <p:nvPr/>
          </p:nvSpPr>
          <p:spPr bwMode="auto">
            <a:xfrm flipV="1">
              <a:off x="1106" y="1680"/>
              <a:ext cx="0" cy="598"/>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098" name="Line 148"/>
            <p:cNvSpPr>
              <a:spLocks noChangeShapeType="1"/>
            </p:cNvSpPr>
            <p:nvPr/>
          </p:nvSpPr>
          <p:spPr bwMode="auto">
            <a:xfrm flipH="1" flipV="1">
              <a:off x="1276" y="1812"/>
              <a:ext cx="2" cy="47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46099" name="Line 149"/>
            <p:cNvSpPr>
              <a:spLocks noChangeShapeType="1"/>
            </p:cNvSpPr>
            <p:nvPr/>
          </p:nvSpPr>
          <p:spPr bwMode="auto">
            <a:xfrm>
              <a:off x="1368" y="1924"/>
              <a:ext cx="2" cy="35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Tree>
    <p:extLst>
      <p:ext uri="{BB962C8B-B14F-4D97-AF65-F5344CB8AC3E}">
        <p14:creationId xmlns:p14="http://schemas.microsoft.com/office/powerpoint/2010/main" val="36342062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712834"/>
                                        </p:tgtEl>
                                        <p:attrNameLst>
                                          <p:attrName>style.visibility</p:attrName>
                                        </p:attrNameLst>
                                      </p:cBhvr>
                                      <p:to>
                                        <p:strVal val="visible"/>
                                      </p:to>
                                    </p:set>
                                    <p:animEffect transition="in" filter="wipe(down)">
                                      <p:cBhvr>
                                        <p:cTn id="7" dur="500"/>
                                        <p:tgtEl>
                                          <p:spTgt spid="712834"/>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712845"/>
                                        </p:tgtEl>
                                        <p:attrNameLst>
                                          <p:attrName>style.visibility</p:attrName>
                                        </p:attrNameLst>
                                      </p:cBhvr>
                                      <p:to>
                                        <p:strVal val="visible"/>
                                      </p:to>
                                    </p:set>
                                    <p:animEffect transition="in" filter="dissolve">
                                      <p:cBhvr>
                                        <p:cTn id="11" dur="500"/>
                                        <p:tgtEl>
                                          <p:spTgt spid="712845"/>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712847"/>
                                        </p:tgtEl>
                                        <p:attrNameLst>
                                          <p:attrName>style.visibility</p:attrName>
                                        </p:attrNameLst>
                                      </p:cBhvr>
                                      <p:to>
                                        <p:strVal val="visible"/>
                                      </p:to>
                                    </p:set>
                                  </p:childTnLst>
                                </p:cTn>
                              </p:par>
                              <p:par>
                                <p:cTn id="14" presetID="9" presetClass="entr" presetSubtype="0" fill="hold" nodeType="withEffect">
                                  <p:stCondLst>
                                    <p:cond delay="0"/>
                                  </p:stCondLst>
                                  <p:childTnLst>
                                    <p:set>
                                      <p:cBhvr>
                                        <p:cTn id="15" dur="1" fill="hold">
                                          <p:stCondLst>
                                            <p:cond delay="0"/>
                                          </p:stCondLst>
                                        </p:cTn>
                                        <p:tgtEl>
                                          <p:spTgt spid="712855"/>
                                        </p:tgtEl>
                                        <p:attrNameLst>
                                          <p:attrName>style.visibility</p:attrName>
                                        </p:attrNameLst>
                                      </p:cBhvr>
                                      <p:to>
                                        <p:strVal val="visible"/>
                                      </p:to>
                                    </p:set>
                                    <p:animEffect transition="in" filter="dissolve">
                                      <p:cBhvr>
                                        <p:cTn id="16" dur="500"/>
                                        <p:tgtEl>
                                          <p:spTgt spid="71285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712857"/>
                                        </p:tgtEl>
                                        <p:attrNameLst>
                                          <p:attrName>style.visibility</p:attrName>
                                        </p:attrNameLst>
                                      </p:cBhvr>
                                      <p:to>
                                        <p:strVal val="visible"/>
                                      </p:to>
                                    </p:set>
                                    <p:animEffect transition="in" filter="wipe(up)">
                                      <p:cBhvr>
                                        <p:cTn id="21" dur="1000"/>
                                        <p:tgtEl>
                                          <p:spTgt spid="712857"/>
                                        </p:tgtEl>
                                      </p:cBhvr>
                                    </p:animEffect>
                                  </p:childTnLst>
                                </p:cTn>
                              </p:par>
                              <p:par>
                                <p:cTn id="22" presetID="9" presetClass="exit" presetSubtype="0" fill="hold" nodeType="withEffect">
                                  <p:stCondLst>
                                    <p:cond delay="0"/>
                                  </p:stCondLst>
                                  <p:childTnLst>
                                    <p:animEffect transition="out" filter="dissolve">
                                      <p:cBhvr>
                                        <p:cTn id="23" dur="500"/>
                                        <p:tgtEl>
                                          <p:spTgt spid="712845"/>
                                        </p:tgtEl>
                                      </p:cBhvr>
                                    </p:animEffect>
                                    <p:set>
                                      <p:cBhvr>
                                        <p:cTn id="24" dur="1" fill="hold">
                                          <p:stCondLst>
                                            <p:cond delay="499"/>
                                          </p:stCondLst>
                                        </p:cTn>
                                        <p:tgtEl>
                                          <p:spTgt spid="712845"/>
                                        </p:tgtEl>
                                        <p:attrNameLst>
                                          <p:attrName>style.visibility</p:attrName>
                                        </p:attrNameLst>
                                      </p:cBhvr>
                                      <p:to>
                                        <p:strVal val="hidden"/>
                                      </p:to>
                                    </p:set>
                                  </p:childTnLst>
                                </p:cTn>
                              </p:par>
                              <p:par>
                                <p:cTn id="25" presetID="9" presetClass="entr" presetSubtype="0" fill="hold" nodeType="withEffect">
                                  <p:stCondLst>
                                    <p:cond delay="0"/>
                                  </p:stCondLst>
                                  <p:childTnLst>
                                    <p:set>
                                      <p:cBhvr>
                                        <p:cTn id="26" dur="1" fill="hold">
                                          <p:stCondLst>
                                            <p:cond delay="0"/>
                                          </p:stCondLst>
                                        </p:cTn>
                                        <p:tgtEl>
                                          <p:spTgt spid="712856"/>
                                        </p:tgtEl>
                                        <p:attrNameLst>
                                          <p:attrName>style.visibility</p:attrName>
                                        </p:attrNameLst>
                                      </p:cBhvr>
                                      <p:to>
                                        <p:strVal val="visible"/>
                                      </p:to>
                                    </p:set>
                                    <p:animEffect transition="in" filter="dissolve">
                                      <p:cBhvr>
                                        <p:cTn id="27" dur="500"/>
                                        <p:tgtEl>
                                          <p:spTgt spid="7128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857" grpId="0" animBg="1"/>
      <p:bldP spid="712847" grpId="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C54602E1-5C3A-4D7E-A444-FEDA7B17A216}" type="slidenum">
              <a:rPr lang="en-US" altLang="zh-CN" sz="1200" smtClean="0">
                <a:solidFill>
                  <a:prstClr val="black"/>
                </a:solidFill>
                <a:latin typeface="Arial" pitchFamily="34" charset="0"/>
              </a:rPr>
              <a:pPr>
                <a:spcBef>
                  <a:spcPct val="0"/>
                </a:spcBef>
                <a:buClrTx/>
                <a:buSzTx/>
                <a:buFontTx/>
                <a:buNone/>
              </a:pPr>
              <a:t>205</a:t>
            </a:fld>
            <a:endParaRPr lang="en-US" altLang="zh-CN" sz="1200">
              <a:solidFill>
                <a:prstClr val="black"/>
              </a:solidFill>
              <a:latin typeface="Arial" pitchFamily="34" charset="0"/>
            </a:endParaRPr>
          </a:p>
        </p:txBody>
      </p:sp>
      <p:sp>
        <p:nvSpPr>
          <p:cNvPr id="83971" name="Rectangle 2"/>
          <p:cNvSpPr>
            <a:spLocks noGrp="1" noChangeArrowheads="1"/>
          </p:cNvSpPr>
          <p:nvPr>
            <p:ph type="title" idx="4294967295"/>
          </p:nvPr>
        </p:nvSpPr>
        <p:spPr>
          <a:xfrm>
            <a:off x="-1" y="228600"/>
            <a:ext cx="12037671" cy="1143000"/>
          </a:xfrm>
          <a:prstGeom prst="rect">
            <a:avLst/>
          </a:prstGeom>
        </p:spPr>
        <p:txBody>
          <a:bodyPr/>
          <a:lstStyle/>
          <a:p>
            <a:pPr algn="ctr"/>
            <a:r>
              <a:rPr lang="en-US" altLang="zh-CN" u="none" dirty="0"/>
              <a:t>5.4.2 </a:t>
            </a:r>
            <a:r>
              <a:rPr lang="zh-CN" altLang="en-US" u="none" dirty="0"/>
              <a:t>以太网</a:t>
            </a:r>
            <a:r>
              <a:rPr lang="en-US" altLang="zh-CN" u="none" dirty="0"/>
              <a:t>(</a:t>
            </a:r>
            <a:r>
              <a:rPr lang="en-US" altLang="zh-CN" dirty="0">
                <a:ea typeface="ＭＳ Ｐゴシック" charset="0"/>
              </a:rPr>
              <a:t>Ethernet)</a:t>
            </a:r>
            <a:endParaRPr lang="zh-CN" altLang="en-US" u="none" dirty="0"/>
          </a:p>
        </p:txBody>
      </p:sp>
      <p:sp>
        <p:nvSpPr>
          <p:cNvPr id="83972" name="Rectangle 3"/>
          <p:cNvSpPr>
            <a:spLocks noGrp="1" noChangeArrowheads="1"/>
          </p:cNvSpPr>
          <p:nvPr>
            <p:ph type="body" idx="4294967295"/>
          </p:nvPr>
        </p:nvSpPr>
        <p:spPr>
          <a:xfrm>
            <a:off x="416689" y="1068207"/>
            <a:ext cx="10363200" cy="4648200"/>
          </a:xfrm>
          <a:prstGeom prst="rect">
            <a:avLst/>
          </a:prstGeom>
        </p:spPr>
        <p:txBody>
          <a:bodyPr/>
          <a:lstStyle/>
          <a:p>
            <a:pPr marL="0" indent="0" eaLnBrk="1">
              <a:lnSpc>
                <a:spcPct val="115000"/>
              </a:lnSpc>
              <a:buNone/>
            </a:pPr>
            <a:r>
              <a:rPr lang="zh-CN" altLang="en-US" dirty="0">
                <a:solidFill>
                  <a:srgbClr val="FF0000"/>
                </a:solidFill>
                <a:latin typeface="+mn-ea"/>
              </a:rPr>
              <a:t>到目前为止，以太网是最为著名的有线局域网技术</a:t>
            </a:r>
            <a:endParaRPr lang="zh-CN" altLang="en-US" i="1" dirty="0">
              <a:solidFill>
                <a:srgbClr val="FF0000"/>
              </a:solidFill>
              <a:latin typeface="+mn-ea"/>
            </a:endParaRPr>
          </a:p>
          <a:p>
            <a:pPr marL="0" indent="0" eaLnBrk="1">
              <a:lnSpc>
                <a:spcPct val="115000"/>
              </a:lnSpc>
              <a:buNone/>
            </a:pPr>
            <a:r>
              <a:rPr lang="zh-CN" altLang="en-US" dirty="0">
                <a:latin typeface="+mn-ea"/>
              </a:rPr>
              <a:t>以太网成功的原因：</a:t>
            </a:r>
          </a:p>
          <a:p>
            <a:pPr>
              <a:lnSpc>
                <a:spcPct val="115000"/>
              </a:lnSpc>
            </a:pPr>
            <a:r>
              <a:rPr lang="zh-CN" altLang="en-US" dirty="0">
                <a:latin typeface="+mn-ea"/>
              </a:rPr>
              <a:t>是第一个广泛使用的局域网技术；</a:t>
            </a:r>
          </a:p>
          <a:p>
            <a:pPr>
              <a:lnSpc>
                <a:spcPct val="115000"/>
              </a:lnSpc>
            </a:pPr>
            <a:r>
              <a:rPr lang="zh-CN" altLang="en-US" dirty="0">
                <a:latin typeface="+mn-ea"/>
              </a:rPr>
              <a:t>简单、便宜；</a:t>
            </a:r>
          </a:p>
          <a:p>
            <a:pPr>
              <a:lnSpc>
                <a:spcPct val="115000"/>
              </a:lnSpc>
            </a:pPr>
            <a:r>
              <a:rPr lang="zh-CN" altLang="en-US" dirty="0">
                <a:latin typeface="+mn-ea"/>
              </a:rPr>
              <a:t>版本不断更新，数据速率更高、成本更低。</a:t>
            </a:r>
          </a:p>
        </p:txBody>
      </p:sp>
      <p:pic>
        <p:nvPicPr>
          <p:cNvPr id="6" name="Picture 4" descr="551 metcalfe-en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3636" y="4121512"/>
            <a:ext cx="4752975" cy="254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5"/>
          <p:cNvSpPr txBox="1">
            <a:spLocks noChangeArrowheads="1"/>
          </p:cNvSpPr>
          <p:nvPr/>
        </p:nvSpPr>
        <p:spPr bwMode="auto">
          <a:xfrm>
            <a:off x="7044200" y="5901531"/>
            <a:ext cx="3130550" cy="369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dirty="0">
                <a:solidFill>
                  <a:prstClr val="black"/>
                </a:solidFill>
                <a:latin typeface="Arial" pitchFamily="34" charset="0"/>
                <a:cs typeface="Arial" pitchFamily="34" charset="0"/>
              </a:rPr>
              <a:t>Metcalfe</a:t>
            </a:r>
            <a:r>
              <a:rPr lang="ja-JP" altLang="en-US" sz="1800" dirty="0">
                <a:solidFill>
                  <a:prstClr val="black"/>
                </a:solidFill>
                <a:latin typeface="Arial" pitchFamily="34" charset="0"/>
                <a:cs typeface="Arial" pitchFamily="34" charset="0"/>
              </a:rPr>
              <a:t>’</a:t>
            </a:r>
            <a:r>
              <a:rPr lang="en-US" altLang="ja-JP" sz="1800" dirty="0">
                <a:solidFill>
                  <a:prstClr val="black"/>
                </a:solidFill>
                <a:latin typeface="Arial" pitchFamily="34" charset="0"/>
                <a:cs typeface="Arial" pitchFamily="34" charset="0"/>
              </a:rPr>
              <a:t>s Ethernet sketch</a:t>
            </a:r>
            <a:endParaRPr lang="en-US" altLang="zh-CN" sz="1800" dirty="0">
              <a:solidFill>
                <a:prstClr val="black"/>
              </a:solidFill>
              <a:latin typeface="Arial" pitchFamily="34" charset="0"/>
              <a:cs typeface="Arial" pitchFamily="34" charset="0"/>
            </a:endParaRPr>
          </a:p>
        </p:txBody>
      </p:sp>
    </p:spTree>
    <p:extLst>
      <p:ext uri="{BB962C8B-B14F-4D97-AF65-F5344CB8AC3E}">
        <p14:creationId xmlns:p14="http://schemas.microsoft.com/office/powerpoint/2010/main" val="172674628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2E3C344F-F307-4AA6-9E23-9833C30FDE31}" type="slidenum">
              <a:rPr lang="en-US" altLang="zh-CN" sz="1200" smtClean="0">
                <a:solidFill>
                  <a:prstClr val="black"/>
                </a:solidFill>
                <a:latin typeface="Arial" pitchFamily="34" charset="0"/>
              </a:rPr>
              <a:pPr>
                <a:spcBef>
                  <a:spcPct val="0"/>
                </a:spcBef>
                <a:buClrTx/>
                <a:buSzTx/>
                <a:buFontTx/>
                <a:buNone/>
              </a:pPr>
              <a:t>206</a:t>
            </a:fld>
            <a:endParaRPr lang="en-US" altLang="zh-CN" sz="1200">
              <a:solidFill>
                <a:prstClr val="black"/>
              </a:solidFill>
              <a:latin typeface="Arial" pitchFamily="34" charset="0"/>
            </a:endParaRPr>
          </a:p>
        </p:txBody>
      </p:sp>
      <p:sp>
        <p:nvSpPr>
          <p:cNvPr id="86019" name="Rectangle 2"/>
          <p:cNvSpPr>
            <a:spLocks noGrp="1" noChangeArrowheads="1"/>
          </p:cNvSpPr>
          <p:nvPr>
            <p:ph type="title" idx="4294967295"/>
          </p:nvPr>
        </p:nvSpPr>
        <p:spPr>
          <a:xfrm>
            <a:off x="0" y="228600"/>
            <a:ext cx="12049246" cy="1143000"/>
          </a:xfrm>
          <a:prstGeom prst="rect">
            <a:avLst/>
          </a:prstGeom>
        </p:spPr>
        <p:txBody>
          <a:bodyPr/>
          <a:lstStyle/>
          <a:p>
            <a:pPr algn="ctr"/>
            <a:r>
              <a:rPr lang="zh-CN" altLang="en-US" dirty="0"/>
              <a:t>以太网的物理拓扑结构</a:t>
            </a:r>
          </a:p>
        </p:txBody>
      </p:sp>
      <p:sp>
        <p:nvSpPr>
          <p:cNvPr id="8" name="Rectangle 6"/>
          <p:cNvSpPr txBox="1">
            <a:spLocks noChangeArrowheads="1"/>
          </p:cNvSpPr>
          <p:nvPr/>
        </p:nvSpPr>
        <p:spPr>
          <a:xfrm>
            <a:off x="508000" y="1103313"/>
            <a:ext cx="11541246" cy="24495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buFont typeface="Wingdings" panose="05000000000000000000" pitchFamily="2" charset="2"/>
              <a:buChar char="l"/>
            </a:pPr>
            <a:r>
              <a:rPr lang="zh-CN" altLang="en-US" dirty="0">
                <a:solidFill>
                  <a:srgbClr val="CC0000"/>
                </a:solidFill>
                <a:latin typeface="Microsoft YaHei"/>
              </a:rPr>
              <a:t>总线</a:t>
            </a:r>
            <a:r>
              <a:rPr lang="en-US" altLang="zh-CN" dirty="0">
                <a:solidFill>
                  <a:srgbClr val="CC0000"/>
                </a:solidFill>
                <a:latin typeface="Microsoft YaHei"/>
              </a:rPr>
              <a:t>(bus): </a:t>
            </a:r>
            <a:r>
              <a:rPr lang="zh-CN" altLang="en-US" dirty="0">
                <a:latin typeface="Microsoft YaHei"/>
              </a:rPr>
              <a:t>一直流行到</a:t>
            </a:r>
            <a:r>
              <a:rPr lang="en-US" altLang="zh-CN" dirty="0">
                <a:latin typeface="Microsoft YaHei"/>
              </a:rPr>
              <a:t>90</a:t>
            </a:r>
            <a:r>
              <a:rPr lang="zh-CN" altLang="en-US" dirty="0">
                <a:latin typeface="Microsoft YaHei"/>
              </a:rPr>
              <a:t>年代</a:t>
            </a:r>
            <a:r>
              <a:rPr lang="zh-CN" altLang="en-US" dirty="0" smtClean="0">
                <a:latin typeface="Microsoft YaHei"/>
              </a:rPr>
              <a:t>中期</a:t>
            </a:r>
            <a:endParaRPr lang="en-US" altLang="zh-CN" dirty="0" smtClean="0">
              <a:latin typeface="Microsoft YaHei"/>
            </a:endParaRPr>
          </a:p>
          <a:p>
            <a:pPr lvl="1">
              <a:lnSpc>
                <a:spcPct val="110000"/>
              </a:lnSpc>
            </a:pPr>
            <a:r>
              <a:rPr lang="zh-CN" altLang="en-US" dirty="0" smtClean="0"/>
              <a:t>所有</a:t>
            </a:r>
            <a:r>
              <a:rPr lang="zh-CN" altLang="en-US" dirty="0"/>
              <a:t>结点在同一冲突域</a:t>
            </a:r>
            <a:r>
              <a:rPr lang="en-US" altLang="zh-CN" dirty="0"/>
              <a:t>(collision domain) (</a:t>
            </a:r>
            <a:r>
              <a:rPr lang="zh-CN" altLang="en-US" dirty="0"/>
              <a:t>可能彼此冲突</a:t>
            </a:r>
            <a:r>
              <a:rPr lang="en-US" altLang="zh-CN" dirty="0"/>
              <a:t>) </a:t>
            </a:r>
          </a:p>
          <a:p>
            <a:pPr>
              <a:lnSpc>
                <a:spcPct val="110000"/>
              </a:lnSpc>
            </a:pPr>
            <a:r>
              <a:rPr lang="zh-CN" altLang="en-US" dirty="0" smtClean="0">
                <a:solidFill>
                  <a:srgbClr val="CC0000"/>
                </a:solidFill>
              </a:rPr>
              <a:t>星形</a:t>
            </a:r>
            <a:r>
              <a:rPr lang="en-US" altLang="zh-CN" dirty="0">
                <a:solidFill>
                  <a:srgbClr val="CC0000"/>
                </a:solidFill>
              </a:rPr>
              <a:t>(star):</a:t>
            </a:r>
            <a:r>
              <a:rPr lang="zh-CN" altLang="en-US" dirty="0"/>
              <a:t>目前</a:t>
            </a:r>
            <a:r>
              <a:rPr lang="zh-CN" altLang="en-US" dirty="0" smtClean="0"/>
              <a:t>流行，早期集线器</a:t>
            </a:r>
            <a:r>
              <a:rPr lang="en-US" altLang="zh-CN" dirty="0" smtClean="0"/>
              <a:t>hub</a:t>
            </a:r>
            <a:r>
              <a:rPr lang="zh-CN" altLang="en-US" dirty="0" smtClean="0"/>
              <a:t>（</a:t>
            </a:r>
            <a:r>
              <a:rPr lang="zh-CN" altLang="en-US" sz="2400" dirty="0" smtClean="0"/>
              <a:t>物理层设备，将</a:t>
            </a:r>
            <a:r>
              <a:rPr lang="en-US" altLang="zh-CN" sz="2400" dirty="0" smtClean="0"/>
              <a:t>bit</a:t>
            </a:r>
            <a:r>
              <a:rPr lang="zh-CN" altLang="en-US" sz="2400" dirty="0" smtClean="0"/>
              <a:t>能量放大，冲突</a:t>
            </a:r>
            <a:r>
              <a:rPr lang="zh-CN" altLang="en-US" dirty="0" smtClean="0"/>
              <a:t>）</a:t>
            </a:r>
            <a:endParaRPr lang="en-US" altLang="zh-CN" dirty="0"/>
          </a:p>
          <a:p>
            <a:pPr lvl="1">
              <a:lnSpc>
                <a:spcPct val="110000"/>
              </a:lnSpc>
            </a:pPr>
            <a:r>
              <a:rPr lang="zh-CN" altLang="en-US" dirty="0">
                <a:solidFill>
                  <a:prstClr val="black"/>
                </a:solidFill>
              </a:rPr>
              <a:t>中心是</a:t>
            </a:r>
            <a:r>
              <a:rPr lang="zh-CN" altLang="en-US" dirty="0" smtClean="0">
                <a:solidFill>
                  <a:srgbClr val="FF0000"/>
                </a:solidFill>
              </a:rPr>
              <a:t>交换机（双工）</a:t>
            </a:r>
            <a:endParaRPr lang="en-US" altLang="zh-CN" dirty="0">
              <a:solidFill>
                <a:srgbClr val="FF0000"/>
              </a:solidFill>
            </a:endParaRPr>
          </a:p>
          <a:p>
            <a:pPr lvl="1">
              <a:lnSpc>
                <a:spcPct val="110000"/>
              </a:lnSpc>
            </a:pPr>
            <a:r>
              <a:rPr lang="zh-CN" altLang="en-US" dirty="0">
                <a:solidFill>
                  <a:prstClr val="black"/>
                </a:solidFill>
              </a:rPr>
              <a:t>每个端口运行一个独立的以太网协议</a:t>
            </a:r>
            <a:r>
              <a:rPr lang="en-US" altLang="zh-CN" dirty="0">
                <a:solidFill>
                  <a:prstClr val="black"/>
                </a:solidFill>
              </a:rPr>
              <a:t>(</a:t>
            </a:r>
            <a:r>
              <a:rPr lang="zh-CN" altLang="en-US" dirty="0">
                <a:solidFill>
                  <a:prstClr val="black"/>
                </a:solidFill>
              </a:rPr>
              <a:t>节点相互之间不发生碰撞</a:t>
            </a:r>
            <a:r>
              <a:rPr lang="en-US" altLang="zh-CN" dirty="0">
                <a:solidFill>
                  <a:prstClr val="black"/>
                </a:solidFill>
              </a:rPr>
              <a:t>)</a:t>
            </a:r>
          </a:p>
        </p:txBody>
      </p:sp>
      <p:sp>
        <p:nvSpPr>
          <p:cNvPr id="9" name="Line 17"/>
          <p:cNvSpPr>
            <a:spLocks noChangeShapeType="1"/>
          </p:cNvSpPr>
          <p:nvPr/>
        </p:nvSpPr>
        <p:spPr bwMode="auto">
          <a:xfrm>
            <a:off x="5316538" y="5110163"/>
            <a:ext cx="9747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0" name="Line 18"/>
          <p:cNvSpPr>
            <a:spLocks noChangeShapeType="1"/>
          </p:cNvSpPr>
          <p:nvPr/>
        </p:nvSpPr>
        <p:spPr bwMode="auto">
          <a:xfrm>
            <a:off x="6556375" y="4518025"/>
            <a:ext cx="0" cy="504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1" name="Line 19"/>
          <p:cNvSpPr>
            <a:spLocks noChangeShapeType="1"/>
          </p:cNvSpPr>
          <p:nvPr/>
        </p:nvSpPr>
        <p:spPr bwMode="auto">
          <a:xfrm flipH="1">
            <a:off x="6746875" y="5126038"/>
            <a:ext cx="1003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2" name="Line 20"/>
          <p:cNvSpPr>
            <a:spLocks noChangeShapeType="1"/>
          </p:cNvSpPr>
          <p:nvPr/>
        </p:nvSpPr>
        <p:spPr bwMode="auto">
          <a:xfrm flipV="1">
            <a:off x="6556375" y="5251450"/>
            <a:ext cx="12700" cy="7096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3" name="Text Box 23"/>
          <p:cNvSpPr txBox="1">
            <a:spLocks noChangeArrowheads="1"/>
          </p:cNvSpPr>
          <p:nvPr/>
        </p:nvSpPr>
        <p:spPr bwMode="auto">
          <a:xfrm>
            <a:off x="5464175" y="5486400"/>
            <a:ext cx="754063"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dirty="0">
                <a:solidFill>
                  <a:prstClr val="black"/>
                </a:solidFill>
                <a:latin typeface="Arial" charset="0"/>
                <a:cs typeface="Arial" charset="0"/>
              </a:rPr>
              <a:t>switch</a:t>
            </a:r>
          </a:p>
        </p:txBody>
      </p:sp>
      <p:sp>
        <p:nvSpPr>
          <p:cNvPr id="14" name="Line 24"/>
          <p:cNvSpPr>
            <a:spLocks noChangeShapeType="1"/>
          </p:cNvSpPr>
          <p:nvPr/>
        </p:nvSpPr>
        <p:spPr bwMode="auto">
          <a:xfrm flipV="1">
            <a:off x="5834063" y="5275263"/>
            <a:ext cx="417512" cy="2397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5" name="Line 32"/>
          <p:cNvSpPr>
            <a:spLocks noChangeShapeType="1"/>
          </p:cNvSpPr>
          <p:nvPr/>
        </p:nvSpPr>
        <p:spPr bwMode="auto">
          <a:xfrm flipH="1">
            <a:off x="2160588" y="4102100"/>
            <a:ext cx="752475" cy="14684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16" name="Line 33"/>
          <p:cNvSpPr>
            <a:spLocks noChangeShapeType="1"/>
          </p:cNvSpPr>
          <p:nvPr/>
        </p:nvSpPr>
        <p:spPr bwMode="auto">
          <a:xfrm>
            <a:off x="2132013" y="4879975"/>
            <a:ext cx="392112" cy="1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17" name="Line 34"/>
          <p:cNvSpPr>
            <a:spLocks noChangeShapeType="1"/>
          </p:cNvSpPr>
          <p:nvPr/>
        </p:nvSpPr>
        <p:spPr bwMode="auto">
          <a:xfrm>
            <a:off x="1914525" y="5434013"/>
            <a:ext cx="307975" cy="3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18" name="Line 35"/>
          <p:cNvSpPr>
            <a:spLocks noChangeShapeType="1"/>
          </p:cNvSpPr>
          <p:nvPr/>
        </p:nvSpPr>
        <p:spPr bwMode="auto">
          <a:xfrm flipV="1">
            <a:off x="2632075" y="4648200"/>
            <a:ext cx="287338" cy="14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19" name="Line 37"/>
          <p:cNvSpPr>
            <a:spLocks noChangeShapeType="1"/>
          </p:cNvSpPr>
          <p:nvPr/>
        </p:nvSpPr>
        <p:spPr bwMode="auto">
          <a:xfrm>
            <a:off x="2424113" y="4275138"/>
            <a:ext cx="392112" cy="1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20" name="Line 38"/>
          <p:cNvSpPr>
            <a:spLocks noChangeShapeType="1"/>
          </p:cNvSpPr>
          <p:nvPr/>
        </p:nvSpPr>
        <p:spPr bwMode="auto">
          <a:xfrm>
            <a:off x="2424113" y="4275138"/>
            <a:ext cx="392112" cy="1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21" name="Line 39"/>
          <p:cNvSpPr>
            <a:spLocks noChangeShapeType="1"/>
          </p:cNvSpPr>
          <p:nvPr/>
        </p:nvSpPr>
        <p:spPr bwMode="auto">
          <a:xfrm>
            <a:off x="2314575" y="5324475"/>
            <a:ext cx="307975" cy="3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prstClr val="black"/>
              </a:solidFill>
              <a:latin typeface="Comic Sans MS" charset="0"/>
              <a:ea typeface="ＭＳ Ｐゴシック" charset="0"/>
            </a:endParaRPr>
          </a:p>
        </p:txBody>
      </p:sp>
      <p:sp>
        <p:nvSpPr>
          <p:cNvPr id="22" name="Text Box 41"/>
          <p:cNvSpPr txBox="1">
            <a:spLocks noChangeArrowheads="1"/>
          </p:cNvSpPr>
          <p:nvPr/>
        </p:nvSpPr>
        <p:spPr bwMode="auto">
          <a:xfrm>
            <a:off x="1430338" y="5908675"/>
            <a:ext cx="2185987"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400" dirty="0">
                <a:solidFill>
                  <a:srgbClr val="CC0000"/>
                </a:solidFill>
                <a:latin typeface="Arial" charset="0"/>
                <a:cs typeface="Arial" charset="0"/>
              </a:rPr>
              <a:t>bus: </a:t>
            </a:r>
            <a:r>
              <a:rPr lang="en-US" i="0" dirty="0">
                <a:solidFill>
                  <a:prstClr val="black"/>
                </a:solidFill>
                <a:latin typeface="Arial" charset="0"/>
                <a:cs typeface="Arial" charset="0"/>
              </a:rPr>
              <a:t>coaxial cable</a:t>
            </a:r>
          </a:p>
        </p:txBody>
      </p:sp>
      <p:sp>
        <p:nvSpPr>
          <p:cNvPr id="23" name="Text Box 42"/>
          <p:cNvSpPr txBox="1">
            <a:spLocks noChangeArrowheads="1"/>
          </p:cNvSpPr>
          <p:nvPr/>
        </p:nvSpPr>
        <p:spPr bwMode="auto">
          <a:xfrm>
            <a:off x="4989513" y="5691188"/>
            <a:ext cx="7747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400" dirty="0">
                <a:solidFill>
                  <a:srgbClr val="CC0000"/>
                </a:solidFill>
                <a:latin typeface="Arial" charset="0"/>
                <a:cs typeface="Arial" charset="0"/>
              </a:rPr>
              <a:t>star</a:t>
            </a:r>
          </a:p>
        </p:txBody>
      </p:sp>
      <p:grpSp>
        <p:nvGrpSpPr>
          <p:cNvPr id="24" name="Group 37"/>
          <p:cNvGrpSpPr>
            <a:grpSpLocks/>
          </p:cNvGrpSpPr>
          <p:nvPr/>
        </p:nvGrpSpPr>
        <p:grpSpPr bwMode="auto">
          <a:xfrm>
            <a:off x="2733675" y="4398963"/>
            <a:ext cx="711200" cy="601662"/>
            <a:chOff x="7179310" y="4033520"/>
            <a:chExt cx="1009650" cy="855028"/>
          </a:xfrm>
        </p:grpSpPr>
        <p:grpSp>
          <p:nvGrpSpPr>
            <p:cNvPr id="25" name="Group 44"/>
            <p:cNvGrpSpPr>
              <a:grpSpLocks/>
            </p:cNvGrpSpPr>
            <p:nvPr/>
          </p:nvGrpSpPr>
          <p:grpSpPr bwMode="auto">
            <a:xfrm>
              <a:off x="7179310" y="4033520"/>
              <a:ext cx="1009650" cy="855028"/>
              <a:chOff x="-44" y="1473"/>
              <a:chExt cx="981" cy="1105"/>
            </a:xfrm>
          </p:grpSpPr>
          <p:pic>
            <p:nvPicPr>
              <p:cNvPr id="2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26" name="Rectangle 43"/>
            <p:cNvSpPr>
              <a:spLocks noChangeArrowheads="1"/>
            </p:cNvSpPr>
            <p:nvPr/>
          </p:nvSpPr>
          <p:spPr bwMode="auto">
            <a:xfrm rot="-5400000">
              <a:off x="7438418" y="4308853"/>
              <a:ext cx="128593" cy="19607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Comic Sans MS" pitchFamily="66" charset="0"/>
              </a:endParaRPr>
            </a:p>
          </p:txBody>
        </p:sp>
      </p:grpSp>
      <p:grpSp>
        <p:nvGrpSpPr>
          <p:cNvPr id="29" name="Group 42"/>
          <p:cNvGrpSpPr>
            <a:grpSpLocks/>
          </p:cNvGrpSpPr>
          <p:nvPr/>
        </p:nvGrpSpPr>
        <p:grpSpPr bwMode="auto">
          <a:xfrm>
            <a:off x="1757363" y="3962400"/>
            <a:ext cx="701675" cy="517525"/>
            <a:chOff x="1046480" y="3962400"/>
            <a:chExt cx="1026163" cy="761428"/>
          </a:xfrm>
        </p:grpSpPr>
        <p:sp>
          <p:nvSpPr>
            <p:cNvPr id="30" name="Rectangle 48"/>
            <p:cNvSpPr>
              <a:spLocks noChangeArrowheads="1"/>
            </p:cNvSpPr>
            <p:nvPr/>
          </p:nvSpPr>
          <p:spPr bwMode="auto">
            <a:xfrm rot="-5400000">
              <a:off x="1893547" y="4299487"/>
              <a:ext cx="109777" cy="24841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Comic Sans MS" pitchFamily="66" charset="0"/>
              </a:endParaRPr>
            </a:p>
          </p:txBody>
        </p:sp>
        <p:grpSp>
          <p:nvGrpSpPr>
            <p:cNvPr id="31" name="Group 49"/>
            <p:cNvGrpSpPr>
              <a:grpSpLocks/>
            </p:cNvGrpSpPr>
            <p:nvPr/>
          </p:nvGrpSpPr>
          <p:grpSpPr bwMode="auto">
            <a:xfrm>
              <a:off x="1046480" y="3962400"/>
              <a:ext cx="936071" cy="761428"/>
              <a:chOff x="-44" y="1473"/>
              <a:chExt cx="981" cy="1105"/>
            </a:xfrm>
          </p:grpSpPr>
          <p:pic>
            <p:nvPicPr>
              <p:cNvPr id="32"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nvGrpSpPr>
          <p:cNvPr id="34" name="Group 47"/>
          <p:cNvGrpSpPr>
            <a:grpSpLocks/>
          </p:cNvGrpSpPr>
          <p:nvPr/>
        </p:nvGrpSpPr>
        <p:grpSpPr bwMode="auto">
          <a:xfrm>
            <a:off x="1473200" y="4551363"/>
            <a:ext cx="701675" cy="517525"/>
            <a:chOff x="1046480" y="3962400"/>
            <a:chExt cx="1026163" cy="761428"/>
          </a:xfrm>
        </p:grpSpPr>
        <p:sp>
          <p:nvSpPr>
            <p:cNvPr id="35" name="Rectangle 48"/>
            <p:cNvSpPr>
              <a:spLocks noChangeArrowheads="1"/>
            </p:cNvSpPr>
            <p:nvPr/>
          </p:nvSpPr>
          <p:spPr bwMode="auto">
            <a:xfrm rot="-5400000">
              <a:off x="1893548" y="4299487"/>
              <a:ext cx="109776" cy="24841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Comic Sans MS" pitchFamily="66" charset="0"/>
              </a:endParaRPr>
            </a:p>
          </p:txBody>
        </p:sp>
        <p:grpSp>
          <p:nvGrpSpPr>
            <p:cNvPr id="36" name="Group 49"/>
            <p:cNvGrpSpPr>
              <a:grpSpLocks/>
            </p:cNvGrpSpPr>
            <p:nvPr/>
          </p:nvGrpSpPr>
          <p:grpSpPr bwMode="auto">
            <a:xfrm>
              <a:off x="1046480" y="3962400"/>
              <a:ext cx="936071" cy="761428"/>
              <a:chOff x="-44" y="1473"/>
              <a:chExt cx="981" cy="1105"/>
            </a:xfrm>
          </p:grpSpPr>
          <p:pic>
            <p:nvPicPr>
              <p:cNvPr id="37"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nvGrpSpPr>
          <p:cNvPr id="39" name="Group 52"/>
          <p:cNvGrpSpPr>
            <a:grpSpLocks/>
          </p:cNvGrpSpPr>
          <p:nvPr/>
        </p:nvGrpSpPr>
        <p:grpSpPr bwMode="auto">
          <a:xfrm>
            <a:off x="1279525" y="5110163"/>
            <a:ext cx="701675" cy="517525"/>
            <a:chOff x="1046480" y="3962400"/>
            <a:chExt cx="1026163" cy="761428"/>
          </a:xfrm>
        </p:grpSpPr>
        <p:sp>
          <p:nvSpPr>
            <p:cNvPr id="40" name="Rectangle 53"/>
            <p:cNvSpPr>
              <a:spLocks noChangeArrowheads="1"/>
            </p:cNvSpPr>
            <p:nvPr/>
          </p:nvSpPr>
          <p:spPr bwMode="auto">
            <a:xfrm rot="-5400000">
              <a:off x="1893548" y="4299487"/>
              <a:ext cx="109776" cy="24841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Comic Sans MS" pitchFamily="66" charset="0"/>
              </a:endParaRPr>
            </a:p>
          </p:txBody>
        </p:sp>
        <p:grpSp>
          <p:nvGrpSpPr>
            <p:cNvPr id="41" name="Group 54"/>
            <p:cNvGrpSpPr>
              <a:grpSpLocks/>
            </p:cNvGrpSpPr>
            <p:nvPr/>
          </p:nvGrpSpPr>
          <p:grpSpPr bwMode="auto">
            <a:xfrm>
              <a:off x="1046480" y="3962400"/>
              <a:ext cx="936071" cy="761428"/>
              <a:chOff x="-44" y="1473"/>
              <a:chExt cx="981" cy="1105"/>
            </a:xfrm>
          </p:grpSpPr>
          <p:pic>
            <p:nvPicPr>
              <p:cNvPr id="42" name="Picture 5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Freeform 5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nvGrpSpPr>
          <p:cNvPr id="44" name="Group 57"/>
          <p:cNvGrpSpPr>
            <a:grpSpLocks/>
          </p:cNvGrpSpPr>
          <p:nvPr/>
        </p:nvGrpSpPr>
        <p:grpSpPr bwMode="auto">
          <a:xfrm>
            <a:off x="2447925" y="5070475"/>
            <a:ext cx="711200" cy="600075"/>
            <a:chOff x="7179310" y="4033520"/>
            <a:chExt cx="1009650" cy="855028"/>
          </a:xfrm>
        </p:grpSpPr>
        <p:grpSp>
          <p:nvGrpSpPr>
            <p:cNvPr id="45" name="Group 44"/>
            <p:cNvGrpSpPr>
              <a:grpSpLocks/>
            </p:cNvGrpSpPr>
            <p:nvPr/>
          </p:nvGrpSpPr>
          <p:grpSpPr bwMode="auto">
            <a:xfrm>
              <a:off x="7179310" y="4033520"/>
              <a:ext cx="1009650" cy="855028"/>
              <a:chOff x="-44" y="1473"/>
              <a:chExt cx="981" cy="1105"/>
            </a:xfrm>
          </p:grpSpPr>
          <p:pic>
            <p:nvPicPr>
              <p:cNvPr id="4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46" name="Rectangle 43"/>
            <p:cNvSpPr>
              <a:spLocks noChangeArrowheads="1"/>
            </p:cNvSpPr>
            <p:nvPr/>
          </p:nvSpPr>
          <p:spPr bwMode="auto">
            <a:xfrm rot="-5400000">
              <a:off x="7439379" y="4308711"/>
              <a:ext cx="126671" cy="19607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Comic Sans MS" pitchFamily="66" charset="0"/>
              </a:endParaRPr>
            </a:p>
          </p:txBody>
        </p:sp>
      </p:grpSp>
      <p:grpSp>
        <p:nvGrpSpPr>
          <p:cNvPr id="49" name="Group 62"/>
          <p:cNvGrpSpPr>
            <a:grpSpLocks/>
          </p:cNvGrpSpPr>
          <p:nvPr/>
        </p:nvGrpSpPr>
        <p:grpSpPr bwMode="auto">
          <a:xfrm>
            <a:off x="4419600" y="4687888"/>
            <a:ext cx="914400" cy="690562"/>
            <a:chOff x="1046480" y="3962400"/>
            <a:chExt cx="1026163" cy="761428"/>
          </a:xfrm>
        </p:grpSpPr>
        <p:sp>
          <p:nvSpPr>
            <p:cNvPr id="50" name="Rectangle 48"/>
            <p:cNvSpPr>
              <a:spLocks noChangeArrowheads="1"/>
            </p:cNvSpPr>
            <p:nvPr/>
          </p:nvSpPr>
          <p:spPr bwMode="auto">
            <a:xfrm rot="-5400000">
              <a:off x="1893689" y="4299817"/>
              <a:ext cx="110275" cy="24763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Comic Sans MS" pitchFamily="66" charset="0"/>
              </a:endParaRPr>
            </a:p>
          </p:txBody>
        </p:sp>
        <p:grpSp>
          <p:nvGrpSpPr>
            <p:cNvPr id="51" name="Group 49"/>
            <p:cNvGrpSpPr>
              <a:grpSpLocks/>
            </p:cNvGrpSpPr>
            <p:nvPr/>
          </p:nvGrpSpPr>
          <p:grpSpPr bwMode="auto">
            <a:xfrm>
              <a:off x="1046480" y="3962400"/>
              <a:ext cx="936071" cy="761428"/>
              <a:chOff x="-44" y="1473"/>
              <a:chExt cx="981" cy="1105"/>
            </a:xfrm>
          </p:grpSpPr>
          <p:pic>
            <p:nvPicPr>
              <p:cNvPr id="52"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nvGrpSpPr>
          <p:cNvPr id="54" name="Group 67"/>
          <p:cNvGrpSpPr>
            <a:grpSpLocks/>
          </p:cNvGrpSpPr>
          <p:nvPr/>
        </p:nvGrpSpPr>
        <p:grpSpPr bwMode="auto">
          <a:xfrm>
            <a:off x="7548563" y="4779963"/>
            <a:ext cx="854075" cy="741362"/>
            <a:chOff x="7179310" y="4033520"/>
            <a:chExt cx="1009650" cy="855028"/>
          </a:xfrm>
        </p:grpSpPr>
        <p:grpSp>
          <p:nvGrpSpPr>
            <p:cNvPr id="55" name="Group 44"/>
            <p:cNvGrpSpPr>
              <a:grpSpLocks/>
            </p:cNvGrpSpPr>
            <p:nvPr/>
          </p:nvGrpSpPr>
          <p:grpSpPr bwMode="auto">
            <a:xfrm>
              <a:off x="7179310" y="4033520"/>
              <a:ext cx="1009650" cy="855028"/>
              <a:chOff x="-44" y="1473"/>
              <a:chExt cx="981" cy="1105"/>
            </a:xfrm>
          </p:grpSpPr>
          <p:pic>
            <p:nvPicPr>
              <p:cNvPr id="5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56" name="Rectangle 43"/>
            <p:cNvSpPr>
              <a:spLocks noChangeArrowheads="1"/>
            </p:cNvSpPr>
            <p:nvPr/>
          </p:nvSpPr>
          <p:spPr bwMode="auto">
            <a:xfrm rot="-5400000">
              <a:off x="7438954" y="4308497"/>
              <a:ext cx="128163" cy="1970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Comic Sans MS" pitchFamily="66" charset="0"/>
              </a:endParaRPr>
            </a:p>
          </p:txBody>
        </p:sp>
      </p:grpSp>
      <p:sp>
        <p:nvSpPr>
          <p:cNvPr id="59" name="Rectangle 43"/>
          <p:cNvSpPr>
            <a:spLocks noChangeArrowheads="1"/>
          </p:cNvSpPr>
          <p:nvPr/>
        </p:nvSpPr>
        <p:spPr bwMode="auto">
          <a:xfrm>
            <a:off x="6497638" y="4351338"/>
            <a:ext cx="109537" cy="16510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Comic Sans MS" pitchFamily="66" charset="0"/>
            </a:endParaRPr>
          </a:p>
        </p:txBody>
      </p:sp>
      <p:grpSp>
        <p:nvGrpSpPr>
          <p:cNvPr id="60" name="Group 44"/>
          <p:cNvGrpSpPr>
            <a:grpSpLocks/>
          </p:cNvGrpSpPr>
          <p:nvPr/>
        </p:nvGrpSpPr>
        <p:grpSpPr bwMode="auto">
          <a:xfrm>
            <a:off x="6116638" y="3784600"/>
            <a:ext cx="852487" cy="741363"/>
            <a:chOff x="-44" y="1473"/>
            <a:chExt cx="981" cy="1105"/>
          </a:xfrm>
        </p:grpSpPr>
        <p:pic>
          <p:nvPicPr>
            <p:cNvPr id="61"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63" name="Group 1"/>
          <p:cNvGrpSpPr>
            <a:grpSpLocks/>
          </p:cNvGrpSpPr>
          <p:nvPr/>
        </p:nvGrpSpPr>
        <p:grpSpPr bwMode="auto">
          <a:xfrm>
            <a:off x="5943600" y="5926138"/>
            <a:ext cx="854075" cy="835025"/>
            <a:chOff x="8077200" y="3320111"/>
            <a:chExt cx="853440" cy="835329"/>
          </a:xfrm>
        </p:grpSpPr>
        <p:sp>
          <p:nvSpPr>
            <p:cNvPr id="64" name="Rectangle 43"/>
            <p:cNvSpPr>
              <a:spLocks noChangeArrowheads="1"/>
            </p:cNvSpPr>
            <p:nvPr/>
          </p:nvSpPr>
          <p:spPr bwMode="auto">
            <a:xfrm>
              <a:off x="8630826" y="3320111"/>
              <a:ext cx="111042" cy="16516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Comic Sans MS" pitchFamily="66" charset="0"/>
              </a:endParaRPr>
            </a:p>
          </p:txBody>
        </p:sp>
        <p:grpSp>
          <p:nvGrpSpPr>
            <p:cNvPr id="65" name="Group 44"/>
            <p:cNvGrpSpPr>
              <a:grpSpLocks/>
            </p:cNvGrpSpPr>
            <p:nvPr/>
          </p:nvGrpSpPr>
          <p:grpSpPr bwMode="auto">
            <a:xfrm>
              <a:off x="8077200" y="3413760"/>
              <a:ext cx="853440" cy="741680"/>
              <a:chOff x="-44" y="1473"/>
              <a:chExt cx="981" cy="1105"/>
            </a:xfrm>
          </p:grpSpPr>
          <p:pic>
            <p:nvPicPr>
              <p:cNvPr id="6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pic>
        <p:nvPicPr>
          <p:cNvPr id="68" name="Picture 3"/>
          <p:cNvPicPr>
            <a:picLocks noChangeAspect="1" noChangeArrowheads="1"/>
          </p:cNvPicPr>
          <p:nvPr/>
        </p:nvPicPr>
        <p:blipFill>
          <a:blip r:embed="rId5"/>
          <a:srcRect/>
          <a:stretch>
            <a:fillRect/>
          </a:stretch>
        </p:blipFill>
        <p:spPr bwMode="auto">
          <a:xfrm>
            <a:off x="6256338" y="4962525"/>
            <a:ext cx="603250" cy="34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76250880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CF9F2684-7203-4479-B437-B459D912F523}" type="slidenum">
              <a:rPr lang="en-US" altLang="zh-CN" sz="1200" smtClean="0">
                <a:solidFill>
                  <a:prstClr val="black"/>
                </a:solidFill>
                <a:latin typeface="Arial" pitchFamily="34" charset="0"/>
              </a:rPr>
              <a:pPr>
                <a:spcBef>
                  <a:spcPct val="0"/>
                </a:spcBef>
                <a:buClrTx/>
                <a:buSzTx/>
                <a:buFontTx/>
                <a:buNone/>
              </a:pPr>
              <a:t>207</a:t>
            </a:fld>
            <a:endParaRPr lang="en-US" altLang="zh-CN" sz="1200">
              <a:solidFill>
                <a:prstClr val="black"/>
              </a:solidFill>
              <a:latin typeface="Arial" pitchFamily="34" charset="0"/>
            </a:endParaRPr>
          </a:p>
        </p:txBody>
      </p:sp>
      <p:sp>
        <p:nvSpPr>
          <p:cNvPr id="88067" name="Rectangle 2"/>
          <p:cNvSpPr>
            <a:spLocks noGrp="1" noChangeArrowheads="1"/>
          </p:cNvSpPr>
          <p:nvPr>
            <p:ph type="title" idx="4294967295"/>
          </p:nvPr>
        </p:nvSpPr>
        <p:spPr>
          <a:xfrm>
            <a:off x="-1" y="228600"/>
            <a:ext cx="12107119" cy="1143000"/>
          </a:xfrm>
          <a:prstGeom prst="rect">
            <a:avLst/>
          </a:prstGeom>
        </p:spPr>
        <p:txBody>
          <a:bodyPr/>
          <a:lstStyle/>
          <a:p>
            <a:pPr algn="ctr"/>
            <a:r>
              <a:rPr lang="zh-CN" altLang="en-US" dirty="0"/>
              <a:t>以太网的帧结构</a:t>
            </a:r>
          </a:p>
        </p:txBody>
      </p:sp>
      <p:sp>
        <p:nvSpPr>
          <p:cNvPr id="865323" name="Text Box 43"/>
          <p:cNvSpPr txBox="1">
            <a:spLocks noChangeArrowheads="1"/>
          </p:cNvSpPr>
          <p:nvPr/>
        </p:nvSpPr>
        <p:spPr bwMode="auto">
          <a:xfrm>
            <a:off x="649536" y="5304968"/>
            <a:ext cx="11091614" cy="111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80975" indent="-180975">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nSpc>
                <a:spcPct val="125000"/>
              </a:lnSpc>
              <a:spcBef>
                <a:spcPct val="5000"/>
              </a:spcBef>
              <a:buClr>
                <a:srgbClr val="ED7D31"/>
              </a:buClr>
              <a:buFont typeface="Arial" panose="020B0604020202020204" pitchFamily="34" charset="0"/>
              <a:buChar char="•"/>
            </a:pPr>
            <a:r>
              <a:rPr lang="zh-CN" altLang="en-US" sz="2600" dirty="0">
                <a:solidFill>
                  <a:srgbClr val="0563C1"/>
                </a:solidFill>
                <a:latin typeface="Microsoft YaHei"/>
                <a:ea typeface="Microsoft YaHei"/>
              </a:rPr>
              <a:t>发送方：</a:t>
            </a:r>
            <a:r>
              <a:rPr lang="zh-CN" altLang="en-US" sz="2600" dirty="0">
                <a:solidFill>
                  <a:prstClr val="black"/>
                </a:solidFill>
                <a:latin typeface="Microsoft YaHei"/>
                <a:ea typeface="Microsoft YaHei"/>
              </a:rPr>
              <a:t>发送适配器将</a:t>
            </a:r>
            <a:r>
              <a:rPr lang="en-US" altLang="zh-CN" sz="2600" dirty="0">
                <a:solidFill>
                  <a:srgbClr val="FF0000"/>
                </a:solidFill>
                <a:latin typeface="Microsoft YaHei"/>
                <a:ea typeface="Microsoft YaHei"/>
              </a:rPr>
              <a:t>IP</a:t>
            </a:r>
            <a:r>
              <a:rPr lang="zh-CN" altLang="en-US" sz="2600" dirty="0">
                <a:solidFill>
                  <a:srgbClr val="FF0000"/>
                </a:solidFill>
                <a:latin typeface="Microsoft YaHei"/>
                <a:ea typeface="Microsoft YaHei"/>
              </a:rPr>
              <a:t>数据报封装</a:t>
            </a:r>
            <a:r>
              <a:rPr lang="zh-CN" altLang="en-US" sz="2600" dirty="0">
                <a:solidFill>
                  <a:prstClr val="black"/>
                </a:solidFill>
                <a:latin typeface="Microsoft YaHei"/>
                <a:ea typeface="Microsoft YaHei"/>
              </a:rPr>
              <a:t>成以太网帧，并传递到物理层。</a:t>
            </a:r>
          </a:p>
          <a:p>
            <a:pPr>
              <a:lnSpc>
                <a:spcPct val="125000"/>
              </a:lnSpc>
              <a:spcBef>
                <a:spcPct val="5000"/>
              </a:spcBef>
              <a:buClr>
                <a:srgbClr val="ED7D31"/>
              </a:buClr>
              <a:buFont typeface="Arial" panose="020B0604020202020204" pitchFamily="34" charset="0"/>
              <a:buChar char="•"/>
            </a:pPr>
            <a:r>
              <a:rPr lang="zh-CN" altLang="en-US" sz="2600" dirty="0">
                <a:solidFill>
                  <a:srgbClr val="0563C1"/>
                </a:solidFill>
                <a:latin typeface="Microsoft YaHei"/>
                <a:ea typeface="Microsoft YaHei"/>
              </a:rPr>
              <a:t>接收方：</a:t>
            </a:r>
            <a:r>
              <a:rPr lang="zh-CN" altLang="en-US" sz="2600" dirty="0">
                <a:solidFill>
                  <a:prstClr val="black"/>
                </a:solidFill>
                <a:latin typeface="Microsoft YaHei"/>
                <a:ea typeface="Microsoft YaHei"/>
              </a:rPr>
              <a:t>接收适配器从物理层收到该帧，</a:t>
            </a:r>
            <a:r>
              <a:rPr lang="zh-CN" altLang="en-US" sz="2600" dirty="0">
                <a:solidFill>
                  <a:srgbClr val="FF0000"/>
                </a:solidFill>
                <a:latin typeface="Microsoft YaHei"/>
                <a:ea typeface="Microsoft YaHei"/>
              </a:rPr>
              <a:t>取出</a:t>
            </a:r>
            <a:r>
              <a:rPr lang="en-US" altLang="zh-CN" sz="2600" dirty="0">
                <a:solidFill>
                  <a:srgbClr val="FF0000"/>
                </a:solidFill>
                <a:latin typeface="Microsoft YaHei"/>
                <a:ea typeface="Microsoft YaHei"/>
              </a:rPr>
              <a:t>IP</a:t>
            </a:r>
            <a:r>
              <a:rPr lang="zh-CN" altLang="en-US" sz="2600" dirty="0">
                <a:solidFill>
                  <a:srgbClr val="FF0000"/>
                </a:solidFill>
                <a:latin typeface="Microsoft YaHei"/>
                <a:ea typeface="Microsoft YaHei"/>
              </a:rPr>
              <a:t>数据报</a:t>
            </a:r>
            <a:r>
              <a:rPr lang="zh-CN" altLang="en-US" sz="2600" dirty="0">
                <a:solidFill>
                  <a:prstClr val="black"/>
                </a:solidFill>
                <a:latin typeface="Microsoft YaHei"/>
                <a:ea typeface="Microsoft YaHei"/>
              </a:rPr>
              <a:t>，并传递给网络层。</a:t>
            </a:r>
          </a:p>
        </p:txBody>
      </p:sp>
      <p:graphicFrame>
        <p:nvGraphicFramePr>
          <p:cNvPr id="4" name="表格 3"/>
          <p:cNvGraphicFramePr>
            <a:graphicFrameLocks noGrp="1"/>
          </p:cNvGraphicFramePr>
          <p:nvPr>
            <p:extLst/>
          </p:nvPr>
        </p:nvGraphicFramePr>
        <p:xfrm>
          <a:off x="505068" y="3928056"/>
          <a:ext cx="9927280" cy="406645"/>
        </p:xfrm>
        <a:graphic>
          <a:graphicData uri="http://schemas.openxmlformats.org/drawingml/2006/table">
            <a:tbl>
              <a:tblPr firstRow="1" bandRow="1">
                <a:tableStyleId>{5C22544A-7EE6-4342-B048-85BDC9FD1C3A}</a:tableStyleId>
              </a:tblPr>
              <a:tblGrid>
                <a:gridCol w="1240910">
                  <a:extLst>
                    <a:ext uri="{9D8B030D-6E8A-4147-A177-3AD203B41FA5}">
                      <a16:colId xmlns:a16="http://schemas.microsoft.com/office/drawing/2014/main" val="20000"/>
                    </a:ext>
                  </a:extLst>
                </a:gridCol>
                <a:gridCol w="1240910">
                  <a:extLst>
                    <a:ext uri="{9D8B030D-6E8A-4147-A177-3AD203B41FA5}">
                      <a16:colId xmlns:a16="http://schemas.microsoft.com/office/drawing/2014/main" val="20001"/>
                    </a:ext>
                  </a:extLst>
                </a:gridCol>
                <a:gridCol w="1240910">
                  <a:extLst>
                    <a:ext uri="{9D8B030D-6E8A-4147-A177-3AD203B41FA5}">
                      <a16:colId xmlns:a16="http://schemas.microsoft.com/office/drawing/2014/main" val="20002"/>
                    </a:ext>
                  </a:extLst>
                </a:gridCol>
                <a:gridCol w="1240910">
                  <a:extLst>
                    <a:ext uri="{9D8B030D-6E8A-4147-A177-3AD203B41FA5}">
                      <a16:colId xmlns:a16="http://schemas.microsoft.com/office/drawing/2014/main" val="20003"/>
                    </a:ext>
                  </a:extLst>
                </a:gridCol>
                <a:gridCol w="1240910">
                  <a:extLst>
                    <a:ext uri="{9D8B030D-6E8A-4147-A177-3AD203B41FA5}">
                      <a16:colId xmlns:a16="http://schemas.microsoft.com/office/drawing/2014/main" val="20004"/>
                    </a:ext>
                  </a:extLst>
                </a:gridCol>
                <a:gridCol w="1240910">
                  <a:extLst>
                    <a:ext uri="{9D8B030D-6E8A-4147-A177-3AD203B41FA5}">
                      <a16:colId xmlns:a16="http://schemas.microsoft.com/office/drawing/2014/main" val="20005"/>
                    </a:ext>
                  </a:extLst>
                </a:gridCol>
                <a:gridCol w="1240910">
                  <a:extLst>
                    <a:ext uri="{9D8B030D-6E8A-4147-A177-3AD203B41FA5}">
                      <a16:colId xmlns:a16="http://schemas.microsoft.com/office/drawing/2014/main" val="20006"/>
                    </a:ext>
                  </a:extLst>
                </a:gridCol>
                <a:gridCol w="1240910">
                  <a:extLst>
                    <a:ext uri="{9D8B030D-6E8A-4147-A177-3AD203B41FA5}">
                      <a16:colId xmlns:a16="http://schemas.microsoft.com/office/drawing/2014/main" val="20007"/>
                    </a:ext>
                  </a:extLst>
                </a:gridCol>
              </a:tblGrid>
              <a:tr h="406645">
                <a:tc>
                  <a:txBody>
                    <a:bodyPr/>
                    <a:lstStyle/>
                    <a:p>
                      <a:r>
                        <a:rPr lang="en-US" altLang="zh-CN" dirty="0"/>
                        <a:t>10101010</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10101010</a:t>
                      </a:r>
                      <a:endParaRPr lang="zh-CN" altLang="en-US" dirty="0"/>
                    </a:p>
                  </a:txBody>
                  <a:tcPr/>
                </a:tc>
                <a:tc>
                  <a:txBody>
                    <a:bodyPr/>
                    <a:lstStyle/>
                    <a:p>
                      <a:r>
                        <a:rPr lang="en-US" altLang="zh-CN" dirty="0"/>
                        <a:t>10101010</a:t>
                      </a:r>
                      <a:endParaRPr lang="zh-CN" altLang="en-US" dirty="0"/>
                    </a:p>
                  </a:txBody>
                  <a:tcPr/>
                </a:tc>
                <a:tc>
                  <a:txBody>
                    <a:bodyPr/>
                    <a:lstStyle/>
                    <a:p>
                      <a:r>
                        <a:rPr lang="en-US" altLang="zh-CN" dirty="0"/>
                        <a:t>10101010</a:t>
                      </a:r>
                      <a:endParaRPr lang="zh-CN" altLang="en-US" dirty="0"/>
                    </a:p>
                  </a:txBody>
                  <a:tcPr/>
                </a:tc>
                <a:tc>
                  <a:txBody>
                    <a:bodyPr/>
                    <a:lstStyle/>
                    <a:p>
                      <a:r>
                        <a:rPr lang="en-US" altLang="zh-CN" dirty="0"/>
                        <a:t>10101010</a:t>
                      </a:r>
                      <a:endParaRPr lang="zh-CN" altLang="en-US" dirty="0"/>
                    </a:p>
                  </a:txBody>
                  <a:tcPr/>
                </a:tc>
                <a:tc>
                  <a:txBody>
                    <a:bodyPr/>
                    <a:lstStyle/>
                    <a:p>
                      <a:r>
                        <a:rPr lang="en-US" altLang="zh-CN" dirty="0"/>
                        <a:t>10101010</a:t>
                      </a:r>
                      <a:endParaRPr lang="zh-CN" altLang="en-US" dirty="0"/>
                    </a:p>
                  </a:txBody>
                  <a:tcPr/>
                </a:tc>
                <a:tc>
                  <a:txBody>
                    <a:bodyPr/>
                    <a:lstStyle/>
                    <a:p>
                      <a:r>
                        <a:rPr lang="en-US" altLang="zh-CN" dirty="0"/>
                        <a:t>10101010</a:t>
                      </a:r>
                      <a:endParaRPr lang="zh-CN" altLang="en-US" dirty="0"/>
                    </a:p>
                  </a:txBody>
                  <a:tcPr/>
                </a:tc>
                <a:tc>
                  <a:txBody>
                    <a:bodyPr/>
                    <a:lstStyle/>
                    <a:p>
                      <a:r>
                        <a:rPr lang="en-US" altLang="zh-CN" dirty="0">
                          <a:solidFill>
                            <a:schemeClr val="accent4">
                              <a:lumMod val="60000"/>
                              <a:lumOff val="40000"/>
                            </a:schemeClr>
                          </a:solidFill>
                        </a:rPr>
                        <a:t>10101011</a:t>
                      </a:r>
                      <a:endParaRPr lang="zh-CN" altLang="en-US" dirty="0">
                        <a:solidFill>
                          <a:schemeClr val="accent4">
                            <a:lumMod val="60000"/>
                            <a:lumOff val="40000"/>
                          </a:schemeClr>
                        </a:solidFill>
                      </a:endParaRPr>
                    </a:p>
                  </a:txBody>
                  <a:tcPr/>
                </a:tc>
                <a:extLst>
                  <a:ext uri="{0D108BD9-81ED-4DB2-BD59-A6C34878D82A}">
                    <a16:rowId xmlns:a16="http://schemas.microsoft.com/office/drawing/2014/main" val="10000"/>
                  </a:ext>
                </a:extLst>
              </a:tr>
            </a:tbl>
          </a:graphicData>
        </a:graphic>
      </p:graphicFrame>
      <p:sp>
        <p:nvSpPr>
          <p:cNvPr id="13" name="任意多边形 12"/>
          <p:cNvSpPr/>
          <p:nvPr/>
        </p:nvSpPr>
        <p:spPr>
          <a:xfrm>
            <a:off x="541867" y="2878665"/>
            <a:ext cx="9855200" cy="1011059"/>
          </a:xfrm>
          <a:custGeom>
            <a:avLst/>
            <a:gdLst>
              <a:gd name="connsiteX0" fmla="*/ 2280355 w 9855200"/>
              <a:gd name="connsiteY0" fmla="*/ 11289 h 1433689"/>
              <a:gd name="connsiteX1" fmla="*/ 0 w 9855200"/>
              <a:gd name="connsiteY1" fmla="*/ 1433689 h 1433689"/>
              <a:gd name="connsiteX2" fmla="*/ 9855200 w 9855200"/>
              <a:gd name="connsiteY2" fmla="*/ 1433689 h 1433689"/>
              <a:gd name="connsiteX3" fmla="*/ 3781777 w 9855200"/>
              <a:gd name="connsiteY3" fmla="*/ 0 h 1433689"/>
              <a:gd name="connsiteX4" fmla="*/ 2336800 w 9855200"/>
              <a:gd name="connsiteY4" fmla="*/ 0 h 1433689"/>
              <a:gd name="connsiteX5" fmla="*/ 2280355 w 9855200"/>
              <a:gd name="connsiteY5" fmla="*/ 11289 h 1433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5200" h="1433689">
                <a:moveTo>
                  <a:pt x="2280355" y="11289"/>
                </a:moveTo>
                <a:lnTo>
                  <a:pt x="0" y="1433689"/>
                </a:lnTo>
                <a:lnTo>
                  <a:pt x="9855200" y="1433689"/>
                </a:lnTo>
                <a:lnTo>
                  <a:pt x="3781777" y="0"/>
                </a:lnTo>
                <a:lnTo>
                  <a:pt x="2336800" y="0"/>
                </a:lnTo>
                <a:lnTo>
                  <a:pt x="2280355" y="11289"/>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1804702" y="971151"/>
            <a:ext cx="9485598" cy="1859792"/>
            <a:chOff x="1804702" y="1230798"/>
            <a:chExt cx="9485598" cy="1859792"/>
          </a:xfrm>
        </p:grpSpPr>
        <p:sp>
          <p:nvSpPr>
            <p:cNvPr id="9" name="Text Box 5"/>
            <p:cNvSpPr txBox="1">
              <a:spLocks noChangeArrowheads="1"/>
            </p:cNvSpPr>
            <p:nvPr/>
          </p:nvSpPr>
          <p:spPr bwMode="auto">
            <a:xfrm>
              <a:off x="6000284" y="1230798"/>
              <a:ext cx="2154004" cy="36512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spcBef>
                  <a:spcPct val="0"/>
                </a:spcBef>
                <a:buClrTx/>
                <a:buSzTx/>
                <a:buFontTx/>
                <a:buNone/>
              </a:pPr>
              <a:r>
                <a:rPr lang="en-US" altLang="zh-CN" sz="2400" dirty="0">
                  <a:solidFill>
                    <a:srgbClr val="FF0000"/>
                  </a:solidFill>
                  <a:latin typeface="+mn-ea"/>
                  <a:ea typeface="+mn-ea"/>
                </a:rPr>
                <a:t>CRC</a:t>
              </a:r>
              <a:r>
                <a:rPr lang="zh-CN" altLang="en-US" sz="2400" dirty="0">
                  <a:solidFill>
                    <a:srgbClr val="FF0000"/>
                  </a:solidFill>
                  <a:latin typeface="+mn-ea"/>
                  <a:ea typeface="+mn-ea"/>
                </a:rPr>
                <a:t>检测范围</a:t>
              </a:r>
              <a:endParaRPr lang="zh-CN" altLang="en-US" sz="2400" dirty="0">
                <a:solidFill>
                  <a:prstClr val="black"/>
                </a:solidFill>
                <a:latin typeface="+mn-ea"/>
                <a:ea typeface="+mn-ea"/>
              </a:endParaRPr>
            </a:p>
          </p:txBody>
        </p:sp>
        <p:sp>
          <p:nvSpPr>
            <p:cNvPr id="10" name="Text Box 6"/>
            <p:cNvSpPr txBox="1">
              <a:spLocks noChangeArrowheads="1"/>
            </p:cNvSpPr>
            <p:nvPr/>
          </p:nvSpPr>
          <p:spPr bwMode="auto">
            <a:xfrm>
              <a:off x="1804702" y="2088446"/>
              <a:ext cx="9192085" cy="3778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lgn="just">
                <a:spcBef>
                  <a:spcPct val="0"/>
                </a:spcBef>
                <a:buClrTx/>
                <a:buSzTx/>
                <a:buFontTx/>
                <a:buNone/>
              </a:pPr>
              <a:r>
                <a:rPr lang="zh-CN" altLang="en-US" sz="2000" b="1" dirty="0">
                  <a:solidFill>
                    <a:prstClr val="black"/>
                  </a:solidFill>
                  <a:latin typeface="+mn-ea"/>
                  <a:ea typeface="+mn-ea"/>
                </a:rPr>
                <a:t>字节：</a:t>
              </a:r>
              <a:r>
                <a:rPr lang="zh-CN" altLang="en-US" sz="2000" b="1" dirty="0">
                  <a:solidFill>
                    <a:prstClr val="black"/>
                  </a:solidFill>
                </a:rPr>
                <a:t>                  </a:t>
              </a:r>
              <a:r>
                <a:rPr lang="en-US" altLang="zh-CN" sz="2000" b="1" dirty="0">
                  <a:solidFill>
                    <a:prstClr val="black"/>
                  </a:solidFill>
                </a:rPr>
                <a:t>8                   6                   6                    2               46</a:t>
              </a:r>
              <a:r>
                <a:rPr lang="zh-CN" altLang="en-US" sz="2000" b="1" dirty="0">
                  <a:solidFill>
                    <a:prstClr val="black"/>
                  </a:solidFill>
                </a:rPr>
                <a:t>～</a:t>
              </a:r>
              <a:r>
                <a:rPr lang="en-US" altLang="zh-CN" sz="2000" b="1" dirty="0">
                  <a:solidFill>
                    <a:prstClr val="black"/>
                  </a:solidFill>
                </a:rPr>
                <a:t>1500            4</a:t>
              </a:r>
              <a:endParaRPr lang="en-US" altLang="zh-CN" sz="2000" dirty="0">
                <a:solidFill>
                  <a:prstClr val="black"/>
                </a:solidFill>
                <a:latin typeface="Comic Sans MS" pitchFamily="66" charset="0"/>
              </a:endParaRPr>
            </a:p>
          </p:txBody>
        </p:sp>
        <p:sp>
          <p:nvSpPr>
            <p:cNvPr id="11" name="AutoShape 8"/>
            <p:cNvSpPr>
              <a:spLocks/>
            </p:cNvSpPr>
            <p:nvPr/>
          </p:nvSpPr>
          <p:spPr bwMode="auto">
            <a:xfrm rot="5400000">
              <a:off x="6862974" y="-828361"/>
              <a:ext cx="428625" cy="5536354"/>
            </a:xfrm>
            <a:prstGeom prst="leftBrace">
              <a:avLst>
                <a:gd name="adj1" fmla="val 81728"/>
                <a:gd name="adj2" fmla="val 50000"/>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graphicFrame>
          <p:nvGraphicFramePr>
            <p:cNvPr id="12" name="Group 46"/>
            <p:cNvGraphicFramePr>
              <a:graphicFrameLocks/>
            </p:cNvGraphicFramePr>
            <p:nvPr>
              <p:extLst/>
            </p:nvPr>
          </p:nvGraphicFramePr>
          <p:xfrm>
            <a:off x="2909098" y="2511152"/>
            <a:ext cx="8381202" cy="579438"/>
          </p:xfrm>
          <a:graphic>
            <a:graphicData uri="http://schemas.openxmlformats.org/drawingml/2006/table">
              <a:tbl>
                <a:tblPr/>
                <a:tblGrid>
                  <a:gridCol w="1396867">
                    <a:extLst>
                      <a:ext uri="{9D8B030D-6E8A-4147-A177-3AD203B41FA5}">
                        <a16:colId xmlns:a16="http://schemas.microsoft.com/office/drawing/2014/main" val="20000"/>
                      </a:ext>
                    </a:extLst>
                  </a:gridCol>
                  <a:gridCol w="1396867">
                    <a:extLst>
                      <a:ext uri="{9D8B030D-6E8A-4147-A177-3AD203B41FA5}">
                        <a16:colId xmlns:a16="http://schemas.microsoft.com/office/drawing/2014/main" val="20001"/>
                      </a:ext>
                    </a:extLst>
                  </a:gridCol>
                  <a:gridCol w="1396867">
                    <a:extLst>
                      <a:ext uri="{9D8B030D-6E8A-4147-A177-3AD203B41FA5}">
                        <a16:colId xmlns:a16="http://schemas.microsoft.com/office/drawing/2014/main" val="20002"/>
                      </a:ext>
                    </a:extLst>
                  </a:gridCol>
                  <a:gridCol w="1396867">
                    <a:extLst>
                      <a:ext uri="{9D8B030D-6E8A-4147-A177-3AD203B41FA5}">
                        <a16:colId xmlns:a16="http://schemas.microsoft.com/office/drawing/2014/main" val="20003"/>
                      </a:ext>
                    </a:extLst>
                  </a:gridCol>
                  <a:gridCol w="1396867">
                    <a:extLst>
                      <a:ext uri="{9D8B030D-6E8A-4147-A177-3AD203B41FA5}">
                        <a16:colId xmlns:a16="http://schemas.microsoft.com/office/drawing/2014/main" val="20004"/>
                      </a:ext>
                    </a:extLst>
                  </a:gridCol>
                  <a:gridCol w="1396867">
                    <a:extLst>
                      <a:ext uri="{9D8B030D-6E8A-4147-A177-3AD203B41FA5}">
                        <a16:colId xmlns:a16="http://schemas.microsoft.com/office/drawing/2014/main" val="20005"/>
                      </a:ext>
                    </a:extLst>
                  </a:gridCol>
                </a:tblGrid>
                <a:tr h="579438">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a:ln>
                              <a:noFill/>
                            </a:ln>
                            <a:solidFill>
                              <a:schemeClr val="tx1"/>
                            </a:solidFill>
                            <a:effectLst/>
                            <a:latin typeface="+mn-ea"/>
                            <a:ea typeface="+mn-ea"/>
                          </a:rPr>
                          <a:t>前同步码</a:t>
                        </a:r>
                      </a:p>
                    </a:txBody>
                    <a:tcPr marT="45745" marB="4574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a:ln>
                              <a:noFill/>
                            </a:ln>
                            <a:solidFill>
                              <a:schemeClr val="tx1"/>
                            </a:solidFill>
                            <a:effectLst/>
                            <a:latin typeface="+mn-ea"/>
                            <a:ea typeface="+mn-ea"/>
                          </a:rPr>
                          <a:t>目的地址</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a:ln>
                              <a:noFill/>
                            </a:ln>
                            <a:solidFill>
                              <a:schemeClr val="tx1"/>
                            </a:solidFill>
                            <a:effectLst/>
                            <a:latin typeface="+mn-ea"/>
                            <a:ea typeface="+mn-ea"/>
                          </a:rPr>
                          <a:t>源地址</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a:ln>
                              <a:noFill/>
                            </a:ln>
                            <a:solidFill>
                              <a:schemeClr val="tx1"/>
                            </a:solidFill>
                            <a:effectLst/>
                            <a:latin typeface="+mn-ea"/>
                            <a:ea typeface="+mn-ea"/>
                          </a:rPr>
                          <a:t>类型</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a:ln>
                              <a:noFill/>
                            </a:ln>
                            <a:solidFill>
                              <a:schemeClr val="tx1"/>
                            </a:solidFill>
                            <a:effectLst/>
                            <a:latin typeface="+mn-ea"/>
                            <a:ea typeface="+mn-ea"/>
                          </a:rPr>
                          <a:t>数据</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en-US" altLang="zh-CN" sz="2000" b="1" i="0" u="none" strike="noStrike" cap="none" normalizeH="0" baseline="0" dirty="0">
                            <a:ln>
                              <a:noFill/>
                            </a:ln>
                            <a:solidFill>
                              <a:schemeClr val="tx1"/>
                            </a:solidFill>
                            <a:effectLst/>
                            <a:latin typeface="+mn-ea"/>
                            <a:ea typeface="+mn-ea"/>
                          </a:rPr>
                          <a:t>CRC</a:t>
                        </a:r>
                        <a:endParaRPr kumimoji="0" lang="zh-CN" altLang="en-US" sz="2000" b="1" i="0" u="none" strike="noStrike" cap="none" normalizeH="0" baseline="0" dirty="0">
                          <a:ln>
                            <a:noFill/>
                          </a:ln>
                          <a:solidFill>
                            <a:schemeClr val="tx1"/>
                          </a:solidFill>
                          <a:effectLst/>
                          <a:latin typeface="+mn-ea"/>
                          <a:ea typeface="+mn-ea"/>
                        </a:endParaRPr>
                      </a:p>
                    </a:txBody>
                    <a:tcPr marT="45745" marB="4574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0"/>
                    </a:ext>
                  </a:extLst>
                </a:tr>
              </a:tbl>
            </a:graphicData>
          </a:graphic>
        </p:graphicFrame>
      </p:grpSp>
      <p:sp>
        <p:nvSpPr>
          <p:cNvPr id="14" name="矩形 13"/>
          <p:cNvSpPr/>
          <p:nvPr/>
        </p:nvSpPr>
        <p:spPr>
          <a:xfrm>
            <a:off x="4149759" y="4836924"/>
            <a:ext cx="1338829" cy="369332"/>
          </a:xfrm>
          <a:prstGeom prst="rect">
            <a:avLst/>
          </a:prstGeom>
        </p:spPr>
        <p:txBody>
          <a:bodyPr wrap="none">
            <a:spAutoFit/>
          </a:bodyPr>
          <a:lstStyle/>
          <a:p>
            <a:pPr algn="ctr">
              <a:spcBef>
                <a:spcPct val="0"/>
              </a:spcBef>
            </a:pPr>
            <a:r>
              <a:rPr kumimoji="1" lang="zh-CN" altLang="en-US" b="1" dirty="0">
                <a:solidFill>
                  <a:srgbClr val="FF0000"/>
                </a:solidFill>
                <a:latin typeface="+mn-ea"/>
              </a:rPr>
              <a:t>用于帧同步</a:t>
            </a:r>
          </a:p>
        </p:txBody>
      </p:sp>
      <p:sp>
        <p:nvSpPr>
          <p:cNvPr id="15" name="矩形 14"/>
          <p:cNvSpPr/>
          <p:nvPr/>
        </p:nvSpPr>
        <p:spPr>
          <a:xfrm>
            <a:off x="8885474" y="4829705"/>
            <a:ext cx="2404826" cy="369332"/>
          </a:xfrm>
          <a:prstGeom prst="rect">
            <a:avLst/>
          </a:prstGeom>
        </p:spPr>
        <p:txBody>
          <a:bodyPr wrap="none">
            <a:spAutoFit/>
          </a:bodyPr>
          <a:lstStyle/>
          <a:p>
            <a:pPr algn="ctr">
              <a:spcBef>
                <a:spcPct val="0"/>
              </a:spcBef>
            </a:pPr>
            <a:r>
              <a:rPr kumimoji="1" lang="zh-CN" altLang="en-US" b="1" dirty="0">
                <a:solidFill>
                  <a:srgbClr val="FF0000"/>
                </a:solidFill>
                <a:latin typeface="+mn-ea"/>
              </a:rPr>
              <a:t>帧开始定界符，</a:t>
            </a:r>
            <a:r>
              <a:rPr kumimoji="1" lang="en-US" altLang="zh-CN" b="1" dirty="0">
                <a:solidFill>
                  <a:srgbClr val="FF0000"/>
                </a:solidFill>
                <a:latin typeface="+mn-ea"/>
              </a:rPr>
              <a:t>1</a:t>
            </a:r>
            <a:r>
              <a:rPr kumimoji="1" lang="zh-CN" altLang="en-US" b="1" dirty="0">
                <a:solidFill>
                  <a:srgbClr val="FF0000"/>
                </a:solidFill>
                <a:latin typeface="+mn-ea"/>
              </a:rPr>
              <a:t>字节</a:t>
            </a:r>
          </a:p>
        </p:txBody>
      </p:sp>
      <p:sp>
        <p:nvSpPr>
          <p:cNvPr id="21" name="AutoShape 8"/>
          <p:cNvSpPr>
            <a:spLocks/>
          </p:cNvSpPr>
          <p:nvPr/>
        </p:nvSpPr>
        <p:spPr bwMode="auto">
          <a:xfrm rot="16200000">
            <a:off x="4604860" y="295377"/>
            <a:ext cx="428625" cy="8603939"/>
          </a:xfrm>
          <a:prstGeom prst="leftBrace">
            <a:avLst>
              <a:gd name="adj1" fmla="val 81728"/>
              <a:gd name="adj2" fmla="val 50000"/>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
        <p:nvSpPr>
          <p:cNvPr id="23" name="AutoShape 8"/>
          <p:cNvSpPr>
            <a:spLocks/>
          </p:cNvSpPr>
          <p:nvPr/>
        </p:nvSpPr>
        <p:spPr bwMode="auto">
          <a:xfrm rot="16200000">
            <a:off x="9574581" y="3980148"/>
            <a:ext cx="428625" cy="1216347"/>
          </a:xfrm>
          <a:prstGeom prst="leftBrace">
            <a:avLst>
              <a:gd name="adj1" fmla="val 81728"/>
              <a:gd name="adj2" fmla="val 50000"/>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Tree>
    <p:extLst>
      <p:ext uri="{BB962C8B-B14F-4D97-AF65-F5344CB8AC3E}">
        <p14:creationId xmlns:p14="http://schemas.microsoft.com/office/powerpoint/2010/main" val="41991006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65323"/>
                                        </p:tgtEl>
                                        <p:attrNameLst>
                                          <p:attrName>style.visibility</p:attrName>
                                        </p:attrNameLst>
                                      </p:cBhvr>
                                      <p:to>
                                        <p:strVal val="visible"/>
                                      </p:to>
                                    </p:set>
                                    <p:animEffect transition="in" filter="dissolve">
                                      <p:cBhvr>
                                        <p:cTn id="7" dur="500"/>
                                        <p:tgtEl>
                                          <p:spTgt spid="865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5323" grpId="0"/>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A95724F2-E57D-4509-B37C-E6B624A433BD}" type="slidenum">
              <a:rPr lang="en-US" altLang="zh-CN" sz="1200" smtClean="0">
                <a:solidFill>
                  <a:prstClr val="black"/>
                </a:solidFill>
                <a:latin typeface="Arial" pitchFamily="34" charset="0"/>
              </a:rPr>
              <a:pPr>
                <a:spcBef>
                  <a:spcPct val="0"/>
                </a:spcBef>
                <a:buClrTx/>
                <a:buSzTx/>
                <a:buFontTx/>
                <a:buNone/>
              </a:pPr>
              <a:t>208</a:t>
            </a:fld>
            <a:endParaRPr lang="en-US" altLang="zh-CN" sz="1200">
              <a:solidFill>
                <a:prstClr val="black"/>
              </a:solidFill>
              <a:latin typeface="Arial" pitchFamily="34" charset="0"/>
            </a:endParaRPr>
          </a:p>
        </p:txBody>
      </p:sp>
      <p:sp>
        <p:nvSpPr>
          <p:cNvPr id="869379" name="Rectangle 3"/>
          <p:cNvSpPr>
            <a:spLocks noGrp="1" noChangeArrowheads="1"/>
          </p:cNvSpPr>
          <p:nvPr>
            <p:ph type="body" idx="4294967295"/>
          </p:nvPr>
        </p:nvSpPr>
        <p:spPr>
          <a:xfrm>
            <a:off x="686884" y="725807"/>
            <a:ext cx="10603416" cy="3481087"/>
          </a:xfrm>
          <a:prstGeom prst="rect">
            <a:avLst/>
          </a:prstGeom>
        </p:spPr>
        <p:txBody>
          <a:bodyPr/>
          <a:lstStyle/>
          <a:p>
            <a:pPr>
              <a:lnSpc>
                <a:spcPct val="130000"/>
              </a:lnSpc>
            </a:pPr>
            <a:r>
              <a:rPr lang="zh-CN" altLang="en-US" sz="2400" dirty="0" smtClean="0">
                <a:latin typeface="+mn-ea"/>
              </a:rPr>
              <a:t>适配器</a:t>
            </a:r>
            <a:r>
              <a:rPr lang="en-US" altLang="zh-CN" sz="2400" dirty="0">
                <a:latin typeface="+mn-ea"/>
              </a:rPr>
              <a:t>B</a:t>
            </a:r>
            <a:r>
              <a:rPr lang="zh-CN" altLang="en-US" sz="2400" dirty="0">
                <a:solidFill>
                  <a:srgbClr val="FF0000"/>
                </a:solidFill>
                <a:latin typeface="+mn-ea"/>
              </a:rPr>
              <a:t>只接收目的地址与其</a:t>
            </a:r>
            <a:r>
              <a:rPr lang="en-US" altLang="zh-CN" sz="2400" dirty="0">
                <a:solidFill>
                  <a:srgbClr val="FF0000"/>
                </a:solidFill>
                <a:latin typeface="+mn-ea"/>
              </a:rPr>
              <a:t>MAC</a:t>
            </a:r>
            <a:r>
              <a:rPr lang="zh-CN" altLang="en-US" sz="2400" dirty="0">
                <a:solidFill>
                  <a:srgbClr val="FF0000"/>
                </a:solidFill>
                <a:latin typeface="+mn-ea"/>
              </a:rPr>
              <a:t>地址匹配或广播地址的帧</a:t>
            </a:r>
            <a:r>
              <a:rPr lang="zh-CN" altLang="en-US" sz="2400" dirty="0">
                <a:latin typeface="+mn-ea"/>
              </a:rPr>
              <a:t>，并将数据字段的内容传递给网络层。否则，丢弃该帧</a:t>
            </a:r>
            <a:r>
              <a:rPr lang="zh-CN" altLang="en-US" sz="2400" dirty="0" smtClean="0">
                <a:latin typeface="+mn-ea"/>
              </a:rPr>
              <a:t>。</a:t>
            </a:r>
            <a:endParaRPr lang="en-US" altLang="zh-CN" sz="2400" dirty="0" smtClean="0">
              <a:latin typeface="+mn-ea"/>
            </a:endParaRPr>
          </a:p>
          <a:p>
            <a:pPr>
              <a:lnSpc>
                <a:spcPct val="130000"/>
              </a:lnSpc>
            </a:pPr>
            <a:r>
              <a:rPr lang="zh-CN" altLang="en-US" sz="2400" dirty="0">
                <a:latin typeface="+mn-ea"/>
              </a:rPr>
              <a:t>以太网可以</a:t>
            </a:r>
            <a:r>
              <a:rPr lang="zh-CN" altLang="en-US" sz="2400" dirty="0">
                <a:solidFill>
                  <a:srgbClr val="FF0000"/>
                </a:solidFill>
                <a:latin typeface="+mn-ea"/>
              </a:rPr>
              <a:t>“多路复用”（支持）多种网络层</a:t>
            </a:r>
            <a:r>
              <a:rPr lang="zh-CN" altLang="en-US" sz="2400" dirty="0">
                <a:latin typeface="+mn-ea"/>
              </a:rPr>
              <a:t>协议。通过“类型”字段区分</a:t>
            </a:r>
            <a:r>
              <a:rPr lang="zh-CN" altLang="en-US" sz="2400" dirty="0" smtClean="0">
                <a:latin typeface="+mn-ea"/>
              </a:rPr>
              <a:t>。</a:t>
            </a:r>
            <a:endParaRPr lang="en-US" altLang="zh-CN" sz="2400" dirty="0" smtClean="0">
              <a:latin typeface="+mn-ea"/>
            </a:endParaRPr>
          </a:p>
          <a:p>
            <a:pPr>
              <a:lnSpc>
                <a:spcPct val="130000"/>
              </a:lnSpc>
            </a:pPr>
            <a:r>
              <a:rPr lang="zh-CN" altLang="en-US" sz="2400" dirty="0">
                <a:latin typeface="+mn-ea"/>
              </a:rPr>
              <a:t>数据字段</a:t>
            </a:r>
            <a:r>
              <a:rPr lang="en-US" altLang="zh-CN" sz="2400" dirty="0">
                <a:latin typeface="+mn-ea"/>
              </a:rPr>
              <a:t>(46</a:t>
            </a:r>
            <a:r>
              <a:rPr lang="zh-CN" altLang="en-US" sz="2400" dirty="0">
                <a:latin typeface="+mn-ea"/>
              </a:rPr>
              <a:t>～</a:t>
            </a:r>
            <a:r>
              <a:rPr lang="en-US" altLang="zh-CN" sz="2400" dirty="0">
                <a:latin typeface="+mn-ea"/>
              </a:rPr>
              <a:t>1500 </a:t>
            </a:r>
            <a:r>
              <a:rPr lang="zh-CN" altLang="en-US" sz="2400" dirty="0">
                <a:latin typeface="+mn-ea"/>
              </a:rPr>
              <a:t>字节</a:t>
            </a:r>
            <a:r>
              <a:rPr lang="en-US" altLang="zh-CN" sz="2400" dirty="0" smtClean="0">
                <a:latin typeface="+mn-ea"/>
              </a:rPr>
              <a:t>)</a:t>
            </a:r>
          </a:p>
          <a:p>
            <a:pPr>
              <a:lnSpc>
                <a:spcPct val="130000"/>
              </a:lnSpc>
            </a:pPr>
            <a:r>
              <a:rPr lang="zh-CN" altLang="en-US" sz="2400" dirty="0">
                <a:solidFill>
                  <a:schemeClr val="hlink"/>
                </a:solidFill>
                <a:latin typeface="+mn-ea"/>
              </a:rPr>
              <a:t>计算</a:t>
            </a:r>
            <a:r>
              <a:rPr lang="en-US" altLang="zh-CN" sz="2400" dirty="0">
                <a:solidFill>
                  <a:schemeClr val="hlink"/>
                </a:solidFill>
                <a:latin typeface="+mn-ea"/>
              </a:rPr>
              <a:t>CRC</a:t>
            </a:r>
            <a:r>
              <a:rPr lang="zh-CN" altLang="en-US" sz="2400" dirty="0">
                <a:solidFill>
                  <a:schemeClr val="hlink"/>
                </a:solidFill>
                <a:latin typeface="+mn-ea"/>
              </a:rPr>
              <a:t>：</a:t>
            </a:r>
            <a:r>
              <a:rPr lang="zh-CN" altLang="en-US" sz="2400" dirty="0">
                <a:latin typeface="+mn-ea"/>
              </a:rPr>
              <a:t>范围包括目的地址、源地址、类型、数据字段的比特，结果放入帧</a:t>
            </a:r>
            <a:r>
              <a:rPr lang="en-US" altLang="zh-CN" sz="2400" dirty="0">
                <a:latin typeface="+mn-ea"/>
              </a:rPr>
              <a:t>CRC</a:t>
            </a:r>
            <a:r>
              <a:rPr lang="zh-CN" altLang="en-US" sz="2400" dirty="0">
                <a:latin typeface="+mn-ea"/>
              </a:rPr>
              <a:t>字段。</a:t>
            </a:r>
          </a:p>
          <a:p>
            <a:pPr>
              <a:lnSpc>
                <a:spcPct val="130000"/>
              </a:lnSpc>
            </a:pPr>
            <a:endParaRPr lang="zh-CN" altLang="en-US" sz="2400" dirty="0">
              <a:latin typeface="+mn-ea"/>
            </a:endParaRPr>
          </a:p>
          <a:p>
            <a:pPr marL="0" indent="0" eaLnBrk="1">
              <a:lnSpc>
                <a:spcPct val="115000"/>
              </a:lnSpc>
              <a:buNone/>
            </a:pPr>
            <a:endParaRPr lang="zh-CN" altLang="en-US" sz="2400" dirty="0">
              <a:latin typeface="+mn-ea"/>
            </a:endParaRPr>
          </a:p>
        </p:txBody>
      </p:sp>
      <p:graphicFrame>
        <p:nvGraphicFramePr>
          <p:cNvPr id="6" name="Group 46"/>
          <p:cNvGraphicFramePr>
            <a:graphicFrameLocks/>
          </p:cNvGraphicFramePr>
          <p:nvPr>
            <p:extLst/>
          </p:nvPr>
        </p:nvGraphicFramePr>
        <p:xfrm>
          <a:off x="2028565" y="5043437"/>
          <a:ext cx="8381202" cy="579438"/>
        </p:xfrm>
        <a:graphic>
          <a:graphicData uri="http://schemas.openxmlformats.org/drawingml/2006/table">
            <a:tbl>
              <a:tblPr/>
              <a:tblGrid>
                <a:gridCol w="1396867">
                  <a:extLst>
                    <a:ext uri="{9D8B030D-6E8A-4147-A177-3AD203B41FA5}">
                      <a16:colId xmlns:a16="http://schemas.microsoft.com/office/drawing/2014/main" val="20000"/>
                    </a:ext>
                  </a:extLst>
                </a:gridCol>
                <a:gridCol w="1396867">
                  <a:extLst>
                    <a:ext uri="{9D8B030D-6E8A-4147-A177-3AD203B41FA5}">
                      <a16:colId xmlns:a16="http://schemas.microsoft.com/office/drawing/2014/main" val="20001"/>
                    </a:ext>
                  </a:extLst>
                </a:gridCol>
                <a:gridCol w="1396867">
                  <a:extLst>
                    <a:ext uri="{9D8B030D-6E8A-4147-A177-3AD203B41FA5}">
                      <a16:colId xmlns:a16="http://schemas.microsoft.com/office/drawing/2014/main" val="20002"/>
                    </a:ext>
                  </a:extLst>
                </a:gridCol>
                <a:gridCol w="1396867">
                  <a:extLst>
                    <a:ext uri="{9D8B030D-6E8A-4147-A177-3AD203B41FA5}">
                      <a16:colId xmlns:a16="http://schemas.microsoft.com/office/drawing/2014/main" val="20003"/>
                    </a:ext>
                  </a:extLst>
                </a:gridCol>
                <a:gridCol w="1396867">
                  <a:extLst>
                    <a:ext uri="{9D8B030D-6E8A-4147-A177-3AD203B41FA5}">
                      <a16:colId xmlns:a16="http://schemas.microsoft.com/office/drawing/2014/main" val="20004"/>
                    </a:ext>
                  </a:extLst>
                </a:gridCol>
                <a:gridCol w="1396867">
                  <a:extLst>
                    <a:ext uri="{9D8B030D-6E8A-4147-A177-3AD203B41FA5}">
                      <a16:colId xmlns:a16="http://schemas.microsoft.com/office/drawing/2014/main" val="20005"/>
                    </a:ext>
                  </a:extLst>
                </a:gridCol>
              </a:tblGrid>
              <a:tr h="579438">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a:ln>
                            <a:noFill/>
                          </a:ln>
                          <a:solidFill>
                            <a:schemeClr val="tx1"/>
                          </a:solidFill>
                          <a:effectLst/>
                          <a:latin typeface="+mn-ea"/>
                          <a:ea typeface="+mn-ea"/>
                        </a:rPr>
                        <a:t>前同步码</a:t>
                      </a:r>
                    </a:p>
                  </a:txBody>
                  <a:tcPr marT="45745" marB="4574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a:ln>
                            <a:noFill/>
                          </a:ln>
                          <a:solidFill>
                            <a:schemeClr val="tx1"/>
                          </a:solidFill>
                          <a:effectLst/>
                          <a:latin typeface="+mn-ea"/>
                          <a:ea typeface="+mn-ea"/>
                        </a:rPr>
                        <a:t>目的地址</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a:ln>
                            <a:noFill/>
                          </a:ln>
                          <a:solidFill>
                            <a:schemeClr val="tx1"/>
                          </a:solidFill>
                          <a:effectLst/>
                          <a:latin typeface="+mn-ea"/>
                          <a:ea typeface="+mn-ea"/>
                        </a:rPr>
                        <a:t>源地址</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dirty="0">
                          <a:ln>
                            <a:noFill/>
                          </a:ln>
                          <a:solidFill>
                            <a:schemeClr val="tx1"/>
                          </a:solidFill>
                          <a:effectLst/>
                          <a:latin typeface="+mn-ea"/>
                          <a:ea typeface="+mn-ea"/>
                        </a:rPr>
                        <a:t>类型</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zh-CN" altLang="en-US" sz="2000" b="1" i="0" u="none" strike="noStrike" cap="none" normalizeH="0" baseline="0">
                          <a:ln>
                            <a:noFill/>
                          </a:ln>
                          <a:solidFill>
                            <a:schemeClr val="tx1"/>
                          </a:solidFill>
                          <a:effectLst/>
                          <a:latin typeface="+mn-ea"/>
                          <a:ea typeface="+mn-ea"/>
                        </a:rPr>
                        <a:t>数据</a:t>
                      </a:r>
                    </a:p>
                  </a:txBody>
                  <a:tcPr marT="45745" marB="4574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2"/>
                        </a:buClr>
                        <a:buSzPct val="85000"/>
                        <a:buFont typeface="ZapfDingbats" pitchFamily="82" charset="2"/>
                        <a:defRPr sz="2400">
                          <a:solidFill>
                            <a:schemeClr val="tx1"/>
                          </a:solidFill>
                          <a:latin typeface="Times New Roman" pitchFamily="18" charset="0"/>
                          <a:ea typeface="宋体" pitchFamily="2" charset="-122"/>
                        </a:defRPr>
                      </a:lvl1pPr>
                      <a:lvl2pPr>
                        <a:spcBef>
                          <a:spcPct val="20000"/>
                        </a:spcBef>
                        <a:buClr>
                          <a:schemeClr val="accent2"/>
                        </a:buClr>
                        <a:buSzPct val="75000"/>
                        <a:buFont typeface="ZapfDingbats" pitchFamily="82" charset="2"/>
                        <a:defRPr sz="2000">
                          <a:solidFill>
                            <a:schemeClr val="tx1"/>
                          </a:solidFill>
                          <a:latin typeface="Times New Roman" pitchFamily="18" charset="0"/>
                          <a:ea typeface="宋体" pitchFamily="2" charset="-122"/>
                        </a:defRPr>
                      </a:lvl2pPr>
                      <a:lvl3pPr>
                        <a:spcBef>
                          <a:spcPct val="20000"/>
                        </a:spcBef>
                        <a:defRPr>
                          <a:solidFill>
                            <a:schemeClr val="tx1"/>
                          </a:solidFill>
                          <a:latin typeface="Times New Roman" pitchFamily="18" charset="0"/>
                          <a:ea typeface="宋体" pitchFamily="2" charset="-122"/>
                        </a:defRPr>
                      </a:lvl3pPr>
                      <a:lvl4pPr>
                        <a:spcBef>
                          <a:spcPct val="20000"/>
                        </a:spcBef>
                        <a:defRPr>
                          <a:solidFill>
                            <a:schemeClr val="tx1"/>
                          </a:solidFill>
                          <a:latin typeface="Times New Roman" pitchFamily="18" charset="0"/>
                          <a:ea typeface="宋体" pitchFamily="2" charset="-122"/>
                        </a:defRPr>
                      </a:lvl4pPr>
                      <a:lvl5pPr>
                        <a:spcBef>
                          <a:spcPct val="20000"/>
                        </a:spcBef>
                        <a:defRPr>
                          <a:solidFill>
                            <a:schemeClr val="tx1"/>
                          </a:solidFill>
                          <a:latin typeface="Times New Roman" pitchFamily="18" charset="0"/>
                          <a:ea typeface="宋体" pitchFamily="2" charset="-122"/>
                        </a:defRPr>
                      </a:lvl5pPr>
                      <a:lvl6pPr fontAlgn="base" hangingPunct="0">
                        <a:spcBef>
                          <a:spcPct val="20000"/>
                        </a:spcBef>
                        <a:spcAft>
                          <a:spcPct val="0"/>
                        </a:spcAft>
                        <a:defRPr>
                          <a:solidFill>
                            <a:schemeClr val="tx1"/>
                          </a:solidFill>
                          <a:latin typeface="Times New Roman" pitchFamily="18" charset="0"/>
                          <a:ea typeface="宋体" pitchFamily="2" charset="-122"/>
                        </a:defRPr>
                      </a:lvl6pPr>
                      <a:lvl7pPr fontAlgn="base" hangingPunct="0">
                        <a:spcBef>
                          <a:spcPct val="20000"/>
                        </a:spcBef>
                        <a:spcAft>
                          <a:spcPct val="0"/>
                        </a:spcAft>
                        <a:defRPr>
                          <a:solidFill>
                            <a:schemeClr val="tx1"/>
                          </a:solidFill>
                          <a:latin typeface="Times New Roman" pitchFamily="18" charset="0"/>
                          <a:ea typeface="宋体" pitchFamily="2" charset="-122"/>
                        </a:defRPr>
                      </a:lvl7pPr>
                      <a:lvl8pPr fontAlgn="base" hangingPunct="0">
                        <a:spcBef>
                          <a:spcPct val="20000"/>
                        </a:spcBef>
                        <a:spcAft>
                          <a:spcPct val="0"/>
                        </a:spcAft>
                        <a:defRPr>
                          <a:solidFill>
                            <a:schemeClr val="tx1"/>
                          </a:solidFill>
                          <a:latin typeface="Times New Roman" pitchFamily="18" charset="0"/>
                          <a:ea typeface="宋体" pitchFamily="2" charset="-122"/>
                        </a:defRPr>
                      </a:lvl8pPr>
                      <a:lvl9pPr fontAlgn="base" hangingPunct="0">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0">
                        <a:lnSpc>
                          <a:spcPct val="100000"/>
                        </a:lnSpc>
                        <a:spcBef>
                          <a:spcPct val="50000"/>
                        </a:spcBef>
                        <a:spcAft>
                          <a:spcPct val="0"/>
                        </a:spcAft>
                        <a:buClr>
                          <a:schemeClr val="accent2"/>
                        </a:buClr>
                        <a:buSzPct val="85000"/>
                        <a:buFont typeface="ZapfDingbats" pitchFamily="82" charset="2"/>
                        <a:buNone/>
                        <a:tabLst/>
                      </a:pPr>
                      <a:r>
                        <a:rPr kumimoji="0" lang="en-US" altLang="zh-CN" sz="2000" b="1" i="0" u="none" strike="noStrike" cap="none" normalizeH="0" baseline="0" dirty="0">
                          <a:ln>
                            <a:noFill/>
                          </a:ln>
                          <a:solidFill>
                            <a:schemeClr val="tx1"/>
                          </a:solidFill>
                          <a:effectLst/>
                          <a:latin typeface="+mn-ea"/>
                          <a:ea typeface="+mn-ea"/>
                        </a:rPr>
                        <a:t>CRC</a:t>
                      </a:r>
                      <a:endParaRPr kumimoji="0" lang="zh-CN" altLang="en-US" sz="2000" b="1" i="0" u="none" strike="noStrike" cap="none" normalizeH="0" baseline="0" dirty="0">
                        <a:ln>
                          <a:noFill/>
                        </a:ln>
                        <a:solidFill>
                          <a:schemeClr val="tx1"/>
                        </a:solidFill>
                        <a:effectLst/>
                        <a:latin typeface="+mn-ea"/>
                        <a:ea typeface="+mn-ea"/>
                      </a:endParaRPr>
                    </a:p>
                  </a:txBody>
                  <a:tcPr marT="45745" marB="4574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221769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869379">
                                            <p:txEl>
                                              <p:pRg st="0" end="0"/>
                                            </p:txEl>
                                          </p:spTgt>
                                        </p:tgtEl>
                                        <p:attrNameLst>
                                          <p:attrName>style.visibility</p:attrName>
                                        </p:attrNameLst>
                                      </p:cBhvr>
                                      <p:to>
                                        <p:strVal val="visible"/>
                                      </p:to>
                                    </p:set>
                                    <p:animEffect transition="in" filter="blinds(horizontal)">
                                      <p:cBhvr>
                                        <p:cTn id="7" dur="500"/>
                                        <p:tgtEl>
                                          <p:spTgt spid="869379">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69379">
                                            <p:txEl>
                                              <p:pRg st="1" end="1"/>
                                            </p:txEl>
                                          </p:spTgt>
                                        </p:tgtEl>
                                        <p:attrNameLst>
                                          <p:attrName>style.visibility</p:attrName>
                                        </p:attrNameLst>
                                      </p:cBhvr>
                                      <p:to>
                                        <p:strVal val="visible"/>
                                      </p:to>
                                    </p:set>
                                    <p:animEffect transition="in" filter="blinds(horizontal)">
                                      <p:cBhvr>
                                        <p:cTn id="10" dur="500"/>
                                        <p:tgtEl>
                                          <p:spTgt spid="869379">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869379">
                                            <p:txEl>
                                              <p:pRg st="2" end="2"/>
                                            </p:txEl>
                                          </p:spTgt>
                                        </p:tgtEl>
                                        <p:attrNameLst>
                                          <p:attrName>style.visibility</p:attrName>
                                        </p:attrNameLst>
                                      </p:cBhvr>
                                      <p:to>
                                        <p:strVal val="visible"/>
                                      </p:to>
                                    </p:set>
                                    <p:animEffect transition="in" filter="blinds(horizontal)">
                                      <p:cBhvr>
                                        <p:cTn id="13" dur="500"/>
                                        <p:tgtEl>
                                          <p:spTgt spid="869379">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869379">
                                            <p:txEl>
                                              <p:pRg st="3" end="3"/>
                                            </p:txEl>
                                          </p:spTgt>
                                        </p:tgtEl>
                                        <p:attrNameLst>
                                          <p:attrName>style.visibility</p:attrName>
                                        </p:attrNameLst>
                                      </p:cBhvr>
                                      <p:to>
                                        <p:strVal val="visible"/>
                                      </p:to>
                                    </p:set>
                                    <p:animEffect transition="in" filter="blinds(horizontal)">
                                      <p:cBhvr>
                                        <p:cTn id="16" dur="500"/>
                                        <p:tgtEl>
                                          <p:spTgt spid="86937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5C0CFC41-A0F3-40DA-877D-5DB3DA12C9F7}" type="slidenum">
              <a:rPr lang="en-US" altLang="zh-CN" sz="1200" smtClean="0">
                <a:solidFill>
                  <a:prstClr val="black"/>
                </a:solidFill>
                <a:latin typeface="Arial" pitchFamily="34" charset="0"/>
              </a:rPr>
              <a:pPr>
                <a:spcBef>
                  <a:spcPct val="0"/>
                </a:spcBef>
                <a:buClrTx/>
                <a:buSzTx/>
                <a:buFontTx/>
                <a:buNone/>
              </a:pPr>
              <a:t>209</a:t>
            </a:fld>
            <a:endParaRPr lang="en-US" altLang="zh-CN" sz="1200">
              <a:solidFill>
                <a:prstClr val="black"/>
              </a:solidFill>
              <a:latin typeface="Arial" pitchFamily="34" charset="0"/>
            </a:endParaRPr>
          </a:p>
        </p:txBody>
      </p:sp>
      <p:sp>
        <p:nvSpPr>
          <p:cNvPr id="95235" name="Rectangle 2"/>
          <p:cNvSpPr>
            <a:spLocks noGrp="1" noChangeArrowheads="1"/>
          </p:cNvSpPr>
          <p:nvPr>
            <p:ph type="title" idx="4294967295"/>
          </p:nvPr>
        </p:nvSpPr>
        <p:spPr>
          <a:xfrm>
            <a:off x="0" y="159152"/>
            <a:ext cx="12095544" cy="1143000"/>
          </a:xfrm>
          <a:prstGeom prst="rect">
            <a:avLst/>
          </a:prstGeom>
        </p:spPr>
        <p:txBody>
          <a:bodyPr/>
          <a:lstStyle/>
          <a:p>
            <a:pPr algn="ctr"/>
            <a:r>
              <a:rPr lang="zh-CN" altLang="en-US" dirty="0"/>
              <a:t>以太网</a:t>
            </a:r>
            <a:r>
              <a:rPr lang="en-US" altLang="zh-CN" dirty="0"/>
              <a:t>: </a:t>
            </a:r>
            <a:r>
              <a:rPr lang="zh-CN" altLang="en-US" dirty="0"/>
              <a:t>不可靠的无连接服务</a:t>
            </a:r>
          </a:p>
        </p:txBody>
      </p:sp>
      <p:sp>
        <p:nvSpPr>
          <p:cNvPr id="879619" name="Rectangle 3"/>
          <p:cNvSpPr>
            <a:spLocks noGrp="1" noChangeArrowheads="1"/>
          </p:cNvSpPr>
          <p:nvPr>
            <p:ph type="body" idx="4294967295"/>
          </p:nvPr>
        </p:nvSpPr>
        <p:spPr>
          <a:xfrm>
            <a:off x="937549" y="1309225"/>
            <a:ext cx="10363200" cy="4350795"/>
          </a:xfrm>
          <a:prstGeom prst="rect">
            <a:avLst/>
          </a:prstGeom>
        </p:spPr>
        <p:txBody>
          <a:bodyPr/>
          <a:lstStyle/>
          <a:p>
            <a:pPr eaLnBrk="1">
              <a:lnSpc>
                <a:spcPct val="125000"/>
              </a:lnSpc>
              <a:spcBef>
                <a:spcPct val="15000"/>
              </a:spcBef>
              <a:buFont typeface="ZapfDingbats" pitchFamily="82" charset="2"/>
              <a:buNone/>
            </a:pPr>
            <a:r>
              <a:rPr lang="zh-CN" altLang="en-US" sz="2400" dirty="0">
                <a:latin typeface="+mn-ea"/>
              </a:rPr>
              <a:t>以太网向网络层提供的服务。</a:t>
            </a:r>
            <a:endParaRPr lang="zh-CN" altLang="en-US" sz="2400" dirty="0">
              <a:latin typeface="+mn-ea"/>
              <a:sym typeface="Wingdings" pitchFamily="2" charset="2"/>
            </a:endParaRPr>
          </a:p>
          <a:p>
            <a:pPr eaLnBrk="1">
              <a:lnSpc>
                <a:spcPct val="125000"/>
              </a:lnSpc>
              <a:spcBef>
                <a:spcPct val="15000"/>
              </a:spcBef>
            </a:pPr>
            <a:r>
              <a:rPr lang="zh-CN" altLang="en-US" sz="2400" dirty="0">
                <a:solidFill>
                  <a:schemeClr val="hlink"/>
                </a:solidFill>
                <a:latin typeface="+mn-ea"/>
              </a:rPr>
              <a:t>无连接服务：</a:t>
            </a:r>
            <a:r>
              <a:rPr lang="zh-CN" altLang="en-US" sz="2400" dirty="0">
                <a:latin typeface="+mn-ea"/>
              </a:rPr>
              <a:t>通信时，</a:t>
            </a:r>
            <a:r>
              <a:rPr lang="zh-CN" altLang="en-US" sz="2400" dirty="0">
                <a:solidFill>
                  <a:srgbClr val="FF0000"/>
                </a:solidFill>
                <a:latin typeface="+mn-ea"/>
              </a:rPr>
              <a:t>发送方适配器不需要先和接收方适配器“握手”</a:t>
            </a:r>
            <a:r>
              <a:rPr lang="zh-CN" altLang="en-US" sz="2400" dirty="0">
                <a:latin typeface="+mn-ea"/>
              </a:rPr>
              <a:t>。</a:t>
            </a:r>
          </a:p>
          <a:p>
            <a:pPr eaLnBrk="1">
              <a:lnSpc>
                <a:spcPct val="125000"/>
              </a:lnSpc>
              <a:spcBef>
                <a:spcPct val="15000"/>
              </a:spcBef>
            </a:pPr>
            <a:r>
              <a:rPr lang="zh-CN" altLang="en-US" sz="2400" dirty="0">
                <a:solidFill>
                  <a:schemeClr val="hlink"/>
                </a:solidFill>
                <a:latin typeface="+mn-ea"/>
              </a:rPr>
              <a:t>不可靠的服务：</a:t>
            </a:r>
            <a:r>
              <a:rPr lang="zh-CN" altLang="en-US" sz="2400" dirty="0">
                <a:latin typeface="+mn-ea"/>
              </a:rPr>
              <a:t>接收到的</a:t>
            </a:r>
            <a:r>
              <a:rPr lang="zh-CN" altLang="en-US" sz="2400" dirty="0">
                <a:solidFill>
                  <a:srgbClr val="FF0000"/>
                </a:solidFill>
                <a:latin typeface="+mn-ea"/>
              </a:rPr>
              <a:t>帧可能包含比特差错</a:t>
            </a:r>
            <a:r>
              <a:rPr lang="zh-CN" altLang="en-US" sz="2400" dirty="0">
                <a:latin typeface="+mn-ea"/>
              </a:rPr>
              <a:t>。</a:t>
            </a:r>
          </a:p>
          <a:p>
            <a:pPr lvl="1">
              <a:lnSpc>
                <a:spcPct val="125000"/>
              </a:lnSpc>
              <a:spcBef>
                <a:spcPct val="15000"/>
              </a:spcBef>
            </a:pPr>
            <a:r>
              <a:rPr lang="zh-CN" altLang="en-US" dirty="0">
                <a:latin typeface="+mn-ea"/>
              </a:rPr>
              <a:t>收到正确帧，</a:t>
            </a:r>
            <a:r>
              <a:rPr lang="zh-CN" altLang="en-US" dirty="0">
                <a:solidFill>
                  <a:srgbClr val="FF0000"/>
                </a:solidFill>
                <a:latin typeface="+mn-ea"/>
              </a:rPr>
              <a:t>不发确认帧</a:t>
            </a:r>
            <a:r>
              <a:rPr lang="zh-CN" altLang="en-US" dirty="0">
                <a:latin typeface="+mn-ea"/>
              </a:rPr>
              <a:t>；</a:t>
            </a:r>
          </a:p>
          <a:p>
            <a:pPr lvl="1">
              <a:lnSpc>
                <a:spcPct val="125000"/>
              </a:lnSpc>
              <a:spcBef>
                <a:spcPct val="15000"/>
              </a:spcBef>
            </a:pPr>
            <a:r>
              <a:rPr lang="zh-CN" altLang="en-US" dirty="0">
                <a:latin typeface="+mn-ea"/>
              </a:rPr>
              <a:t>收到出错帧，丢弃该帧，</a:t>
            </a:r>
            <a:r>
              <a:rPr lang="zh-CN" altLang="en-US" dirty="0">
                <a:solidFill>
                  <a:srgbClr val="FF0000"/>
                </a:solidFill>
                <a:latin typeface="+mn-ea"/>
              </a:rPr>
              <a:t>不发否定帧</a:t>
            </a:r>
            <a:r>
              <a:rPr lang="zh-CN" altLang="en-US" dirty="0">
                <a:latin typeface="+mn-ea"/>
              </a:rPr>
              <a:t>。</a:t>
            </a:r>
          </a:p>
          <a:p>
            <a:pPr lvl="1">
              <a:lnSpc>
                <a:spcPct val="125000"/>
              </a:lnSpc>
              <a:spcBef>
                <a:spcPct val="15000"/>
              </a:spcBef>
              <a:buFontTx/>
              <a:buChar char="•"/>
            </a:pPr>
            <a:r>
              <a:rPr lang="zh-CN" altLang="en-US" dirty="0">
                <a:latin typeface="+mn-ea"/>
              </a:rPr>
              <a:t>发送适配器不会重发出错帧。</a:t>
            </a:r>
            <a:endParaRPr lang="en-US" altLang="zh-CN" dirty="0">
              <a:latin typeface="+mn-ea"/>
            </a:endParaRPr>
          </a:p>
          <a:p>
            <a:pPr lvl="1">
              <a:lnSpc>
                <a:spcPct val="125000"/>
              </a:lnSpc>
              <a:spcBef>
                <a:spcPct val="15000"/>
              </a:spcBef>
              <a:buFontTx/>
              <a:buChar char="•"/>
            </a:pPr>
            <a:r>
              <a:rPr lang="zh-CN" altLang="en-US" dirty="0"/>
              <a:t>丢弃数据的恢复是通过终端</a:t>
            </a:r>
            <a:r>
              <a:rPr lang="zh-CN" altLang="en-US" b="1" dirty="0"/>
              <a:t>传输层</a:t>
            </a:r>
            <a:r>
              <a:rPr lang="zh-CN" altLang="en-US" dirty="0"/>
              <a:t>的可靠数据传输机制来实现的</a:t>
            </a:r>
            <a:endParaRPr lang="en-US" altLang="zh-CN" dirty="0"/>
          </a:p>
          <a:p>
            <a:pPr>
              <a:lnSpc>
                <a:spcPct val="125000"/>
              </a:lnSpc>
              <a:spcBef>
                <a:spcPct val="15000"/>
              </a:spcBef>
              <a:buFontTx/>
              <a:buChar char="•"/>
            </a:pPr>
            <a:r>
              <a:rPr lang="zh-CN" altLang="en-US" sz="2400" dirty="0"/>
              <a:t>以太网的</a:t>
            </a:r>
            <a:r>
              <a:rPr lang="en-US" altLang="zh-CN" sz="2400" dirty="0"/>
              <a:t>MAC</a:t>
            </a:r>
            <a:r>
              <a:rPr lang="zh-CN" altLang="en-US" sz="2400" dirty="0"/>
              <a:t>协议：</a:t>
            </a:r>
            <a:r>
              <a:rPr lang="zh-CN" altLang="en-US" sz="2400" dirty="0">
                <a:solidFill>
                  <a:srgbClr val="FF0000"/>
                </a:solidFill>
              </a:rPr>
              <a:t>使用无时隙的</a:t>
            </a:r>
            <a:r>
              <a:rPr lang="en-US" altLang="zh-CN" sz="2400" dirty="0">
                <a:solidFill>
                  <a:srgbClr val="FF0000"/>
                </a:solidFill>
              </a:rPr>
              <a:t>CSMA/CD</a:t>
            </a:r>
            <a:r>
              <a:rPr lang="zh-CN" altLang="en-US" sz="2400" dirty="0">
                <a:solidFill>
                  <a:srgbClr val="FF0000"/>
                </a:solidFill>
              </a:rPr>
              <a:t>协议（二进制指数回退）</a:t>
            </a:r>
            <a:endParaRPr lang="en-US" altLang="zh-CN" sz="2400" dirty="0">
              <a:solidFill>
                <a:srgbClr val="FF0000"/>
              </a:solidFill>
            </a:endParaRPr>
          </a:p>
          <a:p>
            <a:pPr marL="0" indent="0">
              <a:lnSpc>
                <a:spcPct val="125000"/>
              </a:lnSpc>
              <a:spcBef>
                <a:spcPct val="15000"/>
              </a:spcBef>
              <a:buNone/>
            </a:pPr>
            <a:r>
              <a:rPr lang="en-US" altLang="zh-CN" sz="2400" dirty="0"/>
              <a:t>	</a:t>
            </a:r>
            <a:r>
              <a:rPr lang="en-US" altLang="zh-CN" sz="2400" dirty="0">
                <a:solidFill>
                  <a:srgbClr val="FF0000"/>
                </a:solidFill>
              </a:rPr>
              <a:t>——</a:t>
            </a:r>
            <a:r>
              <a:rPr lang="zh-CN" altLang="en-US" sz="2400" dirty="0">
                <a:solidFill>
                  <a:srgbClr val="FF0000"/>
                </a:solidFill>
              </a:rPr>
              <a:t>见前述</a:t>
            </a:r>
            <a:r>
              <a:rPr lang="en-US" altLang="zh-CN" sz="2400" dirty="0">
                <a:solidFill>
                  <a:srgbClr val="FF0000"/>
                </a:solidFill>
              </a:rPr>
              <a:t>5.3.2</a:t>
            </a:r>
            <a:r>
              <a:rPr lang="zh-CN" altLang="en-US" sz="2400" dirty="0">
                <a:solidFill>
                  <a:srgbClr val="FF0000"/>
                </a:solidFill>
              </a:rPr>
              <a:t>节</a:t>
            </a:r>
            <a:endParaRPr lang="en-US" altLang="zh-CN" sz="2400" dirty="0">
              <a:solidFill>
                <a:srgbClr val="FF0000"/>
              </a:solidFill>
              <a:latin typeface="+mn-ea"/>
            </a:endParaRPr>
          </a:p>
        </p:txBody>
      </p:sp>
    </p:spTree>
    <p:extLst>
      <p:ext uri="{BB962C8B-B14F-4D97-AF65-F5344CB8AC3E}">
        <p14:creationId xmlns:p14="http://schemas.microsoft.com/office/powerpoint/2010/main" val="42631427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79619">
                                            <p:txEl>
                                              <p:pRg st="1" end="1"/>
                                            </p:txEl>
                                          </p:spTgt>
                                        </p:tgtEl>
                                        <p:attrNameLst>
                                          <p:attrName>style.visibility</p:attrName>
                                        </p:attrNameLst>
                                      </p:cBhvr>
                                      <p:to>
                                        <p:strVal val="visible"/>
                                      </p:to>
                                    </p:set>
                                    <p:animEffect transition="in" filter="blinds(horizontal)">
                                      <p:cBhvr>
                                        <p:cTn id="7" dur="500"/>
                                        <p:tgtEl>
                                          <p:spTgt spid="87961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879619">
                                            <p:txEl>
                                              <p:pRg st="2" end="2"/>
                                            </p:txEl>
                                          </p:spTgt>
                                        </p:tgtEl>
                                        <p:attrNameLst>
                                          <p:attrName>style.visibility</p:attrName>
                                        </p:attrNameLst>
                                      </p:cBhvr>
                                      <p:to>
                                        <p:strVal val="visible"/>
                                      </p:to>
                                    </p:set>
                                    <p:animEffect transition="in" filter="blinds(horizontal)">
                                      <p:cBhvr>
                                        <p:cTn id="12" dur="500"/>
                                        <p:tgtEl>
                                          <p:spTgt spid="879619">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879619">
                                            <p:txEl>
                                              <p:pRg st="3" end="3"/>
                                            </p:txEl>
                                          </p:spTgt>
                                        </p:tgtEl>
                                        <p:attrNameLst>
                                          <p:attrName>style.visibility</p:attrName>
                                        </p:attrNameLst>
                                      </p:cBhvr>
                                      <p:to>
                                        <p:strVal val="visible"/>
                                      </p:to>
                                    </p:set>
                                    <p:animEffect transition="in" filter="blinds(horizontal)">
                                      <p:cBhvr>
                                        <p:cTn id="15" dur="500"/>
                                        <p:tgtEl>
                                          <p:spTgt spid="879619">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879619">
                                            <p:txEl>
                                              <p:pRg st="4" end="4"/>
                                            </p:txEl>
                                          </p:spTgt>
                                        </p:tgtEl>
                                        <p:attrNameLst>
                                          <p:attrName>style.visibility</p:attrName>
                                        </p:attrNameLst>
                                      </p:cBhvr>
                                      <p:to>
                                        <p:strVal val="visible"/>
                                      </p:to>
                                    </p:set>
                                    <p:animEffect transition="in" filter="blinds(horizontal)">
                                      <p:cBhvr>
                                        <p:cTn id="18" dur="500"/>
                                        <p:tgtEl>
                                          <p:spTgt spid="879619">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879619">
                                            <p:txEl>
                                              <p:pRg st="5" end="5"/>
                                            </p:txEl>
                                          </p:spTgt>
                                        </p:tgtEl>
                                        <p:attrNameLst>
                                          <p:attrName>style.visibility</p:attrName>
                                        </p:attrNameLst>
                                      </p:cBhvr>
                                      <p:to>
                                        <p:strVal val="visible"/>
                                      </p:to>
                                    </p:set>
                                    <p:animEffect transition="in" filter="blinds(horizontal)">
                                      <p:cBhvr>
                                        <p:cTn id="21" dur="500"/>
                                        <p:tgtEl>
                                          <p:spTgt spid="879619">
                                            <p:txEl>
                                              <p:pRg st="5" end="5"/>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879619">
                                            <p:txEl>
                                              <p:pRg st="6" end="6"/>
                                            </p:txEl>
                                          </p:spTgt>
                                        </p:tgtEl>
                                        <p:attrNameLst>
                                          <p:attrName>style.visibility</p:attrName>
                                        </p:attrNameLst>
                                      </p:cBhvr>
                                      <p:to>
                                        <p:strVal val="visible"/>
                                      </p:to>
                                    </p:set>
                                    <p:animEffect transition="in" filter="blinds(horizontal)">
                                      <p:cBhvr>
                                        <p:cTn id="24" dur="500"/>
                                        <p:tgtEl>
                                          <p:spTgt spid="879619">
                                            <p:txEl>
                                              <p:pRg st="6" end="6"/>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879619">
                                            <p:txEl>
                                              <p:pRg st="7" end="7"/>
                                            </p:txEl>
                                          </p:spTgt>
                                        </p:tgtEl>
                                        <p:attrNameLst>
                                          <p:attrName>style.visibility</p:attrName>
                                        </p:attrNameLst>
                                      </p:cBhvr>
                                      <p:to>
                                        <p:strVal val="visible"/>
                                      </p:to>
                                    </p:set>
                                    <p:animEffect transition="in" filter="blinds(horizontal)">
                                      <p:cBhvr>
                                        <p:cTn id="27" dur="500"/>
                                        <p:tgtEl>
                                          <p:spTgt spid="879619">
                                            <p:txEl>
                                              <p:pRg st="7" end="7"/>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879619">
                                            <p:txEl>
                                              <p:pRg st="8" end="8"/>
                                            </p:txEl>
                                          </p:spTgt>
                                        </p:tgtEl>
                                        <p:attrNameLst>
                                          <p:attrName>style.visibility</p:attrName>
                                        </p:attrNameLst>
                                      </p:cBhvr>
                                      <p:to>
                                        <p:strVal val="visible"/>
                                      </p:to>
                                    </p:set>
                                    <p:animEffect transition="in" filter="blinds(horizontal)">
                                      <p:cBhvr>
                                        <p:cTn id="30" dur="500"/>
                                        <p:tgtEl>
                                          <p:spTgt spid="87961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学习目的</a:t>
            </a:r>
          </a:p>
        </p:txBody>
      </p:sp>
      <p:sp>
        <p:nvSpPr>
          <p:cNvPr id="4" name="矩形 3"/>
          <p:cNvSpPr/>
          <p:nvPr/>
        </p:nvSpPr>
        <p:spPr>
          <a:xfrm>
            <a:off x="626489" y="679809"/>
            <a:ext cx="11293962" cy="3416320"/>
          </a:xfrm>
          <a:prstGeom prst="rect">
            <a:avLst/>
          </a:prstGeom>
        </p:spPr>
        <p:txBody>
          <a:bodyPr wrap="square">
            <a:spAutoFit/>
          </a:bodyPr>
          <a:lstStyle/>
          <a:p>
            <a:r>
              <a:rPr lang="en-US" altLang="zh-CN" sz="2400" b="1" dirty="0" smtClean="0">
                <a:latin typeface="+mn-ea"/>
              </a:rPr>
              <a:t>7</a:t>
            </a:r>
            <a:r>
              <a:rPr lang="zh-CN" altLang="en-US" sz="2400" b="1" dirty="0">
                <a:latin typeface="+mn-ea"/>
              </a:rPr>
              <a:t>、因特网的两大组成部分（边缘部分与核心部分）的特点是什么？它们的工作方式各有什么特点？ </a:t>
            </a:r>
            <a:endParaRPr lang="en-US" altLang="zh-CN" sz="2400" b="1" dirty="0" smtClean="0">
              <a:latin typeface="+mn-ea"/>
            </a:endParaRPr>
          </a:p>
          <a:p>
            <a:r>
              <a:rPr lang="zh-CN" altLang="en-US" sz="2000" dirty="0" smtClean="0">
                <a:latin typeface="+mn-ea"/>
              </a:rPr>
              <a:t>答</a:t>
            </a:r>
            <a:r>
              <a:rPr lang="zh-CN" altLang="en-US" sz="2000" dirty="0">
                <a:latin typeface="+mn-ea"/>
              </a:rPr>
              <a:t>：边缘部分：由各主机构成，用户直接进行信息处理和信息共享</a:t>
            </a:r>
            <a:r>
              <a:rPr lang="en-US" altLang="zh-CN" sz="2000" dirty="0">
                <a:latin typeface="+mn-ea"/>
              </a:rPr>
              <a:t>;</a:t>
            </a:r>
            <a:r>
              <a:rPr lang="zh-CN" altLang="en-US" sz="2000" dirty="0">
                <a:latin typeface="+mn-ea"/>
              </a:rPr>
              <a:t>低速连入核心网。核心部分：由 各路由器连网，负责为边缘部分提供高速远程分组交换</a:t>
            </a:r>
            <a:r>
              <a:rPr lang="zh-CN" altLang="en-US" sz="2000" dirty="0" smtClean="0">
                <a:latin typeface="+mn-ea"/>
              </a:rPr>
              <a:t>。</a:t>
            </a:r>
            <a:endParaRPr lang="en-US" altLang="zh-CN" sz="2000" dirty="0" smtClean="0">
              <a:latin typeface="+mn-ea"/>
            </a:endParaRPr>
          </a:p>
          <a:p>
            <a:endParaRPr lang="en-US" altLang="zh-CN" sz="2400" dirty="0">
              <a:latin typeface="+mn-ea"/>
            </a:endParaRPr>
          </a:p>
          <a:p>
            <a:r>
              <a:rPr lang="en-US" altLang="zh-CN" sz="2400" b="1" dirty="0" smtClean="0">
                <a:latin typeface="+mn-ea"/>
              </a:rPr>
              <a:t>8</a:t>
            </a:r>
            <a:r>
              <a:rPr lang="zh-CN" altLang="en-US" sz="2400" b="1" dirty="0" smtClean="0">
                <a:latin typeface="+mn-ea"/>
              </a:rPr>
              <a:t>、简</a:t>
            </a:r>
            <a:r>
              <a:rPr lang="zh-CN" altLang="en-US" sz="2400" b="1" dirty="0">
                <a:latin typeface="+mn-ea"/>
              </a:rPr>
              <a:t>述分组交换</a:t>
            </a:r>
            <a:r>
              <a:rPr lang="zh-CN" altLang="en-US" sz="2400" b="1" dirty="0" smtClean="0">
                <a:latin typeface="+mn-ea"/>
              </a:rPr>
              <a:t>的特点。</a:t>
            </a:r>
            <a:endParaRPr lang="en-US" altLang="zh-CN" sz="2400" b="1" dirty="0" smtClean="0">
              <a:latin typeface="+mn-ea"/>
            </a:endParaRPr>
          </a:p>
          <a:p>
            <a:r>
              <a:rPr lang="zh-CN" altLang="en-US" sz="2000" dirty="0" smtClean="0">
                <a:latin typeface="+mn-ea"/>
              </a:rPr>
              <a:t>答</a:t>
            </a:r>
            <a:r>
              <a:rPr lang="zh-CN" altLang="en-US" sz="2000" dirty="0">
                <a:latin typeface="+mn-ea"/>
              </a:rPr>
              <a:t>：（</a:t>
            </a:r>
            <a:r>
              <a:rPr lang="en-US" altLang="zh-CN" sz="2000" dirty="0">
                <a:latin typeface="+mn-ea"/>
              </a:rPr>
              <a:t>1</a:t>
            </a:r>
            <a:r>
              <a:rPr lang="zh-CN" altLang="en-US" sz="2000" dirty="0">
                <a:latin typeface="+mn-ea"/>
              </a:rPr>
              <a:t>）报文分组，加首部（</a:t>
            </a:r>
            <a:r>
              <a:rPr lang="en-US" altLang="zh-CN" sz="2000" dirty="0">
                <a:latin typeface="+mn-ea"/>
              </a:rPr>
              <a:t>2</a:t>
            </a:r>
            <a:r>
              <a:rPr lang="zh-CN" altLang="en-US" sz="2000" dirty="0">
                <a:latin typeface="+mn-ea"/>
              </a:rPr>
              <a:t>）经路由器储存转发（</a:t>
            </a:r>
            <a:r>
              <a:rPr lang="en-US" altLang="zh-CN" sz="2000" dirty="0">
                <a:latin typeface="+mn-ea"/>
              </a:rPr>
              <a:t>3</a:t>
            </a:r>
            <a:r>
              <a:rPr lang="zh-CN" altLang="en-US" sz="2000" dirty="0">
                <a:latin typeface="+mn-ea"/>
              </a:rPr>
              <a:t>）在目的地合</a:t>
            </a:r>
            <a:r>
              <a:rPr lang="zh-CN" altLang="en-US" sz="2000" dirty="0" smtClean="0">
                <a:latin typeface="+mn-ea"/>
              </a:rPr>
              <a:t>并</a:t>
            </a:r>
            <a:endParaRPr lang="en-US" altLang="zh-CN" sz="2000" dirty="0" smtClean="0">
              <a:latin typeface="+mn-ea"/>
            </a:endParaRPr>
          </a:p>
          <a:p>
            <a:endParaRPr lang="en-US" altLang="zh-CN" sz="2000" dirty="0">
              <a:latin typeface="+mn-ea"/>
            </a:endParaRPr>
          </a:p>
          <a:p>
            <a:r>
              <a:rPr lang="en-US" altLang="zh-CN" sz="2000" b="1" dirty="0" smtClean="0">
                <a:latin typeface="+mn-ea"/>
              </a:rPr>
              <a:t>9</a:t>
            </a:r>
            <a:r>
              <a:rPr lang="zh-CN" altLang="en-US" sz="2000" b="1" dirty="0" smtClean="0">
                <a:latin typeface="+mn-ea"/>
              </a:rPr>
              <a:t>、电路交换的特点</a:t>
            </a:r>
            <a:endParaRPr lang="en-US" altLang="zh-CN" sz="2000" b="1" dirty="0" smtClean="0">
              <a:latin typeface="+mn-ea"/>
            </a:endParaRPr>
          </a:p>
          <a:p>
            <a:r>
              <a:rPr lang="zh-CN" altLang="en-US" sz="2000" dirty="0" smtClean="0">
                <a:latin typeface="+mn-ea"/>
              </a:rPr>
              <a:t>建立电路连接、通话、拆除连接</a:t>
            </a:r>
            <a:endParaRPr lang="en-US" altLang="zh-CN" sz="2000" dirty="0" smtClean="0">
              <a:latin typeface="+mn-ea"/>
            </a:endParaRPr>
          </a:p>
        </p:txBody>
      </p:sp>
      <p:sp>
        <p:nvSpPr>
          <p:cNvPr id="6" name="矩形 5"/>
          <p:cNvSpPr/>
          <p:nvPr/>
        </p:nvSpPr>
        <p:spPr>
          <a:xfrm>
            <a:off x="11098283" y="521435"/>
            <a:ext cx="822661" cy="369332"/>
          </a:xfrm>
          <a:prstGeom prst="rect">
            <a:avLst/>
          </a:prstGeom>
        </p:spPr>
        <p:txBody>
          <a:bodyPr wrap="none">
            <a:spAutoFit/>
          </a:bodyPr>
          <a:lstStyle/>
          <a:p>
            <a:r>
              <a:rPr lang="en-US" altLang="zh-CN" dirty="0" smtClean="0">
                <a:latin typeface="+mn-ea"/>
              </a:rPr>
              <a:t>03/16</a:t>
            </a:r>
            <a:endParaRPr lang="zh-CN" altLang="en-US" dirty="0"/>
          </a:p>
        </p:txBody>
      </p:sp>
    </p:spTree>
    <p:extLst>
      <p:ext uri="{BB962C8B-B14F-4D97-AF65-F5344CB8AC3E}">
        <p14:creationId xmlns:p14="http://schemas.microsoft.com/office/powerpoint/2010/main" val="1568215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idx="4294967295"/>
          </p:nvPr>
        </p:nvSpPr>
        <p:spPr>
          <a:xfrm>
            <a:off x="0" y="228600"/>
            <a:ext cx="12083970" cy="1143000"/>
          </a:xfrm>
          <a:prstGeom prst="rect">
            <a:avLst/>
          </a:prstGeom>
        </p:spPr>
        <p:txBody>
          <a:bodyPr/>
          <a:lstStyle/>
          <a:p>
            <a:pPr algn="ctr"/>
            <a:r>
              <a:rPr lang="zh-CN" altLang="en-US" dirty="0">
                <a:latin typeface="+mj-ea"/>
              </a:rPr>
              <a:t>以太网</a:t>
            </a:r>
            <a:r>
              <a:rPr lang="en-US" altLang="zh-CN" dirty="0">
                <a:latin typeface="+mj-ea"/>
              </a:rPr>
              <a:t>CSMA/CD</a:t>
            </a:r>
            <a:r>
              <a:rPr lang="zh-CN" altLang="en-US" dirty="0">
                <a:latin typeface="+mj-ea"/>
              </a:rPr>
              <a:t>的运行机制</a:t>
            </a:r>
          </a:p>
        </p:txBody>
      </p:sp>
      <p:sp>
        <p:nvSpPr>
          <p:cNvPr id="3" name="灯片编号占位符 2"/>
          <p:cNvSpPr>
            <a:spLocks noGrp="1"/>
          </p:cNvSpPr>
          <p:nvPr>
            <p:ph type="sldNum" sz="quarter" idx="4294967295"/>
          </p:nvPr>
        </p:nvSpPr>
        <p:spPr>
          <a:xfrm>
            <a:off x="11290300" y="6400800"/>
            <a:ext cx="901700" cy="457200"/>
          </a:xfrm>
          <a:prstGeom prst="rect">
            <a:avLst/>
          </a:prstGeom>
        </p:spPr>
        <p:txBody>
          <a:bodyPr/>
          <a:lstStyle/>
          <a:p>
            <a:pPr>
              <a:defRPr/>
            </a:pPr>
            <a:fld id="{FBA394D5-9CA7-439D-81FC-2A22BFAC1BD3}" type="slidenum">
              <a:rPr lang="en-US" altLang="zh-CN" smtClean="0">
                <a:solidFill>
                  <a:prstClr val="black"/>
                </a:solidFill>
              </a:rPr>
              <a:pPr>
                <a:defRPr/>
              </a:pPr>
              <a:t>210</a:t>
            </a:fld>
            <a:endParaRPr lang="en-US" altLang="zh-CN">
              <a:solidFill>
                <a:prstClr val="black"/>
              </a:solidFill>
            </a:endParaRPr>
          </a:p>
        </p:txBody>
      </p:sp>
      <p:sp>
        <p:nvSpPr>
          <p:cNvPr id="4" name="Rectangle 3"/>
          <p:cNvSpPr txBox="1">
            <a:spLocks noChangeArrowheads="1"/>
          </p:cNvSpPr>
          <p:nvPr/>
        </p:nvSpPr>
        <p:spPr>
          <a:xfrm>
            <a:off x="450457" y="1253068"/>
            <a:ext cx="5318166" cy="3816752"/>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marL="0" indent="0" eaLnBrk="1">
              <a:lnSpc>
                <a:spcPct val="120000"/>
              </a:lnSpc>
              <a:buClrTx/>
              <a:buNone/>
              <a:defRPr/>
            </a:pPr>
            <a:r>
              <a:rPr lang="en-US" altLang="zh-CN" sz="2400" kern="0" dirty="0">
                <a:latin typeface="Microsoft YaHei"/>
              </a:rPr>
              <a:t>1. </a:t>
            </a:r>
            <a:r>
              <a:rPr lang="zh-CN" altLang="en-US" sz="2400" kern="0" dirty="0">
                <a:latin typeface="Microsoft YaHei"/>
              </a:rPr>
              <a:t>适配器从网络层得到分组</a:t>
            </a:r>
            <a:r>
              <a:rPr lang="en-US" altLang="zh-CN" sz="2400" kern="0" dirty="0">
                <a:latin typeface="Microsoft YaHei"/>
              </a:rPr>
              <a:t>, </a:t>
            </a:r>
            <a:r>
              <a:rPr lang="zh-CN" altLang="en-US" sz="2400" kern="0" dirty="0">
                <a:latin typeface="Microsoft YaHei"/>
              </a:rPr>
              <a:t>创建帧</a:t>
            </a:r>
          </a:p>
          <a:p>
            <a:pPr marL="0" indent="0" eaLnBrk="1">
              <a:lnSpc>
                <a:spcPct val="120000"/>
              </a:lnSpc>
              <a:buClrTx/>
              <a:buNone/>
              <a:defRPr/>
            </a:pPr>
            <a:r>
              <a:rPr lang="en-US" altLang="zh-CN" sz="2400" kern="0" dirty="0">
                <a:latin typeface="Microsoft YaHei"/>
              </a:rPr>
              <a:t>2. </a:t>
            </a:r>
            <a:r>
              <a:rPr lang="zh-CN" altLang="en-US" sz="2400" kern="0" dirty="0">
                <a:latin typeface="Microsoft YaHei"/>
              </a:rPr>
              <a:t>如果适配器侦听到信道空闲</a:t>
            </a:r>
            <a:r>
              <a:rPr lang="en-US" altLang="zh-CN" sz="2400" kern="0" dirty="0">
                <a:latin typeface="Microsoft YaHei"/>
              </a:rPr>
              <a:t>,</a:t>
            </a:r>
            <a:r>
              <a:rPr lang="zh-CN" altLang="en-US" sz="2400" kern="0" dirty="0">
                <a:latin typeface="Microsoft YaHei"/>
              </a:rPr>
              <a:t>开始传送帧。如果信道忙</a:t>
            </a:r>
            <a:r>
              <a:rPr lang="en-US" altLang="zh-CN" sz="2400" kern="0" dirty="0">
                <a:latin typeface="Microsoft YaHei"/>
              </a:rPr>
              <a:t>, </a:t>
            </a:r>
            <a:r>
              <a:rPr lang="zh-CN" altLang="en-US" sz="2400" kern="0" dirty="0">
                <a:latin typeface="Microsoft YaHei"/>
              </a:rPr>
              <a:t>它会等到信道空闲才传送帧</a:t>
            </a:r>
          </a:p>
          <a:p>
            <a:pPr marL="0" indent="0" eaLnBrk="1">
              <a:lnSpc>
                <a:spcPct val="120000"/>
              </a:lnSpc>
              <a:buClrTx/>
              <a:buNone/>
              <a:defRPr/>
            </a:pPr>
            <a:r>
              <a:rPr lang="en-US" altLang="zh-CN" sz="2400" kern="0" dirty="0">
                <a:latin typeface="Microsoft YaHei"/>
              </a:rPr>
              <a:t>3. </a:t>
            </a:r>
            <a:r>
              <a:rPr lang="zh-CN" altLang="en-US" sz="2400" kern="0" dirty="0">
                <a:latin typeface="Microsoft YaHei"/>
              </a:rPr>
              <a:t>如果适配器传送整个帧时，都没有检测到其它传输</a:t>
            </a:r>
            <a:r>
              <a:rPr lang="en-US" altLang="zh-CN" sz="2400" kern="0" dirty="0">
                <a:latin typeface="Microsoft YaHei"/>
              </a:rPr>
              <a:t>, </a:t>
            </a:r>
            <a:r>
              <a:rPr lang="zh-CN" altLang="en-US" sz="2400" kern="0" dirty="0">
                <a:latin typeface="Microsoft YaHei"/>
              </a:rPr>
              <a:t>则完成该帧的传送</a:t>
            </a:r>
            <a:endParaRPr lang="en-US" altLang="zh-CN" sz="2400" kern="0" dirty="0">
              <a:latin typeface="Microsoft YaHei"/>
            </a:endParaRPr>
          </a:p>
        </p:txBody>
      </p:sp>
      <p:sp>
        <p:nvSpPr>
          <p:cNvPr id="5" name="Rectangle 3"/>
          <p:cNvSpPr txBox="1">
            <a:spLocks noChangeArrowheads="1"/>
          </p:cNvSpPr>
          <p:nvPr/>
        </p:nvSpPr>
        <p:spPr>
          <a:xfrm>
            <a:off x="6041985" y="1213556"/>
            <a:ext cx="5318166" cy="3816752"/>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hangingPunct="0">
              <a:spcBef>
                <a:spcPct val="20000"/>
              </a:spcBef>
              <a:spcAft>
                <a:spcPct val="0"/>
              </a:spcAft>
              <a:buChar char="»"/>
              <a:defRPr sz="2000">
                <a:solidFill>
                  <a:schemeClr val="tx1"/>
                </a:solidFill>
                <a:latin typeface="+mn-lt"/>
                <a:ea typeface="+mn-ea"/>
              </a:defRPr>
            </a:lvl6pPr>
            <a:lvl7pPr marL="2971800" indent="-228600" algn="l" rtl="0" fontAlgn="base" hangingPunct="0">
              <a:spcBef>
                <a:spcPct val="20000"/>
              </a:spcBef>
              <a:spcAft>
                <a:spcPct val="0"/>
              </a:spcAft>
              <a:buChar char="»"/>
              <a:defRPr sz="2000">
                <a:solidFill>
                  <a:schemeClr val="tx1"/>
                </a:solidFill>
                <a:latin typeface="+mn-lt"/>
                <a:ea typeface="+mn-ea"/>
              </a:defRPr>
            </a:lvl7pPr>
            <a:lvl8pPr marL="3429000" indent="-228600" algn="l" rtl="0" fontAlgn="base" hangingPunct="0">
              <a:spcBef>
                <a:spcPct val="20000"/>
              </a:spcBef>
              <a:spcAft>
                <a:spcPct val="0"/>
              </a:spcAft>
              <a:buChar char="»"/>
              <a:defRPr sz="2000">
                <a:solidFill>
                  <a:schemeClr val="tx1"/>
                </a:solidFill>
                <a:latin typeface="+mn-lt"/>
                <a:ea typeface="+mn-ea"/>
              </a:defRPr>
            </a:lvl8pPr>
            <a:lvl9pPr marL="3886200" indent="-228600" algn="l" rtl="0" fontAlgn="base" hangingPunct="0">
              <a:spcBef>
                <a:spcPct val="20000"/>
              </a:spcBef>
              <a:spcAft>
                <a:spcPct val="0"/>
              </a:spcAft>
              <a:buChar char="»"/>
              <a:defRPr sz="2000">
                <a:solidFill>
                  <a:schemeClr val="tx1"/>
                </a:solidFill>
                <a:latin typeface="+mn-lt"/>
                <a:ea typeface="+mn-ea"/>
              </a:defRPr>
            </a:lvl9pPr>
          </a:lstStyle>
          <a:p>
            <a:pPr marL="0" indent="0" eaLnBrk="1">
              <a:lnSpc>
                <a:spcPct val="120000"/>
              </a:lnSpc>
              <a:buClrTx/>
              <a:buNone/>
              <a:defRPr/>
            </a:pPr>
            <a:r>
              <a:rPr lang="en-US" altLang="zh-CN" sz="2400" kern="0" dirty="0">
                <a:latin typeface="Microsoft YaHei"/>
              </a:rPr>
              <a:t>4. </a:t>
            </a:r>
            <a:r>
              <a:rPr lang="zh-CN" altLang="en-US" sz="2400" kern="0" dirty="0">
                <a:latin typeface="Microsoft YaHei"/>
              </a:rPr>
              <a:t>如果适配器在发送中检测到其它传送</a:t>
            </a:r>
            <a:r>
              <a:rPr lang="en-US" altLang="zh-CN" sz="2400" kern="0" dirty="0">
                <a:latin typeface="Microsoft YaHei"/>
              </a:rPr>
              <a:t>,</a:t>
            </a:r>
            <a:r>
              <a:rPr lang="zh-CN" altLang="en-US" sz="2400" kern="0" dirty="0">
                <a:latin typeface="Microsoft YaHei"/>
              </a:rPr>
              <a:t>就放弃传送，并发送一个拥塞信号</a:t>
            </a:r>
          </a:p>
          <a:p>
            <a:pPr marL="0" indent="0" eaLnBrk="1">
              <a:lnSpc>
                <a:spcPct val="120000"/>
              </a:lnSpc>
              <a:buClrTx/>
              <a:buNone/>
              <a:defRPr/>
            </a:pPr>
            <a:r>
              <a:rPr lang="en-US" altLang="zh-CN" sz="2400" kern="0" dirty="0">
                <a:latin typeface="Microsoft YaHei"/>
              </a:rPr>
              <a:t>5. </a:t>
            </a:r>
            <a:r>
              <a:rPr lang="zh-CN" altLang="en-US" sz="2400" kern="0" dirty="0">
                <a:latin typeface="Microsoft YaHei"/>
              </a:rPr>
              <a:t>放弃传送后，适配器进入指数回退阶段，即该帧经过</a:t>
            </a:r>
            <a:r>
              <a:rPr lang="en-US" altLang="zh-CN" sz="2400" kern="0" dirty="0">
                <a:latin typeface="Microsoft YaHei"/>
              </a:rPr>
              <a:t>n</a:t>
            </a:r>
            <a:r>
              <a:rPr lang="zh-CN" altLang="en-US" sz="2400" kern="0" dirty="0">
                <a:latin typeface="Microsoft YaHei"/>
              </a:rPr>
              <a:t>次冲突后，适配器在</a:t>
            </a:r>
            <a:r>
              <a:rPr lang="en-US" altLang="zh-CN" sz="2400" kern="0" dirty="0">
                <a:latin typeface="Microsoft YaHei"/>
              </a:rPr>
              <a:t>{0,1,2,…,</a:t>
            </a:r>
            <a:r>
              <a:rPr lang="en-US" altLang="zh-CN" sz="2400" kern="0" dirty="0" smtClean="0">
                <a:latin typeface="Microsoft YaHei"/>
              </a:rPr>
              <a:t>2</a:t>
            </a:r>
            <a:r>
              <a:rPr lang="en-US" altLang="zh-CN" sz="2400" kern="0" baseline="30000" dirty="0" smtClean="0">
                <a:latin typeface="Microsoft YaHei"/>
              </a:rPr>
              <a:t>n</a:t>
            </a:r>
            <a:r>
              <a:rPr lang="en-US" altLang="zh-CN" sz="2400" kern="0" dirty="0" smtClean="0">
                <a:latin typeface="Microsoft YaHei"/>
              </a:rPr>
              <a:t>-1</a:t>
            </a:r>
            <a:r>
              <a:rPr lang="en-US" altLang="zh-CN" sz="2400" kern="0" dirty="0">
                <a:latin typeface="Microsoft YaHei"/>
              </a:rPr>
              <a:t>}</a:t>
            </a:r>
            <a:r>
              <a:rPr lang="zh-CN" altLang="en-US" sz="2400" kern="0" dirty="0">
                <a:latin typeface="Microsoft YaHei"/>
              </a:rPr>
              <a:t>中随机选取一个</a:t>
            </a:r>
            <a:r>
              <a:rPr lang="en-US" altLang="zh-CN" sz="2400" kern="0" dirty="0">
                <a:latin typeface="Microsoft YaHei"/>
              </a:rPr>
              <a:t>K</a:t>
            </a:r>
            <a:r>
              <a:rPr lang="zh-CN" altLang="en-US" sz="2400" kern="0" dirty="0">
                <a:latin typeface="Microsoft YaHei"/>
              </a:rPr>
              <a:t>值 ，其中</a:t>
            </a:r>
            <a:r>
              <a:rPr lang="en-US" altLang="zh-CN" sz="2400" kern="0" dirty="0">
                <a:latin typeface="Microsoft YaHei"/>
              </a:rPr>
              <a:t>m=min(n,10),</a:t>
            </a:r>
            <a:r>
              <a:rPr lang="zh-CN" altLang="en-US" sz="2400" kern="0" dirty="0">
                <a:latin typeface="Microsoft YaHei"/>
              </a:rPr>
              <a:t>然后等待</a:t>
            </a:r>
            <a:r>
              <a:rPr lang="en-US" altLang="zh-CN" sz="2400" kern="0" dirty="0">
                <a:latin typeface="Microsoft YaHei"/>
              </a:rPr>
              <a:t>K*512</a:t>
            </a:r>
            <a:r>
              <a:rPr lang="zh-CN" altLang="en-US" sz="2400" kern="0" dirty="0">
                <a:latin typeface="Microsoft YaHei"/>
              </a:rPr>
              <a:t>比特时间后</a:t>
            </a:r>
            <a:r>
              <a:rPr lang="en-US" altLang="zh-CN" sz="2400" kern="0" dirty="0">
                <a:latin typeface="Microsoft YaHei"/>
              </a:rPr>
              <a:t>,</a:t>
            </a:r>
            <a:r>
              <a:rPr lang="zh-CN" altLang="en-US" sz="2400" kern="0" dirty="0">
                <a:latin typeface="Microsoft YaHei"/>
              </a:rPr>
              <a:t>回到第</a:t>
            </a:r>
            <a:r>
              <a:rPr lang="en-US" altLang="zh-CN" sz="2400" kern="0" dirty="0">
                <a:latin typeface="Microsoft YaHei"/>
              </a:rPr>
              <a:t>2</a:t>
            </a:r>
            <a:r>
              <a:rPr lang="zh-CN" altLang="en-US" sz="2400" kern="0" dirty="0">
                <a:latin typeface="Microsoft YaHei"/>
              </a:rPr>
              <a:t>步</a:t>
            </a:r>
          </a:p>
        </p:txBody>
      </p:sp>
      <p:sp>
        <p:nvSpPr>
          <p:cNvPr id="9" name="圆角矩形 8"/>
          <p:cNvSpPr/>
          <p:nvPr/>
        </p:nvSpPr>
        <p:spPr>
          <a:xfrm>
            <a:off x="443889" y="1120140"/>
            <a:ext cx="5324734" cy="109514"/>
          </a:xfrm>
          <a:prstGeom prst="roundRect">
            <a:avLst/>
          </a:prstGeom>
          <a:gradFill flip="none" rotWithShape="1">
            <a:gsLst>
              <a:gs pos="85000">
                <a:srgbClr val="ADCDEA"/>
              </a:gs>
              <a:gs pos="15000">
                <a:srgbClr val="ADCDEA"/>
              </a:gs>
              <a:gs pos="0">
                <a:schemeClr val="bg1"/>
              </a:gs>
              <a:gs pos="100000">
                <a:schemeClr val="bg1"/>
              </a:gs>
              <a:gs pos="5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dirty="0">
              <a:solidFill>
                <a:schemeClr val="tx1"/>
              </a:solidFill>
              <a:latin typeface="+mn-ea"/>
            </a:endParaRPr>
          </a:p>
        </p:txBody>
      </p:sp>
      <p:sp>
        <p:nvSpPr>
          <p:cNvPr id="10" name="圆角矩形 9"/>
          <p:cNvSpPr/>
          <p:nvPr/>
        </p:nvSpPr>
        <p:spPr>
          <a:xfrm>
            <a:off x="6041985" y="1104042"/>
            <a:ext cx="5324734" cy="109514"/>
          </a:xfrm>
          <a:prstGeom prst="roundRect">
            <a:avLst/>
          </a:prstGeom>
          <a:gradFill flip="none" rotWithShape="1">
            <a:gsLst>
              <a:gs pos="85000">
                <a:srgbClr val="ADCDEA"/>
              </a:gs>
              <a:gs pos="15000">
                <a:srgbClr val="ADCDEA"/>
              </a:gs>
              <a:gs pos="0">
                <a:schemeClr val="bg1"/>
              </a:gs>
              <a:gs pos="100000">
                <a:schemeClr val="bg1"/>
              </a:gs>
              <a:gs pos="5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dirty="0">
              <a:solidFill>
                <a:schemeClr val="tx1"/>
              </a:solidFill>
              <a:latin typeface="+mn-ea"/>
            </a:endParaRPr>
          </a:p>
        </p:txBody>
      </p:sp>
      <p:sp>
        <p:nvSpPr>
          <p:cNvPr id="11" name="矩形标注 10"/>
          <p:cNvSpPr/>
          <p:nvPr/>
        </p:nvSpPr>
        <p:spPr>
          <a:xfrm>
            <a:off x="2434590" y="4738904"/>
            <a:ext cx="3334033" cy="708660"/>
          </a:xfrm>
          <a:prstGeom prst="wedgeRectCallout">
            <a:avLst>
              <a:gd name="adj1" fmla="val 61293"/>
              <a:gd name="adj2" fmla="val -14233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mn-ea"/>
              </a:rPr>
              <a:t>二进制指数回退算法</a:t>
            </a:r>
          </a:p>
        </p:txBody>
      </p:sp>
    </p:spTree>
    <p:extLst>
      <p:ext uri="{BB962C8B-B14F-4D97-AF65-F5344CB8AC3E}">
        <p14:creationId xmlns:p14="http://schemas.microsoft.com/office/powerpoint/2010/main" val="326514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灯片编号占位符 5"/>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fld id="{ED618824-7E9D-4B0F-A98A-6C8D3BF3D561}" type="slidenum">
              <a:rPr lang="en-US" altLang="zh-CN" sz="1200" smtClean="0">
                <a:solidFill>
                  <a:prstClr val="black"/>
                </a:solidFill>
                <a:latin typeface="Arial" pitchFamily="34" charset="0"/>
              </a:rPr>
              <a:pPr>
                <a:spcBef>
                  <a:spcPct val="0"/>
                </a:spcBef>
                <a:buClrTx/>
                <a:buSzTx/>
                <a:buFontTx/>
                <a:buNone/>
              </a:pPr>
              <a:t>211</a:t>
            </a:fld>
            <a:endParaRPr lang="en-US" altLang="zh-CN" sz="1200">
              <a:solidFill>
                <a:prstClr val="black"/>
              </a:solidFill>
              <a:latin typeface="Arial" pitchFamily="34" charset="0"/>
            </a:endParaRPr>
          </a:p>
        </p:txBody>
      </p:sp>
      <p:sp>
        <p:nvSpPr>
          <p:cNvPr id="108547" name="Rectangle 2"/>
          <p:cNvSpPr>
            <a:spLocks noGrp="1" noChangeArrowheads="1"/>
          </p:cNvSpPr>
          <p:nvPr>
            <p:ph type="title" idx="4294967295"/>
          </p:nvPr>
        </p:nvSpPr>
        <p:spPr>
          <a:xfrm>
            <a:off x="0" y="228600"/>
            <a:ext cx="11991372" cy="1143000"/>
          </a:xfrm>
          <a:prstGeom prst="rect">
            <a:avLst/>
          </a:prstGeom>
        </p:spPr>
        <p:txBody>
          <a:bodyPr/>
          <a:lstStyle/>
          <a:p>
            <a:pPr algn="ctr"/>
            <a:r>
              <a:rPr lang="zh-CN" altLang="en-US" u="none" dirty="0"/>
              <a:t>链路层交换机</a:t>
            </a:r>
          </a:p>
        </p:txBody>
      </p:sp>
      <p:sp>
        <p:nvSpPr>
          <p:cNvPr id="6" name="Rectangle 3"/>
          <p:cNvSpPr txBox="1">
            <a:spLocks noChangeArrowheads="1"/>
          </p:cNvSpPr>
          <p:nvPr/>
        </p:nvSpPr>
        <p:spPr>
          <a:xfrm>
            <a:off x="1127283" y="899078"/>
            <a:ext cx="10597028" cy="46402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dirty="0">
                <a:solidFill>
                  <a:srgbClr val="CC0000"/>
                </a:solidFill>
                <a:latin typeface="Microsoft YaHei"/>
              </a:rPr>
              <a:t>链路层设备</a:t>
            </a:r>
            <a:endParaRPr lang="en-US" altLang="zh-CN" dirty="0">
              <a:solidFill>
                <a:srgbClr val="CC0000"/>
              </a:solidFill>
              <a:latin typeface="Microsoft YaHei"/>
            </a:endParaRPr>
          </a:p>
          <a:p>
            <a:pPr lvl="1">
              <a:lnSpc>
                <a:spcPct val="120000"/>
              </a:lnSpc>
            </a:pPr>
            <a:r>
              <a:rPr lang="zh-CN" altLang="en-US" dirty="0">
                <a:solidFill>
                  <a:prstClr val="black"/>
                </a:solidFill>
                <a:latin typeface="Microsoft YaHei"/>
              </a:rPr>
              <a:t>存储转发数据帧</a:t>
            </a:r>
            <a:endParaRPr lang="en-US" altLang="zh-CN" dirty="0">
              <a:solidFill>
                <a:prstClr val="black"/>
              </a:solidFill>
              <a:latin typeface="Microsoft YaHei"/>
            </a:endParaRPr>
          </a:p>
          <a:p>
            <a:pPr lvl="1">
              <a:lnSpc>
                <a:spcPct val="120000"/>
              </a:lnSpc>
            </a:pPr>
            <a:r>
              <a:rPr lang="zh-CN" altLang="en-US" dirty="0">
                <a:solidFill>
                  <a:prstClr val="black"/>
                </a:solidFill>
                <a:latin typeface="Microsoft YaHei"/>
              </a:rPr>
              <a:t>检查达到的数据帧的</a:t>
            </a:r>
            <a:r>
              <a:rPr lang="en-US" altLang="zh-CN" dirty="0">
                <a:solidFill>
                  <a:prstClr val="black"/>
                </a:solidFill>
                <a:latin typeface="Microsoft YaHei"/>
              </a:rPr>
              <a:t>MAC</a:t>
            </a:r>
            <a:r>
              <a:rPr lang="zh-CN" altLang="en-US" dirty="0">
                <a:solidFill>
                  <a:prstClr val="black"/>
                </a:solidFill>
                <a:latin typeface="Microsoft YaHei"/>
              </a:rPr>
              <a:t>地址，有选择的转发数据帧到一个或多个输出</a:t>
            </a:r>
            <a:r>
              <a:rPr lang="zh-CN" altLang="en-US" dirty="0" smtClean="0">
                <a:solidFill>
                  <a:prstClr val="black"/>
                </a:solidFill>
                <a:latin typeface="Microsoft YaHei"/>
              </a:rPr>
              <a:t>链路转发帧</a:t>
            </a:r>
            <a:endParaRPr lang="en-US" altLang="zh-CN" dirty="0" smtClean="0">
              <a:solidFill>
                <a:prstClr val="black"/>
              </a:solidFill>
              <a:latin typeface="Microsoft YaHei"/>
            </a:endParaRPr>
          </a:p>
          <a:p>
            <a:pPr lvl="1">
              <a:lnSpc>
                <a:spcPct val="120000"/>
              </a:lnSpc>
            </a:pPr>
            <a:r>
              <a:rPr lang="zh-CN" altLang="en-US" dirty="0" smtClean="0">
                <a:solidFill>
                  <a:prstClr val="black"/>
                </a:solidFill>
                <a:latin typeface="Microsoft YaHei"/>
              </a:rPr>
              <a:t>当</a:t>
            </a:r>
            <a:r>
              <a:rPr lang="zh-CN" altLang="en-US" dirty="0">
                <a:solidFill>
                  <a:prstClr val="black"/>
                </a:solidFill>
                <a:latin typeface="Microsoft YaHei"/>
              </a:rPr>
              <a:t>数据帧被转发到一个共享网段时，使用</a:t>
            </a:r>
            <a:r>
              <a:rPr lang="en-US" altLang="zh-CN" dirty="0">
                <a:solidFill>
                  <a:prstClr val="black"/>
                </a:solidFill>
                <a:latin typeface="Microsoft YaHei"/>
              </a:rPr>
              <a:t>CSMA/CD</a:t>
            </a:r>
            <a:r>
              <a:rPr lang="zh-CN" altLang="en-US" dirty="0">
                <a:solidFill>
                  <a:prstClr val="black"/>
                </a:solidFill>
                <a:latin typeface="Microsoft YaHei"/>
              </a:rPr>
              <a:t>来访问共享链路</a:t>
            </a:r>
            <a:endParaRPr lang="en-US" altLang="zh-CN" dirty="0">
              <a:solidFill>
                <a:prstClr val="black"/>
              </a:solidFill>
              <a:latin typeface="Microsoft YaHei"/>
            </a:endParaRPr>
          </a:p>
          <a:p>
            <a:pPr>
              <a:lnSpc>
                <a:spcPct val="120000"/>
              </a:lnSpc>
            </a:pPr>
            <a:r>
              <a:rPr lang="zh-CN" altLang="en-US" dirty="0">
                <a:solidFill>
                  <a:srgbClr val="CC0000"/>
                </a:solidFill>
                <a:latin typeface="Microsoft YaHei"/>
              </a:rPr>
              <a:t>透明</a:t>
            </a:r>
            <a:endParaRPr lang="en-US" altLang="zh-CN" dirty="0">
              <a:solidFill>
                <a:srgbClr val="CC0000"/>
              </a:solidFill>
              <a:latin typeface="Microsoft YaHei"/>
            </a:endParaRPr>
          </a:p>
          <a:p>
            <a:pPr lvl="1">
              <a:lnSpc>
                <a:spcPct val="120000"/>
              </a:lnSpc>
            </a:pPr>
            <a:r>
              <a:rPr lang="zh-CN" altLang="en-US" dirty="0">
                <a:solidFill>
                  <a:prstClr val="black"/>
                </a:solidFill>
                <a:latin typeface="Microsoft YaHei"/>
              </a:rPr>
              <a:t>主机不关心是否存在交换机</a:t>
            </a:r>
            <a:endParaRPr lang="en-US" altLang="zh-CN" dirty="0">
              <a:solidFill>
                <a:prstClr val="black"/>
              </a:solidFill>
              <a:latin typeface="Microsoft YaHei"/>
            </a:endParaRPr>
          </a:p>
          <a:p>
            <a:pPr>
              <a:lnSpc>
                <a:spcPct val="120000"/>
              </a:lnSpc>
            </a:pPr>
            <a:r>
              <a:rPr lang="zh-CN" altLang="en-US" dirty="0">
                <a:solidFill>
                  <a:srgbClr val="CC0000"/>
                </a:solidFill>
                <a:latin typeface="Microsoft YaHei"/>
              </a:rPr>
              <a:t>即插即用和自学习</a:t>
            </a:r>
            <a:endParaRPr lang="en-US" altLang="zh-CN" dirty="0">
              <a:solidFill>
                <a:srgbClr val="CC0000"/>
              </a:solidFill>
              <a:latin typeface="Microsoft YaHei"/>
            </a:endParaRPr>
          </a:p>
          <a:p>
            <a:pPr lvl="1">
              <a:lnSpc>
                <a:spcPct val="120000"/>
              </a:lnSpc>
            </a:pPr>
            <a:r>
              <a:rPr lang="zh-CN" altLang="en-US" dirty="0">
                <a:solidFill>
                  <a:prstClr val="black"/>
                </a:solidFill>
                <a:latin typeface="Microsoft YaHei"/>
              </a:rPr>
              <a:t>交换机不需要手工配置</a:t>
            </a:r>
            <a:endParaRPr lang="en-US" altLang="zh-CN" dirty="0">
              <a:solidFill>
                <a:prstClr val="black"/>
              </a:solidFill>
              <a:latin typeface="Microsoft YaHei"/>
            </a:endParaRPr>
          </a:p>
        </p:txBody>
      </p:sp>
      <p:sp>
        <p:nvSpPr>
          <p:cNvPr id="7" name="Rectangle 5"/>
          <p:cNvSpPr>
            <a:spLocks noChangeArrowheads="1"/>
          </p:cNvSpPr>
          <p:nvPr/>
        </p:nvSpPr>
        <p:spPr bwMode="auto">
          <a:xfrm>
            <a:off x="8803311" y="4933273"/>
            <a:ext cx="274638" cy="61913"/>
          </a:xfrm>
          <a:prstGeom prst="rect">
            <a:avLst/>
          </a:prstGeom>
          <a:solidFill>
            <a:schemeClr val="hlink"/>
          </a:solidFill>
          <a:ln w="9525">
            <a:miter lim="800000"/>
            <a:headEnd/>
            <a:tailEnd/>
          </a:ln>
          <a:effectLst/>
          <a:scene3d>
            <a:camera prst="legacyObliqueTopRight"/>
            <a:lightRig rig="legacyFlat3" dir="l"/>
          </a:scene3d>
          <a:sp3d extrusionH="4302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graphicFrame>
        <p:nvGraphicFramePr>
          <p:cNvPr id="8" name="Object 6"/>
          <p:cNvGraphicFramePr>
            <a:graphicFrameLocks noChangeAspect="1"/>
          </p:cNvGraphicFramePr>
          <p:nvPr>
            <p:extLst/>
          </p:nvPr>
        </p:nvGraphicFramePr>
        <p:xfrm>
          <a:off x="6631611" y="5220611"/>
          <a:ext cx="396875" cy="306387"/>
        </p:xfrm>
        <a:graphic>
          <a:graphicData uri="http://schemas.openxmlformats.org/presentationml/2006/ole">
            <mc:AlternateContent xmlns:mc="http://schemas.openxmlformats.org/markup-compatibility/2006">
              <mc:Choice xmlns:v="urn:schemas-microsoft-com:vml" Requires="v">
                <p:oleObj spid="_x0000_s16757" name="Clip" r:id="rId4" imgW="1307263" imgH="1084139" progId="MS_ClipArt_Gallery.2">
                  <p:embed/>
                </p:oleObj>
              </mc:Choice>
              <mc:Fallback>
                <p:oleObj name="Clip" r:id="rId4" imgW="1307263" imgH="1084139" progId="MS_ClipArt_Gallery.2">
                  <p:embed/>
                  <p:pic>
                    <p:nvPicPr>
                      <p:cNvPr id="8"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1611" y="5220611"/>
                        <a:ext cx="396875"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7"/>
          <p:cNvGraphicFramePr>
            <a:graphicFrameLocks noChangeAspect="1"/>
          </p:cNvGraphicFramePr>
          <p:nvPr>
            <p:extLst/>
          </p:nvPr>
        </p:nvGraphicFramePr>
        <p:xfrm>
          <a:off x="9198599" y="5231723"/>
          <a:ext cx="396875" cy="306388"/>
        </p:xfrm>
        <a:graphic>
          <a:graphicData uri="http://schemas.openxmlformats.org/presentationml/2006/ole">
            <mc:AlternateContent xmlns:mc="http://schemas.openxmlformats.org/markup-compatibility/2006">
              <mc:Choice xmlns:v="urn:schemas-microsoft-com:vml" Requires="v">
                <p:oleObj spid="_x0000_s16758" name="Clip" r:id="rId6" imgW="1307263" imgH="1084139" progId="MS_ClipArt_Gallery.2">
                  <p:embed/>
                </p:oleObj>
              </mc:Choice>
              <mc:Fallback>
                <p:oleObj name="Clip" r:id="rId6" imgW="1307263" imgH="1084139" progId="MS_ClipArt_Gallery.2">
                  <p:embed/>
                  <p:pic>
                    <p:nvPicPr>
                      <p:cNvPr id="9"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98599" y="5231723"/>
                        <a:ext cx="396875"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8"/>
          <p:cNvGraphicFramePr>
            <a:graphicFrameLocks noChangeAspect="1"/>
          </p:cNvGraphicFramePr>
          <p:nvPr>
            <p:extLst/>
          </p:nvPr>
        </p:nvGraphicFramePr>
        <p:xfrm>
          <a:off x="9971711" y="5190448"/>
          <a:ext cx="395288" cy="306388"/>
        </p:xfrm>
        <a:graphic>
          <a:graphicData uri="http://schemas.openxmlformats.org/presentationml/2006/ole">
            <mc:AlternateContent xmlns:mc="http://schemas.openxmlformats.org/markup-compatibility/2006">
              <mc:Choice xmlns:v="urn:schemas-microsoft-com:vml" Requires="v">
                <p:oleObj spid="_x0000_s16759" name="Clip" r:id="rId7" imgW="1307263" imgH="1084139" progId="MS_ClipArt_Gallery.2">
                  <p:embed/>
                </p:oleObj>
              </mc:Choice>
              <mc:Fallback>
                <p:oleObj name="Clip" r:id="rId7" imgW="1307263" imgH="1084139" progId="MS_ClipArt_Gallery.2">
                  <p:embed/>
                  <p:pic>
                    <p:nvPicPr>
                      <p:cNvPr id="1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71711" y="5190448"/>
                        <a:ext cx="395288"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9"/>
          <p:cNvGraphicFramePr>
            <a:graphicFrameLocks noChangeAspect="1"/>
          </p:cNvGraphicFramePr>
          <p:nvPr>
            <p:extLst/>
          </p:nvPr>
        </p:nvGraphicFramePr>
        <p:xfrm>
          <a:off x="7258674" y="5242836"/>
          <a:ext cx="395287" cy="306387"/>
        </p:xfrm>
        <a:graphic>
          <a:graphicData uri="http://schemas.openxmlformats.org/presentationml/2006/ole">
            <mc:AlternateContent xmlns:mc="http://schemas.openxmlformats.org/markup-compatibility/2006">
              <mc:Choice xmlns:v="urn:schemas-microsoft-com:vml" Requires="v">
                <p:oleObj spid="_x0000_s16760" name="Clip" r:id="rId8" imgW="1307263" imgH="1084139" progId="MS_ClipArt_Gallery.2">
                  <p:embed/>
                </p:oleObj>
              </mc:Choice>
              <mc:Fallback>
                <p:oleObj name="Clip" r:id="rId8" imgW="1307263" imgH="1084139" progId="MS_ClipArt_Gallery.2">
                  <p:embed/>
                  <p:pic>
                    <p:nvPicPr>
                      <p:cNvPr id="11"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8674" y="5242836"/>
                        <a:ext cx="395287"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Rectangle 10"/>
          <p:cNvSpPr>
            <a:spLocks noChangeArrowheads="1"/>
          </p:cNvSpPr>
          <p:nvPr/>
        </p:nvSpPr>
        <p:spPr bwMode="auto">
          <a:xfrm>
            <a:off x="10551149" y="4941211"/>
            <a:ext cx="274637" cy="61912"/>
          </a:xfrm>
          <a:prstGeom prst="rect">
            <a:avLst/>
          </a:prstGeom>
          <a:solidFill>
            <a:schemeClr val="hlink"/>
          </a:solidFill>
          <a:ln w="9525">
            <a:miter lim="800000"/>
            <a:headEnd/>
            <a:tailEnd/>
          </a:ln>
          <a:effectLst/>
          <a:scene3d>
            <a:camera prst="legacyObliqueTopRight"/>
            <a:lightRig rig="legacyFlat3" dir="l"/>
          </a:scene3d>
          <a:sp3d extrusionH="4302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sp>
        <p:nvSpPr>
          <p:cNvPr id="13" name="Rectangle 11"/>
          <p:cNvSpPr>
            <a:spLocks noChangeArrowheads="1"/>
          </p:cNvSpPr>
          <p:nvPr/>
        </p:nvSpPr>
        <p:spPr bwMode="auto">
          <a:xfrm>
            <a:off x="7101511" y="4931686"/>
            <a:ext cx="274638" cy="60325"/>
          </a:xfrm>
          <a:prstGeom prst="rect">
            <a:avLst/>
          </a:prstGeom>
          <a:solidFill>
            <a:schemeClr val="hlink"/>
          </a:solidFill>
          <a:ln w="9525">
            <a:miter lim="800000"/>
            <a:headEnd/>
            <a:tailEnd/>
          </a:ln>
          <a:effectLst/>
          <a:scene3d>
            <a:camera prst="legacyObliqueTopRight"/>
            <a:lightRig rig="legacyFlat3" dir="l"/>
          </a:scene3d>
          <a:sp3d extrusionH="4302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graphicFrame>
        <p:nvGraphicFramePr>
          <p:cNvPr id="14" name="Object 12"/>
          <p:cNvGraphicFramePr>
            <a:graphicFrameLocks noChangeAspect="1"/>
          </p:cNvGraphicFramePr>
          <p:nvPr>
            <p:extLst/>
          </p:nvPr>
        </p:nvGraphicFramePr>
        <p:xfrm>
          <a:off x="8152436" y="5093611"/>
          <a:ext cx="395288" cy="306387"/>
        </p:xfrm>
        <a:graphic>
          <a:graphicData uri="http://schemas.openxmlformats.org/presentationml/2006/ole">
            <mc:AlternateContent xmlns:mc="http://schemas.openxmlformats.org/markup-compatibility/2006">
              <mc:Choice xmlns:v="urn:schemas-microsoft-com:vml" Requires="v">
                <p:oleObj spid="_x0000_s16761" name="Clip" r:id="rId9" imgW="1307263" imgH="1084139" progId="MS_ClipArt_Gallery.2">
                  <p:embed/>
                </p:oleObj>
              </mc:Choice>
              <mc:Fallback>
                <p:oleObj name="Clip" r:id="rId9" imgW="1307263" imgH="1084139" progId="MS_ClipArt_Gallery.2">
                  <p:embed/>
                  <p:pic>
                    <p:nvPicPr>
                      <p:cNvPr id="14"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2436" y="5093611"/>
                        <a:ext cx="395288"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13"/>
          <p:cNvGraphicFramePr>
            <a:graphicFrameLocks noChangeAspect="1"/>
          </p:cNvGraphicFramePr>
          <p:nvPr>
            <p:extLst/>
          </p:nvPr>
        </p:nvGraphicFramePr>
        <p:xfrm>
          <a:off x="8566774" y="5525411"/>
          <a:ext cx="395287" cy="306387"/>
        </p:xfrm>
        <a:graphic>
          <a:graphicData uri="http://schemas.openxmlformats.org/presentationml/2006/ole">
            <mc:AlternateContent xmlns:mc="http://schemas.openxmlformats.org/markup-compatibility/2006">
              <mc:Choice xmlns:v="urn:schemas-microsoft-com:vml" Requires="v">
                <p:oleObj spid="_x0000_s16762" name="Clip" r:id="rId10" imgW="1307263" imgH="1084139" progId="MS_ClipArt_Gallery.2">
                  <p:embed/>
                </p:oleObj>
              </mc:Choice>
              <mc:Fallback>
                <p:oleObj name="Clip" r:id="rId10" imgW="1307263" imgH="1084139" progId="MS_ClipArt_Gallery.2">
                  <p:embed/>
                  <p:pic>
                    <p:nvPicPr>
                      <p:cNvPr id="15"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66774" y="5525411"/>
                        <a:ext cx="395287"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14"/>
          <p:cNvGraphicFramePr>
            <a:graphicFrameLocks noChangeAspect="1"/>
          </p:cNvGraphicFramePr>
          <p:nvPr>
            <p:extLst/>
          </p:nvPr>
        </p:nvGraphicFramePr>
        <p:xfrm>
          <a:off x="11357599" y="5065036"/>
          <a:ext cx="395287" cy="306387"/>
        </p:xfrm>
        <a:graphic>
          <a:graphicData uri="http://schemas.openxmlformats.org/presentationml/2006/ole">
            <mc:AlternateContent xmlns:mc="http://schemas.openxmlformats.org/markup-compatibility/2006">
              <mc:Choice xmlns:v="urn:schemas-microsoft-com:vml" Requires="v">
                <p:oleObj spid="_x0000_s16763" name="Clip" r:id="rId11" imgW="1307263" imgH="1084139" progId="MS_ClipArt_Gallery.2">
                  <p:embed/>
                </p:oleObj>
              </mc:Choice>
              <mc:Fallback>
                <p:oleObj name="Clip" r:id="rId11" imgW="1307263" imgH="1084139" progId="MS_ClipArt_Gallery.2">
                  <p:embed/>
                  <p:pic>
                    <p:nvPicPr>
                      <p:cNvPr id="16"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57599" y="5065036"/>
                        <a:ext cx="395287"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15"/>
          <p:cNvGraphicFramePr>
            <a:graphicFrameLocks noChangeAspect="1"/>
          </p:cNvGraphicFramePr>
          <p:nvPr>
            <p:extLst/>
          </p:nvPr>
        </p:nvGraphicFramePr>
        <p:xfrm>
          <a:off x="10641636" y="5398411"/>
          <a:ext cx="395288" cy="307975"/>
        </p:xfrm>
        <a:graphic>
          <a:graphicData uri="http://schemas.openxmlformats.org/presentationml/2006/ole">
            <mc:AlternateContent xmlns:mc="http://schemas.openxmlformats.org/markup-compatibility/2006">
              <mc:Choice xmlns:v="urn:schemas-microsoft-com:vml" Requires="v">
                <p:oleObj spid="_x0000_s16764" name="Clip" r:id="rId12" imgW="1307263" imgH="1084139" progId="MS_ClipArt_Gallery.2">
                  <p:embed/>
                </p:oleObj>
              </mc:Choice>
              <mc:Fallback>
                <p:oleObj name="Clip" r:id="rId12" imgW="1307263" imgH="1084139" progId="MS_ClipArt_Gallery.2">
                  <p:embed/>
                  <p:pic>
                    <p:nvPicPr>
                      <p:cNvPr id="17"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41636" y="5398411"/>
                        <a:ext cx="3952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16"/>
          <p:cNvGraphicFramePr>
            <a:graphicFrameLocks noChangeAspect="1"/>
          </p:cNvGraphicFramePr>
          <p:nvPr>
            <p:extLst/>
          </p:nvPr>
        </p:nvGraphicFramePr>
        <p:xfrm>
          <a:off x="6215686" y="4787223"/>
          <a:ext cx="395288" cy="306388"/>
        </p:xfrm>
        <a:graphic>
          <a:graphicData uri="http://schemas.openxmlformats.org/presentationml/2006/ole">
            <mc:AlternateContent xmlns:mc="http://schemas.openxmlformats.org/markup-compatibility/2006">
              <mc:Choice xmlns:v="urn:schemas-microsoft-com:vml" Requires="v">
                <p:oleObj spid="_x0000_s16765" name="Clip" r:id="rId13" imgW="1307263" imgH="1084139" progId="MS_ClipArt_Gallery.2">
                  <p:embed/>
                </p:oleObj>
              </mc:Choice>
              <mc:Fallback>
                <p:oleObj name="Clip" r:id="rId13" imgW="1307263" imgH="1084139" progId="MS_ClipArt_Gallery.2">
                  <p:embed/>
                  <p:pic>
                    <p:nvPicPr>
                      <p:cNvPr id="18"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5686" y="4787223"/>
                        <a:ext cx="395288"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Line 17"/>
          <p:cNvSpPr>
            <a:spLocks noChangeShapeType="1"/>
          </p:cNvSpPr>
          <p:nvPr/>
        </p:nvSpPr>
        <p:spPr bwMode="auto">
          <a:xfrm flipH="1">
            <a:off x="6572874" y="4934861"/>
            <a:ext cx="5270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20" name="Line 18"/>
          <p:cNvSpPr>
            <a:spLocks noChangeShapeType="1"/>
          </p:cNvSpPr>
          <p:nvPr/>
        </p:nvSpPr>
        <p:spPr bwMode="auto">
          <a:xfrm flipH="1">
            <a:off x="6939586" y="4977723"/>
            <a:ext cx="258763" cy="2841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21" name="Line 19"/>
          <p:cNvSpPr>
            <a:spLocks noChangeShapeType="1"/>
          </p:cNvSpPr>
          <p:nvPr/>
        </p:nvSpPr>
        <p:spPr bwMode="auto">
          <a:xfrm>
            <a:off x="7338049" y="5004711"/>
            <a:ext cx="68262" cy="2651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22" name="Line 20"/>
          <p:cNvSpPr>
            <a:spLocks noChangeShapeType="1"/>
          </p:cNvSpPr>
          <p:nvPr/>
        </p:nvSpPr>
        <p:spPr bwMode="auto">
          <a:xfrm flipH="1">
            <a:off x="8520736" y="4969786"/>
            <a:ext cx="328613" cy="1952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23" name="Line 21"/>
          <p:cNvSpPr>
            <a:spLocks noChangeShapeType="1"/>
          </p:cNvSpPr>
          <p:nvPr/>
        </p:nvSpPr>
        <p:spPr bwMode="auto">
          <a:xfrm flipH="1">
            <a:off x="8817599" y="4987248"/>
            <a:ext cx="120650" cy="5286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24" name="Line 22"/>
          <p:cNvSpPr>
            <a:spLocks noChangeShapeType="1"/>
          </p:cNvSpPr>
          <p:nvPr/>
        </p:nvSpPr>
        <p:spPr bwMode="auto">
          <a:xfrm>
            <a:off x="9108111" y="4934861"/>
            <a:ext cx="217488" cy="3270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25" name="Line 23"/>
          <p:cNvSpPr>
            <a:spLocks noChangeShapeType="1"/>
          </p:cNvSpPr>
          <p:nvPr/>
        </p:nvSpPr>
        <p:spPr bwMode="auto">
          <a:xfrm flipH="1">
            <a:off x="10320961" y="5004711"/>
            <a:ext cx="406400" cy="2206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26" name="Line 24"/>
          <p:cNvSpPr>
            <a:spLocks noChangeShapeType="1"/>
          </p:cNvSpPr>
          <p:nvPr/>
        </p:nvSpPr>
        <p:spPr bwMode="auto">
          <a:xfrm flipH="1">
            <a:off x="10797211" y="4977723"/>
            <a:ext cx="9525" cy="425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27" name="Line 25"/>
          <p:cNvSpPr>
            <a:spLocks noChangeShapeType="1"/>
          </p:cNvSpPr>
          <p:nvPr/>
        </p:nvSpPr>
        <p:spPr bwMode="auto">
          <a:xfrm>
            <a:off x="10916274" y="4907873"/>
            <a:ext cx="487362" cy="2206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nvGrpSpPr>
          <p:cNvPr id="28" name="Group 26"/>
          <p:cNvGrpSpPr>
            <a:grpSpLocks/>
          </p:cNvGrpSpPr>
          <p:nvPr/>
        </p:nvGrpSpPr>
        <p:grpSpPr bwMode="auto">
          <a:xfrm>
            <a:off x="8852524" y="3612473"/>
            <a:ext cx="352425" cy="227013"/>
            <a:chOff x="620" y="1640"/>
            <a:chExt cx="288" cy="209"/>
          </a:xfrm>
        </p:grpSpPr>
        <p:sp>
          <p:nvSpPr>
            <p:cNvPr id="29" name="Line 27"/>
            <p:cNvSpPr>
              <a:spLocks noChangeShapeType="1"/>
            </p:cNvSpPr>
            <p:nvPr/>
          </p:nvSpPr>
          <p:spPr bwMode="auto">
            <a:xfrm>
              <a:off x="908" y="1640"/>
              <a:ext cx="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30" name="Rectangle 28"/>
            <p:cNvSpPr>
              <a:spLocks noChangeArrowheads="1"/>
            </p:cNvSpPr>
            <p:nvPr/>
          </p:nvSpPr>
          <p:spPr bwMode="auto">
            <a:xfrm>
              <a:off x="620" y="1784"/>
              <a:ext cx="267" cy="65"/>
            </a:xfrm>
            <a:prstGeom prst="rect">
              <a:avLst/>
            </a:prstGeom>
            <a:solidFill>
              <a:schemeClr val="hlink"/>
            </a:solidFill>
            <a:ln w="9525">
              <a:miter lim="800000"/>
              <a:headEnd/>
              <a:tailEnd/>
            </a:ln>
            <a:effectLst/>
            <a:scene3d>
              <a:camera prst="legacyObliqueTopRight"/>
              <a:lightRig rig="legacyFlat3" dir="l"/>
            </a:scene3d>
            <a:sp3d extrusionH="4302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endParaRPr lang="zh-CN" altLang="en-US" sz="1800">
                <a:solidFill>
                  <a:prstClr val="black"/>
                </a:solidFill>
                <a:latin typeface="Comic Sans MS" pitchFamily="66" charset="0"/>
              </a:endParaRPr>
            </a:p>
          </p:txBody>
        </p:sp>
        <p:grpSp>
          <p:nvGrpSpPr>
            <p:cNvPr id="31" name="Group 29"/>
            <p:cNvGrpSpPr>
              <a:grpSpLocks/>
            </p:cNvGrpSpPr>
            <p:nvPr/>
          </p:nvGrpSpPr>
          <p:grpSpPr bwMode="auto">
            <a:xfrm>
              <a:off x="764" y="1688"/>
              <a:ext cx="109" cy="91"/>
              <a:chOff x="576" y="3456"/>
              <a:chExt cx="288" cy="240"/>
            </a:xfrm>
          </p:grpSpPr>
          <p:sp>
            <p:nvSpPr>
              <p:cNvPr id="32" name="Line 30"/>
              <p:cNvSpPr>
                <a:spLocks noChangeShapeType="1"/>
              </p:cNvSpPr>
              <p:nvPr/>
            </p:nvSpPr>
            <p:spPr bwMode="auto">
              <a:xfrm>
                <a:off x="624" y="3456"/>
                <a:ext cx="192" cy="24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33" name="Line 31"/>
              <p:cNvSpPr>
                <a:spLocks noChangeShapeType="1"/>
              </p:cNvSpPr>
              <p:nvPr/>
            </p:nvSpPr>
            <p:spPr bwMode="auto">
              <a:xfrm flipH="1">
                <a:off x="576" y="3456"/>
                <a:ext cx="288" cy="24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sp>
        <p:nvSpPr>
          <p:cNvPr id="34" name="Line 32"/>
          <p:cNvSpPr>
            <a:spLocks noChangeShapeType="1"/>
          </p:cNvSpPr>
          <p:nvPr/>
        </p:nvSpPr>
        <p:spPr bwMode="auto">
          <a:xfrm flipH="1">
            <a:off x="7328524" y="3841073"/>
            <a:ext cx="1581150" cy="9699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35" name="Line 33"/>
          <p:cNvSpPr>
            <a:spLocks noChangeShapeType="1"/>
          </p:cNvSpPr>
          <p:nvPr/>
        </p:nvSpPr>
        <p:spPr bwMode="auto">
          <a:xfrm>
            <a:off x="9057311" y="3833136"/>
            <a:ext cx="0" cy="1003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36" name="Line 34"/>
          <p:cNvSpPr>
            <a:spLocks noChangeShapeType="1"/>
          </p:cNvSpPr>
          <p:nvPr/>
        </p:nvSpPr>
        <p:spPr bwMode="auto">
          <a:xfrm flipH="1" flipV="1">
            <a:off x="9206536" y="3788686"/>
            <a:ext cx="1420813" cy="1111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sp>
        <p:nvSpPr>
          <p:cNvPr id="37" name="Text Box 35"/>
          <p:cNvSpPr txBox="1">
            <a:spLocks noChangeArrowheads="1"/>
          </p:cNvSpPr>
          <p:nvPr/>
        </p:nvSpPr>
        <p:spPr bwMode="auto">
          <a:xfrm>
            <a:off x="7469811" y="4676098"/>
            <a:ext cx="10652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集线器</a:t>
            </a:r>
          </a:p>
        </p:txBody>
      </p:sp>
      <p:sp>
        <p:nvSpPr>
          <p:cNvPr id="38" name="Text Box 36"/>
          <p:cNvSpPr txBox="1">
            <a:spLocks noChangeArrowheads="1"/>
          </p:cNvSpPr>
          <p:nvPr/>
        </p:nvSpPr>
        <p:spPr bwMode="auto">
          <a:xfrm>
            <a:off x="9192249" y="4614186"/>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集线器</a:t>
            </a:r>
          </a:p>
        </p:txBody>
      </p:sp>
      <p:sp>
        <p:nvSpPr>
          <p:cNvPr id="39" name="Text Box 37"/>
          <p:cNvSpPr txBox="1">
            <a:spLocks noChangeArrowheads="1"/>
          </p:cNvSpPr>
          <p:nvPr/>
        </p:nvSpPr>
        <p:spPr bwMode="auto">
          <a:xfrm>
            <a:off x="11008349" y="4563386"/>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集线器</a:t>
            </a:r>
          </a:p>
        </p:txBody>
      </p:sp>
      <p:sp>
        <p:nvSpPr>
          <p:cNvPr id="40" name="Text Box 38"/>
          <p:cNvSpPr txBox="1">
            <a:spLocks noChangeArrowheads="1"/>
          </p:cNvSpPr>
          <p:nvPr/>
        </p:nvSpPr>
        <p:spPr bwMode="auto">
          <a:xfrm>
            <a:off x="9308136" y="3428323"/>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1800">
                <a:solidFill>
                  <a:prstClr val="black"/>
                </a:solidFill>
                <a:latin typeface="Comic Sans MS" pitchFamily="66" charset="0"/>
              </a:rPr>
              <a:t>交换机</a:t>
            </a:r>
          </a:p>
        </p:txBody>
      </p:sp>
      <p:sp>
        <p:nvSpPr>
          <p:cNvPr id="41" name="Text Box 39"/>
          <p:cNvSpPr txBox="1">
            <a:spLocks noChangeArrowheads="1"/>
          </p:cNvSpPr>
          <p:nvPr/>
        </p:nvSpPr>
        <p:spPr bwMode="auto">
          <a:xfrm>
            <a:off x="5904536" y="4734836"/>
            <a:ext cx="3508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A</a:t>
            </a:r>
          </a:p>
        </p:txBody>
      </p:sp>
      <p:sp>
        <p:nvSpPr>
          <p:cNvPr id="42" name="Text Box 40"/>
          <p:cNvSpPr txBox="1">
            <a:spLocks noChangeArrowheads="1"/>
          </p:cNvSpPr>
          <p:nvPr/>
        </p:nvSpPr>
        <p:spPr bwMode="auto">
          <a:xfrm>
            <a:off x="6585574" y="5507948"/>
            <a:ext cx="3286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B</a:t>
            </a:r>
          </a:p>
        </p:txBody>
      </p:sp>
      <p:sp>
        <p:nvSpPr>
          <p:cNvPr id="43" name="Text Box 41"/>
          <p:cNvSpPr txBox="1">
            <a:spLocks noChangeArrowheads="1"/>
          </p:cNvSpPr>
          <p:nvPr/>
        </p:nvSpPr>
        <p:spPr bwMode="auto">
          <a:xfrm>
            <a:off x="7242799" y="5520648"/>
            <a:ext cx="3222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C</a:t>
            </a:r>
          </a:p>
        </p:txBody>
      </p:sp>
      <p:sp>
        <p:nvSpPr>
          <p:cNvPr id="44" name="Text Box 42"/>
          <p:cNvSpPr txBox="1">
            <a:spLocks noChangeArrowheads="1"/>
          </p:cNvSpPr>
          <p:nvPr/>
        </p:nvSpPr>
        <p:spPr bwMode="auto">
          <a:xfrm>
            <a:off x="8054011" y="5341261"/>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D</a:t>
            </a:r>
          </a:p>
        </p:txBody>
      </p:sp>
      <p:sp>
        <p:nvSpPr>
          <p:cNvPr id="45" name="Text Box 43"/>
          <p:cNvSpPr txBox="1">
            <a:spLocks noChangeArrowheads="1"/>
          </p:cNvSpPr>
          <p:nvPr/>
        </p:nvSpPr>
        <p:spPr bwMode="auto">
          <a:xfrm>
            <a:off x="8930311" y="5598436"/>
            <a:ext cx="3270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E</a:t>
            </a:r>
          </a:p>
        </p:txBody>
      </p:sp>
      <p:sp>
        <p:nvSpPr>
          <p:cNvPr id="46" name="Text Box 44"/>
          <p:cNvSpPr txBox="1">
            <a:spLocks noChangeArrowheads="1"/>
          </p:cNvSpPr>
          <p:nvPr/>
        </p:nvSpPr>
        <p:spPr bwMode="auto">
          <a:xfrm>
            <a:off x="9573249" y="5314273"/>
            <a:ext cx="3222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F</a:t>
            </a:r>
          </a:p>
        </p:txBody>
      </p:sp>
      <p:sp>
        <p:nvSpPr>
          <p:cNvPr id="47" name="Text Box 45"/>
          <p:cNvSpPr txBox="1">
            <a:spLocks noChangeArrowheads="1"/>
          </p:cNvSpPr>
          <p:nvPr/>
        </p:nvSpPr>
        <p:spPr bwMode="auto">
          <a:xfrm>
            <a:off x="10114586" y="5457148"/>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G</a:t>
            </a:r>
          </a:p>
        </p:txBody>
      </p:sp>
      <p:sp>
        <p:nvSpPr>
          <p:cNvPr id="48" name="Text Box 46"/>
          <p:cNvSpPr txBox="1">
            <a:spLocks noChangeArrowheads="1"/>
          </p:cNvSpPr>
          <p:nvPr/>
        </p:nvSpPr>
        <p:spPr bwMode="auto">
          <a:xfrm>
            <a:off x="10978186" y="5533348"/>
            <a:ext cx="3603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H</a:t>
            </a:r>
          </a:p>
        </p:txBody>
      </p:sp>
      <p:sp>
        <p:nvSpPr>
          <p:cNvPr id="49" name="Text Box 47"/>
          <p:cNvSpPr txBox="1">
            <a:spLocks noChangeArrowheads="1"/>
          </p:cNvSpPr>
          <p:nvPr/>
        </p:nvSpPr>
        <p:spPr bwMode="auto">
          <a:xfrm>
            <a:off x="11724311" y="4979311"/>
            <a:ext cx="3095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I</a:t>
            </a:r>
          </a:p>
        </p:txBody>
      </p:sp>
      <p:sp>
        <p:nvSpPr>
          <p:cNvPr id="50" name="Text Box 54"/>
          <p:cNvSpPr txBox="1">
            <a:spLocks noChangeArrowheads="1"/>
          </p:cNvSpPr>
          <p:nvPr/>
        </p:nvSpPr>
        <p:spPr bwMode="auto">
          <a:xfrm>
            <a:off x="8466761" y="3679148"/>
            <a:ext cx="2873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1</a:t>
            </a:r>
          </a:p>
        </p:txBody>
      </p:sp>
      <p:sp>
        <p:nvSpPr>
          <p:cNvPr id="51" name="Text Box 55"/>
          <p:cNvSpPr txBox="1">
            <a:spLocks noChangeArrowheads="1"/>
          </p:cNvSpPr>
          <p:nvPr/>
        </p:nvSpPr>
        <p:spPr bwMode="auto">
          <a:xfrm>
            <a:off x="8787436" y="3963311"/>
            <a:ext cx="323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2</a:t>
            </a:r>
          </a:p>
        </p:txBody>
      </p:sp>
      <p:sp>
        <p:nvSpPr>
          <p:cNvPr id="52" name="Text Box 56"/>
          <p:cNvSpPr txBox="1">
            <a:spLocks noChangeArrowheads="1"/>
          </p:cNvSpPr>
          <p:nvPr/>
        </p:nvSpPr>
        <p:spPr bwMode="auto">
          <a:xfrm>
            <a:off x="9212886" y="3923623"/>
            <a:ext cx="323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Times New Roman" pitchFamily="18" charset="0"/>
                <a:ea typeface="宋体"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Times New Roman" pitchFamily="18" charset="0"/>
                <a:ea typeface="宋体" pitchFamily="2" charset="-122"/>
              </a:defRPr>
            </a:lvl2pPr>
            <a:lvl3pPr marL="1143000" indent="-228600">
              <a:spcBef>
                <a:spcPct val="20000"/>
              </a:spcBef>
              <a:buChar char="•"/>
              <a:defRPr sz="2000">
                <a:solidFill>
                  <a:schemeClr val="tx1"/>
                </a:solidFill>
                <a:latin typeface="Times New Roman" pitchFamily="18" charset="0"/>
                <a:ea typeface="宋体" pitchFamily="2" charset="-122"/>
              </a:defRPr>
            </a:lvl3pPr>
            <a:lvl4pPr marL="1600200" indent="-228600">
              <a:spcBef>
                <a:spcPct val="20000"/>
              </a:spcBef>
              <a:buChar char="–"/>
              <a:defRPr sz="2000">
                <a:solidFill>
                  <a:schemeClr val="tx1"/>
                </a:solidFill>
                <a:latin typeface="Times New Roman" pitchFamily="18" charset="0"/>
                <a:ea typeface="宋体" pitchFamily="2" charset="-122"/>
              </a:defRPr>
            </a:lvl4pPr>
            <a:lvl5pPr marL="2057400" indent="-228600">
              <a:spcBef>
                <a:spcPct val="20000"/>
              </a:spcBef>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宋体" pitchFamily="2" charset="-122"/>
              </a:defRPr>
            </a:lvl9pPr>
          </a:lstStyle>
          <a:p>
            <a:pPr>
              <a:spcBef>
                <a:spcPct val="0"/>
              </a:spcBef>
              <a:buClrTx/>
              <a:buSzTx/>
              <a:buFontTx/>
              <a:buNone/>
            </a:pPr>
            <a:r>
              <a:rPr lang="en-US" altLang="zh-CN" sz="1800">
                <a:solidFill>
                  <a:prstClr val="black"/>
                </a:solidFill>
                <a:latin typeface="Comic Sans MS" pitchFamily="66" charset="0"/>
              </a:rPr>
              <a:t>3</a:t>
            </a:r>
          </a:p>
        </p:txBody>
      </p:sp>
    </p:spTree>
    <p:extLst>
      <p:ext uri="{BB962C8B-B14F-4D97-AF65-F5344CB8AC3E}">
        <p14:creationId xmlns:p14="http://schemas.microsoft.com/office/powerpoint/2010/main" val="413724437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Footer Placeholder 4"/>
          <p:cNvSpPr>
            <a:spLocks noGrp="1"/>
          </p:cNvSpPr>
          <p:nvPr>
            <p:ph type="ftr" sz="quarter" idx="4294967295"/>
          </p:nvPr>
        </p:nvSpPr>
        <p:spPr>
          <a:xfrm>
            <a:off x="8331200" y="6400800"/>
            <a:ext cx="38608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prstClr val="black"/>
                </a:solidFill>
                <a:latin typeface="Arial" charset="0"/>
              </a:rPr>
              <a:t>Link Layer</a:t>
            </a:r>
          </a:p>
        </p:txBody>
      </p:sp>
      <p:sp>
        <p:nvSpPr>
          <p:cNvPr id="62467"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200">
                <a:solidFill>
                  <a:prstClr val="black"/>
                </a:solidFill>
                <a:latin typeface="Arial" pitchFamily="34" charset="0"/>
              </a:rPr>
              <a:t>5-</a:t>
            </a:r>
            <a:fld id="{47356B14-4C05-42D1-A207-02C2B00A4BE4}" type="slidenum">
              <a:rPr lang="en-US" altLang="zh-CN" sz="1200">
                <a:solidFill>
                  <a:prstClr val="black"/>
                </a:solidFill>
                <a:latin typeface="Arial" pitchFamily="34" charset="0"/>
              </a:rPr>
              <a:pPr>
                <a:lnSpc>
                  <a:spcPct val="100000"/>
                </a:lnSpc>
                <a:spcBef>
                  <a:spcPct val="0"/>
                </a:spcBef>
                <a:buClrTx/>
                <a:buSzTx/>
                <a:buFontTx/>
                <a:buNone/>
              </a:pPr>
              <a:t>212</a:t>
            </a:fld>
            <a:endParaRPr lang="en-US" altLang="zh-CN" sz="1200">
              <a:solidFill>
                <a:prstClr val="black"/>
              </a:solidFill>
              <a:latin typeface="Arial" pitchFamily="34" charset="0"/>
            </a:endParaRPr>
          </a:p>
        </p:txBody>
      </p:sp>
      <p:sp>
        <p:nvSpPr>
          <p:cNvPr id="62468" name="Rectangle 2"/>
          <p:cNvSpPr>
            <a:spLocks noGrp="1" noChangeArrowheads="1"/>
          </p:cNvSpPr>
          <p:nvPr>
            <p:ph type="title" idx="4294967295"/>
          </p:nvPr>
        </p:nvSpPr>
        <p:spPr>
          <a:xfrm>
            <a:off x="0" y="136525"/>
            <a:ext cx="12049246" cy="1143000"/>
          </a:xfrm>
          <a:prstGeom prst="rect">
            <a:avLst/>
          </a:prstGeom>
        </p:spPr>
        <p:txBody>
          <a:bodyPr/>
          <a:lstStyle/>
          <a:p>
            <a:pPr algn="ctr">
              <a:defRPr/>
            </a:pPr>
            <a:r>
              <a:rPr lang="zh-CN" altLang="en-US" dirty="0">
                <a:latin typeface="+mj-ea"/>
                <a:cs typeface="+mj-cs"/>
              </a:rPr>
              <a:t>交换机：支持多节点同时传输</a:t>
            </a:r>
            <a:endParaRPr lang="en-US" dirty="0">
              <a:latin typeface="+mj-ea"/>
              <a:cs typeface="+mj-cs"/>
            </a:endParaRPr>
          </a:p>
        </p:txBody>
      </p:sp>
      <p:sp>
        <p:nvSpPr>
          <p:cNvPr id="62469" name="Rectangle 3"/>
          <p:cNvSpPr>
            <a:spLocks noGrp="1" noChangeArrowheads="1"/>
          </p:cNvSpPr>
          <p:nvPr>
            <p:ph type="body" idx="4294967295"/>
          </p:nvPr>
        </p:nvSpPr>
        <p:spPr>
          <a:xfrm>
            <a:off x="626732" y="1794908"/>
            <a:ext cx="7027273" cy="3178175"/>
          </a:xfrm>
          <a:prstGeom prst="rect">
            <a:avLst/>
          </a:prstGeom>
        </p:spPr>
        <p:txBody>
          <a:bodyPr/>
          <a:lstStyle/>
          <a:p>
            <a:pPr>
              <a:lnSpc>
                <a:spcPct val="110000"/>
              </a:lnSpc>
              <a:spcBef>
                <a:spcPts val="0"/>
              </a:spcBef>
              <a:buFont typeface="Wingdings" panose="05000000000000000000" pitchFamily="2" charset="2"/>
              <a:buChar char="l"/>
            </a:pPr>
            <a:r>
              <a:rPr lang="zh-CN" altLang="en-US" sz="2400" dirty="0">
                <a:latin typeface="+mn-ea"/>
              </a:rPr>
              <a:t>每个主机由单独的链路直接连到交换机端口</a:t>
            </a:r>
            <a:endParaRPr lang="en-US" altLang="zh-CN" sz="2400" dirty="0">
              <a:latin typeface="+mn-ea"/>
            </a:endParaRPr>
          </a:p>
          <a:p>
            <a:pPr>
              <a:lnSpc>
                <a:spcPct val="110000"/>
              </a:lnSpc>
              <a:spcBef>
                <a:spcPts val="0"/>
              </a:spcBef>
              <a:buFont typeface="Wingdings" panose="05000000000000000000" pitchFamily="2" charset="2"/>
              <a:buChar char="l"/>
            </a:pPr>
            <a:r>
              <a:rPr lang="zh-CN" altLang="en-US" sz="2400" dirty="0">
                <a:latin typeface="+mn-ea"/>
              </a:rPr>
              <a:t>交换机可以缓存数据帧</a:t>
            </a:r>
            <a:endParaRPr lang="en-US" altLang="zh-CN" sz="2400" dirty="0">
              <a:latin typeface="+mn-ea"/>
            </a:endParaRPr>
          </a:p>
          <a:p>
            <a:pPr>
              <a:lnSpc>
                <a:spcPct val="110000"/>
              </a:lnSpc>
              <a:spcBef>
                <a:spcPts val="0"/>
              </a:spcBef>
              <a:buFont typeface="Wingdings" panose="05000000000000000000" pitchFamily="2" charset="2"/>
              <a:buChar char="l"/>
            </a:pPr>
            <a:r>
              <a:rPr lang="zh-CN" altLang="en-US" sz="2400" dirty="0">
                <a:latin typeface="+mn-ea"/>
              </a:rPr>
              <a:t>以太网协议在每个输入链路使用，无碰撞</a:t>
            </a:r>
            <a:r>
              <a:rPr lang="zh-CN" altLang="en-US" sz="2400" dirty="0" smtClean="0">
                <a:latin typeface="+mn-ea"/>
              </a:rPr>
              <a:t>，且可以全</a:t>
            </a:r>
            <a:r>
              <a:rPr lang="zh-CN" altLang="en-US" sz="2400" dirty="0">
                <a:latin typeface="+mn-ea"/>
              </a:rPr>
              <a:t>双工</a:t>
            </a:r>
            <a:endParaRPr lang="en-US" altLang="zh-CN" sz="2400" dirty="0">
              <a:latin typeface="+mn-ea"/>
            </a:endParaRPr>
          </a:p>
          <a:p>
            <a:pPr lvl="1">
              <a:lnSpc>
                <a:spcPct val="110000"/>
              </a:lnSpc>
              <a:spcBef>
                <a:spcPts val="0"/>
              </a:spcBef>
            </a:pPr>
            <a:r>
              <a:rPr lang="zh-CN" altLang="en-US" dirty="0">
                <a:latin typeface="+mn-ea"/>
              </a:rPr>
              <a:t>每条链路自身是一个碰撞域</a:t>
            </a:r>
            <a:endParaRPr lang="en-US" altLang="zh-CN" dirty="0">
              <a:latin typeface="+mn-ea"/>
            </a:endParaRPr>
          </a:p>
          <a:p>
            <a:pPr>
              <a:lnSpc>
                <a:spcPct val="110000"/>
              </a:lnSpc>
              <a:spcBef>
                <a:spcPts val="0"/>
              </a:spcBef>
              <a:buFont typeface="Wingdings" panose="05000000000000000000" pitchFamily="2" charset="2"/>
              <a:buChar char="l"/>
            </a:pPr>
            <a:r>
              <a:rPr lang="zh-CN" altLang="en-US" sz="2400" dirty="0">
                <a:solidFill>
                  <a:srgbClr val="CC0000"/>
                </a:solidFill>
                <a:latin typeface="+mn-ea"/>
              </a:rPr>
              <a:t>交换机：</a:t>
            </a:r>
            <a:r>
              <a:rPr lang="en-US" altLang="zh-CN" sz="2400" dirty="0">
                <a:solidFill>
                  <a:srgbClr val="CC0000"/>
                </a:solidFill>
                <a:latin typeface="+mn-ea"/>
              </a:rPr>
              <a:t> </a:t>
            </a:r>
            <a:r>
              <a:rPr lang="en-US" altLang="zh-CN" sz="2400" dirty="0">
                <a:latin typeface="+mn-ea"/>
              </a:rPr>
              <a:t>A-to-A‘</a:t>
            </a:r>
            <a:r>
              <a:rPr lang="zh-CN" altLang="en-US" sz="2400" dirty="0">
                <a:latin typeface="+mn-ea"/>
              </a:rPr>
              <a:t>和</a:t>
            </a:r>
            <a:r>
              <a:rPr lang="en-US" altLang="ja-JP" sz="2400" dirty="0">
                <a:latin typeface="+mn-ea"/>
              </a:rPr>
              <a:t>B-to-B</a:t>
            </a:r>
            <a:r>
              <a:rPr lang="ja-JP" altLang="en-US" sz="2400" dirty="0">
                <a:latin typeface="+mn-ea"/>
              </a:rPr>
              <a:t>’</a:t>
            </a:r>
            <a:r>
              <a:rPr lang="zh-CN" altLang="en-US" sz="2400" dirty="0">
                <a:latin typeface="+mn-ea"/>
              </a:rPr>
              <a:t>可以同时传输，而不会发生</a:t>
            </a:r>
            <a:r>
              <a:rPr lang="zh-CN" altLang="en-US" sz="2400" dirty="0" smtClean="0">
                <a:latin typeface="+mn-ea"/>
              </a:rPr>
              <a:t>碰撞</a:t>
            </a:r>
            <a:endParaRPr lang="en-US" altLang="zh-CN" sz="2400" dirty="0" smtClean="0">
              <a:latin typeface="+mn-ea"/>
            </a:endParaRPr>
          </a:p>
          <a:p>
            <a:pPr>
              <a:lnSpc>
                <a:spcPct val="120000"/>
              </a:lnSpc>
              <a:spcBef>
                <a:spcPts val="0"/>
              </a:spcBef>
            </a:pPr>
            <a:r>
              <a:rPr lang="zh-CN" altLang="en-US" sz="2400" dirty="0"/>
              <a:t>每个交换机有一个交换机转发表，其中每个条目</a:t>
            </a:r>
            <a:r>
              <a:rPr lang="zh-CN" altLang="en-US" sz="2400" dirty="0" smtClean="0"/>
              <a:t>：</a:t>
            </a:r>
            <a:r>
              <a:rPr lang="en-US" altLang="zh-CN" sz="2000" dirty="0" smtClean="0"/>
              <a:t>(</a:t>
            </a:r>
            <a:r>
              <a:rPr lang="zh-CN" altLang="en-US" sz="2000" dirty="0"/>
              <a:t>主机的</a:t>
            </a:r>
            <a:r>
              <a:rPr lang="en-US" altLang="zh-CN" sz="2000" dirty="0"/>
              <a:t>MAC</a:t>
            </a:r>
            <a:r>
              <a:rPr lang="zh-CN" altLang="en-US" sz="2000" dirty="0"/>
              <a:t>地址，到达主机的端口，时戳</a:t>
            </a:r>
            <a:r>
              <a:rPr lang="en-US" altLang="zh-CN" sz="2000" dirty="0"/>
              <a:t>)</a:t>
            </a:r>
          </a:p>
          <a:p>
            <a:pPr lvl="1">
              <a:lnSpc>
                <a:spcPct val="110000"/>
              </a:lnSpc>
              <a:spcBef>
                <a:spcPts val="600"/>
              </a:spcBef>
            </a:pPr>
            <a:r>
              <a:rPr lang="zh-CN" altLang="en-US" sz="2000" dirty="0"/>
              <a:t>类似于路由表</a:t>
            </a:r>
            <a:endParaRPr lang="en-US" altLang="zh-CN" sz="2000" dirty="0"/>
          </a:p>
          <a:p>
            <a:pPr>
              <a:lnSpc>
                <a:spcPct val="110000"/>
              </a:lnSpc>
              <a:spcBef>
                <a:spcPts val="600"/>
              </a:spcBef>
              <a:buFont typeface="Wingdings" panose="05000000000000000000" pitchFamily="2" charset="2"/>
              <a:buChar char="l"/>
            </a:pPr>
            <a:r>
              <a:rPr lang="zh-CN" altLang="en-US" sz="2400" dirty="0"/>
              <a:t>通过自学习构建转发</a:t>
            </a:r>
            <a:r>
              <a:rPr lang="zh-CN" altLang="en-US" sz="2400" dirty="0" smtClean="0"/>
              <a:t>表</a:t>
            </a:r>
            <a:endParaRPr lang="en-US" altLang="zh-CN" sz="2400" dirty="0">
              <a:latin typeface="+mn-ea"/>
            </a:endParaRPr>
          </a:p>
        </p:txBody>
      </p:sp>
      <p:grpSp>
        <p:nvGrpSpPr>
          <p:cNvPr id="90118" name="Group 1"/>
          <p:cNvGrpSpPr>
            <a:grpSpLocks/>
          </p:cNvGrpSpPr>
          <p:nvPr/>
        </p:nvGrpSpPr>
        <p:grpSpPr bwMode="auto">
          <a:xfrm>
            <a:off x="6809318" y="1425576"/>
            <a:ext cx="4881033" cy="4283294"/>
            <a:chOff x="5106576" y="1425893"/>
            <a:chExt cx="3661504" cy="4283195"/>
          </a:xfrm>
        </p:grpSpPr>
        <p:sp>
          <p:nvSpPr>
            <p:cNvPr id="62472" name="Text Box 34"/>
            <p:cNvSpPr txBox="1">
              <a:spLocks noChangeArrowheads="1"/>
            </p:cNvSpPr>
            <p:nvPr/>
          </p:nvSpPr>
          <p:spPr bwMode="auto">
            <a:xfrm>
              <a:off x="6165818" y="5062772"/>
              <a:ext cx="2033654" cy="646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a:solidFill>
                    <a:prstClr val="black"/>
                  </a:solidFill>
                  <a:latin typeface="Arial" charset="0"/>
                  <a:cs typeface="Arial" charset="0"/>
                </a:rPr>
                <a:t>switch with six interfaces</a:t>
              </a:r>
            </a:p>
            <a:p>
              <a:pPr algn="ctr">
                <a:defRPr/>
              </a:pPr>
              <a:r>
                <a:rPr lang="en-US">
                  <a:solidFill>
                    <a:prstClr val="black"/>
                  </a:solidFill>
                  <a:latin typeface="Arial" charset="0"/>
                  <a:cs typeface="Arial" charset="0"/>
                </a:rPr>
                <a:t>(</a:t>
              </a:r>
              <a:r>
                <a:rPr lang="en-US">
                  <a:solidFill>
                    <a:srgbClr val="FF0000"/>
                  </a:solidFill>
                  <a:latin typeface="Arial" charset="0"/>
                  <a:cs typeface="Arial" charset="0"/>
                </a:rPr>
                <a:t>1,2,3,4,5,6</a:t>
              </a:r>
              <a:r>
                <a:rPr lang="en-US">
                  <a:solidFill>
                    <a:prstClr val="black"/>
                  </a:solidFill>
                  <a:latin typeface="Arial" charset="0"/>
                  <a:cs typeface="Arial" charset="0"/>
                </a:rPr>
                <a:t>)</a:t>
              </a:r>
              <a:r>
                <a:rPr lang="en-US" i="0">
                  <a:solidFill>
                    <a:prstClr val="black"/>
                  </a:solidFill>
                  <a:latin typeface="Arial" charset="0"/>
                  <a:cs typeface="Arial" charset="0"/>
                </a:rPr>
                <a:t>  </a:t>
              </a:r>
            </a:p>
          </p:txBody>
        </p:sp>
        <p:grpSp>
          <p:nvGrpSpPr>
            <p:cNvPr id="90121" name="Group 34"/>
            <p:cNvGrpSpPr>
              <a:grpSpLocks/>
            </p:cNvGrpSpPr>
            <p:nvPr/>
          </p:nvGrpSpPr>
          <p:grpSpPr bwMode="auto">
            <a:xfrm>
              <a:off x="5106576" y="1425893"/>
              <a:ext cx="3661504" cy="3599812"/>
              <a:chOff x="731524" y="1819788"/>
              <a:chExt cx="3661504" cy="3599812"/>
            </a:xfrm>
          </p:grpSpPr>
          <p:sp>
            <p:nvSpPr>
              <p:cNvPr id="62474" name="Text Box 23"/>
              <p:cNvSpPr txBox="1">
                <a:spLocks noChangeArrowheads="1"/>
              </p:cNvSpPr>
              <p:nvPr/>
            </p:nvSpPr>
            <p:spPr bwMode="auto">
              <a:xfrm>
                <a:off x="2655957" y="1819788"/>
                <a:ext cx="25396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prstClr val="black"/>
                    </a:solidFill>
                    <a:latin typeface="Arial" charset="0"/>
                    <a:cs typeface="Arial" charset="0"/>
                  </a:rPr>
                  <a:t>A</a:t>
                </a:r>
              </a:p>
            </p:txBody>
          </p:sp>
          <p:sp>
            <p:nvSpPr>
              <p:cNvPr id="62475" name="Text Box 24"/>
              <p:cNvSpPr txBox="1">
                <a:spLocks noChangeArrowheads="1"/>
              </p:cNvSpPr>
              <p:nvPr/>
            </p:nvSpPr>
            <p:spPr bwMode="auto">
              <a:xfrm>
                <a:off x="2371738" y="5050277"/>
                <a:ext cx="340545"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prstClr val="black"/>
                    </a:solidFill>
                    <a:latin typeface="Arial" pitchFamily="34" charset="0"/>
                    <a:cs typeface="Arial" pitchFamily="34" charset="0"/>
                  </a:rPr>
                  <a:t>A</a:t>
                </a:r>
                <a:r>
                  <a:rPr lang="ja-JP" altLang="en-US" sz="1800">
                    <a:solidFill>
                      <a:prstClr val="black"/>
                    </a:solidFill>
                    <a:latin typeface="Arial" pitchFamily="34" charset="0"/>
                    <a:cs typeface="Arial" pitchFamily="34" charset="0"/>
                  </a:rPr>
                  <a:t>’</a:t>
                </a:r>
                <a:endParaRPr lang="en-US" altLang="zh-CN" sz="1800">
                  <a:solidFill>
                    <a:prstClr val="black"/>
                  </a:solidFill>
                  <a:latin typeface="Arial" pitchFamily="34" charset="0"/>
                  <a:cs typeface="Arial" pitchFamily="34" charset="0"/>
                </a:endParaRPr>
              </a:p>
            </p:txBody>
          </p:sp>
          <p:sp>
            <p:nvSpPr>
              <p:cNvPr id="62476" name="Text Box 25"/>
              <p:cNvSpPr txBox="1">
                <a:spLocks noChangeArrowheads="1"/>
              </p:cNvSpPr>
              <p:nvPr/>
            </p:nvSpPr>
            <p:spPr bwMode="auto">
              <a:xfrm>
                <a:off x="3988134" y="2419849"/>
                <a:ext cx="25396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prstClr val="black"/>
                    </a:solidFill>
                    <a:latin typeface="Arial" charset="0"/>
                    <a:cs typeface="Arial" charset="0"/>
                  </a:rPr>
                  <a:t>B</a:t>
                </a:r>
              </a:p>
            </p:txBody>
          </p:sp>
          <p:sp>
            <p:nvSpPr>
              <p:cNvPr id="62477" name="Text Box 26"/>
              <p:cNvSpPr txBox="1">
                <a:spLocks noChangeArrowheads="1"/>
              </p:cNvSpPr>
              <p:nvPr/>
            </p:nvSpPr>
            <p:spPr bwMode="auto">
              <a:xfrm>
                <a:off x="995101" y="4188283"/>
                <a:ext cx="340545"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prstClr val="black"/>
                    </a:solidFill>
                    <a:latin typeface="Arial" pitchFamily="34" charset="0"/>
                    <a:cs typeface="Arial" pitchFamily="34" charset="0"/>
                  </a:rPr>
                  <a:t>B</a:t>
                </a:r>
                <a:r>
                  <a:rPr lang="ja-JP" altLang="en-US" sz="1800">
                    <a:solidFill>
                      <a:prstClr val="black"/>
                    </a:solidFill>
                    <a:latin typeface="Arial" pitchFamily="34" charset="0"/>
                    <a:cs typeface="Arial" pitchFamily="34" charset="0"/>
                  </a:rPr>
                  <a:t>’</a:t>
                </a:r>
                <a:endParaRPr lang="en-US" altLang="zh-CN" sz="1800">
                  <a:solidFill>
                    <a:prstClr val="black"/>
                  </a:solidFill>
                  <a:latin typeface="Arial" pitchFamily="34" charset="0"/>
                  <a:cs typeface="Arial" pitchFamily="34" charset="0"/>
                </a:endParaRPr>
              </a:p>
            </p:txBody>
          </p:sp>
          <p:sp>
            <p:nvSpPr>
              <p:cNvPr id="62478" name="Text Box 27"/>
              <p:cNvSpPr txBox="1">
                <a:spLocks noChangeArrowheads="1"/>
              </p:cNvSpPr>
              <p:nvPr/>
            </p:nvSpPr>
            <p:spPr bwMode="auto">
              <a:xfrm>
                <a:off x="3740435" y="4188283"/>
                <a:ext cx="26358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prstClr val="black"/>
                    </a:solidFill>
                    <a:latin typeface="Arial" charset="0"/>
                    <a:cs typeface="Arial" charset="0"/>
                  </a:rPr>
                  <a:t>C</a:t>
                </a:r>
              </a:p>
            </p:txBody>
          </p:sp>
          <p:sp>
            <p:nvSpPr>
              <p:cNvPr id="62479" name="Text Box 28"/>
              <p:cNvSpPr txBox="1">
                <a:spLocks noChangeArrowheads="1"/>
              </p:cNvSpPr>
              <p:nvPr/>
            </p:nvSpPr>
            <p:spPr bwMode="auto">
              <a:xfrm>
                <a:off x="1123714" y="2465886"/>
                <a:ext cx="350165"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prstClr val="black"/>
                    </a:solidFill>
                    <a:latin typeface="Arial" pitchFamily="34" charset="0"/>
                    <a:cs typeface="Arial" pitchFamily="34" charset="0"/>
                  </a:rPr>
                  <a:t>C</a:t>
                </a:r>
                <a:r>
                  <a:rPr lang="ja-JP" altLang="en-US" sz="1800">
                    <a:solidFill>
                      <a:prstClr val="black"/>
                    </a:solidFill>
                    <a:latin typeface="Arial" pitchFamily="34" charset="0"/>
                    <a:cs typeface="Arial" pitchFamily="34" charset="0"/>
                  </a:rPr>
                  <a:t>’</a:t>
                </a:r>
                <a:endParaRPr lang="en-US" altLang="zh-CN" sz="1800">
                  <a:solidFill>
                    <a:prstClr val="black"/>
                  </a:solidFill>
                  <a:latin typeface="Arial" pitchFamily="34" charset="0"/>
                  <a:cs typeface="Arial" pitchFamily="34" charset="0"/>
                </a:endParaRPr>
              </a:p>
            </p:txBody>
          </p:sp>
          <p:sp>
            <p:nvSpPr>
              <p:cNvPr id="62480" name="Line 17"/>
              <p:cNvSpPr>
                <a:spLocks noChangeShapeType="1"/>
              </p:cNvSpPr>
              <p:nvPr/>
            </p:nvSpPr>
            <p:spPr bwMode="auto">
              <a:xfrm>
                <a:off x="1687389" y="3165957"/>
                <a:ext cx="720869" cy="29844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2481" name="Line 18"/>
              <p:cNvSpPr>
                <a:spLocks noChangeShapeType="1"/>
              </p:cNvSpPr>
              <p:nvPr/>
            </p:nvSpPr>
            <p:spPr bwMode="auto">
              <a:xfrm>
                <a:off x="2673423" y="2872277"/>
                <a:ext cx="0" cy="5048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2482" name="Line 19"/>
              <p:cNvSpPr>
                <a:spLocks noChangeShapeType="1"/>
              </p:cNvSpPr>
              <p:nvPr/>
            </p:nvSpPr>
            <p:spPr bwMode="auto">
              <a:xfrm flipH="1">
                <a:off x="2863961" y="2996099"/>
                <a:ext cx="892353" cy="4841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2483" name="Line 20"/>
              <p:cNvSpPr>
                <a:spLocks noChangeShapeType="1"/>
              </p:cNvSpPr>
              <p:nvPr/>
            </p:nvSpPr>
            <p:spPr bwMode="auto">
              <a:xfrm flipV="1">
                <a:off x="2673423" y="3605685"/>
                <a:ext cx="12703" cy="7095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nvGrpSpPr>
              <p:cNvPr id="90132" name="Group 45"/>
              <p:cNvGrpSpPr>
                <a:grpSpLocks/>
              </p:cNvGrpSpPr>
              <p:nvPr/>
            </p:nvGrpSpPr>
            <p:grpSpPr bwMode="auto">
              <a:xfrm>
                <a:off x="747936" y="2733042"/>
                <a:ext cx="914403" cy="690308"/>
                <a:chOff x="1046480" y="3962400"/>
                <a:chExt cx="1026163" cy="761428"/>
              </a:xfrm>
            </p:grpSpPr>
            <p:sp>
              <p:nvSpPr>
                <p:cNvPr id="80" name="Rectangle 48"/>
                <p:cNvSpPr>
                  <a:spLocks noChangeArrowheads="1"/>
                </p:cNvSpPr>
                <p:nvPr/>
              </p:nvSpPr>
              <p:spPr bwMode="auto">
                <a:xfrm rot="-5400000">
                  <a:off x="1893247" y="4299441"/>
                  <a:ext cx="110313"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Arial" pitchFamily="34" charset="0"/>
                    <a:cs typeface="Arial" pitchFamily="34" charset="0"/>
                  </a:endParaRPr>
                </a:p>
              </p:txBody>
            </p:sp>
            <p:grpSp>
              <p:nvGrpSpPr>
                <p:cNvPr id="90167" name="Group 49"/>
                <p:cNvGrpSpPr>
                  <a:grpSpLocks/>
                </p:cNvGrpSpPr>
                <p:nvPr/>
              </p:nvGrpSpPr>
              <p:grpSpPr bwMode="auto">
                <a:xfrm>
                  <a:off x="1046480" y="3962400"/>
                  <a:ext cx="936071" cy="761428"/>
                  <a:chOff x="-44" y="1473"/>
                  <a:chExt cx="981" cy="1105"/>
                </a:xfrm>
              </p:grpSpPr>
              <p:pic>
                <p:nvPicPr>
                  <p:cNvPr id="90168"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69"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nvGrpSpPr>
              <p:cNvPr id="90133" name="Group 46"/>
              <p:cNvGrpSpPr>
                <a:grpSpLocks/>
              </p:cNvGrpSpPr>
              <p:nvPr/>
            </p:nvGrpSpPr>
            <p:grpSpPr bwMode="auto">
              <a:xfrm>
                <a:off x="3539588" y="2669737"/>
                <a:ext cx="853440" cy="741680"/>
                <a:chOff x="7179310" y="4033520"/>
                <a:chExt cx="1009650" cy="855028"/>
              </a:xfrm>
            </p:grpSpPr>
            <p:grpSp>
              <p:nvGrpSpPr>
                <p:cNvPr id="90162" name="Group 44"/>
                <p:cNvGrpSpPr>
                  <a:grpSpLocks/>
                </p:cNvGrpSpPr>
                <p:nvPr/>
              </p:nvGrpSpPr>
              <p:grpSpPr bwMode="auto">
                <a:xfrm>
                  <a:off x="7179310" y="4033520"/>
                  <a:ext cx="1009650" cy="855028"/>
                  <a:chOff x="-44" y="1473"/>
                  <a:chExt cx="981" cy="1105"/>
                </a:xfrm>
              </p:grpSpPr>
              <p:pic>
                <p:nvPicPr>
                  <p:cNvPr id="90164"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65"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77" name="Rectangle 43"/>
                <p:cNvSpPr>
                  <a:spLocks noChangeArrowheads="1"/>
                </p:cNvSpPr>
                <p:nvPr/>
              </p:nvSpPr>
              <p:spPr bwMode="auto">
                <a:xfrm rot="-5400000">
                  <a:off x="7440190" y="4309334"/>
                  <a:ext cx="126274" cy="19535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Arial" pitchFamily="34" charset="0"/>
                    <a:cs typeface="Arial" pitchFamily="34" charset="0"/>
                  </a:endParaRPr>
                </a:p>
              </p:txBody>
            </p:sp>
          </p:grpSp>
          <p:sp>
            <p:nvSpPr>
              <p:cNvPr id="48" name="Rectangle 43"/>
              <p:cNvSpPr>
                <a:spLocks noChangeArrowheads="1"/>
              </p:cNvSpPr>
              <p:nvPr/>
            </p:nvSpPr>
            <p:spPr bwMode="auto">
              <a:xfrm>
                <a:off x="2614674" y="2705593"/>
                <a:ext cx="109559" cy="16509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Arial" pitchFamily="34" charset="0"/>
                  <a:cs typeface="Arial" pitchFamily="34" charset="0"/>
                </a:endParaRPr>
              </a:p>
            </p:txBody>
          </p:sp>
          <p:grpSp>
            <p:nvGrpSpPr>
              <p:cNvPr id="90135" name="Group 44"/>
              <p:cNvGrpSpPr>
                <a:grpSpLocks/>
              </p:cNvGrpSpPr>
              <p:nvPr/>
            </p:nvGrpSpPr>
            <p:grpSpPr bwMode="auto">
              <a:xfrm>
                <a:off x="2233637" y="2138292"/>
                <a:ext cx="853440" cy="741680"/>
                <a:chOff x="-44" y="1473"/>
                <a:chExt cx="981" cy="1105"/>
              </a:xfrm>
            </p:grpSpPr>
            <p:pic>
              <p:nvPicPr>
                <p:cNvPr id="90160"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61"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0136" name="Group 49"/>
              <p:cNvGrpSpPr>
                <a:grpSpLocks/>
              </p:cNvGrpSpPr>
              <p:nvPr/>
            </p:nvGrpSpPr>
            <p:grpSpPr bwMode="auto">
              <a:xfrm>
                <a:off x="2060917" y="4279843"/>
                <a:ext cx="853440" cy="835329"/>
                <a:chOff x="8077200" y="3320111"/>
                <a:chExt cx="853440" cy="835329"/>
              </a:xfrm>
            </p:grpSpPr>
            <p:sp>
              <p:nvSpPr>
                <p:cNvPr id="70" name="Rectangle 43"/>
                <p:cNvSpPr>
                  <a:spLocks noChangeArrowheads="1"/>
                </p:cNvSpPr>
                <p:nvPr/>
              </p:nvSpPr>
              <p:spPr bwMode="auto">
                <a:xfrm>
                  <a:off x="8630957" y="3320624"/>
                  <a:ext cx="111147" cy="16509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Arial" pitchFamily="34" charset="0"/>
                    <a:cs typeface="Arial" pitchFamily="34" charset="0"/>
                  </a:endParaRPr>
                </a:p>
              </p:txBody>
            </p:sp>
            <p:grpSp>
              <p:nvGrpSpPr>
                <p:cNvPr id="90157" name="Group 44"/>
                <p:cNvGrpSpPr>
                  <a:grpSpLocks/>
                </p:cNvGrpSpPr>
                <p:nvPr/>
              </p:nvGrpSpPr>
              <p:grpSpPr bwMode="auto">
                <a:xfrm>
                  <a:off x="8077200" y="3413760"/>
                  <a:ext cx="853440" cy="741680"/>
                  <a:chOff x="-44" y="1473"/>
                  <a:chExt cx="981" cy="1105"/>
                </a:xfrm>
              </p:grpSpPr>
              <p:pic>
                <p:nvPicPr>
                  <p:cNvPr id="90158"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59"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pic>
            <p:nvPicPr>
              <p:cNvPr id="62489" name="Picture 3"/>
              <p:cNvPicPr>
                <a:picLocks noChangeAspect="1" noChangeArrowheads="1"/>
              </p:cNvPicPr>
              <p:nvPr/>
            </p:nvPicPr>
            <p:blipFill>
              <a:blip r:embed="rId5"/>
              <a:srcRect/>
              <a:stretch>
                <a:fillRect/>
              </a:stretch>
            </p:blipFill>
            <p:spPr bwMode="auto">
              <a:xfrm>
                <a:off x="2374913" y="3316766"/>
                <a:ext cx="603370" cy="341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90138" name="Group 51"/>
              <p:cNvGrpSpPr>
                <a:grpSpLocks/>
              </p:cNvGrpSpPr>
              <p:nvPr/>
            </p:nvGrpSpPr>
            <p:grpSpPr bwMode="auto">
              <a:xfrm>
                <a:off x="731524" y="3616962"/>
                <a:ext cx="914403" cy="690308"/>
                <a:chOff x="1046480" y="3962400"/>
                <a:chExt cx="1026163" cy="761428"/>
              </a:xfrm>
            </p:grpSpPr>
            <p:sp>
              <p:nvSpPr>
                <p:cNvPr id="66" name="Rectangle 48"/>
                <p:cNvSpPr>
                  <a:spLocks noChangeArrowheads="1"/>
                </p:cNvSpPr>
                <p:nvPr/>
              </p:nvSpPr>
              <p:spPr bwMode="auto">
                <a:xfrm rot="-5400000">
                  <a:off x="1893846" y="4299769"/>
                  <a:ext cx="110314"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Arial" pitchFamily="34" charset="0"/>
                    <a:cs typeface="Arial" pitchFamily="34" charset="0"/>
                  </a:endParaRPr>
                </a:p>
              </p:txBody>
            </p:sp>
            <p:grpSp>
              <p:nvGrpSpPr>
                <p:cNvPr id="90153" name="Group 49"/>
                <p:cNvGrpSpPr>
                  <a:grpSpLocks/>
                </p:cNvGrpSpPr>
                <p:nvPr/>
              </p:nvGrpSpPr>
              <p:grpSpPr bwMode="auto">
                <a:xfrm>
                  <a:off x="1046480" y="3962400"/>
                  <a:ext cx="936071" cy="761428"/>
                  <a:chOff x="-44" y="1473"/>
                  <a:chExt cx="981" cy="1105"/>
                </a:xfrm>
              </p:grpSpPr>
              <p:pic>
                <p:nvPicPr>
                  <p:cNvPr id="90154"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55"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nvGrpSpPr>
              <p:cNvPr id="90139" name="Group 52"/>
              <p:cNvGrpSpPr>
                <a:grpSpLocks/>
              </p:cNvGrpSpPr>
              <p:nvPr/>
            </p:nvGrpSpPr>
            <p:grpSpPr bwMode="auto">
              <a:xfrm>
                <a:off x="3410634" y="3567725"/>
                <a:ext cx="853440" cy="741680"/>
                <a:chOff x="7179310" y="4033520"/>
                <a:chExt cx="1009650" cy="855028"/>
              </a:xfrm>
            </p:grpSpPr>
            <p:grpSp>
              <p:nvGrpSpPr>
                <p:cNvPr id="90148" name="Group 44"/>
                <p:cNvGrpSpPr>
                  <a:grpSpLocks/>
                </p:cNvGrpSpPr>
                <p:nvPr/>
              </p:nvGrpSpPr>
              <p:grpSpPr bwMode="auto">
                <a:xfrm>
                  <a:off x="7179310" y="4033520"/>
                  <a:ext cx="1009650" cy="855028"/>
                  <a:chOff x="-44" y="1473"/>
                  <a:chExt cx="981" cy="1105"/>
                </a:xfrm>
              </p:grpSpPr>
              <p:pic>
                <p:nvPicPr>
                  <p:cNvPr id="90150"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51"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63" name="Rectangle 43"/>
                <p:cNvSpPr>
                  <a:spLocks noChangeArrowheads="1"/>
                </p:cNvSpPr>
                <p:nvPr/>
              </p:nvSpPr>
              <p:spPr bwMode="auto">
                <a:xfrm rot="-5400000">
                  <a:off x="7438739" y="4308075"/>
                  <a:ext cx="128105" cy="19723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prstClr val="black"/>
                    </a:solidFill>
                    <a:latin typeface="Arial" pitchFamily="34" charset="0"/>
                    <a:cs typeface="Arial" pitchFamily="34" charset="0"/>
                  </a:endParaRPr>
                </a:p>
              </p:txBody>
            </p:sp>
          </p:grpSp>
          <p:sp>
            <p:nvSpPr>
              <p:cNvPr id="62492" name="Line 17"/>
              <p:cNvSpPr>
                <a:spLocks noChangeShapeType="1"/>
              </p:cNvSpPr>
              <p:nvPr/>
            </p:nvSpPr>
            <p:spPr bwMode="auto">
              <a:xfrm flipV="1">
                <a:off x="1660396" y="3600922"/>
                <a:ext cx="744686" cy="4508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2493" name="Line 19"/>
              <p:cNvSpPr>
                <a:spLocks noChangeShapeType="1"/>
              </p:cNvSpPr>
              <p:nvPr/>
            </p:nvSpPr>
            <p:spPr bwMode="auto">
              <a:xfrm flipH="1" flipV="1">
                <a:off x="2968756" y="3545361"/>
                <a:ext cx="646242" cy="33812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2494" name="Text Box 35"/>
              <p:cNvSpPr txBox="1">
                <a:spLocks noChangeArrowheads="1"/>
              </p:cNvSpPr>
              <p:nvPr/>
            </p:nvSpPr>
            <p:spPr bwMode="auto">
              <a:xfrm>
                <a:off x="2401907" y="3026260"/>
                <a:ext cx="23472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1</a:t>
                </a:r>
              </a:p>
            </p:txBody>
          </p:sp>
          <p:sp>
            <p:nvSpPr>
              <p:cNvPr id="62495" name="Text Box 36"/>
              <p:cNvSpPr txBox="1">
                <a:spLocks noChangeArrowheads="1"/>
              </p:cNvSpPr>
              <p:nvPr/>
            </p:nvSpPr>
            <p:spPr bwMode="auto">
              <a:xfrm>
                <a:off x="2903656" y="3051660"/>
                <a:ext cx="23472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2</a:t>
                </a:r>
              </a:p>
            </p:txBody>
          </p:sp>
          <p:sp>
            <p:nvSpPr>
              <p:cNvPr id="62496" name="Text Box 37"/>
              <p:cNvSpPr txBox="1">
                <a:spLocks noChangeArrowheads="1"/>
              </p:cNvSpPr>
              <p:nvPr/>
            </p:nvSpPr>
            <p:spPr bwMode="auto">
              <a:xfrm>
                <a:off x="3125951" y="3710457"/>
                <a:ext cx="23472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3</a:t>
                </a:r>
              </a:p>
            </p:txBody>
          </p:sp>
          <p:sp>
            <p:nvSpPr>
              <p:cNvPr id="62497" name="Text Box 38"/>
              <p:cNvSpPr txBox="1">
                <a:spLocks noChangeArrowheads="1"/>
              </p:cNvSpPr>
              <p:nvPr/>
            </p:nvSpPr>
            <p:spPr bwMode="auto">
              <a:xfrm>
                <a:off x="2640079" y="3654896"/>
                <a:ext cx="23472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4</a:t>
                </a:r>
              </a:p>
            </p:txBody>
          </p:sp>
          <p:sp>
            <p:nvSpPr>
              <p:cNvPr id="62498" name="Text Box 39"/>
              <p:cNvSpPr txBox="1">
                <a:spLocks noChangeArrowheads="1"/>
              </p:cNvSpPr>
              <p:nvPr/>
            </p:nvSpPr>
            <p:spPr bwMode="auto">
              <a:xfrm>
                <a:off x="2070052" y="3704108"/>
                <a:ext cx="234726" cy="3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5</a:t>
                </a:r>
              </a:p>
            </p:txBody>
          </p:sp>
          <p:sp>
            <p:nvSpPr>
              <p:cNvPr id="62499" name="Text Box 40"/>
              <p:cNvSpPr txBox="1">
                <a:spLocks noChangeArrowheads="1"/>
              </p:cNvSpPr>
              <p:nvPr/>
            </p:nvSpPr>
            <p:spPr bwMode="auto">
              <a:xfrm>
                <a:off x="2039884" y="3080234"/>
                <a:ext cx="319151" cy="369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6</a:t>
                </a:r>
              </a:p>
            </p:txBody>
          </p:sp>
        </p:grpSp>
      </p:grpSp>
    </p:spTree>
    <p:extLst>
      <p:ext uri="{BB962C8B-B14F-4D97-AF65-F5344CB8AC3E}">
        <p14:creationId xmlns:p14="http://schemas.microsoft.com/office/powerpoint/2010/main" val="94872590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1" name="Rectangle 2"/>
          <p:cNvSpPr>
            <a:spLocks noGrp="1" noChangeArrowheads="1"/>
          </p:cNvSpPr>
          <p:nvPr>
            <p:ph type="title" idx="4294967295"/>
          </p:nvPr>
        </p:nvSpPr>
        <p:spPr>
          <a:xfrm>
            <a:off x="0" y="87313"/>
            <a:ext cx="12192000" cy="1143000"/>
          </a:xfrm>
          <a:prstGeom prst="rect">
            <a:avLst/>
          </a:prstGeom>
        </p:spPr>
        <p:txBody>
          <a:bodyPr/>
          <a:lstStyle/>
          <a:p>
            <a:pPr algn="ctr">
              <a:defRPr/>
            </a:pPr>
            <a:r>
              <a:rPr lang="zh-CN" altLang="en-US" dirty="0">
                <a:latin typeface="+mj-ea"/>
                <a:cs typeface="+mj-cs"/>
              </a:rPr>
              <a:t>交互机：自学习</a:t>
            </a:r>
            <a:endParaRPr lang="en-US" dirty="0">
              <a:latin typeface="+mj-ea"/>
              <a:cs typeface="+mj-cs"/>
            </a:endParaRPr>
          </a:p>
        </p:txBody>
      </p:sp>
      <p:sp>
        <p:nvSpPr>
          <p:cNvPr id="65542" name="Rectangle 3"/>
          <p:cNvSpPr>
            <a:spLocks noGrp="1" noChangeArrowheads="1"/>
          </p:cNvSpPr>
          <p:nvPr>
            <p:ph type="body" idx="4294967295"/>
          </p:nvPr>
        </p:nvSpPr>
        <p:spPr>
          <a:xfrm>
            <a:off x="462988" y="1338194"/>
            <a:ext cx="5347503" cy="2787718"/>
          </a:xfrm>
          <a:prstGeom prst="rect">
            <a:avLst/>
          </a:prstGeom>
        </p:spPr>
        <p:txBody>
          <a:bodyPr/>
          <a:lstStyle/>
          <a:p>
            <a:pPr>
              <a:lnSpc>
                <a:spcPct val="110000"/>
              </a:lnSpc>
              <a:buFont typeface="Wingdings" panose="05000000000000000000" pitchFamily="2" charset="2"/>
              <a:buChar char="l"/>
              <a:defRPr/>
            </a:pPr>
            <a:r>
              <a:rPr lang="zh-CN" altLang="en-US" sz="2400" dirty="0">
                <a:latin typeface="+mn-ea"/>
              </a:rPr>
              <a:t>交换机会学习通过哪些端口可以到达哪些主机</a:t>
            </a:r>
            <a:endParaRPr lang="en-US" altLang="zh-CN" sz="2400" dirty="0">
              <a:latin typeface="+mn-ea"/>
            </a:endParaRPr>
          </a:p>
          <a:p>
            <a:pPr lvl="1">
              <a:lnSpc>
                <a:spcPct val="110000"/>
              </a:lnSpc>
              <a:defRPr/>
            </a:pPr>
            <a:r>
              <a:rPr lang="zh-CN" altLang="en-US" dirty="0">
                <a:latin typeface="+mn-ea"/>
              </a:rPr>
              <a:t>当收到数据帧时，交换机“学习”发送主机的位置：进入的局域网网段</a:t>
            </a:r>
            <a:r>
              <a:rPr lang="en-US" altLang="zh-CN" dirty="0">
                <a:latin typeface="+mn-ea"/>
              </a:rPr>
              <a:t>(</a:t>
            </a:r>
            <a:r>
              <a:rPr lang="zh-CN" altLang="en-US" dirty="0">
                <a:latin typeface="+mn-ea"/>
              </a:rPr>
              <a:t>到达端口</a:t>
            </a:r>
            <a:r>
              <a:rPr lang="en-US" altLang="zh-CN" dirty="0">
                <a:latin typeface="+mn-ea"/>
              </a:rPr>
              <a:t>)</a:t>
            </a:r>
          </a:p>
          <a:p>
            <a:pPr lvl="1">
              <a:lnSpc>
                <a:spcPct val="110000"/>
              </a:lnSpc>
              <a:defRPr/>
            </a:pPr>
            <a:r>
              <a:rPr lang="zh-CN" altLang="en-US" dirty="0">
                <a:latin typeface="+mn-ea"/>
              </a:rPr>
              <a:t>在转发表中记录发送主机</a:t>
            </a:r>
            <a:r>
              <a:rPr lang="en-US" altLang="zh-CN" dirty="0">
                <a:latin typeface="+mn-ea"/>
              </a:rPr>
              <a:t>/</a:t>
            </a:r>
            <a:r>
              <a:rPr lang="zh-CN" altLang="en-US" dirty="0">
                <a:latin typeface="+mn-ea"/>
              </a:rPr>
              <a:t>位置对</a:t>
            </a:r>
            <a:endParaRPr lang="en-US" altLang="zh-CN" dirty="0">
              <a:latin typeface="+mn-ea"/>
            </a:endParaRPr>
          </a:p>
        </p:txBody>
      </p:sp>
      <p:grpSp>
        <p:nvGrpSpPr>
          <p:cNvPr id="77" name="Group 36"/>
          <p:cNvGrpSpPr>
            <a:grpSpLocks/>
          </p:cNvGrpSpPr>
          <p:nvPr/>
        </p:nvGrpSpPr>
        <p:grpSpPr bwMode="auto">
          <a:xfrm>
            <a:off x="7179700" y="1389062"/>
            <a:ext cx="3660775" cy="3600450"/>
            <a:chOff x="731524" y="1819788"/>
            <a:chExt cx="3661504" cy="3600334"/>
          </a:xfrm>
        </p:grpSpPr>
        <p:sp>
          <p:nvSpPr>
            <p:cNvPr id="78" name="Text Box 23"/>
            <p:cNvSpPr txBox="1">
              <a:spLocks noChangeArrowheads="1"/>
            </p:cNvSpPr>
            <p:nvPr/>
          </p:nvSpPr>
          <p:spPr bwMode="auto">
            <a:xfrm>
              <a:off x="2655957" y="1819788"/>
              <a:ext cx="350907" cy="366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A</a:t>
              </a:r>
            </a:p>
          </p:txBody>
        </p:sp>
        <p:sp>
          <p:nvSpPr>
            <p:cNvPr id="79" name="Text Box 24"/>
            <p:cNvSpPr txBox="1">
              <a:spLocks noChangeArrowheads="1"/>
            </p:cNvSpPr>
            <p:nvPr/>
          </p:nvSpPr>
          <p:spPr bwMode="auto">
            <a:xfrm>
              <a:off x="2371738" y="5050247"/>
              <a:ext cx="371549" cy="3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srgbClr val="000000"/>
                  </a:solidFill>
                  <a:latin typeface="Arial" pitchFamily="34" charset="0"/>
                  <a:cs typeface="Arial" pitchFamily="34" charset="0"/>
                </a:rPr>
                <a:t>A</a:t>
              </a:r>
              <a:r>
                <a:rPr lang="ja-JP" altLang="en-US" sz="1800">
                  <a:solidFill>
                    <a:srgbClr val="000000"/>
                  </a:solidFill>
                  <a:latin typeface="Arial" pitchFamily="34" charset="0"/>
                  <a:cs typeface="Arial" pitchFamily="34" charset="0"/>
                </a:rPr>
                <a:t>’</a:t>
              </a:r>
              <a:endParaRPr lang="en-US" altLang="zh-CN" sz="1800">
                <a:solidFill>
                  <a:srgbClr val="000000"/>
                </a:solidFill>
                <a:latin typeface="Arial" pitchFamily="34" charset="0"/>
                <a:cs typeface="Arial" pitchFamily="34" charset="0"/>
              </a:endParaRPr>
            </a:p>
          </p:txBody>
        </p:sp>
        <p:sp>
          <p:nvSpPr>
            <p:cNvPr id="80" name="Text Box 25"/>
            <p:cNvSpPr txBox="1">
              <a:spLocks noChangeArrowheads="1"/>
            </p:cNvSpPr>
            <p:nvPr/>
          </p:nvSpPr>
          <p:spPr bwMode="auto">
            <a:xfrm>
              <a:off x="3988134" y="2419844"/>
              <a:ext cx="338205" cy="3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B</a:t>
              </a:r>
            </a:p>
          </p:txBody>
        </p:sp>
        <p:sp>
          <p:nvSpPr>
            <p:cNvPr id="81" name="Text Box 26"/>
            <p:cNvSpPr txBox="1">
              <a:spLocks noChangeArrowheads="1"/>
            </p:cNvSpPr>
            <p:nvPr/>
          </p:nvSpPr>
          <p:spPr bwMode="auto">
            <a:xfrm>
              <a:off x="995101" y="4188262"/>
              <a:ext cx="390603" cy="3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srgbClr val="000000"/>
                  </a:solidFill>
                  <a:latin typeface="Arial" pitchFamily="34" charset="0"/>
                  <a:cs typeface="Arial" pitchFamily="34" charset="0"/>
                </a:rPr>
                <a:t>B</a:t>
              </a:r>
              <a:r>
                <a:rPr lang="ja-JP" altLang="en-US" sz="1800">
                  <a:solidFill>
                    <a:srgbClr val="000000"/>
                  </a:solidFill>
                  <a:latin typeface="Arial" pitchFamily="34" charset="0"/>
                  <a:cs typeface="Arial" pitchFamily="34" charset="0"/>
                </a:rPr>
                <a:t>’</a:t>
              </a:r>
              <a:endParaRPr lang="en-US" altLang="zh-CN" sz="1800">
                <a:solidFill>
                  <a:srgbClr val="000000"/>
                </a:solidFill>
                <a:latin typeface="Arial" pitchFamily="34" charset="0"/>
                <a:cs typeface="Arial" pitchFamily="34" charset="0"/>
              </a:endParaRPr>
            </a:p>
          </p:txBody>
        </p:sp>
        <p:sp>
          <p:nvSpPr>
            <p:cNvPr id="82" name="Text Box 27"/>
            <p:cNvSpPr txBox="1">
              <a:spLocks noChangeArrowheads="1"/>
            </p:cNvSpPr>
            <p:nvPr/>
          </p:nvSpPr>
          <p:spPr bwMode="auto">
            <a:xfrm>
              <a:off x="3740435" y="4188262"/>
              <a:ext cx="350908" cy="3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C</a:t>
              </a:r>
            </a:p>
          </p:txBody>
        </p:sp>
        <p:sp>
          <p:nvSpPr>
            <p:cNvPr id="84" name="Text Box 28"/>
            <p:cNvSpPr txBox="1">
              <a:spLocks noChangeArrowheads="1"/>
            </p:cNvSpPr>
            <p:nvPr/>
          </p:nvSpPr>
          <p:spPr bwMode="auto">
            <a:xfrm>
              <a:off x="1123714" y="2465880"/>
              <a:ext cx="403305" cy="3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srgbClr val="000000"/>
                  </a:solidFill>
                  <a:latin typeface="Arial" pitchFamily="34" charset="0"/>
                  <a:cs typeface="Arial" pitchFamily="34" charset="0"/>
                </a:rPr>
                <a:t>C</a:t>
              </a:r>
              <a:r>
                <a:rPr lang="ja-JP" altLang="en-US" sz="1800">
                  <a:solidFill>
                    <a:srgbClr val="000000"/>
                  </a:solidFill>
                  <a:latin typeface="Arial" pitchFamily="34" charset="0"/>
                  <a:cs typeface="Arial" pitchFamily="34" charset="0"/>
                </a:rPr>
                <a:t>’</a:t>
              </a:r>
              <a:endParaRPr lang="en-US" altLang="zh-CN" sz="1800">
                <a:solidFill>
                  <a:srgbClr val="000000"/>
                </a:solidFill>
                <a:latin typeface="Arial" pitchFamily="34" charset="0"/>
                <a:cs typeface="Arial" pitchFamily="34" charset="0"/>
              </a:endParaRPr>
            </a:p>
          </p:txBody>
        </p:sp>
        <p:sp>
          <p:nvSpPr>
            <p:cNvPr id="85" name="Line 17"/>
            <p:cNvSpPr>
              <a:spLocks noChangeShapeType="1"/>
            </p:cNvSpPr>
            <p:nvPr/>
          </p:nvSpPr>
          <p:spPr bwMode="auto">
            <a:xfrm>
              <a:off x="1687389" y="3165945"/>
              <a:ext cx="720869" cy="2984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87" name="Line 18"/>
            <p:cNvSpPr>
              <a:spLocks noChangeShapeType="1"/>
            </p:cNvSpPr>
            <p:nvPr/>
          </p:nvSpPr>
          <p:spPr bwMode="auto">
            <a:xfrm>
              <a:off x="2673423" y="2872267"/>
              <a:ext cx="0" cy="50480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88" name="Line 19"/>
            <p:cNvSpPr>
              <a:spLocks noChangeShapeType="1"/>
            </p:cNvSpPr>
            <p:nvPr/>
          </p:nvSpPr>
          <p:spPr bwMode="auto">
            <a:xfrm flipH="1">
              <a:off x="2863961" y="2996088"/>
              <a:ext cx="892353" cy="48417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89" name="Line 20"/>
            <p:cNvSpPr>
              <a:spLocks noChangeShapeType="1"/>
            </p:cNvSpPr>
            <p:nvPr/>
          </p:nvSpPr>
          <p:spPr bwMode="auto">
            <a:xfrm flipV="1">
              <a:off x="2673423" y="3605668"/>
              <a:ext cx="12703" cy="7095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nvGrpSpPr>
            <p:cNvPr id="91" name="Group 47"/>
            <p:cNvGrpSpPr>
              <a:grpSpLocks/>
            </p:cNvGrpSpPr>
            <p:nvPr/>
          </p:nvGrpSpPr>
          <p:grpSpPr bwMode="auto">
            <a:xfrm>
              <a:off x="747936" y="2733042"/>
              <a:ext cx="914403" cy="690308"/>
              <a:chOff x="1046480" y="3962400"/>
              <a:chExt cx="1026163" cy="761428"/>
            </a:xfrm>
          </p:grpSpPr>
          <p:sp>
            <p:nvSpPr>
              <p:cNvPr id="127" name="Rectangle 48"/>
              <p:cNvSpPr>
                <a:spLocks noChangeArrowheads="1"/>
              </p:cNvSpPr>
              <p:nvPr/>
            </p:nvSpPr>
            <p:spPr bwMode="auto">
              <a:xfrm rot="-5400000">
                <a:off x="1893248" y="4299428"/>
                <a:ext cx="110312"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nvGrpSpPr>
              <p:cNvPr id="128" name="Group 49"/>
              <p:cNvGrpSpPr>
                <a:grpSpLocks/>
              </p:cNvGrpSpPr>
              <p:nvPr/>
            </p:nvGrpSpPr>
            <p:grpSpPr bwMode="auto">
              <a:xfrm>
                <a:off x="1046480" y="3962400"/>
                <a:ext cx="936071" cy="761428"/>
                <a:chOff x="-44" y="1473"/>
                <a:chExt cx="981" cy="1105"/>
              </a:xfrm>
            </p:grpSpPr>
            <p:pic>
              <p:nvPicPr>
                <p:cNvPr id="129"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nvGrpSpPr>
            <p:cNvPr id="92" name="Group 48"/>
            <p:cNvGrpSpPr>
              <a:grpSpLocks/>
            </p:cNvGrpSpPr>
            <p:nvPr/>
          </p:nvGrpSpPr>
          <p:grpSpPr bwMode="auto">
            <a:xfrm>
              <a:off x="3539588" y="2669737"/>
              <a:ext cx="853440" cy="741680"/>
              <a:chOff x="7179310" y="4033520"/>
              <a:chExt cx="1009650" cy="855028"/>
            </a:xfrm>
          </p:grpSpPr>
          <p:grpSp>
            <p:nvGrpSpPr>
              <p:cNvPr id="123" name="Group 44"/>
              <p:cNvGrpSpPr>
                <a:grpSpLocks/>
              </p:cNvGrpSpPr>
              <p:nvPr/>
            </p:nvGrpSpPr>
            <p:grpSpPr bwMode="auto">
              <a:xfrm>
                <a:off x="7179310" y="4033520"/>
                <a:ext cx="1009650" cy="855028"/>
                <a:chOff x="-44" y="1473"/>
                <a:chExt cx="981" cy="1105"/>
              </a:xfrm>
            </p:grpSpPr>
            <p:pic>
              <p:nvPicPr>
                <p:cNvPr id="125"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24" name="Rectangle 43"/>
              <p:cNvSpPr>
                <a:spLocks noChangeArrowheads="1"/>
              </p:cNvSpPr>
              <p:nvPr/>
            </p:nvSpPr>
            <p:spPr bwMode="auto">
              <a:xfrm rot="-5400000">
                <a:off x="7440190" y="4309323"/>
                <a:ext cx="126273" cy="19535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sp>
          <p:nvSpPr>
            <p:cNvPr id="93" name="Rectangle 43"/>
            <p:cNvSpPr>
              <a:spLocks noChangeArrowheads="1"/>
            </p:cNvSpPr>
            <p:nvPr/>
          </p:nvSpPr>
          <p:spPr bwMode="auto">
            <a:xfrm>
              <a:off x="2614674" y="2705584"/>
              <a:ext cx="109559" cy="16509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nvGrpSpPr>
            <p:cNvPr id="94" name="Group 44"/>
            <p:cNvGrpSpPr>
              <a:grpSpLocks/>
            </p:cNvGrpSpPr>
            <p:nvPr/>
          </p:nvGrpSpPr>
          <p:grpSpPr bwMode="auto">
            <a:xfrm>
              <a:off x="2233637" y="2138292"/>
              <a:ext cx="853440" cy="741680"/>
              <a:chOff x="-44" y="1473"/>
              <a:chExt cx="981" cy="1105"/>
            </a:xfrm>
          </p:grpSpPr>
          <p:pic>
            <p:nvPicPr>
              <p:cNvPr id="121"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5" name="Group 51"/>
            <p:cNvGrpSpPr>
              <a:grpSpLocks/>
            </p:cNvGrpSpPr>
            <p:nvPr/>
          </p:nvGrpSpPr>
          <p:grpSpPr bwMode="auto">
            <a:xfrm>
              <a:off x="2060917" y="4279843"/>
              <a:ext cx="853440" cy="835329"/>
              <a:chOff x="8077200" y="3320111"/>
              <a:chExt cx="853440" cy="835329"/>
            </a:xfrm>
          </p:grpSpPr>
          <p:sp>
            <p:nvSpPr>
              <p:cNvPr id="117" name="Rectangle 43"/>
              <p:cNvSpPr>
                <a:spLocks noChangeArrowheads="1"/>
              </p:cNvSpPr>
              <p:nvPr/>
            </p:nvSpPr>
            <p:spPr bwMode="auto">
              <a:xfrm>
                <a:off x="8630957" y="3320602"/>
                <a:ext cx="111147" cy="16509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nvGrpSpPr>
              <p:cNvPr id="118" name="Group 44"/>
              <p:cNvGrpSpPr>
                <a:grpSpLocks/>
              </p:cNvGrpSpPr>
              <p:nvPr/>
            </p:nvGrpSpPr>
            <p:grpSpPr bwMode="auto">
              <a:xfrm>
                <a:off x="8077200" y="3413760"/>
                <a:ext cx="853440" cy="741680"/>
                <a:chOff x="-44" y="1473"/>
                <a:chExt cx="981" cy="1105"/>
              </a:xfrm>
            </p:grpSpPr>
            <p:pic>
              <p:nvPicPr>
                <p:cNvPr id="119"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pic>
          <p:nvPicPr>
            <p:cNvPr id="96" name="Picture 3"/>
            <p:cNvPicPr>
              <a:picLocks noChangeAspect="1" noChangeArrowheads="1"/>
            </p:cNvPicPr>
            <p:nvPr/>
          </p:nvPicPr>
          <p:blipFill>
            <a:blip r:embed="rId5"/>
            <a:srcRect/>
            <a:stretch>
              <a:fillRect/>
            </a:stretch>
          </p:blipFill>
          <p:spPr bwMode="auto">
            <a:xfrm>
              <a:off x="2374913" y="3316753"/>
              <a:ext cx="603370" cy="341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98" name="Group 53"/>
            <p:cNvGrpSpPr>
              <a:grpSpLocks/>
            </p:cNvGrpSpPr>
            <p:nvPr/>
          </p:nvGrpSpPr>
          <p:grpSpPr bwMode="auto">
            <a:xfrm>
              <a:off x="731524" y="3616962"/>
              <a:ext cx="914403" cy="690308"/>
              <a:chOff x="1046480" y="3962400"/>
              <a:chExt cx="1026163" cy="761428"/>
            </a:xfrm>
          </p:grpSpPr>
          <p:sp>
            <p:nvSpPr>
              <p:cNvPr id="113" name="Rectangle 48"/>
              <p:cNvSpPr>
                <a:spLocks noChangeArrowheads="1"/>
              </p:cNvSpPr>
              <p:nvPr/>
            </p:nvSpPr>
            <p:spPr bwMode="auto">
              <a:xfrm rot="-5400000">
                <a:off x="1893846" y="4299747"/>
                <a:ext cx="110313"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nvGrpSpPr>
              <p:cNvPr id="114" name="Group 49"/>
              <p:cNvGrpSpPr>
                <a:grpSpLocks/>
              </p:cNvGrpSpPr>
              <p:nvPr/>
            </p:nvGrpSpPr>
            <p:grpSpPr bwMode="auto">
              <a:xfrm>
                <a:off x="1046480" y="3962400"/>
                <a:ext cx="936071" cy="761428"/>
                <a:chOff x="-44" y="1473"/>
                <a:chExt cx="981" cy="1105"/>
              </a:xfrm>
            </p:grpSpPr>
            <p:pic>
              <p:nvPicPr>
                <p:cNvPr id="115"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grpSp>
          <p:nvGrpSpPr>
            <p:cNvPr id="99" name="Group 54"/>
            <p:cNvGrpSpPr>
              <a:grpSpLocks/>
            </p:cNvGrpSpPr>
            <p:nvPr/>
          </p:nvGrpSpPr>
          <p:grpSpPr bwMode="auto">
            <a:xfrm>
              <a:off x="3410634" y="3567725"/>
              <a:ext cx="853440" cy="741680"/>
              <a:chOff x="7179310" y="4033520"/>
              <a:chExt cx="1009650" cy="855028"/>
            </a:xfrm>
          </p:grpSpPr>
          <p:grpSp>
            <p:nvGrpSpPr>
              <p:cNvPr id="109" name="Group 44"/>
              <p:cNvGrpSpPr>
                <a:grpSpLocks/>
              </p:cNvGrpSpPr>
              <p:nvPr/>
            </p:nvGrpSpPr>
            <p:grpSpPr bwMode="auto">
              <a:xfrm>
                <a:off x="7179310" y="4033520"/>
                <a:ext cx="1009650" cy="855028"/>
                <a:chOff x="-44" y="1473"/>
                <a:chExt cx="981" cy="1105"/>
              </a:xfrm>
            </p:grpSpPr>
            <p:pic>
              <p:nvPicPr>
                <p:cNvPr id="111"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sp>
            <p:nvSpPr>
              <p:cNvPr id="110" name="Rectangle 43"/>
              <p:cNvSpPr>
                <a:spLocks noChangeArrowheads="1"/>
              </p:cNvSpPr>
              <p:nvPr/>
            </p:nvSpPr>
            <p:spPr bwMode="auto">
              <a:xfrm rot="-5400000">
                <a:off x="7438739" y="4308053"/>
                <a:ext cx="128104" cy="19723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grpSp>
        <p:sp>
          <p:nvSpPr>
            <p:cNvPr id="101" name="Line 17"/>
            <p:cNvSpPr>
              <a:spLocks noChangeShapeType="1"/>
            </p:cNvSpPr>
            <p:nvPr/>
          </p:nvSpPr>
          <p:spPr bwMode="auto">
            <a:xfrm flipV="1">
              <a:off x="1660396" y="3600906"/>
              <a:ext cx="744686" cy="45083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02" name="Line 19"/>
            <p:cNvSpPr>
              <a:spLocks noChangeShapeType="1"/>
            </p:cNvSpPr>
            <p:nvPr/>
          </p:nvSpPr>
          <p:spPr bwMode="auto">
            <a:xfrm flipH="1" flipV="1">
              <a:off x="2968756" y="3545345"/>
              <a:ext cx="646242" cy="33812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03" name="Text Box 35"/>
            <p:cNvSpPr txBox="1">
              <a:spLocks noChangeArrowheads="1"/>
            </p:cNvSpPr>
            <p:nvPr/>
          </p:nvSpPr>
          <p:spPr bwMode="auto">
            <a:xfrm>
              <a:off x="2401907" y="3026249"/>
              <a:ext cx="312799" cy="369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1</a:t>
              </a:r>
            </a:p>
          </p:txBody>
        </p:sp>
        <p:sp>
          <p:nvSpPr>
            <p:cNvPr id="104" name="Text Box 36"/>
            <p:cNvSpPr txBox="1">
              <a:spLocks noChangeArrowheads="1"/>
            </p:cNvSpPr>
            <p:nvPr/>
          </p:nvSpPr>
          <p:spPr bwMode="auto">
            <a:xfrm>
              <a:off x="2903656" y="3051648"/>
              <a:ext cx="323914" cy="366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2</a:t>
              </a:r>
            </a:p>
          </p:txBody>
        </p:sp>
        <p:sp>
          <p:nvSpPr>
            <p:cNvPr id="105" name="Text Box 37"/>
            <p:cNvSpPr txBox="1">
              <a:spLocks noChangeArrowheads="1"/>
            </p:cNvSpPr>
            <p:nvPr/>
          </p:nvSpPr>
          <p:spPr bwMode="auto">
            <a:xfrm>
              <a:off x="3125951" y="3710440"/>
              <a:ext cx="322326" cy="3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3</a:t>
              </a:r>
            </a:p>
          </p:txBody>
        </p:sp>
        <p:sp>
          <p:nvSpPr>
            <p:cNvPr id="106" name="Text Box 38"/>
            <p:cNvSpPr txBox="1">
              <a:spLocks noChangeArrowheads="1"/>
            </p:cNvSpPr>
            <p:nvPr/>
          </p:nvSpPr>
          <p:spPr bwMode="auto">
            <a:xfrm>
              <a:off x="2640079" y="3654879"/>
              <a:ext cx="323914" cy="366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4</a:t>
              </a:r>
            </a:p>
          </p:txBody>
        </p:sp>
        <p:sp>
          <p:nvSpPr>
            <p:cNvPr id="107" name="Text Box 39"/>
            <p:cNvSpPr txBox="1">
              <a:spLocks noChangeArrowheads="1"/>
            </p:cNvSpPr>
            <p:nvPr/>
          </p:nvSpPr>
          <p:spPr bwMode="auto">
            <a:xfrm>
              <a:off x="2070052" y="3704090"/>
              <a:ext cx="323914" cy="3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5</a:t>
              </a:r>
            </a:p>
          </p:txBody>
        </p:sp>
        <p:sp>
          <p:nvSpPr>
            <p:cNvPr id="108" name="Text Box 40"/>
            <p:cNvSpPr txBox="1">
              <a:spLocks noChangeArrowheads="1"/>
            </p:cNvSpPr>
            <p:nvPr/>
          </p:nvSpPr>
          <p:spPr bwMode="auto">
            <a:xfrm>
              <a:off x="2039884" y="3080222"/>
              <a:ext cx="319151" cy="369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FF0000"/>
                  </a:solidFill>
                  <a:latin typeface="Arial" charset="0"/>
                  <a:cs typeface="Arial" charset="0"/>
                </a:rPr>
                <a:t>6</a:t>
              </a:r>
            </a:p>
          </p:txBody>
        </p:sp>
      </p:grpSp>
      <p:grpSp>
        <p:nvGrpSpPr>
          <p:cNvPr id="131" name="Group 36"/>
          <p:cNvGrpSpPr>
            <a:grpSpLocks/>
          </p:cNvGrpSpPr>
          <p:nvPr/>
        </p:nvGrpSpPr>
        <p:grpSpPr bwMode="auto">
          <a:xfrm>
            <a:off x="9502212" y="1397000"/>
            <a:ext cx="1428750" cy="369887"/>
            <a:chOff x="1750" y="3514"/>
            <a:chExt cx="900" cy="233"/>
          </a:xfrm>
        </p:grpSpPr>
        <p:sp>
          <p:nvSpPr>
            <p:cNvPr id="132" name="Rectangle 32"/>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133" name="Text Box 33"/>
            <p:cNvSpPr txBox="1">
              <a:spLocks noChangeArrowheads="1"/>
            </p:cNvSpPr>
            <p:nvPr/>
          </p:nvSpPr>
          <p:spPr bwMode="auto">
            <a:xfrm>
              <a:off x="1750" y="3514"/>
              <a:ext cx="35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a:solidFill>
                    <a:srgbClr val="FFFFFF"/>
                  </a:solidFill>
                  <a:latin typeface="Arial" pitchFamily="34" charset="0"/>
                  <a:cs typeface="Arial" pitchFamily="34" charset="0"/>
                </a:rPr>
                <a:t>A A</a:t>
              </a:r>
              <a:r>
                <a:rPr lang="ja-JP" altLang="en-US" sz="1800">
                  <a:solidFill>
                    <a:srgbClr val="FFFFFF"/>
                  </a:solidFill>
                  <a:latin typeface="Arial" pitchFamily="34" charset="0"/>
                  <a:cs typeface="Arial" pitchFamily="34" charset="0"/>
                </a:rPr>
                <a:t>’</a:t>
              </a:r>
              <a:endParaRPr lang="en-US" altLang="zh-CN" sz="1800">
                <a:solidFill>
                  <a:srgbClr val="FFFFFF"/>
                </a:solidFill>
                <a:latin typeface="Arial" pitchFamily="34" charset="0"/>
                <a:cs typeface="Arial" pitchFamily="34" charset="0"/>
              </a:endParaRPr>
            </a:p>
          </p:txBody>
        </p:sp>
        <p:sp>
          <p:nvSpPr>
            <p:cNvPr id="134" name="Line 34"/>
            <p:cNvSpPr>
              <a:spLocks noChangeShapeType="1"/>
            </p:cNvSpPr>
            <p:nvPr/>
          </p:nvSpPr>
          <p:spPr bwMode="auto">
            <a:xfrm>
              <a:off x="1936" y="3535"/>
              <a:ext cx="0"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35" name="Line 35"/>
            <p:cNvSpPr>
              <a:spLocks noChangeShapeType="1"/>
            </p:cNvSpPr>
            <p:nvPr/>
          </p:nvSpPr>
          <p:spPr bwMode="auto">
            <a:xfrm>
              <a:off x="2116" y="3540"/>
              <a:ext cx="0"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nvGrpSpPr>
          <p:cNvPr id="136" name="Group 41"/>
          <p:cNvGrpSpPr>
            <a:grpSpLocks/>
          </p:cNvGrpSpPr>
          <p:nvPr/>
        </p:nvGrpSpPr>
        <p:grpSpPr bwMode="auto">
          <a:xfrm>
            <a:off x="9718112" y="698500"/>
            <a:ext cx="1450975" cy="714375"/>
            <a:chOff x="4406" y="331"/>
            <a:chExt cx="914" cy="450"/>
          </a:xfrm>
        </p:grpSpPr>
        <p:sp>
          <p:nvSpPr>
            <p:cNvPr id="137" name="Line 37"/>
            <p:cNvSpPr>
              <a:spLocks noChangeShapeType="1"/>
            </p:cNvSpPr>
            <p:nvPr/>
          </p:nvSpPr>
          <p:spPr bwMode="auto">
            <a:xfrm flipV="1">
              <a:off x="4406" y="439"/>
              <a:ext cx="252" cy="339"/>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38" name="Line 38"/>
            <p:cNvSpPr>
              <a:spLocks noChangeShapeType="1"/>
            </p:cNvSpPr>
            <p:nvPr/>
          </p:nvSpPr>
          <p:spPr bwMode="auto">
            <a:xfrm flipV="1">
              <a:off x="4524" y="594"/>
              <a:ext cx="137" cy="187"/>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39" name="Text Box 39"/>
            <p:cNvSpPr txBox="1">
              <a:spLocks noChangeArrowheads="1"/>
            </p:cNvSpPr>
            <p:nvPr/>
          </p:nvSpPr>
          <p:spPr bwMode="auto">
            <a:xfrm>
              <a:off x="4643" y="331"/>
              <a:ext cx="677"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a:solidFill>
                    <a:srgbClr val="000000"/>
                  </a:solidFill>
                  <a:latin typeface="Arial" charset="0"/>
                  <a:cs typeface="Arial" charset="0"/>
                </a:rPr>
                <a:t>Source: A</a:t>
              </a:r>
            </a:p>
          </p:txBody>
        </p:sp>
        <p:sp>
          <p:nvSpPr>
            <p:cNvPr id="140" name="Text Box 40"/>
            <p:cNvSpPr txBox="1">
              <a:spLocks noChangeArrowheads="1"/>
            </p:cNvSpPr>
            <p:nvPr/>
          </p:nvSpPr>
          <p:spPr bwMode="auto">
            <a:xfrm>
              <a:off x="4660" y="492"/>
              <a:ext cx="552"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600">
                  <a:solidFill>
                    <a:srgbClr val="000000"/>
                  </a:solidFill>
                  <a:latin typeface="Arial" pitchFamily="34" charset="0"/>
                  <a:cs typeface="Arial" pitchFamily="34" charset="0"/>
                </a:rPr>
                <a:t>Dest: A</a:t>
              </a:r>
              <a:r>
                <a:rPr lang="ja-JP" altLang="en-US" sz="1600">
                  <a:solidFill>
                    <a:srgbClr val="000000"/>
                  </a:solidFill>
                  <a:latin typeface="Arial" pitchFamily="34" charset="0"/>
                  <a:cs typeface="Arial" pitchFamily="34" charset="0"/>
                </a:rPr>
                <a:t>’</a:t>
              </a:r>
              <a:endParaRPr lang="en-US" altLang="zh-CN" sz="1600">
                <a:solidFill>
                  <a:srgbClr val="000000"/>
                </a:solidFill>
                <a:latin typeface="Arial" pitchFamily="34" charset="0"/>
                <a:cs typeface="Arial" pitchFamily="34" charset="0"/>
              </a:endParaRPr>
            </a:p>
          </p:txBody>
        </p:sp>
      </p:grpSp>
      <p:grpSp>
        <p:nvGrpSpPr>
          <p:cNvPr id="141" name="Group 47"/>
          <p:cNvGrpSpPr>
            <a:grpSpLocks/>
          </p:cNvGrpSpPr>
          <p:nvPr/>
        </p:nvGrpSpPr>
        <p:grpSpPr bwMode="auto">
          <a:xfrm>
            <a:off x="6060512" y="5110162"/>
            <a:ext cx="3017838" cy="1444625"/>
            <a:chOff x="3441" y="3154"/>
            <a:chExt cx="1901" cy="910"/>
          </a:xfrm>
        </p:grpSpPr>
        <p:sp>
          <p:nvSpPr>
            <p:cNvPr id="142" name="Rectangle 43"/>
            <p:cNvSpPr>
              <a:spLocks noChangeArrowheads="1"/>
            </p:cNvSpPr>
            <p:nvPr/>
          </p:nvSpPr>
          <p:spPr bwMode="auto">
            <a:xfrm>
              <a:off x="3449" y="3154"/>
              <a:ext cx="1893" cy="90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143" name="Text Box 42"/>
            <p:cNvSpPr txBox="1">
              <a:spLocks noChangeArrowheads="1"/>
            </p:cNvSpPr>
            <p:nvPr/>
          </p:nvSpPr>
          <p:spPr bwMode="auto">
            <a:xfrm>
              <a:off x="3441" y="3175"/>
              <a:ext cx="186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MAC addr   interface    TTL</a:t>
              </a:r>
            </a:p>
          </p:txBody>
        </p:sp>
        <p:sp>
          <p:nvSpPr>
            <p:cNvPr id="144" name="Line 44"/>
            <p:cNvSpPr>
              <a:spLocks noChangeShapeType="1"/>
            </p:cNvSpPr>
            <p:nvPr/>
          </p:nvSpPr>
          <p:spPr bwMode="auto">
            <a:xfrm>
              <a:off x="4226" y="3154"/>
              <a:ext cx="0" cy="9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45" name="Line 45"/>
            <p:cNvSpPr>
              <a:spLocks noChangeShapeType="1"/>
            </p:cNvSpPr>
            <p:nvPr/>
          </p:nvSpPr>
          <p:spPr bwMode="auto">
            <a:xfrm>
              <a:off x="4963" y="3157"/>
              <a:ext cx="0" cy="9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46" name="Line 46"/>
            <p:cNvSpPr>
              <a:spLocks noChangeShapeType="1"/>
            </p:cNvSpPr>
            <p:nvPr/>
          </p:nvSpPr>
          <p:spPr bwMode="auto">
            <a:xfrm>
              <a:off x="3452" y="3397"/>
              <a:ext cx="188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sp>
        <p:nvSpPr>
          <p:cNvPr id="147" name="Text Box 48"/>
          <p:cNvSpPr txBox="1">
            <a:spLocks noChangeArrowheads="1"/>
          </p:cNvSpPr>
          <p:nvPr/>
        </p:nvSpPr>
        <p:spPr bwMode="auto">
          <a:xfrm>
            <a:off x="9187887" y="5499100"/>
            <a:ext cx="1724025"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a:solidFill>
                  <a:srgbClr val="000000"/>
                </a:solidFill>
                <a:latin typeface="Arial" charset="0"/>
                <a:cs typeface="Arial" charset="0"/>
              </a:rPr>
              <a:t>Switch table </a:t>
            </a:r>
          </a:p>
          <a:p>
            <a:pPr algn="ctr">
              <a:defRPr/>
            </a:pPr>
            <a:r>
              <a:rPr lang="en-US">
                <a:solidFill>
                  <a:srgbClr val="000000"/>
                </a:solidFill>
                <a:latin typeface="Arial" charset="0"/>
                <a:cs typeface="Arial" charset="0"/>
              </a:rPr>
              <a:t>(initially empty)</a:t>
            </a:r>
          </a:p>
        </p:txBody>
      </p:sp>
      <p:grpSp>
        <p:nvGrpSpPr>
          <p:cNvPr id="148" name="Group 53"/>
          <p:cNvGrpSpPr>
            <a:grpSpLocks/>
          </p:cNvGrpSpPr>
          <p:nvPr/>
        </p:nvGrpSpPr>
        <p:grpSpPr bwMode="auto">
          <a:xfrm>
            <a:off x="6495487" y="5543550"/>
            <a:ext cx="2471738" cy="376237"/>
            <a:chOff x="2376" y="3383"/>
            <a:chExt cx="1557" cy="237"/>
          </a:xfrm>
        </p:grpSpPr>
        <p:sp>
          <p:nvSpPr>
            <p:cNvPr id="149" name="Text Box 49"/>
            <p:cNvSpPr txBox="1">
              <a:spLocks noChangeArrowheads="1"/>
            </p:cNvSpPr>
            <p:nvPr/>
          </p:nvSpPr>
          <p:spPr bwMode="auto">
            <a:xfrm>
              <a:off x="2376" y="3388"/>
              <a:ext cx="22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a:solidFill>
                    <a:srgbClr val="000000"/>
                  </a:solidFill>
                  <a:latin typeface="Arial" charset="0"/>
                  <a:cs typeface="Arial" charset="0"/>
                </a:rPr>
                <a:t>A</a:t>
              </a:r>
            </a:p>
          </p:txBody>
        </p:sp>
        <p:sp>
          <p:nvSpPr>
            <p:cNvPr id="150" name="Text Box 50"/>
            <p:cNvSpPr txBox="1">
              <a:spLocks noChangeArrowheads="1"/>
            </p:cNvSpPr>
            <p:nvPr/>
          </p:nvSpPr>
          <p:spPr bwMode="auto">
            <a:xfrm>
              <a:off x="3133" y="3387"/>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a:solidFill>
                    <a:srgbClr val="000000"/>
                  </a:solidFill>
                  <a:latin typeface="Arial" charset="0"/>
                  <a:cs typeface="Arial" charset="0"/>
                </a:rPr>
                <a:t>1</a:t>
              </a:r>
            </a:p>
          </p:txBody>
        </p:sp>
        <p:sp>
          <p:nvSpPr>
            <p:cNvPr id="151" name="Text Box 51"/>
            <p:cNvSpPr txBox="1">
              <a:spLocks noChangeArrowheads="1"/>
            </p:cNvSpPr>
            <p:nvPr/>
          </p:nvSpPr>
          <p:spPr bwMode="auto">
            <a:xfrm>
              <a:off x="3655" y="3383"/>
              <a:ext cx="2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a:solidFill>
                    <a:srgbClr val="000000"/>
                  </a:solidFill>
                  <a:latin typeface="Arial" charset="0"/>
                  <a:cs typeface="Arial" charset="0"/>
                </a:rPr>
                <a:t>60</a:t>
              </a:r>
            </a:p>
          </p:txBody>
        </p:sp>
      </p:grpSp>
      <p:sp>
        <p:nvSpPr>
          <p:cNvPr id="2" name="矩形 1"/>
          <p:cNvSpPr/>
          <p:nvPr/>
        </p:nvSpPr>
        <p:spPr>
          <a:xfrm>
            <a:off x="462988" y="4185707"/>
            <a:ext cx="5089855" cy="461665"/>
          </a:xfrm>
          <a:prstGeom prst="rect">
            <a:avLst/>
          </a:prstGeom>
        </p:spPr>
        <p:txBody>
          <a:bodyPr wrap="none">
            <a:spAutoFit/>
          </a:bodyPr>
          <a:lstStyle/>
          <a:p>
            <a:pPr marL="285750" indent="-285750">
              <a:buFont typeface="Wingdings" panose="05000000000000000000" pitchFamily="2" charset="2"/>
              <a:buChar char="l"/>
            </a:pPr>
            <a:r>
              <a:rPr lang="zh-CN" altLang="en-US" sz="2400" dirty="0" smtClean="0">
                <a:solidFill>
                  <a:prstClr val="black"/>
                </a:solidFill>
                <a:latin typeface="Microsoft YaHei"/>
              </a:rPr>
              <a:t>当交换机不知道转发端口是：泛</a:t>
            </a:r>
            <a:r>
              <a:rPr lang="zh-CN" altLang="en-US" sz="2400" dirty="0">
                <a:solidFill>
                  <a:prstClr val="black"/>
                </a:solidFill>
                <a:latin typeface="Microsoft YaHei"/>
              </a:rPr>
              <a:t>洪</a:t>
            </a:r>
            <a:endParaRPr lang="zh-CN" altLang="en-US" sz="2400" dirty="0"/>
          </a:p>
        </p:txBody>
      </p:sp>
    </p:spTree>
    <p:extLst>
      <p:ext uri="{BB962C8B-B14F-4D97-AF65-F5344CB8AC3E}">
        <p14:creationId xmlns:p14="http://schemas.microsoft.com/office/powerpoint/2010/main" val="3367926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dissolve">
                                      <p:cBhvr>
                                        <p:cTn id="7" dur="500"/>
                                        <p:tgtEl>
                                          <p:spTgt spid="131"/>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dissolve">
                                      <p:cBhvr>
                                        <p:cTn id="15" dur="500"/>
                                        <p:tgtEl>
                                          <p:spTgt spid="14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47"/>
                                        </p:tgtEl>
                                        <p:attrNameLst>
                                          <p:attrName>style.visibility</p:attrName>
                                        </p:attrNameLst>
                                      </p:cBhvr>
                                      <p:to>
                                        <p:strVal val="visible"/>
                                      </p:to>
                                    </p:set>
                                    <p:animEffect transition="in" filter="dissolve">
                                      <p:cBhvr>
                                        <p:cTn id="18" dur="500"/>
                                        <p:tgtEl>
                                          <p:spTgt spid="147"/>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36"/>
                                        </p:tgtEl>
                                        <p:attrNameLst>
                                          <p:attrName>style.visibility</p:attrName>
                                        </p:attrNameLst>
                                      </p:cBhvr>
                                      <p:to>
                                        <p:strVal val="hidden"/>
                                      </p:to>
                                    </p:set>
                                  </p:childTnLst>
                                </p:cTn>
                              </p:par>
                              <p:par>
                                <p:cTn id="23" presetID="0" presetClass="path" presetSubtype="0" accel="50000" decel="50000" fill="hold" nodeType="withEffect">
                                  <p:stCondLst>
                                    <p:cond delay="0"/>
                                  </p:stCondLst>
                                  <p:childTnLst>
                                    <p:animMotion origin="layout" path="M -4.44444E-6 -2.59259E-6 L -0.10694 0.11482 L -0.10694 0.24329 " pathEditMode="relative" rAng="0" ptsTypes="AAA">
                                      <p:cBhvr>
                                        <p:cTn id="24" dur="2000" fill="hold"/>
                                        <p:tgtEl>
                                          <p:spTgt spid="131"/>
                                        </p:tgtEl>
                                        <p:attrNameLst>
                                          <p:attrName>ppt_x</p:attrName>
                                          <p:attrName>ppt_y</p:attrName>
                                        </p:attrNameLst>
                                      </p:cBhvr>
                                      <p:rCtr x="-5347" y="12153"/>
                                    </p:animMotion>
                                  </p:childTnLst>
                                </p:cTn>
                              </p:par>
                            </p:childTnLst>
                          </p:cTn>
                        </p:par>
                        <p:par>
                          <p:cTn id="25" fill="hold">
                            <p:stCondLst>
                              <p:cond delay="2000"/>
                            </p:stCondLst>
                            <p:childTnLst>
                              <p:par>
                                <p:cTn id="26" presetID="9" presetClass="entr" presetSubtype="0" fill="hold" nodeType="afterEffect">
                                  <p:stCondLst>
                                    <p:cond delay="0"/>
                                  </p:stCondLst>
                                  <p:childTnLst>
                                    <p:set>
                                      <p:cBhvr>
                                        <p:cTn id="27" dur="1" fill="hold">
                                          <p:stCondLst>
                                            <p:cond delay="0"/>
                                          </p:stCondLst>
                                        </p:cTn>
                                        <p:tgtEl>
                                          <p:spTgt spid="148"/>
                                        </p:tgtEl>
                                        <p:attrNameLst>
                                          <p:attrName>style.visibility</p:attrName>
                                        </p:attrNameLst>
                                      </p:cBhvr>
                                      <p:to>
                                        <p:strVal val="visible"/>
                                      </p:to>
                                    </p:set>
                                    <p:animEffect transition="in" filter="dissolve">
                                      <p:cBhvr>
                                        <p:cTn id="28"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200">
                <a:solidFill>
                  <a:srgbClr val="000000"/>
                </a:solidFill>
                <a:latin typeface="Arial" pitchFamily="34" charset="0"/>
              </a:rPr>
              <a:t>5-</a:t>
            </a:r>
            <a:fld id="{5AFC26D2-D626-4C8C-8D9B-CF82BE2E0696}" type="slidenum">
              <a:rPr lang="en-US" altLang="zh-CN" sz="1200">
                <a:solidFill>
                  <a:srgbClr val="000000"/>
                </a:solidFill>
                <a:latin typeface="Arial" pitchFamily="34" charset="0"/>
              </a:rPr>
              <a:pPr>
                <a:lnSpc>
                  <a:spcPct val="100000"/>
                </a:lnSpc>
                <a:spcBef>
                  <a:spcPct val="0"/>
                </a:spcBef>
                <a:buClrTx/>
                <a:buSzTx/>
                <a:buFontTx/>
                <a:buNone/>
              </a:pPr>
              <a:t>214</a:t>
            </a:fld>
            <a:endParaRPr lang="en-US" altLang="zh-CN" sz="1200">
              <a:solidFill>
                <a:srgbClr val="000000"/>
              </a:solidFill>
              <a:latin typeface="Arial" pitchFamily="34" charset="0"/>
            </a:endParaRPr>
          </a:p>
        </p:txBody>
      </p:sp>
      <p:sp>
        <p:nvSpPr>
          <p:cNvPr id="66564" name="Rectangle 2"/>
          <p:cNvSpPr>
            <a:spLocks noGrp="1" noChangeArrowheads="1"/>
          </p:cNvSpPr>
          <p:nvPr>
            <p:ph type="title" idx="4294967295"/>
          </p:nvPr>
        </p:nvSpPr>
        <p:spPr>
          <a:xfrm>
            <a:off x="0" y="277793"/>
            <a:ext cx="12072395" cy="1143000"/>
          </a:xfrm>
          <a:prstGeom prst="rect">
            <a:avLst/>
          </a:prstGeom>
        </p:spPr>
        <p:txBody>
          <a:bodyPr/>
          <a:lstStyle/>
          <a:p>
            <a:pPr algn="ctr">
              <a:defRPr/>
            </a:pPr>
            <a:r>
              <a:rPr lang="zh-CN" altLang="en-US" dirty="0">
                <a:latin typeface="+mj-ea"/>
                <a:cs typeface="+mj-cs"/>
              </a:rPr>
              <a:t>交换机：数据帧的过滤</a:t>
            </a:r>
            <a:r>
              <a:rPr lang="en-US" altLang="zh-CN" dirty="0">
                <a:latin typeface="+mj-ea"/>
                <a:cs typeface="+mj-cs"/>
              </a:rPr>
              <a:t>/</a:t>
            </a:r>
            <a:r>
              <a:rPr lang="zh-CN" altLang="en-US" dirty="0">
                <a:latin typeface="+mj-ea"/>
                <a:cs typeface="+mj-cs"/>
              </a:rPr>
              <a:t>转发</a:t>
            </a:r>
            <a:endParaRPr lang="en-US" dirty="0">
              <a:latin typeface="+mj-ea"/>
              <a:cs typeface="+mj-cs"/>
            </a:endParaRPr>
          </a:p>
        </p:txBody>
      </p:sp>
      <p:sp>
        <p:nvSpPr>
          <p:cNvPr id="66565" name="Rectangle 3"/>
          <p:cNvSpPr>
            <a:spLocks noGrp="1" noChangeArrowheads="1"/>
          </p:cNvSpPr>
          <p:nvPr>
            <p:ph type="body" idx="4294967295"/>
          </p:nvPr>
        </p:nvSpPr>
        <p:spPr>
          <a:xfrm>
            <a:off x="933209" y="1312140"/>
            <a:ext cx="10109039" cy="4290008"/>
          </a:xfrm>
          <a:prstGeom prst="rect">
            <a:avLst/>
          </a:prstGeom>
        </p:spPr>
        <p:txBody>
          <a:bodyPr>
            <a:noAutofit/>
          </a:bodyPr>
          <a:lstStyle/>
          <a:p>
            <a:pPr>
              <a:lnSpc>
                <a:spcPct val="100000"/>
              </a:lnSpc>
              <a:buFont typeface="Wingdings" pitchFamily="2" charset="2"/>
              <a:buNone/>
            </a:pPr>
            <a:r>
              <a:rPr lang="zh-CN" altLang="en-US" dirty="0"/>
              <a:t>当交换机收到数据帧</a:t>
            </a:r>
            <a:r>
              <a:rPr lang="en-US" altLang="zh-CN" dirty="0"/>
              <a:t>:</a:t>
            </a:r>
          </a:p>
          <a:p>
            <a:pPr marL="914400" lvl="1" indent="-457200">
              <a:lnSpc>
                <a:spcPct val="100000"/>
              </a:lnSpc>
              <a:buFont typeface="Wingdings" pitchFamily="2" charset="2"/>
              <a:buAutoNum type="arabicPeriod"/>
            </a:pPr>
            <a:r>
              <a:rPr lang="zh-CN" altLang="en-US" dirty="0"/>
              <a:t>记录到达链路和发送主机的</a:t>
            </a:r>
            <a:r>
              <a:rPr lang="en-US" altLang="zh-CN" dirty="0"/>
              <a:t>MAC</a:t>
            </a:r>
            <a:r>
              <a:rPr lang="zh-CN" altLang="en-US" dirty="0"/>
              <a:t>地址</a:t>
            </a:r>
            <a:endParaRPr lang="en-US" altLang="zh-CN" dirty="0"/>
          </a:p>
          <a:p>
            <a:pPr marL="914400" lvl="1" indent="-457200">
              <a:lnSpc>
                <a:spcPct val="100000"/>
              </a:lnSpc>
              <a:buFont typeface="Wingdings" pitchFamily="2" charset="2"/>
              <a:buAutoNum type="arabicPeriod"/>
            </a:pPr>
            <a:r>
              <a:rPr lang="zh-CN" altLang="en-US" dirty="0"/>
              <a:t>使用数据帧的目的</a:t>
            </a:r>
            <a:r>
              <a:rPr lang="en-US" altLang="zh-CN" dirty="0"/>
              <a:t>MAC</a:t>
            </a:r>
            <a:r>
              <a:rPr lang="zh-CN" altLang="en-US" dirty="0"/>
              <a:t>地址，在转发表中检索</a:t>
            </a:r>
            <a:endParaRPr lang="en-US" altLang="zh-CN" dirty="0"/>
          </a:p>
          <a:p>
            <a:pPr marL="914400" lvl="1" indent="-457200">
              <a:lnSpc>
                <a:spcPct val="100000"/>
              </a:lnSpc>
              <a:buFont typeface="Wingdings" pitchFamily="2" charset="2"/>
              <a:buAutoNum type="arabicPeriod"/>
            </a:pPr>
            <a:r>
              <a:rPr lang="zh-CN" altLang="en-US" dirty="0"/>
              <a:t>如果在转发表条目中找到对应的</a:t>
            </a:r>
            <a:r>
              <a:rPr lang="en-US" altLang="zh-CN" dirty="0"/>
              <a:t>MAC</a:t>
            </a:r>
            <a:r>
              <a:rPr lang="zh-CN" altLang="en-US" dirty="0"/>
              <a:t>地址</a:t>
            </a:r>
            <a:endParaRPr lang="en-US" altLang="zh-CN" dirty="0"/>
          </a:p>
          <a:p>
            <a:pPr marL="914400" lvl="1" indent="-457200">
              <a:lnSpc>
                <a:spcPct val="100000"/>
              </a:lnSpc>
              <a:buFont typeface="Wingdings" pitchFamily="2" charset="2"/>
              <a:buAutoNum type="arabicPeriod"/>
            </a:pPr>
            <a:r>
              <a:rPr lang="zh-CN" altLang="en-US" dirty="0"/>
              <a:t>执行</a:t>
            </a:r>
            <a:r>
              <a:rPr lang="en-US" altLang="zh-CN" dirty="0"/>
              <a:t>{</a:t>
            </a:r>
          </a:p>
          <a:p>
            <a:pPr marL="914400" lvl="2" indent="0">
              <a:lnSpc>
                <a:spcPct val="100000"/>
              </a:lnSpc>
              <a:buNone/>
            </a:pPr>
            <a:r>
              <a:rPr lang="en-US" altLang="zh-CN" sz="2400" dirty="0"/>
              <a:t>	</a:t>
            </a:r>
            <a:r>
              <a:rPr lang="zh-CN" altLang="en-US" sz="2400" dirty="0"/>
              <a:t>如果 目的</a:t>
            </a:r>
            <a:r>
              <a:rPr lang="en-US" altLang="zh-CN" sz="2400" dirty="0"/>
              <a:t>MAC</a:t>
            </a:r>
            <a:r>
              <a:rPr lang="zh-CN" altLang="en-US" sz="2400" dirty="0"/>
              <a:t>地址对应的端口与数据帧的达到端口相同</a:t>
            </a:r>
            <a:endParaRPr lang="en-US" altLang="zh-CN" sz="2400" dirty="0"/>
          </a:p>
          <a:p>
            <a:pPr marL="914400" lvl="2" indent="0">
              <a:lnSpc>
                <a:spcPct val="100000"/>
              </a:lnSpc>
              <a:buNone/>
            </a:pPr>
            <a:r>
              <a:rPr lang="en-US" altLang="zh-CN" sz="2400" dirty="0"/>
              <a:t>	</a:t>
            </a:r>
            <a:r>
              <a:rPr lang="zh-CN" altLang="en-US" sz="2400" dirty="0"/>
              <a:t>则</a:t>
            </a:r>
            <a:r>
              <a:rPr lang="en-US" altLang="zh-CN" sz="2400" dirty="0"/>
              <a:t> </a:t>
            </a:r>
            <a:r>
              <a:rPr lang="zh-CN" altLang="en-US" sz="2400" dirty="0"/>
              <a:t>丢弃该数据帧</a:t>
            </a:r>
            <a:endParaRPr lang="en-US" altLang="zh-CN" sz="2400" dirty="0"/>
          </a:p>
          <a:p>
            <a:pPr marL="914400" lvl="2" indent="0">
              <a:lnSpc>
                <a:spcPct val="100000"/>
              </a:lnSpc>
              <a:buNone/>
            </a:pPr>
            <a:r>
              <a:rPr lang="en-US" altLang="zh-CN" sz="2400" dirty="0"/>
              <a:t>	</a:t>
            </a:r>
            <a:r>
              <a:rPr lang="zh-CN" altLang="en-US" sz="2400" dirty="0"/>
              <a:t>否则 转发该数据帧到条目指定的端口</a:t>
            </a:r>
            <a:endParaRPr lang="en-US" altLang="zh-CN" sz="2400" dirty="0"/>
          </a:p>
          <a:p>
            <a:pPr marL="914400" lvl="1" indent="-457200">
              <a:lnSpc>
                <a:spcPct val="100000"/>
              </a:lnSpc>
              <a:buFont typeface="Wingdings" pitchFamily="2" charset="2"/>
              <a:buAutoNum type="arabicPeriod"/>
            </a:pPr>
            <a:r>
              <a:rPr lang="en-US" altLang="zh-CN" dirty="0"/>
              <a:t>}</a:t>
            </a:r>
          </a:p>
          <a:p>
            <a:pPr marL="914400" lvl="1" indent="-457200">
              <a:lnSpc>
                <a:spcPct val="100000"/>
              </a:lnSpc>
              <a:buFont typeface="Wingdings" pitchFamily="2" charset="2"/>
              <a:buAutoNum type="arabicPeriod"/>
            </a:pPr>
            <a:r>
              <a:rPr lang="zh-CN" altLang="en-US" dirty="0" smtClean="0"/>
              <a:t>否则，向除到达端口之外的所有端口转发</a:t>
            </a:r>
            <a:r>
              <a:rPr lang="en-US" altLang="zh-CN" dirty="0" smtClean="0"/>
              <a:t>(flood)</a:t>
            </a:r>
          </a:p>
          <a:p>
            <a:pPr lvl="3">
              <a:lnSpc>
                <a:spcPct val="100000"/>
              </a:lnSpc>
              <a:buFontTx/>
              <a:buNone/>
            </a:pPr>
            <a:r>
              <a:rPr lang="en-US" altLang="zh-CN" sz="2400" dirty="0" smtClean="0">
                <a:latin typeface="Times New Roman" pitchFamily="18" charset="0"/>
              </a:rPr>
              <a:t>  </a:t>
            </a:r>
            <a:endParaRPr lang="en-US" altLang="zh-CN" sz="2400" dirty="0">
              <a:latin typeface="Times New Roman" pitchFamily="18" charset="0"/>
            </a:endParaRPr>
          </a:p>
        </p:txBody>
      </p:sp>
    </p:spTree>
    <p:extLst>
      <p:ext uri="{BB962C8B-B14F-4D97-AF65-F5344CB8AC3E}">
        <p14:creationId xmlns:p14="http://schemas.microsoft.com/office/powerpoint/2010/main" val="3393660150"/>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Slide Number Placeholder 5"/>
          <p:cNvSpPr>
            <a:spLocks noGrp="1"/>
          </p:cNvSpPr>
          <p:nvPr>
            <p:ph type="sldNum" sz="quarter" idx="4294967295"/>
          </p:nvPr>
        </p:nvSpPr>
        <p:spPr>
          <a:xfrm>
            <a:off x="11290300" y="6400800"/>
            <a:ext cx="901700" cy="457200"/>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200">
                <a:solidFill>
                  <a:srgbClr val="000000"/>
                </a:solidFill>
                <a:latin typeface="Arial" pitchFamily="34" charset="0"/>
              </a:rPr>
              <a:t>5-</a:t>
            </a:r>
            <a:fld id="{ABCE3998-B52A-4048-A2EB-82558D4C26BF}" type="slidenum">
              <a:rPr lang="en-US" altLang="zh-CN" sz="1200">
                <a:solidFill>
                  <a:srgbClr val="000000"/>
                </a:solidFill>
                <a:latin typeface="Arial" pitchFamily="34" charset="0"/>
              </a:rPr>
              <a:pPr>
                <a:lnSpc>
                  <a:spcPct val="100000"/>
                </a:lnSpc>
                <a:spcBef>
                  <a:spcPct val="0"/>
                </a:spcBef>
                <a:buClrTx/>
                <a:buSzTx/>
                <a:buFontTx/>
                <a:buNone/>
              </a:pPr>
              <a:t>215</a:t>
            </a:fld>
            <a:endParaRPr lang="en-US" altLang="zh-CN" sz="1200">
              <a:solidFill>
                <a:srgbClr val="000000"/>
              </a:solidFill>
              <a:latin typeface="Arial" pitchFamily="34" charset="0"/>
            </a:endParaRPr>
          </a:p>
        </p:txBody>
      </p:sp>
      <p:sp>
        <p:nvSpPr>
          <p:cNvPr id="69636" name="Rectangle 2"/>
          <p:cNvSpPr>
            <a:spLocks noGrp="1" noChangeArrowheads="1"/>
          </p:cNvSpPr>
          <p:nvPr>
            <p:ph type="title" idx="4294967295"/>
          </p:nvPr>
        </p:nvSpPr>
        <p:spPr>
          <a:xfrm>
            <a:off x="14818" y="185195"/>
            <a:ext cx="12177182" cy="1143000"/>
          </a:xfrm>
          <a:prstGeom prst="rect">
            <a:avLst/>
          </a:prstGeom>
        </p:spPr>
        <p:txBody>
          <a:bodyPr/>
          <a:lstStyle/>
          <a:p>
            <a:pPr algn="ctr"/>
            <a:r>
              <a:rPr lang="zh-CN" altLang="en-US" dirty="0"/>
              <a:t>多个交换机自学习的例子</a:t>
            </a:r>
            <a:endParaRPr lang="en-US" altLang="zh-CN" dirty="0"/>
          </a:p>
        </p:txBody>
      </p:sp>
      <p:sp>
        <p:nvSpPr>
          <p:cNvPr id="69638" name="Rectangle 5"/>
          <p:cNvSpPr>
            <a:spLocks noChangeArrowheads="1"/>
          </p:cNvSpPr>
          <p:nvPr/>
        </p:nvSpPr>
        <p:spPr bwMode="auto">
          <a:xfrm>
            <a:off x="768050" y="4142692"/>
            <a:ext cx="8063025" cy="521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nSpc>
                <a:spcPct val="85000"/>
              </a:lnSpc>
              <a:spcBef>
                <a:spcPct val="20000"/>
              </a:spcBef>
              <a:buClr>
                <a:srgbClr val="000099"/>
              </a:buClr>
              <a:buSzPct val="65000"/>
              <a:defRPr/>
            </a:pPr>
            <a:r>
              <a:rPr lang="zh-CN" altLang="en-US" sz="2400" b="1" u="sng" dirty="0">
                <a:solidFill>
                  <a:srgbClr val="CC0000"/>
                </a:solidFill>
                <a:latin typeface="Gill Sans MT" charset="0"/>
                <a:ea typeface="ＭＳ Ｐゴシック" charset="0"/>
              </a:rPr>
              <a:t>问题</a:t>
            </a:r>
            <a:r>
              <a:rPr lang="en-US" sz="2400" u="sng" dirty="0">
                <a:solidFill>
                  <a:srgbClr val="CC0000"/>
                </a:solidFill>
                <a:latin typeface="Gill Sans MT" charset="0"/>
                <a:ea typeface="ＭＳ Ｐゴシック" charset="0"/>
              </a:rPr>
              <a:t>:</a:t>
            </a:r>
            <a:r>
              <a:rPr lang="en-US" sz="2400" dirty="0">
                <a:solidFill>
                  <a:srgbClr val="CC0000"/>
                </a:solidFill>
                <a:latin typeface="Gill Sans MT" charset="0"/>
                <a:ea typeface="ＭＳ Ｐゴシック" charset="0"/>
              </a:rPr>
              <a:t> </a:t>
            </a:r>
            <a:r>
              <a:rPr lang="zh-CN" altLang="en-US" sz="2400" dirty="0">
                <a:solidFill>
                  <a:prstClr val="black"/>
                </a:solidFill>
                <a:latin typeface="Microsoft YaHei"/>
              </a:rPr>
              <a:t>请大家画出</a:t>
            </a:r>
            <a:r>
              <a:rPr lang="en-US" altLang="zh-CN" sz="2400" dirty="0">
                <a:solidFill>
                  <a:prstClr val="black"/>
                </a:solidFill>
                <a:latin typeface="Microsoft YaHei"/>
              </a:rPr>
              <a:t>S</a:t>
            </a:r>
            <a:r>
              <a:rPr lang="en-US" altLang="zh-CN" sz="2400" baseline="-25000" dirty="0">
                <a:solidFill>
                  <a:prstClr val="black"/>
                </a:solidFill>
                <a:latin typeface="Microsoft YaHei"/>
              </a:rPr>
              <a:t>1</a:t>
            </a:r>
            <a:r>
              <a:rPr lang="en-US" altLang="zh-CN" sz="2400" dirty="0">
                <a:solidFill>
                  <a:prstClr val="black"/>
                </a:solidFill>
                <a:latin typeface="Microsoft YaHei"/>
              </a:rPr>
              <a:t>, S</a:t>
            </a:r>
            <a:r>
              <a:rPr lang="en-US" altLang="zh-CN" sz="2400" baseline="-25000" dirty="0">
                <a:solidFill>
                  <a:prstClr val="black"/>
                </a:solidFill>
                <a:latin typeface="Microsoft YaHei"/>
              </a:rPr>
              <a:t>2</a:t>
            </a:r>
            <a:r>
              <a:rPr lang="en-US" altLang="zh-CN" sz="2400" dirty="0">
                <a:solidFill>
                  <a:prstClr val="black"/>
                </a:solidFill>
                <a:latin typeface="Microsoft YaHei"/>
              </a:rPr>
              <a:t>, S</a:t>
            </a:r>
            <a:r>
              <a:rPr lang="en-US" altLang="zh-CN" sz="2400" baseline="-25000" dirty="0">
                <a:solidFill>
                  <a:prstClr val="black"/>
                </a:solidFill>
                <a:latin typeface="Microsoft YaHei"/>
              </a:rPr>
              <a:t>3</a:t>
            </a:r>
            <a:r>
              <a:rPr lang="en-US" altLang="zh-CN" sz="2400" dirty="0">
                <a:solidFill>
                  <a:prstClr val="black"/>
                </a:solidFill>
                <a:latin typeface="Microsoft YaHei"/>
              </a:rPr>
              <a:t>, S</a:t>
            </a:r>
            <a:r>
              <a:rPr lang="en-US" altLang="zh-CN" sz="2400" baseline="-25000" dirty="0">
                <a:solidFill>
                  <a:prstClr val="black"/>
                </a:solidFill>
                <a:latin typeface="Microsoft YaHei"/>
              </a:rPr>
              <a:t>4</a:t>
            </a:r>
            <a:r>
              <a:rPr lang="zh-CN" altLang="en-US" sz="2400" dirty="0">
                <a:solidFill>
                  <a:prstClr val="black"/>
                </a:solidFill>
                <a:latin typeface="Microsoft YaHei"/>
              </a:rPr>
              <a:t>交换机转发表和分组转发</a:t>
            </a:r>
            <a:endParaRPr lang="en-US" sz="2400" dirty="0">
              <a:solidFill>
                <a:prstClr val="black"/>
              </a:solidFill>
              <a:latin typeface="Microsoft YaHei"/>
            </a:endParaRPr>
          </a:p>
        </p:txBody>
      </p:sp>
      <p:grpSp>
        <p:nvGrpSpPr>
          <p:cNvPr id="96263" name="Group 58"/>
          <p:cNvGrpSpPr>
            <a:grpSpLocks/>
          </p:cNvGrpSpPr>
          <p:nvPr/>
        </p:nvGrpSpPr>
        <p:grpSpPr bwMode="auto">
          <a:xfrm>
            <a:off x="1278467" y="2444750"/>
            <a:ext cx="2614095" cy="1358900"/>
            <a:chOff x="958850" y="2444750"/>
            <a:chExt cx="1961089" cy="1358710"/>
          </a:xfrm>
        </p:grpSpPr>
        <p:sp>
          <p:nvSpPr>
            <p:cNvPr id="69681" name="Line 20"/>
            <p:cNvSpPr>
              <a:spLocks noChangeShapeType="1"/>
            </p:cNvSpPr>
            <p:nvPr/>
          </p:nvSpPr>
          <p:spPr bwMode="auto">
            <a:xfrm flipH="1">
              <a:off x="1582903" y="3030456"/>
              <a:ext cx="55577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9682" name="Line 21"/>
            <p:cNvSpPr>
              <a:spLocks noChangeShapeType="1"/>
            </p:cNvSpPr>
            <p:nvPr/>
          </p:nvSpPr>
          <p:spPr bwMode="auto">
            <a:xfrm flipH="1">
              <a:off x="1970355" y="3078074"/>
              <a:ext cx="271534" cy="31428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9683" name="Line 22"/>
            <p:cNvSpPr>
              <a:spLocks noChangeShapeType="1"/>
            </p:cNvSpPr>
            <p:nvPr/>
          </p:nvSpPr>
          <p:spPr bwMode="auto">
            <a:xfrm>
              <a:off x="2389566" y="3106645"/>
              <a:ext cx="73044" cy="29523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9684" name="Text Box 64"/>
            <p:cNvSpPr txBox="1">
              <a:spLocks noChangeArrowheads="1"/>
            </p:cNvSpPr>
            <p:nvPr/>
          </p:nvSpPr>
          <p:spPr bwMode="auto">
            <a:xfrm>
              <a:off x="958850" y="2844744"/>
              <a:ext cx="253983" cy="36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A</a:t>
              </a:r>
            </a:p>
          </p:txBody>
        </p:sp>
        <p:sp>
          <p:nvSpPr>
            <p:cNvPr id="69685" name="Text Box 65"/>
            <p:cNvSpPr txBox="1">
              <a:spLocks noChangeArrowheads="1"/>
            </p:cNvSpPr>
            <p:nvPr/>
          </p:nvSpPr>
          <p:spPr bwMode="auto">
            <a:xfrm>
              <a:off x="1408232" y="3306642"/>
              <a:ext cx="253983" cy="36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B</a:t>
              </a:r>
            </a:p>
          </p:txBody>
        </p:sp>
        <p:sp>
          <p:nvSpPr>
            <p:cNvPr id="69686" name="Text Box 73"/>
            <p:cNvSpPr txBox="1">
              <a:spLocks noChangeArrowheads="1"/>
            </p:cNvSpPr>
            <p:nvPr/>
          </p:nvSpPr>
          <p:spPr bwMode="auto">
            <a:xfrm>
              <a:off x="2181548" y="2444750"/>
              <a:ext cx="317719" cy="36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1</a:t>
              </a:r>
            </a:p>
          </p:txBody>
        </p:sp>
        <p:sp>
          <p:nvSpPr>
            <p:cNvPr id="69687" name="Text Box 66"/>
            <p:cNvSpPr txBox="1">
              <a:spLocks noChangeArrowheads="1"/>
            </p:cNvSpPr>
            <p:nvPr/>
          </p:nvSpPr>
          <p:spPr bwMode="auto">
            <a:xfrm>
              <a:off x="2656336" y="3298706"/>
              <a:ext cx="263603" cy="36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b="1" i="0" dirty="0">
                  <a:solidFill>
                    <a:srgbClr val="FF0000"/>
                  </a:solidFill>
                  <a:latin typeface="Arial" charset="0"/>
                  <a:cs typeface="Arial" charset="0"/>
                </a:rPr>
                <a:t>C</a:t>
              </a:r>
            </a:p>
          </p:txBody>
        </p:sp>
        <p:grpSp>
          <p:nvGrpSpPr>
            <p:cNvPr id="96312" name="Group 44"/>
            <p:cNvGrpSpPr>
              <a:grpSpLocks/>
            </p:cNvGrpSpPr>
            <p:nvPr/>
          </p:nvGrpSpPr>
          <p:grpSpPr bwMode="auto">
            <a:xfrm>
              <a:off x="1127760" y="2834640"/>
              <a:ext cx="568960" cy="481140"/>
              <a:chOff x="-44" y="1473"/>
              <a:chExt cx="981" cy="1105"/>
            </a:xfrm>
          </p:grpSpPr>
          <p:pic>
            <p:nvPicPr>
              <p:cNvPr id="96320"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321"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6313" name="Group 44"/>
            <p:cNvGrpSpPr>
              <a:grpSpLocks/>
            </p:cNvGrpSpPr>
            <p:nvPr/>
          </p:nvGrpSpPr>
          <p:grpSpPr bwMode="auto">
            <a:xfrm>
              <a:off x="1534160" y="3291840"/>
              <a:ext cx="568960" cy="481140"/>
              <a:chOff x="-44" y="1473"/>
              <a:chExt cx="981" cy="1105"/>
            </a:xfrm>
          </p:grpSpPr>
          <p:pic>
            <p:nvPicPr>
              <p:cNvPr id="96318"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319"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6314" name="Group 44"/>
            <p:cNvGrpSpPr>
              <a:grpSpLocks/>
            </p:cNvGrpSpPr>
            <p:nvPr/>
          </p:nvGrpSpPr>
          <p:grpSpPr bwMode="auto">
            <a:xfrm>
              <a:off x="2062480" y="3322320"/>
              <a:ext cx="568960" cy="481140"/>
              <a:chOff x="-44" y="1473"/>
              <a:chExt cx="981" cy="1105"/>
            </a:xfrm>
          </p:grpSpPr>
          <p:pic>
            <p:nvPicPr>
              <p:cNvPr id="9631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317"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pic>
          <p:nvPicPr>
            <p:cNvPr id="69691" name="Picture 3"/>
            <p:cNvPicPr>
              <a:picLocks noChangeAspect="1" noChangeArrowheads="1"/>
            </p:cNvPicPr>
            <p:nvPr/>
          </p:nvPicPr>
          <p:blipFill>
            <a:blip r:embed="rId4"/>
            <a:srcRect/>
            <a:stretch>
              <a:fillRect/>
            </a:stretch>
          </p:blipFill>
          <p:spPr bwMode="auto">
            <a:xfrm>
              <a:off x="2014817" y="2879664"/>
              <a:ext cx="678041" cy="299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grpSp>
        <p:nvGrpSpPr>
          <p:cNvPr id="96264" name="Group 76"/>
          <p:cNvGrpSpPr>
            <a:grpSpLocks/>
          </p:cNvGrpSpPr>
          <p:nvPr/>
        </p:nvGrpSpPr>
        <p:grpSpPr bwMode="auto">
          <a:xfrm>
            <a:off x="3172884" y="1984375"/>
            <a:ext cx="6391353" cy="2044145"/>
            <a:chOff x="2379663" y="1984375"/>
            <a:chExt cx="4793069" cy="2043590"/>
          </a:xfrm>
        </p:grpSpPr>
        <p:sp>
          <p:nvSpPr>
            <p:cNvPr id="69642" name="Line 23"/>
            <p:cNvSpPr>
              <a:spLocks noChangeShapeType="1"/>
            </p:cNvSpPr>
            <p:nvPr/>
          </p:nvSpPr>
          <p:spPr bwMode="auto">
            <a:xfrm flipH="1">
              <a:off x="3635258" y="3068344"/>
              <a:ext cx="346043" cy="2158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9643" name="Line 24"/>
            <p:cNvSpPr>
              <a:spLocks noChangeShapeType="1"/>
            </p:cNvSpPr>
            <p:nvPr/>
          </p:nvSpPr>
          <p:spPr bwMode="auto">
            <a:xfrm flipH="1">
              <a:off x="3949554" y="3087389"/>
              <a:ext cx="125401" cy="58721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9644" name="Line 25"/>
            <p:cNvSpPr>
              <a:spLocks noChangeShapeType="1"/>
            </p:cNvSpPr>
            <p:nvPr/>
          </p:nvSpPr>
          <p:spPr bwMode="auto">
            <a:xfrm>
              <a:off x="4254326" y="3030254"/>
              <a:ext cx="230167" cy="3618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9645" name="Line 26"/>
            <p:cNvSpPr>
              <a:spLocks noChangeShapeType="1"/>
            </p:cNvSpPr>
            <p:nvPr/>
          </p:nvSpPr>
          <p:spPr bwMode="auto">
            <a:xfrm flipH="1">
              <a:off x="5532145" y="3106433"/>
              <a:ext cx="428585" cy="24440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9646" name="Line 27"/>
            <p:cNvSpPr>
              <a:spLocks noChangeShapeType="1"/>
            </p:cNvSpPr>
            <p:nvPr/>
          </p:nvSpPr>
          <p:spPr bwMode="auto">
            <a:xfrm flipH="1">
              <a:off x="6035335" y="3077866"/>
              <a:ext cx="9524" cy="4697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9647" name="Line 35"/>
            <p:cNvSpPr>
              <a:spLocks noChangeShapeType="1"/>
            </p:cNvSpPr>
            <p:nvPr/>
          </p:nvSpPr>
          <p:spPr bwMode="auto">
            <a:xfrm flipH="1">
              <a:off x="2379663" y="2355749"/>
              <a:ext cx="1517509" cy="53642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9648" name="Line 36"/>
            <p:cNvSpPr>
              <a:spLocks noChangeShapeType="1"/>
            </p:cNvSpPr>
            <p:nvPr/>
          </p:nvSpPr>
          <p:spPr bwMode="auto">
            <a:xfrm>
              <a:off x="4200356" y="2322421"/>
              <a:ext cx="0" cy="5999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9649" name="Line 37"/>
            <p:cNvSpPr>
              <a:spLocks noChangeShapeType="1"/>
            </p:cNvSpPr>
            <p:nvPr/>
          </p:nvSpPr>
          <p:spPr bwMode="auto">
            <a:xfrm flipH="1" flipV="1">
              <a:off x="4449571" y="2306551"/>
              <a:ext cx="1406394" cy="68402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9650" name="Line 63"/>
            <p:cNvSpPr>
              <a:spLocks noChangeShapeType="1"/>
            </p:cNvSpPr>
            <p:nvPr/>
          </p:nvSpPr>
          <p:spPr bwMode="auto">
            <a:xfrm>
              <a:off x="6411539" y="3131826"/>
              <a:ext cx="285723" cy="1587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69651" name="Text Box 67"/>
            <p:cNvSpPr txBox="1">
              <a:spLocks noChangeArrowheads="1"/>
            </p:cNvSpPr>
            <p:nvPr/>
          </p:nvSpPr>
          <p:spPr bwMode="auto">
            <a:xfrm>
              <a:off x="3620973" y="3222289"/>
              <a:ext cx="263509"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D</a:t>
              </a:r>
            </a:p>
          </p:txBody>
        </p:sp>
        <p:sp>
          <p:nvSpPr>
            <p:cNvPr id="69652" name="Text Box 68"/>
            <p:cNvSpPr txBox="1">
              <a:spLocks noChangeArrowheads="1"/>
            </p:cNvSpPr>
            <p:nvPr/>
          </p:nvSpPr>
          <p:spPr bwMode="auto">
            <a:xfrm>
              <a:off x="4094004" y="3658733"/>
              <a:ext cx="253892"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E</a:t>
              </a:r>
            </a:p>
          </p:txBody>
        </p:sp>
        <p:sp>
          <p:nvSpPr>
            <p:cNvPr id="69653" name="Text Box 69"/>
            <p:cNvSpPr txBox="1">
              <a:spLocks noChangeArrowheads="1"/>
            </p:cNvSpPr>
            <p:nvPr/>
          </p:nvSpPr>
          <p:spPr bwMode="auto">
            <a:xfrm>
              <a:off x="4567035" y="3057234"/>
              <a:ext cx="244275"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F</a:t>
              </a:r>
            </a:p>
          </p:txBody>
        </p:sp>
        <p:sp>
          <p:nvSpPr>
            <p:cNvPr id="69654" name="Text Box 74"/>
            <p:cNvSpPr txBox="1">
              <a:spLocks noChangeArrowheads="1"/>
            </p:cNvSpPr>
            <p:nvPr/>
          </p:nvSpPr>
          <p:spPr bwMode="auto">
            <a:xfrm>
              <a:off x="3408267" y="2768387"/>
              <a:ext cx="317606"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S</a:t>
              </a:r>
              <a:r>
                <a:rPr lang="en-US" i="0" baseline="-25000">
                  <a:solidFill>
                    <a:srgbClr val="000000"/>
                  </a:solidFill>
                  <a:latin typeface="Arial" charset="0"/>
                  <a:cs typeface="Arial" charset="0"/>
                </a:rPr>
                <a:t>2</a:t>
              </a:r>
            </a:p>
          </p:txBody>
        </p:sp>
        <p:sp>
          <p:nvSpPr>
            <p:cNvPr id="69655" name="Text Box 75"/>
            <p:cNvSpPr txBox="1">
              <a:spLocks noChangeArrowheads="1"/>
            </p:cNvSpPr>
            <p:nvPr/>
          </p:nvSpPr>
          <p:spPr bwMode="auto">
            <a:xfrm>
              <a:off x="4635290" y="1984375"/>
              <a:ext cx="317606"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S</a:t>
              </a:r>
              <a:r>
                <a:rPr lang="en-US" i="0" baseline="-25000">
                  <a:solidFill>
                    <a:srgbClr val="000000"/>
                  </a:solidFill>
                  <a:latin typeface="Arial" charset="0"/>
                  <a:cs typeface="Arial" charset="0"/>
                </a:rPr>
                <a:t>4</a:t>
              </a:r>
            </a:p>
          </p:txBody>
        </p:sp>
        <p:sp>
          <p:nvSpPr>
            <p:cNvPr id="69656" name="Text Box 76"/>
            <p:cNvSpPr txBox="1">
              <a:spLocks noChangeArrowheads="1"/>
            </p:cNvSpPr>
            <p:nvPr/>
          </p:nvSpPr>
          <p:spPr bwMode="auto">
            <a:xfrm>
              <a:off x="6009938" y="2570004"/>
              <a:ext cx="317606"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S</a:t>
              </a:r>
              <a:r>
                <a:rPr lang="en-US" i="0" baseline="-25000">
                  <a:solidFill>
                    <a:srgbClr val="000000"/>
                  </a:solidFill>
                  <a:latin typeface="Arial" charset="0"/>
                  <a:cs typeface="Arial" charset="0"/>
                </a:rPr>
                <a:t>3</a:t>
              </a:r>
            </a:p>
          </p:txBody>
        </p:sp>
        <p:sp>
          <p:nvSpPr>
            <p:cNvPr id="69657" name="Text Box 78"/>
            <p:cNvSpPr txBox="1">
              <a:spLocks noChangeArrowheads="1"/>
            </p:cNvSpPr>
            <p:nvPr/>
          </p:nvSpPr>
          <p:spPr bwMode="auto">
            <a:xfrm>
              <a:off x="6240104" y="3541290"/>
              <a:ext cx="263509"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H</a:t>
              </a:r>
            </a:p>
          </p:txBody>
        </p:sp>
        <p:sp>
          <p:nvSpPr>
            <p:cNvPr id="69658" name="Text Box 79"/>
            <p:cNvSpPr txBox="1">
              <a:spLocks noChangeArrowheads="1"/>
            </p:cNvSpPr>
            <p:nvPr/>
          </p:nvSpPr>
          <p:spPr bwMode="auto">
            <a:xfrm>
              <a:off x="6986160" y="3179439"/>
              <a:ext cx="186572"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b="1" i="0" dirty="0">
                  <a:solidFill>
                    <a:srgbClr val="FF0000"/>
                  </a:solidFill>
                  <a:latin typeface="Arial" charset="0"/>
                  <a:cs typeface="Arial" charset="0"/>
                </a:rPr>
                <a:t>I</a:t>
              </a:r>
            </a:p>
          </p:txBody>
        </p:sp>
        <p:sp>
          <p:nvSpPr>
            <p:cNvPr id="69659" name="Text Box 80"/>
            <p:cNvSpPr txBox="1">
              <a:spLocks noChangeArrowheads="1"/>
            </p:cNvSpPr>
            <p:nvPr/>
          </p:nvSpPr>
          <p:spPr bwMode="auto">
            <a:xfrm>
              <a:off x="5103560" y="3595251"/>
              <a:ext cx="273126"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G</a:t>
              </a:r>
            </a:p>
          </p:txBody>
        </p:sp>
        <p:pic>
          <p:nvPicPr>
            <p:cNvPr id="69660" name="Picture 3"/>
            <p:cNvPicPr>
              <a:picLocks noChangeAspect="1" noChangeArrowheads="1"/>
            </p:cNvPicPr>
            <p:nvPr/>
          </p:nvPicPr>
          <p:blipFill>
            <a:blip r:embed="rId4"/>
            <a:srcRect/>
            <a:stretch>
              <a:fillRect/>
            </a:stretch>
          </p:blipFill>
          <p:spPr bwMode="auto">
            <a:xfrm>
              <a:off x="5763899" y="2930268"/>
              <a:ext cx="677799" cy="299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96285" name="Group 44"/>
            <p:cNvGrpSpPr>
              <a:grpSpLocks/>
            </p:cNvGrpSpPr>
            <p:nvPr/>
          </p:nvGrpSpPr>
          <p:grpSpPr bwMode="auto">
            <a:xfrm>
              <a:off x="3139440" y="3180080"/>
              <a:ext cx="568960" cy="481140"/>
              <a:chOff x="-44" y="1473"/>
              <a:chExt cx="981" cy="1105"/>
            </a:xfrm>
          </p:grpSpPr>
          <p:pic>
            <p:nvPicPr>
              <p:cNvPr id="96303"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30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6286" name="Group 44"/>
            <p:cNvGrpSpPr>
              <a:grpSpLocks/>
            </p:cNvGrpSpPr>
            <p:nvPr/>
          </p:nvGrpSpPr>
          <p:grpSpPr bwMode="auto">
            <a:xfrm>
              <a:off x="3576320" y="3525520"/>
              <a:ext cx="568960" cy="481140"/>
              <a:chOff x="-44" y="1473"/>
              <a:chExt cx="981" cy="1105"/>
            </a:xfrm>
          </p:grpSpPr>
          <p:pic>
            <p:nvPicPr>
              <p:cNvPr id="96301"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30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6287" name="Group 44"/>
            <p:cNvGrpSpPr>
              <a:grpSpLocks/>
            </p:cNvGrpSpPr>
            <p:nvPr/>
          </p:nvGrpSpPr>
          <p:grpSpPr bwMode="auto">
            <a:xfrm>
              <a:off x="4135120" y="3281680"/>
              <a:ext cx="568960" cy="481140"/>
              <a:chOff x="-44" y="1473"/>
              <a:chExt cx="981" cy="1105"/>
            </a:xfrm>
          </p:grpSpPr>
          <p:pic>
            <p:nvPicPr>
              <p:cNvPr id="96299"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30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6288" name="Group 44"/>
            <p:cNvGrpSpPr>
              <a:grpSpLocks/>
            </p:cNvGrpSpPr>
            <p:nvPr/>
          </p:nvGrpSpPr>
          <p:grpSpPr bwMode="auto">
            <a:xfrm>
              <a:off x="5049520" y="3261360"/>
              <a:ext cx="568960" cy="481140"/>
              <a:chOff x="-44" y="1473"/>
              <a:chExt cx="981" cy="1105"/>
            </a:xfrm>
          </p:grpSpPr>
          <p:pic>
            <p:nvPicPr>
              <p:cNvPr id="9629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9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6289" name="Group 44"/>
            <p:cNvGrpSpPr>
              <a:grpSpLocks/>
            </p:cNvGrpSpPr>
            <p:nvPr/>
          </p:nvGrpSpPr>
          <p:grpSpPr bwMode="auto">
            <a:xfrm>
              <a:off x="5588000" y="3434080"/>
              <a:ext cx="568960" cy="481140"/>
              <a:chOff x="-44" y="1473"/>
              <a:chExt cx="981" cy="1105"/>
            </a:xfrm>
          </p:grpSpPr>
          <p:pic>
            <p:nvPicPr>
              <p:cNvPr id="96295"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9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grpSp>
          <p:nvGrpSpPr>
            <p:cNvPr id="96290" name="Group 44"/>
            <p:cNvGrpSpPr>
              <a:grpSpLocks/>
            </p:cNvGrpSpPr>
            <p:nvPr/>
          </p:nvGrpSpPr>
          <p:grpSpPr bwMode="auto">
            <a:xfrm>
              <a:off x="6380480" y="3149600"/>
              <a:ext cx="568960" cy="481140"/>
              <a:chOff x="-44" y="1473"/>
              <a:chExt cx="981" cy="1105"/>
            </a:xfrm>
          </p:grpSpPr>
          <p:pic>
            <p:nvPicPr>
              <p:cNvPr id="96293"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9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prstClr val="black"/>
                  </a:solidFill>
                </a:endParaRPr>
              </a:p>
            </p:txBody>
          </p:sp>
        </p:grpSp>
        <p:pic>
          <p:nvPicPr>
            <p:cNvPr id="69667" name="Picture 3"/>
            <p:cNvPicPr>
              <a:picLocks noChangeAspect="1" noChangeArrowheads="1"/>
            </p:cNvPicPr>
            <p:nvPr/>
          </p:nvPicPr>
          <p:blipFill>
            <a:blip r:embed="rId4"/>
            <a:srcRect/>
            <a:stretch>
              <a:fillRect/>
            </a:stretch>
          </p:blipFill>
          <p:spPr bwMode="auto">
            <a:xfrm>
              <a:off x="3854313" y="2847741"/>
              <a:ext cx="677800" cy="301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9668" name="Picture 3"/>
            <p:cNvPicPr>
              <a:picLocks noChangeAspect="1" noChangeArrowheads="1"/>
            </p:cNvPicPr>
            <p:nvPr/>
          </p:nvPicPr>
          <p:blipFill>
            <a:blip r:embed="rId4"/>
            <a:srcRect/>
            <a:stretch>
              <a:fillRect/>
            </a:stretch>
          </p:blipFill>
          <p:spPr bwMode="auto">
            <a:xfrm>
              <a:off x="3874949" y="2116102"/>
              <a:ext cx="676212" cy="301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grpSp>
        <p:nvGrpSpPr>
          <p:cNvPr id="66" name="Group 42"/>
          <p:cNvGrpSpPr>
            <a:grpSpLocks/>
          </p:cNvGrpSpPr>
          <p:nvPr/>
        </p:nvGrpSpPr>
        <p:grpSpPr bwMode="auto">
          <a:xfrm>
            <a:off x="601399" y="5215732"/>
            <a:ext cx="3017838" cy="1444625"/>
            <a:chOff x="3441" y="3154"/>
            <a:chExt cx="1901" cy="910"/>
          </a:xfrm>
        </p:grpSpPr>
        <p:sp>
          <p:nvSpPr>
            <p:cNvPr id="67" name="Rectangle 43"/>
            <p:cNvSpPr>
              <a:spLocks noChangeArrowheads="1"/>
            </p:cNvSpPr>
            <p:nvPr/>
          </p:nvSpPr>
          <p:spPr bwMode="auto">
            <a:xfrm>
              <a:off x="3449" y="3154"/>
              <a:ext cx="1893" cy="90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68" name="Text Box 44"/>
            <p:cNvSpPr txBox="1">
              <a:spLocks noChangeArrowheads="1"/>
            </p:cNvSpPr>
            <p:nvPr/>
          </p:nvSpPr>
          <p:spPr bwMode="auto">
            <a:xfrm>
              <a:off x="3441" y="3175"/>
              <a:ext cx="186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MAC addr   interface    TTL</a:t>
              </a:r>
            </a:p>
          </p:txBody>
        </p:sp>
        <p:sp>
          <p:nvSpPr>
            <p:cNvPr id="69" name="Line 45"/>
            <p:cNvSpPr>
              <a:spLocks noChangeShapeType="1"/>
            </p:cNvSpPr>
            <p:nvPr/>
          </p:nvSpPr>
          <p:spPr bwMode="auto">
            <a:xfrm>
              <a:off x="4226" y="3154"/>
              <a:ext cx="0" cy="9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0" name="Line 46"/>
            <p:cNvSpPr>
              <a:spLocks noChangeShapeType="1"/>
            </p:cNvSpPr>
            <p:nvPr/>
          </p:nvSpPr>
          <p:spPr bwMode="auto">
            <a:xfrm>
              <a:off x="4963" y="3157"/>
              <a:ext cx="0" cy="9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71" name="Line 47"/>
            <p:cNvSpPr>
              <a:spLocks noChangeShapeType="1"/>
            </p:cNvSpPr>
            <p:nvPr/>
          </p:nvSpPr>
          <p:spPr bwMode="auto">
            <a:xfrm>
              <a:off x="3452" y="3397"/>
              <a:ext cx="188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nvGrpSpPr>
          <p:cNvPr id="72" name="Group 49"/>
          <p:cNvGrpSpPr>
            <a:grpSpLocks/>
          </p:cNvGrpSpPr>
          <p:nvPr/>
        </p:nvGrpSpPr>
        <p:grpSpPr bwMode="auto">
          <a:xfrm>
            <a:off x="1036374" y="5649113"/>
            <a:ext cx="2471738" cy="377824"/>
            <a:chOff x="2376" y="3383"/>
            <a:chExt cx="1557" cy="238"/>
          </a:xfrm>
        </p:grpSpPr>
        <p:sp>
          <p:nvSpPr>
            <p:cNvPr id="73" name="Text Box 50"/>
            <p:cNvSpPr txBox="1">
              <a:spLocks noChangeArrowheads="1"/>
            </p:cNvSpPr>
            <p:nvPr/>
          </p:nvSpPr>
          <p:spPr bwMode="auto">
            <a:xfrm>
              <a:off x="2376" y="3388"/>
              <a:ext cx="22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C</a:t>
              </a:r>
            </a:p>
          </p:txBody>
        </p:sp>
        <p:sp>
          <p:nvSpPr>
            <p:cNvPr id="74" name="Text Box 51"/>
            <p:cNvSpPr txBox="1">
              <a:spLocks noChangeArrowheads="1"/>
            </p:cNvSpPr>
            <p:nvPr/>
          </p:nvSpPr>
          <p:spPr bwMode="auto">
            <a:xfrm>
              <a:off x="3133" y="3387"/>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3</a:t>
              </a:r>
            </a:p>
          </p:txBody>
        </p:sp>
        <p:sp>
          <p:nvSpPr>
            <p:cNvPr id="75" name="Text Box 52"/>
            <p:cNvSpPr txBox="1">
              <a:spLocks noChangeArrowheads="1"/>
            </p:cNvSpPr>
            <p:nvPr/>
          </p:nvSpPr>
          <p:spPr bwMode="auto">
            <a:xfrm>
              <a:off x="3655" y="3383"/>
              <a:ext cx="2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a:solidFill>
                    <a:srgbClr val="000000"/>
                  </a:solidFill>
                  <a:latin typeface="Arial" charset="0"/>
                  <a:cs typeface="Arial" charset="0"/>
                </a:rPr>
                <a:t>60</a:t>
              </a:r>
            </a:p>
          </p:txBody>
        </p:sp>
      </p:grpSp>
      <p:grpSp>
        <p:nvGrpSpPr>
          <p:cNvPr id="76" name="Group 94"/>
          <p:cNvGrpSpPr>
            <a:grpSpLocks/>
          </p:cNvGrpSpPr>
          <p:nvPr/>
        </p:nvGrpSpPr>
        <p:grpSpPr bwMode="auto">
          <a:xfrm>
            <a:off x="1033199" y="5934870"/>
            <a:ext cx="2471738" cy="377825"/>
            <a:chOff x="2376" y="3383"/>
            <a:chExt cx="1557" cy="238"/>
          </a:xfrm>
        </p:grpSpPr>
        <p:sp>
          <p:nvSpPr>
            <p:cNvPr id="77" name="Text Box 95"/>
            <p:cNvSpPr txBox="1">
              <a:spLocks noChangeArrowheads="1"/>
            </p:cNvSpPr>
            <p:nvPr/>
          </p:nvSpPr>
          <p:spPr bwMode="auto">
            <a:xfrm>
              <a:off x="2376" y="3388"/>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dirty="0">
                  <a:solidFill>
                    <a:srgbClr val="000000"/>
                  </a:solidFill>
                  <a:latin typeface="Arial" pitchFamily="34" charset="0"/>
                  <a:cs typeface="Arial" pitchFamily="34" charset="0"/>
                </a:rPr>
                <a:t> I</a:t>
              </a:r>
            </a:p>
          </p:txBody>
        </p:sp>
        <p:sp>
          <p:nvSpPr>
            <p:cNvPr id="78" name="Text Box 96"/>
            <p:cNvSpPr txBox="1">
              <a:spLocks noChangeArrowheads="1"/>
            </p:cNvSpPr>
            <p:nvPr/>
          </p:nvSpPr>
          <p:spPr bwMode="auto">
            <a:xfrm>
              <a:off x="3133" y="3387"/>
              <a:ext cx="2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a:solidFill>
                    <a:srgbClr val="000000"/>
                  </a:solidFill>
                  <a:latin typeface="Arial" charset="0"/>
                  <a:cs typeface="Arial" charset="0"/>
                </a:rPr>
                <a:t>4</a:t>
              </a:r>
            </a:p>
          </p:txBody>
        </p:sp>
        <p:sp>
          <p:nvSpPr>
            <p:cNvPr id="79" name="Text Box 97"/>
            <p:cNvSpPr txBox="1">
              <a:spLocks noChangeArrowheads="1"/>
            </p:cNvSpPr>
            <p:nvPr/>
          </p:nvSpPr>
          <p:spPr bwMode="auto">
            <a:xfrm>
              <a:off x="3655" y="3383"/>
              <a:ext cx="2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a:solidFill>
                    <a:srgbClr val="000000"/>
                  </a:solidFill>
                  <a:latin typeface="Arial" charset="0"/>
                  <a:cs typeface="Arial" charset="0"/>
                </a:rPr>
                <a:t>60</a:t>
              </a:r>
            </a:p>
          </p:txBody>
        </p:sp>
      </p:grpSp>
      <p:grpSp>
        <p:nvGrpSpPr>
          <p:cNvPr id="80" name="Group 42"/>
          <p:cNvGrpSpPr>
            <a:grpSpLocks/>
          </p:cNvGrpSpPr>
          <p:nvPr/>
        </p:nvGrpSpPr>
        <p:grpSpPr bwMode="auto">
          <a:xfrm>
            <a:off x="4559565" y="5185458"/>
            <a:ext cx="3017838" cy="1444625"/>
            <a:chOff x="3441" y="3154"/>
            <a:chExt cx="1901" cy="910"/>
          </a:xfrm>
        </p:grpSpPr>
        <p:sp>
          <p:nvSpPr>
            <p:cNvPr id="81" name="Rectangle 43"/>
            <p:cNvSpPr>
              <a:spLocks noChangeArrowheads="1"/>
            </p:cNvSpPr>
            <p:nvPr/>
          </p:nvSpPr>
          <p:spPr bwMode="auto">
            <a:xfrm>
              <a:off x="3449" y="3154"/>
              <a:ext cx="1893" cy="90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82" name="Text Box 44"/>
            <p:cNvSpPr txBox="1">
              <a:spLocks noChangeArrowheads="1"/>
            </p:cNvSpPr>
            <p:nvPr/>
          </p:nvSpPr>
          <p:spPr bwMode="auto">
            <a:xfrm>
              <a:off x="3441" y="3175"/>
              <a:ext cx="186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MAC addr   interface    TTL</a:t>
              </a:r>
            </a:p>
          </p:txBody>
        </p:sp>
        <p:sp>
          <p:nvSpPr>
            <p:cNvPr id="83" name="Line 45"/>
            <p:cNvSpPr>
              <a:spLocks noChangeShapeType="1"/>
            </p:cNvSpPr>
            <p:nvPr/>
          </p:nvSpPr>
          <p:spPr bwMode="auto">
            <a:xfrm>
              <a:off x="4226" y="3154"/>
              <a:ext cx="0" cy="9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84" name="Line 46"/>
            <p:cNvSpPr>
              <a:spLocks noChangeShapeType="1"/>
            </p:cNvSpPr>
            <p:nvPr/>
          </p:nvSpPr>
          <p:spPr bwMode="auto">
            <a:xfrm>
              <a:off x="4963" y="3157"/>
              <a:ext cx="0" cy="9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85" name="Line 47"/>
            <p:cNvSpPr>
              <a:spLocks noChangeShapeType="1"/>
            </p:cNvSpPr>
            <p:nvPr/>
          </p:nvSpPr>
          <p:spPr bwMode="auto">
            <a:xfrm>
              <a:off x="3452" y="3397"/>
              <a:ext cx="188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nvGrpSpPr>
          <p:cNvPr id="86" name="Group 49"/>
          <p:cNvGrpSpPr>
            <a:grpSpLocks/>
          </p:cNvGrpSpPr>
          <p:nvPr/>
        </p:nvGrpSpPr>
        <p:grpSpPr bwMode="auto">
          <a:xfrm>
            <a:off x="4994540" y="5618839"/>
            <a:ext cx="2471738" cy="377824"/>
            <a:chOff x="2376" y="3383"/>
            <a:chExt cx="1557" cy="238"/>
          </a:xfrm>
        </p:grpSpPr>
        <p:sp>
          <p:nvSpPr>
            <p:cNvPr id="87" name="Text Box 50"/>
            <p:cNvSpPr txBox="1">
              <a:spLocks noChangeArrowheads="1"/>
            </p:cNvSpPr>
            <p:nvPr/>
          </p:nvSpPr>
          <p:spPr bwMode="auto">
            <a:xfrm>
              <a:off x="2376" y="3388"/>
              <a:ext cx="11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endParaRPr lang="en-US" dirty="0">
                <a:solidFill>
                  <a:srgbClr val="000000"/>
                </a:solidFill>
                <a:latin typeface="Arial" charset="0"/>
                <a:cs typeface="Arial" charset="0"/>
              </a:endParaRPr>
            </a:p>
          </p:txBody>
        </p:sp>
        <p:sp>
          <p:nvSpPr>
            <p:cNvPr id="88" name="Text Box 51"/>
            <p:cNvSpPr txBox="1">
              <a:spLocks noChangeArrowheads="1"/>
            </p:cNvSpPr>
            <p:nvPr/>
          </p:nvSpPr>
          <p:spPr bwMode="auto">
            <a:xfrm>
              <a:off x="3133" y="3387"/>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4</a:t>
              </a:r>
            </a:p>
          </p:txBody>
        </p:sp>
        <p:sp>
          <p:nvSpPr>
            <p:cNvPr id="89" name="Text Box 52"/>
            <p:cNvSpPr txBox="1">
              <a:spLocks noChangeArrowheads="1"/>
            </p:cNvSpPr>
            <p:nvPr/>
          </p:nvSpPr>
          <p:spPr bwMode="auto">
            <a:xfrm>
              <a:off x="3655" y="3383"/>
              <a:ext cx="2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a:solidFill>
                    <a:srgbClr val="000000"/>
                  </a:solidFill>
                  <a:latin typeface="Arial" charset="0"/>
                  <a:cs typeface="Arial" charset="0"/>
                </a:rPr>
                <a:t>60</a:t>
              </a:r>
            </a:p>
          </p:txBody>
        </p:sp>
      </p:grpSp>
      <p:grpSp>
        <p:nvGrpSpPr>
          <p:cNvPr id="90" name="Group 94"/>
          <p:cNvGrpSpPr>
            <a:grpSpLocks/>
          </p:cNvGrpSpPr>
          <p:nvPr/>
        </p:nvGrpSpPr>
        <p:grpSpPr bwMode="auto">
          <a:xfrm>
            <a:off x="4991365" y="5904596"/>
            <a:ext cx="2214563" cy="377825"/>
            <a:chOff x="2376" y="3383"/>
            <a:chExt cx="1395" cy="238"/>
          </a:xfrm>
        </p:grpSpPr>
        <p:sp>
          <p:nvSpPr>
            <p:cNvPr id="91" name="Text Box 95"/>
            <p:cNvSpPr txBox="1">
              <a:spLocks noChangeArrowheads="1"/>
            </p:cNvSpPr>
            <p:nvPr/>
          </p:nvSpPr>
          <p:spPr bwMode="auto">
            <a:xfrm>
              <a:off x="2376" y="3388"/>
              <a:ext cx="11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en-US" altLang="zh-CN" sz="1800" dirty="0">
                <a:solidFill>
                  <a:srgbClr val="000000"/>
                </a:solidFill>
                <a:latin typeface="Arial" pitchFamily="34" charset="0"/>
                <a:cs typeface="Arial" pitchFamily="34" charset="0"/>
              </a:endParaRPr>
            </a:p>
          </p:txBody>
        </p:sp>
        <p:sp>
          <p:nvSpPr>
            <p:cNvPr id="92" name="Text Box 96"/>
            <p:cNvSpPr txBox="1">
              <a:spLocks noChangeArrowheads="1"/>
            </p:cNvSpPr>
            <p:nvPr/>
          </p:nvSpPr>
          <p:spPr bwMode="auto">
            <a:xfrm>
              <a:off x="3133" y="3387"/>
              <a:ext cx="11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endParaRPr lang="en-US" dirty="0">
                <a:solidFill>
                  <a:srgbClr val="000000"/>
                </a:solidFill>
                <a:latin typeface="Arial" charset="0"/>
                <a:cs typeface="Arial" charset="0"/>
              </a:endParaRPr>
            </a:p>
          </p:txBody>
        </p:sp>
        <p:sp>
          <p:nvSpPr>
            <p:cNvPr id="93" name="Text Box 97"/>
            <p:cNvSpPr txBox="1">
              <a:spLocks noChangeArrowheads="1"/>
            </p:cNvSpPr>
            <p:nvPr/>
          </p:nvSpPr>
          <p:spPr bwMode="auto">
            <a:xfrm>
              <a:off x="3655" y="3383"/>
              <a:ext cx="11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endParaRPr lang="en-US" dirty="0">
                <a:solidFill>
                  <a:srgbClr val="000000"/>
                </a:solidFill>
                <a:latin typeface="Arial" charset="0"/>
                <a:cs typeface="Arial" charset="0"/>
              </a:endParaRPr>
            </a:p>
          </p:txBody>
        </p:sp>
      </p:grpSp>
      <p:grpSp>
        <p:nvGrpSpPr>
          <p:cNvPr id="108" name="Group 42"/>
          <p:cNvGrpSpPr>
            <a:grpSpLocks/>
          </p:cNvGrpSpPr>
          <p:nvPr/>
        </p:nvGrpSpPr>
        <p:grpSpPr bwMode="auto">
          <a:xfrm>
            <a:off x="8478673" y="1125538"/>
            <a:ext cx="3017838" cy="1444625"/>
            <a:chOff x="3441" y="3154"/>
            <a:chExt cx="1901" cy="910"/>
          </a:xfrm>
        </p:grpSpPr>
        <p:sp>
          <p:nvSpPr>
            <p:cNvPr id="109" name="Rectangle 43"/>
            <p:cNvSpPr>
              <a:spLocks noChangeArrowheads="1"/>
            </p:cNvSpPr>
            <p:nvPr/>
          </p:nvSpPr>
          <p:spPr bwMode="auto">
            <a:xfrm>
              <a:off x="3449" y="3154"/>
              <a:ext cx="1893" cy="90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110" name="Text Box 44"/>
            <p:cNvSpPr txBox="1">
              <a:spLocks noChangeArrowheads="1"/>
            </p:cNvSpPr>
            <p:nvPr/>
          </p:nvSpPr>
          <p:spPr bwMode="auto">
            <a:xfrm>
              <a:off x="3441" y="3175"/>
              <a:ext cx="186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MAC addr   interface    TTL</a:t>
              </a:r>
            </a:p>
          </p:txBody>
        </p:sp>
        <p:sp>
          <p:nvSpPr>
            <p:cNvPr id="111" name="Line 45"/>
            <p:cNvSpPr>
              <a:spLocks noChangeShapeType="1"/>
            </p:cNvSpPr>
            <p:nvPr/>
          </p:nvSpPr>
          <p:spPr bwMode="auto">
            <a:xfrm>
              <a:off x="4226" y="3154"/>
              <a:ext cx="0" cy="9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12" name="Line 46"/>
            <p:cNvSpPr>
              <a:spLocks noChangeShapeType="1"/>
            </p:cNvSpPr>
            <p:nvPr/>
          </p:nvSpPr>
          <p:spPr bwMode="auto">
            <a:xfrm>
              <a:off x="4963" y="3157"/>
              <a:ext cx="0" cy="9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13" name="Line 47"/>
            <p:cNvSpPr>
              <a:spLocks noChangeShapeType="1"/>
            </p:cNvSpPr>
            <p:nvPr/>
          </p:nvSpPr>
          <p:spPr bwMode="auto">
            <a:xfrm>
              <a:off x="3452" y="3397"/>
              <a:ext cx="188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nvGrpSpPr>
          <p:cNvPr id="114" name="Group 49"/>
          <p:cNvGrpSpPr>
            <a:grpSpLocks/>
          </p:cNvGrpSpPr>
          <p:nvPr/>
        </p:nvGrpSpPr>
        <p:grpSpPr bwMode="auto">
          <a:xfrm>
            <a:off x="8913648" y="1558919"/>
            <a:ext cx="2471738" cy="377824"/>
            <a:chOff x="2376" y="3383"/>
            <a:chExt cx="1557" cy="238"/>
          </a:xfrm>
        </p:grpSpPr>
        <p:sp>
          <p:nvSpPr>
            <p:cNvPr id="115" name="Text Box 50"/>
            <p:cNvSpPr txBox="1">
              <a:spLocks noChangeArrowheads="1"/>
            </p:cNvSpPr>
            <p:nvPr/>
          </p:nvSpPr>
          <p:spPr bwMode="auto">
            <a:xfrm>
              <a:off x="2376" y="3388"/>
              <a:ext cx="22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C</a:t>
              </a:r>
            </a:p>
          </p:txBody>
        </p:sp>
        <p:sp>
          <p:nvSpPr>
            <p:cNvPr id="116" name="Text Box 51"/>
            <p:cNvSpPr txBox="1">
              <a:spLocks noChangeArrowheads="1"/>
            </p:cNvSpPr>
            <p:nvPr/>
          </p:nvSpPr>
          <p:spPr bwMode="auto">
            <a:xfrm>
              <a:off x="3133" y="3387"/>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a:solidFill>
                    <a:srgbClr val="000000"/>
                  </a:solidFill>
                  <a:latin typeface="Arial" charset="0"/>
                  <a:cs typeface="Arial" charset="0"/>
                </a:rPr>
                <a:t>1</a:t>
              </a:r>
            </a:p>
          </p:txBody>
        </p:sp>
        <p:sp>
          <p:nvSpPr>
            <p:cNvPr id="117" name="Text Box 52"/>
            <p:cNvSpPr txBox="1">
              <a:spLocks noChangeArrowheads="1"/>
            </p:cNvSpPr>
            <p:nvPr/>
          </p:nvSpPr>
          <p:spPr bwMode="auto">
            <a:xfrm>
              <a:off x="3655" y="3383"/>
              <a:ext cx="2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a:solidFill>
                    <a:srgbClr val="000000"/>
                  </a:solidFill>
                  <a:latin typeface="Arial" charset="0"/>
                  <a:cs typeface="Arial" charset="0"/>
                </a:rPr>
                <a:t>60</a:t>
              </a:r>
            </a:p>
          </p:txBody>
        </p:sp>
      </p:grpSp>
      <p:grpSp>
        <p:nvGrpSpPr>
          <p:cNvPr id="118" name="Group 94"/>
          <p:cNvGrpSpPr>
            <a:grpSpLocks/>
          </p:cNvGrpSpPr>
          <p:nvPr/>
        </p:nvGrpSpPr>
        <p:grpSpPr bwMode="auto">
          <a:xfrm>
            <a:off x="8910473" y="1844676"/>
            <a:ext cx="2471738" cy="377825"/>
            <a:chOff x="2376" y="3383"/>
            <a:chExt cx="1557" cy="238"/>
          </a:xfrm>
        </p:grpSpPr>
        <p:sp>
          <p:nvSpPr>
            <p:cNvPr id="119" name="Text Box 95"/>
            <p:cNvSpPr txBox="1">
              <a:spLocks noChangeArrowheads="1"/>
            </p:cNvSpPr>
            <p:nvPr/>
          </p:nvSpPr>
          <p:spPr bwMode="auto">
            <a:xfrm>
              <a:off x="2376" y="3388"/>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dirty="0">
                  <a:solidFill>
                    <a:srgbClr val="000000"/>
                  </a:solidFill>
                  <a:latin typeface="Arial" pitchFamily="34" charset="0"/>
                  <a:cs typeface="Arial" pitchFamily="34" charset="0"/>
                </a:rPr>
                <a:t> I</a:t>
              </a:r>
            </a:p>
          </p:txBody>
        </p:sp>
        <p:sp>
          <p:nvSpPr>
            <p:cNvPr id="120" name="Text Box 96"/>
            <p:cNvSpPr txBox="1">
              <a:spLocks noChangeArrowheads="1"/>
            </p:cNvSpPr>
            <p:nvPr/>
          </p:nvSpPr>
          <p:spPr bwMode="auto">
            <a:xfrm>
              <a:off x="3133" y="3387"/>
              <a:ext cx="2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3</a:t>
              </a:r>
            </a:p>
          </p:txBody>
        </p:sp>
        <p:sp>
          <p:nvSpPr>
            <p:cNvPr id="121" name="Text Box 97"/>
            <p:cNvSpPr txBox="1">
              <a:spLocks noChangeArrowheads="1"/>
            </p:cNvSpPr>
            <p:nvPr/>
          </p:nvSpPr>
          <p:spPr bwMode="auto">
            <a:xfrm>
              <a:off x="3655" y="3383"/>
              <a:ext cx="2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a:solidFill>
                    <a:srgbClr val="000000"/>
                  </a:solidFill>
                  <a:latin typeface="Arial" charset="0"/>
                  <a:cs typeface="Arial" charset="0"/>
                </a:rPr>
                <a:t>60</a:t>
              </a:r>
            </a:p>
          </p:txBody>
        </p:sp>
      </p:grpSp>
      <p:grpSp>
        <p:nvGrpSpPr>
          <p:cNvPr id="122" name="Group 42"/>
          <p:cNvGrpSpPr>
            <a:grpSpLocks/>
          </p:cNvGrpSpPr>
          <p:nvPr/>
        </p:nvGrpSpPr>
        <p:grpSpPr bwMode="auto">
          <a:xfrm>
            <a:off x="8496136" y="4212432"/>
            <a:ext cx="3017838" cy="1444625"/>
            <a:chOff x="3441" y="3154"/>
            <a:chExt cx="1901" cy="910"/>
          </a:xfrm>
        </p:grpSpPr>
        <p:sp>
          <p:nvSpPr>
            <p:cNvPr id="123" name="Rectangle 43"/>
            <p:cNvSpPr>
              <a:spLocks noChangeArrowheads="1"/>
            </p:cNvSpPr>
            <p:nvPr/>
          </p:nvSpPr>
          <p:spPr bwMode="auto">
            <a:xfrm>
              <a:off x="3449" y="3154"/>
              <a:ext cx="1893" cy="90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endParaRPr lang="zh-CN" altLang="zh-CN" sz="1800">
                <a:solidFill>
                  <a:srgbClr val="000000"/>
                </a:solidFill>
                <a:latin typeface="Arial" pitchFamily="34" charset="0"/>
                <a:cs typeface="Arial" pitchFamily="34" charset="0"/>
              </a:endParaRPr>
            </a:p>
          </p:txBody>
        </p:sp>
        <p:sp>
          <p:nvSpPr>
            <p:cNvPr id="124" name="Text Box 44"/>
            <p:cNvSpPr txBox="1">
              <a:spLocks noChangeArrowheads="1"/>
            </p:cNvSpPr>
            <p:nvPr/>
          </p:nvSpPr>
          <p:spPr bwMode="auto">
            <a:xfrm>
              <a:off x="3441" y="3175"/>
              <a:ext cx="186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Arial" charset="0"/>
                  <a:cs typeface="Arial" charset="0"/>
                </a:rPr>
                <a:t>MAC addr   interface    TTL</a:t>
              </a:r>
            </a:p>
          </p:txBody>
        </p:sp>
        <p:sp>
          <p:nvSpPr>
            <p:cNvPr id="125" name="Line 45"/>
            <p:cNvSpPr>
              <a:spLocks noChangeShapeType="1"/>
            </p:cNvSpPr>
            <p:nvPr/>
          </p:nvSpPr>
          <p:spPr bwMode="auto">
            <a:xfrm>
              <a:off x="4226" y="3154"/>
              <a:ext cx="0" cy="9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26" name="Line 46"/>
            <p:cNvSpPr>
              <a:spLocks noChangeShapeType="1"/>
            </p:cNvSpPr>
            <p:nvPr/>
          </p:nvSpPr>
          <p:spPr bwMode="auto">
            <a:xfrm>
              <a:off x="4963" y="3157"/>
              <a:ext cx="0" cy="9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sp>
          <p:nvSpPr>
            <p:cNvPr id="127" name="Line 47"/>
            <p:cNvSpPr>
              <a:spLocks noChangeShapeType="1"/>
            </p:cNvSpPr>
            <p:nvPr/>
          </p:nvSpPr>
          <p:spPr bwMode="auto">
            <a:xfrm>
              <a:off x="3452" y="3397"/>
              <a:ext cx="188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solidFill>
                  <a:prstClr val="black"/>
                </a:solidFill>
                <a:latin typeface="Comic Sans MS" charset="0"/>
                <a:ea typeface="ＭＳ Ｐゴシック" charset="0"/>
              </a:endParaRPr>
            </a:p>
          </p:txBody>
        </p:sp>
      </p:grpSp>
      <p:grpSp>
        <p:nvGrpSpPr>
          <p:cNvPr id="128" name="Group 49"/>
          <p:cNvGrpSpPr>
            <a:grpSpLocks/>
          </p:cNvGrpSpPr>
          <p:nvPr/>
        </p:nvGrpSpPr>
        <p:grpSpPr bwMode="auto">
          <a:xfrm>
            <a:off x="8931111" y="4645813"/>
            <a:ext cx="2471738" cy="377824"/>
            <a:chOff x="2376" y="3383"/>
            <a:chExt cx="1557" cy="238"/>
          </a:xfrm>
        </p:grpSpPr>
        <p:sp>
          <p:nvSpPr>
            <p:cNvPr id="129" name="Text Box 50"/>
            <p:cNvSpPr txBox="1">
              <a:spLocks noChangeArrowheads="1"/>
            </p:cNvSpPr>
            <p:nvPr/>
          </p:nvSpPr>
          <p:spPr bwMode="auto">
            <a:xfrm>
              <a:off x="2376" y="3388"/>
              <a:ext cx="22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C</a:t>
              </a:r>
            </a:p>
          </p:txBody>
        </p:sp>
        <p:sp>
          <p:nvSpPr>
            <p:cNvPr id="130" name="Text Box 51"/>
            <p:cNvSpPr txBox="1">
              <a:spLocks noChangeArrowheads="1"/>
            </p:cNvSpPr>
            <p:nvPr/>
          </p:nvSpPr>
          <p:spPr bwMode="auto">
            <a:xfrm>
              <a:off x="3133" y="3387"/>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4</a:t>
              </a:r>
            </a:p>
          </p:txBody>
        </p:sp>
        <p:sp>
          <p:nvSpPr>
            <p:cNvPr id="131" name="Text Box 52"/>
            <p:cNvSpPr txBox="1">
              <a:spLocks noChangeArrowheads="1"/>
            </p:cNvSpPr>
            <p:nvPr/>
          </p:nvSpPr>
          <p:spPr bwMode="auto">
            <a:xfrm>
              <a:off x="3655" y="3383"/>
              <a:ext cx="2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a:solidFill>
                    <a:srgbClr val="000000"/>
                  </a:solidFill>
                  <a:latin typeface="Arial" charset="0"/>
                  <a:cs typeface="Arial" charset="0"/>
                </a:rPr>
                <a:t>60</a:t>
              </a:r>
            </a:p>
          </p:txBody>
        </p:sp>
      </p:grpSp>
      <p:grpSp>
        <p:nvGrpSpPr>
          <p:cNvPr id="132" name="Group 94"/>
          <p:cNvGrpSpPr>
            <a:grpSpLocks/>
          </p:cNvGrpSpPr>
          <p:nvPr/>
        </p:nvGrpSpPr>
        <p:grpSpPr bwMode="auto">
          <a:xfrm>
            <a:off x="8927936" y="4931570"/>
            <a:ext cx="2471738" cy="377825"/>
            <a:chOff x="2376" y="3383"/>
            <a:chExt cx="1557" cy="238"/>
          </a:xfrm>
        </p:grpSpPr>
        <p:sp>
          <p:nvSpPr>
            <p:cNvPr id="133" name="Text Box 95"/>
            <p:cNvSpPr txBox="1">
              <a:spLocks noChangeArrowheads="1"/>
            </p:cNvSpPr>
            <p:nvPr/>
          </p:nvSpPr>
          <p:spPr bwMode="auto">
            <a:xfrm>
              <a:off x="2376" y="3388"/>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nSpc>
                  <a:spcPct val="85000"/>
                </a:lnSpc>
                <a:spcBef>
                  <a:spcPct val="20000"/>
                </a:spcBef>
                <a:buClr>
                  <a:srgbClr val="000099"/>
                </a:buClr>
                <a:buSzPct val="65000"/>
                <a:buFont typeface="Wingdings" pitchFamily="2" charset="2"/>
                <a:buChar char="v"/>
                <a:defRPr sz="2800">
                  <a:solidFill>
                    <a:schemeClr val="tx1"/>
                  </a:solidFill>
                  <a:latin typeface="Gill Sans MT" pitchFamily="34" charset="0"/>
                  <a:ea typeface="ＭＳ Ｐゴシック" pitchFamily="34" charset="-128"/>
                </a:defRPr>
              </a:lvl1pPr>
              <a:lvl2pPr marL="742950" indent="-285750">
                <a:lnSpc>
                  <a:spcPct val="85000"/>
                </a:lnSpc>
                <a:spcBef>
                  <a:spcPct val="20000"/>
                </a:spcBef>
                <a:buClr>
                  <a:srgbClr val="000099"/>
                </a:buClr>
                <a:buFont typeface="Wingdings" pitchFamily="2" charset="2"/>
                <a:buChar char="§"/>
                <a:defRPr sz="2400">
                  <a:solidFill>
                    <a:schemeClr val="tx1"/>
                  </a:solidFill>
                  <a:latin typeface="Gill Sans MT" pitchFamily="34" charset="0"/>
                  <a:ea typeface="ＭＳ Ｐゴシック" pitchFamily="34" charset="-128"/>
                </a:defRPr>
              </a:lvl2pPr>
              <a:lvl3pPr marL="1143000" indent="-228600">
                <a:spcBef>
                  <a:spcPct val="20000"/>
                </a:spcBef>
                <a:buChar char="•"/>
                <a:defRPr sz="2000">
                  <a:solidFill>
                    <a:schemeClr val="tx1"/>
                  </a:solidFill>
                  <a:latin typeface="Gill Sans MT" pitchFamily="34" charset="0"/>
                  <a:ea typeface="ＭＳ Ｐゴシック" pitchFamily="34" charset="-128"/>
                </a:defRPr>
              </a:lvl3pPr>
              <a:lvl4pPr marL="1600200" indent="-228600">
                <a:spcBef>
                  <a:spcPct val="20000"/>
                </a:spcBef>
                <a:buChar char="–"/>
                <a:defRPr sz="2000">
                  <a:solidFill>
                    <a:schemeClr val="tx1"/>
                  </a:solidFill>
                  <a:latin typeface="Times New Roman" pitchFamily="18" charset="0"/>
                  <a:ea typeface="ＭＳ Ｐゴシック" pitchFamily="34" charset="-128"/>
                </a:defRPr>
              </a:lvl4pPr>
              <a:lvl5pPr marL="2057400" indent="-228600">
                <a:spcBef>
                  <a:spcPct val="20000"/>
                </a:spcBef>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ＭＳ Ｐゴシック" pitchFamily="34" charset="-128"/>
                </a:defRPr>
              </a:lvl9pPr>
            </a:lstStyle>
            <a:p>
              <a:pPr>
                <a:lnSpc>
                  <a:spcPct val="100000"/>
                </a:lnSpc>
                <a:spcBef>
                  <a:spcPct val="0"/>
                </a:spcBef>
                <a:buClrTx/>
                <a:buSzTx/>
                <a:buFontTx/>
                <a:buNone/>
              </a:pPr>
              <a:r>
                <a:rPr lang="en-US" altLang="zh-CN" sz="1800" dirty="0">
                  <a:solidFill>
                    <a:srgbClr val="000000"/>
                  </a:solidFill>
                  <a:latin typeface="Arial" pitchFamily="34" charset="0"/>
                  <a:cs typeface="Arial" pitchFamily="34" charset="0"/>
                </a:rPr>
                <a:t> I</a:t>
              </a:r>
            </a:p>
          </p:txBody>
        </p:sp>
        <p:sp>
          <p:nvSpPr>
            <p:cNvPr id="134" name="Text Box 96"/>
            <p:cNvSpPr txBox="1">
              <a:spLocks noChangeArrowheads="1"/>
            </p:cNvSpPr>
            <p:nvPr/>
          </p:nvSpPr>
          <p:spPr bwMode="auto">
            <a:xfrm>
              <a:off x="3133" y="3387"/>
              <a:ext cx="2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3</a:t>
              </a:r>
            </a:p>
          </p:txBody>
        </p:sp>
        <p:sp>
          <p:nvSpPr>
            <p:cNvPr id="135" name="Text Box 97"/>
            <p:cNvSpPr txBox="1">
              <a:spLocks noChangeArrowheads="1"/>
            </p:cNvSpPr>
            <p:nvPr/>
          </p:nvSpPr>
          <p:spPr bwMode="auto">
            <a:xfrm>
              <a:off x="3655" y="3383"/>
              <a:ext cx="2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a:solidFill>
                    <a:srgbClr val="000000"/>
                  </a:solidFill>
                  <a:latin typeface="Arial" charset="0"/>
                  <a:cs typeface="Arial" charset="0"/>
                </a:rPr>
                <a:t>60</a:t>
              </a:r>
            </a:p>
          </p:txBody>
        </p:sp>
      </p:grpSp>
      <p:sp>
        <p:nvSpPr>
          <p:cNvPr id="2" name="TextBox 1"/>
          <p:cNvSpPr txBox="1"/>
          <p:nvPr/>
        </p:nvSpPr>
        <p:spPr>
          <a:xfrm>
            <a:off x="2480735" y="2622550"/>
            <a:ext cx="205316" cy="369332"/>
          </a:xfrm>
          <a:prstGeom prst="rect">
            <a:avLst/>
          </a:prstGeom>
          <a:noFill/>
        </p:spPr>
        <p:txBody>
          <a:bodyPr wrap="square" rtlCol="0">
            <a:spAutoFit/>
          </a:bodyPr>
          <a:lstStyle/>
          <a:p>
            <a:r>
              <a:rPr lang="en-US" altLang="zh-CN" dirty="0">
                <a:solidFill>
                  <a:prstClr val="black"/>
                </a:solidFill>
              </a:rPr>
              <a:t>1</a:t>
            </a:r>
            <a:endParaRPr lang="zh-CN" altLang="en-US" dirty="0">
              <a:solidFill>
                <a:prstClr val="black"/>
              </a:solidFill>
            </a:endParaRPr>
          </a:p>
        </p:txBody>
      </p:sp>
      <p:sp>
        <p:nvSpPr>
          <p:cNvPr id="137" name="TextBox 136"/>
          <p:cNvSpPr txBox="1"/>
          <p:nvPr/>
        </p:nvSpPr>
        <p:spPr>
          <a:xfrm>
            <a:off x="2843330" y="3133010"/>
            <a:ext cx="205316" cy="369332"/>
          </a:xfrm>
          <a:prstGeom prst="rect">
            <a:avLst/>
          </a:prstGeom>
          <a:noFill/>
        </p:spPr>
        <p:txBody>
          <a:bodyPr wrap="square" rtlCol="0">
            <a:spAutoFit/>
          </a:bodyPr>
          <a:lstStyle/>
          <a:p>
            <a:r>
              <a:rPr lang="en-US" altLang="zh-CN" dirty="0">
                <a:solidFill>
                  <a:prstClr val="black"/>
                </a:solidFill>
              </a:rPr>
              <a:t>2</a:t>
            </a:r>
            <a:endParaRPr lang="zh-CN" altLang="en-US" dirty="0">
              <a:solidFill>
                <a:prstClr val="black"/>
              </a:solidFill>
            </a:endParaRPr>
          </a:p>
        </p:txBody>
      </p:sp>
      <p:sp>
        <p:nvSpPr>
          <p:cNvPr id="138" name="TextBox 137"/>
          <p:cNvSpPr txBox="1"/>
          <p:nvPr/>
        </p:nvSpPr>
        <p:spPr>
          <a:xfrm>
            <a:off x="3504937" y="3051708"/>
            <a:ext cx="205316" cy="369332"/>
          </a:xfrm>
          <a:prstGeom prst="rect">
            <a:avLst/>
          </a:prstGeom>
          <a:noFill/>
        </p:spPr>
        <p:txBody>
          <a:bodyPr wrap="square" rtlCol="0">
            <a:spAutoFit/>
          </a:bodyPr>
          <a:lstStyle/>
          <a:p>
            <a:r>
              <a:rPr lang="en-US" altLang="zh-CN" dirty="0">
                <a:solidFill>
                  <a:prstClr val="black"/>
                </a:solidFill>
              </a:rPr>
              <a:t>3</a:t>
            </a:r>
            <a:endParaRPr lang="zh-CN" altLang="en-US" dirty="0">
              <a:solidFill>
                <a:prstClr val="black"/>
              </a:solidFill>
            </a:endParaRPr>
          </a:p>
        </p:txBody>
      </p:sp>
      <p:sp>
        <p:nvSpPr>
          <p:cNvPr id="139" name="TextBox 138"/>
          <p:cNvSpPr txBox="1"/>
          <p:nvPr/>
        </p:nvSpPr>
        <p:spPr>
          <a:xfrm>
            <a:off x="3236196" y="2444750"/>
            <a:ext cx="205316" cy="369332"/>
          </a:xfrm>
          <a:prstGeom prst="rect">
            <a:avLst/>
          </a:prstGeom>
          <a:noFill/>
        </p:spPr>
        <p:txBody>
          <a:bodyPr wrap="square" rtlCol="0">
            <a:spAutoFit/>
          </a:bodyPr>
          <a:lstStyle/>
          <a:p>
            <a:r>
              <a:rPr lang="en-US" altLang="zh-CN" dirty="0">
                <a:solidFill>
                  <a:prstClr val="black"/>
                </a:solidFill>
              </a:rPr>
              <a:t>4</a:t>
            </a:r>
            <a:endParaRPr lang="zh-CN" altLang="en-US" dirty="0">
              <a:solidFill>
                <a:prstClr val="black"/>
              </a:solidFill>
            </a:endParaRPr>
          </a:p>
        </p:txBody>
      </p:sp>
      <p:sp>
        <p:nvSpPr>
          <p:cNvPr id="140" name="TextBox 139"/>
          <p:cNvSpPr txBox="1"/>
          <p:nvPr/>
        </p:nvSpPr>
        <p:spPr>
          <a:xfrm>
            <a:off x="4901149" y="1987121"/>
            <a:ext cx="205316" cy="369332"/>
          </a:xfrm>
          <a:prstGeom prst="rect">
            <a:avLst/>
          </a:prstGeom>
          <a:noFill/>
        </p:spPr>
        <p:txBody>
          <a:bodyPr wrap="square" rtlCol="0">
            <a:spAutoFit/>
          </a:bodyPr>
          <a:lstStyle/>
          <a:p>
            <a:r>
              <a:rPr lang="en-US" altLang="zh-CN" dirty="0">
                <a:solidFill>
                  <a:prstClr val="black"/>
                </a:solidFill>
              </a:rPr>
              <a:t>1</a:t>
            </a:r>
            <a:endParaRPr lang="zh-CN" altLang="en-US" dirty="0">
              <a:solidFill>
                <a:prstClr val="black"/>
              </a:solidFill>
            </a:endParaRPr>
          </a:p>
        </p:txBody>
      </p:sp>
      <p:sp>
        <p:nvSpPr>
          <p:cNvPr id="141" name="TextBox 140"/>
          <p:cNvSpPr txBox="1"/>
          <p:nvPr/>
        </p:nvSpPr>
        <p:spPr>
          <a:xfrm>
            <a:off x="5330826" y="2399268"/>
            <a:ext cx="205316" cy="369332"/>
          </a:xfrm>
          <a:prstGeom prst="rect">
            <a:avLst/>
          </a:prstGeom>
          <a:noFill/>
        </p:spPr>
        <p:txBody>
          <a:bodyPr wrap="square" rtlCol="0">
            <a:spAutoFit/>
          </a:bodyPr>
          <a:lstStyle/>
          <a:p>
            <a:r>
              <a:rPr lang="en-US" altLang="zh-CN" dirty="0">
                <a:solidFill>
                  <a:prstClr val="black"/>
                </a:solidFill>
              </a:rPr>
              <a:t>2</a:t>
            </a:r>
            <a:endParaRPr lang="zh-CN" altLang="en-US" dirty="0">
              <a:solidFill>
                <a:prstClr val="black"/>
              </a:solidFill>
            </a:endParaRPr>
          </a:p>
        </p:txBody>
      </p:sp>
      <p:sp>
        <p:nvSpPr>
          <p:cNvPr id="142" name="TextBox 141"/>
          <p:cNvSpPr txBox="1"/>
          <p:nvPr/>
        </p:nvSpPr>
        <p:spPr>
          <a:xfrm>
            <a:off x="5965826" y="2380735"/>
            <a:ext cx="205316" cy="369332"/>
          </a:xfrm>
          <a:prstGeom prst="rect">
            <a:avLst/>
          </a:prstGeom>
          <a:noFill/>
        </p:spPr>
        <p:txBody>
          <a:bodyPr wrap="square" rtlCol="0">
            <a:spAutoFit/>
          </a:bodyPr>
          <a:lstStyle/>
          <a:p>
            <a:r>
              <a:rPr lang="en-US" altLang="zh-CN" dirty="0">
                <a:solidFill>
                  <a:prstClr val="black"/>
                </a:solidFill>
              </a:rPr>
              <a:t>3</a:t>
            </a:r>
            <a:endParaRPr lang="zh-CN" altLang="en-US" dirty="0">
              <a:solidFill>
                <a:prstClr val="black"/>
              </a:solidFill>
            </a:endParaRPr>
          </a:p>
        </p:txBody>
      </p:sp>
      <p:sp>
        <p:nvSpPr>
          <p:cNvPr id="143" name="Text Box 50"/>
          <p:cNvSpPr txBox="1">
            <a:spLocks noChangeArrowheads="1"/>
          </p:cNvSpPr>
          <p:nvPr/>
        </p:nvSpPr>
        <p:spPr bwMode="auto">
          <a:xfrm>
            <a:off x="4966910" y="5636755"/>
            <a:ext cx="350838"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C</a:t>
            </a:r>
          </a:p>
        </p:txBody>
      </p:sp>
      <p:sp>
        <p:nvSpPr>
          <p:cNvPr id="144" name="TextBox 143"/>
          <p:cNvSpPr txBox="1"/>
          <p:nvPr/>
        </p:nvSpPr>
        <p:spPr>
          <a:xfrm>
            <a:off x="4866132" y="2822006"/>
            <a:ext cx="205316" cy="369332"/>
          </a:xfrm>
          <a:prstGeom prst="rect">
            <a:avLst/>
          </a:prstGeom>
          <a:noFill/>
        </p:spPr>
        <p:txBody>
          <a:bodyPr wrap="square" rtlCol="0">
            <a:spAutoFit/>
          </a:bodyPr>
          <a:lstStyle/>
          <a:p>
            <a:r>
              <a:rPr lang="en-US" altLang="zh-CN" dirty="0">
                <a:solidFill>
                  <a:prstClr val="black"/>
                </a:solidFill>
              </a:rPr>
              <a:t>1</a:t>
            </a:r>
            <a:endParaRPr lang="zh-CN" altLang="en-US" dirty="0">
              <a:solidFill>
                <a:prstClr val="black"/>
              </a:solidFill>
            </a:endParaRPr>
          </a:p>
        </p:txBody>
      </p:sp>
      <p:sp>
        <p:nvSpPr>
          <p:cNvPr id="146" name="TextBox 145"/>
          <p:cNvSpPr txBox="1"/>
          <p:nvPr/>
        </p:nvSpPr>
        <p:spPr>
          <a:xfrm>
            <a:off x="5098365" y="3099872"/>
            <a:ext cx="205316" cy="369332"/>
          </a:xfrm>
          <a:prstGeom prst="rect">
            <a:avLst/>
          </a:prstGeom>
          <a:noFill/>
        </p:spPr>
        <p:txBody>
          <a:bodyPr wrap="square" rtlCol="0">
            <a:spAutoFit/>
          </a:bodyPr>
          <a:lstStyle/>
          <a:p>
            <a:r>
              <a:rPr lang="en-US" altLang="zh-CN" dirty="0">
                <a:solidFill>
                  <a:prstClr val="black"/>
                </a:solidFill>
              </a:rPr>
              <a:t>2</a:t>
            </a:r>
            <a:endParaRPr lang="zh-CN" altLang="en-US" dirty="0">
              <a:solidFill>
                <a:prstClr val="black"/>
              </a:solidFill>
            </a:endParaRPr>
          </a:p>
        </p:txBody>
      </p:sp>
      <p:sp>
        <p:nvSpPr>
          <p:cNvPr id="187" name="TextBox 186"/>
          <p:cNvSpPr txBox="1"/>
          <p:nvPr/>
        </p:nvSpPr>
        <p:spPr>
          <a:xfrm>
            <a:off x="5570009" y="3134731"/>
            <a:ext cx="205316" cy="369332"/>
          </a:xfrm>
          <a:prstGeom prst="rect">
            <a:avLst/>
          </a:prstGeom>
          <a:noFill/>
        </p:spPr>
        <p:txBody>
          <a:bodyPr wrap="square" rtlCol="0">
            <a:spAutoFit/>
          </a:bodyPr>
          <a:lstStyle/>
          <a:p>
            <a:r>
              <a:rPr lang="en-US" altLang="zh-CN" dirty="0">
                <a:solidFill>
                  <a:prstClr val="black"/>
                </a:solidFill>
              </a:rPr>
              <a:t>3</a:t>
            </a:r>
            <a:endParaRPr lang="zh-CN" altLang="en-US" dirty="0">
              <a:solidFill>
                <a:prstClr val="black"/>
              </a:solidFill>
            </a:endParaRPr>
          </a:p>
        </p:txBody>
      </p:sp>
      <p:sp>
        <p:nvSpPr>
          <p:cNvPr id="188" name="TextBox 187"/>
          <p:cNvSpPr txBox="1"/>
          <p:nvPr/>
        </p:nvSpPr>
        <p:spPr>
          <a:xfrm>
            <a:off x="5574864" y="2544305"/>
            <a:ext cx="205316" cy="369332"/>
          </a:xfrm>
          <a:prstGeom prst="rect">
            <a:avLst/>
          </a:prstGeom>
          <a:noFill/>
        </p:spPr>
        <p:txBody>
          <a:bodyPr wrap="square" rtlCol="0">
            <a:spAutoFit/>
          </a:bodyPr>
          <a:lstStyle/>
          <a:p>
            <a:r>
              <a:rPr lang="en-US" altLang="zh-CN" dirty="0">
                <a:solidFill>
                  <a:prstClr val="black"/>
                </a:solidFill>
              </a:rPr>
              <a:t>4</a:t>
            </a:r>
            <a:endParaRPr lang="zh-CN" altLang="en-US" dirty="0">
              <a:solidFill>
                <a:prstClr val="black"/>
              </a:solidFill>
            </a:endParaRPr>
          </a:p>
        </p:txBody>
      </p:sp>
      <p:sp>
        <p:nvSpPr>
          <p:cNvPr id="189" name="TextBox 188"/>
          <p:cNvSpPr txBox="1"/>
          <p:nvPr/>
        </p:nvSpPr>
        <p:spPr>
          <a:xfrm>
            <a:off x="7389050" y="2912700"/>
            <a:ext cx="205316" cy="369332"/>
          </a:xfrm>
          <a:prstGeom prst="rect">
            <a:avLst/>
          </a:prstGeom>
          <a:noFill/>
        </p:spPr>
        <p:txBody>
          <a:bodyPr wrap="square" rtlCol="0">
            <a:spAutoFit/>
          </a:bodyPr>
          <a:lstStyle/>
          <a:p>
            <a:r>
              <a:rPr lang="en-US" altLang="zh-CN" dirty="0">
                <a:solidFill>
                  <a:prstClr val="black"/>
                </a:solidFill>
              </a:rPr>
              <a:t>1</a:t>
            </a:r>
            <a:endParaRPr lang="zh-CN" altLang="en-US" dirty="0">
              <a:solidFill>
                <a:prstClr val="black"/>
              </a:solidFill>
            </a:endParaRPr>
          </a:p>
        </p:txBody>
      </p:sp>
      <p:sp>
        <p:nvSpPr>
          <p:cNvPr id="230" name="TextBox 229"/>
          <p:cNvSpPr txBox="1"/>
          <p:nvPr/>
        </p:nvSpPr>
        <p:spPr>
          <a:xfrm>
            <a:off x="7727748" y="3166547"/>
            <a:ext cx="205316" cy="369332"/>
          </a:xfrm>
          <a:prstGeom prst="rect">
            <a:avLst/>
          </a:prstGeom>
          <a:noFill/>
        </p:spPr>
        <p:txBody>
          <a:bodyPr wrap="square" rtlCol="0">
            <a:spAutoFit/>
          </a:bodyPr>
          <a:lstStyle/>
          <a:p>
            <a:r>
              <a:rPr lang="en-US" altLang="zh-CN" dirty="0">
                <a:solidFill>
                  <a:prstClr val="black"/>
                </a:solidFill>
              </a:rPr>
              <a:t>2</a:t>
            </a:r>
            <a:endParaRPr lang="zh-CN" altLang="en-US" dirty="0">
              <a:solidFill>
                <a:prstClr val="black"/>
              </a:solidFill>
            </a:endParaRPr>
          </a:p>
        </p:txBody>
      </p:sp>
      <p:sp>
        <p:nvSpPr>
          <p:cNvPr id="231" name="TextBox 230"/>
          <p:cNvSpPr txBox="1"/>
          <p:nvPr/>
        </p:nvSpPr>
        <p:spPr>
          <a:xfrm>
            <a:off x="8491373" y="3222625"/>
            <a:ext cx="205316" cy="369332"/>
          </a:xfrm>
          <a:prstGeom prst="rect">
            <a:avLst/>
          </a:prstGeom>
          <a:noFill/>
        </p:spPr>
        <p:txBody>
          <a:bodyPr wrap="square" rtlCol="0">
            <a:spAutoFit/>
          </a:bodyPr>
          <a:lstStyle/>
          <a:p>
            <a:r>
              <a:rPr lang="en-US" altLang="zh-CN" dirty="0">
                <a:solidFill>
                  <a:prstClr val="black"/>
                </a:solidFill>
              </a:rPr>
              <a:t>3</a:t>
            </a:r>
            <a:endParaRPr lang="zh-CN" altLang="en-US" dirty="0">
              <a:solidFill>
                <a:prstClr val="black"/>
              </a:solidFill>
            </a:endParaRPr>
          </a:p>
        </p:txBody>
      </p:sp>
      <p:sp>
        <p:nvSpPr>
          <p:cNvPr id="232" name="TextBox 231"/>
          <p:cNvSpPr txBox="1"/>
          <p:nvPr/>
        </p:nvSpPr>
        <p:spPr>
          <a:xfrm>
            <a:off x="7854951" y="2561362"/>
            <a:ext cx="205316" cy="369332"/>
          </a:xfrm>
          <a:prstGeom prst="rect">
            <a:avLst/>
          </a:prstGeom>
          <a:noFill/>
        </p:spPr>
        <p:txBody>
          <a:bodyPr wrap="square" rtlCol="0">
            <a:spAutoFit/>
          </a:bodyPr>
          <a:lstStyle/>
          <a:p>
            <a:r>
              <a:rPr lang="en-US" altLang="zh-CN" dirty="0">
                <a:solidFill>
                  <a:prstClr val="black"/>
                </a:solidFill>
              </a:rPr>
              <a:t>4</a:t>
            </a:r>
            <a:endParaRPr lang="zh-CN" altLang="en-US" dirty="0">
              <a:solidFill>
                <a:prstClr val="black"/>
              </a:solidFill>
            </a:endParaRPr>
          </a:p>
        </p:txBody>
      </p:sp>
      <p:sp>
        <p:nvSpPr>
          <p:cNvPr id="3" name="矩形 2"/>
          <p:cNvSpPr/>
          <p:nvPr/>
        </p:nvSpPr>
        <p:spPr>
          <a:xfrm>
            <a:off x="1799275" y="4743143"/>
            <a:ext cx="462759" cy="369332"/>
          </a:xfrm>
          <a:prstGeom prst="rect">
            <a:avLst/>
          </a:prstGeom>
        </p:spPr>
        <p:txBody>
          <a:bodyPr wrap="square">
            <a:spAutoFit/>
          </a:bodyPr>
          <a:lstStyle/>
          <a:p>
            <a:r>
              <a:rPr lang="en-US" altLang="zh-CN" dirty="0">
                <a:solidFill>
                  <a:prstClr val="black"/>
                </a:solidFill>
                <a:latin typeface="Microsoft YaHei"/>
              </a:rPr>
              <a:t>S</a:t>
            </a:r>
            <a:r>
              <a:rPr lang="en-US" altLang="zh-CN" baseline="-25000" dirty="0">
                <a:solidFill>
                  <a:prstClr val="black"/>
                </a:solidFill>
                <a:latin typeface="Microsoft YaHei"/>
              </a:rPr>
              <a:t>1</a:t>
            </a:r>
            <a:endParaRPr lang="zh-CN" altLang="en-US" dirty="0">
              <a:solidFill>
                <a:prstClr val="black"/>
              </a:solidFill>
            </a:endParaRPr>
          </a:p>
        </p:txBody>
      </p:sp>
      <p:sp>
        <p:nvSpPr>
          <p:cNvPr id="234" name="矩形 233"/>
          <p:cNvSpPr/>
          <p:nvPr/>
        </p:nvSpPr>
        <p:spPr>
          <a:xfrm>
            <a:off x="5862892" y="4664579"/>
            <a:ext cx="462759" cy="369332"/>
          </a:xfrm>
          <a:prstGeom prst="rect">
            <a:avLst/>
          </a:prstGeom>
        </p:spPr>
        <p:txBody>
          <a:bodyPr wrap="square">
            <a:spAutoFit/>
          </a:bodyPr>
          <a:lstStyle/>
          <a:p>
            <a:r>
              <a:rPr lang="en-US" altLang="zh-CN" dirty="0">
                <a:solidFill>
                  <a:prstClr val="black"/>
                </a:solidFill>
                <a:latin typeface="Microsoft YaHei"/>
              </a:rPr>
              <a:t>S</a:t>
            </a:r>
            <a:r>
              <a:rPr lang="en-US" altLang="zh-CN" baseline="-25000" dirty="0">
                <a:solidFill>
                  <a:prstClr val="black"/>
                </a:solidFill>
                <a:latin typeface="Microsoft YaHei"/>
              </a:rPr>
              <a:t>2</a:t>
            </a:r>
            <a:endParaRPr lang="zh-CN" altLang="en-US" dirty="0">
              <a:solidFill>
                <a:prstClr val="black"/>
              </a:solidFill>
            </a:endParaRPr>
          </a:p>
        </p:txBody>
      </p:sp>
      <p:sp>
        <p:nvSpPr>
          <p:cNvPr id="235" name="矩形 234"/>
          <p:cNvSpPr/>
          <p:nvPr/>
        </p:nvSpPr>
        <p:spPr>
          <a:xfrm>
            <a:off x="9718150" y="648164"/>
            <a:ext cx="462759" cy="369332"/>
          </a:xfrm>
          <a:prstGeom prst="rect">
            <a:avLst/>
          </a:prstGeom>
        </p:spPr>
        <p:txBody>
          <a:bodyPr wrap="square">
            <a:spAutoFit/>
          </a:bodyPr>
          <a:lstStyle/>
          <a:p>
            <a:r>
              <a:rPr lang="en-US" altLang="zh-CN" dirty="0">
                <a:solidFill>
                  <a:prstClr val="black"/>
                </a:solidFill>
                <a:latin typeface="Microsoft YaHei"/>
              </a:rPr>
              <a:t>S</a:t>
            </a:r>
            <a:r>
              <a:rPr lang="en-US" altLang="zh-CN" baseline="-25000" dirty="0">
                <a:solidFill>
                  <a:prstClr val="black"/>
                </a:solidFill>
                <a:latin typeface="Microsoft YaHei"/>
              </a:rPr>
              <a:t>4</a:t>
            </a:r>
            <a:endParaRPr lang="zh-CN" altLang="en-US" dirty="0">
              <a:solidFill>
                <a:prstClr val="black"/>
              </a:solidFill>
            </a:endParaRPr>
          </a:p>
        </p:txBody>
      </p:sp>
      <p:sp>
        <p:nvSpPr>
          <p:cNvPr id="236" name="矩形 235"/>
          <p:cNvSpPr/>
          <p:nvPr/>
        </p:nvSpPr>
        <p:spPr>
          <a:xfrm>
            <a:off x="9649452" y="3726379"/>
            <a:ext cx="462759" cy="369332"/>
          </a:xfrm>
          <a:prstGeom prst="rect">
            <a:avLst/>
          </a:prstGeom>
        </p:spPr>
        <p:txBody>
          <a:bodyPr wrap="square">
            <a:spAutoFit/>
          </a:bodyPr>
          <a:lstStyle/>
          <a:p>
            <a:r>
              <a:rPr lang="en-US" altLang="zh-CN" dirty="0">
                <a:solidFill>
                  <a:prstClr val="black"/>
                </a:solidFill>
                <a:latin typeface="Microsoft YaHei"/>
              </a:rPr>
              <a:t>S</a:t>
            </a:r>
            <a:r>
              <a:rPr lang="en-US" altLang="zh-CN" baseline="-25000" dirty="0">
                <a:solidFill>
                  <a:prstClr val="black"/>
                </a:solidFill>
                <a:latin typeface="Microsoft YaHei"/>
              </a:rPr>
              <a:t>3</a:t>
            </a:r>
            <a:endParaRPr lang="zh-CN" altLang="en-US" dirty="0">
              <a:solidFill>
                <a:prstClr val="black"/>
              </a:solidFill>
            </a:endParaRPr>
          </a:p>
        </p:txBody>
      </p:sp>
      <p:sp>
        <p:nvSpPr>
          <p:cNvPr id="145" name="Rectangle 6"/>
          <p:cNvSpPr txBox="1">
            <a:spLocks noChangeArrowheads="1"/>
          </p:cNvSpPr>
          <p:nvPr/>
        </p:nvSpPr>
        <p:spPr>
          <a:xfrm>
            <a:off x="418042" y="995060"/>
            <a:ext cx="8089761" cy="6826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en-US" dirty="0" smtClean="0">
                <a:latin typeface="+mn-ea"/>
              </a:rPr>
              <a:t>交换机可以互连在一起：</a:t>
            </a:r>
            <a:r>
              <a:rPr lang="zh-CN" altLang="en-US" dirty="0" smtClean="0">
                <a:solidFill>
                  <a:prstClr val="black"/>
                </a:solidFill>
                <a:latin typeface="Microsoft YaHei"/>
              </a:rPr>
              <a:t>泛洪和自学习</a:t>
            </a:r>
            <a:endParaRPr lang="en-US" altLang="zh-CN" sz="2000" dirty="0" smtClean="0">
              <a:solidFill>
                <a:prstClr val="black"/>
              </a:solidFill>
              <a:latin typeface="Microsoft YaHei"/>
            </a:endParaRPr>
          </a:p>
          <a:p>
            <a:pPr>
              <a:buFont typeface="Wingdings" pitchFamily="2" charset="2"/>
              <a:buNone/>
            </a:pPr>
            <a:r>
              <a:rPr lang="zh-CN" altLang="en-US" sz="2000" dirty="0" smtClean="0"/>
              <a:t>假</a:t>
            </a:r>
            <a:r>
              <a:rPr lang="zh-CN" altLang="en-US" sz="2000" dirty="0"/>
              <a:t>设主机</a:t>
            </a:r>
            <a:r>
              <a:rPr lang="en-US" altLang="zh-CN" sz="2000" dirty="0"/>
              <a:t>C</a:t>
            </a:r>
            <a:r>
              <a:rPr lang="zh-CN" altLang="en-US" sz="2000" dirty="0"/>
              <a:t>发送数据帧到主机</a:t>
            </a:r>
            <a:r>
              <a:rPr lang="en-US" altLang="zh-CN" sz="2000" dirty="0"/>
              <a:t>I</a:t>
            </a:r>
            <a:r>
              <a:rPr lang="zh-CN" altLang="en-US" sz="2000" dirty="0"/>
              <a:t>，主机</a:t>
            </a:r>
            <a:r>
              <a:rPr lang="en-US" altLang="zh-CN" sz="2000" dirty="0"/>
              <a:t>I</a:t>
            </a:r>
            <a:r>
              <a:rPr lang="zh-CN" altLang="en-US" sz="2000" dirty="0"/>
              <a:t>响应给主机</a:t>
            </a:r>
            <a:r>
              <a:rPr lang="en-US" altLang="zh-CN" sz="2000" dirty="0" smtClean="0"/>
              <a:t>C</a:t>
            </a:r>
            <a:endParaRPr lang="en-US" altLang="zh-CN" sz="2000" dirty="0"/>
          </a:p>
        </p:txBody>
      </p:sp>
    </p:spTree>
    <p:extLst>
      <p:ext uri="{BB962C8B-B14F-4D97-AF65-F5344CB8AC3E}">
        <p14:creationId xmlns:p14="http://schemas.microsoft.com/office/powerpoint/2010/main" val="1527862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dissolve">
                                      <p:cBhvr>
                                        <p:cTn id="7" dur="500"/>
                                        <p:tgtEl>
                                          <p:spTgt spid="66"/>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dissolve">
                                      <p:cBhvr>
                                        <p:cTn id="11" dur="500"/>
                                        <p:tgtEl>
                                          <p:spTgt spid="72"/>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76"/>
                                        </p:tgtEl>
                                        <p:attrNameLst>
                                          <p:attrName>style.visibility</p:attrName>
                                        </p:attrNameLst>
                                      </p:cBhvr>
                                      <p:to>
                                        <p:strVal val="visible"/>
                                      </p:to>
                                    </p:set>
                                    <p:animEffect transition="in" filter="dissolve">
                                      <p:cBhvr>
                                        <p:cTn id="15" dur="500"/>
                                        <p:tgtEl>
                                          <p:spTgt spid="7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dissolve">
                                      <p:cBhvr>
                                        <p:cTn id="20" dur="500"/>
                                        <p:tgtEl>
                                          <p:spTgt spid="80"/>
                                        </p:tgtEl>
                                      </p:cBhvr>
                                    </p:animEffect>
                                  </p:childTnLst>
                                </p:cTn>
                              </p:par>
                            </p:childTnLst>
                          </p:cTn>
                        </p:par>
                        <p:par>
                          <p:cTn id="21" fill="hold">
                            <p:stCondLst>
                              <p:cond delay="500"/>
                            </p:stCondLst>
                            <p:childTnLst>
                              <p:par>
                                <p:cTn id="22" presetID="9" presetClass="entr" presetSubtype="0" fill="hold" nodeType="afterEffect">
                                  <p:stCondLst>
                                    <p:cond delay="0"/>
                                  </p:stCondLst>
                                  <p:childTnLst>
                                    <p:set>
                                      <p:cBhvr>
                                        <p:cTn id="23" dur="1" fill="hold">
                                          <p:stCondLst>
                                            <p:cond delay="0"/>
                                          </p:stCondLst>
                                        </p:cTn>
                                        <p:tgtEl>
                                          <p:spTgt spid="86"/>
                                        </p:tgtEl>
                                        <p:attrNameLst>
                                          <p:attrName>style.visibility</p:attrName>
                                        </p:attrNameLst>
                                      </p:cBhvr>
                                      <p:to>
                                        <p:strVal val="visible"/>
                                      </p:to>
                                    </p:set>
                                    <p:animEffect transition="in" filter="dissolve">
                                      <p:cBhvr>
                                        <p:cTn id="24" dur="500"/>
                                        <p:tgtEl>
                                          <p:spTgt spid="86"/>
                                        </p:tgtEl>
                                      </p:cBhvr>
                                    </p:animEffect>
                                  </p:childTnLst>
                                </p:cTn>
                              </p:par>
                            </p:childTnLst>
                          </p:cTn>
                        </p:par>
                        <p:par>
                          <p:cTn id="25" fill="hold">
                            <p:stCondLst>
                              <p:cond delay="1000"/>
                            </p:stCondLst>
                            <p:childTnLst>
                              <p:par>
                                <p:cTn id="26" presetID="9" presetClass="entr" presetSubtype="0" fill="hold" nodeType="afterEffect">
                                  <p:stCondLst>
                                    <p:cond delay="0"/>
                                  </p:stCondLst>
                                  <p:childTnLst>
                                    <p:set>
                                      <p:cBhvr>
                                        <p:cTn id="27" dur="1" fill="hold">
                                          <p:stCondLst>
                                            <p:cond delay="0"/>
                                          </p:stCondLst>
                                        </p:cTn>
                                        <p:tgtEl>
                                          <p:spTgt spid="90"/>
                                        </p:tgtEl>
                                        <p:attrNameLst>
                                          <p:attrName>style.visibility</p:attrName>
                                        </p:attrNameLst>
                                      </p:cBhvr>
                                      <p:to>
                                        <p:strVal val="visible"/>
                                      </p:to>
                                    </p:set>
                                    <p:animEffect transition="in" filter="dissolve">
                                      <p:cBhvr>
                                        <p:cTn id="28" dur="500"/>
                                        <p:tgtEl>
                                          <p:spTgt spid="90"/>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08"/>
                                        </p:tgtEl>
                                        <p:attrNameLst>
                                          <p:attrName>style.visibility</p:attrName>
                                        </p:attrNameLst>
                                      </p:cBhvr>
                                      <p:to>
                                        <p:strVal val="visible"/>
                                      </p:to>
                                    </p:set>
                                    <p:animEffect transition="in" filter="dissolve">
                                      <p:cBhvr>
                                        <p:cTn id="33" dur="500"/>
                                        <p:tgtEl>
                                          <p:spTgt spid="108"/>
                                        </p:tgtEl>
                                      </p:cBhvr>
                                    </p:animEffect>
                                  </p:childTnLst>
                                </p:cTn>
                              </p:par>
                            </p:childTnLst>
                          </p:cTn>
                        </p:par>
                        <p:par>
                          <p:cTn id="34" fill="hold">
                            <p:stCondLst>
                              <p:cond delay="500"/>
                            </p:stCondLst>
                            <p:childTnLst>
                              <p:par>
                                <p:cTn id="35" presetID="9" presetClass="entr" presetSubtype="0" fill="hold" nodeType="afterEffect">
                                  <p:stCondLst>
                                    <p:cond delay="0"/>
                                  </p:stCondLst>
                                  <p:childTnLst>
                                    <p:set>
                                      <p:cBhvr>
                                        <p:cTn id="36" dur="1" fill="hold">
                                          <p:stCondLst>
                                            <p:cond delay="0"/>
                                          </p:stCondLst>
                                        </p:cTn>
                                        <p:tgtEl>
                                          <p:spTgt spid="114"/>
                                        </p:tgtEl>
                                        <p:attrNameLst>
                                          <p:attrName>style.visibility</p:attrName>
                                        </p:attrNameLst>
                                      </p:cBhvr>
                                      <p:to>
                                        <p:strVal val="visible"/>
                                      </p:to>
                                    </p:set>
                                    <p:animEffect transition="in" filter="dissolve">
                                      <p:cBhvr>
                                        <p:cTn id="37" dur="500"/>
                                        <p:tgtEl>
                                          <p:spTgt spid="114"/>
                                        </p:tgtEl>
                                      </p:cBhvr>
                                    </p:animEffect>
                                  </p:childTnLst>
                                </p:cTn>
                              </p:par>
                            </p:childTnLst>
                          </p:cTn>
                        </p:par>
                        <p:par>
                          <p:cTn id="38" fill="hold">
                            <p:stCondLst>
                              <p:cond delay="1000"/>
                            </p:stCondLst>
                            <p:childTnLst>
                              <p:par>
                                <p:cTn id="39" presetID="9" presetClass="entr" presetSubtype="0" fill="hold" nodeType="afterEffect">
                                  <p:stCondLst>
                                    <p:cond delay="0"/>
                                  </p:stCondLst>
                                  <p:childTnLst>
                                    <p:set>
                                      <p:cBhvr>
                                        <p:cTn id="40" dur="1" fill="hold">
                                          <p:stCondLst>
                                            <p:cond delay="0"/>
                                          </p:stCondLst>
                                        </p:cTn>
                                        <p:tgtEl>
                                          <p:spTgt spid="118"/>
                                        </p:tgtEl>
                                        <p:attrNameLst>
                                          <p:attrName>style.visibility</p:attrName>
                                        </p:attrNameLst>
                                      </p:cBhvr>
                                      <p:to>
                                        <p:strVal val="visible"/>
                                      </p:to>
                                    </p:set>
                                    <p:animEffect transition="in" filter="dissolve">
                                      <p:cBhvr>
                                        <p:cTn id="41" dur="500"/>
                                        <p:tgtEl>
                                          <p:spTgt spid="118"/>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122"/>
                                        </p:tgtEl>
                                        <p:attrNameLst>
                                          <p:attrName>style.visibility</p:attrName>
                                        </p:attrNameLst>
                                      </p:cBhvr>
                                      <p:to>
                                        <p:strVal val="visible"/>
                                      </p:to>
                                    </p:set>
                                    <p:animEffect transition="in" filter="dissolve">
                                      <p:cBhvr>
                                        <p:cTn id="46" dur="500"/>
                                        <p:tgtEl>
                                          <p:spTgt spid="122"/>
                                        </p:tgtEl>
                                      </p:cBhvr>
                                    </p:animEffect>
                                  </p:childTnLst>
                                </p:cTn>
                              </p:par>
                            </p:childTnLst>
                          </p:cTn>
                        </p:par>
                        <p:par>
                          <p:cTn id="47" fill="hold">
                            <p:stCondLst>
                              <p:cond delay="500"/>
                            </p:stCondLst>
                            <p:childTnLst>
                              <p:par>
                                <p:cTn id="48" presetID="9" presetClass="entr" presetSubtype="0" fill="hold" nodeType="afterEffect">
                                  <p:stCondLst>
                                    <p:cond delay="0"/>
                                  </p:stCondLst>
                                  <p:childTnLst>
                                    <p:set>
                                      <p:cBhvr>
                                        <p:cTn id="49" dur="1" fill="hold">
                                          <p:stCondLst>
                                            <p:cond delay="0"/>
                                          </p:stCondLst>
                                        </p:cTn>
                                        <p:tgtEl>
                                          <p:spTgt spid="128"/>
                                        </p:tgtEl>
                                        <p:attrNameLst>
                                          <p:attrName>style.visibility</p:attrName>
                                        </p:attrNameLst>
                                      </p:cBhvr>
                                      <p:to>
                                        <p:strVal val="visible"/>
                                      </p:to>
                                    </p:set>
                                    <p:animEffect transition="in" filter="dissolve">
                                      <p:cBhvr>
                                        <p:cTn id="50" dur="500"/>
                                        <p:tgtEl>
                                          <p:spTgt spid="128"/>
                                        </p:tgtEl>
                                      </p:cBhvr>
                                    </p:animEffect>
                                  </p:childTnLst>
                                </p:cTn>
                              </p:par>
                            </p:childTnLst>
                          </p:cTn>
                        </p:par>
                        <p:par>
                          <p:cTn id="51" fill="hold">
                            <p:stCondLst>
                              <p:cond delay="1000"/>
                            </p:stCondLst>
                            <p:childTnLst>
                              <p:par>
                                <p:cTn id="52" presetID="9" presetClass="entr" presetSubtype="0" fill="hold" nodeType="afterEffect">
                                  <p:stCondLst>
                                    <p:cond delay="0"/>
                                  </p:stCondLst>
                                  <p:childTnLst>
                                    <p:set>
                                      <p:cBhvr>
                                        <p:cTn id="53" dur="1" fill="hold">
                                          <p:stCondLst>
                                            <p:cond delay="0"/>
                                          </p:stCondLst>
                                        </p:cTn>
                                        <p:tgtEl>
                                          <p:spTgt spid="132"/>
                                        </p:tgtEl>
                                        <p:attrNameLst>
                                          <p:attrName>style.visibility</p:attrName>
                                        </p:attrNameLst>
                                      </p:cBhvr>
                                      <p:to>
                                        <p:strVal val="visible"/>
                                      </p:to>
                                    </p:set>
                                    <p:animEffect transition="in" filter="dissolve">
                                      <p:cBhvr>
                                        <p:cTn id="54"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9" name="灯片编号占位符 6"/>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400">
                <a:latin typeface="Times New Roman" panose="02020603050405020304" pitchFamily="18" charset="0"/>
              </a:rPr>
              <a:t>5-</a:t>
            </a:r>
            <a:fld id="{49FF7C8B-445A-434D-A8CC-62DB6618EC3F}" type="slidenum">
              <a:rPr lang="en-US" altLang="zh-CN" sz="1400">
                <a:latin typeface="Times New Roman" panose="02020603050405020304" pitchFamily="18" charset="0"/>
              </a:rPr>
              <a:pPr>
                <a:spcBef>
                  <a:spcPct val="0"/>
                </a:spcBef>
                <a:buClrTx/>
                <a:buSzTx/>
                <a:buFontTx/>
                <a:buNone/>
              </a:pPr>
              <a:t>216</a:t>
            </a:fld>
            <a:endParaRPr lang="en-US" altLang="zh-CN" sz="1400">
              <a:latin typeface="Times New Roman" panose="02020603050405020304" pitchFamily="18" charset="0"/>
            </a:endParaRPr>
          </a:p>
        </p:txBody>
      </p:sp>
      <p:sp>
        <p:nvSpPr>
          <p:cNvPr id="219141" name="Rectangle 3"/>
          <p:cNvSpPr>
            <a:spLocks noGrp="1" noChangeArrowheads="1"/>
          </p:cNvSpPr>
          <p:nvPr>
            <p:ph type="title" idx="4294967295"/>
          </p:nvPr>
        </p:nvSpPr>
        <p:spPr>
          <a:xfrm>
            <a:off x="132398" y="94934"/>
            <a:ext cx="10363200" cy="1143000"/>
          </a:xfrm>
          <a:prstGeom prst="rect">
            <a:avLst/>
          </a:prstGeom>
        </p:spPr>
        <p:txBody>
          <a:bodyPr/>
          <a:lstStyle/>
          <a:p>
            <a:pPr algn="ctr"/>
            <a:r>
              <a:rPr lang="zh-CN" altLang="en-US" sz="3600"/>
              <a:t>三层交换机的交换机制</a:t>
            </a:r>
          </a:p>
        </p:txBody>
      </p:sp>
      <p:sp>
        <p:nvSpPr>
          <p:cNvPr id="22" name="Rectangle 3"/>
          <p:cNvSpPr txBox="1">
            <a:spLocks noChangeArrowheads="1"/>
          </p:cNvSpPr>
          <p:nvPr/>
        </p:nvSpPr>
        <p:spPr>
          <a:xfrm>
            <a:off x="661470" y="3081986"/>
            <a:ext cx="11287760" cy="3318814"/>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l"/>
            </a:pPr>
            <a:r>
              <a:rPr lang="zh-CN" altLang="en-US" sz="2000" dirty="0">
                <a:latin typeface="Times New Roman" panose="02020603050405020304" pitchFamily="18" charset="0"/>
              </a:rPr>
              <a:t> </a:t>
            </a:r>
            <a:r>
              <a:rPr lang="zh-CN" altLang="en-US" sz="2000" b="1" dirty="0">
                <a:latin typeface="Times New Roman" panose="02020603050405020304" pitchFamily="18" charset="0"/>
              </a:rPr>
              <a:t>一次路由，多次交换</a:t>
            </a:r>
            <a:endParaRPr lang="en-US" altLang="zh-CN" sz="2000" b="1" dirty="0" smtClean="0">
              <a:latin typeface="+mn-ea"/>
            </a:endParaRPr>
          </a:p>
          <a:p>
            <a:pPr>
              <a:lnSpc>
                <a:spcPct val="100000"/>
              </a:lnSpc>
              <a:buFont typeface="Wingdings" panose="05000000000000000000" pitchFamily="2" charset="2"/>
              <a:buChar char="l"/>
            </a:pPr>
            <a:r>
              <a:rPr lang="zh-CN" altLang="en-US" sz="2000" dirty="0" smtClean="0">
                <a:latin typeface="+mn-ea"/>
              </a:rPr>
              <a:t>发送站点</a:t>
            </a:r>
            <a:r>
              <a:rPr lang="en-US" altLang="zh-CN" sz="2000" dirty="0" smtClean="0">
                <a:latin typeface="+mn-ea"/>
              </a:rPr>
              <a:t>A</a:t>
            </a:r>
            <a:r>
              <a:rPr lang="zh-CN" altLang="en-US" sz="2000" dirty="0" smtClean="0">
                <a:latin typeface="+mn-ea"/>
              </a:rPr>
              <a:t>在开始发送时，把自己的</a:t>
            </a:r>
            <a:r>
              <a:rPr lang="en-US" altLang="zh-CN" sz="2000" dirty="0" smtClean="0">
                <a:latin typeface="+mn-ea"/>
              </a:rPr>
              <a:t>IP</a:t>
            </a:r>
            <a:r>
              <a:rPr lang="zh-CN" altLang="en-US" sz="2000" dirty="0" smtClean="0">
                <a:latin typeface="+mn-ea"/>
              </a:rPr>
              <a:t>地址与</a:t>
            </a:r>
            <a:r>
              <a:rPr lang="en-US" altLang="zh-CN" sz="2000" dirty="0" smtClean="0">
                <a:latin typeface="+mn-ea"/>
              </a:rPr>
              <a:t>B</a:t>
            </a:r>
            <a:r>
              <a:rPr lang="zh-CN" altLang="en-US" sz="2000" dirty="0" smtClean="0">
                <a:latin typeface="+mn-ea"/>
              </a:rPr>
              <a:t>站的</a:t>
            </a:r>
            <a:r>
              <a:rPr lang="en-US" altLang="zh-CN" sz="2000" dirty="0" smtClean="0">
                <a:latin typeface="+mn-ea"/>
              </a:rPr>
              <a:t>IP</a:t>
            </a:r>
            <a:r>
              <a:rPr lang="zh-CN" altLang="en-US" sz="2000" dirty="0" smtClean="0">
                <a:latin typeface="+mn-ea"/>
              </a:rPr>
              <a:t>地址比较，判断</a:t>
            </a:r>
            <a:r>
              <a:rPr lang="en-US" altLang="zh-CN" sz="2000" dirty="0" smtClean="0">
                <a:latin typeface="+mn-ea"/>
              </a:rPr>
              <a:t>B</a:t>
            </a:r>
            <a:r>
              <a:rPr lang="zh-CN" altLang="en-US" sz="2000" dirty="0" smtClean="0">
                <a:latin typeface="+mn-ea"/>
              </a:rPr>
              <a:t>站是否与自己在同一子网内。</a:t>
            </a:r>
          </a:p>
          <a:p>
            <a:pPr>
              <a:lnSpc>
                <a:spcPct val="100000"/>
              </a:lnSpc>
              <a:buFont typeface="Wingdings" panose="05000000000000000000" pitchFamily="2" charset="2"/>
              <a:buChar char="l"/>
            </a:pPr>
            <a:r>
              <a:rPr lang="zh-CN" altLang="en-US" sz="2000" dirty="0" smtClean="0">
                <a:latin typeface="+mn-ea"/>
              </a:rPr>
              <a:t>若目的站</a:t>
            </a:r>
            <a:r>
              <a:rPr lang="en-US" altLang="zh-CN" sz="2000" dirty="0" smtClean="0">
                <a:latin typeface="+mn-ea"/>
              </a:rPr>
              <a:t>B</a:t>
            </a:r>
            <a:r>
              <a:rPr lang="zh-CN" altLang="en-US" sz="2000" dirty="0" smtClean="0">
                <a:latin typeface="+mn-ea"/>
              </a:rPr>
              <a:t>与发送站</a:t>
            </a:r>
            <a:r>
              <a:rPr lang="en-US" altLang="zh-CN" sz="2000" dirty="0" smtClean="0">
                <a:latin typeface="+mn-ea"/>
              </a:rPr>
              <a:t>A</a:t>
            </a:r>
            <a:r>
              <a:rPr lang="zh-CN" altLang="en-US" sz="2000" dirty="0" smtClean="0">
                <a:latin typeface="+mn-ea"/>
              </a:rPr>
              <a:t>在同一子网内，则进行二层的转发。</a:t>
            </a:r>
          </a:p>
          <a:p>
            <a:pPr>
              <a:lnSpc>
                <a:spcPct val="100000"/>
              </a:lnSpc>
              <a:buFont typeface="Wingdings" panose="05000000000000000000" pitchFamily="2" charset="2"/>
              <a:buChar char="l"/>
            </a:pPr>
            <a:r>
              <a:rPr lang="zh-CN" altLang="en-US" sz="2000" dirty="0" smtClean="0">
                <a:latin typeface="+mn-ea"/>
              </a:rPr>
              <a:t>若两个站点不在同一子网内，则发送站</a:t>
            </a:r>
            <a:r>
              <a:rPr lang="en-US" altLang="zh-CN" sz="2000" dirty="0" smtClean="0">
                <a:latin typeface="+mn-ea"/>
              </a:rPr>
              <a:t>A</a:t>
            </a:r>
            <a:r>
              <a:rPr lang="zh-CN" altLang="en-US" sz="2000" dirty="0" smtClean="0">
                <a:latin typeface="+mn-ea"/>
              </a:rPr>
              <a:t>要向“</a:t>
            </a:r>
            <a:r>
              <a:rPr lang="zh-CN" altLang="en-US" sz="2000" dirty="0" smtClean="0">
                <a:solidFill>
                  <a:srgbClr val="FF0000"/>
                </a:solidFill>
                <a:latin typeface="+mn-ea"/>
              </a:rPr>
              <a:t>缺省网关</a:t>
            </a:r>
            <a:r>
              <a:rPr lang="zh-CN" altLang="en-US" sz="2000" dirty="0" smtClean="0">
                <a:latin typeface="+mn-ea"/>
              </a:rPr>
              <a:t>”发出</a:t>
            </a:r>
            <a:r>
              <a:rPr lang="en-US" altLang="zh-CN" sz="2000" dirty="0" smtClean="0">
                <a:latin typeface="+mn-ea"/>
              </a:rPr>
              <a:t>ARP</a:t>
            </a:r>
            <a:r>
              <a:rPr lang="zh-CN" altLang="en-US" sz="2000" dirty="0" smtClean="0">
                <a:latin typeface="+mn-ea"/>
              </a:rPr>
              <a:t>请求，请求获得</a:t>
            </a:r>
            <a:r>
              <a:rPr lang="en-US" altLang="zh-CN" sz="2000" dirty="0" smtClean="0">
                <a:latin typeface="+mn-ea"/>
              </a:rPr>
              <a:t>B</a:t>
            </a:r>
            <a:r>
              <a:rPr lang="zh-CN" altLang="en-US" sz="2000" dirty="0" smtClean="0">
                <a:latin typeface="+mn-ea"/>
              </a:rPr>
              <a:t>的</a:t>
            </a:r>
            <a:r>
              <a:rPr lang="en-US" altLang="zh-CN" sz="2000" dirty="0" smtClean="0">
                <a:latin typeface="+mn-ea"/>
              </a:rPr>
              <a:t>MAC</a:t>
            </a:r>
            <a:r>
              <a:rPr lang="zh-CN" altLang="en-US" sz="2000" dirty="0" smtClean="0">
                <a:latin typeface="+mn-ea"/>
              </a:rPr>
              <a:t>地址。</a:t>
            </a:r>
          </a:p>
          <a:p>
            <a:pPr>
              <a:lnSpc>
                <a:spcPct val="100000"/>
              </a:lnSpc>
              <a:buFont typeface="Wingdings" panose="05000000000000000000" pitchFamily="2" charset="2"/>
              <a:buChar char="l"/>
            </a:pPr>
            <a:r>
              <a:rPr lang="zh-CN" altLang="en-US" sz="2000" dirty="0" smtClean="0">
                <a:latin typeface="+mn-ea"/>
              </a:rPr>
              <a:t>如果三层交换机知道</a:t>
            </a:r>
            <a:r>
              <a:rPr lang="en-US" altLang="zh-CN" sz="2000" dirty="0" smtClean="0">
                <a:latin typeface="+mn-ea"/>
              </a:rPr>
              <a:t>B</a:t>
            </a:r>
            <a:r>
              <a:rPr lang="zh-CN" altLang="en-US" sz="2000" dirty="0" smtClean="0">
                <a:latin typeface="+mn-ea"/>
              </a:rPr>
              <a:t>的</a:t>
            </a:r>
            <a:r>
              <a:rPr lang="en-US" altLang="zh-CN" sz="2000" dirty="0" smtClean="0">
                <a:latin typeface="+mn-ea"/>
              </a:rPr>
              <a:t>MAC</a:t>
            </a:r>
            <a:r>
              <a:rPr lang="zh-CN" altLang="en-US" sz="2000" dirty="0" smtClean="0">
                <a:latin typeface="+mn-ea"/>
              </a:rPr>
              <a:t>地址，则向</a:t>
            </a:r>
            <a:r>
              <a:rPr lang="en-US" altLang="zh-CN" sz="2000" dirty="0" smtClean="0">
                <a:latin typeface="+mn-ea"/>
              </a:rPr>
              <a:t>A</a:t>
            </a:r>
            <a:r>
              <a:rPr lang="zh-CN" altLang="en-US" sz="2000" dirty="0" smtClean="0">
                <a:latin typeface="+mn-ea"/>
              </a:rPr>
              <a:t>回复</a:t>
            </a:r>
            <a:r>
              <a:rPr lang="en-US" altLang="zh-CN" sz="2000" dirty="0" smtClean="0">
                <a:latin typeface="+mn-ea"/>
              </a:rPr>
              <a:t>B</a:t>
            </a:r>
            <a:r>
              <a:rPr lang="zh-CN" altLang="en-US" sz="2000" dirty="0" smtClean="0">
                <a:latin typeface="+mn-ea"/>
              </a:rPr>
              <a:t>的</a:t>
            </a:r>
            <a:r>
              <a:rPr lang="en-US" altLang="zh-CN" sz="2000" dirty="0" smtClean="0">
                <a:latin typeface="+mn-ea"/>
              </a:rPr>
              <a:t>MAC</a:t>
            </a:r>
            <a:r>
              <a:rPr lang="zh-CN" altLang="en-US" sz="2000" dirty="0" smtClean="0">
                <a:latin typeface="+mn-ea"/>
              </a:rPr>
              <a:t>地址。否则三层交换机根据路由信息向</a:t>
            </a:r>
            <a:r>
              <a:rPr lang="en-US" altLang="zh-CN" sz="2000" dirty="0" smtClean="0">
                <a:latin typeface="+mn-ea"/>
              </a:rPr>
              <a:t>B</a:t>
            </a:r>
            <a:r>
              <a:rPr lang="zh-CN" altLang="en-US" sz="2000" dirty="0" smtClean="0">
                <a:latin typeface="+mn-ea"/>
              </a:rPr>
              <a:t>站广播一个</a:t>
            </a:r>
            <a:r>
              <a:rPr lang="en-US" altLang="zh-CN" sz="2000" dirty="0" smtClean="0">
                <a:latin typeface="+mn-ea"/>
              </a:rPr>
              <a:t>ARP</a:t>
            </a:r>
            <a:r>
              <a:rPr lang="zh-CN" altLang="en-US" sz="2000" dirty="0" smtClean="0">
                <a:latin typeface="+mn-ea"/>
              </a:rPr>
              <a:t>请求，</a:t>
            </a:r>
            <a:r>
              <a:rPr lang="en-US" altLang="zh-CN" sz="2000" dirty="0" smtClean="0">
                <a:latin typeface="+mn-ea"/>
              </a:rPr>
              <a:t>B</a:t>
            </a:r>
            <a:r>
              <a:rPr lang="zh-CN" altLang="en-US" sz="2000" dirty="0" smtClean="0">
                <a:latin typeface="+mn-ea"/>
              </a:rPr>
              <a:t>站得到此</a:t>
            </a:r>
            <a:r>
              <a:rPr lang="en-US" altLang="zh-CN" sz="2000" dirty="0" smtClean="0">
                <a:latin typeface="+mn-ea"/>
              </a:rPr>
              <a:t>ARP</a:t>
            </a:r>
            <a:r>
              <a:rPr lang="zh-CN" altLang="en-US" sz="2000" dirty="0" smtClean="0">
                <a:latin typeface="+mn-ea"/>
              </a:rPr>
              <a:t>请求后向三层交换机回复其</a:t>
            </a:r>
            <a:r>
              <a:rPr lang="en-US" altLang="zh-CN" sz="2000" dirty="0" smtClean="0">
                <a:latin typeface="+mn-ea"/>
              </a:rPr>
              <a:t>MAC</a:t>
            </a:r>
            <a:r>
              <a:rPr lang="zh-CN" altLang="en-US" sz="2000" dirty="0" smtClean="0">
                <a:latin typeface="+mn-ea"/>
              </a:rPr>
              <a:t>地址，三层交换机将</a:t>
            </a:r>
            <a:r>
              <a:rPr lang="en-US" altLang="zh-CN" sz="2000" dirty="0" smtClean="0">
                <a:latin typeface="+mn-ea"/>
              </a:rPr>
              <a:t>B</a:t>
            </a:r>
            <a:r>
              <a:rPr lang="zh-CN" altLang="en-US" sz="2000" dirty="0" smtClean="0">
                <a:latin typeface="+mn-ea"/>
              </a:rPr>
              <a:t>站的</a:t>
            </a:r>
            <a:r>
              <a:rPr lang="en-US" altLang="zh-CN" sz="2000" dirty="0" smtClean="0">
                <a:latin typeface="+mn-ea"/>
              </a:rPr>
              <a:t>MAC</a:t>
            </a:r>
            <a:r>
              <a:rPr lang="zh-CN" altLang="en-US" sz="2000" dirty="0" smtClean="0">
                <a:latin typeface="+mn-ea"/>
              </a:rPr>
              <a:t>地址保存到二层交换引擎的</a:t>
            </a:r>
            <a:r>
              <a:rPr lang="en-US" altLang="zh-CN" sz="2000" dirty="0" smtClean="0">
                <a:latin typeface="+mn-ea"/>
              </a:rPr>
              <a:t>MAC</a:t>
            </a:r>
            <a:r>
              <a:rPr lang="zh-CN" altLang="en-US" sz="2000" dirty="0" smtClean="0">
                <a:latin typeface="+mn-ea"/>
              </a:rPr>
              <a:t>地址表中，并回复给发送站</a:t>
            </a:r>
            <a:r>
              <a:rPr lang="en-US" altLang="zh-CN" sz="2000" dirty="0" smtClean="0">
                <a:latin typeface="+mn-ea"/>
              </a:rPr>
              <a:t>A</a:t>
            </a:r>
            <a:r>
              <a:rPr lang="zh-CN" altLang="en-US" sz="2000" dirty="0" smtClean="0">
                <a:latin typeface="+mn-ea"/>
              </a:rPr>
              <a:t>。</a:t>
            </a:r>
          </a:p>
          <a:p>
            <a:pPr>
              <a:lnSpc>
                <a:spcPct val="100000"/>
              </a:lnSpc>
              <a:buFont typeface="Wingdings" panose="05000000000000000000" pitchFamily="2" charset="2"/>
              <a:buChar char="l"/>
            </a:pPr>
            <a:r>
              <a:rPr lang="en-US" altLang="zh-CN" sz="2000" dirty="0" smtClean="0">
                <a:latin typeface="+mn-ea"/>
              </a:rPr>
              <a:t>A</a:t>
            </a:r>
            <a:r>
              <a:rPr lang="zh-CN" altLang="en-US" sz="2000" dirty="0" smtClean="0">
                <a:latin typeface="+mn-ea"/>
              </a:rPr>
              <a:t>直接用</a:t>
            </a:r>
            <a:r>
              <a:rPr lang="en-US" altLang="zh-CN" sz="2000" dirty="0" smtClean="0">
                <a:latin typeface="+mn-ea"/>
              </a:rPr>
              <a:t>B</a:t>
            </a:r>
            <a:r>
              <a:rPr lang="zh-CN" altLang="en-US" sz="2000" dirty="0" smtClean="0">
                <a:latin typeface="+mn-ea"/>
              </a:rPr>
              <a:t>的</a:t>
            </a:r>
            <a:r>
              <a:rPr lang="en-US" altLang="zh-CN" sz="2000" dirty="0" smtClean="0">
                <a:latin typeface="+mn-ea"/>
              </a:rPr>
              <a:t>MAC</a:t>
            </a:r>
            <a:r>
              <a:rPr lang="zh-CN" altLang="en-US" sz="2000" dirty="0" smtClean="0">
                <a:latin typeface="+mn-ea"/>
              </a:rPr>
              <a:t>地址封装数据帧，三层交换机接收到数据后直接进行</a:t>
            </a:r>
            <a:r>
              <a:rPr lang="zh-CN" altLang="en-US" sz="2000" dirty="0" smtClean="0">
                <a:solidFill>
                  <a:srgbClr val="FF0000"/>
                </a:solidFill>
                <a:latin typeface="+mn-ea"/>
              </a:rPr>
              <a:t>二层交换</a:t>
            </a:r>
            <a:r>
              <a:rPr lang="zh-CN" altLang="en-US" sz="2000" dirty="0" smtClean="0">
                <a:latin typeface="+mn-ea"/>
              </a:rPr>
              <a:t>。</a:t>
            </a:r>
            <a:endParaRPr lang="zh-CN" altLang="en-US" sz="2000" dirty="0">
              <a:latin typeface="+mn-ea"/>
            </a:endParaRPr>
          </a:p>
        </p:txBody>
      </p:sp>
      <p:pic>
        <p:nvPicPr>
          <p:cNvPr id="2" name="图片 1"/>
          <p:cNvPicPr>
            <a:picLocks noChangeAspect="1"/>
          </p:cNvPicPr>
          <p:nvPr/>
        </p:nvPicPr>
        <p:blipFill>
          <a:blip r:embed="rId3"/>
          <a:stretch>
            <a:fillRect/>
          </a:stretch>
        </p:blipFill>
        <p:spPr>
          <a:xfrm>
            <a:off x="3948207" y="855198"/>
            <a:ext cx="4714286" cy="2609524"/>
          </a:xfrm>
          <a:prstGeom prst="rect">
            <a:avLst/>
          </a:prstGeom>
        </p:spPr>
      </p:pic>
    </p:spTree>
    <p:extLst>
      <p:ext uri="{BB962C8B-B14F-4D97-AF65-F5344CB8AC3E}">
        <p14:creationId xmlns:p14="http://schemas.microsoft.com/office/powerpoint/2010/main" val="4258525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 calcmode="lin" valueType="num">
                                      <p:cBhvr additive="base">
                                        <p:cTn id="7"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2">
                                            <p:txEl>
                                              <p:pRg st="1" end="1"/>
                                            </p:txEl>
                                          </p:spTgt>
                                        </p:tgtEl>
                                        <p:attrNameLst>
                                          <p:attrName>style.visibility</p:attrName>
                                        </p:attrNameLst>
                                      </p:cBhvr>
                                      <p:to>
                                        <p:strVal val="visible"/>
                                      </p:to>
                                    </p:set>
                                    <p:anim calcmode="lin" valueType="num">
                                      <p:cBhvr additive="base">
                                        <p:cTn id="13" dur="500" fill="hold"/>
                                        <p:tgtEl>
                                          <p:spTgt spid="2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2">
                                            <p:txEl>
                                              <p:pRg st="2" end="2"/>
                                            </p:txEl>
                                          </p:spTgt>
                                        </p:tgtEl>
                                        <p:attrNameLst>
                                          <p:attrName>style.visibility</p:attrName>
                                        </p:attrNameLst>
                                      </p:cBhvr>
                                      <p:to>
                                        <p:strVal val="visible"/>
                                      </p:to>
                                    </p:set>
                                    <p:anim calcmode="lin" valueType="num">
                                      <p:cBhvr additive="base">
                                        <p:cTn id="19" dur="500" fill="hold"/>
                                        <p:tgtEl>
                                          <p:spTgt spid="2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2">
                                            <p:txEl>
                                              <p:pRg st="3" end="3"/>
                                            </p:txEl>
                                          </p:spTgt>
                                        </p:tgtEl>
                                        <p:attrNameLst>
                                          <p:attrName>style.visibility</p:attrName>
                                        </p:attrNameLst>
                                      </p:cBhvr>
                                      <p:to>
                                        <p:strVal val="visible"/>
                                      </p:to>
                                    </p:set>
                                    <p:anim calcmode="lin" valueType="num">
                                      <p:cBhvr additive="base">
                                        <p:cTn id="25" dur="500" fill="hold"/>
                                        <p:tgtEl>
                                          <p:spTgt spid="2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2">
                                            <p:txEl>
                                              <p:pRg st="4" end="4"/>
                                            </p:txEl>
                                          </p:spTgt>
                                        </p:tgtEl>
                                        <p:attrNameLst>
                                          <p:attrName>style.visibility</p:attrName>
                                        </p:attrNameLst>
                                      </p:cBhvr>
                                      <p:to>
                                        <p:strVal val="visible"/>
                                      </p:to>
                                    </p:set>
                                    <p:anim calcmode="lin" valueType="num">
                                      <p:cBhvr additive="base">
                                        <p:cTn id="31" dur="500" fill="hold"/>
                                        <p:tgtEl>
                                          <p:spTgt spid="2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2">
                                            <p:txEl>
                                              <p:pRg st="5" end="5"/>
                                            </p:txEl>
                                          </p:spTgt>
                                        </p:tgtEl>
                                        <p:attrNameLst>
                                          <p:attrName>style.visibility</p:attrName>
                                        </p:attrNameLst>
                                      </p:cBhvr>
                                      <p:to>
                                        <p:strVal val="visible"/>
                                      </p:to>
                                    </p:set>
                                    <p:anim calcmode="lin" valueType="num">
                                      <p:cBhvr additive="base">
                                        <p:cTn id="37" dur="500" fill="hold"/>
                                        <p:tgtEl>
                                          <p:spTgt spid="22">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9" name="灯片编号占位符 6"/>
          <p:cNvSpPr>
            <a:spLocks noGrp="1"/>
          </p:cNvSpPr>
          <p:nvPr>
            <p:ph type="sldNum" sz="quarter" idx="4294967295"/>
          </p:nvPr>
        </p:nvSpPr>
        <p:spPr>
          <a:xfrm>
            <a:off x="11290300" y="6400800"/>
            <a:ext cx="901700" cy="457200"/>
          </a:xfrm>
          <a:prstGeom prst="rect">
            <a:avLst/>
          </a:prstGeom>
          <a:noFill/>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400">
                <a:latin typeface="Times New Roman" panose="02020603050405020304" pitchFamily="18" charset="0"/>
              </a:rPr>
              <a:t>5-</a:t>
            </a:r>
            <a:fld id="{49FF7C8B-445A-434D-A8CC-62DB6618EC3F}" type="slidenum">
              <a:rPr lang="en-US" altLang="zh-CN" sz="1400">
                <a:latin typeface="Times New Roman" panose="02020603050405020304" pitchFamily="18" charset="0"/>
              </a:rPr>
              <a:pPr>
                <a:spcBef>
                  <a:spcPct val="0"/>
                </a:spcBef>
                <a:buClrTx/>
                <a:buSzTx/>
                <a:buFontTx/>
                <a:buNone/>
              </a:pPr>
              <a:t>217</a:t>
            </a:fld>
            <a:endParaRPr lang="en-US" altLang="zh-CN" sz="1400">
              <a:latin typeface="Times New Roman" panose="02020603050405020304" pitchFamily="18" charset="0"/>
            </a:endParaRPr>
          </a:p>
        </p:txBody>
      </p:sp>
      <p:sp>
        <p:nvSpPr>
          <p:cNvPr id="219141" name="Rectangle 3"/>
          <p:cNvSpPr>
            <a:spLocks noGrp="1" noChangeArrowheads="1"/>
          </p:cNvSpPr>
          <p:nvPr>
            <p:ph type="title" idx="4294967295"/>
          </p:nvPr>
        </p:nvSpPr>
        <p:spPr>
          <a:xfrm>
            <a:off x="132398" y="94934"/>
            <a:ext cx="10363200" cy="1143000"/>
          </a:xfrm>
          <a:prstGeom prst="rect">
            <a:avLst/>
          </a:prstGeom>
        </p:spPr>
        <p:txBody>
          <a:bodyPr/>
          <a:lstStyle/>
          <a:p>
            <a:pPr algn="ctr"/>
            <a:r>
              <a:rPr lang="zh-CN" altLang="en-US" sz="3600" dirty="0"/>
              <a:t>网络设备对比</a:t>
            </a:r>
          </a:p>
        </p:txBody>
      </p:sp>
      <p:pic>
        <p:nvPicPr>
          <p:cNvPr id="4" name="图片 3"/>
          <p:cNvPicPr>
            <a:picLocks noChangeAspect="1"/>
          </p:cNvPicPr>
          <p:nvPr/>
        </p:nvPicPr>
        <p:blipFill>
          <a:blip r:embed="rId3"/>
          <a:stretch>
            <a:fillRect/>
          </a:stretch>
        </p:blipFill>
        <p:spPr>
          <a:xfrm>
            <a:off x="2296000" y="924238"/>
            <a:ext cx="7600000" cy="5009524"/>
          </a:xfrm>
          <a:prstGeom prst="rect">
            <a:avLst/>
          </a:prstGeom>
        </p:spPr>
      </p:pic>
    </p:spTree>
    <p:extLst>
      <p:ext uri="{BB962C8B-B14F-4D97-AF65-F5344CB8AC3E}">
        <p14:creationId xmlns:p14="http://schemas.microsoft.com/office/powerpoint/2010/main" val="3957829913"/>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88133" y="501650"/>
            <a:ext cx="11991975"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dirty="0">
                <a:latin typeface="+mj-ea"/>
              </a:rPr>
              <a:t>     VLANs</a:t>
            </a:r>
            <a:endParaRPr lang="en-US" dirty="0">
              <a:latin typeface="+mj-ea"/>
            </a:endParaRPr>
          </a:p>
        </p:txBody>
      </p:sp>
      <p:sp>
        <p:nvSpPr>
          <p:cNvPr id="150" name="Text Box 85"/>
          <p:cNvSpPr txBox="1">
            <a:spLocks noChangeArrowheads="1"/>
          </p:cNvSpPr>
          <p:nvPr/>
        </p:nvSpPr>
        <p:spPr bwMode="auto">
          <a:xfrm>
            <a:off x="945447" y="2540983"/>
            <a:ext cx="3216274" cy="15696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zh-CN" altLang="en-US" sz="2400" i="0" dirty="0">
                <a:solidFill>
                  <a:srgbClr val="000000"/>
                </a:solidFill>
                <a:latin typeface="Arial" charset="0"/>
                <a:cs typeface="Arial" charset="0"/>
              </a:rPr>
              <a:t>利用支持</a:t>
            </a:r>
            <a:r>
              <a:rPr lang="en-US" altLang="zh-CN" sz="2400" i="0" dirty="0">
                <a:solidFill>
                  <a:srgbClr val="000000"/>
                </a:solidFill>
                <a:latin typeface="Arial" charset="0"/>
                <a:cs typeface="Arial" charset="0"/>
              </a:rPr>
              <a:t>VLAN</a:t>
            </a:r>
            <a:r>
              <a:rPr lang="zh-CN" altLang="en-US" sz="2400" i="0" dirty="0">
                <a:solidFill>
                  <a:srgbClr val="000000"/>
                </a:solidFill>
                <a:latin typeface="Arial" charset="0"/>
                <a:cs typeface="Arial" charset="0"/>
              </a:rPr>
              <a:t>的交换机，可以在一个实际的物理局域网内，定义多个虚拟的局域网</a:t>
            </a:r>
            <a:endParaRPr lang="en-US" sz="2400" i="0" dirty="0">
              <a:solidFill>
                <a:srgbClr val="000000"/>
              </a:solidFill>
              <a:latin typeface="Arial" charset="0"/>
              <a:cs typeface="Arial" charset="0"/>
            </a:endParaRPr>
          </a:p>
        </p:txBody>
      </p:sp>
      <p:sp>
        <p:nvSpPr>
          <p:cNvPr id="151" name="Rectangle 86"/>
          <p:cNvSpPr>
            <a:spLocks noChangeArrowheads="1"/>
          </p:cNvSpPr>
          <p:nvPr/>
        </p:nvSpPr>
        <p:spPr bwMode="auto">
          <a:xfrm>
            <a:off x="945447" y="1919288"/>
            <a:ext cx="3216275" cy="2813050"/>
          </a:xfrm>
          <a:prstGeom prst="rect">
            <a:avLst/>
          </a:prstGeom>
          <a:noFill/>
          <a:ln w="1905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152" name="Text Box 87"/>
          <p:cNvSpPr txBox="1">
            <a:spLocks noChangeArrowheads="1"/>
          </p:cNvSpPr>
          <p:nvPr/>
        </p:nvSpPr>
        <p:spPr bwMode="auto">
          <a:xfrm>
            <a:off x="1105785" y="1543050"/>
            <a:ext cx="1836737" cy="70802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000" b="1" dirty="0">
                <a:solidFill>
                  <a:srgbClr val="CC0000"/>
                </a:solidFill>
                <a:latin typeface="Arial" charset="0"/>
                <a:cs typeface="Arial" charset="0"/>
              </a:rPr>
              <a:t>V</a:t>
            </a:r>
            <a:r>
              <a:rPr lang="en-US" sz="2000" b="1" dirty="0">
                <a:solidFill>
                  <a:schemeClr val="accent1">
                    <a:lumMod val="75000"/>
                  </a:schemeClr>
                </a:solidFill>
                <a:latin typeface="Arial" charset="0"/>
                <a:cs typeface="Arial" charset="0"/>
              </a:rPr>
              <a:t>irtual</a:t>
            </a:r>
            <a:r>
              <a:rPr lang="en-US" sz="2000" b="1" dirty="0">
                <a:solidFill>
                  <a:srgbClr val="CC0000"/>
                </a:solidFill>
                <a:latin typeface="Arial" charset="0"/>
                <a:cs typeface="Arial" charset="0"/>
              </a:rPr>
              <a:t> L</a:t>
            </a:r>
            <a:r>
              <a:rPr lang="en-US" sz="2000" b="1" dirty="0">
                <a:solidFill>
                  <a:schemeClr val="accent1">
                    <a:lumMod val="75000"/>
                  </a:schemeClr>
                </a:solidFill>
                <a:latin typeface="Arial" charset="0"/>
                <a:cs typeface="Arial" charset="0"/>
              </a:rPr>
              <a:t>ocal</a:t>
            </a:r>
            <a:r>
              <a:rPr lang="en-US" sz="2000" b="1" dirty="0">
                <a:solidFill>
                  <a:srgbClr val="CC0000"/>
                </a:solidFill>
                <a:latin typeface="Arial" charset="0"/>
                <a:cs typeface="Arial" charset="0"/>
              </a:rPr>
              <a:t> </a:t>
            </a:r>
          </a:p>
          <a:p>
            <a:pPr>
              <a:defRPr/>
            </a:pPr>
            <a:r>
              <a:rPr lang="en-US" sz="2000" b="1" dirty="0">
                <a:solidFill>
                  <a:srgbClr val="CC0000"/>
                </a:solidFill>
                <a:latin typeface="Arial" charset="0"/>
                <a:cs typeface="Arial" charset="0"/>
              </a:rPr>
              <a:t>A</a:t>
            </a:r>
            <a:r>
              <a:rPr lang="en-US" sz="2000" b="1" dirty="0">
                <a:solidFill>
                  <a:schemeClr val="accent1">
                    <a:lumMod val="75000"/>
                  </a:schemeClr>
                </a:solidFill>
                <a:latin typeface="Arial" charset="0"/>
                <a:cs typeface="Arial" charset="0"/>
              </a:rPr>
              <a:t>rea</a:t>
            </a:r>
            <a:r>
              <a:rPr lang="en-US" sz="2000" b="1" dirty="0">
                <a:solidFill>
                  <a:srgbClr val="CC0000"/>
                </a:solidFill>
                <a:latin typeface="Arial" charset="0"/>
                <a:cs typeface="Arial" charset="0"/>
              </a:rPr>
              <a:t> N</a:t>
            </a:r>
            <a:r>
              <a:rPr lang="en-US" sz="2000" b="1" dirty="0">
                <a:solidFill>
                  <a:schemeClr val="accent1">
                    <a:lumMod val="75000"/>
                  </a:schemeClr>
                </a:solidFill>
                <a:latin typeface="Arial" charset="0"/>
                <a:cs typeface="Arial" charset="0"/>
              </a:rPr>
              <a:t>etwork</a:t>
            </a:r>
          </a:p>
        </p:txBody>
      </p:sp>
      <p:sp>
        <p:nvSpPr>
          <p:cNvPr id="155" name="Rectangle 3"/>
          <p:cNvSpPr txBox="1">
            <a:spLocks noChangeArrowheads="1"/>
          </p:cNvSpPr>
          <p:nvPr/>
        </p:nvSpPr>
        <p:spPr>
          <a:xfrm>
            <a:off x="6016448" y="625475"/>
            <a:ext cx="4926012" cy="16256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defRPr/>
            </a:pPr>
            <a:r>
              <a:rPr lang="zh-CN" altLang="en-US" sz="2400" dirty="0">
                <a:solidFill>
                  <a:srgbClr val="CC0000"/>
                </a:solidFill>
                <a:latin typeface="Gill Sans MT" charset="0"/>
              </a:rPr>
              <a:t>基于端口的</a:t>
            </a:r>
            <a:r>
              <a:rPr lang="en-US" sz="2400" dirty="0">
                <a:solidFill>
                  <a:srgbClr val="CC0000"/>
                </a:solidFill>
                <a:latin typeface="Gill Sans MT" charset="0"/>
              </a:rPr>
              <a:t>VLAN: </a:t>
            </a:r>
            <a:r>
              <a:rPr lang="zh-CN" altLang="en-US" sz="2400" dirty="0">
                <a:latin typeface="Gill Sans MT" charset="0"/>
              </a:rPr>
              <a:t>利用交换机内置的管理软件，将端口分组，使得</a:t>
            </a:r>
            <a:r>
              <a:rPr lang="zh-CN" altLang="en-US" sz="2400" dirty="0">
                <a:solidFill>
                  <a:srgbClr val="FF0000"/>
                </a:solidFill>
                <a:latin typeface="Gill Sans MT" charset="0"/>
              </a:rPr>
              <a:t>一个单独的</a:t>
            </a:r>
            <a:r>
              <a:rPr lang="zh-CN" altLang="en-US" sz="2400" dirty="0">
                <a:latin typeface="Gill Sans MT" charset="0"/>
              </a:rPr>
              <a:t>交换机</a:t>
            </a:r>
            <a:r>
              <a:rPr lang="en-US" sz="2400" dirty="0">
                <a:latin typeface="Gill Sans MT" charset="0"/>
              </a:rPr>
              <a:t> ……</a:t>
            </a:r>
          </a:p>
          <a:p>
            <a:pPr>
              <a:defRPr/>
            </a:pPr>
            <a:endParaRPr lang="en-US" sz="2000" dirty="0">
              <a:latin typeface="Gill Sans MT" charset="0"/>
            </a:endParaRPr>
          </a:p>
        </p:txBody>
      </p:sp>
      <p:grpSp>
        <p:nvGrpSpPr>
          <p:cNvPr id="289" name="组合 288"/>
          <p:cNvGrpSpPr/>
          <p:nvPr/>
        </p:nvGrpSpPr>
        <p:grpSpPr>
          <a:xfrm>
            <a:off x="6084710" y="1887538"/>
            <a:ext cx="4445000" cy="2037695"/>
            <a:chOff x="6084710" y="1887538"/>
            <a:chExt cx="4445000" cy="2037695"/>
          </a:xfrm>
        </p:grpSpPr>
        <p:sp>
          <p:nvSpPr>
            <p:cNvPr id="153" name="Rectangle 213"/>
            <p:cNvSpPr>
              <a:spLocks noChangeArrowheads="1"/>
            </p:cNvSpPr>
            <p:nvPr/>
          </p:nvSpPr>
          <p:spPr bwMode="auto">
            <a:xfrm>
              <a:off x="9462910" y="2374900"/>
              <a:ext cx="279400" cy="2286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cs typeface="+mn-cs"/>
              </a:endParaRPr>
            </a:p>
          </p:txBody>
        </p:sp>
        <p:sp>
          <p:nvSpPr>
            <p:cNvPr id="154" name="Rectangle 212"/>
            <p:cNvSpPr>
              <a:spLocks noChangeArrowheads="1"/>
            </p:cNvSpPr>
            <p:nvPr/>
          </p:nvSpPr>
          <p:spPr bwMode="auto">
            <a:xfrm>
              <a:off x="7389635" y="2159000"/>
              <a:ext cx="273050" cy="196850"/>
            </a:xfrm>
            <a:prstGeom prst="rect">
              <a:avLst/>
            </a:prstGeom>
            <a:solidFill>
              <a:srgbClr val="00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cs typeface="+mn-cs"/>
              </a:endParaRPr>
            </a:p>
          </p:txBody>
        </p:sp>
        <p:sp>
          <p:nvSpPr>
            <p:cNvPr id="156" name="Rectangle 80"/>
            <p:cNvSpPr>
              <a:spLocks noChangeArrowheads="1"/>
            </p:cNvSpPr>
            <p:nvPr/>
          </p:nvSpPr>
          <p:spPr bwMode="auto">
            <a:xfrm>
              <a:off x="7381698" y="2368550"/>
              <a:ext cx="290512" cy="242888"/>
            </a:xfrm>
            <a:prstGeom prst="rect">
              <a:avLst/>
            </a:prstGeom>
            <a:solidFill>
              <a:srgbClr val="00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157" name="Rectangle 77"/>
            <p:cNvSpPr>
              <a:spLocks noChangeArrowheads="1"/>
            </p:cNvSpPr>
            <p:nvPr/>
          </p:nvSpPr>
          <p:spPr bwMode="auto">
            <a:xfrm>
              <a:off x="9453385" y="2149475"/>
              <a:ext cx="290513" cy="209550"/>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158" name="Rectangle 76"/>
            <p:cNvSpPr>
              <a:spLocks noChangeArrowheads="1"/>
            </p:cNvSpPr>
            <p:nvPr/>
          </p:nvSpPr>
          <p:spPr bwMode="auto">
            <a:xfrm>
              <a:off x="8562798" y="2154238"/>
              <a:ext cx="890587" cy="457200"/>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159" name="Rectangle 75"/>
            <p:cNvSpPr>
              <a:spLocks noChangeArrowheads="1"/>
            </p:cNvSpPr>
            <p:nvPr/>
          </p:nvSpPr>
          <p:spPr bwMode="auto">
            <a:xfrm>
              <a:off x="7667448" y="2154238"/>
              <a:ext cx="900112" cy="452437"/>
            </a:xfrm>
            <a:prstGeom prst="rect">
              <a:avLst/>
            </a:prstGeom>
            <a:solidFill>
              <a:srgbClr val="00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160" name="Rectangle 2"/>
            <p:cNvSpPr>
              <a:spLocks noChangeArrowheads="1"/>
            </p:cNvSpPr>
            <p:nvPr/>
          </p:nvSpPr>
          <p:spPr bwMode="auto">
            <a:xfrm>
              <a:off x="7381698" y="2146300"/>
              <a:ext cx="2370137" cy="468313"/>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eaLnBrk="1" hangingPunct="1"/>
              <a:endParaRPr lang="en-US" sz="2000" i="0" dirty="0">
                <a:solidFill>
                  <a:srgbClr val="000000"/>
                </a:solidFill>
                <a:latin typeface="Arial" charset="0"/>
              </a:endParaRPr>
            </a:p>
          </p:txBody>
        </p:sp>
        <p:sp>
          <p:nvSpPr>
            <p:cNvPr id="161" name="Line 3"/>
            <p:cNvSpPr>
              <a:spLocks noChangeShapeType="1"/>
            </p:cNvSpPr>
            <p:nvPr/>
          </p:nvSpPr>
          <p:spPr bwMode="auto">
            <a:xfrm>
              <a:off x="7383285" y="2362200"/>
              <a:ext cx="2351088" cy="4763"/>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162" name="Text Box 6"/>
            <p:cNvSpPr txBox="1">
              <a:spLocks noChangeArrowheads="1"/>
            </p:cNvSpPr>
            <p:nvPr/>
          </p:nvSpPr>
          <p:spPr bwMode="auto">
            <a:xfrm>
              <a:off x="7299148" y="2105025"/>
              <a:ext cx="248786"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900" i="0" dirty="0">
                  <a:solidFill>
                    <a:srgbClr val="000000"/>
                  </a:solidFill>
                  <a:latin typeface="Arial" charset="0"/>
                </a:rPr>
                <a:t>1</a:t>
              </a:r>
            </a:p>
          </p:txBody>
        </p:sp>
        <p:sp>
          <p:nvSpPr>
            <p:cNvPr id="163" name="Line 7"/>
            <p:cNvSpPr>
              <a:spLocks noChangeShapeType="1"/>
            </p:cNvSpPr>
            <p:nvPr/>
          </p:nvSpPr>
          <p:spPr bwMode="auto">
            <a:xfrm>
              <a:off x="8562798" y="2151063"/>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164" name="AutoShape 8"/>
            <p:cNvSpPr>
              <a:spLocks noChangeArrowheads="1"/>
            </p:cNvSpPr>
            <p:nvPr/>
          </p:nvSpPr>
          <p:spPr bwMode="auto">
            <a:xfrm>
              <a:off x="7353123" y="1887538"/>
              <a:ext cx="3176587" cy="261937"/>
            </a:xfrm>
            <a:prstGeom prst="parallelogram">
              <a:avLst>
                <a:gd name="adj" fmla="val 303182"/>
              </a:avLst>
            </a:prstGeom>
            <a:solidFill>
              <a:schemeClr val="bg1"/>
            </a:solidFill>
            <a:ln w="9525">
              <a:solidFill>
                <a:schemeClr val="tx1"/>
              </a:solidFill>
              <a:miter lim="800000"/>
              <a:headEnd/>
              <a:tailEnd/>
            </a:ln>
          </p:spPr>
          <p:txBody>
            <a:bodyPr wrap="none" anchor="ctr"/>
            <a:lstStyle/>
            <a:p>
              <a:pPr eaLnBrk="1" hangingPunct="1"/>
              <a:endParaRPr lang="en-US" sz="2000" i="0" dirty="0">
                <a:solidFill>
                  <a:srgbClr val="000000"/>
                </a:solidFill>
                <a:latin typeface="Arial" charset="0"/>
              </a:endParaRPr>
            </a:p>
          </p:txBody>
        </p:sp>
        <p:sp>
          <p:nvSpPr>
            <p:cNvPr id="165" name="Freeform 9"/>
            <p:cNvSpPr>
              <a:spLocks/>
            </p:cNvSpPr>
            <p:nvPr/>
          </p:nvSpPr>
          <p:spPr bwMode="auto">
            <a:xfrm>
              <a:off x="9756598" y="1890713"/>
              <a:ext cx="763587" cy="720725"/>
            </a:xfrm>
            <a:custGeom>
              <a:avLst/>
              <a:gdLst>
                <a:gd name="T0" fmla="*/ 0 w 232"/>
                <a:gd name="T1" fmla="*/ 2147483647 h 454"/>
                <a:gd name="T2" fmla="*/ 2147483647 w 232"/>
                <a:gd name="T3" fmla="*/ 2147483647 h 454"/>
                <a:gd name="T4" fmla="*/ 2147483647 w 232"/>
                <a:gd name="T5" fmla="*/ 0 h 454"/>
                <a:gd name="T6" fmla="*/ 0 60000 65536"/>
                <a:gd name="T7" fmla="*/ 0 60000 65536"/>
                <a:gd name="T8" fmla="*/ 0 60000 65536"/>
                <a:gd name="T9" fmla="*/ 0 w 232"/>
                <a:gd name="T10" fmla="*/ 0 h 454"/>
                <a:gd name="T11" fmla="*/ 232 w 232"/>
                <a:gd name="T12" fmla="*/ 454 h 454"/>
              </a:gdLst>
              <a:ahLst/>
              <a:cxnLst>
                <a:cxn ang="T6">
                  <a:pos x="T0" y="T1"/>
                </a:cxn>
                <a:cxn ang="T7">
                  <a:pos x="T2" y="T3"/>
                </a:cxn>
                <a:cxn ang="T8">
                  <a:pos x="T4" y="T5"/>
                </a:cxn>
              </a:cxnLst>
              <a:rect l="T9" t="T10" r="T11" b="T12"/>
              <a:pathLst>
                <a:path w="232" h="454">
                  <a:moveTo>
                    <a:pt x="0" y="454"/>
                  </a:moveTo>
                  <a:lnTo>
                    <a:pt x="232" y="274"/>
                  </a:lnTo>
                  <a:lnTo>
                    <a:pt x="229" y="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z="2000" dirty="0"/>
            </a:p>
          </p:txBody>
        </p:sp>
        <p:sp>
          <p:nvSpPr>
            <p:cNvPr id="166" name="Freeform 10"/>
            <p:cNvSpPr>
              <a:spLocks/>
            </p:cNvSpPr>
            <p:nvPr/>
          </p:nvSpPr>
          <p:spPr bwMode="auto">
            <a:xfrm>
              <a:off x="7754760" y="1935163"/>
              <a:ext cx="2228850" cy="150812"/>
            </a:xfrm>
            <a:custGeom>
              <a:avLst/>
              <a:gdLst>
                <a:gd name="T0" fmla="*/ 0 w 678"/>
                <a:gd name="T1" fmla="*/ 2147483647 h 110"/>
                <a:gd name="T2" fmla="*/ 2147483647 w 678"/>
                <a:gd name="T3" fmla="*/ 2147483647 h 110"/>
                <a:gd name="T4" fmla="*/ 2147483647 w 678"/>
                <a:gd name="T5" fmla="*/ 0 h 110"/>
                <a:gd name="T6" fmla="*/ 2147483647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z="2000" dirty="0"/>
            </a:p>
          </p:txBody>
        </p:sp>
        <p:sp>
          <p:nvSpPr>
            <p:cNvPr id="167" name="Freeform 11"/>
            <p:cNvSpPr>
              <a:spLocks/>
            </p:cNvSpPr>
            <p:nvPr/>
          </p:nvSpPr>
          <p:spPr bwMode="auto">
            <a:xfrm>
              <a:off x="8227835" y="1935163"/>
              <a:ext cx="1420813" cy="166687"/>
            </a:xfrm>
            <a:custGeom>
              <a:avLst/>
              <a:gdLst>
                <a:gd name="T0" fmla="*/ 0 w 432"/>
                <a:gd name="T1" fmla="*/ 0 h 105"/>
                <a:gd name="T2" fmla="*/ 2147483647 w 432"/>
                <a:gd name="T3" fmla="*/ 0 h 105"/>
                <a:gd name="T4" fmla="*/ 2147483647 w 432"/>
                <a:gd name="T5" fmla="*/ 2147483647 h 105"/>
                <a:gd name="T6" fmla="*/ 2147483647 w 432"/>
                <a:gd name="T7" fmla="*/ 2147483647 h 105"/>
                <a:gd name="T8" fmla="*/ 0 60000 65536"/>
                <a:gd name="T9" fmla="*/ 0 60000 65536"/>
                <a:gd name="T10" fmla="*/ 0 60000 65536"/>
                <a:gd name="T11" fmla="*/ 0 60000 65536"/>
                <a:gd name="T12" fmla="*/ 0 w 432"/>
                <a:gd name="T13" fmla="*/ 0 h 105"/>
                <a:gd name="T14" fmla="*/ 432 w 432"/>
                <a:gd name="T15" fmla="*/ 105 h 105"/>
              </a:gdLst>
              <a:ahLst/>
              <a:cxnLst>
                <a:cxn ang="T8">
                  <a:pos x="T0" y="T1"/>
                </a:cxn>
                <a:cxn ang="T9">
                  <a:pos x="T2" y="T3"/>
                </a:cxn>
                <a:cxn ang="T10">
                  <a:pos x="T4" y="T5"/>
                </a:cxn>
                <a:cxn ang="T11">
                  <a:pos x="T6" y="T7"/>
                </a:cxn>
              </a:cxnLst>
              <a:rect l="T12" t="T13" r="T14" b="T15"/>
              <a:pathLst>
                <a:path w="432" h="105">
                  <a:moveTo>
                    <a:pt x="0" y="0"/>
                  </a:moveTo>
                  <a:lnTo>
                    <a:pt x="85" y="0"/>
                  </a:lnTo>
                  <a:lnTo>
                    <a:pt x="307" y="105"/>
                  </a:lnTo>
                  <a:lnTo>
                    <a:pt x="432" y="105"/>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z="2000" dirty="0"/>
            </a:p>
          </p:txBody>
        </p:sp>
        <p:sp>
          <p:nvSpPr>
            <p:cNvPr id="168" name="Line 17"/>
            <p:cNvSpPr>
              <a:spLocks noChangeShapeType="1"/>
            </p:cNvSpPr>
            <p:nvPr/>
          </p:nvSpPr>
          <p:spPr bwMode="auto">
            <a:xfrm>
              <a:off x="9162873" y="2155825"/>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169" name="Line 18"/>
            <p:cNvSpPr>
              <a:spLocks noChangeShapeType="1"/>
            </p:cNvSpPr>
            <p:nvPr/>
          </p:nvSpPr>
          <p:spPr bwMode="auto">
            <a:xfrm>
              <a:off x="7962723" y="2151063"/>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170" name="Line 21"/>
            <p:cNvSpPr>
              <a:spLocks noChangeShapeType="1"/>
            </p:cNvSpPr>
            <p:nvPr/>
          </p:nvSpPr>
          <p:spPr bwMode="auto">
            <a:xfrm>
              <a:off x="7672210" y="2147888"/>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171" name="Line 22"/>
            <p:cNvSpPr>
              <a:spLocks noChangeShapeType="1"/>
            </p:cNvSpPr>
            <p:nvPr/>
          </p:nvSpPr>
          <p:spPr bwMode="auto">
            <a:xfrm>
              <a:off x="7381698" y="2160588"/>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172" name="Line 23"/>
            <p:cNvSpPr>
              <a:spLocks noChangeShapeType="1"/>
            </p:cNvSpPr>
            <p:nvPr/>
          </p:nvSpPr>
          <p:spPr bwMode="auto">
            <a:xfrm>
              <a:off x="8243710" y="2155825"/>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173" name="Line 24"/>
            <p:cNvSpPr>
              <a:spLocks noChangeShapeType="1"/>
            </p:cNvSpPr>
            <p:nvPr/>
          </p:nvSpPr>
          <p:spPr bwMode="auto">
            <a:xfrm>
              <a:off x="8867598" y="2151063"/>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174" name="Line 25"/>
            <p:cNvSpPr>
              <a:spLocks noChangeShapeType="1"/>
            </p:cNvSpPr>
            <p:nvPr/>
          </p:nvSpPr>
          <p:spPr bwMode="auto">
            <a:xfrm>
              <a:off x="9458148" y="2146300"/>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175" name="Text Box 26"/>
            <p:cNvSpPr txBox="1">
              <a:spLocks noChangeArrowheads="1"/>
            </p:cNvSpPr>
            <p:nvPr/>
          </p:nvSpPr>
          <p:spPr bwMode="auto">
            <a:xfrm>
              <a:off x="8180210" y="2314575"/>
              <a:ext cx="248786"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900" i="0" dirty="0">
                  <a:solidFill>
                    <a:srgbClr val="000000"/>
                  </a:solidFill>
                  <a:latin typeface="Arial" charset="0"/>
                </a:rPr>
                <a:t>8</a:t>
              </a:r>
            </a:p>
          </p:txBody>
        </p:sp>
        <p:sp>
          <p:nvSpPr>
            <p:cNvPr id="176" name="Text Box 27"/>
            <p:cNvSpPr txBox="1">
              <a:spLocks noChangeArrowheads="1"/>
            </p:cNvSpPr>
            <p:nvPr/>
          </p:nvSpPr>
          <p:spPr bwMode="auto">
            <a:xfrm>
              <a:off x="8499298" y="2100263"/>
              <a:ext cx="248786"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900" i="0" dirty="0">
                  <a:solidFill>
                    <a:srgbClr val="000000"/>
                  </a:solidFill>
                  <a:latin typeface="Arial" charset="0"/>
                </a:rPr>
                <a:t>9</a:t>
              </a:r>
            </a:p>
          </p:txBody>
        </p:sp>
        <p:sp>
          <p:nvSpPr>
            <p:cNvPr id="177" name="Text Box 28"/>
            <p:cNvSpPr txBox="1">
              <a:spLocks noChangeArrowheads="1"/>
            </p:cNvSpPr>
            <p:nvPr/>
          </p:nvSpPr>
          <p:spPr bwMode="auto">
            <a:xfrm>
              <a:off x="9375598" y="2319338"/>
              <a:ext cx="312906"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900" i="0" dirty="0">
                  <a:solidFill>
                    <a:srgbClr val="000000"/>
                  </a:solidFill>
                  <a:latin typeface="Arial" charset="0"/>
                </a:rPr>
                <a:t>16</a:t>
              </a:r>
            </a:p>
          </p:txBody>
        </p:sp>
        <p:sp>
          <p:nvSpPr>
            <p:cNvPr id="178" name="Text Box 29"/>
            <p:cNvSpPr txBox="1">
              <a:spLocks noChangeArrowheads="1"/>
            </p:cNvSpPr>
            <p:nvPr/>
          </p:nvSpPr>
          <p:spPr bwMode="auto">
            <a:xfrm>
              <a:off x="8480248" y="2319338"/>
              <a:ext cx="312906"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900" i="0" dirty="0">
                  <a:solidFill>
                    <a:srgbClr val="000000"/>
                  </a:solidFill>
                  <a:latin typeface="Arial" charset="0"/>
                </a:rPr>
                <a:t>10</a:t>
              </a:r>
            </a:p>
          </p:txBody>
        </p:sp>
        <p:sp>
          <p:nvSpPr>
            <p:cNvPr id="179" name="Text Box 30"/>
            <p:cNvSpPr txBox="1">
              <a:spLocks noChangeArrowheads="1"/>
            </p:cNvSpPr>
            <p:nvPr/>
          </p:nvSpPr>
          <p:spPr bwMode="auto">
            <a:xfrm>
              <a:off x="7308673" y="2305050"/>
              <a:ext cx="248786"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900" i="0" dirty="0">
                  <a:solidFill>
                    <a:srgbClr val="000000"/>
                  </a:solidFill>
                  <a:latin typeface="Arial" charset="0"/>
                </a:rPr>
                <a:t>2</a:t>
              </a:r>
            </a:p>
          </p:txBody>
        </p:sp>
        <p:sp>
          <p:nvSpPr>
            <p:cNvPr id="180" name="Text Box 57"/>
            <p:cNvSpPr txBox="1">
              <a:spLocks noChangeArrowheads="1"/>
            </p:cNvSpPr>
            <p:nvPr/>
          </p:nvSpPr>
          <p:spPr bwMode="auto">
            <a:xfrm>
              <a:off x="8175448" y="2100263"/>
              <a:ext cx="248786"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900" i="0" dirty="0">
                  <a:solidFill>
                    <a:srgbClr val="000000"/>
                  </a:solidFill>
                  <a:latin typeface="Arial" charset="0"/>
                </a:rPr>
                <a:t>7</a:t>
              </a:r>
            </a:p>
          </p:txBody>
        </p:sp>
        <p:sp>
          <p:nvSpPr>
            <p:cNvPr id="181" name="Line 61"/>
            <p:cNvSpPr>
              <a:spLocks noChangeShapeType="1"/>
            </p:cNvSpPr>
            <p:nvPr/>
          </p:nvSpPr>
          <p:spPr bwMode="auto">
            <a:xfrm flipH="1">
              <a:off x="6621285" y="2481263"/>
              <a:ext cx="901700" cy="2794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182" name="Line 62"/>
            <p:cNvSpPr>
              <a:spLocks noChangeShapeType="1"/>
            </p:cNvSpPr>
            <p:nvPr/>
          </p:nvSpPr>
          <p:spPr bwMode="auto">
            <a:xfrm flipH="1">
              <a:off x="7007048" y="2481263"/>
              <a:ext cx="806450" cy="4191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183" name="Line 63"/>
            <p:cNvSpPr>
              <a:spLocks noChangeShapeType="1"/>
            </p:cNvSpPr>
            <p:nvPr/>
          </p:nvSpPr>
          <p:spPr bwMode="auto">
            <a:xfrm flipH="1">
              <a:off x="7726185" y="2497138"/>
              <a:ext cx="709613" cy="36036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184" name="Text Box 64"/>
            <p:cNvSpPr txBox="1">
              <a:spLocks noChangeArrowheads="1"/>
            </p:cNvSpPr>
            <p:nvPr/>
          </p:nvSpPr>
          <p:spPr bwMode="auto">
            <a:xfrm>
              <a:off x="9447035" y="2859088"/>
              <a:ext cx="441146"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2000" i="0" dirty="0">
                  <a:solidFill>
                    <a:srgbClr val="000000"/>
                  </a:solidFill>
                  <a:latin typeface="Arial" charset="0"/>
                </a:rPr>
                <a:t>…</a:t>
              </a:r>
            </a:p>
          </p:txBody>
        </p:sp>
        <p:sp>
          <p:nvSpPr>
            <p:cNvPr id="185" name="Line 69"/>
            <p:cNvSpPr>
              <a:spLocks noChangeShapeType="1"/>
            </p:cNvSpPr>
            <p:nvPr/>
          </p:nvSpPr>
          <p:spPr bwMode="auto">
            <a:xfrm>
              <a:off x="8734248" y="2484438"/>
              <a:ext cx="101600" cy="37782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186" name="Line 70"/>
            <p:cNvSpPr>
              <a:spLocks noChangeShapeType="1"/>
            </p:cNvSpPr>
            <p:nvPr/>
          </p:nvSpPr>
          <p:spPr bwMode="auto">
            <a:xfrm>
              <a:off x="8724723" y="2282825"/>
              <a:ext cx="479425" cy="6032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187" name="Line 71"/>
            <p:cNvSpPr>
              <a:spLocks noChangeShapeType="1"/>
            </p:cNvSpPr>
            <p:nvPr/>
          </p:nvSpPr>
          <p:spPr bwMode="auto">
            <a:xfrm>
              <a:off x="9580385" y="2227263"/>
              <a:ext cx="514350" cy="48418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188" name="Text Box 72"/>
            <p:cNvSpPr txBox="1">
              <a:spLocks noChangeArrowheads="1"/>
            </p:cNvSpPr>
            <p:nvPr/>
          </p:nvSpPr>
          <p:spPr bwMode="auto">
            <a:xfrm>
              <a:off x="6478504" y="3402013"/>
              <a:ext cx="1917513"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eaLnBrk="1" hangingPunct="1"/>
              <a:r>
                <a:rPr lang="en-US" sz="1400" i="0" dirty="0">
                  <a:solidFill>
                    <a:srgbClr val="000000"/>
                  </a:solidFill>
                  <a:latin typeface="Arial" charset="0"/>
                </a:rPr>
                <a:t>Electrical Engineering</a:t>
              </a:r>
            </a:p>
            <a:p>
              <a:pPr algn="ctr" eaLnBrk="1" hangingPunct="1"/>
              <a:r>
                <a:rPr lang="en-US" sz="1400" i="0" dirty="0">
                  <a:solidFill>
                    <a:srgbClr val="000000"/>
                  </a:solidFill>
                  <a:latin typeface="Arial" charset="0"/>
                </a:rPr>
                <a:t>(VLAN ports 1-8)</a:t>
              </a:r>
            </a:p>
          </p:txBody>
        </p:sp>
        <p:sp>
          <p:nvSpPr>
            <p:cNvPr id="189" name="Text Box 73"/>
            <p:cNvSpPr txBox="1">
              <a:spLocks noChangeArrowheads="1"/>
            </p:cNvSpPr>
            <p:nvPr/>
          </p:nvSpPr>
          <p:spPr bwMode="auto">
            <a:xfrm>
              <a:off x="8661779" y="3389313"/>
              <a:ext cx="1657826"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eaLnBrk="1" hangingPunct="1"/>
              <a:r>
                <a:rPr lang="en-US" sz="1400" i="0" dirty="0">
                  <a:solidFill>
                    <a:srgbClr val="000000"/>
                  </a:solidFill>
                  <a:latin typeface="Arial" charset="0"/>
                </a:rPr>
                <a:t>Computer Science</a:t>
              </a:r>
            </a:p>
            <a:p>
              <a:pPr algn="ctr" eaLnBrk="1" hangingPunct="1"/>
              <a:r>
                <a:rPr lang="en-US" sz="1400" i="0" dirty="0">
                  <a:solidFill>
                    <a:srgbClr val="000000"/>
                  </a:solidFill>
                  <a:latin typeface="Arial" charset="0"/>
                </a:rPr>
                <a:t>(VLAN ports 9-15)</a:t>
              </a:r>
            </a:p>
          </p:txBody>
        </p:sp>
        <p:sp>
          <p:nvSpPr>
            <p:cNvPr id="190" name="Text Box 74"/>
            <p:cNvSpPr txBox="1">
              <a:spLocks noChangeArrowheads="1"/>
            </p:cNvSpPr>
            <p:nvPr/>
          </p:nvSpPr>
          <p:spPr bwMode="auto">
            <a:xfrm>
              <a:off x="9370835" y="2095500"/>
              <a:ext cx="312906"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900" i="0" dirty="0">
                  <a:solidFill>
                    <a:srgbClr val="000000"/>
                  </a:solidFill>
                  <a:latin typeface="Arial" charset="0"/>
                </a:rPr>
                <a:t>15</a:t>
              </a:r>
            </a:p>
          </p:txBody>
        </p:sp>
        <p:sp>
          <p:nvSpPr>
            <p:cNvPr id="191" name="Oval 81"/>
            <p:cNvSpPr>
              <a:spLocks noChangeArrowheads="1"/>
            </p:cNvSpPr>
            <p:nvPr/>
          </p:nvSpPr>
          <p:spPr bwMode="auto">
            <a:xfrm>
              <a:off x="7497585" y="2460625"/>
              <a:ext cx="42863"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192" name="Oval 82"/>
            <p:cNvSpPr>
              <a:spLocks noChangeArrowheads="1"/>
            </p:cNvSpPr>
            <p:nvPr/>
          </p:nvSpPr>
          <p:spPr bwMode="auto">
            <a:xfrm>
              <a:off x="7789685" y="2457450"/>
              <a:ext cx="42863"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193" name="Oval 83"/>
            <p:cNvSpPr>
              <a:spLocks noChangeArrowheads="1"/>
            </p:cNvSpPr>
            <p:nvPr/>
          </p:nvSpPr>
          <p:spPr bwMode="auto">
            <a:xfrm>
              <a:off x="8377060" y="2462213"/>
              <a:ext cx="42863"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194" name="Oval 84"/>
            <p:cNvSpPr>
              <a:spLocks noChangeArrowheads="1"/>
            </p:cNvSpPr>
            <p:nvPr/>
          </p:nvSpPr>
          <p:spPr bwMode="auto">
            <a:xfrm>
              <a:off x="8708848" y="2459038"/>
              <a:ext cx="42862"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195" name="Oval 85"/>
            <p:cNvSpPr>
              <a:spLocks noChangeArrowheads="1"/>
            </p:cNvSpPr>
            <p:nvPr/>
          </p:nvSpPr>
          <p:spPr bwMode="auto">
            <a:xfrm>
              <a:off x="8696148" y="2244725"/>
              <a:ext cx="42862"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196" name="Oval 86"/>
            <p:cNvSpPr>
              <a:spLocks noChangeArrowheads="1"/>
            </p:cNvSpPr>
            <p:nvPr/>
          </p:nvSpPr>
          <p:spPr bwMode="auto">
            <a:xfrm>
              <a:off x="9570860" y="2241550"/>
              <a:ext cx="42863"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197" name="Text Box 45"/>
            <p:cNvSpPr txBox="1">
              <a:spLocks noChangeArrowheads="1"/>
            </p:cNvSpPr>
            <p:nvPr/>
          </p:nvSpPr>
          <p:spPr bwMode="auto">
            <a:xfrm>
              <a:off x="7161035" y="2825750"/>
              <a:ext cx="441146"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2000" i="0" dirty="0">
                  <a:solidFill>
                    <a:srgbClr val="000000"/>
                  </a:solidFill>
                  <a:latin typeface="Arial" charset="0"/>
                </a:rPr>
                <a:t>…</a:t>
              </a:r>
            </a:p>
          </p:txBody>
        </p:sp>
        <p:grpSp>
          <p:nvGrpSpPr>
            <p:cNvPr id="198" name="Group 44"/>
            <p:cNvGrpSpPr>
              <a:grpSpLocks/>
            </p:cNvGrpSpPr>
            <p:nvPr/>
          </p:nvGrpSpPr>
          <p:grpSpPr bwMode="auto">
            <a:xfrm>
              <a:off x="6084710" y="2667000"/>
              <a:ext cx="609600" cy="558800"/>
              <a:chOff x="-44" y="1473"/>
              <a:chExt cx="981" cy="1105"/>
            </a:xfrm>
          </p:grpSpPr>
          <p:pic>
            <p:nvPicPr>
              <p:cNvPr id="199"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nvGrpSpPr>
            <p:cNvPr id="201" name="Group 44"/>
            <p:cNvGrpSpPr>
              <a:grpSpLocks/>
            </p:cNvGrpSpPr>
            <p:nvPr/>
          </p:nvGrpSpPr>
          <p:grpSpPr bwMode="auto">
            <a:xfrm>
              <a:off x="6613348" y="2759075"/>
              <a:ext cx="609600" cy="558800"/>
              <a:chOff x="-44" y="1473"/>
              <a:chExt cx="981" cy="1105"/>
            </a:xfrm>
          </p:grpSpPr>
          <p:pic>
            <p:nvPicPr>
              <p:cNvPr id="202"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3"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nvGrpSpPr>
            <p:cNvPr id="204" name="Group 44"/>
            <p:cNvGrpSpPr>
              <a:grpSpLocks/>
            </p:cNvGrpSpPr>
            <p:nvPr/>
          </p:nvGrpSpPr>
          <p:grpSpPr bwMode="auto">
            <a:xfrm>
              <a:off x="7334073" y="2779713"/>
              <a:ext cx="609600" cy="558800"/>
              <a:chOff x="-44" y="1473"/>
              <a:chExt cx="981" cy="1105"/>
            </a:xfrm>
          </p:grpSpPr>
          <p:pic>
            <p:nvPicPr>
              <p:cNvPr id="205"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nvGrpSpPr>
            <p:cNvPr id="207" name="Group 44"/>
            <p:cNvGrpSpPr>
              <a:grpSpLocks/>
            </p:cNvGrpSpPr>
            <p:nvPr/>
          </p:nvGrpSpPr>
          <p:grpSpPr bwMode="auto">
            <a:xfrm>
              <a:off x="8350073" y="2800350"/>
              <a:ext cx="609600" cy="558800"/>
              <a:chOff x="-44" y="1473"/>
              <a:chExt cx="981" cy="1105"/>
            </a:xfrm>
          </p:grpSpPr>
          <p:pic>
            <p:nvPicPr>
              <p:cNvPr id="208"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9"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nvGrpSpPr>
            <p:cNvPr id="210" name="Group 44"/>
            <p:cNvGrpSpPr>
              <a:grpSpLocks/>
            </p:cNvGrpSpPr>
            <p:nvPr/>
          </p:nvGrpSpPr>
          <p:grpSpPr bwMode="auto">
            <a:xfrm>
              <a:off x="8858073" y="2809875"/>
              <a:ext cx="609600" cy="558800"/>
              <a:chOff x="-44" y="1473"/>
              <a:chExt cx="981" cy="1105"/>
            </a:xfrm>
          </p:grpSpPr>
          <p:pic>
            <p:nvPicPr>
              <p:cNvPr id="211"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nvGrpSpPr>
            <p:cNvPr id="213" name="Group 44"/>
            <p:cNvGrpSpPr>
              <a:grpSpLocks/>
            </p:cNvGrpSpPr>
            <p:nvPr/>
          </p:nvGrpSpPr>
          <p:grpSpPr bwMode="auto">
            <a:xfrm>
              <a:off x="9721673" y="2627313"/>
              <a:ext cx="609600" cy="558800"/>
              <a:chOff x="-44" y="1473"/>
              <a:chExt cx="981" cy="1105"/>
            </a:xfrm>
          </p:grpSpPr>
          <p:pic>
            <p:nvPicPr>
              <p:cNvPr id="214"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5"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sp>
        <p:nvSpPr>
          <p:cNvPr id="232" name="Rectangle 211"/>
          <p:cNvSpPr>
            <a:spLocks noChangeArrowheads="1"/>
          </p:cNvSpPr>
          <p:nvPr/>
        </p:nvSpPr>
        <p:spPr bwMode="auto">
          <a:xfrm>
            <a:off x="6014860" y="3965575"/>
            <a:ext cx="5140325" cy="5000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85000"/>
              </a:lnSpc>
              <a:spcBef>
                <a:spcPct val="20000"/>
              </a:spcBef>
              <a:buClr>
                <a:srgbClr val="000099"/>
              </a:buClr>
              <a:buSzPct val="65000"/>
              <a:buFont typeface="Wingdings" charset="0"/>
              <a:buNone/>
              <a:defRPr/>
            </a:pPr>
            <a:r>
              <a:rPr lang="en-US" sz="2400" i="0" dirty="0">
                <a:solidFill>
                  <a:srgbClr val="000000"/>
                </a:solidFill>
                <a:latin typeface="Gill Sans MT" charset="0"/>
                <a:cs typeface="+mn-cs"/>
              </a:rPr>
              <a:t>… </a:t>
            </a:r>
            <a:r>
              <a:rPr lang="zh-CN" altLang="en-US" sz="2400" i="0" dirty="0">
                <a:solidFill>
                  <a:srgbClr val="000000"/>
                </a:solidFill>
                <a:latin typeface="Gill Sans MT" charset="0"/>
                <a:cs typeface="+mn-cs"/>
              </a:rPr>
              <a:t>像</a:t>
            </a:r>
            <a:r>
              <a:rPr lang="zh-CN" altLang="en-US" sz="2400" i="0" dirty="0">
                <a:solidFill>
                  <a:srgbClr val="FF0000"/>
                </a:solidFill>
                <a:latin typeface="Gill Sans MT" charset="0"/>
                <a:cs typeface="+mn-cs"/>
              </a:rPr>
              <a:t>多个</a:t>
            </a:r>
            <a:r>
              <a:rPr lang="zh-CN" altLang="en-US" sz="2400" i="0" dirty="0">
                <a:solidFill>
                  <a:srgbClr val="000000"/>
                </a:solidFill>
                <a:latin typeface="Gill Sans MT" charset="0"/>
                <a:cs typeface="+mn-cs"/>
              </a:rPr>
              <a:t>交换机那样工作</a:t>
            </a:r>
            <a:endParaRPr lang="en-US" sz="2400" i="0" dirty="0">
              <a:solidFill>
                <a:srgbClr val="000000"/>
              </a:solidFill>
              <a:latin typeface="Gill Sans MT" charset="0"/>
              <a:cs typeface="+mn-cs"/>
            </a:endParaRPr>
          </a:p>
          <a:p>
            <a:pPr marL="342900" indent="-342900">
              <a:lnSpc>
                <a:spcPct val="85000"/>
              </a:lnSpc>
              <a:spcBef>
                <a:spcPct val="20000"/>
              </a:spcBef>
              <a:buClr>
                <a:srgbClr val="000099"/>
              </a:buClr>
              <a:buSzPct val="65000"/>
              <a:buFont typeface="Wingdings" charset="0"/>
              <a:buChar char="v"/>
              <a:defRPr/>
            </a:pPr>
            <a:endParaRPr lang="en-US" sz="2000" i="0" dirty="0">
              <a:solidFill>
                <a:srgbClr val="000000"/>
              </a:solidFill>
              <a:latin typeface="Gill Sans MT" charset="0"/>
              <a:cs typeface="+mn-cs"/>
            </a:endParaRPr>
          </a:p>
        </p:txBody>
      </p:sp>
      <p:grpSp>
        <p:nvGrpSpPr>
          <p:cNvPr id="290" name="组合 289"/>
          <p:cNvGrpSpPr/>
          <p:nvPr/>
        </p:nvGrpSpPr>
        <p:grpSpPr>
          <a:xfrm>
            <a:off x="5821185" y="4360863"/>
            <a:ext cx="5174969" cy="2264707"/>
            <a:chOff x="5821185" y="4360863"/>
            <a:chExt cx="5174969" cy="2264707"/>
          </a:xfrm>
        </p:grpSpPr>
        <p:sp>
          <p:nvSpPr>
            <p:cNvPr id="217" name="Cloud"/>
            <p:cNvSpPr>
              <a:spLocks noChangeAspect="1" noEditPoints="1" noChangeArrowheads="1"/>
            </p:cNvSpPr>
            <p:nvPr/>
          </p:nvSpPr>
          <p:spPr bwMode="auto">
            <a:xfrm>
              <a:off x="6479962" y="4360863"/>
              <a:ext cx="4516192" cy="1214437"/>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lstStyle/>
            <a:p>
              <a:endParaRPr lang="en-US" sz="2000" dirty="0"/>
            </a:p>
          </p:txBody>
        </p:sp>
        <p:sp>
          <p:nvSpPr>
            <p:cNvPr id="218" name="Rectangle 263"/>
            <p:cNvSpPr>
              <a:spLocks noChangeArrowheads="1"/>
            </p:cNvSpPr>
            <p:nvPr/>
          </p:nvSpPr>
          <p:spPr bwMode="auto">
            <a:xfrm>
              <a:off x="7054673" y="4852988"/>
              <a:ext cx="269875" cy="204787"/>
            </a:xfrm>
            <a:prstGeom prst="rect">
              <a:avLst/>
            </a:prstGeom>
            <a:solidFill>
              <a:srgbClr val="00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cs typeface="+mn-cs"/>
              </a:endParaRPr>
            </a:p>
          </p:txBody>
        </p:sp>
        <p:sp>
          <p:nvSpPr>
            <p:cNvPr id="219" name="Rectangle 262"/>
            <p:cNvSpPr>
              <a:spLocks noChangeArrowheads="1"/>
            </p:cNvSpPr>
            <p:nvPr/>
          </p:nvSpPr>
          <p:spPr bwMode="auto">
            <a:xfrm>
              <a:off x="9983610" y="5081588"/>
              <a:ext cx="279400" cy="238125"/>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solidFill>
                  <a:srgbClr val="000000"/>
                </a:solidFill>
                <a:cs typeface="+mn-cs"/>
              </a:endParaRPr>
            </a:p>
          </p:txBody>
        </p:sp>
        <p:sp>
          <p:nvSpPr>
            <p:cNvPr id="220" name="Line 61"/>
            <p:cNvSpPr>
              <a:spLocks noChangeShapeType="1"/>
            </p:cNvSpPr>
            <p:nvPr/>
          </p:nvSpPr>
          <p:spPr bwMode="auto">
            <a:xfrm flipH="1">
              <a:off x="6283123" y="5181600"/>
              <a:ext cx="901651" cy="2794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221" name="Line 62"/>
            <p:cNvSpPr>
              <a:spLocks noChangeShapeType="1"/>
            </p:cNvSpPr>
            <p:nvPr/>
          </p:nvSpPr>
          <p:spPr bwMode="auto">
            <a:xfrm flipH="1">
              <a:off x="6668864" y="5181600"/>
              <a:ext cx="806406" cy="4191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222" name="Line 63"/>
            <p:cNvSpPr>
              <a:spLocks noChangeShapeType="1"/>
            </p:cNvSpPr>
            <p:nvPr/>
          </p:nvSpPr>
          <p:spPr bwMode="auto">
            <a:xfrm flipH="1">
              <a:off x="7387963" y="5191125"/>
              <a:ext cx="684175" cy="366713"/>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223" name="Text Box 72"/>
            <p:cNvSpPr txBox="1">
              <a:spLocks noChangeArrowheads="1"/>
            </p:cNvSpPr>
            <p:nvPr/>
          </p:nvSpPr>
          <p:spPr bwMode="auto">
            <a:xfrm>
              <a:off x="6140297" y="6102350"/>
              <a:ext cx="1917513"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eaLnBrk="1" hangingPunct="1"/>
              <a:r>
                <a:rPr lang="en-US" sz="1400" i="0" dirty="0">
                  <a:solidFill>
                    <a:srgbClr val="000000"/>
                  </a:solidFill>
                  <a:latin typeface="Arial" charset="0"/>
                </a:rPr>
                <a:t>Electrical Engineering</a:t>
              </a:r>
            </a:p>
            <a:p>
              <a:pPr algn="ctr" eaLnBrk="1" hangingPunct="1"/>
              <a:r>
                <a:rPr lang="en-US" sz="1400" i="0" dirty="0">
                  <a:solidFill>
                    <a:srgbClr val="000000"/>
                  </a:solidFill>
                  <a:latin typeface="Arial" charset="0"/>
                </a:rPr>
                <a:t>(VLAN ports 1-8)</a:t>
              </a:r>
            </a:p>
          </p:txBody>
        </p:sp>
        <p:sp>
          <p:nvSpPr>
            <p:cNvPr id="224" name="Text Box 45"/>
            <p:cNvSpPr txBox="1">
              <a:spLocks noChangeArrowheads="1"/>
            </p:cNvSpPr>
            <p:nvPr/>
          </p:nvSpPr>
          <p:spPr bwMode="auto">
            <a:xfrm>
              <a:off x="6822844" y="5526088"/>
              <a:ext cx="441146"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2000" i="0" dirty="0">
                  <a:solidFill>
                    <a:srgbClr val="000000"/>
                  </a:solidFill>
                  <a:latin typeface="Arial" charset="0"/>
                </a:rPr>
                <a:t>…</a:t>
              </a:r>
            </a:p>
          </p:txBody>
        </p:sp>
        <p:grpSp>
          <p:nvGrpSpPr>
            <p:cNvPr id="225" name="Group 186"/>
            <p:cNvGrpSpPr>
              <a:grpSpLocks/>
            </p:cNvGrpSpPr>
            <p:nvPr/>
          </p:nvGrpSpPr>
          <p:grpSpPr bwMode="auto">
            <a:xfrm>
              <a:off x="6960948" y="4586288"/>
              <a:ext cx="1684247" cy="738187"/>
              <a:chOff x="3479" y="2610"/>
              <a:chExt cx="1061" cy="465"/>
            </a:xfrm>
          </p:grpSpPr>
          <p:sp>
            <p:nvSpPr>
              <p:cNvPr id="270" name="Rectangle 80"/>
              <p:cNvSpPr>
                <a:spLocks noChangeArrowheads="1"/>
              </p:cNvSpPr>
              <p:nvPr/>
            </p:nvSpPr>
            <p:spPr bwMode="auto">
              <a:xfrm>
                <a:off x="3531" y="2914"/>
                <a:ext cx="183" cy="153"/>
              </a:xfrm>
              <a:prstGeom prst="rect">
                <a:avLst/>
              </a:prstGeom>
              <a:solidFill>
                <a:srgbClr val="00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271" name="Rectangle 75"/>
              <p:cNvSpPr>
                <a:spLocks noChangeArrowheads="1"/>
              </p:cNvSpPr>
              <p:nvPr/>
            </p:nvSpPr>
            <p:spPr bwMode="auto">
              <a:xfrm>
                <a:off x="3711" y="2779"/>
                <a:ext cx="567" cy="285"/>
              </a:xfrm>
              <a:prstGeom prst="rect">
                <a:avLst/>
              </a:prstGeom>
              <a:solidFill>
                <a:srgbClr val="00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272" name="Rectangle 2"/>
              <p:cNvSpPr>
                <a:spLocks noChangeArrowheads="1"/>
              </p:cNvSpPr>
              <p:nvPr/>
            </p:nvSpPr>
            <p:spPr bwMode="auto">
              <a:xfrm>
                <a:off x="3531" y="2774"/>
                <a:ext cx="745" cy="295"/>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eaLnBrk="1" hangingPunct="1"/>
                <a:endParaRPr lang="en-US" sz="2000" i="0" dirty="0">
                  <a:solidFill>
                    <a:srgbClr val="000000"/>
                  </a:solidFill>
                  <a:latin typeface="Arial" charset="0"/>
                </a:endParaRPr>
              </a:p>
            </p:txBody>
          </p:sp>
          <p:sp>
            <p:nvSpPr>
              <p:cNvPr id="273" name="Line 3"/>
              <p:cNvSpPr>
                <a:spLocks noChangeShapeType="1"/>
              </p:cNvSpPr>
              <p:nvPr/>
            </p:nvSpPr>
            <p:spPr bwMode="auto">
              <a:xfrm>
                <a:off x="3532" y="2910"/>
                <a:ext cx="741" cy="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274" name="Text Box 6"/>
              <p:cNvSpPr txBox="1">
                <a:spLocks noChangeArrowheads="1"/>
              </p:cNvSpPr>
              <p:nvPr/>
            </p:nvSpPr>
            <p:spPr bwMode="auto">
              <a:xfrm>
                <a:off x="3479" y="2748"/>
                <a:ext cx="157"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900" i="0" dirty="0">
                    <a:solidFill>
                      <a:srgbClr val="000000"/>
                    </a:solidFill>
                    <a:latin typeface="Arial" charset="0"/>
                  </a:rPr>
                  <a:t>1</a:t>
                </a:r>
              </a:p>
            </p:txBody>
          </p:sp>
          <p:sp>
            <p:nvSpPr>
              <p:cNvPr id="275" name="AutoShape 8"/>
              <p:cNvSpPr>
                <a:spLocks noChangeArrowheads="1"/>
              </p:cNvSpPr>
              <p:nvPr/>
            </p:nvSpPr>
            <p:spPr bwMode="auto">
              <a:xfrm>
                <a:off x="3513" y="2611"/>
                <a:ext cx="1027" cy="165"/>
              </a:xfrm>
              <a:prstGeom prst="parallelogram">
                <a:avLst>
                  <a:gd name="adj" fmla="val 155606"/>
                </a:avLst>
              </a:prstGeom>
              <a:solidFill>
                <a:schemeClr val="bg1"/>
              </a:solidFill>
              <a:ln w="9525">
                <a:solidFill>
                  <a:schemeClr val="tx1"/>
                </a:solidFill>
                <a:miter lim="800000"/>
                <a:headEnd/>
                <a:tailEnd/>
              </a:ln>
            </p:spPr>
            <p:txBody>
              <a:bodyPr wrap="none" anchor="ctr"/>
              <a:lstStyle/>
              <a:p>
                <a:pPr eaLnBrk="1" hangingPunct="1"/>
                <a:endParaRPr lang="en-US" sz="2000" i="0" dirty="0">
                  <a:solidFill>
                    <a:srgbClr val="000000"/>
                  </a:solidFill>
                  <a:latin typeface="Arial" charset="0"/>
                </a:endParaRPr>
              </a:p>
            </p:txBody>
          </p:sp>
          <p:sp>
            <p:nvSpPr>
              <p:cNvPr id="276" name="Freeform 10"/>
              <p:cNvSpPr>
                <a:spLocks/>
              </p:cNvSpPr>
              <p:nvPr/>
            </p:nvSpPr>
            <p:spPr bwMode="auto">
              <a:xfrm>
                <a:off x="3628" y="2639"/>
                <a:ext cx="746" cy="105"/>
              </a:xfrm>
              <a:custGeom>
                <a:avLst/>
                <a:gdLst>
                  <a:gd name="T0" fmla="*/ 0 w 678"/>
                  <a:gd name="T1" fmla="*/ 83 h 110"/>
                  <a:gd name="T2" fmla="*/ 263 w 678"/>
                  <a:gd name="T3" fmla="*/ 82 h 110"/>
                  <a:gd name="T4" fmla="*/ 1007 w 678"/>
                  <a:gd name="T5" fmla="*/ 0 h 110"/>
                  <a:gd name="T6" fmla="*/ 1204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z="2000" dirty="0"/>
              </a:p>
            </p:txBody>
          </p:sp>
          <p:sp>
            <p:nvSpPr>
              <p:cNvPr id="277" name="Line 18"/>
              <p:cNvSpPr>
                <a:spLocks noChangeShapeType="1"/>
              </p:cNvSpPr>
              <p:nvPr/>
            </p:nvSpPr>
            <p:spPr bwMode="auto">
              <a:xfrm>
                <a:off x="3897" y="2777"/>
                <a:ext cx="0" cy="29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278" name="Line 21"/>
              <p:cNvSpPr>
                <a:spLocks noChangeShapeType="1"/>
              </p:cNvSpPr>
              <p:nvPr/>
            </p:nvSpPr>
            <p:spPr bwMode="auto">
              <a:xfrm>
                <a:off x="3714" y="2775"/>
                <a:ext cx="0" cy="29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279" name="Line 22"/>
              <p:cNvSpPr>
                <a:spLocks noChangeShapeType="1"/>
              </p:cNvSpPr>
              <p:nvPr/>
            </p:nvSpPr>
            <p:spPr bwMode="auto">
              <a:xfrm>
                <a:off x="3531" y="2783"/>
                <a:ext cx="0" cy="29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280" name="Line 23"/>
              <p:cNvSpPr>
                <a:spLocks noChangeShapeType="1"/>
              </p:cNvSpPr>
              <p:nvPr/>
            </p:nvSpPr>
            <p:spPr bwMode="auto">
              <a:xfrm>
                <a:off x="4074" y="2780"/>
                <a:ext cx="0" cy="29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281" name="Text Box 26"/>
              <p:cNvSpPr txBox="1">
                <a:spLocks noChangeArrowheads="1"/>
              </p:cNvSpPr>
              <p:nvPr/>
            </p:nvSpPr>
            <p:spPr bwMode="auto">
              <a:xfrm>
                <a:off x="4034" y="2880"/>
                <a:ext cx="157"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900" i="0" dirty="0">
                    <a:solidFill>
                      <a:srgbClr val="000000"/>
                    </a:solidFill>
                    <a:latin typeface="Arial" charset="0"/>
                  </a:rPr>
                  <a:t>8</a:t>
                </a:r>
              </a:p>
            </p:txBody>
          </p:sp>
          <p:sp>
            <p:nvSpPr>
              <p:cNvPr id="282" name="Text Box 30"/>
              <p:cNvSpPr txBox="1">
                <a:spLocks noChangeArrowheads="1"/>
              </p:cNvSpPr>
              <p:nvPr/>
            </p:nvSpPr>
            <p:spPr bwMode="auto">
              <a:xfrm>
                <a:off x="3485" y="2874"/>
                <a:ext cx="157"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900" i="0" dirty="0">
                    <a:solidFill>
                      <a:srgbClr val="000000"/>
                    </a:solidFill>
                    <a:latin typeface="Arial" charset="0"/>
                  </a:rPr>
                  <a:t>2</a:t>
                </a:r>
              </a:p>
            </p:txBody>
          </p:sp>
          <p:sp>
            <p:nvSpPr>
              <p:cNvPr id="283" name="Text Box 57"/>
              <p:cNvSpPr txBox="1">
                <a:spLocks noChangeArrowheads="1"/>
              </p:cNvSpPr>
              <p:nvPr/>
            </p:nvSpPr>
            <p:spPr bwMode="auto">
              <a:xfrm>
                <a:off x="4031" y="2745"/>
                <a:ext cx="157"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900" i="0" dirty="0">
                    <a:solidFill>
                      <a:srgbClr val="000000"/>
                    </a:solidFill>
                    <a:latin typeface="Arial" charset="0"/>
                  </a:rPr>
                  <a:t>7</a:t>
                </a:r>
              </a:p>
            </p:txBody>
          </p:sp>
          <p:sp>
            <p:nvSpPr>
              <p:cNvPr id="284" name="Oval 81"/>
              <p:cNvSpPr>
                <a:spLocks noChangeArrowheads="1"/>
              </p:cNvSpPr>
              <p:nvPr/>
            </p:nvSpPr>
            <p:spPr bwMode="auto">
              <a:xfrm>
                <a:off x="3604" y="2972"/>
                <a:ext cx="27" cy="30"/>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285" name="Oval 82"/>
              <p:cNvSpPr>
                <a:spLocks noChangeArrowheads="1"/>
              </p:cNvSpPr>
              <p:nvPr/>
            </p:nvSpPr>
            <p:spPr bwMode="auto">
              <a:xfrm>
                <a:off x="3788" y="2970"/>
                <a:ext cx="27" cy="30"/>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286" name="Oval 83"/>
              <p:cNvSpPr>
                <a:spLocks noChangeArrowheads="1"/>
              </p:cNvSpPr>
              <p:nvPr/>
            </p:nvSpPr>
            <p:spPr bwMode="auto">
              <a:xfrm>
                <a:off x="4158" y="2973"/>
                <a:ext cx="27" cy="30"/>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287" name="Freeform 10"/>
              <p:cNvSpPr>
                <a:spLocks/>
              </p:cNvSpPr>
              <p:nvPr/>
            </p:nvSpPr>
            <p:spPr bwMode="auto">
              <a:xfrm flipV="1">
                <a:off x="3754" y="2639"/>
                <a:ext cx="550" cy="105"/>
              </a:xfrm>
              <a:custGeom>
                <a:avLst/>
                <a:gdLst>
                  <a:gd name="T0" fmla="*/ 0 w 678"/>
                  <a:gd name="T1" fmla="*/ 83 h 110"/>
                  <a:gd name="T2" fmla="*/ 42 w 678"/>
                  <a:gd name="T3" fmla="*/ 82 h 110"/>
                  <a:gd name="T4" fmla="*/ 162 w 678"/>
                  <a:gd name="T5" fmla="*/ 0 h 110"/>
                  <a:gd name="T6" fmla="*/ 193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rot="10800000"/>
              <a:lstStyle/>
              <a:p>
                <a:endParaRPr lang="en-US" sz="2000" dirty="0"/>
              </a:p>
            </p:txBody>
          </p:sp>
          <p:sp>
            <p:nvSpPr>
              <p:cNvPr id="288" name="Freeform 185"/>
              <p:cNvSpPr>
                <a:spLocks/>
              </p:cNvSpPr>
              <p:nvPr/>
            </p:nvSpPr>
            <p:spPr bwMode="auto">
              <a:xfrm>
                <a:off x="4274" y="2610"/>
                <a:ext cx="264" cy="456"/>
              </a:xfrm>
              <a:custGeom>
                <a:avLst/>
                <a:gdLst>
                  <a:gd name="T0" fmla="*/ 264 w 264"/>
                  <a:gd name="T1" fmla="*/ 0 h 456"/>
                  <a:gd name="T2" fmla="*/ 262 w 264"/>
                  <a:gd name="T3" fmla="*/ 248 h 456"/>
                  <a:gd name="T4" fmla="*/ 0 w 264"/>
                  <a:gd name="T5" fmla="*/ 456 h 456"/>
                  <a:gd name="T6" fmla="*/ 0 60000 65536"/>
                  <a:gd name="T7" fmla="*/ 0 60000 65536"/>
                  <a:gd name="T8" fmla="*/ 0 60000 65536"/>
                </a:gdLst>
                <a:ahLst/>
                <a:cxnLst>
                  <a:cxn ang="T6">
                    <a:pos x="T0" y="T1"/>
                  </a:cxn>
                  <a:cxn ang="T7">
                    <a:pos x="T2" y="T3"/>
                  </a:cxn>
                  <a:cxn ang="T8">
                    <a:pos x="T4" y="T5"/>
                  </a:cxn>
                </a:cxnLst>
                <a:rect l="0" t="0" r="r" b="b"/>
                <a:pathLst>
                  <a:path w="264" h="456">
                    <a:moveTo>
                      <a:pt x="264" y="0"/>
                    </a:moveTo>
                    <a:lnTo>
                      <a:pt x="262" y="248"/>
                    </a:lnTo>
                    <a:lnTo>
                      <a:pt x="0" y="456"/>
                    </a:lnTo>
                  </a:path>
                </a:pathLst>
              </a:custGeom>
              <a:noFill/>
              <a:ln w="952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nvGrpSpPr>
            <p:cNvPr id="226" name="Group 210"/>
            <p:cNvGrpSpPr>
              <a:grpSpLocks/>
            </p:cNvGrpSpPr>
            <p:nvPr/>
          </p:nvGrpSpPr>
          <p:grpSpPr bwMode="auto">
            <a:xfrm>
              <a:off x="8999188" y="4587875"/>
              <a:ext cx="1698533" cy="742950"/>
              <a:chOff x="1003" y="3585"/>
              <a:chExt cx="1070" cy="468"/>
            </a:xfrm>
          </p:grpSpPr>
          <p:grpSp>
            <p:nvGrpSpPr>
              <p:cNvPr id="251" name="Group 207"/>
              <p:cNvGrpSpPr>
                <a:grpSpLocks/>
              </p:cNvGrpSpPr>
              <p:nvPr/>
            </p:nvGrpSpPr>
            <p:grpSpPr bwMode="auto">
              <a:xfrm>
                <a:off x="1003" y="3723"/>
                <a:ext cx="796" cy="330"/>
                <a:chOff x="2444" y="3759"/>
                <a:chExt cx="796" cy="330"/>
              </a:xfrm>
            </p:grpSpPr>
            <p:sp>
              <p:nvSpPr>
                <p:cNvPr id="258" name="Rectangle 77"/>
                <p:cNvSpPr>
                  <a:spLocks noChangeArrowheads="1"/>
                </p:cNvSpPr>
                <p:nvPr/>
              </p:nvSpPr>
              <p:spPr bwMode="auto">
                <a:xfrm>
                  <a:off x="3057" y="3793"/>
                  <a:ext cx="183" cy="13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259" name="Rectangle 76"/>
                <p:cNvSpPr>
                  <a:spLocks noChangeArrowheads="1"/>
                </p:cNvSpPr>
                <p:nvPr/>
              </p:nvSpPr>
              <p:spPr bwMode="auto">
                <a:xfrm>
                  <a:off x="2496" y="3796"/>
                  <a:ext cx="561" cy="288"/>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260" name="Line 17"/>
                <p:cNvSpPr>
                  <a:spLocks noChangeShapeType="1"/>
                </p:cNvSpPr>
                <p:nvPr/>
              </p:nvSpPr>
              <p:spPr bwMode="auto">
                <a:xfrm>
                  <a:off x="2874" y="3797"/>
                  <a:ext cx="0" cy="29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261" name="Line 24"/>
                <p:cNvSpPr>
                  <a:spLocks noChangeShapeType="1"/>
                </p:cNvSpPr>
                <p:nvPr/>
              </p:nvSpPr>
              <p:spPr bwMode="auto">
                <a:xfrm>
                  <a:off x="2688" y="3794"/>
                  <a:ext cx="0" cy="29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262" name="Line 25"/>
                <p:cNvSpPr>
                  <a:spLocks noChangeShapeType="1"/>
                </p:cNvSpPr>
                <p:nvPr/>
              </p:nvSpPr>
              <p:spPr bwMode="auto">
                <a:xfrm>
                  <a:off x="3060" y="3791"/>
                  <a:ext cx="0" cy="29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263" name="Text Box 27"/>
                <p:cNvSpPr txBox="1">
                  <a:spLocks noChangeArrowheads="1"/>
                </p:cNvSpPr>
                <p:nvPr/>
              </p:nvSpPr>
              <p:spPr bwMode="auto">
                <a:xfrm>
                  <a:off x="2456" y="3762"/>
                  <a:ext cx="157"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900" i="0" dirty="0">
                      <a:solidFill>
                        <a:srgbClr val="000000"/>
                      </a:solidFill>
                      <a:latin typeface="Arial" charset="0"/>
                    </a:rPr>
                    <a:t>9</a:t>
                  </a:r>
                </a:p>
              </p:txBody>
            </p:sp>
            <p:sp>
              <p:nvSpPr>
                <p:cNvPr id="264" name="Text Box 28"/>
                <p:cNvSpPr txBox="1">
                  <a:spLocks noChangeArrowheads="1"/>
                </p:cNvSpPr>
                <p:nvPr/>
              </p:nvSpPr>
              <p:spPr bwMode="auto">
                <a:xfrm>
                  <a:off x="3008" y="3900"/>
                  <a:ext cx="197"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900" i="0" dirty="0">
                      <a:solidFill>
                        <a:srgbClr val="000000"/>
                      </a:solidFill>
                      <a:latin typeface="Arial" charset="0"/>
                    </a:rPr>
                    <a:t>16</a:t>
                  </a:r>
                </a:p>
              </p:txBody>
            </p:sp>
            <p:sp>
              <p:nvSpPr>
                <p:cNvPr id="265" name="Text Box 29"/>
                <p:cNvSpPr txBox="1">
                  <a:spLocks noChangeArrowheads="1"/>
                </p:cNvSpPr>
                <p:nvPr/>
              </p:nvSpPr>
              <p:spPr bwMode="auto">
                <a:xfrm>
                  <a:off x="2444" y="3900"/>
                  <a:ext cx="197"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900" i="0" dirty="0">
                      <a:solidFill>
                        <a:srgbClr val="000000"/>
                      </a:solidFill>
                      <a:latin typeface="Arial" charset="0"/>
                    </a:rPr>
                    <a:t>10</a:t>
                  </a:r>
                </a:p>
              </p:txBody>
            </p:sp>
            <p:sp>
              <p:nvSpPr>
                <p:cNvPr id="266" name="Text Box 74"/>
                <p:cNvSpPr txBox="1">
                  <a:spLocks noChangeArrowheads="1"/>
                </p:cNvSpPr>
                <p:nvPr/>
              </p:nvSpPr>
              <p:spPr bwMode="auto">
                <a:xfrm>
                  <a:off x="3005" y="3759"/>
                  <a:ext cx="197"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900" i="0" dirty="0">
                      <a:solidFill>
                        <a:srgbClr val="000000"/>
                      </a:solidFill>
                      <a:latin typeface="Arial" charset="0"/>
                    </a:rPr>
                    <a:t>15</a:t>
                  </a:r>
                </a:p>
              </p:txBody>
            </p:sp>
            <p:sp>
              <p:nvSpPr>
                <p:cNvPr id="267" name="Oval 84"/>
                <p:cNvSpPr>
                  <a:spLocks noChangeArrowheads="1"/>
                </p:cNvSpPr>
                <p:nvPr/>
              </p:nvSpPr>
              <p:spPr bwMode="auto">
                <a:xfrm>
                  <a:off x="2588" y="3988"/>
                  <a:ext cx="27" cy="30"/>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268" name="Oval 85"/>
                <p:cNvSpPr>
                  <a:spLocks noChangeArrowheads="1"/>
                </p:cNvSpPr>
                <p:nvPr/>
              </p:nvSpPr>
              <p:spPr bwMode="auto">
                <a:xfrm>
                  <a:off x="2580" y="3853"/>
                  <a:ext cx="27" cy="30"/>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000" i="0" dirty="0">
                    <a:solidFill>
                      <a:srgbClr val="000000"/>
                    </a:solidFill>
                    <a:latin typeface="Arial" charset="0"/>
                  </a:endParaRPr>
                </a:p>
              </p:txBody>
            </p:sp>
            <p:sp>
              <p:nvSpPr>
                <p:cNvPr id="269" name="Oval 86"/>
                <p:cNvSpPr>
                  <a:spLocks noChangeArrowheads="1"/>
                </p:cNvSpPr>
                <p:nvPr/>
              </p:nvSpPr>
              <p:spPr bwMode="auto">
                <a:xfrm>
                  <a:off x="3131" y="3851"/>
                  <a:ext cx="27" cy="30"/>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000" i="0" dirty="0">
                    <a:solidFill>
                      <a:srgbClr val="000000"/>
                    </a:solidFill>
                    <a:latin typeface="Arial" charset="0"/>
                  </a:endParaRPr>
                </a:p>
              </p:txBody>
            </p:sp>
          </p:grpSp>
          <p:sp>
            <p:nvSpPr>
              <p:cNvPr id="252" name="AutoShape 8"/>
              <p:cNvSpPr>
                <a:spLocks noChangeArrowheads="1"/>
              </p:cNvSpPr>
              <p:nvPr/>
            </p:nvSpPr>
            <p:spPr bwMode="auto">
              <a:xfrm>
                <a:off x="1046" y="3586"/>
                <a:ext cx="1027" cy="165"/>
              </a:xfrm>
              <a:prstGeom prst="parallelogram">
                <a:avLst>
                  <a:gd name="adj" fmla="val 155606"/>
                </a:avLst>
              </a:prstGeom>
              <a:solidFill>
                <a:schemeClr val="bg1"/>
              </a:solidFill>
              <a:ln w="9525">
                <a:solidFill>
                  <a:schemeClr val="tx1"/>
                </a:solidFill>
                <a:miter lim="800000"/>
                <a:headEnd/>
                <a:tailEnd/>
              </a:ln>
            </p:spPr>
            <p:txBody>
              <a:bodyPr wrap="none" anchor="ctr"/>
              <a:lstStyle/>
              <a:p>
                <a:pPr eaLnBrk="1" hangingPunct="1"/>
                <a:endParaRPr lang="en-US" sz="2000" i="0" dirty="0">
                  <a:solidFill>
                    <a:srgbClr val="000000"/>
                  </a:solidFill>
                  <a:latin typeface="Arial" charset="0"/>
                </a:endParaRPr>
              </a:p>
            </p:txBody>
          </p:sp>
          <p:sp>
            <p:nvSpPr>
              <p:cNvPr id="253" name="Freeform 10"/>
              <p:cNvSpPr>
                <a:spLocks/>
              </p:cNvSpPr>
              <p:nvPr/>
            </p:nvSpPr>
            <p:spPr bwMode="auto">
              <a:xfrm>
                <a:off x="1161" y="3614"/>
                <a:ext cx="746" cy="105"/>
              </a:xfrm>
              <a:custGeom>
                <a:avLst/>
                <a:gdLst>
                  <a:gd name="T0" fmla="*/ 0 w 678"/>
                  <a:gd name="T1" fmla="*/ 83 h 110"/>
                  <a:gd name="T2" fmla="*/ 263 w 678"/>
                  <a:gd name="T3" fmla="*/ 82 h 110"/>
                  <a:gd name="T4" fmla="*/ 1007 w 678"/>
                  <a:gd name="T5" fmla="*/ 0 h 110"/>
                  <a:gd name="T6" fmla="*/ 1204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z="2000" dirty="0"/>
              </a:p>
            </p:txBody>
          </p:sp>
          <p:sp>
            <p:nvSpPr>
              <p:cNvPr id="254" name="Freeform 10"/>
              <p:cNvSpPr>
                <a:spLocks/>
              </p:cNvSpPr>
              <p:nvPr/>
            </p:nvSpPr>
            <p:spPr bwMode="auto">
              <a:xfrm flipV="1">
                <a:off x="1287" y="3614"/>
                <a:ext cx="550" cy="105"/>
              </a:xfrm>
              <a:custGeom>
                <a:avLst/>
                <a:gdLst>
                  <a:gd name="T0" fmla="*/ 0 w 678"/>
                  <a:gd name="T1" fmla="*/ 83 h 110"/>
                  <a:gd name="T2" fmla="*/ 42 w 678"/>
                  <a:gd name="T3" fmla="*/ 82 h 110"/>
                  <a:gd name="T4" fmla="*/ 162 w 678"/>
                  <a:gd name="T5" fmla="*/ 0 h 110"/>
                  <a:gd name="T6" fmla="*/ 193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rot="10800000"/>
              <a:lstStyle/>
              <a:p>
                <a:endParaRPr lang="en-US" sz="2000" dirty="0"/>
              </a:p>
            </p:txBody>
          </p:sp>
          <p:sp>
            <p:nvSpPr>
              <p:cNvPr id="255" name="Freeform 206"/>
              <p:cNvSpPr>
                <a:spLocks/>
              </p:cNvSpPr>
              <p:nvPr/>
            </p:nvSpPr>
            <p:spPr bwMode="auto">
              <a:xfrm>
                <a:off x="1807" y="3585"/>
                <a:ext cx="264" cy="456"/>
              </a:xfrm>
              <a:custGeom>
                <a:avLst/>
                <a:gdLst>
                  <a:gd name="T0" fmla="*/ 264 w 264"/>
                  <a:gd name="T1" fmla="*/ 0 h 456"/>
                  <a:gd name="T2" fmla="*/ 262 w 264"/>
                  <a:gd name="T3" fmla="*/ 248 h 456"/>
                  <a:gd name="T4" fmla="*/ 0 w 264"/>
                  <a:gd name="T5" fmla="*/ 456 h 456"/>
                  <a:gd name="T6" fmla="*/ 0 60000 65536"/>
                  <a:gd name="T7" fmla="*/ 0 60000 65536"/>
                  <a:gd name="T8" fmla="*/ 0 60000 65536"/>
                </a:gdLst>
                <a:ahLst/>
                <a:cxnLst>
                  <a:cxn ang="T6">
                    <a:pos x="T0" y="T1"/>
                  </a:cxn>
                  <a:cxn ang="T7">
                    <a:pos x="T2" y="T3"/>
                  </a:cxn>
                  <a:cxn ang="T8">
                    <a:pos x="T4" y="T5"/>
                  </a:cxn>
                </a:cxnLst>
                <a:rect l="0" t="0" r="r" b="b"/>
                <a:pathLst>
                  <a:path w="264" h="456">
                    <a:moveTo>
                      <a:pt x="264" y="0"/>
                    </a:moveTo>
                    <a:lnTo>
                      <a:pt x="262" y="248"/>
                    </a:lnTo>
                    <a:lnTo>
                      <a:pt x="0" y="456"/>
                    </a:lnTo>
                  </a:path>
                </a:pathLst>
              </a:custGeom>
              <a:noFill/>
              <a:ln w="952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sp>
            <p:nvSpPr>
              <p:cNvPr id="256" name="Freeform 208"/>
              <p:cNvSpPr>
                <a:spLocks/>
              </p:cNvSpPr>
              <p:nvPr/>
            </p:nvSpPr>
            <p:spPr bwMode="auto">
              <a:xfrm>
                <a:off x="1044" y="3747"/>
                <a:ext cx="762" cy="303"/>
              </a:xfrm>
              <a:custGeom>
                <a:avLst/>
                <a:gdLst>
                  <a:gd name="T0" fmla="*/ 0 w 762"/>
                  <a:gd name="T1" fmla="*/ 3 h 303"/>
                  <a:gd name="T2" fmla="*/ 0 w 762"/>
                  <a:gd name="T3" fmla="*/ 303 h 303"/>
                  <a:gd name="T4" fmla="*/ 762 w 762"/>
                  <a:gd name="T5" fmla="*/ 303 h 303"/>
                  <a:gd name="T6" fmla="*/ 762 w 762"/>
                  <a:gd name="T7" fmla="*/ 0 h 30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62" h="303">
                    <a:moveTo>
                      <a:pt x="0" y="3"/>
                    </a:moveTo>
                    <a:lnTo>
                      <a:pt x="0" y="303"/>
                    </a:lnTo>
                    <a:lnTo>
                      <a:pt x="762" y="303"/>
                    </a:lnTo>
                    <a:lnTo>
                      <a:pt x="762" y="0"/>
                    </a:lnTo>
                  </a:path>
                </a:pathLst>
              </a:custGeom>
              <a:noFill/>
              <a:ln w="952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sp>
            <p:nvSpPr>
              <p:cNvPr id="257" name="Line 209"/>
              <p:cNvSpPr>
                <a:spLocks noChangeShapeType="1"/>
              </p:cNvSpPr>
              <p:nvPr/>
            </p:nvSpPr>
            <p:spPr bwMode="auto">
              <a:xfrm flipV="1">
                <a:off x="1044" y="3888"/>
                <a:ext cx="768" cy="3"/>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000" dirty="0">
                  <a:cs typeface="+mn-cs"/>
                </a:endParaRPr>
              </a:p>
            </p:txBody>
          </p:sp>
        </p:grpSp>
        <p:sp>
          <p:nvSpPr>
            <p:cNvPr id="227" name="Text Box 64"/>
            <p:cNvSpPr txBox="1">
              <a:spLocks noChangeArrowheads="1"/>
            </p:cNvSpPr>
            <p:nvPr/>
          </p:nvSpPr>
          <p:spPr bwMode="auto">
            <a:xfrm>
              <a:off x="9956399" y="5567363"/>
              <a:ext cx="441146"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2000" i="0" dirty="0">
                  <a:solidFill>
                    <a:srgbClr val="000000"/>
                  </a:solidFill>
                  <a:latin typeface="Arial" charset="0"/>
                </a:rPr>
                <a:t>…</a:t>
              </a:r>
            </a:p>
          </p:txBody>
        </p:sp>
        <p:sp>
          <p:nvSpPr>
            <p:cNvPr id="228" name="Line 69"/>
            <p:cNvSpPr>
              <a:spLocks noChangeShapeType="1"/>
            </p:cNvSpPr>
            <p:nvPr/>
          </p:nvSpPr>
          <p:spPr bwMode="auto">
            <a:xfrm>
              <a:off x="9243650" y="5192713"/>
              <a:ext cx="101594" cy="37782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229" name="Line 70"/>
            <p:cNvSpPr>
              <a:spLocks noChangeShapeType="1"/>
            </p:cNvSpPr>
            <p:nvPr/>
          </p:nvSpPr>
          <p:spPr bwMode="auto">
            <a:xfrm>
              <a:off x="9234125" y="4991100"/>
              <a:ext cx="479399" cy="6032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230" name="Line 71"/>
            <p:cNvSpPr>
              <a:spLocks noChangeShapeType="1"/>
            </p:cNvSpPr>
            <p:nvPr/>
          </p:nvSpPr>
          <p:spPr bwMode="auto">
            <a:xfrm>
              <a:off x="10089742" y="4935538"/>
              <a:ext cx="514322" cy="48418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000" dirty="0"/>
            </a:p>
          </p:txBody>
        </p:sp>
        <p:sp>
          <p:nvSpPr>
            <p:cNvPr id="231" name="Text Box 73"/>
            <p:cNvSpPr txBox="1">
              <a:spLocks noChangeArrowheads="1"/>
            </p:cNvSpPr>
            <p:nvPr/>
          </p:nvSpPr>
          <p:spPr bwMode="auto">
            <a:xfrm>
              <a:off x="9171139" y="6097588"/>
              <a:ext cx="1657826"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eaLnBrk="1" hangingPunct="1"/>
              <a:r>
                <a:rPr lang="en-US" sz="1400" i="0" dirty="0">
                  <a:solidFill>
                    <a:srgbClr val="000000"/>
                  </a:solidFill>
                  <a:latin typeface="Arial" charset="0"/>
                </a:rPr>
                <a:t>Computer Science</a:t>
              </a:r>
            </a:p>
            <a:p>
              <a:pPr algn="ctr" eaLnBrk="1" hangingPunct="1"/>
              <a:r>
                <a:rPr lang="en-US" sz="1400" i="0" dirty="0">
                  <a:solidFill>
                    <a:srgbClr val="000000"/>
                  </a:solidFill>
                  <a:latin typeface="Arial" charset="0"/>
                </a:rPr>
                <a:t>(VLAN ports 9-16)</a:t>
              </a:r>
            </a:p>
          </p:txBody>
        </p:sp>
        <p:grpSp>
          <p:nvGrpSpPr>
            <p:cNvPr id="233" name="Group 44"/>
            <p:cNvGrpSpPr>
              <a:grpSpLocks/>
            </p:cNvGrpSpPr>
            <p:nvPr/>
          </p:nvGrpSpPr>
          <p:grpSpPr bwMode="auto">
            <a:xfrm>
              <a:off x="5821185" y="5380038"/>
              <a:ext cx="609567" cy="558800"/>
              <a:chOff x="-44" y="1473"/>
              <a:chExt cx="981" cy="1105"/>
            </a:xfrm>
          </p:grpSpPr>
          <p:pic>
            <p:nvPicPr>
              <p:cNvPr id="249"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nvGrpSpPr>
            <p:cNvPr id="234" name="Group 44"/>
            <p:cNvGrpSpPr>
              <a:grpSpLocks/>
            </p:cNvGrpSpPr>
            <p:nvPr/>
          </p:nvGrpSpPr>
          <p:grpSpPr bwMode="auto">
            <a:xfrm>
              <a:off x="6348206" y="5472113"/>
              <a:ext cx="609567" cy="558800"/>
              <a:chOff x="-44" y="1473"/>
              <a:chExt cx="981" cy="1105"/>
            </a:xfrm>
          </p:grpSpPr>
          <p:pic>
            <p:nvPicPr>
              <p:cNvPr id="247"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nvGrpSpPr>
            <p:cNvPr id="235" name="Group 44"/>
            <p:cNvGrpSpPr>
              <a:grpSpLocks/>
            </p:cNvGrpSpPr>
            <p:nvPr/>
          </p:nvGrpSpPr>
          <p:grpSpPr bwMode="auto">
            <a:xfrm>
              <a:off x="7070480" y="5492750"/>
              <a:ext cx="609567" cy="558800"/>
              <a:chOff x="-44" y="1473"/>
              <a:chExt cx="981" cy="1105"/>
            </a:xfrm>
          </p:grpSpPr>
          <p:pic>
            <p:nvPicPr>
              <p:cNvPr id="245"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nvGrpSpPr>
            <p:cNvPr id="236" name="Group 44"/>
            <p:cNvGrpSpPr>
              <a:grpSpLocks/>
            </p:cNvGrpSpPr>
            <p:nvPr/>
          </p:nvGrpSpPr>
          <p:grpSpPr bwMode="auto">
            <a:xfrm>
              <a:off x="8888069" y="5522913"/>
              <a:ext cx="609567" cy="558800"/>
              <a:chOff x="-44" y="1473"/>
              <a:chExt cx="981" cy="1105"/>
            </a:xfrm>
          </p:grpSpPr>
          <p:pic>
            <p:nvPicPr>
              <p:cNvPr id="243"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nvGrpSpPr>
            <p:cNvPr id="237" name="Group 44"/>
            <p:cNvGrpSpPr>
              <a:grpSpLocks/>
            </p:cNvGrpSpPr>
            <p:nvPr/>
          </p:nvGrpSpPr>
          <p:grpSpPr bwMode="auto">
            <a:xfrm>
              <a:off x="9396041" y="5532438"/>
              <a:ext cx="609567" cy="558800"/>
              <a:chOff x="-44" y="1473"/>
              <a:chExt cx="981" cy="1105"/>
            </a:xfrm>
          </p:grpSpPr>
          <p:pic>
            <p:nvPicPr>
              <p:cNvPr id="241"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nvGrpSpPr>
            <p:cNvPr id="238" name="Group 44"/>
            <p:cNvGrpSpPr>
              <a:grpSpLocks/>
            </p:cNvGrpSpPr>
            <p:nvPr/>
          </p:nvGrpSpPr>
          <p:grpSpPr bwMode="auto">
            <a:xfrm>
              <a:off x="10259595" y="5349875"/>
              <a:ext cx="609567" cy="558800"/>
              <a:chOff x="-44" y="1473"/>
              <a:chExt cx="981" cy="1105"/>
            </a:xfrm>
          </p:grpSpPr>
          <p:pic>
            <p:nvPicPr>
              <p:cNvPr id="239"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000" dirty="0"/>
              </a:p>
            </p:txBody>
          </p:sp>
        </p:grpSp>
      </p:grpSp>
    </p:spTree>
    <p:extLst>
      <p:ext uri="{BB962C8B-B14F-4D97-AF65-F5344CB8AC3E}">
        <p14:creationId xmlns:p14="http://schemas.microsoft.com/office/powerpoint/2010/main" val="421284383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299332"/>
            <a:ext cx="11991975"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dirty="0">
                <a:latin typeface="+mn-ea"/>
                <a:ea typeface="+mn-ea"/>
              </a:rPr>
              <a:t>跨越多个交换机的</a:t>
            </a:r>
            <a:r>
              <a:rPr lang="en-US" altLang="zh-CN" dirty="0">
                <a:latin typeface="+mn-ea"/>
                <a:ea typeface="+mn-ea"/>
              </a:rPr>
              <a:t> VLAN</a:t>
            </a:r>
          </a:p>
        </p:txBody>
      </p:sp>
      <p:sp>
        <p:nvSpPr>
          <p:cNvPr id="152" name="Rectangle 5"/>
          <p:cNvSpPr txBox="1">
            <a:spLocks noChangeArrowheads="1"/>
          </p:cNvSpPr>
          <p:nvPr/>
        </p:nvSpPr>
        <p:spPr>
          <a:xfrm>
            <a:off x="533400" y="228600"/>
            <a:ext cx="77724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endParaRPr lang="en-US" dirty="0">
              <a:latin typeface="Gill Sans MT" charset="0"/>
            </a:endParaRPr>
          </a:p>
        </p:txBody>
      </p:sp>
      <p:sp>
        <p:nvSpPr>
          <p:cNvPr id="262" name="Rectangle 3"/>
          <p:cNvSpPr txBox="1">
            <a:spLocks noChangeArrowheads="1"/>
          </p:cNvSpPr>
          <p:nvPr/>
        </p:nvSpPr>
        <p:spPr>
          <a:xfrm>
            <a:off x="1166854" y="3953976"/>
            <a:ext cx="10573590" cy="19115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l"/>
            </a:pPr>
            <a:r>
              <a:rPr lang="zh-CN" altLang="en-US" sz="2400" dirty="0">
                <a:latin typeface="+mn-ea"/>
              </a:rPr>
              <a:t>干线端口（</a:t>
            </a:r>
            <a:r>
              <a:rPr lang="en-US" altLang="zh-CN" sz="2400" i="1" dirty="0">
                <a:solidFill>
                  <a:srgbClr val="CC0000"/>
                </a:solidFill>
                <a:latin typeface="Gill Sans MT" charset="0"/>
              </a:rPr>
              <a:t> trunk port </a:t>
            </a:r>
            <a:r>
              <a:rPr lang="zh-CN" altLang="en-US" sz="2400" dirty="0">
                <a:latin typeface="+mn-ea"/>
              </a:rPr>
              <a:t>）承载定义在多个物理交换机之上的</a:t>
            </a:r>
            <a:r>
              <a:rPr lang="en-US" altLang="zh-CN" sz="2400" dirty="0">
                <a:latin typeface="+mn-ea"/>
              </a:rPr>
              <a:t>VLAN</a:t>
            </a:r>
            <a:r>
              <a:rPr lang="zh-CN" altLang="en-US" sz="2400" dirty="0">
                <a:latin typeface="+mn-ea"/>
              </a:rPr>
              <a:t>间的流量</a:t>
            </a:r>
            <a:endParaRPr lang="en-US" altLang="zh-CN" sz="2400" dirty="0">
              <a:latin typeface="+mn-ea"/>
            </a:endParaRPr>
          </a:p>
          <a:p>
            <a:pPr lvl="1">
              <a:lnSpc>
                <a:spcPct val="130000"/>
              </a:lnSpc>
              <a:spcBef>
                <a:spcPts val="0"/>
              </a:spcBef>
            </a:pPr>
            <a:r>
              <a:rPr lang="zh-CN" altLang="en-US" sz="2000" dirty="0">
                <a:latin typeface="+mn-ea"/>
              </a:rPr>
              <a:t>某一个</a:t>
            </a:r>
            <a:r>
              <a:rPr lang="en-US" altLang="zh-CN" sz="2000" dirty="0">
                <a:latin typeface="+mn-ea"/>
              </a:rPr>
              <a:t>VLAN</a:t>
            </a:r>
            <a:r>
              <a:rPr lang="zh-CN" altLang="en-US" sz="2000" dirty="0">
                <a:latin typeface="+mn-ea"/>
              </a:rPr>
              <a:t>内的流量帧，如果要跨域物理的交换机，需使用</a:t>
            </a:r>
            <a:r>
              <a:rPr lang="en-US" altLang="zh-CN" sz="2000" dirty="0">
                <a:latin typeface="+mn-ea"/>
              </a:rPr>
              <a:t>802.1q</a:t>
            </a:r>
            <a:r>
              <a:rPr lang="zh-CN" altLang="en-US" sz="2000" dirty="0">
                <a:latin typeface="+mn-ea"/>
              </a:rPr>
              <a:t>格式（带有</a:t>
            </a:r>
            <a:r>
              <a:rPr lang="en-US" altLang="zh-CN" sz="2000" dirty="0">
                <a:latin typeface="+mn-ea"/>
              </a:rPr>
              <a:t>VLAN ID </a:t>
            </a:r>
            <a:r>
              <a:rPr lang="zh-CN" altLang="en-US" sz="2000" dirty="0">
                <a:latin typeface="+mn-ea"/>
              </a:rPr>
              <a:t>信息）</a:t>
            </a:r>
            <a:endParaRPr lang="en-US" altLang="zh-CN" sz="2000" dirty="0">
              <a:latin typeface="+mn-ea"/>
            </a:endParaRPr>
          </a:p>
          <a:p>
            <a:pPr lvl="1">
              <a:lnSpc>
                <a:spcPct val="130000"/>
              </a:lnSpc>
              <a:spcBef>
                <a:spcPts val="0"/>
              </a:spcBef>
            </a:pPr>
            <a:r>
              <a:rPr lang="en-US" altLang="zh-CN" sz="2000" dirty="0">
                <a:latin typeface="+mn-ea"/>
              </a:rPr>
              <a:t>802.1q</a:t>
            </a:r>
            <a:r>
              <a:rPr lang="zh-CN" altLang="en-US" sz="2000" dirty="0">
                <a:latin typeface="+mn-ea"/>
              </a:rPr>
              <a:t>协议的作用：对干线端口之间传输的帧，添加</a:t>
            </a:r>
            <a:r>
              <a:rPr lang="en-US" altLang="zh-CN" sz="2000" dirty="0">
                <a:latin typeface="+mn-ea"/>
              </a:rPr>
              <a:t>/</a:t>
            </a:r>
            <a:r>
              <a:rPr lang="zh-CN" altLang="en-US" sz="2000" dirty="0">
                <a:latin typeface="+mn-ea"/>
              </a:rPr>
              <a:t>移除额外的头部字段</a:t>
            </a:r>
            <a:endParaRPr lang="en-US" altLang="zh-CN" sz="2000" dirty="0">
              <a:latin typeface="+mn-ea"/>
            </a:endParaRPr>
          </a:p>
        </p:txBody>
      </p:sp>
      <p:grpSp>
        <p:nvGrpSpPr>
          <p:cNvPr id="111" name="组合 110"/>
          <p:cNvGrpSpPr/>
          <p:nvPr/>
        </p:nvGrpSpPr>
        <p:grpSpPr>
          <a:xfrm>
            <a:off x="1021645" y="1275645"/>
            <a:ext cx="9444142" cy="2362032"/>
            <a:chOff x="254000" y="1611313"/>
            <a:chExt cx="7936202" cy="2019115"/>
          </a:xfrm>
        </p:grpSpPr>
        <p:sp>
          <p:nvSpPr>
            <p:cNvPr id="112" name="Rectangle 111"/>
            <p:cNvSpPr>
              <a:spLocks noChangeArrowheads="1"/>
            </p:cNvSpPr>
            <p:nvPr/>
          </p:nvSpPr>
          <p:spPr bwMode="auto">
            <a:xfrm>
              <a:off x="3414713" y="2103438"/>
              <a:ext cx="279400" cy="2286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cs typeface="+mn-cs"/>
              </a:endParaRPr>
            </a:p>
          </p:txBody>
        </p:sp>
        <p:sp>
          <p:nvSpPr>
            <p:cNvPr id="113" name="Rectangle 77"/>
            <p:cNvSpPr>
              <a:spLocks noChangeArrowheads="1"/>
            </p:cNvSpPr>
            <p:nvPr/>
          </p:nvSpPr>
          <p:spPr bwMode="auto">
            <a:xfrm>
              <a:off x="6591300" y="2108200"/>
              <a:ext cx="276225" cy="233363"/>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114" name="Rectangle 77"/>
            <p:cNvSpPr>
              <a:spLocks noChangeArrowheads="1"/>
            </p:cNvSpPr>
            <p:nvPr/>
          </p:nvSpPr>
          <p:spPr bwMode="auto">
            <a:xfrm>
              <a:off x="6881813" y="2108200"/>
              <a:ext cx="276225" cy="233363"/>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115" name="Rectangle 77"/>
            <p:cNvSpPr>
              <a:spLocks noChangeArrowheads="1"/>
            </p:cNvSpPr>
            <p:nvPr/>
          </p:nvSpPr>
          <p:spPr bwMode="auto">
            <a:xfrm>
              <a:off x="6300788" y="2112963"/>
              <a:ext cx="276225" cy="23336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116" name="Rectangle 157"/>
            <p:cNvSpPr>
              <a:spLocks noChangeArrowheads="1"/>
            </p:cNvSpPr>
            <p:nvPr/>
          </p:nvSpPr>
          <p:spPr bwMode="auto">
            <a:xfrm>
              <a:off x="6300788" y="1881188"/>
              <a:ext cx="280987" cy="214312"/>
            </a:xfrm>
            <a:prstGeom prst="rect">
              <a:avLst/>
            </a:prstGeom>
            <a:solidFill>
              <a:srgbClr val="00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cs typeface="+mn-cs"/>
              </a:endParaRPr>
            </a:p>
          </p:txBody>
        </p:sp>
        <p:sp>
          <p:nvSpPr>
            <p:cNvPr id="117" name="Rectangle 156"/>
            <p:cNvSpPr>
              <a:spLocks noChangeArrowheads="1"/>
            </p:cNvSpPr>
            <p:nvPr/>
          </p:nvSpPr>
          <p:spPr bwMode="auto">
            <a:xfrm>
              <a:off x="5972175" y="2105025"/>
              <a:ext cx="309563" cy="233363"/>
            </a:xfrm>
            <a:prstGeom prst="rect">
              <a:avLst/>
            </a:prstGeom>
            <a:solidFill>
              <a:srgbClr val="00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cs typeface="+mn-cs"/>
              </a:endParaRPr>
            </a:p>
          </p:txBody>
        </p:sp>
        <p:sp>
          <p:nvSpPr>
            <p:cNvPr id="118" name="Rectangle 62"/>
            <p:cNvSpPr>
              <a:spLocks noChangeArrowheads="1"/>
            </p:cNvSpPr>
            <p:nvPr/>
          </p:nvSpPr>
          <p:spPr bwMode="auto">
            <a:xfrm>
              <a:off x="1341438" y="1887538"/>
              <a:ext cx="273050" cy="196850"/>
            </a:xfrm>
            <a:prstGeom prst="rect">
              <a:avLst/>
            </a:prstGeom>
            <a:solidFill>
              <a:srgbClr val="00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cs typeface="+mn-cs"/>
              </a:endParaRPr>
            </a:p>
          </p:txBody>
        </p:sp>
        <p:sp>
          <p:nvSpPr>
            <p:cNvPr id="119" name="Rectangle 80"/>
            <p:cNvSpPr>
              <a:spLocks noChangeArrowheads="1"/>
            </p:cNvSpPr>
            <p:nvPr/>
          </p:nvSpPr>
          <p:spPr bwMode="auto">
            <a:xfrm>
              <a:off x="1333500" y="2097088"/>
              <a:ext cx="290513" cy="242887"/>
            </a:xfrm>
            <a:prstGeom prst="rect">
              <a:avLst/>
            </a:prstGeom>
            <a:solidFill>
              <a:srgbClr val="00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120" name="Rectangle 77"/>
            <p:cNvSpPr>
              <a:spLocks noChangeArrowheads="1"/>
            </p:cNvSpPr>
            <p:nvPr/>
          </p:nvSpPr>
          <p:spPr bwMode="auto">
            <a:xfrm>
              <a:off x="3405188" y="1878013"/>
              <a:ext cx="290512" cy="209550"/>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121" name="Rectangle 76"/>
            <p:cNvSpPr>
              <a:spLocks noChangeArrowheads="1"/>
            </p:cNvSpPr>
            <p:nvPr/>
          </p:nvSpPr>
          <p:spPr bwMode="auto">
            <a:xfrm>
              <a:off x="2514600" y="1882775"/>
              <a:ext cx="890588" cy="457200"/>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122" name="Rectangle 75"/>
            <p:cNvSpPr>
              <a:spLocks noChangeArrowheads="1"/>
            </p:cNvSpPr>
            <p:nvPr/>
          </p:nvSpPr>
          <p:spPr bwMode="auto">
            <a:xfrm>
              <a:off x="1619250" y="1882775"/>
              <a:ext cx="900113" cy="452438"/>
            </a:xfrm>
            <a:prstGeom prst="rect">
              <a:avLst/>
            </a:prstGeom>
            <a:solidFill>
              <a:srgbClr val="00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123" name="Rectangle 2"/>
            <p:cNvSpPr>
              <a:spLocks noChangeArrowheads="1"/>
            </p:cNvSpPr>
            <p:nvPr/>
          </p:nvSpPr>
          <p:spPr bwMode="auto">
            <a:xfrm>
              <a:off x="1333500" y="1874838"/>
              <a:ext cx="2370138" cy="46831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eaLnBrk="1" hangingPunct="1"/>
              <a:endParaRPr lang="en-US" sz="2400" i="0" dirty="0">
                <a:solidFill>
                  <a:srgbClr val="000000"/>
                </a:solidFill>
                <a:latin typeface="Arial" charset="0"/>
              </a:endParaRPr>
            </a:p>
          </p:txBody>
        </p:sp>
        <p:sp>
          <p:nvSpPr>
            <p:cNvPr id="124" name="Line 3"/>
            <p:cNvSpPr>
              <a:spLocks noChangeShapeType="1"/>
            </p:cNvSpPr>
            <p:nvPr/>
          </p:nvSpPr>
          <p:spPr bwMode="auto">
            <a:xfrm>
              <a:off x="1335088" y="2090738"/>
              <a:ext cx="2351087" cy="476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25" name="Text Box 6"/>
            <p:cNvSpPr txBox="1">
              <a:spLocks noChangeArrowheads="1"/>
            </p:cNvSpPr>
            <p:nvPr/>
          </p:nvSpPr>
          <p:spPr bwMode="auto">
            <a:xfrm>
              <a:off x="1250950" y="1833563"/>
              <a:ext cx="214451" cy="21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1</a:t>
              </a:r>
            </a:p>
          </p:txBody>
        </p:sp>
        <p:sp>
          <p:nvSpPr>
            <p:cNvPr id="126" name="Line 7"/>
            <p:cNvSpPr>
              <a:spLocks noChangeShapeType="1"/>
            </p:cNvSpPr>
            <p:nvPr/>
          </p:nvSpPr>
          <p:spPr bwMode="auto">
            <a:xfrm>
              <a:off x="2514600" y="1879600"/>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27" name="AutoShape 8"/>
            <p:cNvSpPr>
              <a:spLocks noChangeArrowheads="1"/>
            </p:cNvSpPr>
            <p:nvPr/>
          </p:nvSpPr>
          <p:spPr bwMode="auto">
            <a:xfrm>
              <a:off x="1304925" y="1616075"/>
              <a:ext cx="3176588" cy="261938"/>
            </a:xfrm>
            <a:prstGeom prst="parallelogram">
              <a:avLst>
                <a:gd name="adj" fmla="val 303181"/>
              </a:avLst>
            </a:prstGeom>
            <a:solidFill>
              <a:schemeClr val="bg1"/>
            </a:solidFill>
            <a:ln w="9525">
              <a:solidFill>
                <a:schemeClr val="tx1"/>
              </a:solidFill>
              <a:miter lim="800000"/>
              <a:headEnd/>
              <a:tailEnd/>
            </a:ln>
          </p:spPr>
          <p:txBody>
            <a:bodyPr wrap="none" anchor="ctr"/>
            <a:lstStyle/>
            <a:p>
              <a:pPr eaLnBrk="1" hangingPunct="1"/>
              <a:endParaRPr lang="en-US" sz="2400" i="0" dirty="0">
                <a:solidFill>
                  <a:srgbClr val="000000"/>
                </a:solidFill>
                <a:latin typeface="Arial" charset="0"/>
              </a:endParaRPr>
            </a:p>
          </p:txBody>
        </p:sp>
        <p:sp>
          <p:nvSpPr>
            <p:cNvPr id="128" name="Freeform 9"/>
            <p:cNvSpPr>
              <a:spLocks/>
            </p:cNvSpPr>
            <p:nvPr/>
          </p:nvSpPr>
          <p:spPr bwMode="auto">
            <a:xfrm>
              <a:off x="3708400" y="1619250"/>
              <a:ext cx="763588" cy="720725"/>
            </a:xfrm>
            <a:custGeom>
              <a:avLst/>
              <a:gdLst>
                <a:gd name="T0" fmla="*/ 0 w 232"/>
                <a:gd name="T1" fmla="*/ 2147483647 h 454"/>
                <a:gd name="T2" fmla="*/ 2147483647 w 232"/>
                <a:gd name="T3" fmla="*/ 2147483647 h 454"/>
                <a:gd name="T4" fmla="*/ 2147483647 w 232"/>
                <a:gd name="T5" fmla="*/ 0 h 454"/>
                <a:gd name="T6" fmla="*/ 0 60000 65536"/>
                <a:gd name="T7" fmla="*/ 0 60000 65536"/>
                <a:gd name="T8" fmla="*/ 0 60000 65536"/>
                <a:gd name="T9" fmla="*/ 0 w 232"/>
                <a:gd name="T10" fmla="*/ 0 h 454"/>
                <a:gd name="T11" fmla="*/ 232 w 232"/>
                <a:gd name="T12" fmla="*/ 454 h 454"/>
              </a:gdLst>
              <a:ahLst/>
              <a:cxnLst>
                <a:cxn ang="T6">
                  <a:pos x="T0" y="T1"/>
                </a:cxn>
                <a:cxn ang="T7">
                  <a:pos x="T2" y="T3"/>
                </a:cxn>
                <a:cxn ang="T8">
                  <a:pos x="T4" y="T5"/>
                </a:cxn>
              </a:cxnLst>
              <a:rect l="T9" t="T10" r="T11" b="T12"/>
              <a:pathLst>
                <a:path w="232" h="454">
                  <a:moveTo>
                    <a:pt x="0" y="454"/>
                  </a:moveTo>
                  <a:lnTo>
                    <a:pt x="232" y="274"/>
                  </a:lnTo>
                  <a:lnTo>
                    <a:pt x="229" y="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z="2400" dirty="0"/>
            </a:p>
          </p:txBody>
        </p:sp>
        <p:sp>
          <p:nvSpPr>
            <p:cNvPr id="129" name="Freeform 10"/>
            <p:cNvSpPr>
              <a:spLocks/>
            </p:cNvSpPr>
            <p:nvPr/>
          </p:nvSpPr>
          <p:spPr bwMode="auto">
            <a:xfrm>
              <a:off x="1706563" y="1663700"/>
              <a:ext cx="2228850" cy="150813"/>
            </a:xfrm>
            <a:custGeom>
              <a:avLst/>
              <a:gdLst>
                <a:gd name="T0" fmla="*/ 0 w 678"/>
                <a:gd name="T1" fmla="*/ 2147483647 h 110"/>
                <a:gd name="T2" fmla="*/ 2147483647 w 678"/>
                <a:gd name="T3" fmla="*/ 2147483647 h 110"/>
                <a:gd name="T4" fmla="*/ 2147483647 w 678"/>
                <a:gd name="T5" fmla="*/ 0 h 110"/>
                <a:gd name="T6" fmla="*/ 2147483647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z="2400" dirty="0"/>
            </a:p>
          </p:txBody>
        </p:sp>
        <p:sp>
          <p:nvSpPr>
            <p:cNvPr id="130" name="Freeform 11"/>
            <p:cNvSpPr>
              <a:spLocks/>
            </p:cNvSpPr>
            <p:nvPr/>
          </p:nvSpPr>
          <p:spPr bwMode="auto">
            <a:xfrm>
              <a:off x="2179638" y="1663700"/>
              <a:ext cx="1420812" cy="166688"/>
            </a:xfrm>
            <a:custGeom>
              <a:avLst/>
              <a:gdLst>
                <a:gd name="T0" fmla="*/ 0 w 432"/>
                <a:gd name="T1" fmla="*/ 0 h 105"/>
                <a:gd name="T2" fmla="*/ 2147483647 w 432"/>
                <a:gd name="T3" fmla="*/ 0 h 105"/>
                <a:gd name="T4" fmla="*/ 2147483647 w 432"/>
                <a:gd name="T5" fmla="*/ 2147483647 h 105"/>
                <a:gd name="T6" fmla="*/ 2147483647 w 432"/>
                <a:gd name="T7" fmla="*/ 2147483647 h 105"/>
                <a:gd name="T8" fmla="*/ 0 60000 65536"/>
                <a:gd name="T9" fmla="*/ 0 60000 65536"/>
                <a:gd name="T10" fmla="*/ 0 60000 65536"/>
                <a:gd name="T11" fmla="*/ 0 60000 65536"/>
                <a:gd name="T12" fmla="*/ 0 w 432"/>
                <a:gd name="T13" fmla="*/ 0 h 105"/>
                <a:gd name="T14" fmla="*/ 432 w 432"/>
                <a:gd name="T15" fmla="*/ 105 h 105"/>
              </a:gdLst>
              <a:ahLst/>
              <a:cxnLst>
                <a:cxn ang="T8">
                  <a:pos x="T0" y="T1"/>
                </a:cxn>
                <a:cxn ang="T9">
                  <a:pos x="T2" y="T3"/>
                </a:cxn>
                <a:cxn ang="T10">
                  <a:pos x="T4" y="T5"/>
                </a:cxn>
                <a:cxn ang="T11">
                  <a:pos x="T6" y="T7"/>
                </a:cxn>
              </a:cxnLst>
              <a:rect l="T12" t="T13" r="T14" b="T15"/>
              <a:pathLst>
                <a:path w="432" h="105">
                  <a:moveTo>
                    <a:pt x="0" y="0"/>
                  </a:moveTo>
                  <a:lnTo>
                    <a:pt x="85" y="0"/>
                  </a:lnTo>
                  <a:lnTo>
                    <a:pt x="307" y="105"/>
                  </a:lnTo>
                  <a:lnTo>
                    <a:pt x="432" y="105"/>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z="2400" dirty="0"/>
            </a:p>
          </p:txBody>
        </p:sp>
        <p:sp>
          <p:nvSpPr>
            <p:cNvPr id="131" name="Line 17"/>
            <p:cNvSpPr>
              <a:spLocks noChangeShapeType="1"/>
            </p:cNvSpPr>
            <p:nvPr/>
          </p:nvSpPr>
          <p:spPr bwMode="auto">
            <a:xfrm>
              <a:off x="3114675" y="1884363"/>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32" name="Line 18"/>
            <p:cNvSpPr>
              <a:spLocks noChangeShapeType="1"/>
            </p:cNvSpPr>
            <p:nvPr/>
          </p:nvSpPr>
          <p:spPr bwMode="auto">
            <a:xfrm>
              <a:off x="1914525" y="1879600"/>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33" name="Line 21"/>
            <p:cNvSpPr>
              <a:spLocks noChangeShapeType="1"/>
            </p:cNvSpPr>
            <p:nvPr/>
          </p:nvSpPr>
          <p:spPr bwMode="auto">
            <a:xfrm>
              <a:off x="1624013" y="1876425"/>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34" name="Line 22"/>
            <p:cNvSpPr>
              <a:spLocks noChangeShapeType="1"/>
            </p:cNvSpPr>
            <p:nvPr/>
          </p:nvSpPr>
          <p:spPr bwMode="auto">
            <a:xfrm>
              <a:off x="1333500" y="1889125"/>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35" name="Line 23"/>
            <p:cNvSpPr>
              <a:spLocks noChangeShapeType="1"/>
            </p:cNvSpPr>
            <p:nvPr/>
          </p:nvSpPr>
          <p:spPr bwMode="auto">
            <a:xfrm>
              <a:off x="2195513" y="1884363"/>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36" name="Line 24"/>
            <p:cNvSpPr>
              <a:spLocks noChangeShapeType="1"/>
            </p:cNvSpPr>
            <p:nvPr/>
          </p:nvSpPr>
          <p:spPr bwMode="auto">
            <a:xfrm>
              <a:off x="2819400" y="1879600"/>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37" name="Line 25"/>
            <p:cNvSpPr>
              <a:spLocks noChangeShapeType="1"/>
            </p:cNvSpPr>
            <p:nvPr/>
          </p:nvSpPr>
          <p:spPr bwMode="auto">
            <a:xfrm>
              <a:off x="3409950" y="1874838"/>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38" name="Text Box 26"/>
            <p:cNvSpPr txBox="1">
              <a:spLocks noChangeArrowheads="1"/>
            </p:cNvSpPr>
            <p:nvPr/>
          </p:nvSpPr>
          <p:spPr bwMode="auto">
            <a:xfrm>
              <a:off x="2132013" y="2043113"/>
              <a:ext cx="214451" cy="21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8</a:t>
              </a:r>
            </a:p>
          </p:txBody>
        </p:sp>
        <p:sp>
          <p:nvSpPr>
            <p:cNvPr id="139" name="Text Box 27"/>
            <p:cNvSpPr txBox="1">
              <a:spLocks noChangeArrowheads="1"/>
            </p:cNvSpPr>
            <p:nvPr/>
          </p:nvSpPr>
          <p:spPr bwMode="auto">
            <a:xfrm>
              <a:off x="2451100" y="1828800"/>
              <a:ext cx="214451" cy="21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9</a:t>
              </a:r>
            </a:p>
          </p:txBody>
        </p:sp>
        <p:sp>
          <p:nvSpPr>
            <p:cNvPr id="140" name="Text Box 29"/>
            <p:cNvSpPr txBox="1">
              <a:spLocks noChangeArrowheads="1"/>
            </p:cNvSpPr>
            <p:nvPr/>
          </p:nvSpPr>
          <p:spPr bwMode="auto">
            <a:xfrm>
              <a:off x="2432050" y="2047875"/>
              <a:ext cx="273721" cy="21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10</a:t>
              </a:r>
            </a:p>
          </p:txBody>
        </p:sp>
        <p:sp>
          <p:nvSpPr>
            <p:cNvPr id="141" name="Text Box 30"/>
            <p:cNvSpPr txBox="1">
              <a:spLocks noChangeArrowheads="1"/>
            </p:cNvSpPr>
            <p:nvPr/>
          </p:nvSpPr>
          <p:spPr bwMode="auto">
            <a:xfrm>
              <a:off x="1260475" y="2033588"/>
              <a:ext cx="214451" cy="21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2</a:t>
              </a:r>
            </a:p>
          </p:txBody>
        </p:sp>
        <p:sp>
          <p:nvSpPr>
            <p:cNvPr id="142" name="Text Box 57"/>
            <p:cNvSpPr txBox="1">
              <a:spLocks noChangeArrowheads="1"/>
            </p:cNvSpPr>
            <p:nvPr/>
          </p:nvSpPr>
          <p:spPr bwMode="auto">
            <a:xfrm>
              <a:off x="2127250" y="1828800"/>
              <a:ext cx="214451" cy="21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7</a:t>
              </a:r>
            </a:p>
          </p:txBody>
        </p:sp>
        <p:sp>
          <p:nvSpPr>
            <p:cNvPr id="143" name="Line 61"/>
            <p:cNvSpPr>
              <a:spLocks noChangeShapeType="1"/>
            </p:cNvSpPr>
            <p:nvPr/>
          </p:nvSpPr>
          <p:spPr bwMode="auto">
            <a:xfrm flipH="1">
              <a:off x="573088" y="2209800"/>
              <a:ext cx="901700" cy="2794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44" name="Line 62"/>
            <p:cNvSpPr>
              <a:spLocks noChangeShapeType="1"/>
            </p:cNvSpPr>
            <p:nvPr/>
          </p:nvSpPr>
          <p:spPr bwMode="auto">
            <a:xfrm flipH="1">
              <a:off x="958850" y="2209800"/>
              <a:ext cx="806450" cy="4191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45" name="Line 63"/>
            <p:cNvSpPr>
              <a:spLocks noChangeShapeType="1"/>
            </p:cNvSpPr>
            <p:nvPr/>
          </p:nvSpPr>
          <p:spPr bwMode="auto">
            <a:xfrm flipH="1">
              <a:off x="1677988" y="2225675"/>
              <a:ext cx="709612" cy="360363"/>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46" name="Text Box 64"/>
            <p:cNvSpPr txBox="1">
              <a:spLocks noChangeArrowheads="1"/>
            </p:cNvSpPr>
            <p:nvPr/>
          </p:nvSpPr>
          <p:spPr bwMode="auto">
            <a:xfrm>
              <a:off x="3398838" y="2587625"/>
              <a:ext cx="413815" cy="3946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i="0" dirty="0">
                  <a:solidFill>
                    <a:srgbClr val="000000"/>
                  </a:solidFill>
                  <a:latin typeface="Arial" charset="0"/>
                </a:rPr>
                <a:t>…</a:t>
              </a:r>
            </a:p>
          </p:txBody>
        </p:sp>
        <p:sp>
          <p:nvSpPr>
            <p:cNvPr id="147" name="Line 69"/>
            <p:cNvSpPr>
              <a:spLocks noChangeShapeType="1"/>
            </p:cNvSpPr>
            <p:nvPr/>
          </p:nvSpPr>
          <p:spPr bwMode="auto">
            <a:xfrm>
              <a:off x="2686050" y="2212975"/>
              <a:ext cx="101600" cy="37782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48" name="Line 70"/>
            <p:cNvSpPr>
              <a:spLocks noChangeShapeType="1"/>
            </p:cNvSpPr>
            <p:nvPr/>
          </p:nvSpPr>
          <p:spPr bwMode="auto">
            <a:xfrm>
              <a:off x="2676525" y="2011363"/>
              <a:ext cx="479425" cy="6032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49" name="Line 71"/>
            <p:cNvSpPr>
              <a:spLocks noChangeShapeType="1"/>
            </p:cNvSpPr>
            <p:nvPr/>
          </p:nvSpPr>
          <p:spPr bwMode="auto">
            <a:xfrm>
              <a:off x="3532188" y="1955800"/>
              <a:ext cx="514350" cy="4841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95" name="Text Box 72"/>
            <p:cNvSpPr txBox="1">
              <a:spLocks noChangeArrowheads="1"/>
            </p:cNvSpPr>
            <p:nvPr/>
          </p:nvSpPr>
          <p:spPr bwMode="auto">
            <a:xfrm>
              <a:off x="479667" y="3130550"/>
              <a:ext cx="1818791" cy="4998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eaLnBrk="1" hangingPunct="1"/>
              <a:r>
                <a:rPr lang="en-US" sz="1600" i="0" dirty="0">
                  <a:solidFill>
                    <a:srgbClr val="000000"/>
                  </a:solidFill>
                  <a:latin typeface="Arial" charset="0"/>
                </a:rPr>
                <a:t>Electrical Engineering</a:t>
              </a:r>
            </a:p>
            <a:p>
              <a:pPr algn="ctr" eaLnBrk="1" hangingPunct="1"/>
              <a:r>
                <a:rPr lang="en-US" sz="1600" i="0" dirty="0">
                  <a:solidFill>
                    <a:srgbClr val="000000"/>
                  </a:solidFill>
                  <a:latin typeface="Arial" charset="0"/>
                </a:rPr>
                <a:t>(VLAN ports 1-8)</a:t>
              </a:r>
            </a:p>
          </p:txBody>
        </p:sp>
        <p:sp>
          <p:nvSpPr>
            <p:cNvPr id="196" name="Text Box 73"/>
            <p:cNvSpPr txBox="1">
              <a:spLocks noChangeArrowheads="1"/>
            </p:cNvSpPr>
            <p:nvPr/>
          </p:nvSpPr>
          <p:spPr bwMode="auto">
            <a:xfrm>
              <a:off x="2656355" y="3117850"/>
              <a:ext cx="1572280" cy="4998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eaLnBrk="1" hangingPunct="1"/>
              <a:r>
                <a:rPr lang="en-US" sz="1600" i="0" dirty="0">
                  <a:solidFill>
                    <a:srgbClr val="000000"/>
                  </a:solidFill>
                  <a:latin typeface="Arial" charset="0"/>
                </a:rPr>
                <a:t>Computer Science</a:t>
              </a:r>
            </a:p>
            <a:p>
              <a:pPr algn="ctr" eaLnBrk="1" hangingPunct="1"/>
              <a:r>
                <a:rPr lang="en-US" sz="1600" i="0" dirty="0">
                  <a:solidFill>
                    <a:srgbClr val="000000"/>
                  </a:solidFill>
                  <a:latin typeface="Arial" charset="0"/>
                </a:rPr>
                <a:t>(VLAN ports 9-15)</a:t>
              </a:r>
            </a:p>
          </p:txBody>
        </p:sp>
        <p:sp>
          <p:nvSpPr>
            <p:cNvPr id="198" name="Text Box 74"/>
            <p:cNvSpPr txBox="1">
              <a:spLocks noChangeArrowheads="1"/>
            </p:cNvSpPr>
            <p:nvPr/>
          </p:nvSpPr>
          <p:spPr bwMode="auto">
            <a:xfrm>
              <a:off x="3322638" y="1824038"/>
              <a:ext cx="273721" cy="21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15</a:t>
              </a:r>
            </a:p>
          </p:txBody>
        </p:sp>
        <p:sp>
          <p:nvSpPr>
            <p:cNvPr id="199" name="Oval 81"/>
            <p:cNvSpPr>
              <a:spLocks noChangeArrowheads="1"/>
            </p:cNvSpPr>
            <p:nvPr/>
          </p:nvSpPr>
          <p:spPr bwMode="auto">
            <a:xfrm>
              <a:off x="1449388" y="2189163"/>
              <a:ext cx="42862"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248" name="Oval 82"/>
            <p:cNvSpPr>
              <a:spLocks noChangeArrowheads="1"/>
            </p:cNvSpPr>
            <p:nvPr/>
          </p:nvSpPr>
          <p:spPr bwMode="auto">
            <a:xfrm>
              <a:off x="1741488" y="2185988"/>
              <a:ext cx="42862"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263" name="Oval 83"/>
            <p:cNvSpPr>
              <a:spLocks noChangeArrowheads="1"/>
            </p:cNvSpPr>
            <p:nvPr/>
          </p:nvSpPr>
          <p:spPr bwMode="auto">
            <a:xfrm>
              <a:off x="2328863" y="2190750"/>
              <a:ext cx="42862"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264" name="Oval 84"/>
            <p:cNvSpPr>
              <a:spLocks noChangeArrowheads="1"/>
            </p:cNvSpPr>
            <p:nvPr/>
          </p:nvSpPr>
          <p:spPr bwMode="auto">
            <a:xfrm>
              <a:off x="2660650" y="2187575"/>
              <a:ext cx="42863"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265" name="Oval 85"/>
            <p:cNvSpPr>
              <a:spLocks noChangeArrowheads="1"/>
            </p:cNvSpPr>
            <p:nvPr/>
          </p:nvSpPr>
          <p:spPr bwMode="auto">
            <a:xfrm>
              <a:off x="2647950" y="1973263"/>
              <a:ext cx="42863"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266" name="Oval 86"/>
            <p:cNvSpPr>
              <a:spLocks noChangeArrowheads="1"/>
            </p:cNvSpPr>
            <p:nvPr/>
          </p:nvSpPr>
          <p:spPr bwMode="auto">
            <a:xfrm>
              <a:off x="3522663" y="1970088"/>
              <a:ext cx="42862"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267" name="Text Box 45"/>
            <p:cNvSpPr txBox="1">
              <a:spLocks noChangeArrowheads="1"/>
            </p:cNvSpPr>
            <p:nvPr/>
          </p:nvSpPr>
          <p:spPr bwMode="auto">
            <a:xfrm>
              <a:off x="1112838" y="2554288"/>
              <a:ext cx="413815" cy="3946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i="0" dirty="0">
                  <a:solidFill>
                    <a:srgbClr val="000000"/>
                  </a:solidFill>
                  <a:latin typeface="Arial" charset="0"/>
                </a:rPr>
                <a:t>…</a:t>
              </a:r>
            </a:p>
          </p:txBody>
        </p:sp>
        <p:sp>
          <p:nvSpPr>
            <p:cNvPr id="268" name="Rectangle 113"/>
            <p:cNvSpPr>
              <a:spLocks noChangeArrowheads="1"/>
            </p:cNvSpPr>
            <p:nvPr/>
          </p:nvSpPr>
          <p:spPr bwMode="auto">
            <a:xfrm>
              <a:off x="6888163" y="2105025"/>
              <a:ext cx="279400" cy="238125"/>
            </a:xfrm>
            <a:prstGeom prst="rect">
              <a:avLst/>
            </a:prstGeom>
            <a:noFill/>
            <a:ln>
              <a:noFill/>
            </a:ln>
            <a:effectLst/>
            <a:extLst>
              <a:ext uri="{909E8E84-426E-40dd-AFC4-6F175D3DCCD1}">
                <a14:hiddenFill xmlns="" xmlns:a14="http://schemas.microsoft.com/office/drawing/2010/main">
                  <a:solidFill>
                    <a:srgbClr val="FFFF00"/>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cs typeface="+mn-cs"/>
              </a:endParaRPr>
            </a:p>
          </p:txBody>
        </p:sp>
        <p:sp>
          <p:nvSpPr>
            <p:cNvPr id="269" name="Rectangle 77"/>
            <p:cNvSpPr>
              <a:spLocks noChangeArrowheads="1"/>
            </p:cNvSpPr>
            <p:nvPr/>
          </p:nvSpPr>
          <p:spPr bwMode="auto">
            <a:xfrm>
              <a:off x="6877050" y="1884363"/>
              <a:ext cx="290513" cy="209550"/>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270" name="Rectangle 76"/>
            <p:cNvSpPr>
              <a:spLocks noChangeArrowheads="1"/>
            </p:cNvSpPr>
            <p:nvPr/>
          </p:nvSpPr>
          <p:spPr bwMode="auto">
            <a:xfrm>
              <a:off x="5986463" y="1889125"/>
              <a:ext cx="890587" cy="457200"/>
            </a:xfrm>
            <a:prstGeom prst="rect">
              <a:avLst/>
            </a:prstGeom>
            <a:noFill/>
            <a:ln>
              <a:noFill/>
            </a:ln>
            <a:extLst>
              <a:ext uri="{909E8E84-426E-40dd-AFC4-6F175D3DCCD1}">
                <a14:hiddenFill xmlns="" xmlns:a14="http://schemas.microsoft.com/office/drawing/2010/main">
                  <a:solidFill>
                    <a:srgbClr val="FFFF00"/>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271" name="Line 17"/>
            <p:cNvSpPr>
              <a:spLocks noChangeShapeType="1"/>
            </p:cNvSpPr>
            <p:nvPr/>
          </p:nvSpPr>
          <p:spPr bwMode="auto">
            <a:xfrm>
              <a:off x="6586538" y="1890713"/>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272" name="Line 24"/>
            <p:cNvSpPr>
              <a:spLocks noChangeShapeType="1"/>
            </p:cNvSpPr>
            <p:nvPr/>
          </p:nvSpPr>
          <p:spPr bwMode="auto">
            <a:xfrm>
              <a:off x="6291263" y="1885950"/>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273" name="Line 25"/>
            <p:cNvSpPr>
              <a:spLocks noChangeShapeType="1"/>
            </p:cNvSpPr>
            <p:nvPr/>
          </p:nvSpPr>
          <p:spPr bwMode="auto">
            <a:xfrm>
              <a:off x="6881813" y="1881188"/>
              <a:ext cx="0" cy="463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274" name="Text Box 29"/>
            <p:cNvSpPr txBox="1">
              <a:spLocks noChangeArrowheads="1"/>
            </p:cNvSpPr>
            <p:nvPr/>
          </p:nvSpPr>
          <p:spPr bwMode="auto">
            <a:xfrm>
              <a:off x="5903913" y="2054225"/>
              <a:ext cx="214451" cy="21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2</a:t>
              </a:r>
            </a:p>
          </p:txBody>
        </p:sp>
        <p:sp>
          <p:nvSpPr>
            <p:cNvPr id="275" name="Text Box 74"/>
            <p:cNvSpPr txBox="1">
              <a:spLocks noChangeArrowheads="1"/>
            </p:cNvSpPr>
            <p:nvPr/>
          </p:nvSpPr>
          <p:spPr bwMode="auto">
            <a:xfrm>
              <a:off x="6794500" y="1830388"/>
              <a:ext cx="214451" cy="21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7</a:t>
              </a:r>
            </a:p>
          </p:txBody>
        </p:sp>
        <p:sp>
          <p:nvSpPr>
            <p:cNvPr id="276" name="Oval 84"/>
            <p:cNvSpPr>
              <a:spLocks noChangeArrowheads="1"/>
            </p:cNvSpPr>
            <p:nvPr/>
          </p:nvSpPr>
          <p:spPr bwMode="auto">
            <a:xfrm>
              <a:off x="6132513" y="2193925"/>
              <a:ext cx="42862"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277" name="Oval 86"/>
            <p:cNvSpPr>
              <a:spLocks noChangeArrowheads="1"/>
            </p:cNvSpPr>
            <p:nvPr/>
          </p:nvSpPr>
          <p:spPr bwMode="auto">
            <a:xfrm>
              <a:off x="6994525" y="1976438"/>
              <a:ext cx="42863"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278" name="AutoShape 8"/>
            <p:cNvSpPr>
              <a:spLocks noChangeArrowheads="1"/>
            </p:cNvSpPr>
            <p:nvPr/>
          </p:nvSpPr>
          <p:spPr bwMode="auto">
            <a:xfrm>
              <a:off x="5972175" y="1612900"/>
              <a:ext cx="1630363" cy="261938"/>
            </a:xfrm>
            <a:prstGeom prst="parallelogram">
              <a:avLst>
                <a:gd name="adj" fmla="val 155606"/>
              </a:avLst>
            </a:prstGeom>
            <a:solidFill>
              <a:schemeClr val="bg1"/>
            </a:solidFill>
            <a:ln w="9525">
              <a:solidFill>
                <a:schemeClr val="tx1"/>
              </a:solidFill>
              <a:miter lim="800000"/>
              <a:headEnd/>
              <a:tailEnd/>
            </a:ln>
          </p:spPr>
          <p:txBody>
            <a:bodyPr wrap="none" anchor="ctr"/>
            <a:lstStyle/>
            <a:p>
              <a:pPr eaLnBrk="1" hangingPunct="1"/>
              <a:endParaRPr lang="en-US" sz="2400" i="0" dirty="0">
                <a:solidFill>
                  <a:srgbClr val="000000"/>
                </a:solidFill>
                <a:latin typeface="Arial" charset="0"/>
              </a:endParaRPr>
            </a:p>
          </p:txBody>
        </p:sp>
        <p:sp>
          <p:nvSpPr>
            <p:cNvPr id="279" name="Freeform 10"/>
            <p:cNvSpPr>
              <a:spLocks/>
            </p:cNvSpPr>
            <p:nvPr/>
          </p:nvSpPr>
          <p:spPr bwMode="auto">
            <a:xfrm>
              <a:off x="6154738" y="1657350"/>
              <a:ext cx="1184275" cy="166688"/>
            </a:xfrm>
            <a:custGeom>
              <a:avLst/>
              <a:gdLst>
                <a:gd name="T0" fmla="*/ 0 w 678"/>
                <a:gd name="T1" fmla="*/ 2147483647 h 110"/>
                <a:gd name="T2" fmla="*/ 2147483647 w 678"/>
                <a:gd name="T3" fmla="*/ 2147483647 h 110"/>
                <a:gd name="T4" fmla="*/ 2147483647 w 678"/>
                <a:gd name="T5" fmla="*/ 0 h 110"/>
                <a:gd name="T6" fmla="*/ 2147483647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z="2400" dirty="0"/>
            </a:p>
          </p:txBody>
        </p:sp>
        <p:sp>
          <p:nvSpPr>
            <p:cNvPr id="280" name="Freeform 10"/>
            <p:cNvSpPr>
              <a:spLocks/>
            </p:cNvSpPr>
            <p:nvPr/>
          </p:nvSpPr>
          <p:spPr bwMode="auto">
            <a:xfrm flipV="1">
              <a:off x="6354763" y="1657350"/>
              <a:ext cx="873125" cy="166688"/>
            </a:xfrm>
            <a:custGeom>
              <a:avLst/>
              <a:gdLst>
                <a:gd name="T0" fmla="*/ 0 w 678"/>
                <a:gd name="T1" fmla="*/ 2147483647 h 110"/>
                <a:gd name="T2" fmla="*/ 2147483647 w 678"/>
                <a:gd name="T3" fmla="*/ 2147483647 h 110"/>
                <a:gd name="T4" fmla="*/ 2147483647 w 678"/>
                <a:gd name="T5" fmla="*/ 0 h 110"/>
                <a:gd name="T6" fmla="*/ 2147483647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rot="10800000"/>
            <a:lstStyle/>
            <a:p>
              <a:endParaRPr lang="en-US" sz="2400" dirty="0"/>
            </a:p>
          </p:txBody>
        </p:sp>
        <p:sp>
          <p:nvSpPr>
            <p:cNvPr id="281" name="Freeform 131"/>
            <p:cNvSpPr>
              <a:spLocks/>
            </p:cNvSpPr>
            <p:nvPr/>
          </p:nvSpPr>
          <p:spPr bwMode="auto">
            <a:xfrm>
              <a:off x="7180263" y="1611313"/>
              <a:ext cx="419100" cy="723900"/>
            </a:xfrm>
            <a:custGeom>
              <a:avLst/>
              <a:gdLst>
                <a:gd name="T0" fmla="*/ 2147483647 w 264"/>
                <a:gd name="T1" fmla="*/ 0 h 456"/>
                <a:gd name="T2" fmla="*/ 2147483647 w 264"/>
                <a:gd name="T3" fmla="*/ 2147483647 h 456"/>
                <a:gd name="T4" fmla="*/ 0 w 264"/>
                <a:gd name="T5" fmla="*/ 2147483647 h 456"/>
                <a:gd name="T6" fmla="*/ 0 60000 65536"/>
                <a:gd name="T7" fmla="*/ 0 60000 65536"/>
                <a:gd name="T8" fmla="*/ 0 60000 65536"/>
              </a:gdLst>
              <a:ahLst/>
              <a:cxnLst>
                <a:cxn ang="T6">
                  <a:pos x="T0" y="T1"/>
                </a:cxn>
                <a:cxn ang="T7">
                  <a:pos x="T2" y="T3"/>
                </a:cxn>
                <a:cxn ang="T8">
                  <a:pos x="T4" y="T5"/>
                </a:cxn>
              </a:cxnLst>
              <a:rect l="0" t="0" r="r" b="b"/>
              <a:pathLst>
                <a:path w="264" h="456">
                  <a:moveTo>
                    <a:pt x="264" y="0"/>
                  </a:moveTo>
                  <a:lnTo>
                    <a:pt x="262" y="248"/>
                  </a:lnTo>
                  <a:lnTo>
                    <a:pt x="0" y="456"/>
                  </a:lnTo>
                </a:path>
              </a:pathLst>
            </a:custGeom>
            <a:noFill/>
            <a:ln w="952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sp>
          <p:nvSpPr>
            <p:cNvPr id="282" name="Freeform 132"/>
            <p:cNvSpPr>
              <a:spLocks/>
            </p:cNvSpPr>
            <p:nvPr/>
          </p:nvSpPr>
          <p:spPr bwMode="auto">
            <a:xfrm>
              <a:off x="5969000" y="1868488"/>
              <a:ext cx="1209675" cy="481012"/>
            </a:xfrm>
            <a:custGeom>
              <a:avLst/>
              <a:gdLst>
                <a:gd name="T0" fmla="*/ 0 w 762"/>
                <a:gd name="T1" fmla="*/ 2147483647 h 303"/>
                <a:gd name="T2" fmla="*/ 0 w 762"/>
                <a:gd name="T3" fmla="*/ 2147483647 h 303"/>
                <a:gd name="T4" fmla="*/ 2147483647 w 762"/>
                <a:gd name="T5" fmla="*/ 2147483647 h 303"/>
                <a:gd name="T6" fmla="*/ 2147483647 w 762"/>
                <a:gd name="T7" fmla="*/ 0 h 30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62" h="303">
                  <a:moveTo>
                    <a:pt x="0" y="3"/>
                  </a:moveTo>
                  <a:lnTo>
                    <a:pt x="0" y="303"/>
                  </a:lnTo>
                  <a:lnTo>
                    <a:pt x="762" y="303"/>
                  </a:lnTo>
                  <a:lnTo>
                    <a:pt x="762" y="0"/>
                  </a:lnTo>
                </a:path>
              </a:pathLst>
            </a:custGeom>
            <a:noFill/>
            <a:ln w="952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sp>
          <p:nvSpPr>
            <p:cNvPr id="283" name="Line 133"/>
            <p:cNvSpPr>
              <a:spLocks noChangeShapeType="1"/>
            </p:cNvSpPr>
            <p:nvPr/>
          </p:nvSpPr>
          <p:spPr bwMode="auto">
            <a:xfrm flipV="1">
              <a:off x="5969000" y="2092325"/>
              <a:ext cx="1219200" cy="4763"/>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2400" dirty="0">
                <a:cs typeface="+mn-cs"/>
              </a:endParaRPr>
            </a:p>
          </p:txBody>
        </p:sp>
        <p:sp>
          <p:nvSpPr>
            <p:cNvPr id="284" name="Line 69"/>
            <p:cNvSpPr>
              <a:spLocks noChangeShapeType="1"/>
            </p:cNvSpPr>
            <p:nvPr/>
          </p:nvSpPr>
          <p:spPr bwMode="auto">
            <a:xfrm flipH="1">
              <a:off x="5983288" y="2216150"/>
              <a:ext cx="165100" cy="30162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285" name="Line 70"/>
            <p:cNvSpPr>
              <a:spLocks noChangeShapeType="1"/>
            </p:cNvSpPr>
            <p:nvPr/>
          </p:nvSpPr>
          <p:spPr bwMode="auto">
            <a:xfrm>
              <a:off x="6438900" y="1990725"/>
              <a:ext cx="179388" cy="627063"/>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286" name="Line 71"/>
            <p:cNvSpPr>
              <a:spLocks noChangeShapeType="1"/>
            </p:cNvSpPr>
            <p:nvPr/>
          </p:nvSpPr>
          <p:spPr bwMode="auto">
            <a:xfrm>
              <a:off x="6999288" y="1987550"/>
              <a:ext cx="509587" cy="455613"/>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287" name="Oval 85"/>
            <p:cNvSpPr>
              <a:spLocks noChangeArrowheads="1"/>
            </p:cNvSpPr>
            <p:nvPr/>
          </p:nvSpPr>
          <p:spPr bwMode="auto">
            <a:xfrm>
              <a:off x="6424613" y="1970088"/>
              <a:ext cx="42862" cy="47625"/>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288" name="Text Box 27"/>
            <p:cNvSpPr txBox="1">
              <a:spLocks noChangeArrowheads="1"/>
            </p:cNvSpPr>
            <p:nvPr/>
          </p:nvSpPr>
          <p:spPr bwMode="auto">
            <a:xfrm>
              <a:off x="6232525" y="1835150"/>
              <a:ext cx="214451" cy="21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3</a:t>
              </a:r>
            </a:p>
          </p:txBody>
        </p:sp>
        <p:sp>
          <p:nvSpPr>
            <p:cNvPr id="289" name="Rectangle 158"/>
            <p:cNvSpPr>
              <a:spLocks noChangeArrowheads="1"/>
            </p:cNvSpPr>
            <p:nvPr/>
          </p:nvSpPr>
          <p:spPr bwMode="auto">
            <a:xfrm>
              <a:off x="6591300" y="1885950"/>
              <a:ext cx="280988" cy="204788"/>
            </a:xfrm>
            <a:prstGeom prst="rect">
              <a:avLst/>
            </a:prstGeom>
            <a:solidFill>
              <a:srgbClr val="00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dirty="0">
                <a:solidFill>
                  <a:srgbClr val="000000"/>
                </a:solidFill>
                <a:cs typeface="+mn-cs"/>
              </a:endParaRPr>
            </a:p>
          </p:txBody>
        </p:sp>
        <p:sp>
          <p:nvSpPr>
            <p:cNvPr id="290" name="Text Box 73"/>
            <p:cNvSpPr txBox="1">
              <a:spLocks noChangeArrowheads="1"/>
            </p:cNvSpPr>
            <p:nvPr/>
          </p:nvSpPr>
          <p:spPr bwMode="auto">
            <a:xfrm>
              <a:off x="5514686" y="3124200"/>
              <a:ext cx="2675516" cy="4998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eaLnBrk="1" hangingPunct="1"/>
              <a:r>
                <a:rPr lang="en-US" sz="1600" i="0" dirty="0">
                  <a:solidFill>
                    <a:srgbClr val="000000"/>
                  </a:solidFill>
                  <a:latin typeface="Arial" charset="0"/>
                </a:rPr>
                <a:t>Ports 2,3,5 belong to EE VLAN</a:t>
              </a:r>
            </a:p>
            <a:p>
              <a:pPr algn="ctr" eaLnBrk="1" hangingPunct="1"/>
              <a:r>
                <a:rPr lang="en-US" sz="1600" i="0" dirty="0">
                  <a:solidFill>
                    <a:srgbClr val="000000"/>
                  </a:solidFill>
                  <a:latin typeface="Arial" charset="0"/>
                </a:rPr>
                <a:t>Ports 4,6,7,8 belong to CS VLAN</a:t>
              </a:r>
            </a:p>
          </p:txBody>
        </p:sp>
        <p:sp>
          <p:nvSpPr>
            <p:cNvPr id="291" name="Text Box 27"/>
            <p:cNvSpPr txBox="1">
              <a:spLocks noChangeArrowheads="1"/>
            </p:cNvSpPr>
            <p:nvPr/>
          </p:nvSpPr>
          <p:spPr bwMode="auto">
            <a:xfrm>
              <a:off x="6513513" y="1835150"/>
              <a:ext cx="214451" cy="21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5</a:t>
              </a:r>
            </a:p>
          </p:txBody>
        </p:sp>
        <p:sp>
          <p:nvSpPr>
            <p:cNvPr id="292" name="Text Box 27"/>
            <p:cNvSpPr txBox="1">
              <a:spLocks noChangeArrowheads="1"/>
            </p:cNvSpPr>
            <p:nvPr/>
          </p:nvSpPr>
          <p:spPr bwMode="auto">
            <a:xfrm>
              <a:off x="6237288" y="2049463"/>
              <a:ext cx="214451" cy="21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4</a:t>
              </a:r>
            </a:p>
          </p:txBody>
        </p:sp>
        <p:sp>
          <p:nvSpPr>
            <p:cNvPr id="293" name="Text Box 27"/>
            <p:cNvSpPr txBox="1">
              <a:spLocks noChangeArrowheads="1"/>
            </p:cNvSpPr>
            <p:nvPr/>
          </p:nvSpPr>
          <p:spPr bwMode="auto">
            <a:xfrm>
              <a:off x="6513513" y="2049463"/>
              <a:ext cx="214451" cy="21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6</a:t>
              </a:r>
            </a:p>
          </p:txBody>
        </p:sp>
        <p:sp>
          <p:nvSpPr>
            <p:cNvPr id="294" name="Text Box 27"/>
            <p:cNvSpPr txBox="1">
              <a:spLocks noChangeArrowheads="1"/>
            </p:cNvSpPr>
            <p:nvPr/>
          </p:nvSpPr>
          <p:spPr bwMode="auto">
            <a:xfrm>
              <a:off x="6813550" y="2054225"/>
              <a:ext cx="214451" cy="21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000000"/>
                  </a:solidFill>
                  <a:latin typeface="Arial" charset="0"/>
                </a:rPr>
                <a:t>8</a:t>
              </a:r>
            </a:p>
          </p:txBody>
        </p:sp>
        <p:grpSp>
          <p:nvGrpSpPr>
            <p:cNvPr id="295" name="Group 170"/>
            <p:cNvGrpSpPr>
              <a:grpSpLocks/>
            </p:cNvGrpSpPr>
            <p:nvPr/>
          </p:nvGrpSpPr>
          <p:grpSpPr bwMode="auto">
            <a:xfrm>
              <a:off x="3327399" y="1835150"/>
              <a:ext cx="2835275" cy="423863"/>
              <a:chOff x="2096" y="1156"/>
              <a:chExt cx="1786" cy="267"/>
            </a:xfrm>
          </p:grpSpPr>
          <p:sp>
            <p:nvSpPr>
              <p:cNvPr id="323" name="Oval 85"/>
              <p:cNvSpPr>
                <a:spLocks noChangeArrowheads="1"/>
              </p:cNvSpPr>
              <p:nvPr/>
            </p:nvSpPr>
            <p:spPr bwMode="auto">
              <a:xfrm>
                <a:off x="2215" y="1381"/>
                <a:ext cx="27" cy="30"/>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grpSp>
            <p:nvGrpSpPr>
              <p:cNvPr id="324" name="Group 169"/>
              <p:cNvGrpSpPr>
                <a:grpSpLocks/>
              </p:cNvGrpSpPr>
              <p:nvPr/>
            </p:nvGrpSpPr>
            <p:grpSpPr bwMode="auto">
              <a:xfrm>
                <a:off x="2096" y="1156"/>
                <a:ext cx="1786" cy="267"/>
                <a:chOff x="2096" y="1156"/>
                <a:chExt cx="1786" cy="267"/>
              </a:xfrm>
            </p:grpSpPr>
            <p:sp>
              <p:nvSpPr>
                <p:cNvPr id="325" name="Text Box 28"/>
                <p:cNvSpPr txBox="1">
                  <a:spLocks noChangeArrowheads="1"/>
                </p:cNvSpPr>
                <p:nvPr/>
              </p:nvSpPr>
              <p:spPr bwMode="auto">
                <a:xfrm>
                  <a:off x="2096" y="1290"/>
                  <a:ext cx="172" cy="1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FF0000"/>
                      </a:solidFill>
                      <a:latin typeface="Arial" charset="0"/>
                    </a:rPr>
                    <a:t>16</a:t>
                  </a:r>
                </a:p>
              </p:txBody>
            </p:sp>
            <p:sp>
              <p:nvSpPr>
                <p:cNvPr id="326" name="Text Box 27"/>
                <p:cNvSpPr txBox="1">
                  <a:spLocks noChangeArrowheads="1"/>
                </p:cNvSpPr>
                <p:nvPr/>
              </p:nvSpPr>
              <p:spPr bwMode="auto">
                <a:xfrm>
                  <a:off x="3731" y="1156"/>
                  <a:ext cx="135" cy="1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000" i="0" dirty="0">
                      <a:solidFill>
                        <a:srgbClr val="FF0000"/>
                      </a:solidFill>
                      <a:latin typeface="Arial" charset="0"/>
                    </a:rPr>
                    <a:t>1</a:t>
                  </a:r>
                </a:p>
              </p:txBody>
            </p:sp>
            <p:sp>
              <p:nvSpPr>
                <p:cNvPr id="327" name="Oval 85"/>
                <p:cNvSpPr>
                  <a:spLocks noChangeArrowheads="1"/>
                </p:cNvSpPr>
                <p:nvPr/>
              </p:nvSpPr>
              <p:spPr bwMode="auto">
                <a:xfrm>
                  <a:off x="3855" y="1247"/>
                  <a:ext cx="27" cy="30"/>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en-US" sz="2400" i="0" dirty="0">
                    <a:solidFill>
                      <a:srgbClr val="000000"/>
                    </a:solidFill>
                    <a:latin typeface="Arial" charset="0"/>
                  </a:endParaRPr>
                </a:p>
              </p:txBody>
            </p:sp>
            <p:sp>
              <p:nvSpPr>
                <p:cNvPr id="328" name="Freeform 168"/>
                <p:cNvSpPr>
                  <a:spLocks/>
                </p:cNvSpPr>
                <p:nvPr/>
              </p:nvSpPr>
              <p:spPr bwMode="auto">
                <a:xfrm>
                  <a:off x="2226" y="1260"/>
                  <a:ext cx="1644" cy="135"/>
                </a:xfrm>
                <a:custGeom>
                  <a:avLst/>
                  <a:gdLst>
                    <a:gd name="T0" fmla="*/ 0 w 1644"/>
                    <a:gd name="T1" fmla="*/ 135 h 135"/>
                    <a:gd name="T2" fmla="*/ 852 w 1644"/>
                    <a:gd name="T3" fmla="*/ 132 h 135"/>
                    <a:gd name="T4" fmla="*/ 1050 w 1644"/>
                    <a:gd name="T5" fmla="*/ 0 h 135"/>
                    <a:gd name="T6" fmla="*/ 1644 w 1644"/>
                    <a:gd name="T7" fmla="*/ 0 h 1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4" h="135">
                      <a:moveTo>
                        <a:pt x="0" y="135"/>
                      </a:moveTo>
                      <a:lnTo>
                        <a:pt x="852" y="132"/>
                      </a:lnTo>
                      <a:lnTo>
                        <a:pt x="1050" y="0"/>
                      </a:lnTo>
                      <a:lnTo>
                        <a:pt x="1644" y="0"/>
                      </a:lnTo>
                    </a:path>
                  </a:pathLst>
                </a:custGeom>
                <a:noFill/>
                <a:ln w="28575" cap="flat" cmpd="sng">
                  <a:solidFill>
                    <a:srgbClr val="FF0000"/>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grpSp>
        </p:grpSp>
        <p:grpSp>
          <p:nvGrpSpPr>
            <p:cNvPr id="296" name="Group 44"/>
            <p:cNvGrpSpPr>
              <a:grpSpLocks/>
            </p:cNvGrpSpPr>
            <p:nvPr/>
          </p:nvGrpSpPr>
          <p:grpSpPr bwMode="auto">
            <a:xfrm>
              <a:off x="254000" y="2316163"/>
              <a:ext cx="538163" cy="558800"/>
              <a:chOff x="-44" y="1473"/>
              <a:chExt cx="981" cy="1105"/>
            </a:xfrm>
          </p:grpSpPr>
          <p:pic>
            <p:nvPicPr>
              <p:cNvPr id="321"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2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grpSp>
        <p:grpSp>
          <p:nvGrpSpPr>
            <p:cNvPr id="297" name="Group 44"/>
            <p:cNvGrpSpPr>
              <a:grpSpLocks/>
            </p:cNvGrpSpPr>
            <p:nvPr/>
          </p:nvGrpSpPr>
          <p:grpSpPr bwMode="auto">
            <a:xfrm>
              <a:off x="619125" y="2519363"/>
              <a:ext cx="539750" cy="558800"/>
              <a:chOff x="-44" y="1473"/>
              <a:chExt cx="981" cy="1105"/>
            </a:xfrm>
          </p:grpSpPr>
          <p:pic>
            <p:nvPicPr>
              <p:cNvPr id="319"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2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grpSp>
        <p:grpSp>
          <p:nvGrpSpPr>
            <p:cNvPr id="298" name="Group 44"/>
            <p:cNvGrpSpPr>
              <a:grpSpLocks/>
            </p:cNvGrpSpPr>
            <p:nvPr/>
          </p:nvGrpSpPr>
          <p:grpSpPr bwMode="auto">
            <a:xfrm>
              <a:off x="1290638" y="2479675"/>
              <a:ext cx="538162" cy="558800"/>
              <a:chOff x="-44" y="1473"/>
              <a:chExt cx="981" cy="1105"/>
            </a:xfrm>
          </p:grpSpPr>
          <p:pic>
            <p:nvPicPr>
              <p:cNvPr id="317"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1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grpSp>
        <p:grpSp>
          <p:nvGrpSpPr>
            <p:cNvPr id="299" name="Group 44"/>
            <p:cNvGrpSpPr>
              <a:grpSpLocks/>
            </p:cNvGrpSpPr>
            <p:nvPr/>
          </p:nvGrpSpPr>
          <p:grpSpPr bwMode="auto">
            <a:xfrm>
              <a:off x="2417763" y="2498725"/>
              <a:ext cx="538162" cy="558800"/>
              <a:chOff x="-44" y="1473"/>
              <a:chExt cx="981" cy="1105"/>
            </a:xfrm>
          </p:grpSpPr>
          <p:pic>
            <p:nvPicPr>
              <p:cNvPr id="315"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1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grpSp>
        <p:grpSp>
          <p:nvGrpSpPr>
            <p:cNvPr id="300" name="Group 44"/>
            <p:cNvGrpSpPr>
              <a:grpSpLocks/>
            </p:cNvGrpSpPr>
            <p:nvPr/>
          </p:nvGrpSpPr>
          <p:grpSpPr bwMode="auto">
            <a:xfrm>
              <a:off x="2854325" y="2479675"/>
              <a:ext cx="539750" cy="558800"/>
              <a:chOff x="-44" y="1473"/>
              <a:chExt cx="981" cy="1105"/>
            </a:xfrm>
          </p:grpSpPr>
          <p:pic>
            <p:nvPicPr>
              <p:cNvPr id="313"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1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grpSp>
        <p:grpSp>
          <p:nvGrpSpPr>
            <p:cNvPr id="301" name="Group 44"/>
            <p:cNvGrpSpPr>
              <a:grpSpLocks/>
            </p:cNvGrpSpPr>
            <p:nvPr/>
          </p:nvGrpSpPr>
          <p:grpSpPr bwMode="auto">
            <a:xfrm>
              <a:off x="3708400" y="2327275"/>
              <a:ext cx="538163" cy="558800"/>
              <a:chOff x="-44" y="1473"/>
              <a:chExt cx="981" cy="1105"/>
            </a:xfrm>
          </p:grpSpPr>
          <p:pic>
            <p:nvPicPr>
              <p:cNvPr id="311"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1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grpSp>
        <p:grpSp>
          <p:nvGrpSpPr>
            <p:cNvPr id="302" name="Group 44"/>
            <p:cNvGrpSpPr>
              <a:grpSpLocks/>
            </p:cNvGrpSpPr>
            <p:nvPr/>
          </p:nvGrpSpPr>
          <p:grpSpPr bwMode="auto">
            <a:xfrm>
              <a:off x="5557838" y="2428875"/>
              <a:ext cx="538162" cy="558800"/>
              <a:chOff x="-44" y="1473"/>
              <a:chExt cx="981" cy="1105"/>
            </a:xfrm>
          </p:grpSpPr>
          <p:pic>
            <p:nvPicPr>
              <p:cNvPr id="309"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1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grpSp>
        <p:grpSp>
          <p:nvGrpSpPr>
            <p:cNvPr id="303" name="Group 44"/>
            <p:cNvGrpSpPr>
              <a:grpSpLocks/>
            </p:cNvGrpSpPr>
            <p:nvPr/>
          </p:nvGrpSpPr>
          <p:grpSpPr bwMode="auto">
            <a:xfrm>
              <a:off x="7183438" y="2357438"/>
              <a:ext cx="538162" cy="558800"/>
              <a:chOff x="-44" y="1473"/>
              <a:chExt cx="981" cy="1105"/>
            </a:xfrm>
          </p:grpSpPr>
          <p:pic>
            <p:nvPicPr>
              <p:cNvPr id="307"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grpSp>
        <p:grpSp>
          <p:nvGrpSpPr>
            <p:cNvPr id="304" name="Group 44"/>
            <p:cNvGrpSpPr>
              <a:grpSpLocks/>
            </p:cNvGrpSpPr>
            <p:nvPr/>
          </p:nvGrpSpPr>
          <p:grpSpPr bwMode="auto">
            <a:xfrm>
              <a:off x="6257925" y="2438400"/>
              <a:ext cx="539750" cy="558800"/>
              <a:chOff x="-44" y="1473"/>
              <a:chExt cx="981" cy="1105"/>
            </a:xfrm>
          </p:grpSpPr>
          <p:pic>
            <p:nvPicPr>
              <p:cNvPr id="305" name="Picture 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sz="2400" dirty="0"/>
              </a:p>
            </p:txBody>
          </p:sp>
        </p:grpSp>
      </p:grpSp>
    </p:spTree>
    <p:extLst>
      <p:ext uri="{BB962C8B-B14F-4D97-AF65-F5344CB8AC3E}">
        <p14:creationId xmlns:p14="http://schemas.microsoft.com/office/powerpoint/2010/main" val="786108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学习目的</a:t>
            </a:r>
          </a:p>
        </p:txBody>
      </p:sp>
      <p:sp>
        <p:nvSpPr>
          <p:cNvPr id="4" name="矩形 3"/>
          <p:cNvSpPr/>
          <p:nvPr/>
        </p:nvSpPr>
        <p:spPr>
          <a:xfrm>
            <a:off x="626489" y="679809"/>
            <a:ext cx="11293962" cy="4770537"/>
          </a:xfrm>
          <a:prstGeom prst="rect">
            <a:avLst/>
          </a:prstGeom>
        </p:spPr>
        <p:txBody>
          <a:bodyPr wrap="square">
            <a:spAutoFit/>
          </a:bodyPr>
          <a:lstStyle/>
          <a:p>
            <a:r>
              <a:rPr lang="en-US" altLang="zh-CN" sz="2400" b="1" dirty="0">
                <a:latin typeface="+mn-ea"/>
              </a:rPr>
              <a:t>1</a:t>
            </a:r>
            <a:r>
              <a:rPr lang="zh-CN" altLang="en-US" sz="2400" b="1" dirty="0" smtClean="0">
                <a:latin typeface="+mn-ea"/>
              </a:rPr>
              <a:t>、为什么存在网络</a:t>
            </a:r>
            <a:r>
              <a:rPr lang="zh-CN" altLang="en-US" sz="2400" b="1" dirty="0">
                <a:latin typeface="+mn-ea"/>
              </a:rPr>
              <a:t>安全</a:t>
            </a:r>
            <a:endParaRPr lang="en-US" altLang="zh-CN" sz="2400" b="1" dirty="0">
              <a:latin typeface="+mn-ea"/>
            </a:endParaRPr>
          </a:p>
          <a:p>
            <a:r>
              <a:rPr lang="zh-CN" altLang="en-US" sz="2000" dirty="0" smtClean="0">
                <a:latin typeface="+mn-ea"/>
              </a:rPr>
              <a:t>（</a:t>
            </a:r>
            <a:r>
              <a:rPr lang="en-US" altLang="zh-CN" sz="2000" dirty="0" smtClean="0">
                <a:latin typeface="+mn-ea"/>
              </a:rPr>
              <a:t>1</a:t>
            </a:r>
            <a:r>
              <a:rPr lang="zh-CN" altLang="en-US" sz="2000" dirty="0" smtClean="0">
                <a:latin typeface="+mn-ea"/>
              </a:rPr>
              <a:t>）</a:t>
            </a:r>
            <a:r>
              <a:rPr lang="zh-CN" altLang="zh-CN" sz="2000" dirty="0"/>
              <a:t>网络的开放性，</a:t>
            </a:r>
            <a:r>
              <a:rPr lang="en-US" altLang="zh-CN" sz="2000" dirty="0"/>
              <a:t>internet</a:t>
            </a:r>
            <a:r>
              <a:rPr lang="zh-CN" altLang="zh-CN" sz="2000" dirty="0"/>
              <a:t>是一个开放性的网络，架构、技术和协议，涉及的原理和知识都是公开</a:t>
            </a:r>
            <a:r>
              <a:rPr lang="zh-CN" altLang="zh-CN" sz="2000" dirty="0" smtClean="0"/>
              <a:t>的</a:t>
            </a:r>
            <a:r>
              <a:rPr lang="zh-CN" altLang="en-US" sz="2000" dirty="0" smtClean="0"/>
              <a:t>。</a:t>
            </a:r>
            <a:r>
              <a:rPr lang="zh-CN" altLang="en-US" sz="2000" dirty="0" smtClean="0">
                <a:latin typeface="+mn-ea"/>
              </a:rPr>
              <a:t>（</a:t>
            </a:r>
            <a:r>
              <a:rPr lang="en-US" altLang="zh-CN" sz="2000" dirty="0" smtClean="0">
                <a:latin typeface="+mn-ea"/>
              </a:rPr>
              <a:t>2</a:t>
            </a:r>
            <a:r>
              <a:rPr lang="zh-CN" altLang="en-US" sz="2000" dirty="0" smtClean="0">
                <a:latin typeface="+mn-ea"/>
              </a:rPr>
              <a:t>）</a:t>
            </a:r>
            <a:r>
              <a:rPr lang="zh-CN" altLang="zh-CN" sz="2000" dirty="0"/>
              <a:t>软硬件和协议涉及局限造成</a:t>
            </a:r>
            <a:r>
              <a:rPr lang="zh-CN" altLang="zh-CN" sz="2000" dirty="0" smtClean="0"/>
              <a:t>的</a:t>
            </a:r>
            <a:r>
              <a:rPr lang="zh-CN" altLang="en-US" sz="2000" dirty="0" smtClean="0"/>
              <a:t>。</a:t>
            </a:r>
            <a:endParaRPr lang="en-US" altLang="zh-CN" sz="2000" dirty="0">
              <a:latin typeface="+mn-ea"/>
            </a:endParaRPr>
          </a:p>
          <a:p>
            <a:endParaRPr lang="en-US" altLang="zh-CN" sz="2400" dirty="0" smtClean="0">
              <a:latin typeface="+mn-ea"/>
            </a:endParaRPr>
          </a:p>
          <a:p>
            <a:r>
              <a:rPr lang="en-US" altLang="zh-CN" sz="2400" b="1" dirty="0">
                <a:latin typeface="+mn-ea"/>
              </a:rPr>
              <a:t>2</a:t>
            </a:r>
            <a:r>
              <a:rPr lang="zh-CN" altLang="en-US" sz="2400" b="1" dirty="0" smtClean="0">
                <a:latin typeface="+mn-ea"/>
              </a:rPr>
              <a:t>、</a:t>
            </a:r>
            <a:r>
              <a:rPr lang="zh-CN" altLang="zh-CN" sz="2400" b="1" dirty="0"/>
              <a:t>常见的网络攻击</a:t>
            </a:r>
            <a:r>
              <a:rPr lang="zh-CN" altLang="en-US" sz="2400" dirty="0"/>
              <a:t>：</a:t>
            </a:r>
            <a:r>
              <a:rPr lang="zh-CN" altLang="zh-CN" sz="2400" dirty="0"/>
              <a:t>被动攻击和</a:t>
            </a:r>
            <a:r>
              <a:rPr lang="zh-CN" altLang="zh-CN" sz="2400" dirty="0" smtClean="0"/>
              <a:t>主动攻击</a:t>
            </a:r>
            <a:r>
              <a:rPr lang="en-US" altLang="zh-CN" sz="2400" dirty="0" smtClean="0"/>
              <a:t>(</a:t>
            </a:r>
            <a:r>
              <a:rPr lang="zh-CN" altLang="en-US" sz="2400" dirty="0"/>
              <a:t>篡改、伪造消息</a:t>
            </a:r>
            <a:r>
              <a:rPr lang="en-US" altLang="zh-CN" sz="2400" dirty="0" smtClean="0"/>
              <a:t>)</a:t>
            </a:r>
          </a:p>
          <a:p>
            <a:endParaRPr lang="en-US" altLang="zh-CN" sz="2400" dirty="0">
              <a:latin typeface="+mn-ea"/>
            </a:endParaRPr>
          </a:p>
          <a:p>
            <a:r>
              <a:rPr lang="en-US" altLang="zh-CN" sz="2400" b="1" dirty="0" smtClean="0">
                <a:latin typeface="+mn-ea"/>
              </a:rPr>
              <a:t>3</a:t>
            </a:r>
            <a:r>
              <a:rPr lang="zh-CN" altLang="en-US" sz="2400" b="1" dirty="0" smtClean="0">
                <a:latin typeface="+mn-ea"/>
              </a:rPr>
              <a:t>、</a:t>
            </a:r>
            <a:r>
              <a:rPr lang="zh-CN" altLang="zh-CN" sz="2400" b="1" dirty="0">
                <a:latin typeface="+mn-ea"/>
              </a:rPr>
              <a:t>恶意软</a:t>
            </a:r>
            <a:r>
              <a:rPr lang="zh-CN" altLang="zh-CN" sz="2400" b="1" dirty="0" smtClean="0">
                <a:latin typeface="+mn-ea"/>
              </a:rPr>
              <a:t>件</a:t>
            </a:r>
            <a:r>
              <a:rPr lang="zh-CN" altLang="en-US" sz="2400" b="1" dirty="0" smtClean="0">
                <a:latin typeface="+mn-ea"/>
              </a:rPr>
              <a:t>（</a:t>
            </a:r>
            <a:r>
              <a:rPr lang="zh-CN" altLang="en-US" sz="2400" dirty="0"/>
              <a:t>病毒、</a:t>
            </a:r>
            <a:r>
              <a:rPr lang="zh-CN" altLang="zh-CN" sz="2400" dirty="0"/>
              <a:t>蠕虫</a:t>
            </a:r>
            <a:r>
              <a:rPr lang="zh-CN" altLang="en-US" sz="2400" dirty="0"/>
              <a:t>、僵尸网</a:t>
            </a:r>
            <a:r>
              <a:rPr lang="zh-CN" altLang="en-US" sz="2400" dirty="0" smtClean="0"/>
              <a:t>络</a:t>
            </a:r>
            <a:r>
              <a:rPr lang="zh-CN" altLang="en-US" sz="2400" b="1" dirty="0" smtClean="0">
                <a:latin typeface="+mn-ea"/>
              </a:rPr>
              <a:t>）</a:t>
            </a:r>
            <a:r>
              <a:rPr lang="en-US" altLang="zh-CN" sz="2400" b="1" dirty="0" smtClean="0">
                <a:latin typeface="+mn-ea"/>
              </a:rPr>
              <a:t>:</a:t>
            </a:r>
            <a:r>
              <a:rPr lang="zh-CN" altLang="en-US" sz="2400" dirty="0"/>
              <a:t>自我复制</a:t>
            </a:r>
            <a:endParaRPr lang="en-US" altLang="zh-CN" sz="2400" b="1" dirty="0" smtClean="0">
              <a:latin typeface="+mn-ea"/>
            </a:endParaRPr>
          </a:p>
          <a:p>
            <a:endParaRPr lang="en-US" altLang="zh-CN" sz="2400" b="1" dirty="0">
              <a:latin typeface="+mn-ea"/>
            </a:endParaRPr>
          </a:p>
          <a:p>
            <a:pPr marL="0" lvl="1"/>
            <a:r>
              <a:rPr lang="en-US" altLang="zh-CN" sz="2400" b="1" dirty="0">
                <a:latin typeface="+mn-ea"/>
              </a:rPr>
              <a:t>4</a:t>
            </a:r>
            <a:r>
              <a:rPr lang="zh-CN" altLang="en-US" sz="2400" b="1" dirty="0" smtClean="0">
                <a:latin typeface="+mn-ea"/>
              </a:rPr>
              <a:t>、</a:t>
            </a:r>
            <a:r>
              <a:rPr lang="en-US" altLang="zh-CN" dirty="0" smtClean="0"/>
              <a:t> </a:t>
            </a:r>
            <a:r>
              <a:rPr lang="en-US" altLang="zh-CN" sz="2400" b="1" dirty="0">
                <a:latin typeface="+mn-ea"/>
              </a:rPr>
              <a:t>DoS</a:t>
            </a:r>
            <a:r>
              <a:rPr lang="zh-CN" altLang="zh-CN" sz="2400" b="1" dirty="0">
                <a:latin typeface="+mn-ea"/>
              </a:rPr>
              <a:t>攻</a:t>
            </a:r>
            <a:r>
              <a:rPr lang="zh-CN" altLang="zh-CN" sz="2400" b="1" dirty="0" smtClean="0">
                <a:latin typeface="+mn-ea"/>
              </a:rPr>
              <a:t>击</a:t>
            </a:r>
            <a:r>
              <a:rPr lang="zh-CN" altLang="en-US" sz="2400" b="1" dirty="0" smtClean="0">
                <a:latin typeface="+mn-ea"/>
              </a:rPr>
              <a:t>（</a:t>
            </a:r>
            <a:r>
              <a:rPr lang="zh-CN" altLang="en-US" sz="2000" dirty="0"/>
              <a:t>弱点攻击</a:t>
            </a:r>
            <a:r>
              <a:rPr lang="en-US" altLang="zh-CN" sz="2000" dirty="0"/>
              <a:t>【</a:t>
            </a:r>
            <a:r>
              <a:rPr lang="zh-CN" altLang="en-US" sz="2000" dirty="0"/>
              <a:t>向目标主机上</a:t>
            </a:r>
            <a:r>
              <a:rPr lang="zh-CN" altLang="zh-CN" dirty="0"/>
              <a:t>易受攻击的应用程序和操作系统发送精细的报文</a:t>
            </a:r>
            <a:r>
              <a:rPr lang="en-US" altLang="zh-CN" sz="2000" dirty="0"/>
              <a:t>】</a:t>
            </a:r>
            <a:r>
              <a:rPr lang="zh-CN" altLang="en-US" sz="2000" dirty="0"/>
              <a:t>、带宽洪泛</a:t>
            </a:r>
            <a:r>
              <a:rPr lang="en-US" altLang="zh-CN" sz="2000" dirty="0"/>
              <a:t>【</a:t>
            </a:r>
            <a:r>
              <a:rPr lang="zh-CN" altLang="zh-CN" dirty="0"/>
              <a:t>向目标主机发送大量分组</a:t>
            </a:r>
            <a:r>
              <a:rPr lang="en-US" altLang="zh-CN" sz="2000" dirty="0"/>
              <a:t>】</a:t>
            </a:r>
            <a:r>
              <a:rPr lang="zh-CN" altLang="en-US" sz="2000" dirty="0"/>
              <a:t>、连接洪泛</a:t>
            </a:r>
            <a:r>
              <a:rPr lang="en-US" altLang="zh-CN" sz="2000" dirty="0"/>
              <a:t>【</a:t>
            </a:r>
            <a:r>
              <a:rPr lang="zh-CN" altLang="zh-CN" dirty="0"/>
              <a:t>利用目标主机创建半开或全开的</a:t>
            </a:r>
            <a:r>
              <a:rPr lang="en-US" altLang="zh-CN" dirty="0"/>
              <a:t>TCP</a:t>
            </a:r>
            <a:r>
              <a:rPr lang="zh-CN" altLang="zh-CN" dirty="0"/>
              <a:t>连接</a:t>
            </a:r>
            <a:r>
              <a:rPr lang="en-US" altLang="zh-CN" sz="2000" dirty="0" smtClean="0"/>
              <a:t>】</a:t>
            </a:r>
            <a:r>
              <a:rPr lang="zh-CN" altLang="en-US" sz="2400" b="1" dirty="0" smtClean="0">
                <a:latin typeface="+mn-ea"/>
              </a:rPr>
              <a:t>）</a:t>
            </a:r>
            <a:endParaRPr lang="en-US" altLang="zh-CN" sz="2400" b="1" dirty="0">
              <a:latin typeface="+mn-ea"/>
            </a:endParaRPr>
          </a:p>
          <a:p>
            <a:endParaRPr lang="en-US" altLang="zh-CN" sz="2400" dirty="0">
              <a:latin typeface="+mn-ea"/>
            </a:endParaRPr>
          </a:p>
          <a:p>
            <a:r>
              <a:rPr lang="en-US" altLang="zh-CN" sz="2400" b="1" dirty="0" smtClean="0">
                <a:latin typeface="+mn-ea"/>
              </a:rPr>
              <a:t>5</a:t>
            </a:r>
            <a:r>
              <a:rPr lang="zh-CN" altLang="en-US" sz="2400" b="1" dirty="0" smtClean="0">
                <a:latin typeface="+mn-ea"/>
              </a:rPr>
              <a:t>、</a:t>
            </a:r>
            <a:r>
              <a:rPr lang="zh-CN" altLang="en-US" sz="2400" b="1" dirty="0">
                <a:latin typeface="+mn-ea"/>
              </a:rPr>
              <a:t>嗅探分</a:t>
            </a:r>
            <a:r>
              <a:rPr lang="zh-CN" altLang="en-US" sz="2400" b="1" dirty="0" smtClean="0">
                <a:latin typeface="+mn-ea"/>
              </a:rPr>
              <a:t>组（</a:t>
            </a:r>
            <a:r>
              <a:rPr lang="zh-CN" altLang="en-US" sz="2400" dirty="0"/>
              <a:t>无线网络和以太网</a:t>
            </a:r>
            <a:r>
              <a:rPr lang="en-US" altLang="zh-CN" sz="2400" dirty="0"/>
              <a:t>LAN</a:t>
            </a:r>
            <a:r>
              <a:rPr lang="zh-CN" altLang="en-US" sz="2400" dirty="0"/>
              <a:t>；</a:t>
            </a:r>
            <a:r>
              <a:rPr lang="zh-CN" altLang="en-US" sz="2400" dirty="0">
                <a:solidFill>
                  <a:srgbClr val="FF0000"/>
                </a:solidFill>
              </a:rPr>
              <a:t>数据加</a:t>
            </a:r>
            <a:r>
              <a:rPr lang="zh-CN" altLang="en-US" sz="2400" dirty="0" smtClean="0">
                <a:solidFill>
                  <a:srgbClr val="FF0000"/>
                </a:solidFill>
              </a:rPr>
              <a:t>密</a:t>
            </a:r>
            <a:r>
              <a:rPr lang="zh-CN" altLang="en-US" sz="2400" b="1" dirty="0" smtClean="0">
                <a:latin typeface="+mn-ea"/>
              </a:rPr>
              <a:t>）</a:t>
            </a:r>
            <a:endParaRPr lang="en-US" altLang="zh-CN" sz="2400" b="1" dirty="0">
              <a:latin typeface="+mn-ea"/>
            </a:endParaRPr>
          </a:p>
          <a:p>
            <a:endParaRPr lang="en-US" altLang="zh-CN" sz="2400" b="1" dirty="0">
              <a:latin typeface="+mn-ea"/>
            </a:endParaRPr>
          </a:p>
        </p:txBody>
      </p:sp>
      <p:sp>
        <p:nvSpPr>
          <p:cNvPr id="6" name="矩形 5"/>
          <p:cNvSpPr/>
          <p:nvPr/>
        </p:nvSpPr>
        <p:spPr>
          <a:xfrm>
            <a:off x="11098283" y="521435"/>
            <a:ext cx="822661" cy="369332"/>
          </a:xfrm>
          <a:prstGeom prst="rect">
            <a:avLst/>
          </a:prstGeom>
        </p:spPr>
        <p:txBody>
          <a:bodyPr wrap="none">
            <a:spAutoFit/>
          </a:bodyPr>
          <a:lstStyle/>
          <a:p>
            <a:r>
              <a:rPr lang="en-US" altLang="zh-CN" dirty="0" smtClean="0">
                <a:latin typeface="+mn-ea"/>
              </a:rPr>
              <a:t>03/16</a:t>
            </a:r>
            <a:endParaRPr lang="zh-CN" altLang="en-US" dirty="0"/>
          </a:p>
        </p:txBody>
      </p:sp>
    </p:spTree>
    <p:extLst>
      <p:ext uri="{BB962C8B-B14F-4D97-AF65-F5344CB8AC3E}">
        <p14:creationId xmlns:p14="http://schemas.microsoft.com/office/powerpoint/2010/main" val="12706099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299332"/>
            <a:ext cx="11991975"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dirty="0">
                <a:latin typeface="+mn-ea"/>
                <a:ea typeface="+mn-ea"/>
              </a:rPr>
              <a:t>802.1Q VLAN </a:t>
            </a:r>
            <a:r>
              <a:rPr lang="zh-CN" altLang="en-US" dirty="0">
                <a:latin typeface="+mn-ea"/>
                <a:ea typeface="+mn-ea"/>
              </a:rPr>
              <a:t>帧格式*</a:t>
            </a:r>
            <a:endParaRPr lang="en-US" altLang="zh-CN" dirty="0">
              <a:latin typeface="+mn-ea"/>
              <a:ea typeface="+mn-ea"/>
            </a:endParaRPr>
          </a:p>
        </p:txBody>
      </p:sp>
      <p:sp>
        <p:nvSpPr>
          <p:cNvPr id="152" name="Rectangle 5"/>
          <p:cNvSpPr txBox="1">
            <a:spLocks noChangeArrowheads="1"/>
          </p:cNvSpPr>
          <p:nvPr/>
        </p:nvSpPr>
        <p:spPr>
          <a:xfrm>
            <a:off x="533400" y="228600"/>
            <a:ext cx="77724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endParaRPr lang="en-US" dirty="0">
              <a:latin typeface="Gill Sans MT" charset="0"/>
            </a:endParaRPr>
          </a:p>
        </p:txBody>
      </p:sp>
      <p:grpSp>
        <p:nvGrpSpPr>
          <p:cNvPr id="150" name="组合 149"/>
          <p:cNvGrpSpPr/>
          <p:nvPr/>
        </p:nvGrpSpPr>
        <p:grpSpPr>
          <a:xfrm>
            <a:off x="950911" y="1202972"/>
            <a:ext cx="9972423" cy="5463701"/>
            <a:chOff x="965200" y="1428750"/>
            <a:chExt cx="8067450" cy="4359484"/>
          </a:xfrm>
        </p:grpSpPr>
        <p:sp>
          <p:nvSpPr>
            <p:cNvPr id="151" name="Text Box 9"/>
            <p:cNvSpPr txBox="1">
              <a:spLocks noChangeArrowheads="1"/>
            </p:cNvSpPr>
            <p:nvPr/>
          </p:nvSpPr>
          <p:spPr bwMode="auto">
            <a:xfrm>
              <a:off x="3384550" y="1428750"/>
              <a:ext cx="463214" cy="2701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600" i="0" dirty="0">
                  <a:solidFill>
                    <a:srgbClr val="000000"/>
                  </a:solidFill>
                  <a:latin typeface="Arial" charset="0"/>
                </a:rPr>
                <a:t>type</a:t>
              </a:r>
            </a:p>
          </p:txBody>
        </p:sp>
        <p:sp>
          <p:nvSpPr>
            <p:cNvPr id="153" name="Line 10"/>
            <p:cNvSpPr>
              <a:spLocks noChangeShapeType="1"/>
            </p:cNvSpPr>
            <p:nvPr/>
          </p:nvSpPr>
          <p:spPr bwMode="auto">
            <a:xfrm>
              <a:off x="3559175" y="1636713"/>
              <a:ext cx="0" cy="1778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54" name="Line 31"/>
            <p:cNvSpPr>
              <a:spLocks noChangeShapeType="1"/>
            </p:cNvSpPr>
            <p:nvPr/>
          </p:nvSpPr>
          <p:spPr bwMode="auto">
            <a:xfrm>
              <a:off x="1000125" y="2200275"/>
              <a:ext cx="0" cy="771525"/>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55" name="Line 34"/>
            <p:cNvSpPr>
              <a:spLocks noChangeShapeType="1"/>
            </p:cNvSpPr>
            <p:nvPr/>
          </p:nvSpPr>
          <p:spPr bwMode="auto">
            <a:xfrm>
              <a:off x="3424238" y="2171700"/>
              <a:ext cx="0" cy="771525"/>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56" name="Line 36"/>
            <p:cNvSpPr>
              <a:spLocks noChangeShapeType="1"/>
            </p:cNvSpPr>
            <p:nvPr/>
          </p:nvSpPr>
          <p:spPr bwMode="auto">
            <a:xfrm>
              <a:off x="3457575" y="2176463"/>
              <a:ext cx="742950" cy="809625"/>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57" name="Line 37"/>
            <p:cNvSpPr>
              <a:spLocks noChangeShapeType="1"/>
            </p:cNvSpPr>
            <p:nvPr/>
          </p:nvSpPr>
          <p:spPr bwMode="auto">
            <a:xfrm>
              <a:off x="6167438" y="2185988"/>
              <a:ext cx="700087" cy="795337"/>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58" name="Line 40"/>
            <p:cNvSpPr>
              <a:spLocks noChangeShapeType="1"/>
            </p:cNvSpPr>
            <p:nvPr/>
          </p:nvSpPr>
          <p:spPr bwMode="auto">
            <a:xfrm>
              <a:off x="3600450" y="3328988"/>
              <a:ext cx="0" cy="8572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59" name="Rectangle 41"/>
            <p:cNvSpPr>
              <a:spLocks noChangeArrowheads="1"/>
            </p:cNvSpPr>
            <p:nvPr/>
          </p:nvSpPr>
          <p:spPr bwMode="auto">
            <a:xfrm>
              <a:off x="3476625" y="4058559"/>
              <a:ext cx="2597731" cy="5157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p>
              <a:pPr eaLnBrk="1" hangingPunct="1"/>
              <a:r>
                <a:rPr lang="en-US" altLang="ko-KR" i="0" dirty="0">
                  <a:solidFill>
                    <a:srgbClr val="000000"/>
                  </a:solidFill>
                  <a:latin typeface="Arial" charset="0"/>
                  <a:ea typeface="Gulim" charset="0"/>
                  <a:cs typeface="Gulim" charset="0"/>
                </a:rPr>
                <a:t>2-byte Tag Protocol Identifier</a:t>
              </a:r>
            </a:p>
            <a:p>
              <a:pPr eaLnBrk="1" hangingPunct="1"/>
              <a:r>
                <a:rPr lang="en-US" altLang="ko-KR" i="0" dirty="0">
                  <a:solidFill>
                    <a:srgbClr val="000000"/>
                  </a:solidFill>
                  <a:latin typeface="Arial" charset="0"/>
                  <a:ea typeface="Gulim" charset="0"/>
                  <a:cs typeface="Gulim" charset="0"/>
                </a:rPr>
                <a:t>                        (value: 81-00) </a:t>
              </a:r>
            </a:p>
          </p:txBody>
        </p:sp>
        <p:sp>
          <p:nvSpPr>
            <p:cNvPr id="160" name="Rectangle 42"/>
            <p:cNvSpPr>
              <a:spLocks noChangeArrowheads="1"/>
            </p:cNvSpPr>
            <p:nvPr/>
          </p:nvSpPr>
          <p:spPr bwMode="auto">
            <a:xfrm>
              <a:off x="3814763" y="5198854"/>
              <a:ext cx="3973885" cy="5893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p>
              <a:pPr eaLnBrk="1" hangingPunct="1"/>
              <a:r>
                <a:rPr lang="en-US" altLang="ko-KR" i="0" dirty="0">
                  <a:solidFill>
                    <a:srgbClr val="000000"/>
                  </a:solidFill>
                  <a:latin typeface="Arial" charset="0"/>
                  <a:ea typeface="Gulim" charset="0"/>
                  <a:cs typeface="Gulim" charset="0"/>
                </a:rPr>
                <a:t>Tag Control Information (12 bit VLAN ID field, </a:t>
              </a:r>
            </a:p>
            <a:p>
              <a:pPr eaLnBrk="1" hangingPunct="1"/>
              <a:r>
                <a:rPr lang="en-US" altLang="ko-KR" i="0" dirty="0">
                  <a:solidFill>
                    <a:srgbClr val="000000"/>
                  </a:solidFill>
                  <a:latin typeface="Arial" charset="0"/>
                  <a:ea typeface="Gulim" charset="0"/>
                  <a:cs typeface="Gulim" charset="0"/>
                </a:rPr>
                <a:t>                          3 bit priority field like IP TOS)</a:t>
              </a:r>
              <a:r>
                <a:rPr lang="en-US" altLang="ko-KR" sz="2400" i="0" dirty="0">
                  <a:solidFill>
                    <a:srgbClr val="000000"/>
                  </a:solidFill>
                  <a:latin typeface="Arial" charset="0"/>
                  <a:ea typeface="Gulim" charset="0"/>
                  <a:cs typeface="Gulim" charset="0"/>
                </a:rPr>
                <a:t> </a:t>
              </a:r>
            </a:p>
          </p:txBody>
        </p:sp>
        <p:sp>
          <p:nvSpPr>
            <p:cNvPr id="161" name="Line 43"/>
            <p:cNvSpPr>
              <a:spLocks noChangeShapeType="1"/>
            </p:cNvSpPr>
            <p:nvPr/>
          </p:nvSpPr>
          <p:spPr bwMode="auto">
            <a:xfrm>
              <a:off x="3963988" y="3419475"/>
              <a:ext cx="9525" cy="17414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62" name="Line 44"/>
            <p:cNvSpPr>
              <a:spLocks noChangeShapeType="1"/>
            </p:cNvSpPr>
            <p:nvPr/>
          </p:nvSpPr>
          <p:spPr bwMode="auto">
            <a:xfrm>
              <a:off x="6562725" y="3319463"/>
              <a:ext cx="0" cy="8572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63" name="Line 47"/>
            <p:cNvSpPr>
              <a:spLocks noChangeShapeType="1"/>
            </p:cNvSpPr>
            <p:nvPr/>
          </p:nvSpPr>
          <p:spPr bwMode="auto">
            <a:xfrm flipH="1">
              <a:off x="6767513" y="3076575"/>
              <a:ext cx="14287" cy="523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64" name="Rectangle 48"/>
            <p:cNvSpPr>
              <a:spLocks noChangeArrowheads="1"/>
            </p:cNvSpPr>
            <p:nvPr/>
          </p:nvSpPr>
          <p:spPr bwMode="auto">
            <a:xfrm>
              <a:off x="6105525" y="4172513"/>
              <a:ext cx="1259443" cy="486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p>
              <a:pPr eaLnBrk="1" hangingPunct="1">
                <a:lnSpc>
                  <a:spcPct val="80000"/>
                </a:lnSpc>
              </a:pPr>
              <a:r>
                <a:rPr lang="en-US" altLang="ko-KR" i="0" dirty="0">
                  <a:solidFill>
                    <a:srgbClr val="000000"/>
                  </a:solidFill>
                  <a:latin typeface="Arial" charset="0"/>
                  <a:ea typeface="Gulim" charset="0"/>
                  <a:cs typeface="Gulim" charset="0"/>
                </a:rPr>
                <a:t>Recomputed </a:t>
              </a:r>
            </a:p>
            <a:p>
              <a:pPr eaLnBrk="1" hangingPunct="1">
                <a:lnSpc>
                  <a:spcPct val="80000"/>
                </a:lnSpc>
              </a:pPr>
              <a:r>
                <a:rPr lang="en-US" altLang="ko-KR" i="0" dirty="0">
                  <a:solidFill>
                    <a:srgbClr val="000000"/>
                  </a:solidFill>
                  <a:latin typeface="Arial" charset="0"/>
                  <a:ea typeface="Gulim" charset="0"/>
                  <a:cs typeface="Gulim" charset="0"/>
                </a:rPr>
                <a:t>CRC</a:t>
              </a:r>
              <a:r>
                <a:rPr lang="en-US" altLang="ko-KR" sz="2400" i="0" dirty="0">
                  <a:solidFill>
                    <a:srgbClr val="000000"/>
                  </a:solidFill>
                  <a:latin typeface="Arial" charset="0"/>
                  <a:ea typeface="Gulim" charset="0"/>
                  <a:cs typeface="Gulim" charset="0"/>
                </a:rPr>
                <a:t> </a:t>
              </a:r>
            </a:p>
          </p:txBody>
        </p:sp>
        <p:sp>
          <p:nvSpPr>
            <p:cNvPr id="165" name="Text Box 28"/>
            <p:cNvSpPr txBox="1">
              <a:spLocks noChangeArrowheads="1"/>
            </p:cNvSpPr>
            <p:nvPr/>
          </p:nvSpPr>
          <p:spPr bwMode="auto">
            <a:xfrm>
              <a:off x="7100888" y="1801813"/>
              <a:ext cx="1702945" cy="4174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800" dirty="0">
                  <a:solidFill>
                    <a:srgbClr val="000000"/>
                  </a:solidFill>
                  <a:latin typeface="Arial" charset="0"/>
                  <a:cs typeface="Arial" charset="0"/>
                </a:rPr>
                <a:t>802.1 frame</a:t>
              </a:r>
            </a:p>
          </p:txBody>
        </p:sp>
        <p:sp>
          <p:nvSpPr>
            <p:cNvPr id="166" name="Text Box 29"/>
            <p:cNvSpPr txBox="1">
              <a:spLocks noChangeArrowheads="1"/>
            </p:cNvSpPr>
            <p:nvPr/>
          </p:nvSpPr>
          <p:spPr bwMode="auto">
            <a:xfrm>
              <a:off x="7104063" y="2967038"/>
              <a:ext cx="1928587" cy="4174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800" dirty="0">
                  <a:solidFill>
                    <a:srgbClr val="000000"/>
                  </a:solidFill>
                  <a:latin typeface="Arial" charset="0"/>
                  <a:cs typeface="Arial" charset="0"/>
                </a:rPr>
                <a:t>802.1Q frame</a:t>
              </a:r>
            </a:p>
          </p:txBody>
        </p:sp>
        <p:sp>
          <p:nvSpPr>
            <p:cNvPr id="167" name="Rectangle 1"/>
            <p:cNvSpPr>
              <a:spLocks noChangeArrowheads="1"/>
            </p:cNvSpPr>
            <p:nvPr/>
          </p:nvSpPr>
          <p:spPr bwMode="auto">
            <a:xfrm>
              <a:off x="965200" y="1709738"/>
              <a:ext cx="5140325" cy="406400"/>
            </a:xfrm>
            <a:prstGeom prst="rect">
              <a:avLst/>
            </a:prstGeom>
            <a:solidFill>
              <a:srgbClr val="006633"/>
            </a:solidFill>
            <a:ln w="9525">
              <a:solidFill>
                <a:schemeClr val="bg1"/>
              </a:solidFill>
              <a:round/>
              <a:headEnd/>
              <a:tailEnd/>
            </a:ln>
          </p:spPr>
          <p:txBody>
            <a:bodyPr wrap="none"/>
            <a:lstStyle/>
            <a:p>
              <a:endParaRPr lang="en-US" sz="2400" dirty="0"/>
            </a:p>
          </p:txBody>
        </p:sp>
        <p:cxnSp>
          <p:nvCxnSpPr>
            <p:cNvPr id="168" name="Straight Connector 3"/>
            <p:cNvCxnSpPr>
              <a:cxnSpLocks noChangeShapeType="1"/>
            </p:cNvCxnSpPr>
            <p:nvPr/>
          </p:nvCxnSpPr>
          <p:spPr bwMode="auto">
            <a:xfrm>
              <a:off x="1958975" y="1700213"/>
              <a:ext cx="0" cy="428625"/>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69" name="Straight Connector 32"/>
            <p:cNvCxnSpPr>
              <a:cxnSpLocks noChangeShapeType="1"/>
            </p:cNvCxnSpPr>
            <p:nvPr/>
          </p:nvCxnSpPr>
          <p:spPr bwMode="auto">
            <a:xfrm>
              <a:off x="2689225" y="1703388"/>
              <a:ext cx="0" cy="428625"/>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70" name="Straight Connector 33"/>
            <p:cNvCxnSpPr>
              <a:cxnSpLocks noChangeShapeType="1"/>
            </p:cNvCxnSpPr>
            <p:nvPr/>
          </p:nvCxnSpPr>
          <p:spPr bwMode="auto">
            <a:xfrm>
              <a:off x="3417888" y="1708150"/>
              <a:ext cx="0" cy="427038"/>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71" name="Straight Connector 34"/>
            <p:cNvCxnSpPr>
              <a:cxnSpLocks noChangeShapeType="1"/>
            </p:cNvCxnSpPr>
            <p:nvPr/>
          </p:nvCxnSpPr>
          <p:spPr bwMode="auto">
            <a:xfrm>
              <a:off x="3671888" y="1703388"/>
              <a:ext cx="0" cy="428625"/>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72" name="Straight Connector 35"/>
            <p:cNvCxnSpPr>
              <a:cxnSpLocks noChangeShapeType="1"/>
            </p:cNvCxnSpPr>
            <p:nvPr/>
          </p:nvCxnSpPr>
          <p:spPr bwMode="auto">
            <a:xfrm>
              <a:off x="5638800" y="1689100"/>
              <a:ext cx="0" cy="428625"/>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73" name="TextBox 5"/>
            <p:cNvSpPr txBox="1">
              <a:spLocks noChangeArrowheads="1"/>
            </p:cNvSpPr>
            <p:nvPr/>
          </p:nvSpPr>
          <p:spPr bwMode="auto">
            <a:xfrm>
              <a:off x="1952798" y="1722438"/>
              <a:ext cx="739431" cy="319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600" dirty="0">
                  <a:solidFill>
                    <a:schemeClr val="bg1"/>
                  </a:solidFill>
                  <a:latin typeface="Arial" charset="0"/>
                  <a:cs typeface="Arial" charset="0"/>
                </a:rPr>
                <a:t>dest.</a:t>
              </a:r>
            </a:p>
            <a:p>
              <a:pPr algn="ctr">
                <a:lnSpc>
                  <a:spcPts val="1200"/>
                </a:lnSpc>
              </a:pPr>
              <a:r>
                <a:rPr lang="en-US" sz="1600" dirty="0">
                  <a:solidFill>
                    <a:schemeClr val="bg1"/>
                  </a:solidFill>
                  <a:latin typeface="Arial" charset="0"/>
                  <a:cs typeface="Arial" charset="0"/>
                </a:rPr>
                <a:t>address</a:t>
              </a:r>
            </a:p>
          </p:txBody>
        </p:sp>
        <p:sp>
          <p:nvSpPr>
            <p:cNvPr id="174" name="TextBox 37"/>
            <p:cNvSpPr txBox="1">
              <a:spLocks noChangeArrowheads="1"/>
            </p:cNvSpPr>
            <p:nvPr/>
          </p:nvSpPr>
          <p:spPr bwMode="auto">
            <a:xfrm>
              <a:off x="2692572" y="1719263"/>
              <a:ext cx="739431" cy="319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600" dirty="0">
                  <a:solidFill>
                    <a:schemeClr val="bg1"/>
                  </a:solidFill>
                  <a:latin typeface="Arial" charset="0"/>
                  <a:cs typeface="Arial" charset="0"/>
                </a:rPr>
                <a:t>source</a:t>
              </a:r>
            </a:p>
            <a:p>
              <a:pPr algn="ctr">
                <a:lnSpc>
                  <a:spcPts val="1200"/>
                </a:lnSpc>
              </a:pPr>
              <a:r>
                <a:rPr lang="en-US" sz="1600" dirty="0">
                  <a:solidFill>
                    <a:schemeClr val="bg1"/>
                  </a:solidFill>
                  <a:latin typeface="Arial" charset="0"/>
                  <a:cs typeface="Arial" charset="0"/>
                </a:rPr>
                <a:t>address</a:t>
              </a:r>
            </a:p>
          </p:txBody>
        </p:sp>
        <p:sp>
          <p:nvSpPr>
            <p:cNvPr id="175" name="TextBox 38"/>
            <p:cNvSpPr txBox="1">
              <a:spLocks noChangeArrowheads="1"/>
            </p:cNvSpPr>
            <p:nvPr/>
          </p:nvSpPr>
          <p:spPr bwMode="auto">
            <a:xfrm>
              <a:off x="4032005" y="1790700"/>
              <a:ext cx="1210165" cy="1964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600" dirty="0">
                  <a:solidFill>
                    <a:schemeClr val="bg1"/>
                  </a:solidFill>
                  <a:latin typeface="Arial" charset="0"/>
                  <a:cs typeface="Arial" charset="0"/>
                </a:rPr>
                <a:t>data (payload)</a:t>
              </a:r>
            </a:p>
          </p:txBody>
        </p:sp>
        <p:sp>
          <p:nvSpPr>
            <p:cNvPr id="176" name="TextBox 39"/>
            <p:cNvSpPr txBox="1">
              <a:spLocks noChangeArrowheads="1"/>
            </p:cNvSpPr>
            <p:nvPr/>
          </p:nvSpPr>
          <p:spPr bwMode="auto">
            <a:xfrm>
              <a:off x="5616129" y="1809750"/>
              <a:ext cx="507306" cy="1964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600" dirty="0">
                  <a:solidFill>
                    <a:schemeClr val="bg1"/>
                  </a:solidFill>
                  <a:latin typeface="Arial" charset="0"/>
                  <a:cs typeface="Arial" charset="0"/>
                </a:rPr>
                <a:t>CRC</a:t>
              </a:r>
            </a:p>
          </p:txBody>
        </p:sp>
        <p:sp>
          <p:nvSpPr>
            <p:cNvPr id="177" name="TextBox 40"/>
            <p:cNvSpPr txBox="1">
              <a:spLocks noChangeArrowheads="1"/>
            </p:cNvSpPr>
            <p:nvPr/>
          </p:nvSpPr>
          <p:spPr bwMode="auto">
            <a:xfrm>
              <a:off x="1038623" y="1787525"/>
              <a:ext cx="840580" cy="1964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600" dirty="0">
                  <a:solidFill>
                    <a:schemeClr val="bg1"/>
                  </a:solidFill>
                  <a:latin typeface="Arial" charset="0"/>
                  <a:cs typeface="Arial" charset="0"/>
                </a:rPr>
                <a:t>preamble</a:t>
              </a:r>
            </a:p>
          </p:txBody>
        </p:sp>
        <p:grpSp>
          <p:nvGrpSpPr>
            <p:cNvPr id="178" name="Group 6"/>
            <p:cNvGrpSpPr>
              <a:grpSpLocks/>
            </p:cNvGrpSpPr>
            <p:nvPr/>
          </p:nvGrpSpPr>
          <p:grpSpPr bwMode="auto">
            <a:xfrm>
              <a:off x="992826" y="2949575"/>
              <a:ext cx="2448769" cy="436563"/>
              <a:chOff x="340454" y="5667110"/>
              <a:chExt cx="2448560" cy="435435"/>
            </a:xfrm>
            <a:solidFill>
              <a:srgbClr val="006633"/>
            </a:solidFill>
          </p:grpSpPr>
          <p:sp>
            <p:nvSpPr>
              <p:cNvPr id="188" name="Rectangle 42"/>
              <p:cNvSpPr>
                <a:spLocks noChangeArrowheads="1"/>
              </p:cNvSpPr>
              <p:nvPr/>
            </p:nvSpPr>
            <p:spPr bwMode="auto">
              <a:xfrm>
                <a:off x="340454" y="5676543"/>
                <a:ext cx="2448560" cy="406400"/>
              </a:xfrm>
              <a:prstGeom prst="rect">
                <a:avLst/>
              </a:prstGeom>
              <a:grpFill/>
              <a:ln w="9525">
                <a:solidFill>
                  <a:schemeClr val="bg1"/>
                </a:solidFill>
                <a:round/>
                <a:headEnd/>
                <a:tailEnd/>
              </a:ln>
            </p:spPr>
            <p:txBody>
              <a:bodyPr wrap="none"/>
              <a:lstStyle/>
              <a:p>
                <a:pPr>
                  <a:defRPr/>
                </a:pPr>
                <a:endParaRPr lang="en-US" sz="2400" dirty="0"/>
              </a:p>
            </p:txBody>
          </p:sp>
          <p:cxnSp>
            <p:nvCxnSpPr>
              <p:cNvPr id="189" name="Straight Connector 43"/>
              <p:cNvCxnSpPr>
                <a:cxnSpLocks noChangeShapeType="1"/>
              </p:cNvCxnSpPr>
              <p:nvPr/>
            </p:nvCxnSpPr>
            <p:spPr bwMode="auto">
              <a:xfrm>
                <a:off x="1314457" y="5667110"/>
                <a:ext cx="0" cy="427518"/>
              </a:xfrm>
              <a:prstGeom prst="line">
                <a:avLst/>
              </a:prstGeom>
              <a:grp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90" name="Straight Connector 44"/>
              <p:cNvCxnSpPr>
                <a:cxnSpLocks noChangeShapeType="1"/>
              </p:cNvCxnSpPr>
              <p:nvPr/>
            </p:nvCxnSpPr>
            <p:spPr bwMode="auto">
              <a:xfrm>
                <a:off x="2044645" y="5670277"/>
                <a:ext cx="0" cy="429101"/>
              </a:xfrm>
              <a:prstGeom prst="line">
                <a:avLst/>
              </a:prstGeom>
              <a:grp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91" name="Straight Connector 45"/>
              <p:cNvCxnSpPr>
                <a:cxnSpLocks noChangeShapeType="1"/>
              </p:cNvCxnSpPr>
              <p:nvPr/>
            </p:nvCxnSpPr>
            <p:spPr bwMode="auto">
              <a:xfrm>
                <a:off x="2773245" y="5675027"/>
                <a:ext cx="0" cy="427518"/>
              </a:xfrm>
              <a:prstGeom prst="line">
                <a:avLst/>
              </a:prstGeom>
              <a:grp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92" name="TextBox 48"/>
              <p:cNvSpPr txBox="1">
                <a:spLocks noChangeArrowheads="1"/>
              </p:cNvSpPr>
              <p:nvPr/>
            </p:nvSpPr>
            <p:spPr bwMode="auto">
              <a:xfrm>
                <a:off x="1308013" y="5688880"/>
                <a:ext cx="739367" cy="31842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defRPr/>
                </a:pPr>
                <a:r>
                  <a:rPr lang="en-US" sz="1600" dirty="0">
                    <a:solidFill>
                      <a:schemeClr val="bg1"/>
                    </a:solidFill>
                    <a:latin typeface="Arial" charset="0"/>
                    <a:cs typeface="Arial" charset="0"/>
                  </a:rPr>
                  <a:t>dest.</a:t>
                </a:r>
              </a:p>
              <a:p>
                <a:pPr algn="ctr">
                  <a:lnSpc>
                    <a:spcPts val="1200"/>
                  </a:lnSpc>
                  <a:defRPr/>
                </a:pPr>
                <a:r>
                  <a:rPr lang="en-US" sz="1600" dirty="0">
                    <a:solidFill>
                      <a:schemeClr val="bg1"/>
                    </a:solidFill>
                    <a:latin typeface="Arial" charset="0"/>
                    <a:cs typeface="Arial" charset="0"/>
                  </a:rPr>
                  <a:t>address</a:t>
                </a:r>
              </a:p>
            </p:txBody>
          </p:sp>
          <p:sp>
            <p:nvSpPr>
              <p:cNvPr id="193" name="TextBox 49"/>
              <p:cNvSpPr txBox="1">
                <a:spLocks noChangeArrowheads="1"/>
              </p:cNvSpPr>
              <p:nvPr/>
            </p:nvSpPr>
            <p:spPr bwMode="auto">
              <a:xfrm>
                <a:off x="2048241" y="5685251"/>
                <a:ext cx="739367" cy="31842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defRPr/>
                </a:pPr>
                <a:r>
                  <a:rPr lang="en-US" sz="1600" dirty="0">
                    <a:solidFill>
                      <a:schemeClr val="bg1"/>
                    </a:solidFill>
                    <a:latin typeface="Arial" charset="0"/>
                    <a:cs typeface="Arial" charset="0"/>
                  </a:rPr>
                  <a:t>source</a:t>
                </a:r>
              </a:p>
              <a:p>
                <a:pPr algn="ctr">
                  <a:lnSpc>
                    <a:spcPts val="1200"/>
                  </a:lnSpc>
                  <a:defRPr/>
                </a:pPr>
                <a:r>
                  <a:rPr lang="en-US" sz="1600" dirty="0">
                    <a:solidFill>
                      <a:schemeClr val="bg1"/>
                    </a:solidFill>
                    <a:latin typeface="Arial" charset="0"/>
                    <a:cs typeface="Arial" charset="0"/>
                  </a:rPr>
                  <a:t>address</a:t>
                </a:r>
              </a:p>
            </p:txBody>
          </p:sp>
          <p:sp>
            <p:nvSpPr>
              <p:cNvPr id="194" name="TextBox 52"/>
              <p:cNvSpPr txBox="1">
                <a:spLocks noChangeArrowheads="1"/>
              </p:cNvSpPr>
              <p:nvPr/>
            </p:nvSpPr>
            <p:spPr bwMode="auto">
              <a:xfrm>
                <a:off x="393787" y="5754221"/>
                <a:ext cx="840508" cy="19595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defRPr/>
                </a:pPr>
                <a:r>
                  <a:rPr lang="en-US" sz="1600" dirty="0">
                    <a:solidFill>
                      <a:schemeClr val="bg1"/>
                    </a:solidFill>
                    <a:latin typeface="Arial" charset="0"/>
                    <a:cs typeface="Arial" charset="0"/>
                  </a:rPr>
                  <a:t>preamble</a:t>
                </a:r>
              </a:p>
            </p:txBody>
          </p:sp>
        </p:grpSp>
        <p:sp>
          <p:nvSpPr>
            <p:cNvPr id="179" name="Rectangle 56"/>
            <p:cNvSpPr>
              <a:spLocks noChangeArrowheads="1"/>
            </p:cNvSpPr>
            <p:nvPr/>
          </p:nvSpPr>
          <p:spPr bwMode="auto">
            <a:xfrm>
              <a:off x="4187825" y="2959100"/>
              <a:ext cx="2659063" cy="406400"/>
            </a:xfrm>
            <a:prstGeom prst="rect">
              <a:avLst/>
            </a:prstGeom>
            <a:solidFill>
              <a:srgbClr val="006633"/>
            </a:solidFill>
            <a:ln w="9525">
              <a:solidFill>
                <a:schemeClr val="bg1"/>
              </a:solidFill>
              <a:round/>
              <a:headEnd/>
              <a:tailEnd/>
            </a:ln>
          </p:spPr>
          <p:txBody>
            <a:bodyPr wrap="none"/>
            <a:lstStyle/>
            <a:p>
              <a:endParaRPr lang="en-US" sz="2400" dirty="0"/>
            </a:p>
          </p:txBody>
        </p:sp>
        <p:cxnSp>
          <p:nvCxnSpPr>
            <p:cNvPr id="180" name="Straight Connector 60"/>
            <p:cNvCxnSpPr>
              <a:cxnSpLocks noChangeShapeType="1"/>
            </p:cNvCxnSpPr>
            <p:nvPr/>
          </p:nvCxnSpPr>
          <p:spPr bwMode="auto">
            <a:xfrm>
              <a:off x="4411663" y="2954338"/>
              <a:ext cx="0" cy="427037"/>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81" name="Straight Connector 61"/>
            <p:cNvCxnSpPr>
              <a:cxnSpLocks noChangeShapeType="1"/>
            </p:cNvCxnSpPr>
            <p:nvPr/>
          </p:nvCxnSpPr>
          <p:spPr bwMode="auto">
            <a:xfrm>
              <a:off x="6378575" y="2938463"/>
              <a:ext cx="0" cy="428625"/>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82" name="TextBox 64"/>
            <p:cNvSpPr txBox="1">
              <a:spLocks noChangeArrowheads="1"/>
            </p:cNvSpPr>
            <p:nvPr/>
          </p:nvSpPr>
          <p:spPr bwMode="auto">
            <a:xfrm>
              <a:off x="4772574" y="3040063"/>
              <a:ext cx="1210165" cy="1964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600" dirty="0">
                  <a:solidFill>
                    <a:schemeClr val="bg1"/>
                  </a:solidFill>
                  <a:latin typeface="Arial" charset="0"/>
                  <a:cs typeface="Arial" charset="0"/>
                </a:rPr>
                <a:t>data (payload)</a:t>
              </a:r>
            </a:p>
          </p:txBody>
        </p:sp>
        <p:sp>
          <p:nvSpPr>
            <p:cNvPr id="183" name="TextBox 65"/>
            <p:cNvSpPr txBox="1">
              <a:spLocks noChangeArrowheads="1"/>
            </p:cNvSpPr>
            <p:nvPr/>
          </p:nvSpPr>
          <p:spPr bwMode="auto">
            <a:xfrm>
              <a:off x="6355903" y="3059113"/>
              <a:ext cx="507306" cy="1964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600" dirty="0">
                  <a:solidFill>
                    <a:schemeClr val="bg1"/>
                  </a:solidFill>
                  <a:latin typeface="Arial" charset="0"/>
                  <a:cs typeface="Arial" charset="0"/>
                </a:rPr>
                <a:t>CRC</a:t>
              </a:r>
            </a:p>
          </p:txBody>
        </p:sp>
        <p:sp>
          <p:nvSpPr>
            <p:cNvPr id="184" name="Text Box 9"/>
            <p:cNvSpPr txBox="1">
              <a:spLocks noChangeArrowheads="1"/>
            </p:cNvSpPr>
            <p:nvPr/>
          </p:nvSpPr>
          <p:spPr bwMode="auto">
            <a:xfrm>
              <a:off x="4095750" y="2659063"/>
              <a:ext cx="463214" cy="2701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600" i="0" dirty="0">
                  <a:solidFill>
                    <a:srgbClr val="000000"/>
                  </a:solidFill>
                  <a:latin typeface="Arial" charset="0"/>
                </a:rPr>
                <a:t>type</a:t>
              </a:r>
            </a:p>
          </p:txBody>
        </p:sp>
        <p:sp>
          <p:nvSpPr>
            <p:cNvPr id="185" name="Line 10"/>
            <p:cNvSpPr>
              <a:spLocks noChangeShapeType="1"/>
            </p:cNvSpPr>
            <p:nvPr/>
          </p:nvSpPr>
          <p:spPr bwMode="auto">
            <a:xfrm>
              <a:off x="4300538" y="2887663"/>
              <a:ext cx="0" cy="1778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2400" dirty="0"/>
            </a:p>
          </p:txBody>
        </p:sp>
        <p:sp>
          <p:nvSpPr>
            <p:cNvPr id="186" name="Rectangle 67"/>
            <p:cNvSpPr>
              <a:spLocks noChangeArrowheads="1"/>
            </p:cNvSpPr>
            <p:nvPr/>
          </p:nvSpPr>
          <p:spPr bwMode="auto">
            <a:xfrm>
              <a:off x="3429000" y="2963863"/>
              <a:ext cx="735013" cy="406400"/>
            </a:xfrm>
            <a:prstGeom prst="rect">
              <a:avLst/>
            </a:prstGeom>
            <a:solidFill>
              <a:srgbClr val="006633"/>
            </a:solidFill>
            <a:ln w="9525">
              <a:solidFill>
                <a:schemeClr val="bg1"/>
              </a:solidFill>
              <a:round/>
              <a:headEnd/>
              <a:tailEnd/>
            </a:ln>
          </p:spPr>
          <p:txBody>
            <a:bodyPr wrap="none"/>
            <a:lstStyle/>
            <a:p>
              <a:endParaRPr lang="en-US" sz="2400" dirty="0"/>
            </a:p>
          </p:txBody>
        </p:sp>
        <p:cxnSp>
          <p:nvCxnSpPr>
            <p:cNvPr id="187" name="Straight Connector 68"/>
            <p:cNvCxnSpPr>
              <a:cxnSpLocks noChangeShapeType="1"/>
            </p:cNvCxnSpPr>
            <p:nvPr/>
          </p:nvCxnSpPr>
          <p:spPr bwMode="auto">
            <a:xfrm>
              <a:off x="3797300" y="2962275"/>
              <a:ext cx="0" cy="427038"/>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341967389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F5BE04-6777-0D40-AFA5-E58D75706941}"/>
              </a:ext>
            </a:extLst>
          </p:cNvPr>
          <p:cNvSpPr>
            <a:spLocks noGrp="1"/>
          </p:cNvSpPr>
          <p:nvPr>
            <p:ph type="title"/>
          </p:nvPr>
        </p:nvSpPr>
        <p:spPr/>
        <p:txBody>
          <a:bodyPr/>
          <a:lstStyle/>
          <a:p>
            <a:r>
              <a:rPr lang="zh-CN" altLang="en-US" dirty="0"/>
              <a:t>字节序</a:t>
            </a:r>
            <a:endParaRPr kumimoji="1" lang="zh-CN" altLang="en-US" sz="3600" i="1" dirty="0">
              <a:solidFill>
                <a:srgbClr val="C00000"/>
              </a:solidFill>
            </a:endParaRPr>
          </a:p>
        </p:txBody>
      </p:sp>
      <p:sp>
        <p:nvSpPr>
          <p:cNvPr id="3" name="内容占位符 2">
            <a:extLst>
              <a:ext uri="{FF2B5EF4-FFF2-40B4-BE49-F238E27FC236}">
                <a16:creationId xmlns:a16="http://schemas.microsoft.com/office/drawing/2014/main" id="{C566C2BA-013D-BB45-AD5C-4EE99CB57961}"/>
              </a:ext>
            </a:extLst>
          </p:cNvPr>
          <p:cNvSpPr>
            <a:spLocks noGrp="1"/>
          </p:cNvSpPr>
          <p:nvPr>
            <p:ph idx="1"/>
          </p:nvPr>
        </p:nvSpPr>
        <p:spPr/>
        <p:txBody>
          <a:bodyPr/>
          <a:lstStyle/>
          <a:p>
            <a:r>
              <a:rPr lang="zh-CN" altLang="en" b="1" dirty="0"/>
              <a:t>字节</a:t>
            </a:r>
            <a:r>
              <a:rPr lang="en-US" altLang="zh-CN" sz="2400" b="1" i="1" dirty="0">
                <a:solidFill>
                  <a:srgbClr val="C00000"/>
                </a:solidFill>
              </a:rPr>
              <a:t>(</a:t>
            </a:r>
            <a:r>
              <a:rPr lang="en" altLang="zh-CN" sz="2400" b="1" i="1" dirty="0">
                <a:solidFill>
                  <a:srgbClr val="C00000"/>
                </a:solidFill>
              </a:rPr>
              <a:t>Byte</a:t>
            </a:r>
            <a:r>
              <a:rPr lang="en-US" altLang="zh-CN" sz="2400" b="1" i="1" dirty="0">
                <a:solidFill>
                  <a:srgbClr val="C00000"/>
                </a:solidFill>
              </a:rPr>
              <a:t>)</a:t>
            </a:r>
          </a:p>
          <a:p>
            <a:pPr lvl="1"/>
            <a:r>
              <a:rPr lang="zh-CN" altLang="en-US" dirty="0"/>
              <a:t>传输和存储信息的最小单位。</a:t>
            </a:r>
          </a:p>
          <a:p>
            <a:pPr lvl="1"/>
            <a:r>
              <a:rPr lang="zh-CN" altLang="en-US" dirty="0"/>
              <a:t>各种数据类型，都是由字节构成。</a:t>
            </a:r>
          </a:p>
          <a:p>
            <a:r>
              <a:rPr lang="zh-CN" altLang="en-US" b="1" dirty="0"/>
              <a:t>主机字节序</a:t>
            </a:r>
            <a:r>
              <a:rPr lang="en-US" altLang="zh-CN" sz="2400" b="1" i="1" dirty="0">
                <a:solidFill>
                  <a:srgbClr val="C00000"/>
                </a:solidFill>
              </a:rPr>
              <a:t>(</a:t>
            </a:r>
            <a:r>
              <a:rPr lang="en" altLang="zh-CN" sz="2400" b="1" i="1" dirty="0">
                <a:solidFill>
                  <a:srgbClr val="C00000"/>
                </a:solidFill>
              </a:rPr>
              <a:t>Big-Endian </a:t>
            </a:r>
            <a:r>
              <a:rPr lang="en-US" altLang="zh-CN" sz="2400" b="1" i="1" dirty="0">
                <a:solidFill>
                  <a:srgbClr val="C00000"/>
                </a:solidFill>
              </a:rPr>
              <a:t>| </a:t>
            </a:r>
            <a:r>
              <a:rPr lang="en" altLang="zh-CN" sz="2400" b="1" i="1" dirty="0">
                <a:solidFill>
                  <a:srgbClr val="C00000"/>
                </a:solidFill>
              </a:rPr>
              <a:t>Little-Endian</a:t>
            </a:r>
            <a:r>
              <a:rPr lang="en-US" altLang="zh-CN" sz="2400" b="1" i="1" dirty="0">
                <a:solidFill>
                  <a:srgbClr val="C00000"/>
                </a:solidFill>
              </a:rPr>
              <a:t>)</a:t>
            </a:r>
            <a:endParaRPr lang="en" altLang="zh-CN" sz="2400" b="1" i="1" dirty="0">
              <a:solidFill>
                <a:srgbClr val="C00000"/>
              </a:solidFill>
            </a:endParaRPr>
          </a:p>
          <a:p>
            <a:pPr lvl="1"/>
            <a:r>
              <a:rPr lang="zh-CN" altLang="en-US" dirty="0"/>
              <a:t>不同类型的机器处理数据时，会按特定的字节排列顺序读取存储器。</a:t>
            </a:r>
          </a:p>
          <a:p>
            <a:endParaRPr kumimoji="1" lang="zh-CN" altLang="en-US" dirty="0"/>
          </a:p>
        </p:txBody>
      </p:sp>
    </p:spTree>
    <p:extLst>
      <p:ext uri="{BB962C8B-B14F-4D97-AF65-F5344CB8AC3E}">
        <p14:creationId xmlns:p14="http://schemas.microsoft.com/office/powerpoint/2010/main" val="315248310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ABAFFF-9C2B-8848-BC82-EB40A1649AF7}"/>
              </a:ext>
            </a:extLst>
          </p:cNvPr>
          <p:cNvSpPr>
            <a:spLocks noGrp="1"/>
          </p:cNvSpPr>
          <p:nvPr>
            <p:ph type="title"/>
          </p:nvPr>
        </p:nvSpPr>
        <p:spPr/>
        <p:txBody>
          <a:bodyPr/>
          <a:lstStyle/>
          <a:p>
            <a:r>
              <a:rPr lang="zh-CN" altLang="en-US" dirty="0"/>
              <a:t>字节序</a:t>
            </a:r>
            <a:endParaRPr kumimoji="1" lang="zh-CN" altLang="en-US" sz="3600" dirty="0"/>
          </a:p>
        </p:txBody>
      </p:sp>
      <p:sp>
        <p:nvSpPr>
          <p:cNvPr id="3" name="内容占位符 2">
            <a:extLst>
              <a:ext uri="{FF2B5EF4-FFF2-40B4-BE49-F238E27FC236}">
                <a16:creationId xmlns:a16="http://schemas.microsoft.com/office/drawing/2014/main" id="{2B9D1A7C-9FA1-AA4B-890A-6EF42A653478}"/>
              </a:ext>
            </a:extLst>
          </p:cNvPr>
          <p:cNvSpPr>
            <a:spLocks noGrp="1"/>
          </p:cNvSpPr>
          <p:nvPr>
            <p:ph idx="1"/>
          </p:nvPr>
        </p:nvSpPr>
        <p:spPr/>
        <p:txBody>
          <a:bodyPr/>
          <a:lstStyle/>
          <a:p>
            <a:r>
              <a:rPr lang="en-US" altLang="zh-CN" i="1" dirty="0">
                <a:solidFill>
                  <a:srgbClr val="C00000"/>
                </a:solidFill>
              </a:rPr>
              <a:t>Big-Endian</a:t>
            </a:r>
          </a:p>
          <a:p>
            <a:pPr lvl="1"/>
            <a:r>
              <a:rPr lang="zh-CN" altLang="en-US" dirty="0"/>
              <a:t>以</a:t>
            </a:r>
            <a:r>
              <a:rPr lang="en-US" altLang="zh-CN" dirty="0"/>
              <a:t>unsigned short</a:t>
            </a:r>
            <a:r>
              <a:rPr lang="zh-CN" altLang="en-US" dirty="0"/>
              <a:t>类型的数据</a:t>
            </a:r>
            <a:r>
              <a:rPr lang="en-US" altLang="zh-CN" dirty="0"/>
              <a:t>0x0002</a:t>
            </a:r>
            <a:r>
              <a:rPr lang="zh-CN" altLang="en-US" dirty="0"/>
              <a:t>为例：</a:t>
            </a:r>
            <a:endParaRPr lang="en-US" altLang="zh-CN" dirty="0"/>
          </a:p>
          <a:p>
            <a:pPr lvl="2"/>
            <a:r>
              <a:rPr lang="zh-CN" altLang="en-US" dirty="0"/>
              <a:t>字节</a:t>
            </a:r>
            <a:r>
              <a:rPr lang="en-US" altLang="zh-CN" dirty="0"/>
              <a:t>0x00</a:t>
            </a:r>
            <a:r>
              <a:rPr lang="zh-CN" altLang="en-US" dirty="0"/>
              <a:t>放在低位地址标识的字节</a:t>
            </a:r>
            <a:endParaRPr lang="en-US" altLang="zh-CN" dirty="0"/>
          </a:p>
          <a:p>
            <a:pPr lvl="2"/>
            <a:r>
              <a:rPr lang="zh-CN" altLang="en-US" dirty="0"/>
              <a:t>字节</a:t>
            </a:r>
            <a:r>
              <a:rPr lang="en-US" altLang="zh-CN" dirty="0"/>
              <a:t>0x02</a:t>
            </a:r>
            <a:r>
              <a:rPr lang="zh-CN" altLang="en-US" dirty="0"/>
              <a:t>放在高位地址标识的字节</a:t>
            </a:r>
          </a:p>
          <a:p>
            <a:r>
              <a:rPr lang="en-US" altLang="zh-CN" i="1" dirty="0">
                <a:solidFill>
                  <a:srgbClr val="C00000"/>
                </a:solidFill>
              </a:rPr>
              <a:t>Little-Endian</a:t>
            </a:r>
          </a:p>
          <a:p>
            <a:pPr lvl="1"/>
            <a:r>
              <a:rPr lang="zh-CN" altLang="en-US" dirty="0"/>
              <a:t>以</a:t>
            </a:r>
            <a:r>
              <a:rPr lang="en-US" altLang="zh-CN" dirty="0"/>
              <a:t>unsigned short</a:t>
            </a:r>
            <a:r>
              <a:rPr lang="zh-CN" altLang="en-US" dirty="0"/>
              <a:t>类型的数据</a:t>
            </a:r>
            <a:r>
              <a:rPr lang="en-US" altLang="zh-CN" dirty="0"/>
              <a:t>0x0002</a:t>
            </a:r>
            <a:r>
              <a:rPr lang="zh-CN" altLang="en-US" dirty="0"/>
              <a:t>为例</a:t>
            </a:r>
            <a:endParaRPr lang="en-US" altLang="zh-CN" dirty="0"/>
          </a:p>
          <a:p>
            <a:pPr lvl="2"/>
            <a:r>
              <a:rPr lang="zh-CN" altLang="en-US" dirty="0"/>
              <a:t>字节</a:t>
            </a:r>
            <a:r>
              <a:rPr lang="en-US" altLang="zh-CN" dirty="0"/>
              <a:t>0x00</a:t>
            </a:r>
            <a:r>
              <a:rPr lang="zh-CN" altLang="en-US" dirty="0"/>
              <a:t>放在高位地址标识的字节</a:t>
            </a:r>
            <a:endParaRPr lang="en-US" altLang="zh-CN" dirty="0"/>
          </a:p>
          <a:p>
            <a:pPr lvl="2"/>
            <a:r>
              <a:rPr lang="zh-CN" altLang="en-US" dirty="0"/>
              <a:t>字节</a:t>
            </a:r>
            <a:r>
              <a:rPr lang="en-US" altLang="zh-CN" dirty="0"/>
              <a:t>0x02</a:t>
            </a:r>
            <a:r>
              <a:rPr lang="zh-CN" altLang="en-US" dirty="0"/>
              <a:t>放在低位地址标识的字节</a:t>
            </a:r>
          </a:p>
          <a:p>
            <a:endParaRPr kumimoji="1" lang="zh-CN" altLang="en-US" sz="2400" dirty="0"/>
          </a:p>
        </p:txBody>
      </p:sp>
      <p:pic>
        <p:nvPicPr>
          <p:cNvPr id="4" name="图片 3">
            <a:extLst>
              <a:ext uri="{FF2B5EF4-FFF2-40B4-BE49-F238E27FC236}">
                <a16:creationId xmlns:a16="http://schemas.microsoft.com/office/drawing/2014/main" id="{34B369A3-0469-C342-A82C-F12E8AAB1BA6}"/>
              </a:ext>
            </a:extLst>
          </p:cNvPr>
          <p:cNvPicPr>
            <a:picLocks noChangeAspect="1"/>
          </p:cNvPicPr>
          <p:nvPr/>
        </p:nvPicPr>
        <p:blipFill>
          <a:blip r:embed="rId2"/>
          <a:stretch>
            <a:fillRect/>
          </a:stretch>
        </p:blipFill>
        <p:spPr>
          <a:xfrm>
            <a:off x="6917266" y="4801372"/>
            <a:ext cx="4436534" cy="1216800"/>
          </a:xfrm>
          <a:prstGeom prst="rect">
            <a:avLst/>
          </a:prstGeom>
        </p:spPr>
      </p:pic>
      <p:pic>
        <p:nvPicPr>
          <p:cNvPr id="5" name="图片 4">
            <a:extLst>
              <a:ext uri="{FF2B5EF4-FFF2-40B4-BE49-F238E27FC236}">
                <a16:creationId xmlns:a16="http://schemas.microsoft.com/office/drawing/2014/main" id="{361D070D-6586-A545-8929-2DA3A2BC8A7B}"/>
              </a:ext>
            </a:extLst>
          </p:cNvPr>
          <p:cNvPicPr>
            <a:picLocks noChangeAspect="1"/>
          </p:cNvPicPr>
          <p:nvPr/>
        </p:nvPicPr>
        <p:blipFill>
          <a:blip r:embed="rId3"/>
          <a:stretch>
            <a:fillRect/>
          </a:stretch>
        </p:blipFill>
        <p:spPr>
          <a:xfrm>
            <a:off x="6917266" y="2288044"/>
            <a:ext cx="4436534" cy="1225250"/>
          </a:xfrm>
          <a:prstGeom prst="rect">
            <a:avLst/>
          </a:prstGeom>
        </p:spPr>
      </p:pic>
    </p:spTree>
    <p:extLst>
      <p:ext uri="{BB962C8B-B14F-4D97-AF65-F5344CB8AC3E}">
        <p14:creationId xmlns:p14="http://schemas.microsoft.com/office/powerpoint/2010/main" val="229765592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DED165-4D2A-4340-A0BE-E11E186C0D08}"/>
              </a:ext>
            </a:extLst>
          </p:cNvPr>
          <p:cNvSpPr>
            <a:spLocks noGrp="1"/>
          </p:cNvSpPr>
          <p:nvPr>
            <p:ph type="title"/>
          </p:nvPr>
        </p:nvSpPr>
        <p:spPr/>
        <p:txBody>
          <a:bodyPr/>
          <a:lstStyle/>
          <a:p>
            <a:r>
              <a:rPr lang="zh-CN" altLang="en-US" dirty="0"/>
              <a:t>字节序</a:t>
            </a:r>
            <a:endParaRPr kumimoji="1" lang="zh-CN" altLang="en-US" dirty="0"/>
          </a:p>
        </p:txBody>
      </p:sp>
      <p:sp>
        <p:nvSpPr>
          <p:cNvPr id="3" name="内容占位符 2">
            <a:extLst>
              <a:ext uri="{FF2B5EF4-FFF2-40B4-BE49-F238E27FC236}">
                <a16:creationId xmlns:a16="http://schemas.microsoft.com/office/drawing/2014/main" id="{8F22C68A-54A2-7746-A255-5CFCF108418C}"/>
              </a:ext>
            </a:extLst>
          </p:cNvPr>
          <p:cNvSpPr>
            <a:spLocks noGrp="1"/>
          </p:cNvSpPr>
          <p:nvPr>
            <p:ph idx="1"/>
          </p:nvPr>
        </p:nvSpPr>
        <p:spPr/>
        <p:txBody>
          <a:bodyPr/>
          <a:lstStyle/>
          <a:p>
            <a:pPr>
              <a:lnSpc>
                <a:spcPct val="110000"/>
              </a:lnSpc>
            </a:pPr>
            <a:r>
              <a:rPr lang="en-US" altLang="zh-CN" i="1" dirty="0">
                <a:solidFill>
                  <a:srgbClr val="C00000"/>
                </a:solidFill>
              </a:rPr>
              <a:t>Network-Endian</a:t>
            </a:r>
          </a:p>
          <a:p>
            <a:pPr lvl="1">
              <a:lnSpc>
                <a:spcPct val="110000"/>
              </a:lnSpc>
            </a:pPr>
            <a:r>
              <a:rPr lang="zh-CN" altLang="en-US" dirty="0"/>
              <a:t>网络字节顺序是</a:t>
            </a:r>
            <a:r>
              <a:rPr lang="en-US" altLang="zh-CN" dirty="0"/>
              <a:t>TCP/IP</a:t>
            </a:r>
            <a:r>
              <a:rPr lang="zh-CN" altLang="en-US" dirty="0"/>
              <a:t>中规定好的一种数据表示格式，它与具体的</a:t>
            </a:r>
            <a:r>
              <a:rPr lang="en-US" altLang="zh-CN" dirty="0"/>
              <a:t>CPU</a:t>
            </a:r>
            <a:r>
              <a:rPr lang="zh-CN" altLang="en-US" dirty="0"/>
              <a:t>类型、操作系统等无关，从而可以保证数据在不同主机之间传输时能够被正确解释。</a:t>
            </a:r>
            <a:endParaRPr lang="en-US" altLang="zh-CN" dirty="0"/>
          </a:p>
          <a:p>
            <a:pPr lvl="1">
              <a:lnSpc>
                <a:spcPct val="110000"/>
              </a:lnSpc>
            </a:pPr>
            <a:r>
              <a:rPr lang="zh-CN" altLang="en-US" dirty="0">
                <a:solidFill>
                  <a:srgbClr val="C00000"/>
                </a:solidFill>
              </a:rPr>
              <a:t>网络字节顺序采用</a:t>
            </a:r>
            <a:r>
              <a:rPr lang="en-US" altLang="zh-CN" dirty="0">
                <a:solidFill>
                  <a:srgbClr val="C00000"/>
                </a:solidFill>
              </a:rPr>
              <a:t>Big-Endian</a:t>
            </a:r>
            <a:r>
              <a:rPr lang="zh-CN" altLang="en-US" dirty="0">
                <a:solidFill>
                  <a:srgbClr val="C00000"/>
                </a:solidFill>
              </a:rPr>
              <a:t>排序方式，总是从低位地址开始传输。</a:t>
            </a:r>
            <a:endParaRPr lang="en-US" altLang="zh-CN" dirty="0">
              <a:solidFill>
                <a:srgbClr val="C00000"/>
              </a:solidFill>
            </a:endParaRPr>
          </a:p>
          <a:p>
            <a:pPr lvl="1">
              <a:lnSpc>
                <a:spcPct val="110000"/>
              </a:lnSpc>
            </a:pPr>
            <a:r>
              <a:rPr lang="zh-CN" altLang="en-US" dirty="0"/>
              <a:t>发送数据包时，程序将主机字节序转换为网络字节序；接受收数据包时，则将网络字节序转换为主机字节序。 </a:t>
            </a:r>
          </a:p>
        </p:txBody>
      </p:sp>
    </p:spTree>
    <p:extLst>
      <p:ext uri="{BB962C8B-B14F-4D97-AF65-F5344CB8AC3E}">
        <p14:creationId xmlns:p14="http://schemas.microsoft.com/office/powerpoint/2010/main" val="329102732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981A5-40FC-074A-81C0-A9CF0A55CA80}"/>
              </a:ext>
            </a:extLst>
          </p:cNvPr>
          <p:cNvSpPr>
            <a:spLocks noGrp="1"/>
          </p:cNvSpPr>
          <p:nvPr>
            <p:ph type="title"/>
          </p:nvPr>
        </p:nvSpPr>
        <p:spPr/>
        <p:txBody>
          <a:bodyPr/>
          <a:lstStyle/>
          <a:p>
            <a:r>
              <a:rPr kumimoji="1" lang="zh-CN" altLang="en-US" dirty="0"/>
              <a:t>字节序</a:t>
            </a:r>
          </a:p>
        </p:txBody>
      </p:sp>
      <p:sp>
        <p:nvSpPr>
          <p:cNvPr id="3" name="内容占位符 2">
            <a:extLst>
              <a:ext uri="{FF2B5EF4-FFF2-40B4-BE49-F238E27FC236}">
                <a16:creationId xmlns:a16="http://schemas.microsoft.com/office/drawing/2014/main" id="{A10166ED-6BB9-B94C-8803-3DB1EEF10C7A}"/>
              </a:ext>
            </a:extLst>
          </p:cNvPr>
          <p:cNvSpPr>
            <a:spLocks noGrp="1"/>
          </p:cNvSpPr>
          <p:nvPr>
            <p:ph idx="1"/>
          </p:nvPr>
        </p:nvSpPr>
        <p:spPr/>
        <p:txBody>
          <a:bodyPr/>
          <a:lstStyle/>
          <a:p>
            <a:r>
              <a:rPr lang="zh-CN" altLang="en-US" dirty="0">
                <a:latin typeface="Courier" pitchFamily="2" charset="0"/>
              </a:rPr>
              <a:t>主机字节序变为网络字节序</a:t>
            </a:r>
            <a:endParaRPr lang="en-US" altLang="zh-CN" dirty="0">
              <a:latin typeface="Courier" pitchFamily="2" charset="0"/>
            </a:endParaRPr>
          </a:p>
          <a:p>
            <a:pPr lvl="1"/>
            <a:r>
              <a:rPr lang="en-US" altLang="zh-CN" dirty="0">
                <a:latin typeface="Courier" pitchFamily="2" charset="0"/>
              </a:rPr>
              <a:t>uint16_t  </a:t>
            </a:r>
            <a:r>
              <a:rPr lang="en-US" altLang="zh-CN" dirty="0" err="1">
                <a:latin typeface="Courier" pitchFamily="2" charset="0"/>
              </a:rPr>
              <a:t>htons</a:t>
            </a:r>
            <a:r>
              <a:rPr lang="en-US" altLang="zh-CN" dirty="0">
                <a:latin typeface="Courier" pitchFamily="2" charset="0"/>
              </a:rPr>
              <a:t>(uint16_t </a:t>
            </a:r>
            <a:r>
              <a:rPr lang="en-US" altLang="zh-CN" dirty="0" err="1">
                <a:latin typeface="Courier" pitchFamily="2" charset="0"/>
              </a:rPr>
              <a:t>hostshort</a:t>
            </a:r>
            <a:r>
              <a:rPr lang="en-US" altLang="zh-CN" dirty="0">
                <a:latin typeface="Courier" pitchFamily="2" charset="0"/>
              </a:rPr>
              <a:t>)</a:t>
            </a:r>
          </a:p>
          <a:p>
            <a:pPr lvl="1"/>
            <a:r>
              <a:rPr lang="en-US" altLang="zh-CN" dirty="0">
                <a:latin typeface="Courier" pitchFamily="2" charset="0"/>
              </a:rPr>
              <a:t>uint32_t  </a:t>
            </a:r>
            <a:r>
              <a:rPr lang="en-US" altLang="zh-CN" dirty="0" err="1">
                <a:latin typeface="Courier" pitchFamily="2" charset="0"/>
              </a:rPr>
              <a:t>htonl</a:t>
            </a:r>
            <a:r>
              <a:rPr lang="en-US" altLang="zh-CN" dirty="0">
                <a:latin typeface="Courier" pitchFamily="2" charset="0"/>
              </a:rPr>
              <a:t>(uint32_t </a:t>
            </a:r>
            <a:r>
              <a:rPr lang="en-US" altLang="zh-CN" dirty="0" err="1">
                <a:latin typeface="Courier" pitchFamily="2" charset="0"/>
              </a:rPr>
              <a:t>hostlong</a:t>
            </a:r>
            <a:r>
              <a:rPr lang="en-US" altLang="zh-CN" dirty="0">
                <a:latin typeface="Courier" pitchFamily="2" charset="0"/>
              </a:rPr>
              <a:t>)</a:t>
            </a:r>
          </a:p>
          <a:p>
            <a:pPr>
              <a:defRPr/>
            </a:pPr>
            <a:endParaRPr lang="en-US" altLang="zh-CN" dirty="0">
              <a:latin typeface="Courier" pitchFamily="2" charset="0"/>
            </a:endParaRPr>
          </a:p>
          <a:p>
            <a:pPr>
              <a:defRPr/>
            </a:pPr>
            <a:r>
              <a:rPr lang="zh-CN" altLang="en-US" dirty="0">
                <a:latin typeface="Courier" pitchFamily="2" charset="0"/>
              </a:rPr>
              <a:t>网络字节序变为主机字节序</a:t>
            </a:r>
            <a:endParaRPr lang="en-US" altLang="zh-CN" dirty="0">
              <a:latin typeface="Courier" pitchFamily="2" charset="0"/>
            </a:endParaRPr>
          </a:p>
          <a:p>
            <a:pPr lvl="1">
              <a:defRPr/>
            </a:pPr>
            <a:r>
              <a:rPr lang="en-US" altLang="zh-CN" dirty="0">
                <a:latin typeface="Courier" pitchFamily="2" charset="0"/>
              </a:rPr>
              <a:t>uint16_t  </a:t>
            </a:r>
            <a:r>
              <a:rPr lang="en-US" altLang="zh-CN" dirty="0" err="1">
                <a:latin typeface="Courier" pitchFamily="2" charset="0"/>
              </a:rPr>
              <a:t>ntohs</a:t>
            </a:r>
            <a:r>
              <a:rPr lang="en-US" altLang="zh-CN" dirty="0">
                <a:latin typeface="Courier" pitchFamily="2" charset="0"/>
              </a:rPr>
              <a:t>(uint16_t </a:t>
            </a:r>
            <a:r>
              <a:rPr lang="en-US" altLang="zh-CN" dirty="0" err="1">
                <a:latin typeface="Courier" pitchFamily="2" charset="0"/>
              </a:rPr>
              <a:t>netshort</a:t>
            </a:r>
            <a:r>
              <a:rPr lang="en-US" altLang="zh-CN" dirty="0">
                <a:latin typeface="Courier" pitchFamily="2" charset="0"/>
              </a:rPr>
              <a:t>)</a:t>
            </a:r>
          </a:p>
          <a:p>
            <a:pPr lvl="1">
              <a:defRPr/>
            </a:pPr>
            <a:r>
              <a:rPr lang="en-US" altLang="zh-CN" dirty="0">
                <a:latin typeface="Courier" pitchFamily="2" charset="0"/>
              </a:rPr>
              <a:t>uint32_t  </a:t>
            </a:r>
            <a:r>
              <a:rPr lang="en-US" altLang="zh-CN" dirty="0" err="1">
                <a:latin typeface="Courier" pitchFamily="2" charset="0"/>
              </a:rPr>
              <a:t>ntohl</a:t>
            </a:r>
            <a:r>
              <a:rPr lang="en-US" altLang="zh-CN" dirty="0">
                <a:latin typeface="Courier" pitchFamily="2" charset="0"/>
              </a:rPr>
              <a:t>(uint16_t </a:t>
            </a:r>
            <a:r>
              <a:rPr lang="en-US" altLang="zh-CN" dirty="0" err="1">
                <a:latin typeface="Courier" pitchFamily="2" charset="0"/>
              </a:rPr>
              <a:t>netlong</a:t>
            </a:r>
            <a:r>
              <a:rPr lang="en-US" altLang="zh-CN" dirty="0">
                <a:latin typeface="Courier" pitchFamily="2" charset="0"/>
              </a:rPr>
              <a:t>)</a:t>
            </a:r>
          </a:p>
        </p:txBody>
      </p:sp>
    </p:spTree>
    <p:extLst>
      <p:ext uri="{BB962C8B-B14F-4D97-AF65-F5344CB8AC3E}">
        <p14:creationId xmlns:p14="http://schemas.microsoft.com/office/powerpoint/2010/main" val="200783983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F06E4B-FCE4-3C4D-893F-AE99C53B641E}"/>
              </a:ext>
            </a:extLst>
          </p:cNvPr>
          <p:cNvSpPr>
            <a:spLocks noGrp="1"/>
          </p:cNvSpPr>
          <p:nvPr>
            <p:ph type="title"/>
          </p:nvPr>
        </p:nvSpPr>
        <p:spPr/>
        <p:txBody>
          <a:bodyPr/>
          <a:lstStyle/>
          <a:p>
            <a:r>
              <a:rPr kumimoji="1" lang="zh-CN" altLang="en-US" dirty="0"/>
              <a:t>数据结构对齐</a:t>
            </a:r>
          </a:p>
        </p:txBody>
      </p:sp>
      <p:sp>
        <p:nvSpPr>
          <p:cNvPr id="3" name="内容占位符 2">
            <a:extLst>
              <a:ext uri="{FF2B5EF4-FFF2-40B4-BE49-F238E27FC236}">
                <a16:creationId xmlns:a16="http://schemas.microsoft.com/office/drawing/2014/main" id="{F457715B-1133-4748-936F-A89F5014620F}"/>
              </a:ext>
            </a:extLst>
          </p:cNvPr>
          <p:cNvSpPr>
            <a:spLocks noGrp="1"/>
          </p:cNvSpPr>
          <p:nvPr>
            <p:ph idx="1"/>
          </p:nvPr>
        </p:nvSpPr>
        <p:spPr/>
        <p:txBody>
          <a:bodyPr/>
          <a:lstStyle/>
          <a:p>
            <a:r>
              <a:rPr lang="zh-CN" altLang="en-US" dirty="0"/>
              <a:t>对齐系数</a:t>
            </a:r>
            <a:endParaRPr lang="en-US" altLang="zh-CN" dirty="0"/>
          </a:p>
          <a:p>
            <a:pPr lvl="1"/>
            <a:r>
              <a:rPr lang="zh-CN" altLang="en-US" dirty="0"/>
              <a:t>每个特定平台的编译器都有自己的默认“对齐系数”</a:t>
            </a:r>
            <a:r>
              <a:rPr lang="en-US" altLang="zh-CN" dirty="0"/>
              <a:t> </a:t>
            </a:r>
            <a:r>
              <a:rPr lang="zh-CN" altLang="en-US" dirty="0"/>
              <a:t>。</a:t>
            </a:r>
            <a:endParaRPr lang="en-US" altLang="zh-CN" dirty="0"/>
          </a:p>
          <a:p>
            <a:pPr lvl="1"/>
            <a:r>
              <a:rPr lang="zh-CN" altLang="en-US" dirty="0"/>
              <a:t>通过预编译命令</a:t>
            </a:r>
            <a:r>
              <a:rPr lang="en-US" altLang="zh-CN" dirty="0"/>
              <a:t>#pragma pack(n)</a:t>
            </a:r>
            <a:r>
              <a:rPr lang="zh-CN" altLang="en-US" dirty="0"/>
              <a:t>，</a:t>
            </a:r>
            <a:r>
              <a:rPr lang="en-US" altLang="zh-CN" dirty="0"/>
              <a:t>n=1,2,4,8,16</a:t>
            </a:r>
            <a:r>
              <a:rPr lang="zh-CN" altLang="en-US" dirty="0"/>
              <a:t>来改变这一系数，其中的</a:t>
            </a:r>
            <a:r>
              <a:rPr lang="en-US" altLang="zh-CN" dirty="0"/>
              <a:t>n</a:t>
            </a:r>
            <a:r>
              <a:rPr lang="zh-CN" altLang="en-US" dirty="0"/>
              <a:t>就是指定的“对齐系数”。</a:t>
            </a:r>
          </a:p>
          <a:p>
            <a:r>
              <a:rPr kumimoji="1" lang="zh-CN" altLang="en-US" dirty="0"/>
              <a:t>结构体对齐规则：</a:t>
            </a:r>
            <a:endParaRPr kumimoji="1" lang="en-US" altLang="zh-CN" dirty="0"/>
          </a:p>
          <a:p>
            <a:pPr marL="914400" lvl="1" indent="-457200">
              <a:lnSpc>
                <a:spcPts val="3600"/>
              </a:lnSpc>
              <a:buFont typeface="+mj-ea"/>
              <a:buAutoNum type="circleNumDbPlain"/>
            </a:pPr>
            <a:r>
              <a:rPr kumimoji="1" lang="zh-CN" altLang="en-US" dirty="0">
                <a:latin typeface="Heiti SC Medium" pitchFamily="2" charset="-128"/>
                <a:ea typeface="Heiti SC Medium" pitchFamily="2" charset="-128"/>
              </a:rPr>
              <a:t>结构体变量的首地址能够被其最宽基本类型成员的大小所整除；</a:t>
            </a:r>
          </a:p>
          <a:p>
            <a:pPr marL="914400" lvl="1" indent="-457200">
              <a:lnSpc>
                <a:spcPts val="3600"/>
              </a:lnSpc>
              <a:buFont typeface="+mj-ea"/>
              <a:buAutoNum type="circleNumDbPlain"/>
            </a:pPr>
            <a:r>
              <a:rPr kumimoji="1" lang="zh-CN" altLang="en-US" dirty="0">
                <a:latin typeface="Heiti SC Medium" pitchFamily="2" charset="-128"/>
                <a:ea typeface="Heiti SC Medium" pitchFamily="2" charset="-128"/>
              </a:rPr>
              <a:t>结构体每个成员相对结构体首地址的偏移量</a:t>
            </a:r>
            <a:r>
              <a:rPr kumimoji="1" lang="en-US" altLang="zh-CN" dirty="0">
                <a:latin typeface="Heiti SC Medium" pitchFamily="2" charset="-128"/>
                <a:ea typeface="Heiti SC Medium" pitchFamily="2" charset="-128"/>
              </a:rPr>
              <a:t>(offset)</a:t>
            </a:r>
            <a:r>
              <a:rPr kumimoji="1" lang="zh-CN" altLang="en-US" dirty="0">
                <a:latin typeface="Heiti SC Medium" pitchFamily="2" charset="-128"/>
                <a:ea typeface="Heiti SC Medium" pitchFamily="2" charset="-128"/>
              </a:rPr>
              <a:t>都是成员大小的整数倍，如有需要编译器会在成员之间加上填充字节；</a:t>
            </a:r>
          </a:p>
          <a:p>
            <a:pPr marL="914400" lvl="1" indent="-457200">
              <a:lnSpc>
                <a:spcPts val="3600"/>
              </a:lnSpc>
              <a:buFont typeface="+mj-ea"/>
              <a:buAutoNum type="circleNumDbPlain"/>
            </a:pPr>
            <a:r>
              <a:rPr kumimoji="1" lang="zh-CN" altLang="en-US" dirty="0">
                <a:latin typeface="Heiti SC Medium" pitchFamily="2" charset="-128"/>
                <a:ea typeface="Heiti SC Medium" pitchFamily="2" charset="-128"/>
              </a:rPr>
              <a:t>结构体的总大小为结构体最宽基本类型成员大小的整数倍，如有需要编译器会在最末一个成员之后加上填充字节。</a:t>
            </a:r>
          </a:p>
          <a:p>
            <a:endParaRPr kumimoji="1" lang="zh-CN" altLang="en-US" dirty="0"/>
          </a:p>
        </p:txBody>
      </p:sp>
    </p:spTree>
    <p:extLst>
      <p:ext uri="{BB962C8B-B14F-4D97-AF65-F5344CB8AC3E}">
        <p14:creationId xmlns:p14="http://schemas.microsoft.com/office/powerpoint/2010/main" val="33903471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F06E4B-FCE4-3C4D-893F-AE99C53B641E}"/>
              </a:ext>
            </a:extLst>
          </p:cNvPr>
          <p:cNvSpPr>
            <a:spLocks noGrp="1"/>
          </p:cNvSpPr>
          <p:nvPr>
            <p:ph type="title"/>
          </p:nvPr>
        </p:nvSpPr>
        <p:spPr/>
        <p:txBody>
          <a:bodyPr/>
          <a:lstStyle/>
          <a:p>
            <a:r>
              <a:rPr kumimoji="1" lang="zh-CN" altLang="en-US" dirty="0"/>
              <a:t>数据结构对齐</a:t>
            </a:r>
          </a:p>
        </p:txBody>
      </p:sp>
      <p:sp>
        <p:nvSpPr>
          <p:cNvPr id="3" name="内容占位符 2">
            <a:extLst>
              <a:ext uri="{FF2B5EF4-FFF2-40B4-BE49-F238E27FC236}">
                <a16:creationId xmlns:a16="http://schemas.microsoft.com/office/drawing/2014/main" id="{F457715B-1133-4748-936F-A89F5014620F}"/>
              </a:ext>
            </a:extLst>
          </p:cNvPr>
          <p:cNvSpPr>
            <a:spLocks noGrp="1"/>
          </p:cNvSpPr>
          <p:nvPr>
            <p:ph idx="1"/>
          </p:nvPr>
        </p:nvSpPr>
        <p:spPr/>
        <p:txBody>
          <a:bodyPr/>
          <a:lstStyle/>
          <a:p>
            <a:r>
              <a:rPr lang="zh-CN" altLang="en-US" dirty="0"/>
              <a:t>编译器为什么会填充？</a:t>
            </a:r>
          </a:p>
          <a:p>
            <a:pPr lvl="1"/>
            <a:r>
              <a:rPr lang="zh-CN" altLang="en-US" dirty="0"/>
              <a:t>平台原因</a:t>
            </a:r>
            <a:r>
              <a:rPr lang="en-US" altLang="zh-CN" dirty="0"/>
              <a:t>(</a:t>
            </a:r>
            <a:r>
              <a:rPr lang="zh-CN" altLang="en-US" dirty="0"/>
              <a:t>移植原因</a:t>
            </a:r>
            <a:r>
              <a:rPr lang="en-US" altLang="zh-CN" dirty="0"/>
              <a:t>)</a:t>
            </a:r>
            <a:r>
              <a:rPr lang="zh-CN" altLang="en-US" dirty="0"/>
              <a:t>：不是所有的硬件平台都能访问任意地址上的任意数据的。</a:t>
            </a:r>
          </a:p>
          <a:p>
            <a:pPr lvl="1"/>
            <a:r>
              <a:rPr lang="zh-CN" altLang="en-US" dirty="0"/>
              <a:t>性能原因：数据结构</a:t>
            </a:r>
            <a:r>
              <a:rPr lang="en-US" altLang="zh-CN" dirty="0"/>
              <a:t>(</a:t>
            </a:r>
            <a:r>
              <a:rPr lang="zh-CN" altLang="en-US" dirty="0"/>
              <a:t>尤其是栈</a:t>
            </a:r>
            <a:r>
              <a:rPr lang="en-US" altLang="zh-CN" dirty="0"/>
              <a:t>)</a:t>
            </a:r>
            <a:r>
              <a:rPr lang="zh-CN" altLang="en-US" dirty="0"/>
              <a:t>应该尽可能地在自然边界上对齐。为了访问未对齐的内存，处理器需要作两次内存访问；而对齐的内存访问仅需要一次访问。</a:t>
            </a:r>
            <a:endParaRPr lang="en-US" altLang="zh-CN" dirty="0"/>
          </a:p>
          <a:p>
            <a:r>
              <a:rPr lang="zh-CN" altLang="en-US" dirty="0"/>
              <a:t>计算机网络编程中，要仔细设计数据结构，保证必要的对齐。</a:t>
            </a:r>
          </a:p>
          <a:p>
            <a:pPr marL="0" indent="0">
              <a:buNone/>
            </a:pPr>
            <a:endParaRPr lang="zh-CN" altLang="en-US" dirty="0"/>
          </a:p>
        </p:txBody>
      </p:sp>
    </p:spTree>
    <p:extLst>
      <p:ext uri="{BB962C8B-B14F-4D97-AF65-F5344CB8AC3E}">
        <p14:creationId xmlns:p14="http://schemas.microsoft.com/office/powerpoint/2010/main" val="169067145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83E2D5-BEC2-D149-A89C-459A41EE82ED}"/>
              </a:ext>
            </a:extLst>
          </p:cNvPr>
          <p:cNvSpPr>
            <a:spLocks noGrp="1"/>
          </p:cNvSpPr>
          <p:nvPr>
            <p:ph type="title"/>
          </p:nvPr>
        </p:nvSpPr>
        <p:spPr/>
        <p:txBody>
          <a:bodyPr/>
          <a:lstStyle/>
          <a:p>
            <a:r>
              <a:rPr lang="zh-CN" altLang="en-US" dirty="0"/>
              <a:t>主动套接字和被动套接字</a:t>
            </a:r>
            <a:endParaRPr kumimoji="1" lang="zh-CN" altLang="en-US" dirty="0"/>
          </a:p>
        </p:txBody>
      </p:sp>
      <p:sp>
        <p:nvSpPr>
          <p:cNvPr id="3" name="内容占位符 2">
            <a:extLst>
              <a:ext uri="{FF2B5EF4-FFF2-40B4-BE49-F238E27FC236}">
                <a16:creationId xmlns:a16="http://schemas.microsoft.com/office/drawing/2014/main" id="{48337142-E998-3640-B29C-9F7870D53A11}"/>
              </a:ext>
            </a:extLst>
          </p:cNvPr>
          <p:cNvSpPr>
            <a:spLocks noGrp="1"/>
          </p:cNvSpPr>
          <p:nvPr>
            <p:ph idx="1"/>
          </p:nvPr>
        </p:nvSpPr>
        <p:spPr/>
        <p:txBody>
          <a:bodyPr/>
          <a:lstStyle/>
          <a:p>
            <a:r>
              <a:rPr lang="zh-CN" altLang="en-US" dirty="0"/>
              <a:t>创建方式相同，使用方式不同</a:t>
            </a:r>
          </a:p>
          <a:p>
            <a:pPr lvl="1"/>
            <a:r>
              <a:rPr lang="zh-CN" altLang="en-US" dirty="0"/>
              <a:t>被动：等待传入连接的套接字，如服务器套接字</a:t>
            </a:r>
          </a:p>
          <a:p>
            <a:pPr lvl="1"/>
            <a:r>
              <a:rPr lang="zh-CN" altLang="en-US" dirty="0"/>
              <a:t>主动：发起连接的套接字，如客户端套接字</a:t>
            </a:r>
          </a:p>
          <a:p>
            <a:r>
              <a:rPr lang="zh-CN" altLang="en-US" dirty="0"/>
              <a:t>指明端到端地址：创建时不指定，使用时指明</a:t>
            </a:r>
          </a:p>
          <a:p>
            <a:pPr lvl="1"/>
            <a:r>
              <a:rPr lang="en-US" altLang="zh-CN" dirty="0"/>
              <a:t>TCP/IP</a:t>
            </a:r>
            <a:r>
              <a:rPr lang="zh-CN" altLang="en-US" dirty="0"/>
              <a:t>需要指明协议端口号和</a:t>
            </a:r>
            <a:r>
              <a:rPr lang="en-US" altLang="zh-CN" dirty="0"/>
              <a:t>IP</a:t>
            </a:r>
            <a:r>
              <a:rPr lang="zh-CN" altLang="en-US" dirty="0"/>
              <a:t>地址</a:t>
            </a:r>
          </a:p>
          <a:p>
            <a:pPr lvl="1"/>
            <a:r>
              <a:rPr lang="en-US" altLang="zh-CN" dirty="0"/>
              <a:t>TCP/IP</a:t>
            </a:r>
            <a:r>
              <a:rPr lang="zh-CN" altLang="en-US" dirty="0"/>
              <a:t>协议族：</a:t>
            </a:r>
            <a:r>
              <a:rPr lang="en-US" altLang="zh-CN" dirty="0"/>
              <a:t>PF_INET</a:t>
            </a:r>
          </a:p>
          <a:p>
            <a:pPr lvl="1"/>
            <a:r>
              <a:rPr lang="en-US" altLang="zh-CN" dirty="0"/>
              <a:t>TCP/IP</a:t>
            </a:r>
            <a:r>
              <a:rPr lang="zh-CN" altLang="en-US" dirty="0"/>
              <a:t>地址族：</a:t>
            </a:r>
            <a:r>
              <a:rPr lang="en-US" altLang="zh-CN" dirty="0"/>
              <a:t>AF_INET</a:t>
            </a:r>
          </a:p>
          <a:p>
            <a:pPr lvl="1"/>
            <a:r>
              <a:rPr lang="zh-CN" altLang="en-US" b="1" dirty="0"/>
              <a:t>注意：具有相同的数字值，防止误用</a:t>
            </a:r>
          </a:p>
        </p:txBody>
      </p:sp>
    </p:spTree>
    <p:extLst>
      <p:ext uri="{BB962C8B-B14F-4D97-AF65-F5344CB8AC3E}">
        <p14:creationId xmlns:p14="http://schemas.microsoft.com/office/powerpoint/2010/main" val="389635762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FC25D5-EBC9-3C48-996A-14C4575CF7E4}"/>
              </a:ext>
            </a:extLst>
          </p:cNvPr>
          <p:cNvSpPr>
            <a:spLocks noGrp="1"/>
          </p:cNvSpPr>
          <p:nvPr>
            <p:ph type="title"/>
          </p:nvPr>
        </p:nvSpPr>
        <p:spPr/>
        <p:txBody>
          <a:bodyPr/>
          <a:lstStyle/>
          <a:p>
            <a:r>
              <a:rPr lang="zh-CN" altLang="en-US" dirty="0"/>
              <a:t>套接字类型</a:t>
            </a:r>
            <a:endParaRPr kumimoji="1" lang="zh-CN" altLang="en-US" dirty="0"/>
          </a:p>
        </p:txBody>
      </p:sp>
      <p:sp>
        <p:nvSpPr>
          <p:cNvPr id="3" name="内容占位符 2">
            <a:extLst>
              <a:ext uri="{FF2B5EF4-FFF2-40B4-BE49-F238E27FC236}">
                <a16:creationId xmlns:a16="http://schemas.microsoft.com/office/drawing/2014/main" id="{3BACD832-6FFB-7C45-8A99-65278F235C66}"/>
              </a:ext>
            </a:extLst>
          </p:cNvPr>
          <p:cNvSpPr>
            <a:spLocks noGrp="1"/>
          </p:cNvSpPr>
          <p:nvPr>
            <p:ph idx="1"/>
          </p:nvPr>
        </p:nvSpPr>
        <p:spPr/>
        <p:txBody>
          <a:bodyPr/>
          <a:lstStyle/>
          <a:p>
            <a:pPr marL="609600" indent="-609600">
              <a:buFont typeface="Wingdings" panose="05000000000000000000" pitchFamily="2" charset="2"/>
              <a:buAutoNum type="arabicPeriod"/>
            </a:pPr>
            <a:r>
              <a:rPr lang="zh-CN" altLang="en-US" dirty="0">
                <a:latin typeface="Courier" pitchFamily="2" charset="0"/>
              </a:rPr>
              <a:t>套接字支持多种通信协议：</a:t>
            </a:r>
          </a:p>
          <a:p>
            <a:pPr marL="990600" lvl="1" indent="-533400">
              <a:buFont typeface="Wingdings" panose="05000000000000000000" pitchFamily="2" charset="2"/>
              <a:buAutoNum type="circleNumDbPlain"/>
            </a:pPr>
            <a:r>
              <a:rPr lang="en-US" altLang="zh-CN" dirty="0">
                <a:latin typeface="Courier" pitchFamily="2" charset="0"/>
              </a:rPr>
              <a:t>Unix</a:t>
            </a:r>
            <a:r>
              <a:rPr lang="zh-CN" altLang="en-US" dirty="0">
                <a:latin typeface="Courier" pitchFamily="2" charset="0"/>
              </a:rPr>
              <a:t>：</a:t>
            </a:r>
            <a:r>
              <a:rPr lang="en-US" altLang="zh-CN" dirty="0">
                <a:latin typeface="Courier" pitchFamily="2" charset="0"/>
              </a:rPr>
              <a:t> Unix</a:t>
            </a:r>
            <a:r>
              <a:rPr lang="zh-CN" altLang="en-US" dirty="0">
                <a:latin typeface="Courier" pitchFamily="2" charset="0"/>
              </a:rPr>
              <a:t>系统内部协议</a:t>
            </a:r>
          </a:p>
          <a:p>
            <a:pPr marL="990600" lvl="1" indent="-533400">
              <a:buFont typeface="Wingdings" panose="05000000000000000000" pitchFamily="2" charset="2"/>
              <a:buAutoNum type="circleNumDbPlain"/>
            </a:pPr>
            <a:r>
              <a:rPr lang="en-US" altLang="zh-CN" dirty="0">
                <a:latin typeface="Courier" pitchFamily="2" charset="0"/>
              </a:rPr>
              <a:t>INET</a:t>
            </a:r>
            <a:r>
              <a:rPr lang="zh-CN" altLang="en-US" dirty="0">
                <a:latin typeface="Courier" pitchFamily="2" charset="0"/>
              </a:rPr>
              <a:t>：</a:t>
            </a:r>
            <a:r>
              <a:rPr lang="en-US" altLang="zh-CN" dirty="0">
                <a:latin typeface="Courier" pitchFamily="2" charset="0"/>
              </a:rPr>
              <a:t> IP</a:t>
            </a:r>
            <a:r>
              <a:rPr lang="zh-CN" altLang="en-US" dirty="0">
                <a:latin typeface="Courier" pitchFamily="2" charset="0"/>
              </a:rPr>
              <a:t>版本</a:t>
            </a:r>
            <a:r>
              <a:rPr lang="en-US" altLang="zh-CN" dirty="0">
                <a:latin typeface="Courier" pitchFamily="2" charset="0"/>
              </a:rPr>
              <a:t>4</a:t>
            </a:r>
          </a:p>
          <a:p>
            <a:pPr marL="990600" lvl="1" indent="-533400">
              <a:buFont typeface="Wingdings" panose="05000000000000000000" pitchFamily="2" charset="2"/>
              <a:buAutoNum type="circleNumDbPlain"/>
            </a:pPr>
            <a:r>
              <a:rPr lang="en-US" altLang="zh-CN" dirty="0">
                <a:latin typeface="Courier" pitchFamily="2" charset="0"/>
              </a:rPr>
              <a:t>INET6</a:t>
            </a:r>
            <a:r>
              <a:rPr lang="zh-CN" altLang="en-US" dirty="0">
                <a:latin typeface="Courier" pitchFamily="2" charset="0"/>
              </a:rPr>
              <a:t>：</a:t>
            </a:r>
            <a:r>
              <a:rPr lang="en-US" altLang="zh-CN" dirty="0">
                <a:latin typeface="Courier" pitchFamily="2" charset="0"/>
              </a:rPr>
              <a:t>IP</a:t>
            </a:r>
            <a:r>
              <a:rPr lang="zh-CN" altLang="en-US" dirty="0">
                <a:latin typeface="Courier" pitchFamily="2" charset="0"/>
              </a:rPr>
              <a:t>版本</a:t>
            </a:r>
            <a:r>
              <a:rPr lang="en-US" altLang="zh-CN" dirty="0">
                <a:latin typeface="Courier" pitchFamily="2" charset="0"/>
              </a:rPr>
              <a:t>6</a:t>
            </a:r>
          </a:p>
          <a:p>
            <a:pPr marL="609600" indent="-609600">
              <a:buFont typeface="Wingdings" panose="05000000000000000000" pitchFamily="2" charset="2"/>
              <a:buAutoNum type="arabicPeriod"/>
            </a:pPr>
            <a:r>
              <a:rPr lang="zh-CN" altLang="en-US" dirty="0">
                <a:latin typeface="Courier" pitchFamily="2" charset="0"/>
              </a:rPr>
              <a:t>套接字类型，即应用程序希望的通信服务类型</a:t>
            </a:r>
          </a:p>
          <a:p>
            <a:pPr marL="990600" lvl="1" indent="-533400">
              <a:buFont typeface="Wingdings" panose="05000000000000000000" pitchFamily="2" charset="2"/>
              <a:buAutoNum type="circleNumDbPlain"/>
            </a:pPr>
            <a:r>
              <a:rPr lang="en-US" altLang="zh-CN" dirty="0">
                <a:latin typeface="Courier" pitchFamily="2" charset="0"/>
              </a:rPr>
              <a:t>SOCKET_DGRAM</a:t>
            </a:r>
            <a:r>
              <a:rPr lang="zh-CN" altLang="en-US" dirty="0">
                <a:latin typeface="Courier" pitchFamily="2" charset="0"/>
              </a:rPr>
              <a:t>：</a:t>
            </a:r>
            <a:r>
              <a:rPr lang="en-US" altLang="zh-CN" dirty="0">
                <a:latin typeface="Courier" pitchFamily="2" charset="0"/>
              </a:rPr>
              <a:t> </a:t>
            </a:r>
            <a:r>
              <a:rPr lang="zh-CN" altLang="en-US" dirty="0">
                <a:latin typeface="Courier" pitchFamily="2" charset="0"/>
              </a:rPr>
              <a:t>双向不可靠数据报，对应</a:t>
            </a:r>
            <a:r>
              <a:rPr lang="en-US" altLang="zh-CN" dirty="0">
                <a:latin typeface="Courier" pitchFamily="2" charset="0"/>
              </a:rPr>
              <a:t>UDP</a:t>
            </a:r>
          </a:p>
          <a:p>
            <a:pPr marL="990600" lvl="1" indent="-533400">
              <a:buFont typeface="Wingdings" panose="05000000000000000000" pitchFamily="2" charset="2"/>
              <a:buAutoNum type="circleNumDbPlain"/>
            </a:pPr>
            <a:r>
              <a:rPr lang="en-US" altLang="zh-CN" dirty="0">
                <a:latin typeface="Courier" pitchFamily="2" charset="0"/>
              </a:rPr>
              <a:t>SOCKET_STREAM</a:t>
            </a:r>
            <a:r>
              <a:rPr lang="zh-CN" altLang="en-US" dirty="0">
                <a:latin typeface="Courier" pitchFamily="2" charset="0"/>
              </a:rPr>
              <a:t>：双向可靠数据流，对应</a:t>
            </a:r>
            <a:r>
              <a:rPr lang="en-US" altLang="zh-CN" dirty="0">
                <a:latin typeface="Courier" pitchFamily="2" charset="0"/>
              </a:rPr>
              <a:t>TCP</a:t>
            </a:r>
          </a:p>
          <a:p>
            <a:pPr marL="990600" lvl="1" indent="-533400">
              <a:buFont typeface="Wingdings" panose="05000000000000000000" pitchFamily="2" charset="2"/>
              <a:buAutoNum type="circleNumDbPlain"/>
            </a:pPr>
            <a:r>
              <a:rPr lang="en-US" altLang="zh-CN" dirty="0">
                <a:latin typeface="Courier" pitchFamily="2" charset="0"/>
              </a:rPr>
              <a:t>SOCKET_RAW</a:t>
            </a:r>
            <a:r>
              <a:rPr lang="zh-CN" altLang="en-US" dirty="0">
                <a:latin typeface="Courier" pitchFamily="2" charset="0"/>
              </a:rPr>
              <a:t>：低于传输层的低级协议或物理网络提供的套接字类型，可以访问内部网络接口。</a:t>
            </a:r>
          </a:p>
        </p:txBody>
      </p:sp>
    </p:spTree>
    <p:extLst>
      <p:ext uri="{BB962C8B-B14F-4D97-AF65-F5344CB8AC3E}">
        <p14:creationId xmlns:p14="http://schemas.microsoft.com/office/powerpoint/2010/main" val="244781587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E1E582-B279-2544-B843-7F8E3E90FDE3}"/>
              </a:ext>
            </a:extLst>
          </p:cNvPr>
          <p:cNvSpPr>
            <a:spLocks noGrp="1"/>
          </p:cNvSpPr>
          <p:nvPr>
            <p:ph type="title"/>
          </p:nvPr>
        </p:nvSpPr>
        <p:spPr/>
        <p:txBody>
          <a:bodyPr/>
          <a:lstStyle/>
          <a:p>
            <a:r>
              <a:rPr lang="zh-CN" altLang="en-US" dirty="0"/>
              <a:t>地址转换函数小结</a:t>
            </a:r>
            <a:endParaRPr kumimoji="1" lang="zh-CN" altLang="en-US" dirty="0"/>
          </a:p>
        </p:txBody>
      </p:sp>
      <p:sp>
        <p:nvSpPr>
          <p:cNvPr id="4" name="Text Box 4">
            <a:extLst>
              <a:ext uri="{FF2B5EF4-FFF2-40B4-BE49-F238E27FC236}">
                <a16:creationId xmlns:a16="http://schemas.microsoft.com/office/drawing/2014/main" id="{2790EC48-0CC8-DA49-8239-CB29A3DA7B38}"/>
              </a:ext>
            </a:extLst>
          </p:cNvPr>
          <p:cNvSpPr txBox="1">
            <a:spLocks noChangeArrowheads="1"/>
          </p:cNvSpPr>
          <p:nvPr/>
        </p:nvSpPr>
        <p:spPr bwMode="auto">
          <a:xfrm>
            <a:off x="3227388" y="1213384"/>
            <a:ext cx="13779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Font typeface="Wingdings" panose="05000000000000000000" pitchFamily="2" charset="2"/>
              <a:buChar char="n"/>
              <a:defRPr sz="32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800" b="0" dirty="0" err="1">
                <a:solidFill>
                  <a:srgbClr val="080808"/>
                </a:solidFill>
                <a:latin typeface="Comic Sans MS" panose="030F0702030302020204" pitchFamily="66" charset="0"/>
                <a:ea typeface="华文新魏" panose="02010800040101010101" pitchFamily="2" charset="-122"/>
              </a:rPr>
              <a:t>in_addr</a:t>
            </a:r>
            <a:r>
              <a:rPr lang="en-US" altLang="zh-CN" sz="1800" b="0" dirty="0">
                <a:solidFill>
                  <a:srgbClr val="080808"/>
                </a:solidFill>
                <a:latin typeface="Comic Sans MS" panose="030F0702030302020204" pitchFamily="66" charset="0"/>
                <a:ea typeface="华文新魏" panose="02010800040101010101" pitchFamily="2" charset="-122"/>
              </a:rPr>
              <a:t> { }</a:t>
            </a:r>
          </a:p>
          <a:p>
            <a:pPr algn="ctr" eaLnBrk="1" hangingPunct="1">
              <a:spcBef>
                <a:spcPct val="0"/>
              </a:spcBef>
              <a:buFontTx/>
              <a:buNone/>
            </a:pPr>
            <a:r>
              <a:rPr lang="en-US" altLang="zh-CN" sz="1800" b="0" dirty="0">
                <a:solidFill>
                  <a:srgbClr val="080808"/>
                </a:solidFill>
                <a:latin typeface="Comic Sans MS" panose="030F0702030302020204" pitchFamily="66" charset="0"/>
                <a:ea typeface="华文新魏" panose="02010800040101010101" pitchFamily="2" charset="-122"/>
              </a:rPr>
              <a:t>32</a:t>
            </a:r>
            <a:r>
              <a:rPr lang="zh-CN" altLang="en-US" sz="1800" b="0" dirty="0">
                <a:solidFill>
                  <a:srgbClr val="080808"/>
                </a:solidFill>
                <a:latin typeface="Comic Sans MS" panose="030F0702030302020204" pitchFamily="66" charset="0"/>
                <a:ea typeface="华文新魏" panose="02010800040101010101" pitchFamily="2" charset="-122"/>
              </a:rPr>
              <a:t>位二进制</a:t>
            </a:r>
          </a:p>
          <a:p>
            <a:pPr algn="ctr" eaLnBrk="1" hangingPunct="1">
              <a:spcBef>
                <a:spcPct val="0"/>
              </a:spcBef>
              <a:buFontTx/>
              <a:buNone/>
            </a:pPr>
            <a:r>
              <a:rPr lang="en-US" altLang="zh-CN" sz="1800" b="0" dirty="0">
                <a:solidFill>
                  <a:srgbClr val="080808"/>
                </a:solidFill>
                <a:latin typeface="Comic Sans MS" panose="030F0702030302020204" pitchFamily="66" charset="0"/>
                <a:ea typeface="华文新魏" panose="02010800040101010101" pitchFamily="2" charset="-122"/>
              </a:rPr>
              <a:t>IPv4</a:t>
            </a:r>
          </a:p>
        </p:txBody>
      </p:sp>
      <p:sp>
        <p:nvSpPr>
          <p:cNvPr id="5" name="Line 5">
            <a:extLst>
              <a:ext uri="{FF2B5EF4-FFF2-40B4-BE49-F238E27FC236}">
                <a16:creationId xmlns:a16="http://schemas.microsoft.com/office/drawing/2014/main" id="{31E9B11D-5A12-F045-B0E6-EB64A15FB410}"/>
              </a:ext>
            </a:extLst>
          </p:cNvPr>
          <p:cNvSpPr>
            <a:spLocks noChangeShapeType="1"/>
          </p:cNvSpPr>
          <p:nvPr/>
        </p:nvSpPr>
        <p:spPr bwMode="auto">
          <a:xfrm flipV="1">
            <a:off x="3371850" y="2197633"/>
            <a:ext cx="0" cy="25209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宋体" charset="-122"/>
            </a:endParaRPr>
          </a:p>
        </p:txBody>
      </p:sp>
      <p:sp>
        <p:nvSpPr>
          <p:cNvPr id="6" name="Line 6">
            <a:extLst>
              <a:ext uri="{FF2B5EF4-FFF2-40B4-BE49-F238E27FC236}">
                <a16:creationId xmlns:a16="http://schemas.microsoft.com/office/drawing/2014/main" id="{5FE4FAEB-4F5A-DF4A-A49D-59F5C1872EE2}"/>
              </a:ext>
            </a:extLst>
          </p:cNvPr>
          <p:cNvSpPr>
            <a:spLocks noChangeShapeType="1"/>
          </p:cNvSpPr>
          <p:nvPr/>
        </p:nvSpPr>
        <p:spPr bwMode="auto">
          <a:xfrm flipV="1">
            <a:off x="4308475" y="2197633"/>
            <a:ext cx="0" cy="252095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宋体" charset="-122"/>
            </a:endParaRPr>
          </a:p>
        </p:txBody>
      </p:sp>
      <p:sp>
        <p:nvSpPr>
          <p:cNvPr id="7" name="Text Box 7">
            <a:extLst>
              <a:ext uri="{FF2B5EF4-FFF2-40B4-BE49-F238E27FC236}">
                <a16:creationId xmlns:a16="http://schemas.microsoft.com/office/drawing/2014/main" id="{97FEE601-D807-D74D-A27C-75808AB92EE2}"/>
              </a:ext>
            </a:extLst>
          </p:cNvPr>
          <p:cNvSpPr txBox="1">
            <a:spLocks noChangeArrowheads="1"/>
          </p:cNvSpPr>
          <p:nvPr/>
        </p:nvSpPr>
        <p:spPr bwMode="auto">
          <a:xfrm>
            <a:off x="2353734" y="4796370"/>
            <a:ext cx="2743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spcBef>
                <a:spcPct val="20000"/>
              </a:spcBef>
              <a:buFont typeface="Wingdings" panose="05000000000000000000" pitchFamily="2" charset="2"/>
              <a:buChar char="n"/>
              <a:defRPr sz="32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b="0" dirty="0">
                <a:solidFill>
                  <a:srgbClr val="080808"/>
                </a:solidFill>
                <a:latin typeface="Comic Sans MS" panose="030F0702030302020204" pitchFamily="66" charset="0"/>
                <a:ea typeface="华文新魏" panose="02010800040101010101" pitchFamily="2" charset="-122"/>
              </a:rPr>
              <a:t>点分</a:t>
            </a:r>
            <a:r>
              <a:rPr lang="zh-CN" altLang="en-US" sz="1800" b="0" dirty="0" smtClean="0">
                <a:solidFill>
                  <a:srgbClr val="080808"/>
                </a:solidFill>
                <a:latin typeface="Comic Sans MS" panose="030F0702030302020204" pitchFamily="66" charset="0"/>
                <a:ea typeface="华文新魏" panose="02010800040101010101" pitchFamily="2" charset="-122"/>
              </a:rPr>
              <a:t>十进制数</a:t>
            </a:r>
            <a:r>
              <a:rPr lang="en-US" altLang="zh-CN" sz="1800" b="0" dirty="0">
                <a:solidFill>
                  <a:srgbClr val="080808"/>
                </a:solidFill>
                <a:latin typeface="Comic Sans MS" panose="030F0702030302020204" pitchFamily="66" charset="0"/>
                <a:ea typeface="华文新魏" panose="02010800040101010101" pitchFamily="2" charset="-122"/>
              </a:rPr>
              <a:t>IPv4</a:t>
            </a:r>
            <a:r>
              <a:rPr lang="zh-CN" altLang="en-US" sz="1800" b="0" dirty="0">
                <a:solidFill>
                  <a:srgbClr val="080808"/>
                </a:solidFill>
                <a:latin typeface="Comic Sans MS" panose="030F0702030302020204" pitchFamily="66" charset="0"/>
                <a:ea typeface="华文新魏" panose="02010800040101010101" pitchFamily="2" charset="-122"/>
              </a:rPr>
              <a:t>地址</a:t>
            </a:r>
          </a:p>
        </p:txBody>
      </p:sp>
      <p:sp>
        <p:nvSpPr>
          <p:cNvPr id="8" name="AutoShape 8">
            <a:extLst>
              <a:ext uri="{FF2B5EF4-FFF2-40B4-BE49-F238E27FC236}">
                <a16:creationId xmlns:a16="http://schemas.microsoft.com/office/drawing/2014/main" id="{68B1B946-6056-E047-914B-34EB287C431B}"/>
              </a:ext>
            </a:extLst>
          </p:cNvPr>
          <p:cNvSpPr>
            <a:spLocks/>
          </p:cNvSpPr>
          <p:nvPr/>
        </p:nvSpPr>
        <p:spPr bwMode="auto">
          <a:xfrm>
            <a:off x="3011488" y="1261008"/>
            <a:ext cx="144462" cy="792162"/>
          </a:xfrm>
          <a:prstGeom prst="leftBrace">
            <a:avLst>
              <a:gd name="adj1" fmla="val 45696"/>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endParaRPr lang="zh-CN" altLang="en-US"/>
          </a:p>
        </p:txBody>
      </p:sp>
      <p:sp>
        <p:nvSpPr>
          <p:cNvPr id="9" name="Text Box 9">
            <a:extLst>
              <a:ext uri="{FF2B5EF4-FFF2-40B4-BE49-F238E27FC236}">
                <a16:creationId xmlns:a16="http://schemas.microsoft.com/office/drawing/2014/main" id="{6E69ADB0-96DF-2646-9BA6-8E7F2D1640CD}"/>
              </a:ext>
            </a:extLst>
          </p:cNvPr>
          <p:cNvSpPr txBox="1">
            <a:spLocks noChangeArrowheads="1"/>
          </p:cNvSpPr>
          <p:nvPr/>
        </p:nvSpPr>
        <p:spPr bwMode="auto">
          <a:xfrm>
            <a:off x="2003425" y="1405471"/>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Font typeface="Wingdings" panose="05000000000000000000" pitchFamily="2" charset="2"/>
              <a:buChar char="n"/>
              <a:defRPr sz="32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0">
                <a:solidFill>
                  <a:srgbClr val="080808"/>
                </a:solidFill>
                <a:ea typeface="华文新魏" panose="02010800040101010101" pitchFamily="2" charset="-122"/>
              </a:rPr>
              <a:t>数值格式</a:t>
            </a:r>
          </a:p>
        </p:txBody>
      </p:sp>
      <p:sp>
        <p:nvSpPr>
          <p:cNvPr id="12" name="Text Box 13">
            <a:extLst>
              <a:ext uri="{FF2B5EF4-FFF2-40B4-BE49-F238E27FC236}">
                <a16:creationId xmlns:a16="http://schemas.microsoft.com/office/drawing/2014/main" id="{A85A076F-2EF9-8740-97C3-BC1BF0C38F82}"/>
              </a:ext>
            </a:extLst>
          </p:cNvPr>
          <p:cNvSpPr txBox="1">
            <a:spLocks noChangeArrowheads="1"/>
          </p:cNvSpPr>
          <p:nvPr/>
        </p:nvSpPr>
        <p:spPr bwMode="auto">
          <a:xfrm rot="10800000">
            <a:off x="3000931" y="2267476"/>
            <a:ext cx="738664" cy="2365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r>
              <a:rPr lang="en-US" altLang="zh-CN">
                <a:solidFill>
                  <a:srgbClr val="080808"/>
                </a:solidFill>
                <a:latin typeface="Comic Sans MS" charset="0"/>
              </a:rPr>
              <a:t>inet_pton(AF_INET)</a:t>
            </a:r>
          </a:p>
          <a:p>
            <a:pPr algn="ctr" eaLnBrk="1" hangingPunct="1">
              <a:defRPr/>
            </a:pPr>
            <a:r>
              <a:rPr lang="en-US" altLang="zh-CN">
                <a:solidFill>
                  <a:srgbClr val="080808"/>
                </a:solidFill>
                <a:latin typeface="Comic Sans MS" charset="0"/>
              </a:rPr>
              <a:t>inet_aton,inet_addr</a:t>
            </a:r>
          </a:p>
        </p:txBody>
      </p:sp>
      <p:sp>
        <p:nvSpPr>
          <p:cNvPr id="13" name="Text Box 14">
            <a:extLst>
              <a:ext uri="{FF2B5EF4-FFF2-40B4-BE49-F238E27FC236}">
                <a16:creationId xmlns:a16="http://schemas.microsoft.com/office/drawing/2014/main" id="{34AF836A-3EF6-5E47-AC74-175C2378A614}"/>
              </a:ext>
            </a:extLst>
          </p:cNvPr>
          <p:cNvSpPr txBox="1">
            <a:spLocks noChangeArrowheads="1"/>
          </p:cNvSpPr>
          <p:nvPr/>
        </p:nvSpPr>
        <p:spPr bwMode="auto">
          <a:xfrm rot="10800000">
            <a:off x="3943906" y="2257951"/>
            <a:ext cx="738664" cy="2365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r>
              <a:rPr lang="en-US" altLang="zh-CN">
                <a:solidFill>
                  <a:srgbClr val="080808"/>
                </a:solidFill>
                <a:latin typeface="Comic Sans MS" charset="0"/>
              </a:rPr>
              <a:t>inet_ntop(AF_INET)</a:t>
            </a:r>
          </a:p>
          <a:p>
            <a:pPr algn="ctr" eaLnBrk="1" hangingPunct="1">
              <a:defRPr/>
            </a:pPr>
            <a:r>
              <a:rPr lang="en-US" altLang="zh-CN">
                <a:solidFill>
                  <a:srgbClr val="080808"/>
                </a:solidFill>
                <a:latin typeface="Comic Sans MS" charset="0"/>
              </a:rPr>
              <a:t>inet_ntoa</a:t>
            </a:r>
          </a:p>
        </p:txBody>
      </p:sp>
      <p:sp>
        <p:nvSpPr>
          <p:cNvPr id="14" name="Text Box 15">
            <a:extLst>
              <a:ext uri="{FF2B5EF4-FFF2-40B4-BE49-F238E27FC236}">
                <a16:creationId xmlns:a16="http://schemas.microsoft.com/office/drawing/2014/main" id="{066871E0-21A3-304B-BB9B-EFEC5ACB6BF1}"/>
              </a:ext>
            </a:extLst>
          </p:cNvPr>
          <p:cNvSpPr txBox="1">
            <a:spLocks noChangeArrowheads="1"/>
          </p:cNvSpPr>
          <p:nvPr/>
        </p:nvSpPr>
        <p:spPr bwMode="auto">
          <a:xfrm>
            <a:off x="5675314" y="757771"/>
            <a:ext cx="1481137"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Font typeface="Wingdings" panose="05000000000000000000" pitchFamily="2" charset="2"/>
              <a:buChar char="n"/>
              <a:defRPr sz="32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800" b="0" dirty="0">
                <a:solidFill>
                  <a:srgbClr val="080808"/>
                </a:solidFill>
                <a:latin typeface="Comic Sans MS" panose="030F0702030302020204" pitchFamily="66" charset="0"/>
                <a:ea typeface="华文新魏" panose="02010800040101010101" pitchFamily="2" charset="-122"/>
              </a:rPr>
              <a:t>in6_addr { }</a:t>
            </a:r>
          </a:p>
          <a:p>
            <a:pPr algn="ctr" eaLnBrk="1" hangingPunct="1">
              <a:spcBef>
                <a:spcPct val="0"/>
              </a:spcBef>
              <a:buFontTx/>
              <a:buNone/>
            </a:pPr>
            <a:r>
              <a:rPr lang="en-US" altLang="zh-CN" sz="1800" b="0" dirty="0">
                <a:solidFill>
                  <a:srgbClr val="080808"/>
                </a:solidFill>
                <a:latin typeface="Comic Sans MS" panose="030F0702030302020204" pitchFamily="66" charset="0"/>
                <a:ea typeface="华文新魏" panose="02010800040101010101" pitchFamily="2" charset="-122"/>
              </a:rPr>
              <a:t>128</a:t>
            </a:r>
            <a:r>
              <a:rPr lang="zh-CN" altLang="en-US" sz="1800" b="0" dirty="0">
                <a:solidFill>
                  <a:srgbClr val="080808"/>
                </a:solidFill>
                <a:latin typeface="Comic Sans MS" panose="030F0702030302020204" pitchFamily="66" charset="0"/>
                <a:ea typeface="华文新魏" panose="02010800040101010101" pitchFamily="2" charset="-122"/>
              </a:rPr>
              <a:t>位二进制</a:t>
            </a:r>
          </a:p>
          <a:p>
            <a:pPr algn="ctr" eaLnBrk="1" hangingPunct="1">
              <a:spcBef>
                <a:spcPct val="0"/>
              </a:spcBef>
              <a:buFontTx/>
              <a:buNone/>
            </a:pPr>
            <a:r>
              <a:rPr lang="en-US" altLang="zh-CN" sz="1800" b="0" dirty="0">
                <a:solidFill>
                  <a:srgbClr val="080808"/>
                </a:solidFill>
                <a:latin typeface="Comic Sans MS" panose="030F0702030302020204" pitchFamily="66" charset="0"/>
                <a:ea typeface="华文新魏" panose="02010800040101010101" pitchFamily="2" charset="-122"/>
              </a:rPr>
              <a:t>IPv6</a:t>
            </a:r>
            <a:r>
              <a:rPr lang="zh-CN" altLang="en-US" sz="1800" b="0" dirty="0">
                <a:solidFill>
                  <a:srgbClr val="080808"/>
                </a:solidFill>
                <a:latin typeface="Comic Sans MS" panose="030F0702030302020204" pitchFamily="66" charset="0"/>
                <a:ea typeface="华文新魏" panose="02010800040101010101" pitchFamily="2" charset="-122"/>
              </a:rPr>
              <a:t>地址</a:t>
            </a:r>
          </a:p>
          <a:p>
            <a:pPr algn="ctr" eaLnBrk="1" hangingPunct="1">
              <a:spcBef>
                <a:spcPct val="0"/>
              </a:spcBef>
              <a:buFontTx/>
              <a:buNone/>
            </a:pPr>
            <a:r>
              <a:rPr lang="en-US" altLang="zh-CN" sz="1800" b="0" dirty="0">
                <a:solidFill>
                  <a:srgbClr val="080808"/>
                </a:solidFill>
                <a:latin typeface="Comic Sans MS" panose="030F0702030302020204" pitchFamily="66" charset="0"/>
                <a:ea typeface="华文新魏" panose="02010800040101010101" pitchFamily="2" charset="-122"/>
              </a:rPr>
              <a:t>IPv4</a:t>
            </a:r>
            <a:r>
              <a:rPr lang="zh-CN" altLang="en-US" sz="1800" b="0" dirty="0">
                <a:solidFill>
                  <a:srgbClr val="080808"/>
                </a:solidFill>
                <a:latin typeface="Comic Sans MS" panose="030F0702030302020204" pitchFamily="66" charset="0"/>
                <a:ea typeface="华文新魏" panose="02010800040101010101" pitchFamily="2" charset="-122"/>
              </a:rPr>
              <a:t>映射或</a:t>
            </a:r>
          </a:p>
          <a:p>
            <a:pPr algn="ctr" eaLnBrk="1" hangingPunct="1">
              <a:spcBef>
                <a:spcPct val="0"/>
              </a:spcBef>
              <a:buFontTx/>
              <a:buNone/>
            </a:pPr>
            <a:r>
              <a:rPr lang="en-US" altLang="zh-CN" sz="1800" b="0" dirty="0">
                <a:solidFill>
                  <a:srgbClr val="080808"/>
                </a:solidFill>
                <a:latin typeface="Comic Sans MS" panose="030F0702030302020204" pitchFamily="66" charset="0"/>
                <a:ea typeface="华文新魏" panose="02010800040101010101" pitchFamily="2" charset="-122"/>
              </a:rPr>
              <a:t>IPv4</a:t>
            </a:r>
            <a:r>
              <a:rPr lang="zh-CN" altLang="en-US" sz="1800" b="0" dirty="0">
                <a:solidFill>
                  <a:srgbClr val="080808"/>
                </a:solidFill>
                <a:latin typeface="Comic Sans MS" panose="030F0702030302020204" pitchFamily="66" charset="0"/>
                <a:ea typeface="华文新魏" panose="02010800040101010101" pitchFamily="2" charset="-122"/>
              </a:rPr>
              <a:t>兼容</a:t>
            </a:r>
          </a:p>
        </p:txBody>
      </p:sp>
      <p:sp>
        <p:nvSpPr>
          <p:cNvPr id="15" name="Line 16">
            <a:extLst>
              <a:ext uri="{FF2B5EF4-FFF2-40B4-BE49-F238E27FC236}">
                <a16:creationId xmlns:a16="http://schemas.microsoft.com/office/drawing/2014/main" id="{0C7584BC-040F-9247-B4FA-A0BA95AEE9CE}"/>
              </a:ext>
            </a:extLst>
          </p:cNvPr>
          <p:cNvSpPr>
            <a:spLocks noChangeShapeType="1"/>
          </p:cNvSpPr>
          <p:nvPr/>
        </p:nvSpPr>
        <p:spPr bwMode="auto">
          <a:xfrm flipV="1">
            <a:off x="5900738" y="2188108"/>
            <a:ext cx="0" cy="25209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宋体" charset="-122"/>
            </a:endParaRPr>
          </a:p>
        </p:txBody>
      </p:sp>
      <p:sp>
        <p:nvSpPr>
          <p:cNvPr id="16" name="Line 17">
            <a:extLst>
              <a:ext uri="{FF2B5EF4-FFF2-40B4-BE49-F238E27FC236}">
                <a16:creationId xmlns:a16="http://schemas.microsoft.com/office/drawing/2014/main" id="{C6F94209-443A-6A44-BC19-893DDEB6DA7D}"/>
              </a:ext>
            </a:extLst>
          </p:cNvPr>
          <p:cNvSpPr>
            <a:spLocks noChangeShapeType="1"/>
          </p:cNvSpPr>
          <p:nvPr/>
        </p:nvSpPr>
        <p:spPr bwMode="auto">
          <a:xfrm flipV="1">
            <a:off x="6837363" y="2188108"/>
            <a:ext cx="0" cy="252095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宋体" charset="-122"/>
            </a:endParaRPr>
          </a:p>
        </p:txBody>
      </p:sp>
      <p:sp>
        <p:nvSpPr>
          <p:cNvPr id="17" name="Text Box 18">
            <a:extLst>
              <a:ext uri="{FF2B5EF4-FFF2-40B4-BE49-F238E27FC236}">
                <a16:creationId xmlns:a16="http://schemas.microsoft.com/office/drawing/2014/main" id="{635C9583-4E0F-A74B-9CA4-A8C67B5C74B5}"/>
              </a:ext>
            </a:extLst>
          </p:cNvPr>
          <p:cNvSpPr txBox="1">
            <a:spLocks noChangeArrowheads="1"/>
          </p:cNvSpPr>
          <p:nvPr/>
        </p:nvSpPr>
        <p:spPr bwMode="auto">
          <a:xfrm>
            <a:off x="5486401" y="4782083"/>
            <a:ext cx="20796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r>
              <a:rPr lang="en-US" altLang="zh-CN">
                <a:solidFill>
                  <a:srgbClr val="080808"/>
                </a:solidFill>
                <a:latin typeface="Comic Sans MS" charset="0"/>
                <a:ea typeface="华文新魏" charset="-122"/>
              </a:rPr>
              <a:t>x:x:x:x:x:x:a.b.c.d</a:t>
            </a:r>
          </a:p>
        </p:txBody>
      </p:sp>
      <p:sp>
        <p:nvSpPr>
          <p:cNvPr id="18" name="Text Box 21">
            <a:extLst>
              <a:ext uri="{FF2B5EF4-FFF2-40B4-BE49-F238E27FC236}">
                <a16:creationId xmlns:a16="http://schemas.microsoft.com/office/drawing/2014/main" id="{BD9743AF-AECA-7640-BA34-CE629A0A4360}"/>
              </a:ext>
            </a:extLst>
          </p:cNvPr>
          <p:cNvSpPr txBox="1">
            <a:spLocks noChangeArrowheads="1"/>
          </p:cNvSpPr>
          <p:nvPr/>
        </p:nvSpPr>
        <p:spPr bwMode="auto">
          <a:xfrm rot="10800000">
            <a:off x="5529413" y="2187419"/>
            <a:ext cx="461665" cy="2506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r>
              <a:rPr lang="en-US" altLang="zh-CN">
                <a:solidFill>
                  <a:srgbClr val="080808"/>
                </a:solidFill>
                <a:latin typeface="Comic Sans MS" charset="0"/>
              </a:rPr>
              <a:t>inet_pton(AF_INET6)</a:t>
            </a:r>
          </a:p>
        </p:txBody>
      </p:sp>
      <p:sp>
        <p:nvSpPr>
          <p:cNvPr id="19" name="Text Box 22">
            <a:extLst>
              <a:ext uri="{FF2B5EF4-FFF2-40B4-BE49-F238E27FC236}">
                <a16:creationId xmlns:a16="http://schemas.microsoft.com/office/drawing/2014/main" id="{7ACCBEF0-806D-A548-B7ED-C1D02F9EAEEF}"/>
              </a:ext>
            </a:extLst>
          </p:cNvPr>
          <p:cNvSpPr txBox="1">
            <a:spLocks noChangeArrowheads="1"/>
          </p:cNvSpPr>
          <p:nvPr/>
        </p:nvSpPr>
        <p:spPr bwMode="auto">
          <a:xfrm rot="10800000">
            <a:off x="6472388" y="2177894"/>
            <a:ext cx="461665" cy="2506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r>
              <a:rPr lang="en-US" altLang="zh-CN">
                <a:solidFill>
                  <a:srgbClr val="080808"/>
                </a:solidFill>
                <a:latin typeface="Comic Sans MS" charset="0"/>
              </a:rPr>
              <a:t>inet_ntop(AF_INET6)</a:t>
            </a:r>
          </a:p>
        </p:txBody>
      </p:sp>
      <p:sp>
        <p:nvSpPr>
          <p:cNvPr id="20" name="Text Box 23">
            <a:extLst>
              <a:ext uri="{FF2B5EF4-FFF2-40B4-BE49-F238E27FC236}">
                <a16:creationId xmlns:a16="http://schemas.microsoft.com/office/drawing/2014/main" id="{27CC3D2C-8FDD-1B40-9F93-65D272A5ED05}"/>
              </a:ext>
            </a:extLst>
          </p:cNvPr>
          <p:cNvSpPr txBox="1">
            <a:spLocks noChangeArrowheads="1"/>
          </p:cNvSpPr>
          <p:nvPr/>
        </p:nvSpPr>
        <p:spPr bwMode="auto">
          <a:xfrm>
            <a:off x="8124825" y="1137184"/>
            <a:ext cx="1481138"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Font typeface="Wingdings" panose="05000000000000000000" pitchFamily="2" charset="2"/>
              <a:buChar char="n"/>
              <a:defRPr sz="32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800" b="0">
                <a:solidFill>
                  <a:srgbClr val="080808"/>
                </a:solidFill>
                <a:latin typeface="Comic Sans MS" panose="030F0702030302020204" pitchFamily="66" charset="0"/>
                <a:ea typeface="华文新魏" panose="02010800040101010101" pitchFamily="2" charset="-122"/>
              </a:rPr>
              <a:t>in6_addr { }</a:t>
            </a:r>
          </a:p>
          <a:p>
            <a:pPr algn="ctr" eaLnBrk="1" hangingPunct="1">
              <a:spcBef>
                <a:spcPct val="0"/>
              </a:spcBef>
              <a:buFontTx/>
              <a:buNone/>
            </a:pPr>
            <a:r>
              <a:rPr lang="en-US" altLang="zh-CN" sz="1800" b="0">
                <a:solidFill>
                  <a:srgbClr val="080808"/>
                </a:solidFill>
                <a:latin typeface="Comic Sans MS" panose="030F0702030302020204" pitchFamily="66" charset="0"/>
                <a:ea typeface="华文新魏" panose="02010800040101010101" pitchFamily="2" charset="-122"/>
              </a:rPr>
              <a:t>128</a:t>
            </a:r>
            <a:r>
              <a:rPr lang="zh-CN" altLang="en-US" sz="1800" b="0">
                <a:solidFill>
                  <a:srgbClr val="080808"/>
                </a:solidFill>
                <a:latin typeface="Comic Sans MS" panose="030F0702030302020204" pitchFamily="66" charset="0"/>
                <a:ea typeface="华文新魏" panose="02010800040101010101" pitchFamily="2" charset="-122"/>
              </a:rPr>
              <a:t>位二进制</a:t>
            </a:r>
          </a:p>
          <a:p>
            <a:pPr algn="ctr" eaLnBrk="1" hangingPunct="1">
              <a:spcBef>
                <a:spcPct val="0"/>
              </a:spcBef>
              <a:buFontTx/>
              <a:buNone/>
            </a:pPr>
            <a:r>
              <a:rPr lang="en-US" altLang="zh-CN" sz="1800" b="0">
                <a:solidFill>
                  <a:srgbClr val="080808"/>
                </a:solidFill>
                <a:latin typeface="Comic Sans MS" panose="030F0702030302020204" pitchFamily="66" charset="0"/>
                <a:ea typeface="华文新魏" panose="02010800040101010101" pitchFamily="2" charset="-122"/>
              </a:rPr>
              <a:t>IPv6</a:t>
            </a:r>
            <a:r>
              <a:rPr lang="zh-CN" altLang="en-US" sz="1800" b="0">
                <a:solidFill>
                  <a:srgbClr val="080808"/>
                </a:solidFill>
                <a:latin typeface="Comic Sans MS" panose="030F0702030302020204" pitchFamily="66" charset="0"/>
                <a:ea typeface="华文新魏" panose="02010800040101010101" pitchFamily="2" charset="-122"/>
              </a:rPr>
              <a:t>地址</a:t>
            </a:r>
          </a:p>
        </p:txBody>
      </p:sp>
      <p:sp>
        <p:nvSpPr>
          <p:cNvPr id="21" name="Line 24">
            <a:extLst>
              <a:ext uri="{FF2B5EF4-FFF2-40B4-BE49-F238E27FC236}">
                <a16:creationId xmlns:a16="http://schemas.microsoft.com/office/drawing/2014/main" id="{9399F962-00E4-3245-99C3-315AEE33F782}"/>
              </a:ext>
            </a:extLst>
          </p:cNvPr>
          <p:cNvSpPr>
            <a:spLocks noChangeShapeType="1"/>
          </p:cNvSpPr>
          <p:nvPr/>
        </p:nvSpPr>
        <p:spPr bwMode="auto">
          <a:xfrm flipV="1">
            <a:off x="8486775" y="2196045"/>
            <a:ext cx="0" cy="25209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宋体" charset="-122"/>
            </a:endParaRPr>
          </a:p>
        </p:txBody>
      </p:sp>
      <p:sp>
        <p:nvSpPr>
          <p:cNvPr id="22" name="Line 25">
            <a:extLst>
              <a:ext uri="{FF2B5EF4-FFF2-40B4-BE49-F238E27FC236}">
                <a16:creationId xmlns:a16="http://schemas.microsoft.com/office/drawing/2014/main" id="{1F097466-2D30-0240-BC2C-75B900693467}"/>
              </a:ext>
            </a:extLst>
          </p:cNvPr>
          <p:cNvSpPr>
            <a:spLocks noChangeShapeType="1"/>
          </p:cNvSpPr>
          <p:nvPr/>
        </p:nvSpPr>
        <p:spPr bwMode="auto">
          <a:xfrm flipV="1">
            <a:off x="9423400" y="2196045"/>
            <a:ext cx="0" cy="252095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宋体" charset="-122"/>
            </a:endParaRPr>
          </a:p>
        </p:txBody>
      </p:sp>
      <p:sp>
        <p:nvSpPr>
          <p:cNvPr id="23" name="Text Box 26">
            <a:extLst>
              <a:ext uri="{FF2B5EF4-FFF2-40B4-BE49-F238E27FC236}">
                <a16:creationId xmlns:a16="http://schemas.microsoft.com/office/drawing/2014/main" id="{02F57B90-6922-8649-AAB6-A4449EE352CD}"/>
              </a:ext>
            </a:extLst>
          </p:cNvPr>
          <p:cNvSpPr txBox="1">
            <a:spLocks noChangeArrowheads="1"/>
          </p:cNvSpPr>
          <p:nvPr/>
        </p:nvSpPr>
        <p:spPr bwMode="auto">
          <a:xfrm>
            <a:off x="8242300" y="4790021"/>
            <a:ext cx="17414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r>
              <a:rPr lang="en-US" altLang="zh-CN">
                <a:solidFill>
                  <a:srgbClr val="080808"/>
                </a:solidFill>
                <a:latin typeface="Comic Sans MS" charset="0"/>
                <a:ea typeface="华文新魏" charset="-122"/>
              </a:rPr>
              <a:t>x:x:x:x:x:x:x:x</a:t>
            </a:r>
          </a:p>
        </p:txBody>
      </p:sp>
      <p:sp>
        <p:nvSpPr>
          <p:cNvPr id="24" name="Text Box 27">
            <a:extLst>
              <a:ext uri="{FF2B5EF4-FFF2-40B4-BE49-F238E27FC236}">
                <a16:creationId xmlns:a16="http://schemas.microsoft.com/office/drawing/2014/main" id="{BD61AE93-ACDA-2A44-8D6E-3217C6A8A28D}"/>
              </a:ext>
            </a:extLst>
          </p:cNvPr>
          <p:cNvSpPr txBox="1">
            <a:spLocks noChangeArrowheads="1"/>
          </p:cNvSpPr>
          <p:nvPr/>
        </p:nvSpPr>
        <p:spPr bwMode="auto">
          <a:xfrm rot="10800000">
            <a:off x="8115450" y="2195357"/>
            <a:ext cx="461665" cy="2506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r>
              <a:rPr lang="en-US" altLang="zh-CN">
                <a:solidFill>
                  <a:srgbClr val="080808"/>
                </a:solidFill>
                <a:latin typeface="Comic Sans MS" charset="0"/>
              </a:rPr>
              <a:t>inet_pton(AF_INET6)</a:t>
            </a:r>
          </a:p>
        </p:txBody>
      </p:sp>
      <p:sp>
        <p:nvSpPr>
          <p:cNvPr id="25" name="Text Box 28">
            <a:extLst>
              <a:ext uri="{FF2B5EF4-FFF2-40B4-BE49-F238E27FC236}">
                <a16:creationId xmlns:a16="http://schemas.microsoft.com/office/drawing/2014/main" id="{024502C3-9CD3-6543-84A3-171644A5DFF3}"/>
              </a:ext>
            </a:extLst>
          </p:cNvPr>
          <p:cNvSpPr txBox="1">
            <a:spLocks noChangeArrowheads="1"/>
          </p:cNvSpPr>
          <p:nvPr/>
        </p:nvSpPr>
        <p:spPr bwMode="auto">
          <a:xfrm rot="10800000">
            <a:off x="9058425" y="2185832"/>
            <a:ext cx="461665" cy="2506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r>
              <a:rPr lang="en-US" altLang="zh-CN">
                <a:solidFill>
                  <a:srgbClr val="080808"/>
                </a:solidFill>
                <a:latin typeface="Comic Sans MS" charset="0"/>
              </a:rPr>
              <a:t>inet_ntop(AF_INET6)</a:t>
            </a:r>
          </a:p>
        </p:txBody>
      </p:sp>
      <p:sp>
        <p:nvSpPr>
          <p:cNvPr id="26" name="矩形 25"/>
          <p:cNvSpPr/>
          <p:nvPr/>
        </p:nvSpPr>
        <p:spPr>
          <a:xfrm>
            <a:off x="430213" y="5321823"/>
            <a:ext cx="11084454" cy="400110"/>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ipv4映射地址：即ipv4映射的ipv6地址。如ipv6地址::ffff:10.0.0.1可以表示ipv4地址 10.0.0.1。</a:t>
            </a:r>
          </a:p>
        </p:txBody>
      </p:sp>
      <p:pic>
        <p:nvPicPr>
          <p:cNvPr id="27" name="图片 26"/>
          <p:cNvPicPr>
            <a:picLocks noChangeAspect="1"/>
          </p:cNvPicPr>
          <p:nvPr/>
        </p:nvPicPr>
        <p:blipFill>
          <a:blip r:embed="rId3"/>
          <a:stretch>
            <a:fillRect/>
          </a:stretch>
        </p:blipFill>
        <p:spPr>
          <a:xfrm>
            <a:off x="477238" y="6249603"/>
            <a:ext cx="3466667" cy="457143"/>
          </a:xfrm>
          <a:prstGeom prst="rect">
            <a:avLst/>
          </a:prstGeom>
        </p:spPr>
      </p:pic>
      <p:sp>
        <p:nvSpPr>
          <p:cNvPr id="28" name="矩形 27"/>
          <p:cNvSpPr/>
          <p:nvPr/>
        </p:nvSpPr>
        <p:spPr>
          <a:xfrm>
            <a:off x="430213" y="5785713"/>
            <a:ext cx="9663906" cy="400110"/>
          </a:xfrm>
          <a:prstGeom prst="rect">
            <a:avLst/>
          </a:prstGeom>
        </p:spPr>
        <p:txBody>
          <a:bodyPr wrap="square">
            <a:spAutoFit/>
          </a:bodyPr>
          <a:lstStyle/>
          <a:p>
            <a:r>
              <a:rPr lang="en-US" altLang="zh-CN" sz="2000" dirty="0">
                <a:solidFill>
                  <a:srgbClr val="212529"/>
                </a:solidFill>
                <a:latin typeface="微软雅黑" panose="020B0503020204020204" pitchFamily="34" charset="-122"/>
                <a:ea typeface="微软雅黑" panose="020B0503020204020204" pitchFamily="34" charset="-122"/>
              </a:rPr>
              <a:t>ipv4</a:t>
            </a:r>
            <a:r>
              <a:rPr lang="zh-CN" altLang="en-US" sz="2000" dirty="0">
                <a:solidFill>
                  <a:srgbClr val="212529"/>
                </a:solidFill>
                <a:latin typeface="微软雅黑" panose="020B0503020204020204" pitchFamily="34" charset="-122"/>
                <a:ea typeface="微软雅黑" panose="020B0503020204020204" pitchFamily="34" charset="-122"/>
              </a:rPr>
              <a:t>兼容地址：即</a:t>
            </a:r>
            <a:r>
              <a:rPr lang="en-US" altLang="zh-CN" sz="2000" dirty="0">
                <a:solidFill>
                  <a:srgbClr val="212529"/>
                </a:solidFill>
                <a:latin typeface="微软雅黑" panose="020B0503020204020204" pitchFamily="34" charset="-122"/>
                <a:ea typeface="微软雅黑" panose="020B0503020204020204" pitchFamily="34" charset="-122"/>
              </a:rPr>
              <a:t>ipv4</a:t>
            </a:r>
            <a:r>
              <a:rPr lang="zh-CN" altLang="en-US" sz="2000" dirty="0">
                <a:solidFill>
                  <a:srgbClr val="212529"/>
                </a:solidFill>
                <a:latin typeface="微软雅黑" panose="020B0503020204020204" pitchFamily="34" charset="-122"/>
                <a:ea typeface="微软雅黑" panose="020B0503020204020204" pitchFamily="34" charset="-122"/>
              </a:rPr>
              <a:t>兼容的</a:t>
            </a:r>
            <a:r>
              <a:rPr lang="en-US" altLang="zh-CN" sz="2000" dirty="0">
                <a:solidFill>
                  <a:srgbClr val="212529"/>
                </a:solidFill>
                <a:latin typeface="微软雅黑" panose="020B0503020204020204" pitchFamily="34" charset="-122"/>
                <a:ea typeface="微软雅黑" panose="020B0503020204020204" pitchFamily="34" charset="-122"/>
              </a:rPr>
              <a:t>ipv6</a:t>
            </a:r>
            <a:r>
              <a:rPr lang="zh-CN" altLang="en-US" sz="2000" dirty="0">
                <a:solidFill>
                  <a:srgbClr val="212529"/>
                </a:solidFill>
                <a:latin typeface="微软雅黑" panose="020B0503020204020204" pitchFamily="34" charset="-122"/>
                <a:ea typeface="微软雅黑" panose="020B0503020204020204" pitchFamily="34" charset="-122"/>
              </a:rPr>
              <a:t>地址。如</a:t>
            </a:r>
            <a:r>
              <a:rPr lang="en-US" altLang="zh-CN" sz="2000" dirty="0">
                <a:solidFill>
                  <a:srgbClr val="212529"/>
                </a:solidFill>
                <a:latin typeface="微软雅黑" panose="020B0503020204020204" pitchFamily="34" charset="-122"/>
                <a:ea typeface="微软雅黑" panose="020B0503020204020204" pitchFamily="34" charset="-122"/>
              </a:rPr>
              <a:t>::0102:f001</a:t>
            </a:r>
            <a:r>
              <a:rPr lang="zh-CN" altLang="en-US" sz="2000" dirty="0">
                <a:solidFill>
                  <a:srgbClr val="212529"/>
                </a:solidFill>
                <a:latin typeface="微软雅黑" panose="020B0503020204020204" pitchFamily="34" charset="-122"/>
                <a:ea typeface="微软雅黑" panose="020B0503020204020204" pitchFamily="34" charset="-122"/>
              </a:rPr>
              <a:t>相当于地址</a:t>
            </a:r>
            <a:r>
              <a:rPr lang="en-US" altLang="zh-CN" sz="2000" dirty="0">
                <a:solidFill>
                  <a:srgbClr val="212529"/>
                </a:solidFill>
                <a:latin typeface="微软雅黑" panose="020B0503020204020204" pitchFamily="34" charset="-122"/>
                <a:ea typeface="微软雅黑" panose="020B0503020204020204" pitchFamily="34" charset="-122"/>
              </a:rPr>
              <a:t>::1.2.240.1</a:t>
            </a:r>
            <a:r>
              <a:rPr lang="zh-CN" altLang="en-US" sz="2000" dirty="0">
                <a:solidFill>
                  <a:srgbClr val="212529"/>
                </a:solidFill>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463390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学习目的</a:t>
            </a:r>
          </a:p>
        </p:txBody>
      </p:sp>
      <p:sp>
        <p:nvSpPr>
          <p:cNvPr id="6" name="矩形 5"/>
          <p:cNvSpPr/>
          <p:nvPr/>
        </p:nvSpPr>
        <p:spPr>
          <a:xfrm>
            <a:off x="11098283" y="521435"/>
            <a:ext cx="822661" cy="369332"/>
          </a:xfrm>
          <a:prstGeom prst="rect">
            <a:avLst/>
          </a:prstGeom>
        </p:spPr>
        <p:txBody>
          <a:bodyPr wrap="none">
            <a:spAutoFit/>
          </a:bodyPr>
          <a:lstStyle/>
          <a:p>
            <a:r>
              <a:rPr lang="en-US" altLang="zh-CN" dirty="0" smtClean="0">
                <a:latin typeface="+mn-ea"/>
              </a:rPr>
              <a:t>03/16</a:t>
            </a:r>
            <a:endParaRPr lang="zh-CN" altLang="en-US" dirty="0"/>
          </a:p>
        </p:txBody>
      </p:sp>
      <p:sp>
        <p:nvSpPr>
          <p:cNvPr id="2" name="矩形 1"/>
          <p:cNvSpPr/>
          <p:nvPr/>
        </p:nvSpPr>
        <p:spPr>
          <a:xfrm>
            <a:off x="611560" y="1145459"/>
            <a:ext cx="10714166" cy="3539430"/>
          </a:xfrm>
          <a:prstGeom prst="rect">
            <a:avLst/>
          </a:prstGeom>
        </p:spPr>
        <p:txBody>
          <a:bodyPr wrap="square">
            <a:spAutoFit/>
          </a:bodyPr>
          <a:lstStyle/>
          <a:p>
            <a:r>
              <a:rPr lang="en-US" altLang="zh-CN" sz="2400" b="1" dirty="0">
                <a:latin typeface="+mn-ea"/>
              </a:rPr>
              <a:t>6</a:t>
            </a:r>
            <a:r>
              <a:rPr lang="zh-CN" altLang="en-US" sz="2400" b="1" dirty="0">
                <a:latin typeface="+mn-ea"/>
              </a:rPr>
              <a:t>、伪装（</a:t>
            </a:r>
            <a:r>
              <a:rPr lang="en-US" altLang="zh-CN" sz="2400" dirty="0"/>
              <a:t>IP</a:t>
            </a:r>
            <a:r>
              <a:rPr lang="zh-CN" altLang="en-US" sz="2400" dirty="0"/>
              <a:t>哄骗</a:t>
            </a:r>
            <a:r>
              <a:rPr lang="zh-CN" altLang="en-US" sz="2400" b="1" dirty="0">
                <a:latin typeface="+mn-ea"/>
              </a:rPr>
              <a:t>）</a:t>
            </a:r>
            <a:r>
              <a:rPr lang="zh-CN" altLang="en-US" sz="2000" dirty="0">
                <a:solidFill>
                  <a:srgbClr val="FF0000"/>
                </a:solidFill>
              </a:rPr>
              <a:t>端点鉴别</a:t>
            </a:r>
            <a:endParaRPr lang="en-US" altLang="zh-CN" sz="2000" b="1" dirty="0">
              <a:solidFill>
                <a:srgbClr val="FF0000"/>
              </a:solidFill>
              <a:latin typeface="+mn-ea"/>
            </a:endParaRPr>
          </a:p>
          <a:p>
            <a:endParaRPr lang="en-US" altLang="zh-CN" sz="2400" b="1" dirty="0">
              <a:latin typeface="+mn-ea"/>
            </a:endParaRPr>
          </a:p>
          <a:p>
            <a:r>
              <a:rPr lang="en-US" altLang="zh-CN" sz="2400" b="1" dirty="0">
                <a:latin typeface="+mn-ea"/>
              </a:rPr>
              <a:t>7</a:t>
            </a:r>
            <a:r>
              <a:rPr lang="zh-CN" altLang="en-US" sz="2400" b="1" dirty="0">
                <a:latin typeface="+mn-ea"/>
              </a:rPr>
              <a:t>、</a:t>
            </a:r>
            <a:r>
              <a:rPr lang="zh-CN" altLang="zh-CN" sz="2400" b="1" dirty="0">
                <a:latin typeface="+mn-ea"/>
              </a:rPr>
              <a:t>中间人攻击</a:t>
            </a:r>
            <a:r>
              <a:rPr lang="zh-CN" altLang="en-US" sz="2400" b="1" dirty="0">
                <a:latin typeface="+mn-ea"/>
              </a:rPr>
              <a:t>（</a:t>
            </a:r>
            <a:r>
              <a:rPr lang="zh-CN" altLang="zh-CN" sz="2400" dirty="0"/>
              <a:t>攻击者与通讯的两端分别创建独立的联系，并交换其所收到的数据</a:t>
            </a:r>
            <a:r>
              <a:rPr lang="zh-CN" altLang="en-US" sz="2400" dirty="0"/>
              <a:t>；</a:t>
            </a:r>
            <a:r>
              <a:rPr lang="zh-CN" altLang="en-US" sz="2400" dirty="0">
                <a:solidFill>
                  <a:srgbClr val="FF0000"/>
                </a:solidFill>
              </a:rPr>
              <a:t>虚拟专用网</a:t>
            </a:r>
            <a:r>
              <a:rPr lang="en-US" altLang="zh-CN" sz="2400" dirty="0">
                <a:solidFill>
                  <a:srgbClr val="FF0000"/>
                </a:solidFill>
              </a:rPr>
              <a:t>(VPN)</a:t>
            </a:r>
            <a:r>
              <a:rPr lang="zh-CN" altLang="en-US" sz="2400" dirty="0">
                <a:solidFill>
                  <a:srgbClr val="FF0000"/>
                </a:solidFill>
              </a:rPr>
              <a:t>、</a:t>
            </a:r>
            <a:r>
              <a:rPr lang="en-US" altLang="zh-CN" sz="2400" dirty="0">
                <a:solidFill>
                  <a:srgbClr val="FF0000"/>
                </a:solidFill>
              </a:rPr>
              <a:t>SSL</a:t>
            </a:r>
            <a:r>
              <a:rPr lang="zh-CN" altLang="en-US" sz="2400" dirty="0">
                <a:solidFill>
                  <a:srgbClr val="FF0000"/>
                </a:solidFill>
              </a:rPr>
              <a:t>证书</a:t>
            </a:r>
            <a:r>
              <a:rPr lang="zh-CN" altLang="en-US" sz="2400" b="1" dirty="0">
                <a:latin typeface="+mn-ea"/>
              </a:rPr>
              <a:t>）</a:t>
            </a:r>
            <a:endParaRPr lang="en-US" altLang="zh-CN" sz="2400" dirty="0">
              <a:latin typeface="+mn-ea"/>
            </a:endParaRPr>
          </a:p>
          <a:p>
            <a:pPr>
              <a:lnSpc>
                <a:spcPct val="100000"/>
              </a:lnSpc>
              <a:buSzPct val="85000"/>
            </a:pPr>
            <a:endParaRPr lang="en-US" altLang="zh-CN" sz="2400" dirty="0" smtClean="0">
              <a:solidFill>
                <a:srgbClr val="FF0000"/>
              </a:solidFill>
              <a:latin typeface="+mn-ea"/>
              <a:cs typeface="微软雅黑" panose="020B0503020204020204" pitchFamily="34" charset="-122"/>
            </a:endParaRPr>
          </a:p>
          <a:p>
            <a:pPr>
              <a:lnSpc>
                <a:spcPct val="100000"/>
              </a:lnSpc>
              <a:buSzPct val="85000"/>
            </a:pPr>
            <a:r>
              <a:rPr lang="en-US" altLang="zh-CN" sz="2400" dirty="0" smtClean="0">
                <a:solidFill>
                  <a:srgbClr val="FF0000"/>
                </a:solidFill>
                <a:latin typeface="+mn-ea"/>
                <a:cs typeface="微软雅黑" panose="020B0503020204020204" pitchFamily="34" charset="-122"/>
              </a:rPr>
              <a:t>8</a:t>
            </a:r>
            <a:r>
              <a:rPr lang="zh-CN" altLang="en-US" sz="2400" dirty="0" smtClean="0">
                <a:solidFill>
                  <a:srgbClr val="FF0000"/>
                </a:solidFill>
                <a:latin typeface="+mn-ea"/>
                <a:cs typeface="微软雅黑" panose="020B0503020204020204" pitchFamily="34" charset="-122"/>
              </a:rPr>
              <a:t>、</a:t>
            </a:r>
            <a:r>
              <a:rPr lang="en-US" altLang="zh-CN" sz="2400" dirty="0" smtClean="0">
                <a:solidFill>
                  <a:srgbClr val="FF0000"/>
                </a:solidFill>
                <a:latin typeface="+mn-ea"/>
                <a:cs typeface="微软雅黑" panose="020B0503020204020204" pitchFamily="34" charset="-122"/>
              </a:rPr>
              <a:t>Cerf </a:t>
            </a:r>
            <a:r>
              <a:rPr lang="en-US" altLang="zh-CN" sz="2400" dirty="0">
                <a:solidFill>
                  <a:srgbClr val="FF0000"/>
                </a:solidFill>
                <a:latin typeface="+mn-ea"/>
                <a:cs typeface="微软雅黑" panose="020B0503020204020204" pitchFamily="34" charset="-122"/>
              </a:rPr>
              <a:t>and Kahn’s </a:t>
            </a:r>
            <a:r>
              <a:rPr lang="zh-CN" altLang="en-US" sz="2400" dirty="0">
                <a:solidFill>
                  <a:srgbClr val="FF0000"/>
                </a:solidFill>
                <a:latin typeface="+mn-ea"/>
                <a:cs typeface="微软雅黑" panose="020B0503020204020204" pitchFamily="34" charset="-122"/>
              </a:rPr>
              <a:t>开放网络体系结构的系统设计原则</a:t>
            </a:r>
            <a:r>
              <a:rPr lang="en-US" altLang="zh-CN" sz="2400" dirty="0">
                <a:solidFill>
                  <a:srgbClr val="FF0000"/>
                </a:solidFill>
                <a:latin typeface="+mn-ea"/>
                <a:cs typeface="微软雅黑" panose="020B0503020204020204" pitchFamily="34" charset="-122"/>
              </a:rPr>
              <a:t>:</a:t>
            </a:r>
          </a:p>
          <a:p>
            <a:pPr marL="742950" lvl="1" indent="-285750">
              <a:lnSpc>
                <a:spcPct val="100000"/>
              </a:lnSpc>
              <a:buSzPct val="70000"/>
              <a:buFont typeface="Wingdings" panose="05000000000000000000" pitchFamily="2" charset="2"/>
              <a:buChar char="l"/>
            </a:pPr>
            <a:r>
              <a:rPr lang="zh-CN" altLang="en-US" sz="2000" dirty="0">
                <a:latin typeface="+mn-ea"/>
                <a:cs typeface="微软雅黑" panose="020B0503020204020204" pitchFamily="34" charset="-122"/>
              </a:rPr>
              <a:t>最简单化</a:t>
            </a:r>
            <a:r>
              <a:rPr lang="en-US" altLang="zh-CN" sz="2000" dirty="0">
                <a:latin typeface="+mn-ea"/>
                <a:cs typeface="微软雅黑" panose="020B0503020204020204" pitchFamily="34" charset="-122"/>
              </a:rPr>
              <a:t>,</a:t>
            </a:r>
            <a:r>
              <a:rPr lang="zh-CN" altLang="en-US" sz="2000" dirty="0">
                <a:latin typeface="+mn-ea"/>
                <a:cs typeface="微软雅黑" panose="020B0503020204020204" pitchFamily="34" charset="-122"/>
              </a:rPr>
              <a:t>自治原则 </a:t>
            </a:r>
            <a:r>
              <a:rPr lang="en-US" altLang="zh-CN" sz="2000" dirty="0">
                <a:latin typeface="+mn-ea"/>
                <a:cs typeface="微软雅黑" panose="020B0503020204020204" pitchFamily="34" charset="-122"/>
              </a:rPr>
              <a:t>– </a:t>
            </a:r>
            <a:r>
              <a:rPr lang="zh-CN" altLang="en-US" sz="2000" dirty="0">
                <a:latin typeface="+mn-ea"/>
                <a:cs typeface="微软雅黑" panose="020B0503020204020204" pitchFamily="34" charset="-122"/>
              </a:rPr>
              <a:t>网络独立运作，与其他网络互连时无须进行内部改动</a:t>
            </a:r>
          </a:p>
          <a:p>
            <a:pPr marL="742950" lvl="1" indent="-285750">
              <a:lnSpc>
                <a:spcPct val="100000"/>
              </a:lnSpc>
              <a:buSzPct val="70000"/>
              <a:buFont typeface="Wingdings" panose="05000000000000000000" pitchFamily="2" charset="2"/>
              <a:buChar char="l"/>
            </a:pPr>
            <a:r>
              <a:rPr lang="zh-CN" altLang="en-US" sz="2000" dirty="0">
                <a:latin typeface="+mn-ea"/>
                <a:cs typeface="微软雅黑" panose="020B0503020204020204" pitchFamily="34" charset="-122"/>
              </a:rPr>
              <a:t>尽力服务原则</a:t>
            </a:r>
            <a:r>
              <a:rPr lang="en-US" altLang="zh-CN" sz="2000" dirty="0">
                <a:latin typeface="+mn-ea"/>
                <a:cs typeface="微软雅黑" panose="020B0503020204020204" pitchFamily="34" charset="-122"/>
              </a:rPr>
              <a:t>– </a:t>
            </a:r>
            <a:r>
              <a:rPr lang="zh-CN" altLang="en-US" sz="2000" dirty="0">
                <a:latin typeface="+mn-ea"/>
                <a:cs typeface="微软雅黑" panose="020B0503020204020204" pitchFamily="34" charset="-122"/>
              </a:rPr>
              <a:t>提供尽最大努力的端到端服务</a:t>
            </a:r>
          </a:p>
          <a:p>
            <a:pPr marL="742950" lvl="1" indent="-285750">
              <a:lnSpc>
                <a:spcPct val="100000"/>
              </a:lnSpc>
              <a:buSzPct val="70000"/>
              <a:buFont typeface="Wingdings" panose="05000000000000000000" pitchFamily="2" charset="2"/>
              <a:buChar char="l"/>
            </a:pPr>
            <a:r>
              <a:rPr lang="zh-CN" altLang="en-US" sz="2000" dirty="0">
                <a:latin typeface="+mn-ea"/>
                <a:cs typeface="微软雅黑" panose="020B0503020204020204" pitchFamily="34" charset="-122"/>
              </a:rPr>
              <a:t>无状态路由器 </a:t>
            </a:r>
            <a:r>
              <a:rPr lang="en-US" altLang="zh-CN" sz="2000" dirty="0">
                <a:latin typeface="+mn-ea"/>
                <a:cs typeface="微软雅黑" panose="020B0503020204020204" pitchFamily="34" charset="-122"/>
              </a:rPr>
              <a:t>– </a:t>
            </a:r>
            <a:r>
              <a:rPr lang="zh-CN" altLang="en-US" sz="2000" dirty="0">
                <a:latin typeface="+mn-ea"/>
                <a:cs typeface="微软雅黑" panose="020B0503020204020204" pitchFamily="34" charset="-122"/>
              </a:rPr>
              <a:t>路由器无须维护连接状态信息</a:t>
            </a:r>
          </a:p>
          <a:p>
            <a:pPr marL="742950" lvl="1" indent="-285750">
              <a:lnSpc>
                <a:spcPct val="100000"/>
              </a:lnSpc>
              <a:buSzPct val="70000"/>
              <a:buFont typeface="Wingdings" panose="05000000000000000000" pitchFamily="2" charset="2"/>
              <a:buChar char="l"/>
            </a:pPr>
            <a:r>
              <a:rPr lang="zh-CN" altLang="en-US" sz="2000" dirty="0">
                <a:latin typeface="+mn-ea"/>
                <a:cs typeface="微软雅黑" panose="020B0503020204020204" pitchFamily="34" charset="-122"/>
              </a:rPr>
              <a:t>分散式控制</a:t>
            </a:r>
          </a:p>
        </p:txBody>
      </p:sp>
    </p:spTree>
    <p:extLst>
      <p:ext uri="{BB962C8B-B14F-4D97-AF65-F5344CB8AC3E}">
        <p14:creationId xmlns:p14="http://schemas.microsoft.com/office/powerpoint/2010/main" val="264832423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C3892D-32DC-A244-8552-39752CC13949}"/>
              </a:ext>
            </a:extLst>
          </p:cNvPr>
          <p:cNvSpPr>
            <a:spLocks noGrp="1"/>
          </p:cNvSpPr>
          <p:nvPr>
            <p:ph type="title"/>
          </p:nvPr>
        </p:nvSpPr>
        <p:spPr/>
        <p:txBody>
          <a:bodyPr/>
          <a:lstStyle/>
          <a:p>
            <a:r>
              <a:rPr lang="zh-CN" altLang="en-US" dirty="0"/>
              <a:t>简单</a:t>
            </a:r>
            <a:r>
              <a:rPr lang="en-US" altLang="zh-CN" dirty="0"/>
              <a:t>TCP</a:t>
            </a:r>
            <a:r>
              <a:rPr lang="zh-CN" altLang="en-US" dirty="0"/>
              <a:t>循环服务器</a:t>
            </a:r>
            <a:r>
              <a:rPr lang="en-US" altLang="zh-CN" dirty="0"/>
              <a:t>Socket</a:t>
            </a:r>
            <a:r>
              <a:rPr lang="zh-CN" altLang="en-US" dirty="0"/>
              <a:t>编程基本步骤</a:t>
            </a:r>
            <a:endParaRPr kumimoji="1" lang="zh-CN" altLang="en-US" dirty="0"/>
          </a:p>
        </p:txBody>
      </p:sp>
      <p:sp>
        <p:nvSpPr>
          <p:cNvPr id="4" name="内容占位符 2">
            <a:extLst>
              <a:ext uri="{FF2B5EF4-FFF2-40B4-BE49-F238E27FC236}">
                <a16:creationId xmlns:a16="http://schemas.microsoft.com/office/drawing/2014/main" id="{C4AF27BE-48E6-384A-970A-9A2713932B5B}"/>
              </a:ext>
            </a:extLst>
          </p:cNvPr>
          <p:cNvSpPr txBox="1">
            <a:spLocks/>
          </p:cNvSpPr>
          <p:nvPr/>
        </p:nvSpPr>
        <p:spPr>
          <a:xfrm>
            <a:off x="1295400" y="1393371"/>
            <a:ext cx="4672263" cy="4864554"/>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t>服务器端</a:t>
            </a:r>
          </a:p>
          <a:p>
            <a:pPr lvl="1"/>
            <a:r>
              <a:rPr lang="zh-CN" altLang="en-US" dirty="0"/>
              <a:t>创建套接字</a:t>
            </a:r>
          </a:p>
          <a:p>
            <a:pPr lvl="1"/>
            <a:r>
              <a:rPr lang="zh-CN" altLang="en-US" dirty="0"/>
              <a:t>绑定套接字</a:t>
            </a:r>
          </a:p>
          <a:p>
            <a:pPr lvl="1"/>
            <a:r>
              <a:rPr lang="zh-CN" altLang="en-US" dirty="0"/>
              <a:t>设置套接字为监听模式，进入被动接受连接状态</a:t>
            </a:r>
          </a:p>
          <a:p>
            <a:pPr lvl="1"/>
            <a:r>
              <a:rPr lang="zh-CN" altLang="en-US" dirty="0"/>
              <a:t>接受请求，建立连接</a:t>
            </a:r>
          </a:p>
          <a:p>
            <a:pPr lvl="1"/>
            <a:r>
              <a:rPr lang="zh-CN" altLang="en-US" dirty="0"/>
              <a:t>读写数据</a:t>
            </a:r>
          </a:p>
          <a:p>
            <a:pPr lvl="1"/>
            <a:r>
              <a:rPr lang="zh-CN" altLang="en-US" dirty="0"/>
              <a:t>终止连接</a:t>
            </a:r>
          </a:p>
        </p:txBody>
      </p:sp>
      <p:sp>
        <p:nvSpPr>
          <p:cNvPr id="5" name="内容占位符 2">
            <a:extLst>
              <a:ext uri="{FF2B5EF4-FFF2-40B4-BE49-F238E27FC236}">
                <a16:creationId xmlns:a16="http://schemas.microsoft.com/office/drawing/2014/main" id="{7BC65557-1A99-5A47-9179-682376D235B1}"/>
              </a:ext>
            </a:extLst>
          </p:cNvPr>
          <p:cNvSpPr txBox="1">
            <a:spLocks/>
          </p:cNvSpPr>
          <p:nvPr/>
        </p:nvSpPr>
        <p:spPr>
          <a:xfrm>
            <a:off x="5967663" y="1393371"/>
            <a:ext cx="5207268" cy="4864554"/>
          </a:xfrm>
          <a:prstGeom prst="rect">
            <a:avLst/>
          </a:prstGeom>
        </p:spPr>
        <p:txBody>
          <a:bodyPr vert="horz" lIns="91440" tIns="45720" rIns="91440" bIns="45720" rtlCol="0">
            <a:normAutofit/>
          </a:bodyPr>
          <a:lstStyle>
            <a:lvl1pPr marL="228600" indent="-228600" algn="just" defTabSz="914400" rtl="0" eaLnBrk="1" latinLnBrk="0" hangingPunct="1">
              <a:lnSpc>
                <a:spcPct val="100000"/>
              </a:lnSpc>
              <a:spcBef>
                <a:spcPts val="1800"/>
              </a:spcBef>
              <a:buClr>
                <a:schemeClr val="accent1"/>
              </a:buClr>
              <a:buSzPct val="100000"/>
              <a:buFont typeface="Arial" pitchFamily="34" charset="0"/>
              <a:buChar char="▪"/>
              <a:defRPr lang="zh-CN" sz="3600" b="1" kern="1200">
                <a:solidFill>
                  <a:schemeClr val="tx1"/>
                </a:solidFill>
                <a:latin typeface="Arial Rounded MT Bold" panose="020F0704030504030204" pitchFamily="34" charset="0"/>
                <a:ea typeface="Microsoft YaHei UI" panose="020B0503020204020204" pitchFamily="34" charset="-122"/>
                <a:cs typeface="+mn-cs"/>
              </a:defRPr>
            </a:lvl1pPr>
            <a:lvl2pPr marL="457200" indent="-182880" algn="just" defTabSz="914400" rtl="0" eaLnBrk="1" latinLnBrk="0" hangingPunct="1">
              <a:lnSpc>
                <a:spcPct val="100000"/>
              </a:lnSpc>
              <a:spcBef>
                <a:spcPts val="1200"/>
              </a:spcBef>
              <a:buClr>
                <a:schemeClr val="accent1"/>
              </a:buClr>
              <a:buSzPct val="100000"/>
              <a:buFont typeface="Arial" pitchFamily="34" charset="0"/>
              <a:buChar char="▪"/>
              <a:defRPr lang="zh-CN" sz="3200" kern="1200">
                <a:solidFill>
                  <a:schemeClr val="tx1"/>
                </a:solidFill>
                <a:latin typeface="Arial Rounded MT Bold" panose="020F0704030504030204" pitchFamily="34" charset="0"/>
                <a:ea typeface="Microsoft YaHei UI" panose="020B0503020204020204" pitchFamily="34" charset="-122"/>
                <a:cs typeface="+mn-cs"/>
              </a:defRPr>
            </a:lvl2pPr>
            <a:lvl3pPr marL="685800" indent="-179388" algn="just" defTabSz="914400" rtl="0" eaLnBrk="1" latinLnBrk="0" hangingPunct="1">
              <a:lnSpc>
                <a:spcPct val="100000"/>
              </a:lnSpc>
              <a:spcBef>
                <a:spcPts val="800"/>
              </a:spcBef>
              <a:buClr>
                <a:schemeClr val="accent1"/>
              </a:buClr>
              <a:buSzPct val="100000"/>
              <a:buFont typeface="Arial" pitchFamily="34" charset="0"/>
              <a:buChar char="▪"/>
              <a:defRPr lang="zh-CN" sz="2800" kern="1200">
                <a:solidFill>
                  <a:schemeClr val="tx1"/>
                </a:solidFill>
                <a:latin typeface="Arial Rounded MT Bold" panose="020F0704030504030204" pitchFamily="34" charset="0"/>
                <a:ea typeface="Microsoft YaHei UI" panose="020B0503020204020204" pitchFamily="34" charset="-122"/>
                <a:cs typeface="+mn-cs"/>
              </a:defRPr>
            </a:lvl3pPr>
            <a:lvl4pPr marL="914400" indent="-182880" algn="just" defTabSz="914400" rtl="0" eaLnBrk="1" latinLnBrk="0" hangingPunct="1">
              <a:lnSpc>
                <a:spcPct val="100000"/>
              </a:lnSpc>
              <a:spcBef>
                <a:spcPts val="800"/>
              </a:spcBef>
              <a:buClr>
                <a:schemeClr val="accent1"/>
              </a:buClr>
              <a:buSzPct val="100000"/>
              <a:buFont typeface="Arial" pitchFamily="34" charset="0"/>
              <a:buChar char="▪"/>
              <a:defRPr lang="zh-CN" sz="2400" kern="1200">
                <a:solidFill>
                  <a:schemeClr val="tx1"/>
                </a:solidFill>
                <a:latin typeface="Arial Rounded MT Bold" panose="020F0704030504030204" pitchFamily="34" charset="0"/>
                <a:ea typeface="Microsoft YaHei UI" panose="020B0503020204020204" pitchFamily="34" charset="-122"/>
                <a:cs typeface="+mn-cs"/>
              </a:defRPr>
            </a:lvl4pPr>
            <a:lvl5pPr marL="1143000" indent="-179388" algn="just" defTabSz="914400" rtl="0" eaLnBrk="1" latinLnBrk="0" hangingPunct="1">
              <a:lnSpc>
                <a:spcPct val="100000"/>
              </a:lnSpc>
              <a:spcBef>
                <a:spcPts val="600"/>
              </a:spcBef>
              <a:buClr>
                <a:schemeClr val="accent1"/>
              </a:buClr>
              <a:buSzPct val="100000"/>
              <a:buFont typeface="Arial" pitchFamily="34" charset="0"/>
              <a:buChar char="▪"/>
              <a:defRPr lang="zh-CN" sz="2400" kern="1200">
                <a:solidFill>
                  <a:schemeClr val="tx1"/>
                </a:solidFill>
                <a:latin typeface="Arial Rounded MT Bold" panose="020F0704030504030204" pitchFamily="34" charset="0"/>
                <a:ea typeface="Microsoft YaHei UI" panose="020B0503020204020204" pitchFamily="34" charset="-122"/>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n-ea"/>
                <a:cs typeface="+mn-cs"/>
              </a:defRPr>
            </a:lvl9pPr>
          </a:lstStyle>
          <a:p>
            <a:pPr algn="l">
              <a:lnSpc>
                <a:spcPct val="90000"/>
              </a:lnSpc>
              <a:buFont typeface="Arial" panose="020B0604020202020204" pitchFamily="34" charset="0"/>
              <a:buChar char="•"/>
            </a:pPr>
            <a:r>
              <a:rPr lang="zh-CN" altLang="en-US" sz="2800" dirty="0">
                <a:latin typeface="+mn-lt"/>
                <a:ea typeface="+mn-ea"/>
              </a:rPr>
              <a:t>客户端：</a:t>
            </a:r>
          </a:p>
          <a:p>
            <a:pPr marL="685800" lvl="1" indent="-228600" algn="l">
              <a:lnSpc>
                <a:spcPct val="90000"/>
              </a:lnSpc>
              <a:buFont typeface="Arial" panose="020B0604020202020204" pitchFamily="34" charset="0"/>
              <a:buChar char="•"/>
            </a:pPr>
            <a:r>
              <a:rPr lang="zh-CN" altLang="en-US" sz="2400" dirty="0">
                <a:latin typeface="+mn-lt"/>
                <a:ea typeface="+mn-ea"/>
              </a:rPr>
              <a:t>创建套接字</a:t>
            </a:r>
          </a:p>
          <a:p>
            <a:pPr marL="685800" lvl="1" indent="-228600" algn="l">
              <a:lnSpc>
                <a:spcPct val="90000"/>
              </a:lnSpc>
              <a:buFont typeface="Arial" panose="020B0604020202020204" pitchFamily="34" charset="0"/>
              <a:buChar char="•"/>
            </a:pPr>
            <a:r>
              <a:rPr lang="zh-CN" altLang="en-US" sz="2400" dirty="0">
                <a:latin typeface="+mn-lt"/>
                <a:ea typeface="+mn-ea"/>
              </a:rPr>
              <a:t>与远程服务器建立连接</a:t>
            </a:r>
          </a:p>
          <a:p>
            <a:pPr marL="685800" lvl="1" indent="-228600" algn="l">
              <a:lnSpc>
                <a:spcPct val="90000"/>
              </a:lnSpc>
              <a:buFont typeface="Arial" panose="020B0604020202020204" pitchFamily="34" charset="0"/>
              <a:buChar char="•"/>
            </a:pPr>
            <a:r>
              <a:rPr lang="zh-CN" altLang="en-US" sz="2400" dirty="0">
                <a:latin typeface="+mn-lt"/>
                <a:ea typeface="+mn-ea"/>
              </a:rPr>
              <a:t>读写数据</a:t>
            </a:r>
          </a:p>
          <a:p>
            <a:pPr marL="685800" lvl="1" indent="-228600" algn="l">
              <a:lnSpc>
                <a:spcPct val="90000"/>
              </a:lnSpc>
              <a:buFont typeface="Arial" panose="020B0604020202020204" pitchFamily="34" charset="0"/>
              <a:buChar char="•"/>
            </a:pPr>
            <a:r>
              <a:rPr lang="zh-CN" altLang="en-US" sz="2400" dirty="0">
                <a:latin typeface="+mn-lt"/>
                <a:ea typeface="+mn-ea"/>
              </a:rPr>
              <a:t>终止连接</a:t>
            </a:r>
          </a:p>
        </p:txBody>
      </p:sp>
    </p:spTree>
    <p:extLst>
      <p:ext uri="{BB962C8B-B14F-4D97-AF65-F5344CB8AC3E}">
        <p14:creationId xmlns:p14="http://schemas.microsoft.com/office/powerpoint/2010/main" val="248269293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1F939-BF45-6B41-AF0E-A8E289AB0E8E}"/>
              </a:ext>
            </a:extLst>
          </p:cNvPr>
          <p:cNvSpPr>
            <a:spLocks noGrp="1"/>
          </p:cNvSpPr>
          <p:nvPr>
            <p:ph type="title"/>
          </p:nvPr>
        </p:nvSpPr>
        <p:spPr>
          <a:xfrm>
            <a:off x="838200" y="267494"/>
            <a:ext cx="9438416" cy="788738"/>
          </a:xfrm>
        </p:spPr>
        <p:txBody>
          <a:bodyPr>
            <a:normAutofit/>
          </a:bodyPr>
          <a:lstStyle/>
          <a:p>
            <a:r>
              <a:rPr lang="zh-CN" altLang="en-US" dirty="0"/>
              <a:t>简单</a:t>
            </a:r>
            <a:r>
              <a:rPr lang="en-US" altLang="zh-CN" dirty="0"/>
              <a:t>TCP</a:t>
            </a:r>
            <a:r>
              <a:rPr lang="zh-CN" altLang="en-US" dirty="0"/>
              <a:t>循环服务器</a:t>
            </a:r>
            <a:r>
              <a:rPr lang="en-US" altLang="zh-CN" dirty="0"/>
              <a:t>Socket</a:t>
            </a:r>
            <a:r>
              <a:rPr lang="zh-CN" altLang="en-US" dirty="0"/>
              <a:t>编程基本步骤</a:t>
            </a:r>
            <a:endParaRPr kumimoji="1" lang="zh-CN" altLang="en-US" dirty="0"/>
          </a:p>
        </p:txBody>
      </p:sp>
      <p:sp>
        <p:nvSpPr>
          <p:cNvPr id="21" name="AutoShape 22">
            <a:extLst>
              <a:ext uri="{FF2B5EF4-FFF2-40B4-BE49-F238E27FC236}">
                <a16:creationId xmlns:a16="http://schemas.microsoft.com/office/drawing/2014/main" id="{A8484870-12D4-7042-8B7F-92FE5DACE27F}"/>
              </a:ext>
            </a:extLst>
          </p:cNvPr>
          <p:cNvSpPr>
            <a:spLocks noChangeArrowheads="1"/>
          </p:cNvSpPr>
          <p:nvPr/>
        </p:nvSpPr>
        <p:spPr bwMode="auto">
          <a:xfrm>
            <a:off x="5461018" y="3355976"/>
            <a:ext cx="1655763" cy="360363"/>
          </a:xfrm>
          <a:prstGeom prst="roundRect">
            <a:avLst>
              <a:gd name="adj" fmla="val 16667"/>
            </a:avLst>
          </a:prstGeom>
          <a:solidFill>
            <a:srgbClr val="3399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800">
                <a:solidFill>
                  <a:srgbClr val="FFFF00"/>
                </a:solidFill>
                <a:latin typeface="Microsoft YaHei UI" panose="020B0503020204020204" pitchFamily="34" charset="-122"/>
                <a:ea typeface="Microsoft YaHei UI" panose="020B0503020204020204" pitchFamily="34" charset="-122"/>
              </a:rPr>
              <a:t>socket()</a:t>
            </a:r>
          </a:p>
        </p:txBody>
      </p:sp>
      <p:sp>
        <p:nvSpPr>
          <p:cNvPr id="22" name="AutoShape 23">
            <a:extLst>
              <a:ext uri="{FF2B5EF4-FFF2-40B4-BE49-F238E27FC236}">
                <a16:creationId xmlns:a16="http://schemas.microsoft.com/office/drawing/2014/main" id="{6EA7B67F-0B24-944E-86F1-0490AD1B3C54}"/>
              </a:ext>
            </a:extLst>
          </p:cNvPr>
          <p:cNvSpPr>
            <a:spLocks noChangeArrowheads="1"/>
          </p:cNvSpPr>
          <p:nvPr/>
        </p:nvSpPr>
        <p:spPr bwMode="auto">
          <a:xfrm>
            <a:off x="5461018" y="3932238"/>
            <a:ext cx="1655763" cy="360362"/>
          </a:xfrm>
          <a:prstGeom prst="roundRect">
            <a:avLst>
              <a:gd name="adj" fmla="val 16667"/>
            </a:avLst>
          </a:prstGeom>
          <a:solidFill>
            <a:srgbClr val="3399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800" dirty="0">
                <a:solidFill>
                  <a:srgbClr val="FFFF00"/>
                </a:solidFill>
                <a:latin typeface="Microsoft YaHei UI" panose="020B0503020204020204" pitchFamily="34" charset="-122"/>
                <a:ea typeface="Microsoft YaHei UI" panose="020B0503020204020204" pitchFamily="34" charset="-122"/>
              </a:rPr>
              <a:t>connect()</a:t>
            </a:r>
          </a:p>
        </p:txBody>
      </p:sp>
      <p:sp>
        <p:nvSpPr>
          <p:cNvPr id="23" name="AutoShape 24">
            <a:extLst>
              <a:ext uri="{FF2B5EF4-FFF2-40B4-BE49-F238E27FC236}">
                <a16:creationId xmlns:a16="http://schemas.microsoft.com/office/drawing/2014/main" id="{6EF27A96-2D12-B049-98A8-D908D5C795D5}"/>
              </a:ext>
            </a:extLst>
          </p:cNvPr>
          <p:cNvSpPr>
            <a:spLocks noChangeArrowheads="1"/>
          </p:cNvSpPr>
          <p:nvPr/>
        </p:nvSpPr>
        <p:spPr bwMode="auto">
          <a:xfrm>
            <a:off x="5461018" y="4508501"/>
            <a:ext cx="1655763" cy="360363"/>
          </a:xfrm>
          <a:prstGeom prst="roundRect">
            <a:avLst>
              <a:gd name="adj" fmla="val 16667"/>
            </a:avLst>
          </a:prstGeom>
          <a:solidFill>
            <a:srgbClr val="3399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800">
                <a:solidFill>
                  <a:srgbClr val="FFFF00"/>
                </a:solidFill>
                <a:latin typeface="Microsoft YaHei UI" panose="020B0503020204020204" pitchFamily="34" charset="-122"/>
                <a:ea typeface="Microsoft YaHei UI" panose="020B0503020204020204" pitchFamily="34" charset="-122"/>
              </a:rPr>
              <a:t>write()</a:t>
            </a:r>
          </a:p>
        </p:txBody>
      </p:sp>
      <p:sp>
        <p:nvSpPr>
          <p:cNvPr id="24" name="AutoShape 25">
            <a:extLst>
              <a:ext uri="{FF2B5EF4-FFF2-40B4-BE49-F238E27FC236}">
                <a16:creationId xmlns:a16="http://schemas.microsoft.com/office/drawing/2014/main" id="{ADC8A525-0E3F-F14A-9C6D-D85184BA7E13}"/>
              </a:ext>
            </a:extLst>
          </p:cNvPr>
          <p:cNvSpPr>
            <a:spLocks noChangeArrowheads="1"/>
          </p:cNvSpPr>
          <p:nvPr/>
        </p:nvSpPr>
        <p:spPr bwMode="auto">
          <a:xfrm>
            <a:off x="5461018" y="5084763"/>
            <a:ext cx="1655763" cy="360362"/>
          </a:xfrm>
          <a:prstGeom prst="roundRect">
            <a:avLst>
              <a:gd name="adj" fmla="val 16667"/>
            </a:avLst>
          </a:prstGeom>
          <a:solidFill>
            <a:srgbClr val="3399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800">
                <a:solidFill>
                  <a:srgbClr val="FFFF00"/>
                </a:solidFill>
                <a:latin typeface="Microsoft YaHei UI" panose="020B0503020204020204" pitchFamily="34" charset="-122"/>
                <a:ea typeface="Microsoft YaHei UI" panose="020B0503020204020204" pitchFamily="34" charset="-122"/>
              </a:rPr>
              <a:t>read()</a:t>
            </a:r>
          </a:p>
        </p:txBody>
      </p:sp>
      <p:sp>
        <p:nvSpPr>
          <p:cNvPr id="25" name="AutoShape 26">
            <a:extLst>
              <a:ext uri="{FF2B5EF4-FFF2-40B4-BE49-F238E27FC236}">
                <a16:creationId xmlns:a16="http://schemas.microsoft.com/office/drawing/2014/main" id="{B53D8CA0-6756-CA46-907A-7653059FDB20}"/>
              </a:ext>
            </a:extLst>
          </p:cNvPr>
          <p:cNvSpPr>
            <a:spLocks noChangeArrowheads="1"/>
          </p:cNvSpPr>
          <p:nvPr/>
        </p:nvSpPr>
        <p:spPr bwMode="auto">
          <a:xfrm>
            <a:off x="5461018" y="5661026"/>
            <a:ext cx="1655763" cy="360363"/>
          </a:xfrm>
          <a:prstGeom prst="roundRect">
            <a:avLst>
              <a:gd name="adj" fmla="val 16667"/>
            </a:avLst>
          </a:prstGeom>
          <a:solidFill>
            <a:srgbClr val="3399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800">
                <a:solidFill>
                  <a:srgbClr val="FFFF00"/>
                </a:solidFill>
                <a:latin typeface="Microsoft YaHei UI" panose="020B0503020204020204" pitchFamily="34" charset="-122"/>
                <a:ea typeface="Microsoft YaHei UI" panose="020B0503020204020204" pitchFamily="34" charset="-122"/>
              </a:rPr>
              <a:t>close()</a:t>
            </a:r>
          </a:p>
        </p:txBody>
      </p:sp>
      <p:sp>
        <p:nvSpPr>
          <p:cNvPr id="26" name="Line 27">
            <a:extLst>
              <a:ext uri="{FF2B5EF4-FFF2-40B4-BE49-F238E27FC236}">
                <a16:creationId xmlns:a16="http://schemas.microsoft.com/office/drawing/2014/main" id="{ABFAC928-D313-5141-8613-0F6ADB7A8B85}"/>
              </a:ext>
            </a:extLst>
          </p:cNvPr>
          <p:cNvSpPr>
            <a:spLocks noChangeShapeType="1"/>
          </p:cNvSpPr>
          <p:nvPr/>
        </p:nvSpPr>
        <p:spPr bwMode="auto">
          <a:xfrm>
            <a:off x="6253180" y="3716338"/>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latin typeface="Microsoft YaHei UI" panose="020B0503020204020204" pitchFamily="34" charset="-122"/>
              <a:ea typeface="Microsoft YaHei UI" panose="020B0503020204020204" pitchFamily="34" charset="-122"/>
            </a:endParaRPr>
          </a:p>
        </p:txBody>
      </p:sp>
      <p:sp>
        <p:nvSpPr>
          <p:cNvPr id="27" name="Line 28">
            <a:extLst>
              <a:ext uri="{FF2B5EF4-FFF2-40B4-BE49-F238E27FC236}">
                <a16:creationId xmlns:a16="http://schemas.microsoft.com/office/drawing/2014/main" id="{71DE64C7-F81B-674E-9C92-F772E646605B}"/>
              </a:ext>
            </a:extLst>
          </p:cNvPr>
          <p:cNvSpPr>
            <a:spLocks noChangeShapeType="1"/>
          </p:cNvSpPr>
          <p:nvPr/>
        </p:nvSpPr>
        <p:spPr bwMode="auto">
          <a:xfrm>
            <a:off x="6253180" y="4292600"/>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latin typeface="Microsoft YaHei UI" panose="020B0503020204020204" pitchFamily="34" charset="-122"/>
              <a:ea typeface="Microsoft YaHei UI" panose="020B0503020204020204" pitchFamily="34" charset="-122"/>
            </a:endParaRPr>
          </a:p>
        </p:txBody>
      </p:sp>
      <p:sp>
        <p:nvSpPr>
          <p:cNvPr id="28" name="Line 29">
            <a:extLst>
              <a:ext uri="{FF2B5EF4-FFF2-40B4-BE49-F238E27FC236}">
                <a16:creationId xmlns:a16="http://schemas.microsoft.com/office/drawing/2014/main" id="{1B803734-C82B-7D4C-8D28-F7D06A2CF83B}"/>
              </a:ext>
            </a:extLst>
          </p:cNvPr>
          <p:cNvSpPr>
            <a:spLocks noChangeShapeType="1"/>
          </p:cNvSpPr>
          <p:nvPr/>
        </p:nvSpPr>
        <p:spPr bwMode="auto">
          <a:xfrm>
            <a:off x="6253180" y="4868863"/>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latin typeface="Microsoft YaHei UI" panose="020B0503020204020204" pitchFamily="34" charset="-122"/>
              <a:ea typeface="Microsoft YaHei UI" panose="020B0503020204020204" pitchFamily="34" charset="-122"/>
            </a:endParaRPr>
          </a:p>
        </p:txBody>
      </p:sp>
      <p:sp>
        <p:nvSpPr>
          <p:cNvPr id="29" name="Line 30">
            <a:extLst>
              <a:ext uri="{FF2B5EF4-FFF2-40B4-BE49-F238E27FC236}">
                <a16:creationId xmlns:a16="http://schemas.microsoft.com/office/drawing/2014/main" id="{503D7EDD-E48C-DF46-B575-76C773550C2A}"/>
              </a:ext>
            </a:extLst>
          </p:cNvPr>
          <p:cNvSpPr>
            <a:spLocks noChangeShapeType="1"/>
          </p:cNvSpPr>
          <p:nvPr/>
        </p:nvSpPr>
        <p:spPr bwMode="auto">
          <a:xfrm>
            <a:off x="6253180" y="5445125"/>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latin typeface="Microsoft YaHei UI" panose="020B0503020204020204" pitchFamily="34" charset="-122"/>
              <a:ea typeface="Microsoft YaHei UI" panose="020B0503020204020204" pitchFamily="34" charset="-122"/>
            </a:endParaRPr>
          </a:p>
        </p:txBody>
      </p:sp>
      <p:sp>
        <p:nvSpPr>
          <p:cNvPr id="31" name="Line 32">
            <a:extLst>
              <a:ext uri="{FF2B5EF4-FFF2-40B4-BE49-F238E27FC236}">
                <a16:creationId xmlns:a16="http://schemas.microsoft.com/office/drawing/2014/main" id="{59AB3A8D-33DE-FA45-9CE3-0464AB79B7BC}"/>
              </a:ext>
            </a:extLst>
          </p:cNvPr>
          <p:cNvSpPr>
            <a:spLocks noChangeShapeType="1"/>
          </p:cNvSpPr>
          <p:nvPr/>
        </p:nvSpPr>
        <p:spPr bwMode="auto">
          <a:xfrm>
            <a:off x="6253180" y="2997201"/>
            <a:ext cx="0" cy="3603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latin typeface="Microsoft YaHei UI" panose="020B0503020204020204" pitchFamily="34" charset="-122"/>
              <a:ea typeface="Microsoft YaHei UI" panose="020B0503020204020204" pitchFamily="34" charset="-122"/>
            </a:endParaRPr>
          </a:p>
        </p:txBody>
      </p:sp>
      <p:sp>
        <p:nvSpPr>
          <p:cNvPr id="32" name="Rectangle 33">
            <a:extLst>
              <a:ext uri="{FF2B5EF4-FFF2-40B4-BE49-F238E27FC236}">
                <a16:creationId xmlns:a16="http://schemas.microsoft.com/office/drawing/2014/main" id="{FBCCD491-CECB-2C47-9E6E-F7AA52B7DAEF}"/>
              </a:ext>
            </a:extLst>
          </p:cNvPr>
          <p:cNvSpPr>
            <a:spLocks noChangeArrowheads="1"/>
          </p:cNvSpPr>
          <p:nvPr/>
        </p:nvSpPr>
        <p:spPr bwMode="auto">
          <a:xfrm>
            <a:off x="5172093" y="2779714"/>
            <a:ext cx="2232025" cy="3457575"/>
          </a:xfrm>
          <a:prstGeom prst="rect">
            <a:avLst/>
          </a:prstGeom>
          <a:noFill/>
          <a:ln w="9525">
            <a:solidFill>
              <a:schemeClr val="tx1"/>
            </a:solidFill>
            <a:prstDash val="dash"/>
            <a:miter lim="800000"/>
            <a:headEnd/>
            <a:tailEnd/>
          </a:ln>
          <a:effectLst/>
          <a:extLst>
            <a:ext uri="{909E8E84-426E-40DD-AFC4-6F175D3DCCD1}">
              <a14:hiddenFill xmlns:a14="http://schemas.microsoft.com/office/drawing/2010/main">
                <a:solidFill>
                  <a:srgbClr val="33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800">
              <a:latin typeface="Microsoft YaHei UI" panose="020B0503020204020204" pitchFamily="34" charset="-122"/>
              <a:ea typeface="Microsoft YaHei UI" panose="020B0503020204020204" pitchFamily="34" charset="-122"/>
            </a:endParaRPr>
          </a:p>
        </p:txBody>
      </p:sp>
      <p:sp>
        <p:nvSpPr>
          <p:cNvPr id="33" name="Line 34">
            <a:extLst>
              <a:ext uri="{FF2B5EF4-FFF2-40B4-BE49-F238E27FC236}">
                <a16:creationId xmlns:a16="http://schemas.microsoft.com/office/drawing/2014/main" id="{F9482D59-D85B-D741-B8E2-058BB3224799}"/>
              </a:ext>
            </a:extLst>
          </p:cNvPr>
          <p:cNvSpPr>
            <a:spLocks noChangeShapeType="1"/>
          </p:cNvSpPr>
          <p:nvPr/>
        </p:nvSpPr>
        <p:spPr bwMode="auto">
          <a:xfrm>
            <a:off x="3789213" y="4076700"/>
            <a:ext cx="1623281"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latin typeface="Microsoft YaHei UI" panose="020B0503020204020204" pitchFamily="34" charset="-122"/>
              <a:ea typeface="Microsoft YaHei UI" panose="020B0503020204020204" pitchFamily="34" charset="-122"/>
            </a:endParaRPr>
          </a:p>
        </p:txBody>
      </p:sp>
      <p:sp>
        <p:nvSpPr>
          <p:cNvPr id="34" name="Line 35">
            <a:extLst>
              <a:ext uri="{FF2B5EF4-FFF2-40B4-BE49-F238E27FC236}">
                <a16:creationId xmlns:a16="http://schemas.microsoft.com/office/drawing/2014/main" id="{82971750-F6EE-8543-B933-A25E0716171F}"/>
              </a:ext>
            </a:extLst>
          </p:cNvPr>
          <p:cNvSpPr>
            <a:spLocks noChangeShapeType="1"/>
          </p:cNvSpPr>
          <p:nvPr/>
        </p:nvSpPr>
        <p:spPr bwMode="auto">
          <a:xfrm>
            <a:off x="3464776" y="4724400"/>
            <a:ext cx="1840355"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latin typeface="Microsoft YaHei UI" panose="020B0503020204020204" pitchFamily="34" charset="-122"/>
              <a:ea typeface="Microsoft YaHei UI" panose="020B0503020204020204" pitchFamily="34" charset="-122"/>
            </a:endParaRPr>
          </a:p>
        </p:txBody>
      </p:sp>
      <p:sp>
        <p:nvSpPr>
          <p:cNvPr id="35" name="Line 36">
            <a:extLst>
              <a:ext uri="{FF2B5EF4-FFF2-40B4-BE49-F238E27FC236}">
                <a16:creationId xmlns:a16="http://schemas.microsoft.com/office/drawing/2014/main" id="{BFBB42BA-0C16-9347-9708-C29FB8F13391}"/>
              </a:ext>
            </a:extLst>
          </p:cNvPr>
          <p:cNvSpPr>
            <a:spLocks noChangeShapeType="1"/>
          </p:cNvSpPr>
          <p:nvPr/>
        </p:nvSpPr>
        <p:spPr bwMode="auto">
          <a:xfrm>
            <a:off x="3464776" y="5229225"/>
            <a:ext cx="1840355"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latin typeface="Microsoft YaHei UI" panose="020B0503020204020204" pitchFamily="34" charset="-122"/>
              <a:ea typeface="Microsoft YaHei UI" panose="020B0503020204020204" pitchFamily="34" charset="-122"/>
            </a:endParaRPr>
          </a:p>
        </p:txBody>
      </p:sp>
      <p:sp>
        <p:nvSpPr>
          <p:cNvPr id="36" name="Line 37">
            <a:extLst>
              <a:ext uri="{FF2B5EF4-FFF2-40B4-BE49-F238E27FC236}">
                <a16:creationId xmlns:a16="http://schemas.microsoft.com/office/drawing/2014/main" id="{59A8641D-837F-D742-8711-E7A662E61031}"/>
              </a:ext>
            </a:extLst>
          </p:cNvPr>
          <p:cNvSpPr>
            <a:spLocks noChangeShapeType="1"/>
          </p:cNvSpPr>
          <p:nvPr/>
        </p:nvSpPr>
        <p:spPr bwMode="auto">
          <a:xfrm>
            <a:off x="3464776" y="5876925"/>
            <a:ext cx="1840355"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latin typeface="Microsoft YaHei UI" panose="020B0503020204020204" pitchFamily="34" charset="-122"/>
              <a:ea typeface="Microsoft YaHei UI" panose="020B0503020204020204" pitchFamily="34" charset="-122"/>
            </a:endParaRPr>
          </a:p>
        </p:txBody>
      </p:sp>
      <p:sp>
        <p:nvSpPr>
          <p:cNvPr id="37" name="Text Box 38">
            <a:extLst>
              <a:ext uri="{FF2B5EF4-FFF2-40B4-BE49-F238E27FC236}">
                <a16:creationId xmlns:a16="http://schemas.microsoft.com/office/drawing/2014/main" id="{9E86E431-0F3A-694A-B5A5-1FC0AF90A0E5}"/>
              </a:ext>
            </a:extLst>
          </p:cNvPr>
          <p:cNvSpPr txBox="1">
            <a:spLocks noChangeArrowheads="1"/>
          </p:cNvSpPr>
          <p:nvPr/>
        </p:nvSpPr>
        <p:spPr bwMode="auto">
          <a:xfrm>
            <a:off x="309202" y="1833563"/>
            <a:ext cx="615553" cy="3971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dirty="0">
                <a:latin typeface="Microsoft YaHei UI" panose="020B0503020204020204" pitchFamily="34" charset="-122"/>
                <a:ea typeface="Microsoft YaHei UI" panose="020B0503020204020204" pitchFamily="34" charset="-122"/>
              </a:rPr>
              <a:t>单进程</a:t>
            </a:r>
            <a:r>
              <a:rPr lang="en-US" altLang="zh-CN" sz="2800" dirty="0">
                <a:latin typeface="Microsoft YaHei UI" panose="020B0503020204020204" pitchFamily="34" charset="-122"/>
                <a:ea typeface="Microsoft YaHei UI" panose="020B0503020204020204" pitchFamily="34" charset="-122"/>
              </a:rPr>
              <a:t>TCP</a:t>
            </a:r>
            <a:r>
              <a:rPr lang="zh-CN" altLang="en-US" sz="2800" dirty="0">
                <a:latin typeface="Microsoft YaHei UI" panose="020B0503020204020204" pitchFamily="34" charset="-122"/>
                <a:ea typeface="Microsoft YaHei UI" panose="020B0503020204020204" pitchFamily="34" charset="-122"/>
              </a:rPr>
              <a:t>循环服务器端</a:t>
            </a:r>
          </a:p>
        </p:txBody>
      </p:sp>
      <p:sp>
        <p:nvSpPr>
          <p:cNvPr id="38" name="Text Box 39">
            <a:extLst>
              <a:ext uri="{FF2B5EF4-FFF2-40B4-BE49-F238E27FC236}">
                <a16:creationId xmlns:a16="http://schemas.microsoft.com/office/drawing/2014/main" id="{2BA4C7C9-BE00-4140-870C-AB1EC2AD8FDF}"/>
              </a:ext>
            </a:extLst>
          </p:cNvPr>
          <p:cNvSpPr txBox="1">
            <a:spLocks noChangeArrowheads="1"/>
          </p:cNvSpPr>
          <p:nvPr/>
        </p:nvSpPr>
        <p:spPr bwMode="auto">
          <a:xfrm>
            <a:off x="7752701" y="3429001"/>
            <a:ext cx="615553" cy="1817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800" dirty="0">
                <a:latin typeface="Microsoft YaHei UI" panose="020B0503020204020204" pitchFamily="34" charset="-122"/>
                <a:ea typeface="Microsoft YaHei UI" panose="020B0503020204020204" pitchFamily="34" charset="-122"/>
              </a:rPr>
              <a:t>TCP</a:t>
            </a:r>
            <a:r>
              <a:rPr lang="zh-CN" altLang="en-US" sz="2800" dirty="0">
                <a:latin typeface="Microsoft YaHei UI" panose="020B0503020204020204" pitchFamily="34" charset="-122"/>
                <a:ea typeface="Microsoft YaHei UI" panose="020B0503020204020204" pitchFamily="34" charset="-122"/>
              </a:rPr>
              <a:t>客户端</a:t>
            </a:r>
          </a:p>
        </p:txBody>
      </p:sp>
      <p:grpSp>
        <p:nvGrpSpPr>
          <p:cNvPr id="3" name="组合 2">
            <a:extLst>
              <a:ext uri="{FF2B5EF4-FFF2-40B4-BE49-F238E27FC236}">
                <a16:creationId xmlns:a16="http://schemas.microsoft.com/office/drawing/2014/main" id="{073374DE-4695-2344-B1D7-F604E9B6BEE6}"/>
              </a:ext>
            </a:extLst>
          </p:cNvPr>
          <p:cNvGrpSpPr/>
          <p:nvPr/>
        </p:nvGrpSpPr>
        <p:grpSpPr>
          <a:xfrm>
            <a:off x="1076864" y="1123951"/>
            <a:ext cx="2879725" cy="5656294"/>
            <a:chOff x="2566989" y="1123951"/>
            <a:chExt cx="2879725" cy="5656294"/>
          </a:xfrm>
        </p:grpSpPr>
        <p:sp>
          <p:nvSpPr>
            <p:cNvPr id="4" name="Rectangle 4">
              <a:extLst>
                <a:ext uri="{FF2B5EF4-FFF2-40B4-BE49-F238E27FC236}">
                  <a16:creationId xmlns:a16="http://schemas.microsoft.com/office/drawing/2014/main" id="{215444C2-BDE9-FF4F-B1D3-0B01AE249450}"/>
                </a:ext>
              </a:extLst>
            </p:cNvPr>
            <p:cNvSpPr>
              <a:spLocks noChangeArrowheads="1"/>
            </p:cNvSpPr>
            <p:nvPr/>
          </p:nvSpPr>
          <p:spPr bwMode="auto">
            <a:xfrm>
              <a:off x="2566989" y="1268414"/>
              <a:ext cx="2879725" cy="5511831"/>
            </a:xfrm>
            <a:prstGeom prst="rect">
              <a:avLst/>
            </a:prstGeom>
            <a:noFill/>
            <a:ln w="9525">
              <a:solidFill>
                <a:schemeClr val="tx1"/>
              </a:solidFill>
              <a:prstDash val="dash"/>
              <a:miter lim="800000"/>
              <a:headEnd/>
              <a:tailEnd/>
            </a:ln>
            <a:effectLst/>
            <a:extLst>
              <a:ext uri="{909E8E84-426E-40DD-AFC4-6F175D3DCCD1}">
                <a14:hiddenFill xmlns:a14="http://schemas.microsoft.com/office/drawing/2010/main">
                  <a:solidFill>
                    <a:srgbClr val="33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800">
                <a:latin typeface="Microsoft YaHei UI" panose="020B0503020204020204" pitchFamily="34" charset="-122"/>
                <a:ea typeface="Microsoft YaHei UI" panose="020B0503020204020204" pitchFamily="34" charset="-122"/>
              </a:endParaRPr>
            </a:p>
          </p:txBody>
        </p:sp>
        <p:sp>
          <p:nvSpPr>
            <p:cNvPr id="5" name="AutoShape 5">
              <a:extLst>
                <a:ext uri="{FF2B5EF4-FFF2-40B4-BE49-F238E27FC236}">
                  <a16:creationId xmlns:a16="http://schemas.microsoft.com/office/drawing/2014/main" id="{0D94A914-FFFC-7446-ABC8-5410022A4E69}"/>
                </a:ext>
              </a:extLst>
            </p:cNvPr>
            <p:cNvSpPr>
              <a:spLocks noChangeArrowheads="1"/>
            </p:cNvSpPr>
            <p:nvPr/>
          </p:nvSpPr>
          <p:spPr bwMode="auto">
            <a:xfrm>
              <a:off x="3143251" y="1484313"/>
              <a:ext cx="1655763" cy="360362"/>
            </a:xfrm>
            <a:prstGeom prst="roundRect">
              <a:avLst>
                <a:gd name="adj" fmla="val 16667"/>
              </a:avLst>
            </a:prstGeom>
            <a:solidFill>
              <a:srgbClr val="3399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800" dirty="0">
                  <a:solidFill>
                    <a:srgbClr val="FFFF00"/>
                  </a:solidFill>
                  <a:latin typeface="Microsoft YaHei UI" panose="020B0503020204020204" pitchFamily="34" charset="-122"/>
                  <a:ea typeface="Microsoft YaHei UI" panose="020B0503020204020204" pitchFamily="34" charset="-122"/>
                </a:rPr>
                <a:t>socket()</a:t>
              </a:r>
            </a:p>
          </p:txBody>
        </p:sp>
        <p:sp>
          <p:nvSpPr>
            <p:cNvPr id="6" name="AutoShape 6">
              <a:extLst>
                <a:ext uri="{FF2B5EF4-FFF2-40B4-BE49-F238E27FC236}">
                  <a16:creationId xmlns:a16="http://schemas.microsoft.com/office/drawing/2014/main" id="{1D447C17-8298-164E-B221-410A276F0466}"/>
                </a:ext>
              </a:extLst>
            </p:cNvPr>
            <p:cNvSpPr>
              <a:spLocks noChangeArrowheads="1"/>
            </p:cNvSpPr>
            <p:nvPr/>
          </p:nvSpPr>
          <p:spPr bwMode="auto">
            <a:xfrm>
              <a:off x="3143251" y="2060576"/>
              <a:ext cx="1655763" cy="360363"/>
            </a:xfrm>
            <a:prstGeom prst="roundRect">
              <a:avLst>
                <a:gd name="adj" fmla="val 16667"/>
              </a:avLst>
            </a:prstGeom>
            <a:solidFill>
              <a:srgbClr val="3399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800">
                  <a:solidFill>
                    <a:srgbClr val="FFFF00"/>
                  </a:solidFill>
                  <a:latin typeface="Microsoft YaHei UI" panose="020B0503020204020204" pitchFamily="34" charset="-122"/>
                  <a:ea typeface="Microsoft YaHei UI" panose="020B0503020204020204" pitchFamily="34" charset="-122"/>
                </a:rPr>
                <a:t>bind()</a:t>
              </a:r>
            </a:p>
          </p:txBody>
        </p:sp>
        <p:sp>
          <p:nvSpPr>
            <p:cNvPr id="7" name="AutoShape 7">
              <a:extLst>
                <a:ext uri="{FF2B5EF4-FFF2-40B4-BE49-F238E27FC236}">
                  <a16:creationId xmlns:a16="http://schemas.microsoft.com/office/drawing/2014/main" id="{D23DC84C-E902-6143-895C-41CFA41A0E4B}"/>
                </a:ext>
              </a:extLst>
            </p:cNvPr>
            <p:cNvSpPr>
              <a:spLocks noChangeArrowheads="1"/>
            </p:cNvSpPr>
            <p:nvPr/>
          </p:nvSpPr>
          <p:spPr bwMode="auto">
            <a:xfrm>
              <a:off x="3143251" y="2636838"/>
              <a:ext cx="1655763" cy="360362"/>
            </a:xfrm>
            <a:prstGeom prst="roundRect">
              <a:avLst>
                <a:gd name="adj" fmla="val 16667"/>
              </a:avLst>
            </a:prstGeom>
            <a:solidFill>
              <a:srgbClr val="3399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800">
                  <a:solidFill>
                    <a:srgbClr val="FFFF00"/>
                  </a:solidFill>
                  <a:latin typeface="Microsoft YaHei UI" panose="020B0503020204020204" pitchFamily="34" charset="-122"/>
                  <a:ea typeface="Microsoft YaHei UI" panose="020B0503020204020204" pitchFamily="34" charset="-122"/>
                </a:rPr>
                <a:t>listen()</a:t>
              </a:r>
            </a:p>
          </p:txBody>
        </p:sp>
        <p:sp>
          <p:nvSpPr>
            <p:cNvPr id="8" name="AutoShape 8">
              <a:extLst>
                <a:ext uri="{FF2B5EF4-FFF2-40B4-BE49-F238E27FC236}">
                  <a16:creationId xmlns:a16="http://schemas.microsoft.com/office/drawing/2014/main" id="{873A5385-9C34-2B42-8A3E-EEB930A2A2EB}"/>
                </a:ext>
              </a:extLst>
            </p:cNvPr>
            <p:cNvSpPr>
              <a:spLocks noChangeArrowheads="1"/>
            </p:cNvSpPr>
            <p:nvPr/>
          </p:nvSpPr>
          <p:spPr bwMode="auto">
            <a:xfrm>
              <a:off x="3143251" y="3213101"/>
              <a:ext cx="1655763" cy="360363"/>
            </a:xfrm>
            <a:prstGeom prst="roundRect">
              <a:avLst>
                <a:gd name="adj" fmla="val 16667"/>
              </a:avLst>
            </a:prstGeom>
            <a:solidFill>
              <a:srgbClr val="3399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800">
                  <a:solidFill>
                    <a:srgbClr val="FFFF00"/>
                  </a:solidFill>
                  <a:latin typeface="Microsoft YaHei UI" panose="020B0503020204020204" pitchFamily="34" charset="-122"/>
                  <a:ea typeface="Microsoft YaHei UI" panose="020B0503020204020204" pitchFamily="34" charset="-122"/>
                </a:rPr>
                <a:t>accept()</a:t>
              </a:r>
            </a:p>
          </p:txBody>
        </p:sp>
        <p:sp>
          <p:nvSpPr>
            <p:cNvPr id="9" name="AutoShape 9">
              <a:extLst>
                <a:ext uri="{FF2B5EF4-FFF2-40B4-BE49-F238E27FC236}">
                  <a16:creationId xmlns:a16="http://schemas.microsoft.com/office/drawing/2014/main" id="{B399E0B9-673A-7241-8858-B049615E5DA7}"/>
                </a:ext>
              </a:extLst>
            </p:cNvPr>
            <p:cNvSpPr>
              <a:spLocks noChangeArrowheads="1"/>
            </p:cNvSpPr>
            <p:nvPr/>
          </p:nvSpPr>
          <p:spPr bwMode="auto">
            <a:xfrm>
              <a:off x="3143251" y="4508501"/>
              <a:ext cx="1655763" cy="360363"/>
            </a:xfrm>
            <a:prstGeom prst="roundRect">
              <a:avLst>
                <a:gd name="adj" fmla="val 16667"/>
              </a:avLst>
            </a:prstGeom>
            <a:solidFill>
              <a:srgbClr val="3399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800">
                  <a:solidFill>
                    <a:srgbClr val="FFFF00"/>
                  </a:solidFill>
                  <a:latin typeface="Microsoft YaHei UI" panose="020B0503020204020204" pitchFamily="34" charset="-122"/>
                  <a:ea typeface="Microsoft YaHei UI" panose="020B0503020204020204" pitchFamily="34" charset="-122"/>
                </a:rPr>
                <a:t>read()</a:t>
              </a:r>
            </a:p>
          </p:txBody>
        </p:sp>
        <p:sp>
          <p:nvSpPr>
            <p:cNvPr id="10" name="AutoShape 10">
              <a:extLst>
                <a:ext uri="{FF2B5EF4-FFF2-40B4-BE49-F238E27FC236}">
                  <a16:creationId xmlns:a16="http://schemas.microsoft.com/office/drawing/2014/main" id="{7DBA5D43-24D3-7247-840F-6CDDA4C67778}"/>
                </a:ext>
              </a:extLst>
            </p:cNvPr>
            <p:cNvSpPr>
              <a:spLocks noChangeArrowheads="1"/>
            </p:cNvSpPr>
            <p:nvPr/>
          </p:nvSpPr>
          <p:spPr bwMode="auto">
            <a:xfrm>
              <a:off x="3143251" y="5084763"/>
              <a:ext cx="1655763" cy="360362"/>
            </a:xfrm>
            <a:prstGeom prst="roundRect">
              <a:avLst>
                <a:gd name="adj" fmla="val 16667"/>
              </a:avLst>
            </a:prstGeom>
            <a:solidFill>
              <a:srgbClr val="3399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800">
                  <a:solidFill>
                    <a:srgbClr val="FFFF00"/>
                  </a:solidFill>
                  <a:latin typeface="Microsoft YaHei UI" panose="020B0503020204020204" pitchFamily="34" charset="-122"/>
                  <a:ea typeface="Microsoft YaHei UI" panose="020B0503020204020204" pitchFamily="34" charset="-122"/>
                </a:rPr>
                <a:t>write()</a:t>
              </a:r>
            </a:p>
          </p:txBody>
        </p:sp>
        <p:sp>
          <p:nvSpPr>
            <p:cNvPr id="11" name="AutoShape 11">
              <a:extLst>
                <a:ext uri="{FF2B5EF4-FFF2-40B4-BE49-F238E27FC236}">
                  <a16:creationId xmlns:a16="http://schemas.microsoft.com/office/drawing/2014/main" id="{470F8CB8-DDA4-5740-9CF0-BB46067C826C}"/>
                </a:ext>
              </a:extLst>
            </p:cNvPr>
            <p:cNvSpPr>
              <a:spLocks noChangeArrowheads="1"/>
            </p:cNvSpPr>
            <p:nvPr/>
          </p:nvSpPr>
          <p:spPr bwMode="auto">
            <a:xfrm>
              <a:off x="3143251" y="5661026"/>
              <a:ext cx="1655763" cy="360363"/>
            </a:xfrm>
            <a:prstGeom prst="roundRect">
              <a:avLst>
                <a:gd name="adj" fmla="val 16667"/>
              </a:avLst>
            </a:prstGeom>
            <a:solidFill>
              <a:srgbClr val="3399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800" dirty="0">
                  <a:solidFill>
                    <a:srgbClr val="FFFF00"/>
                  </a:solidFill>
                  <a:latin typeface="Microsoft YaHei UI" panose="020B0503020204020204" pitchFamily="34" charset="-122"/>
                  <a:ea typeface="Microsoft YaHei UI" panose="020B0503020204020204" pitchFamily="34" charset="-122"/>
                </a:rPr>
                <a:t>close()</a:t>
              </a:r>
            </a:p>
          </p:txBody>
        </p:sp>
        <p:sp>
          <p:nvSpPr>
            <p:cNvPr id="12" name="Line 13">
              <a:extLst>
                <a:ext uri="{FF2B5EF4-FFF2-40B4-BE49-F238E27FC236}">
                  <a16:creationId xmlns:a16="http://schemas.microsoft.com/office/drawing/2014/main" id="{6C95F1AF-B133-AF46-BE34-E47EEFD69B16}"/>
                </a:ext>
              </a:extLst>
            </p:cNvPr>
            <p:cNvSpPr>
              <a:spLocks noChangeShapeType="1"/>
            </p:cNvSpPr>
            <p:nvPr/>
          </p:nvSpPr>
          <p:spPr bwMode="auto">
            <a:xfrm>
              <a:off x="3935413" y="1844675"/>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latin typeface="Microsoft YaHei UI" panose="020B0503020204020204" pitchFamily="34" charset="-122"/>
                <a:ea typeface="Microsoft YaHei UI" panose="020B0503020204020204" pitchFamily="34" charset="-122"/>
              </a:endParaRPr>
            </a:p>
          </p:txBody>
        </p:sp>
        <p:sp>
          <p:nvSpPr>
            <p:cNvPr id="13" name="Line 14">
              <a:extLst>
                <a:ext uri="{FF2B5EF4-FFF2-40B4-BE49-F238E27FC236}">
                  <a16:creationId xmlns:a16="http://schemas.microsoft.com/office/drawing/2014/main" id="{6BEDEDA1-B65F-CF47-976E-0B7BF25F2916}"/>
                </a:ext>
              </a:extLst>
            </p:cNvPr>
            <p:cNvSpPr>
              <a:spLocks noChangeShapeType="1"/>
            </p:cNvSpPr>
            <p:nvPr/>
          </p:nvSpPr>
          <p:spPr bwMode="auto">
            <a:xfrm>
              <a:off x="3935413" y="2420938"/>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latin typeface="Microsoft YaHei UI" panose="020B0503020204020204" pitchFamily="34" charset="-122"/>
                <a:ea typeface="Microsoft YaHei UI" panose="020B0503020204020204" pitchFamily="34" charset="-122"/>
              </a:endParaRPr>
            </a:p>
          </p:txBody>
        </p:sp>
        <p:sp>
          <p:nvSpPr>
            <p:cNvPr id="14" name="Line 15">
              <a:extLst>
                <a:ext uri="{FF2B5EF4-FFF2-40B4-BE49-F238E27FC236}">
                  <a16:creationId xmlns:a16="http://schemas.microsoft.com/office/drawing/2014/main" id="{D276C82F-DFF1-6A4B-BFBB-51BED4140648}"/>
                </a:ext>
              </a:extLst>
            </p:cNvPr>
            <p:cNvSpPr>
              <a:spLocks noChangeShapeType="1"/>
            </p:cNvSpPr>
            <p:nvPr/>
          </p:nvSpPr>
          <p:spPr bwMode="auto">
            <a:xfrm>
              <a:off x="3935413" y="2997200"/>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latin typeface="Microsoft YaHei UI" panose="020B0503020204020204" pitchFamily="34" charset="-122"/>
                <a:ea typeface="Microsoft YaHei UI" panose="020B0503020204020204" pitchFamily="34" charset="-122"/>
              </a:endParaRPr>
            </a:p>
          </p:txBody>
        </p:sp>
        <p:sp>
          <p:nvSpPr>
            <p:cNvPr id="15" name="Line 16">
              <a:extLst>
                <a:ext uri="{FF2B5EF4-FFF2-40B4-BE49-F238E27FC236}">
                  <a16:creationId xmlns:a16="http://schemas.microsoft.com/office/drawing/2014/main" id="{3ACF34CA-FC05-2E4D-99CF-2F79ED8BCB38}"/>
                </a:ext>
              </a:extLst>
            </p:cNvPr>
            <p:cNvSpPr>
              <a:spLocks noChangeShapeType="1"/>
            </p:cNvSpPr>
            <p:nvPr/>
          </p:nvSpPr>
          <p:spPr bwMode="auto">
            <a:xfrm>
              <a:off x="3935413" y="3571876"/>
              <a:ext cx="0" cy="936625"/>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latin typeface="Microsoft YaHei UI" panose="020B0503020204020204" pitchFamily="34" charset="-122"/>
                <a:ea typeface="Microsoft YaHei UI" panose="020B0503020204020204" pitchFamily="34" charset="-122"/>
              </a:endParaRPr>
            </a:p>
          </p:txBody>
        </p:sp>
        <p:sp>
          <p:nvSpPr>
            <p:cNvPr id="16" name="Line 17">
              <a:extLst>
                <a:ext uri="{FF2B5EF4-FFF2-40B4-BE49-F238E27FC236}">
                  <a16:creationId xmlns:a16="http://schemas.microsoft.com/office/drawing/2014/main" id="{5322F40A-35D0-C246-BC66-CE56BDBEE122}"/>
                </a:ext>
              </a:extLst>
            </p:cNvPr>
            <p:cNvSpPr>
              <a:spLocks noChangeShapeType="1"/>
            </p:cNvSpPr>
            <p:nvPr/>
          </p:nvSpPr>
          <p:spPr bwMode="auto">
            <a:xfrm>
              <a:off x="3935413" y="4868863"/>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latin typeface="Microsoft YaHei UI" panose="020B0503020204020204" pitchFamily="34" charset="-122"/>
                <a:ea typeface="Microsoft YaHei UI" panose="020B0503020204020204" pitchFamily="34" charset="-122"/>
              </a:endParaRPr>
            </a:p>
          </p:txBody>
        </p:sp>
        <p:sp>
          <p:nvSpPr>
            <p:cNvPr id="17" name="Line 18">
              <a:extLst>
                <a:ext uri="{FF2B5EF4-FFF2-40B4-BE49-F238E27FC236}">
                  <a16:creationId xmlns:a16="http://schemas.microsoft.com/office/drawing/2014/main" id="{F933357A-1A06-5345-AD9D-44A50B51CCA3}"/>
                </a:ext>
              </a:extLst>
            </p:cNvPr>
            <p:cNvSpPr>
              <a:spLocks noChangeShapeType="1"/>
            </p:cNvSpPr>
            <p:nvPr/>
          </p:nvSpPr>
          <p:spPr bwMode="auto">
            <a:xfrm>
              <a:off x="3935413" y="5445125"/>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latin typeface="Microsoft YaHei UI" panose="020B0503020204020204" pitchFamily="34" charset="-122"/>
                <a:ea typeface="Microsoft YaHei UI" panose="020B0503020204020204" pitchFamily="34" charset="-122"/>
              </a:endParaRPr>
            </a:p>
          </p:txBody>
        </p:sp>
        <p:sp>
          <p:nvSpPr>
            <p:cNvPr id="18" name="Line 19">
              <a:extLst>
                <a:ext uri="{FF2B5EF4-FFF2-40B4-BE49-F238E27FC236}">
                  <a16:creationId xmlns:a16="http://schemas.microsoft.com/office/drawing/2014/main" id="{6F4CB05C-C9FF-0C43-B5A0-2FC6F9C6A6DA}"/>
                </a:ext>
              </a:extLst>
            </p:cNvPr>
            <p:cNvSpPr>
              <a:spLocks noChangeShapeType="1"/>
            </p:cNvSpPr>
            <p:nvPr/>
          </p:nvSpPr>
          <p:spPr bwMode="auto">
            <a:xfrm flipH="1">
              <a:off x="2854325" y="5516563"/>
              <a:ext cx="10810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latin typeface="Microsoft YaHei UI" panose="020B0503020204020204" pitchFamily="34" charset="-122"/>
                <a:ea typeface="Microsoft YaHei UI" panose="020B0503020204020204" pitchFamily="34" charset="-122"/>
              </a:endParaRPr>
            </a:p>
          </p:txBody>
        </p:sp>
        <p:sp>
          <p:nvSpPr>
            <p:cNvPr id="19" name="Line 20">
              <a:extLst>
                <a:ext uri="{FF2B5EF4-FFF2-40B4-BE49-F238E27FC236}">
                  <a16:creationId xmlns:a16="http://schemas.microsoft.com/office/drawing/2014/main" id="{3A844E76-3525-AF47-9657-15A57ACE553C}"/>
                </a:ext>
              </a:extLst>
            </p:cNvPr>
            <p:cNvSpPr>
              <a:spLocks noChangeShapeType="1"/>
            </p:cNvSpPr>
            <p:nvPr/>
          </p:nvSpPr>
          <p:spPr bwMode="auto">
            <a:xfrm flipV="1">
              <a:off x="2854325" y="4292601"/>
              <a:ext cx="0" cy="12239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latin typeface="Microsoft YaHei UI" panose="020B0503020204020204" pitchFamily="34" charset="-122"/>
                <a:ea typeface="Microsoft YaHei UI" panose="020B0503020204020204" pitchFamily="34" charset="-122"/>
              </a:endParaRPr>
            </a:p>
          </p:txBody>
        </p:sp>
        <p:sp>
          <p:nvSpPr>
            <p:cNvPr id="20" name="Line 21">
              <a:extLst>
                <a:ext uri="{FF2B5EF4-FFF2-40B4-BE49-F238E27FC236}">
                  <a16:creationId xmlns:a16="http://schemas.microsoft.com/office/drawing/2014/main" id="{23E173BA-E434-A944-87D1-1A4F730C3337}"/>
                </a:ext>
              </a:extLst>
            </p:cNvPr>
            <p:cNvSpPr>
              <a:spLocks noChangeShapeType="1"/>
            </p:cNvSpPr>
            <p:nvPr/>
          </p:nvSpPr>
          <p:spPr bwMode="auto">
            <a:xfrm>
              <a:off x="2854325" y="4292600"/>
              <a:ext cx="10810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latin typeface="Microsoft YaHei UI" panose="020B0503020204020204" pitchFamily="34" charset="-122"/>
                <a:ea typeface="Microsoft YaHei UI" panose="020B0503020204020204" pitchFamily="34" charset="-122"/>
              </a:endParaRPr>
            </a:p>
          </p:txBody>
        </p:sp>
        <p:sp>
          <p:nvSpPr>
            <p:cNvPr id="30" name="Text Box 31">
              <a:extLst>
                <a:ext uri="{FF2B5EF4-FFF2-40B4-BE49-F238E27FC236}">
                  <a16:creationId xmlns:a16="http://schemas.microsoft.com/office/drawing/2014/main" id="{E7DD752D-AABC-B34E-84A3-E749F42C750E}"/>
                </a:ext>
              </a:extLst>
            </p:cNvPr>
            <p:cNvSpPr txBox="1">
              <a:spLocks noChangeArrowheads="1"/>
            </p:cNvSpPr>
            <p:nvPr/>
          </p:nvSpPr>
          <p:spPr bwMode="auto">
            <a:xfrm>
              <a:off x="3489444" y="3636260"/>
              <a:ext cx="1800493" cy="646331"/>
            </a:xfrm>
            <a:prstGeom prst="rect">
              <a:avLst/>
            </a:prstGeom>
            <a:noFill/>
            <a:ln>
              <a:noFill/>
            </a:ln>
            <a:effectLst/>
            <a:extLst>
              <a:ext uri="{909E8E84-426E-40DD-AFC4-6F175D3DCCD1}">
                <a14:hiddenFill xmlns:a14="http://schemas.microsoft.com/office/drawing/2010/main">
                  <a:solidFill>
                    <a:srgbClr val="33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dirty="0">
                  <a:latin typeface="Microsoft YaHei UI" panose="020B0503020204020204" pitchFamily="34" charset="-122"/>
                  <a:ea typeface="Microsoft YaHei UI" panose="020B0503020204020204" pitchFamily="34" charset="-122"/>
                </a:rPr>
                <a:t>阻塞，直到接收</a:t>
              </a:r>
            </a:p>
            <a:p>
              <a:pPr eaLnBrk="1" hangingPunct="1">
                <a:spcBef>
                  <a:spcPct val="0"/>
                </a:spcBef>
                <a:buClrTx/>
                <a:buSzTx/>
                <a:buFontTx/>
                <a:buNone/>
              </a:pPr>
              <a:r>
                <a:rPr lang="zh-CN" altLang="en-US" sz="1800" b="1" dirty="0">
                  <a:latin typeface="Microsoft YaHei UI" panose="020B0503020204020204" pitchFamily="34" charset="-122"/>
                  <a:ea typeface="Microsoft YaHei UI" panose="020B0503020204020204" pitchFamily="34" charset="-122"/>
                </a:rPr>
                <a:t>到客户连接请求</a:t>
              </a:r>
            </a:p>
          </p:txBody>
        </p:sp>
        <p:sp>
          <p:nvSpPr>
            <p:cNvPr id="39" name="Line 12">
              <a:extLst>
                <a:ext uri="{FF2B5EF4-FFF2-40B4-BE49-F238E27FC236}">
                  <a16:creationId xmlns:a16="http://schemas.microsoft.com/office/drawing/2014/main" id="{28D8BCE0-3480-E34F-BCE9-70AC7D6CDE20}"/>
                </a:ext>
              </a:extLst>
            </p:cNvPr>
            <p:cNvSpPr>
              <a:spLocks noChangeShapeType="1"/>
            </p:cNvSpPr>
            <p:nvPr/>
          </p:nvSpPr>
          <p:spPr bwMode="auto">
            <a:xfrm>
              <a:off x="3935413" y="1123951"/>
              <a:ext cx="0" cy="3603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latin typeface="Microsoft YaHei UI" panose="020B0503020204020204" pitchFamily="34" charset="-122"/>
                <a:ea typeface="Microsoft YaHei UI" panose="020B0503020204020204" pitchFamily="34" charset="-122"/>
              </a:endParaRPr>
            </a:p>
          </p:txBody>
        </p:sp>
        <p:sp>
          <p:nvSpPr>
            <p:cNvPr id="40" name="Line 20">
              <a:extLst>
                <a:ext uri="{FF2B5EF4-FFF2-40B4-BE49-F238E27FC236}">
                  <a16:creationId xmlns:a16="http://schemas.microsoft.com/office/drawing/2014/main" id="{95563CA3-3881-D14D-98DB-3F077BAA3E96}"/>
                </a:ext>
              </a:extLst>
            </p:cNvPr>
            <p:cNvSpPr>
              <a:spLocks noChangeShapeType="1"/>
            </p:cNvSpPr>
            <p:nvPr/>
          </p:nvSpPr>
          <p:spPr bwMode="auto">
            <a:xfrm flipV="1">
              <a:off x="2695701" y="3105148"/>
              <a:ext cx="2" cy="314885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latin typeface="Microsoft YaHei UI" panose="020B0503020204020204" pitchFamily="34" charset="-122"/>
                <a:ea typeface="Microsoft YaHei UI" panose="020B0503020204020204" pitchFamily="34" charset="-122"/>
              </a:endParaRPr>
            </a:p>
          </p:txBody>
        </p:sp>
        <p:sp>
          <p:nvSpPr>
            <p:cNvPr id="41" name="Line 21">
              <a:extLst>
                <a:ext uri="{FF2B5EF4-FFF2-40B4-BE49-F238E27FC236}">
                  <a16:creationId xmlns:a16="http://schemas.microsoft.com/office/drawing/2014/main" id="{172A2C3A-8F4C-2044-9BE7-8D64AC1588B2}"/>
                </a:ext>
              </a:extLst>
            </p:cNvPr>
            <p:cNvSpPr>
              <a:spLocks noChangeShapeType="1"/>
            </p:cNvSpPr>
            <p:nvPr/>
          </p:nvSpPr>
          <p:spPr bwMode="auto">
            <a:xfrm>
              <a:off x="2695704" y="3105150"/>
              <a:ext cx="123970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latin typeface="Microsoft YaHei UI" panose="020B0503020204020204" pitchFamily="34" charset="-122"/>
                <a:ea typeface="Microsoft YaHei UI" panose="020B0503020204020204" pitchFamily="34" charset="-122"/>
              </a:endParaRPr>
            </a:p>
          </p:txBody>
        </p:sp>
        <p:sp>
          <p:nvSpPr>
            <p:cNvPr id="42" name="Line 21">
              <a:extLst>
                <a:ext uri="{FF2B5EF4-FFF2-40B4-BE49-F238E27FC236}">
                  <a16:creationId xmlns:a16="http://schemas.microsoft.com/office/drawing/2014/main" id="{50809132-B6CF-2D47-BF37-DBE8798A5880}"/>
                </a:ext>
              </a:extLst>
            </p:cNvPr>
            <p:cNvSpPr>
              <a:spLocks noChangeShapeType="1"/>
            </p:cNvSpPr>
            <p:nvPr/>
          </p:nvSpPr>
          <p:spPr bwMode="auto">
            <a:xfrm>
              <a:off x="2695703" y="6247786"/>
              <a:ext cx="1239709" cy="0"/>
            </a:xfrm>
            <a:prstGeom prst="line">
              <a:avLst/>
            </a:prstGeom>
            <a:noFill/>
            <a:ln w="9525">
              <a:solidFill>
                <a:schemeClr val="tx1"/>
              </a:solidFill>
              <a:round/>
              <a:headEnd type="triangle"/>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latin typeface="Microsoft YaHei UI" panose="020B0503020204020204" pitchFamily="34" charset="-122"/>
                <a:ea typeface="Microsoft YaHei UI" panose="020B0503020204020204" pitchFamily="34" charset="-122"/>
              </a:endParaRPr>
            </a:p>
          </p:txBody>
        </p:sp>
        <p:sp>
          <p:nvSpPr>
            <p:cNvPr id="43" name="Line 18">
              <a:extLst>
                <a:ext uri="{FF2B5EF4-FFF2-40B4-BE49-F238E27FC236}">
                  <a16:creationId xmlns:a16="http://schemas.microsoft.com/office/drawing/2014/main" id="{5B6956E3-E9EC-5548-ABF3-10F649BB26A3}"/>
                </a:ext>
              </a:extLst>
            </p:cNvPr>
            <p:cNvSpPr>
              <a:spLocks noChangeShapeType="1"/>
            </p:cNvSpPr>
            <p:nvPr/>
          </p:nvSpPr>
          <p:spPr bwMode="auto">
            <a:xfrm>
              <a:off x="3935412" y="6021389"/>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latin typeface="Microsoft YaHei UI" panose="020B0503020204020204" pitchFamily="34" charset="-122"/>
                <a:ea typeface="Microsoft YaHei UI" panose="020B0503020204020204" pitchFamily="34" charset="-122"/>
              </a:endParaRPr>
            </a:p>
          </p:txBody>
        </p:sp>
      </p:grpSp>
      <p:pic>
        <p:nvPicPr>
          <p:cNvPr id="44" name="Picture 2" descr="https://img-blog.csdn.net/2014101515571339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3562" y="1205444"/>
            <a:ext cx="4458437" cy="4963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49990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99FDC6-53CC-2C49-95BA-A8A5C5486011}"/>
              </a:ext>
            </a:extLst>
          </p:cNvPr>
          <p:cNvSpPr>
            <a:spLocks noGrp="1"/>
          </p:cNvSpPr>
          <p:nvPr>
            <p:ph type="title"/>
          </p:nvPr>
        </p:nvSpPr>
        <p:spPr>
          <a:xfrm>
            <a:off x="838200" y="267494"/>
            <a:ext cx="9808030" cy="788738"/>
          </a:xfrm>
        </p:spPr>
        <p:txBody>
          <a:bodyPr/>
          <a:lstStyle/>
          <a:p>
            <a:r>
              <a:rPr lang="zh-CN" altLang="en-US" dirty="0"/>
              <a:t>简单</a:t>
            </a:r>
            <a:r>
              <a:rPr lang="en-US" altLang="zh-CN" dirty="0"/>
              <a:t>UDP</a:t>
            </a:r>
            <a:r>
              <a:rPr lang="zh-CN" altLang="en-US" dirty="0"/>
              <a:t>循环服务器</a:t>
            </a:r>
            <a:r>
              <a:rPr lang="en-US" altLang="zh-CN" dirty="0"/>
              <a:t>Socket</a:t>
            </a:r>
            <a:r>
              <a:rPr lang="zh-CN" altLang="en-US" dirty="0"/>
              <a:t>编程基本步骤</a:t>
            </a:r>
            <a:endParaRPr kumimoji="1" lang="zh-CN" altLang="en-US" dirty="0"/>
          </a:p>
        </p:txBody>
      </p:sp>
      <p:sp>
        <p:nvSpPr>
          <p:cNvPr id="3" name="内容占位符 2">
            <a:extLst>
              <a:ext uri="{FF2B5EF4-FFF2-40B4-BE49-F238E27FC236}">
                <a16:creationId xmlns:a16="http://schemas.microsoft.com/office/drawing/2014/main" id="{985D422C-625B-8242-831A-D5D905F44FE7}"/>
              </a:ext>
            </a:extLst>
          </p:cNvPr>
          <p:cNvSpPr>
            <a:spLocks noGrp="1"/>
          </p:cNvSpPr>
          <p:nvPr>
            <p:ph idx="1"/>
          </p:nvPr>
        </p:nvSpPr>
        <p:spPr/>
        <p:txBody>
          <a:bodyPr/>
          <a:lstStyle/>
          <a:p>
            <a:pPr marL="609600" indent="-609600"/>
            <a:r>
              <a:rPr lang="zh-CN" altLang="en-US" dirty="0"/>
              <a:t>实现</a:t>
            </a:r>
            <a:r>
              <a:rPr lang="en-US" altLang="zh-CN" dirty="0"/>
              <a:t>UDP</a:t>
            </a:r>
            <a:r>
              <a:rPr lang="zh-CN" altLang="en-US" dirty="0"/>
              <a:t>套接字基本步骤分为服务器端和客户端两部分：</a:t>
            </a:r>
          </a:p>
          <a:p>
            <a:pPr marL="609600" indent="-609600"/>
            <a:r>
              <a:rPr lang="zh-CN" altLang="en-US" dirty="0"/>
              <a:t>服务器端</a:t>
            </a:r>
          </a:p>
          <a:p>
            <a:pPr marL="990600" lvl="1" indent="-533400">
              <a:buFont typeface="Wingdings" panose="05000000000000000000" pitchFamily="2" charset="2"/>
              <a:buAutoNum type="circleNumDbPlain"/>
            </a:pPr>
            <a:r>
              <a:rPr lang="zh-CN" altLang="en-US" dirty="0"/>
              <a:t>建立</a:t>
            </a:r>
            <a:r>
              <a:rPr lang="en-US" altLang="zh-CN" dirty="0"/>
              <a:t>UDP</a:t>
            </a:r>
            <a:r>
              <a:rPr lang="zh-CN" altLang="en-US" dirty="0"/>
              <a:t>套接字；</a:t>
            </a:r>
          </a:p>
          <a:p>
            <a:pPr marL="990600" lvl="1" indent="-533400">
              <a:buFont typeface="Wingdings" panose="05000000000000000000" pitchFamily="2" charset="2"/>
              <a:buAutoNum type="circleNumDbPlain"/>
            </a:pPr>
            <a:r>
              <a:rPr lang="zh-CN" altLang="en-US" dirty="0"/>
              <a:t>绑定套接字到特定地址；</a:t>
            </a:r>
          </a:p>
          <a:p>
            <a:pPr marL="990600" lvl="1" indent="-533400">
              <a:buFont typeface="Wingdings" panose="05000000000000000000" pitchFamily="2" charset="2"/>
              <a:buAutoNum type="circleNumDbPlain"/>
            </a:pPr>
            <a:r>
              <a:rPr lang="zh-CN" altLang="en-US" dirty="0"/>
              <a:t>等待并接收客户端信息；</a:t>
            </a:r>
          </a:p>
          <a:p>
            <a:pPr marL="990600" lvl="1" indent="-533400">
              <a:buFont typeface="Wingdings" panose="05000000000000000000" pitchFamily="2" charset="2"/>
              <a:buAutoNum type="circleNumDbPlain"/>
            </a:pPr>
            <a:r>
              <a:rPr lang="zh-CN" altLang="en-US" dirty="0"/>
              <a:t>处理客户端请求；</a:t>
            </a:r>
          </a:p>
          <a:p>
            <a:pPr marL="990600" lvl="1" indent="-533400">
              <a:buFont typeface="Wingdings" panose="05000000000000000000" pitchFamily="2" charset="2"/>
              <a:buAutoNum type="circleNumDbPlain"/>
            </a:pPr>
            <a:r>
              <a:rPr lang="zh-CN" altLang="en-US" dirty="0"/>
              <a:t>发送信息回客户端；</a:t>
            </a:r>
          </a:p>
          <a:p>
            <a:pPr marL="990600" lvl="1" indent="-533400">
              <a:buFont typeface="Wingdings" panose="05000000000000000000" pitchFamily="2" charset="2"/>
              <a:buAutoNum type="circleNumDbPlain"/>
            </a:pPr>
            <a:r>
              <a:rPr lang="zh-CN" altLang="en-US" dirty="0"/>
              <a:t>关闭套接字；</a:t>
            </a:r>
          </a:p>
          <a:p>
            <a:endParaRPr kumimoji="1" lang="zh-CN" altLang="en-US" dirty="0"/>
          </a:p>
        </p:txBody>
      </p:sp>
      <p:sp>
        <p:nvSpPr>
          <p:cNvPr id="4" name="内容占位符 2">
            <a:extLst>
              <a:ext uri="{FF2B5EF4-FFF2-40B4-BE49-F238E27FC236}">
                <a16:creationId xmlns:a16="http://schemas.microsoft.com/office/drawing/2014/main" id="{0A1D0A81-4A97-4A4F-A8E8-811EECCB3793}"/>
              </a:ext>
            </a:extLst>
          </p:cNvPr>
          <p:cNvSpPr txBox="1">
            <a:spLocks/>
          </p:cNvSpPr>
          <p:nvPr/>
        </p:nvSpPr>
        <p:spPr>
          <a:xfrm>
            <a:off x="6511213" y="1975916"/>
            <a:ext cx="4641979" cy="2906168"/>
          </a:xfrm>
          <a:prstGeom prst="rect">
            <a:avLst/>
          </a:prstGeom>
        </p:spPr>
        <p:txBody>
          <a:bodyPr vert="horz" lIns="91440" tIns="45720" rIns="91440" bIns="45720" rtlCol="0">
            <a:normAutofit/>
          </a:bodyPr>
          <a:lstStyle>
            <a:lvl1pPr marL="228600" indent="-228600" algn="just"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just"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just"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just"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just"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r>
              <a:rPr lang="zh-CN" altLang="en-US" dirty="0"/>
              <a:t>客户端步骤</a:t>
            </a:r>
          </a:p>
          <a:p>
            <a:pPr marL="990600" lvl="1" indent="-533400">
              <a:buFont typeface="Wingdings" panose="05000000000000000000" pitchFamily="2" charset="2"/>
              <a:buAutoNum type="circleNumDbPlain"/>
            </a:pPr>
            <a:r>
              <a:rPr lang="zh-CN" altLang="en-US" dirty="0"/>
              <a:t>建立</a:t>
            </a:r>
            <a:r>
              <a:rPr lang="en-US" altLang="zh-CN" dirty="0"/>
              <a:t>UDP</a:t>
            </a:r>
            <a:r>
              <a:rPr lang="zh-CN" altLang="en-US" dirty="0"/>
              <a:t>套接字；</a:t>
            </a:r>
          </a:p>
          <a:p>
            <a:pPr marL="990600" lvl="1" indent="-533400">
              <a:buFont typeface="Wingdings" panose="05000000000000000000" pitchFamily="2" charset="2"/>
              <a:buAutoNum type="circleNumDbPlain"/>
            </a:pPr>
            <a:r>
              <a:rPr lang="zh-CN" altLang="en-US" dirty="0"/>
              <a:t>发送信息给服务器；</a:t>
            </a:r>
          </a:p>
          <a:p>
            <a:pPr marL="990600" lvl="1" indent="-533400">
              <a:buFont typeface="Wingdings" panose="05000000000000000000" pitchFamily="2" charset="2"/>
              <a:buAutoNum type="circleNumDbPlain"/>
            </a:pPr>
            <a:r>
              <a:rPr lang="zh-CN" altLang="en-US" dirty="0"/>
              <a:t>接收来自服务器的信息；</a:t>
            </a:r>
          </a:p>
          <a:p>
            <a:pPr marL="990600" lvl="1" indent="-533400">
              <a:buFont typeface="Wingdings" panose="05000000000000000000" pitchFamily="2" charset="2"/>
              <a:buAutoNum type="circleNumDbPlain"/>
            </a:pPr>
            <a:r>
              <a:rPr lang="zh-CN" altLang="en-US" dirty="0"/>
              <a:t>关闭套接字</a:t>
            </a:r>
          </a:p>
          <a:p>
            <a:endParaRPr kumimoji="1" lang="zh-CN" altLang="en-US" dirty="0"/>
          </a:p>
        </p:txBody>
      </p:sp>
    </p:spTree>
    <p:extLst>
      <p:ext uri="{BB962C8B-B14F-4D97-AF65-F5344CB8AC3E}">
        <p14:creationId xmlns:p14="http://schemas.microsoft.com/office/powerpoint/2010/main" val="410715272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B95FDD-2AB6-DA4D-A63B-EDF8D89E29E3}"/>
              </a:ext>
            </a:extLst>
          </p:cNvPr>
          <p:cNvSpPr>
            <a:spLocks noGrp="1"/>
          </p:cNvSpPr>
          <p:nvPr>
            <p:ph type="title"/>
          </p:nvPr>
        </p:nvSpPr>
        <p:spPr>
          <a:xfrm>
            <a:off x="838199" y="343694"/>
            <a:ext cx="9808029" cy="788738"/>
          </a:xfrm>
        </p:spPr>
        <p:txBody>
          <a:bodyPr/>
          <a:lstStyle/>
          <a:p>
            <a:r>
              <a:rPr lang="zh-CN" altLang="en-US" dirty="0"/>
              <a:t>简单</a:t>
            </a:r>
            <a:r>
              <a:rPr lang="en-US" altLang="zh-CN" dirty="0"/>
              <a:t>UDP</a:t>
            </a:r>
            <a:r>
              <a:rPr lang="zh-CN" altLang="en-US" dirty="0"/>
              <a:t>循环服务器</a:t>
            </a:r>
            <a:r>
              <a:rPr lang="en-US" altLang="zh-CN" dirty="0"/>
              <a:t>Socket</a:t>
            </a:r>
            <a:r>
              <a:rPr lang="zh-CN" altLang="en-US" dirty="0"/>
              <a:t>编程基本步骤</a:t>
            </a:r>
            <a:endParaRPr kumimoji="1" lang="zh-CN" altLang="en-US" dirty="0"/>
          </a:p>
        </p:txBody>
      </p:sp>
      <p:sp>
        <p:nvSpPr>
          <p:cNvPr id="4" name="Line 12">
            <a:extLst>
              <a:ext uri="{FF2B5EF4-FFF2-40B4-BE49-F238E27FC236}">
                <a16:creationId xmlns:a16="http://schemas.microsoft.com/office/drawing/2014/main" id="{62154DAF-A4FE-C743-B07E-2C9ED2F36F62}"/>
              </a:ext>
            </a:extLst>
          </p:cNvPr>
          <p:cNvSpPr>
            <a:spLocks noChangeShapeType="1"/>
          </p:cNvSpPr>
          <p:nvPr/>
        </p:nvSpPr>
        <p:spPr bwMode="auto">
          <a:xfrm>
            <a:off x="3792538" y="1268413"/>
            <a:ext cx="0" cy="360362"/>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宋体" charset="-122"/>
            </a:endParaRPr>
          </a:p>
        </p:txBody>
      </p:sp>
      <p:sp>
        <p:nvSpPr>
          <p:cNvPr id="5" name="AutoShape 22">
            <a:extLst>
              <a:ext uri="{FF2B5EF4-FFF2-40B4-BE49-F238E27FC236}">
                <a16:creationId xmlns:a16="http://schemas.microsoft.com/office/drawing/2014/main" id="{DF2DB0E5-8AD3-3A46-9C4A-51D6EAC6D337}"/>
              </a:ext>
            </a:extLst>
          </p:cNvPr>
          <p:cNvSpPr>
            <a:spLocks noChangeArrowheads="1"/>
          </p:cNvSpPr>
          <p:nvPr/>
        </p:nvSpPr>
        <p:spPr bwMode="auto">
          <a:xfrm>
            <a:off x="7248526" y="2995613"/>
            <a:ext cx="1655763" cy="360362"/>
          </a:xfrm>
          <a:prstGeom prst="roundRect">
            <a:avLst>
              <a:gd name="adj" fmla="val 16667"/>
            </a:avLst>
          </a:prstGeom>
          <a:noFill/>
          <a:ln w="9525">
            <a:solidFill>
              <a:schemeClr val="tx1"/>
            </a:solidFill>
            <a:round/>
            <a:headEnd/>
            <a:tailEnd/>
          </a:ln>
          <a:effectLst/>
        </p:spPr>
        <p:txBody>
          <a:bodyPr wrap="none" anchor="ctr"/>
          <a:lstStyle/>
          <a:p>
            <a:pPr algn="ctr"/>
            <a:r>
              <a:rPr lang="en-US" altLang="zh-CN" sz="2000" dirty="0">
                <a:solidFill>
                  <a:schemeClr val="tx2"/>
                </a:solidFill>
                <a:latin typeface="Comic Sans MS" charset="0"/>
                <a:ea typeface="宋体" charset="-122"/>
              </a:rPr>
              <a:t>socket()</a:t>
            </a:r>
          </a:p>
        </p:txBody>
      </p:sp>
      <p:sp>
        <p:nvSpPr>
          <p:cNvPr id="6" name="AutoShape 24">
            <a:extLst>
              <a:ext uri="{FF2B5EF4-FFF2-40B4-BE49-F238E27FC236}">
                <a16:creationId xmlns:a16="http://schemas.microsoft.com/office/drawing/2014/main" id="{CCECAFDC-46C8-B04C-91B8-664309A05155}"/>
              </a:ext>
            </a:extLst>
          </p:cNvPr>
          <p:cNvSpPr>
            <a:spLocks noChangeArrowheads="1"/>
          </p:cNvSpPr>
          <p:nvPr/>
        </p:nvSpPr>
        <p:spPr bwMode="auto">
          <a:xfrm>
            <a:off x="7248526" y="3789363"/>
            <a:ext cx="1655763" cy="360362"/>
          </a:xfrm>
          <a:prstGeom prst="roundRect">
            <a:avLst>
              <a:gd name="adj" fmla="val 16667"/>
            </a:avLst>
          </a:prstGeom>
          <a:noFill/>
          <a:ln w="9525">
            <a:solidFill>
              <a:schemeClr val="tx1"/>
            </a:solidFill>
            <a:round/>
            <a:headEnd/>
            <a:tailEnd/>
          </a:ln>
          <a:effectLst/>
        </p:spPr>
        <p:txBody>
          <a:bodyPr wrap="none" anchor="ctr"/>
          <a:lstStyle/>
          <a:p>
            <a:pPr algn="ctr"/>
            <a:r>
              <a:rPr lang="en-US" altLang="zh-CN" sz="2000" dirty="0" err="1">
                <a:solidFill>
                  <a:schemeClr val="tx2"/>
                </a:solidFill>
                <a:latin typeface="Comic Sans MS" charset="0"/>
                <a:ea typeface="宋体" charset="-122"/>
              </a:rPr>
              <a:t>sendto</a:t>
            </a:r>
            <a:r>
              <a:rPr lang="en-US" altLang="zh-CN" sz="2000" dirty="0">
                <a:solidFill>
                  <a:schemeClr val="tx2"/>
                </a:solidFill>
                <a:latin typeface="Comic Sans MS" charset="0"/>
                <a:ea typeface="宋体" charset="-122"/>
              </a:rPr>
              <a:t>()</a:t>
            </a:r>
          </a:p>
        </p:txBody>
      </p:sp>
      <p:sp>
        <p:nvSpPr>
          <p:cNvPr id="7" name="AutoShape 25">
            <a:extLst>
              <a:ext uri="{FF2B5EF4-FFF2-40B4-BE49-F238E27FC236}">
                <a16:creationId xmlns:a16="http://schemas.microsoft.com/office/drawing/2014/main" id="{6F52783B-149B-A44D-80A8-4E2C857475A4}"/>
              </a:ext>
            </a:extLst>
          </p:cNvPr>
          <p:cNvSpPr>
            <a:spLocks noChangeArrowheads="1"/>
          </p:cNvSpPr>
          <p:nvPr/>
        </p:nvSpPr>
        <p:spPr bwMode="auto">
          <a:xfrm>
            <a:off x="7248526" y="5013326"/>
            <a:ext cx="1655763" cy="360363"/>
          </a:xfrm>
          <a:prstGeom prst="roundRect">
            <a:avLst>
              <a:gd name="adj" fmla="val 16667"/>
            </a:avLst>
          </a:prstGeom>
          <a:noFill/>
          <a:ln w="9525">
            <a:solidFill>
              <a:schemeClr val="tx1"/>
            </a:solidFill>
            <a:round/>
            <a:headEnd/>
            <a:tailEnd/>
          </a:ln>
          <a:effectLst/>
        </p:spPr>
        <p:txBody>
          <a:bodyPr wrap="none" anchor="ctr"/>
          <a:lstStyle/>
          <a:p>
            <a:pPr algn="ctr"/>
            <a:r>
              <a:rPr lang="en-US" altLang="zh-CN" sz="2000" dirty="0" err="1">
                <a:solidFill>
                  <a:schemeClr val="tx2"/>
                </a:solidFill>
                <a:latin typeface="Comic Sans MS" charset="0"/>
                <a:ea typeface="宋体" charset="-122"/>
              </a:rPr>
              <a:t>recvfrom</a:t>
            </a:r>
            <a:r>
              <a:rPr lang="en-US" altLang="zh-CN" sz="2000" dirty="0">
                <a:solidFill>
                  <a:schemeClr val="tx2"/>
                </a:solidFill>
                <a:latin typeface="Comic Sans MS" charset="0"/>
                <a:ea typeface="宋体" charset="-122"/>
              </a:rPr>
              <a:t>()</a:t>
            </a:r>
          </a:p>
        </p:txBody>
      </p:sp>
      <p:sp>
        <p:nvSpPr>
          <p:cNvPr id="8" name="AutoShape 26">
            <a:extLst>
              <a:ext uri="{FF2B5EF4-FFF2-40B4-BE49-F238E27FC236}">
                <a16:creationId xmlns:a16="http://schemas.microsoft.com/office/drawing/2014/main" id="{3584E9AF-135D-A749-BC68-4642B098B914}"/>
              </a:ext>
            </a:extLst>
          </p:cNvPr>
          <p:cNvSpPr>
            <a:spLocks noChangeArrowheads="1"/>
          </p:cNvSpPr>
          <p:nvPr/>
        </p:nvSpPr>
        <p:spPr bwMode="auto">
          <a:xfrm>
            <a:off x="7248526" y="5805488"/>
            <a:ext cx="1655763" cy="360362"/>
          </a:xfrm>
          <a:prstGeom prst="roundRect">
            <a:avLst>
              <a:gd name="adj" fmla="val 16667"/>
            </a:avLst>
          </a:prstGeom>
          <a:noFill/>
          <a:ln w="9525">
            <a:solidFill>
              <a:schemeClr val="tx1"/>
            </a:solidFill>
            <a:round/>
            <a:headEnd/>
            <a:tailEnd/>
          </a:ln>
          <a:effectLst/>
        </p:spPr>
        <p:txBody>
          <a:bodyPr wrap="none" anchor="ctr"/>
          <a:lstStyle/>
          <a:p>
            <a:pPr algn="ctr"/>
            <a:r>
              <a:rPr lang="en-US" altLang="zh-CN" sz="2000">
                <a:solidFill>
                  <a:schemeClr val="tx2"/>
                </a:solidFill>
                <a:latin typeface="Comic Sans MS" charset="0"/>
                <a:ea typeface="宋体" charset="-122"/>
              </a:rPr>
              <a:t>close()</a:t>
            </a:r>
          </a:p>
        </p:txBody>
      </p:sp>
      <p:sp>
        <p:nvSpPr>
          <p:cNvPr id="9" name="Line 27">
            <a:extLst>
              <a:ext uri="{FF2B5EF4-FFF2-40B4-BE49-F238E27FC236}">
                <a16:creationId xmlns:a16="http://schemas.microsoft.com/office/drawing/2014/main" id="{9CC0CA5A-0666-0C41-B25D-010ACF3D2CA8}"/>
              </a:ext>
            </a:extLst>
          </p:cNvPr>
          <p:cNvSpPr>
            <a:spLocks noChangeShapeType="1"/>
          </p:cNvSpPr>
          <p:nvPr/>
        </p:nvSpPr>
        <p:spPr bwMode="auto">
          <a:xfrm>
            <a:off x="8040688" y="3355975"/>
            <a:ext cx="0" cy="433388"/>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宋体" charset="-122"/>
            </a:endParaRPr>
          </a:p>
        </p:txBody>
      </p:sp>
      <p:sp>
        <p:nvSpPr>
          <p:cNvPr id="10" name="Line 29">
            <a:extLst>
              <a:ext uri="{FF2B5EF4-FFF2-40B4-BE49-F238E27FC236}">
                <a16:creationId xmlns:a16="http://schemas.microsoft.com/office/drawing/2014/main" id="{635F72FF-C825-0446-8DD6-3D0CEB4F4D68}"/>
              </a:ext>
            </a:extLst>
          </p:cNvPr>
          <p:cNvSpPr>
            <a:spLocks noChangeShapeType="1"/>
          </p:cNvSpPr>
          <p:nvPr/>
        </p:nvSpPr>
        <p:spPr bwMode="auto">
          <a:xfrm>
            <a:off x="8040688" y="4149725"/>
            <a:ext cx="0" cy="863600"/>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宋体" charset="-122"/>
            </a:endParaRPr>
          </a:p>
        </p:txBody>
      </p:sp>
      <p:sp>
        <p:nvSpPr>
          <p:cNvPr id="11" name="Line 30">
            <a:extLst>
              <a:ext uri="{FF2B5EF4-FFF2-40B4-BE49-F238E27FC236}">
                <a16:creationId xmlns:a16="http://schemas.microsoft.com/office/drawing/2014/main" id="{45387921-C8F8-5345-9573-ACDCEC20DD98}"/>
              </a:ext>
            </a:extLst>
          </p:cNvPr>
          <p:cNvSpPr>
            <a:spLocks noChangeShapeType="1"/>
          </p:cNvSpPr>
          <p:nvPr/>
        </p:nvSpPr>
        <p:spPr bwMode="auto">
          <a:xfrm>
            <a:off x="8040688" y="5373688"/>
            <a:ext cx="0" cy="431800"/>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宋体" charset="-122"/>
            </a:endParaRPr>
          </a:p>
        </p:txBody>
      </p:sp>
      <p:sp>
        <p:nvSpPr>
          <p:cNvPr id="12" name="Line 32">
            <a:extLst>
              <a:ext uri="{FF2B5EF4-FFF2-40B4-BE49-F238E27FC236}">
                <a16:creationId xmlns:a16="http://schemas.microsoft.com/office/drawing/2014/main" id="{B36CFA48-23CA-4A47-83A1-21B0874C8CBC}"/>
              </a:ext>
            </a:extLst>
          </p:cNvPr>
          <p:cNvSpPr>
            <a:spLocks noChangeShapeType="1"/>
          </p:cNvSpPr>
          <p:nvPr/>
        </p:nvSpPr>
        <p:spPr bwMode="auto">
          <a:xfrm>
            <a:off x="8040688" y="2636838"/>
            <a:ext cx="0" cy="360362"/>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宋体" charset="-122"/>
            </a:endParaRPr>
          </a:p>
        </p:txBody>
      </p:sp>
      <p:sp>
        <p:nvSpPr>
          <p:cNvPr id="13" name="Rectangle 33">
            <a:extLst>
              <a:ext uri="{FF2B5EF4-FFF2-40B4-BE49-F238E27FC236}">
                <a16:creationId xmlns:a16="http://schemas.microsoft.com/office/drawing/2014/main" id="{6B03E109-FBDC-1F46-BB5F-23BC86874A81}"/>
              </a:ext>
            </a:extLst>
          </p:cNvPr>
          <p:cNvSpPr>
            <a:spLocks noChangeArrowheads="1"/>
          </p:cNvSpPr>
          <p:nvPr/>
        </p:nvSpPr>
        <p:spPr bwMode="auto">
          <a:xfrm>
            <a:off x="6959601" y="2492376"/>
            <a:ext cx="2449513" cy="3889375"/>
          </a:xfrm>
          <a:prstGeom prst="rect">
            <a:avLst/>
          </a:prstGeom>
          <a:noFill/>
          <a:ln w="9525">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endParaRPr lang="zh-CN" altLang="en-US"/>
          </a:p>
        </p:txBody>
      </p:sp>
      <p:sp>
        <p:nvSpPr>
          <p:cNvPr id="14" name="Line 34">
            <a:extLst>
              <a:ext uri="{FF2B5EF4-FFF2-40B4-BE49-F238E27FC236}">
                <a16:creationId xmlns:a16="http://schemas.microsoft.com/office/drawing/2014/main" id="{C7A3BF40-6B11-3342-B8F9-9DC8B7960C6E}"/>
              </a:ext>
            </a:extLst>
          </p:cNvPr>
          <p:cNvSpPr>
            <a:spLocks noChangeShapeType="1"/>
          </p:cNvSpPr>
          <p:nvPr/>
        </p:nvSpPr>
        <p:spPr bwMode="auto">
          <a:xfrm>
            <a:off x="5087939" y="4005263"/>
            <a:ext cx="2160587"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宋体" charset="-122"/>
            </a:endParaRPr>
          </a:p>
        </p:txBody>
      </p:sp>
      <p:sp>
        <p:nvSpPr>
          <p:cNvPr id="15" name="Line 36">
            <a:extLst>
              <a:ext uri="{FF2B5EF4-FFF2-40B4-BE49-F238E27FC236}">
                <a16:creationId xmlns:a16="http://schemas.microsoft.com/office/drawing/2014/main" id="{126B83CE-72F7-9243-9DFA-4C186070CFC5}"/>
              </a:ext>
            </a:extLst>
          </p:cNvPr>
          <p:cNvSpPr>
            <a:spLocks noChangeShapeType="1"/>
          </p:cNvSpPr>
          <p:nvPr/>
        </p:nvSpPr>
        <p:spPr bwMode="auto">
          <a:xfrm>
            <a:off x="4727576" y="5157788"/>
            <a:ext cx="244951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宋体" charset="-122"/>
            </a:endParaRPr>
          </a:p>
        </p:txBody>
      </p:sp>
      <p:sp>
        <p:nvSpPr>
          <p:cNvPr id="16" name="Line 37">
            <a:extLst>
              <a:ext uri="{FF2B5EF4-FFF2-40B4-BE49-F238E27FC236}">
                <a16:creationId xmlns:a16="http://schemas.microsoft.com/office/drawing/2014/main" id="{D3DDFB51-5B7A-B04B-A9B0-AA5509EE6874}"/>
              </a:ext>
            </a:extLst>
          </p:cNvPr>
          <p:cNvSpPr>
            <a:spLocks noChangeShapeType="1"/>
          </p:cNvSpPr>
          <p:nvPr/>
        </p:nvSpPr>
        <p:spPr bwMode="auto">
          <a:xfrm>
            <a:off x="4727576" y="6021388"/>
            <a:ext cx="2449513"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宋体" charset="-122"/>
            </a:endParaRPr>
          </a:p>
        </p:txBody>
      </p:sp>
      <p:sp>
        <p:nvSpPr>
          <p:cNvPr id="17" name="Text Box 39">
            <a:extLst>
              <a:ext uri="{FF2B5EF4-FFF2-40B4-BE49-F238E27FC236}">
                <a16:creationId xmlns:a16="http://schemas.microsoft.com/office/drawing/2014/main" id="{BFFA2AB1-85C4-924B-9347-A96E5364F2FB}"/>
              </a:ext>
            </a:extLst>
          </p:cNvPr>
          <p:cNvSpPr txBox="1">
            <a:spLocks noChangeArrowheads="1"/>
          </p:cNvSpPr>
          <p:nvPr/>
        </p:nvSpPr>
        <p:spPr bwMode="auto">
          <a:xfrm>
            <a:off x="9406236" y="3573464"/>
            <a:ext cx="461665" cy="1272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spAutoFit/>
          </a:bodyPr>
          <a:lstStyle>
            <a:lvl1pPr>
              <a:spcBef>
                <a:spcPct val="20000"/>
              </a:spcBef>
              <a:buFont typeface="Wingdings" panose="05000000000000000000" pitchFamily="2" charset="2"/>
              <a:buChar char="n"/>
              <a:defRPr sz="32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0">
                <a:ea typeface="宋体" panose="02010600030101010101" pitchFamily="2" charset="-122"/>
              </a:rPr>
              <a:t>UDP</a:t>
            </a:r>
            <a:r>
              <a:rPr lang="zh-CN" altLang="en-US" sz="1800" b="0">
                <a:ea typeface="宋体" panose="02010600030101010101" pitchFamily="2" charset="-122"/>
              </a:rPr>
              <a:t>客户端</a:t>
            </a:r>
          </a:p>
        </p:txBody>
      </p:sp>
      <p:sp>
        <p:nvSpPr>
          <p:cNvPr id="18" name="Rectangle 4">
            <a:extLst>
              <a:ext uri="{FF2B5EF4-FFF2-40B4-BE49-F238E27FC236}">
                <a16:creationId xmlns:a16="http://schemas.microsoft.com/office/drawing/2014/main" id="{DD54EF7C-79BC-F342-B374-0D325C24A08F}"/>
              </a:ext>
            </a:extLst>
          </p:cNvPr>
          <p:cNvSpPr>
            <a:spLocks noChangeArrowheads="1"/>
          </p:cNvSpPr>
          <p:nvPr/>
        </p:nvSpPr>
        <p:spPr bwMode="auto">
          <a:xfrm>
            <a:off x="2424114" y="1412876"/>
            <a:ext cx="2879725" cy="4968875"/>
          </a:xfrm>
          <a:prstGeom prst="rect">
            <a:avLst/>
          </a:prstGeom>
          <a:noFill/>
          <a:ln w="9525">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endParaRPr lang="zh-CN" altLang="en-US"/>
          </a:p>
        </p:txBody>
      </p:sp>
      <p:sp>
        <p:nvSpPr>
          <p:cNvPr id="19" name="Text Box 38">
            <a:extLst>
              <a:ext uri="{FF2B5EF4-FFF2-40B4-BE49-F238E27FC236}">
                <a16:creationId xmlns:a16="http://schemas.microsoft.com/office/drawing/2014/main" id="{1A9A684F-88BD-E943-8E8C-9A9A783AC284}"/>
              </a:ext>
            </a:extLst>
          </p:cNvPr>
          <p:cNvSpPr txBox="1">
            <a:spLocks noChangeArrowheads="1"/>
          </p:cNvSpPr>
          <p:nvPr/>
        </p:nvSpPr>
        <p:spPr bwMode="auto">
          <a:xfrm>
            <a:off x="1844974" y="2159000"/>
            <a:ext cx="461665" cy="1502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spAutoFit/>
          </a:bodyPr>
          <a:lstStyle>
            <a:lvl1pPr>
              <a:spcBef>
                <a:spcPct val="20000"/>
              </a:spcBef>
              <a:buFont typeface="Wingdings" panose="05000000000000000000" pitchFamily="2" charset="2"/>
              <a:buChar char="n"/>
              <a:defRPr sz="32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0" dirty="0">
                <a:ea typeface="宋体" panose="02010600030101010101" pitchFamily="2" charset="-122"/>
              </a:rPr>
              <a:t>UDP</a:t>
            </a:r>
            <a:r>
              <a:rPr lang="zh-CN" altLang="en-US" sz="1800" b="0" dirty="0">
                <a:ea typeface="宋体" panose="02010600030101010101" pitchFamily="2" charset="-122"/>
              </a:rPr>
              <a:t>服务器端</a:t>
            </a:r>
          </a:p>
        </p:txBody>
      </p:sp>
      <p:grpSp>
        <p:nvGrpSpPr>
          <p:cNvPr id="20" name="组合 19">
            <a:extLst>
              <a:ext uri="{FF2B5EF4-FFF2-40B4-BE49-F238E27FC236}">
                <a16:creationId xmlns:a16="http://schemas.microsoft.com/office/drawing/2014/main" id="{1FDBC767-A2F2-5048-9ACC-D0EB73B56AF4}"/>
              </a:ext>
            </a:extLst>
          </p:cNvPr>
          <p:cNvGrpSpPr/>
          <p:nvPr/>
        </p:nvGrpSpPr>
        <p:grpSpPr>
          <a:xfrm>
            <a:off x="2711450" y="1628776"/>
            <a:ext cx="2496860" cy="4537074"/>
            <a:chOff x="2711450" y="1628776"/>
            <a:chExt cx="2496860" cy="4537074"/>
          </a:xfrm>
        </p:grpSpPr>
        <p:sp>
          <p:nvSpPr>
            <p:cNvPr id="21" name="AutoShape 5">
              <a:extLst>
                <a:ext uri="{FF2B5EF4-FFF2-40B4-BE49-F238E27FC236}">
                  <a16:creationId xmlns:a16="http://schemas.microsoft.com/office/drawing/2014/main" id="{F490583F-B0FE-664B-A8FA-A2183200459B}"/>
                </a:ext>
              </a:extLst>
            </p:cNvPr>
            <p:cNvSpPr>
              <a:spLocks noChangeArrowheads="1"/>
            </p:cNvSpPr>
            <p:nvPr/>
          </p:nvSpPr>
          <p:spPr bwMode="auto">
            <a:xfrm>
              <a:off x="3000376" y="1628776"/>
              <a:ext cx="1655763" cy="360363"/>
            </a:xfrm>
            <a:prstGeom prst="roundRect">
              <a:avLst>
                <a:gd name="adj" fmla="val 16667"/>
              </a:avLst>
            </a:prstGeom>
            <a:noFill/>
            <a:ln w="9525">
              <a:solidFill>
                <a:schemeClr val="tx1"/>
              </a:solidFill>
              <a:round/>
              <a:headEnd/>
              <a:tailEnd/>
            </a:ln>
            <a:effectLst/>
          </p:spPr>
          <p:txBody>
            <a:bodyPr wrap="none"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r>
                <a:rPr lang="en-US" altLang="zh-CN" sz="2000" dirty="0">
                  <a:solidFill>
                    <a:schemeClr val="tx2"/>
                  </a:solidFill>
                  <a:latin typeface="Comic Sans MS" charset="0"/>
                </a:rPr>
                <a:t>socket()</a:t>
              </a:r>
            </a:p>
          </p:txBody>
        </p:sp>
        <p:sp>
          <p:nvSpPr>
            <p:cNvPr id="22" name="AutoShape 6">
              <a:extLst>
                <a:ext uri="{FF2B5EF4-FFF2-40B4-BE49-F238E27FC236}">
                  <a16:creationId xmlns:a16="http://schemas.microsoft.com/office/drawing/2014/main" id="{2FEA68ED-6032-A044-9A2D-411791D81974}"/>
                </a:ext>
              </a:extLst>
            </p:cNvPr>
            <p:cNvSpPr>
              <a:spLocks noChangeArrowheads="1"/>
            </p:cNvSpPr>
            <p:nvPr/>
          </p:nvSpPr>
          <p:spPr bwMode="auto">
            <a:xfrm>
              <a:off x="3000376" y="2349501"/>
              <a:ext cx="1655763" cy="360363"/>
            </a:xfrm>
            <a:prstGeom prst="roundRect">
              <a:avLst>
                <a:gd name="adj" fmla="val 16667"/>
              </a:avLst>
            </a:prstGeom>
            <a:noFill/>
            <a:ln w="9525">
              <a:solidFill>
                <a:schemeClr val="tx1"/>
              </a:solidFill>
              <a:round/>
              <a:headEnd/>
              <a:tailEnd/>
            </a:ln>
            <a:effectLst/>
          </p:spPr>
          <p:txBody>
            <a:bodyPr wrap="none" anchor="ctr"/>
            <a:lstStyle/>
            <a:p>
              <a:pPr algn="ctr"/>
              <a:r>
                <a:rPr lang="en-US" altLang="zh-CN" sz="2000">
                  <a:solidFill>
                    <a:schemeClr val="tx2"/>
                  </a:solidFill>
                  <a:latin typeface="Comic Sans MS" charset="0"/>
                  <a:ea typeface="宋体" charset="-122"/>
                </a:rPr>
                <a:t>bind()</a:t>
              </a:r>
            </a:p>
          </p:txBody>
        </p:sp>
        <p:sp>
          <p:nvSpPr>
            <p:cNvPr id="23" name="AutoShape 10">
              <a:extLst>
                <a:ext uri="{FF2B5EF4-FFF2-40B4-BE49-F238E27FC236}">
                  <a16:creationId xmlns:a16="http://schemas.microsoft.com/office/drawing/2014/main" id="{D984DD7B-2A07-D149-9554-0AC946536A96}"/>
                </a:ext>
              </a:extLst>
            </p:cNvPr>
            <p:cNvSpPr>
              <a:spLocks noChangeArrowheads="1"/>
            </p:cNvSpPr>
            <p:nvPr/>
          </p:nvSpPr>
          <p:spPr bwMode="auto">
            <a:xfrm>
              <a:off x="3000376" y="5013326"/>
              <a:ext cx="1655763" cy="360363"/>
            </a:xfrm>
            <a:prstGeom prst="roundRect">
              <a:avLst>
                <a:gd name="adj" fmla="val 16667"/>
              </a:avLst>
            </a:prstGeom>
            <a:noFill/>
            <a:ln w="9525">
              <a:solidFill>
                <a:schemeClr val="tx1"/>
              </a:solidFill>
              <a:round/>
              <a:headEnd/>
              <a:tailEnd/>
            </a:ln>
            <a:effectLst/>
          </p:spPr>
          <p:txBody>
            <a:bodyPr wrap="none" anchor="ctr"/>
            <a:lstStyle/>
            <a:p>
              <a:pPr algn="ctr"/>
              <a:r>
                <a:rPr lang="en-US" altLang="zh-CN" sz="2000">
                  <a:solidFill>
                    <a:schemeClr val="tx2"/>
                  </a:solidFill>
                  <a:latin typeface="Comic Sans MS" charset="0"/>
                  <a:ea typeface="宋体" charset="-122"/>
                </a:rPr>
                <a:t>sendto()</a:t>
              </a:r>
            </a:p>
          </p:txBody>
        </p:sp>
        <p:sp>
          <p:nvSpPr>
            <p:cNvPr id="24" name="AutoShape 11">
              <a:extLst>
                <a:ext uri="{FF2B5EF4-FFF2-40B4-BE49-F238E27FC236}">
                  <a16:creationId xmlns:a16="http://schemas.microsoft.com/office/drawing/2014/main" id="{519E9570-0981-E243-9F65-8806AD3EC08B}"/>
                </a:ext>
              </a:extLst>
            </p:cNvPr>
            <p:cNvSpPr>
              <a:spLocks noChangeArrowheads="1"/>
            </p:cNvSpPr>
            <p:nvPr/>
          </p:nvSpPr>
          <p:spPr bwMode="auto">
            <a:xfrm>
              <a:off x="3000376" y="5805488"/>
              <a:ext cx="1655763" cy="360362"/>
            </a:xfrm>
            <a:prstGeom prst="roundRect">
              <a:avLst>
                <a:gd name="adj" fmla="val 16667"/>
              </a:avLst>
            </a:prstGeom>
            <a:noFill/>
            <a:ln w="9525">
              <a:solidFill>
                <a:schemeClr val="tx1"/>
              </a:solidFill>
              <a:round/>
              <a:headEnd/>
              <a:tailEnd/>
            </a:ln>
            <a:effectLst/>
          </p:spPr>
          <p:txBody>
            <a:bodyPr wrap="none" anchor="ctr"/>
            <a:lstStyle/>
            <a:p>
              <a:pPr algn="ctr"/>
              <a:r>
                <a:rPr lang="en-US" altLang="zh-CN" sz="2000">
                  <a:solidFill>
                    <a:schemeClr val="tx2"/>
                  </a:solidFill>
                  <a:latin typeface="Comic Sans MS" charset="0"/>
                  <a:ea typeface="宋体" charset="-122"/>
                </a:rPr>
                <a:t>close()</a:t>
              </a:r>
            </a:p>
          </p:txBody>
        </p:sp>
        <p:sp>
          <p:nvSpPr>
            <p:cNvPr id="25" name="Line 13">
              <a:extLst>
                <a:ext uri="{FF2B5EF4-FFF2-40B4-BE49-F238E27FC236}">
                  <a16:creationId xmlns:a16="http://schemas.microsoft.com/office/drawing/2014/main" id="{E7A633B8-FB0B-594D-8A29-F49DEA7F1C50}"/>
                </a:ext>
              </a:extLst>
            </p:cNvPr>
            <p:cNvSpPr>
              <a:spLocks noChangeShapeType="1"/>
            </p:cNvSpPr>
            <p:nvPr/>
          </p:nvSpPr>
          <p:spPr bwMode="auto">
            <a:xfrm>
              <a:off x="3792538" y="1989138"/>
              <a:ext cx="0" cy="360362"/>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宋体" charset="-122"/>
              </a:endParaRPr>
            </a:p>
          </p:txBody>
        </p:sp>
        <p:sp>
          <p:nvSpPr>
            <p:cNvPr id="26" name="Line 16">
              <a:extLst>
                <a:ext uri="{FF2B5EF4-FFF2-40B4-BE49-F238E27FC236}">
                  <a16:creationId xmlns:a16="http://schemas.microsoft.com/office/drawing/2014/main" id="{7D5B5FD4-0354-654C-A831-66F7B82D665F}"/>
                </a:ext>
              </a:extLst>
            </p:cNvPr>
            <p:cNvSpPr>
              <a:spLocks noChangeShapeType="1"/>
            </p:cNvSpPr>
            <p:nvPr/>
          </p:nvSpPr>
          <p:spPr bwMode="auto">
            <a:xfrm>
              <a:off x="3792538" y="3429001"/>
              <a:ext cx="0" cy="1584325"/>
            </a:xfrm>
            <a:prstGeom prst="line">
              <a:avLst/>
            </a:prstGeom>
            <a:noFill/>
            <a:ln w="9525">
              <a:solidFill>
                <a:schemeClr val="hlink"/>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宋体" charset="-122"/>
              </a:endParaRPr>
            </a:p>
          </p:txBody>
        </p:sp>
        <p:sp>
          <p:nvSpPr>
            <p:cNvPr id="27" name="Line 18">
              <a:extLst>
                <a:ext uri="{FF2B5EF4-FFF2-40B4-BE49-F238E27FC236}">
                  <a16:creationId xmlns:a16="http://schemas.microsoft.com/office/drawing/2014/main" id="{AE38317C-0F09-7149-8CB3-BDC5E6F471D6}"/>
                </a:ext>
              </a:extLst>
            </p:cNvPr>
            <p:cNvSpPr>
              <a:spLocks noChangeShapeType="1"/>
            </p:cNvSpPr>
            <p:nvPr/>
          </p:nvSpPr>
          <p:spPr bwMode="auto">
            <a:xfrm>
              <a:off x="3792538" y="5373688"/>
              <a:ext cx="0" cy="431800"/>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宋体" charset="-122"/>
              </a:endParaRPr>
            </a:p>
          </p:txBody>
        </p:sp>
        <p:sp>
          <p:nvSpPr>
            <p:cNvPr id="28" name="Line 19">
              <a:extLst>
                <a:ext uri="{FF2B5EF4-FFF2-40B4-BE49-F238E27FC236}">
                  <a16:creationId xmlns:a16="http://schemas.microsoft.com/office/drawing/2014/main" id="{55F67D7A-801C-1642-BC1D-02C4E4440B71}"/>
                </a:ext>
              </a:extLst>
            </p:cNvPr>
            <p:cNvSpPr>
              <a:spLocks noChangeShapeType="1"/>
            </p:cNvSpPr>
            <p:nvPr/>
          </p:nvSpPr>
          <p:spPr bwMode="auto">
            <a:xfrm flipH="1">
              <a:off x="2711450" y="5589588"/>
              <a:ext cx="10810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宋体" charset="-122"/>
              </a:endParaRPr>
            </a:p>
          </p:txBody>
        </p:sp>
        <p:sp>
          <p:nvSpPr>
            <p:cNvPr id="29" name="Line 20">
              <a:extLst>
                <a:ext uri="{FF2B5EF4-FFF2-40B4-BE49-F238E27FC236}">
                  <a16:creationId xmlns:a16="http://schemas.microsoft.com/office/drawing/2014/main" id="{705A170E-E4FF-C445-B2B0-D8A7EFF3D635}"/>
                </a:ext>
              </a:extLst>
            </p:cNvPr>
            <p:cNvSpPr>
              <a:spLocks noChangeShapeType="1"/>
            </p:cNvSpPr>
            <p:nvPr/>
          </p:nvSpPr>
          <p:spPr bwMode="auto">
            <a:xfrm flipV="1">
              <a:off x="2711450" y="2924176"/>
              <a:ext cx="0" cy="26654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宋体" charset="-122"/>
              </a:endParaRPr>
            </a:p>
          </p:txBody>
        </p:sp>
        <p:sp>
          <p:nvSpPr>
            <p:cNvPr id="30" name="Line 21">
              <a:extLst>
                <a:ext uri="{FF2B5EF4-FFF2-40B4-BE49-F238E27FC236}">
                  <a16:creationId xmlns:a16="http://schemas.microsoft.com/office/drawing/2014/main" id="{73F9DC08-85B9-B64C-BED8-9007542096B4}"/>
                </a:ext>
              </a:extLst>
            </p:cNvPr>
            <p:cNvSpPr>
              <a:spLocks noChangeShapeType="1"/>
            </p:cNvSpPr>
            <p:nvPr/>
          </p:nvSpPr>
          <p:spPr bwMode="auto">
            <a:xfrm>
              <a:off x="2711450" y="2924175"/>
              <a:ext cx="10810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宋体" charset="-122"/>
              </a:endParaRPr>
            </a:p>
          </p:txBody>
        </p:sp>
        <p:sp>
          <p:nvSpPr>
            <p:cNvPr id="31" name="Text Box 31">
              <a:extLst>
                <a:ext uri="{FF2B5EF4-FFF2-40B4-BE49-F238E27FC236}">
                  <a16:creationId xmlns:a16="http://schemas.microsoft.com/office/drawing/2014/main" id="{8BDB5AC6-8E97-0249-8546-68DF6E23C34B}"/>
                </a:ext>
              </a:extLst>
            </p:cNvPr>
            <p:cNvSpPr txBox="1">
              <a:spLocks noChangeArrowheads="1"/>
            </p:cNvSpPr>
            <p:nvPr/>
          </p:nvSpPr>
          <p:spPr bwMode="auto">
            <a:xfrm>
              <a:off x="3730625" y="3573463"/>
              <a:ext cx="141577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Font typeface="Wingdings" panose="05000000000000000000" pitchFamily="2" charset="2"/>
                <a:buChar char="n"/>
                <a:defRPr sz="32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600" b="0" dirty="0">
                  <a:ea typeface="宋体" panose="02010600030101010101" pitchFamily="2" charset="-122"/>
                </a:rPr>
                <a:t>阻塞直到接收</a:t>
              </a:r>
            </a:p>
            <a:p>
              <a:pPr eaLnBrk="1" hangingPunct="1">
                <a:spcBef>
                  <a:spcPct val="0"/>
                </a:spcBef>
                <a:buFontTx/>
                <a:buNone/>
              </a:pPr>
              <a:r>
                <a:rPr lang="zh-CN" altLang="en-US" sz="1600" b="0" dirty="0">
                  <a:ea typeface="宋体" panose="02010600030101010101" pitchFamily="2" charset="-122"/>
                </a:rPr>
                <a:t>到客户信息</a:t>
              </a:r>
            </a:p>
          </p:txBody>
        </p:sp>
        <p:sp>
          <p:nvSpPr>
            <p:cNvPr id="32" name="AutoShape 40">
              <a:extLst>
                <a:ext uri="{FF2B5EF4-FFF2-40B4-BE49-F238E27FC236}">
                  <a16:creationId xmlns:a16="http://schemas.microsoft.com/office/drawing/2014/main" id="{5E3731E6-A738-8148-9692-873204A8E5D8}"/>
                </a:ext>
              </a:extLst>
            </p:cNvPr>
            <p:cNvSpPr>
              <a:spLocks noChangeArrowheads="1"/>
            </p:cNvSpPr>
            <p:nvPr/>
          </p:nvSpPr>
          <p:spPr bwMode="auto">
            <a:xfrm>
              <a:off x="2927351" y="3068638"/>
              <a:ext cx="1655763" cy="360362"/>
            </a:xfrm>
            <a:prstGeom prst="roundRect">
              <a:avLst>
                <a:gd name="adj" fmla="val 16667"/>
              </a:avLst>
            </a:prstGeom>
            <a:noFill/>
            <a:ln w="9525">
              <a:solidFill>
                <a:schemeClr val="tx1"/>
              </a:solidFill>
              <a:round/>
              <a:headEnd/>
              <a:tailEnd/>
            </a:ln>
            <a:effectLst/>
          </p:spPr>
          <p:txBody>
            <a:bodyPr wrap="none" anchor="ctr"/>
            <a:lstStyle/>
            <a:p>
              <a:pPr algn="ctr"/>
              <a:r>
                <a:rPr lang="en-US" altLang="zh-CN" sz="2000" dirty="0" err="1">
                  <a:solidFill>
                    <a:schemeClr val="tx2"/>
                  </a:solidFill>
                  <a:latin typeface="Comic Sans MS" charset="0"/>
                  <a:ea typeface="宋体" charset="-122"/>
                </a:rPr>
                <a:t>recvfrom</a:t>
              </a:r>
              <a:r>
                <a:rPr lang="en-US" altLang="zh-CN" sz="2000" dirty="0">
                  <a:solidFill>
                    <a:schemeClr val="tx2"/>
                  </a:solidFill>
                  <a:latin typeface="Comic Sans MS" charset="0"/>
                  <a:ea typeface="宋体" charset="-122"/>
                </a:rPr>
                <a:t>()</a:t>
              </a:r>
            </a:p>
          </p:txBody>
        </p:sp>
        <p:sp>
          <p:nvSpPr>
            <p:cNvPr id="33" name="Line 41">
              <a:extLst>
                <a:ext uri="{FF2B5EF4-FFF2-40B4-BE49-F238E27FC236}">
                  <a16:creationId xmlns:a16="http://schemas.microsoft.com/office/drawing/2014/main" id="{7B103400-BD40-E446-92EE-CF5D35E408F6}"/>
                </a:ext>
              </a:extLst>
            </p:cNvPr>
            <p:cNvSpPr>
              <a:spLocks noChangeShapeType="1"/>
            </p:cNvSpPr>
            <p:nvPr/>
          </p:nvSpPr>
          <p:spPr bwMode="auto">
            <a:xfrm>
              <a:off x="3792538" y="2708276"/>
              <a:ext cx="0" cy="360363"/>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宋体" charset="-122"/>
              </a:endParaRPr>
            </a:p>
          </p:txBody>
        </p:sp>
        <p:sp>
          <p:nvSpPr>
            <p:cNvPr id="34" name="Text Box 42">
              <a:extLst>
                <a:ext uri="{FF2B5EF4-FFF2-40B4-BE49-F238E27FC236}">
                  <a16:creationId xmlns:a16="http://schemas.microsoft.com/office/drawing/2014/main" id="{BB6E9E28-7FFF-6641-A31A-CA6217F3F144}"/>
                </a:ext>
              </a:extLst>
            </p:cNvPr>
            <p:cNvSpPr txBox="1">
              <a:spLocks noChangeArrowheads="1"/>
            </p:cNvSpPr>
            <p:nvPr/>
          </p:nvSpPr>
          <p:spPr bwMode="auto">
            <a:xfrm>
              <a:off x="3792538" y="4437063"/>
              <a:ext cx="141577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Font typeface="Wingdings" panose="05000000000000000000" pitchFamily="2" charset="2"/>
                <a:buChar char="n"/>
                <a:defRPr sz="3200" b="1">
                  <a:solidFill>
                    <a:schemeClr val="tx1"/>
                  </a:solidFill>
                  <a:latin typeface="Arial" panose="020B0604020202020204" pitchFamily="34" charset="0"/>
                  <a:ea typeface="黑体" panose="02010609060101010101" pitchFamily="49" charset="-122"/>
                </a:defRPr>
              </a:lvl1pPr>
              <a:lvl2pPr marL="742950" indent="-285750">
                <a:spcBef>
                  <a:spcPct val="30000"/>
                </a:spcBef>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600" b="0" dirty="0">
                  <a:ea typeface="宋体" panose="02010600030101010101" pitchFamily="2" charset="-122"/>
                </a:rPr>
                <a:t>处理客户信息</a:t>
              </a:r>
            </a:p>
          </p:txBody>
        </p:sp>
      </p:grpSp>
      <p:sp>
        <p:nvSpPr>
          <p:cNvPr id="35" name="Line 43">
            <a:extLst>
              <a:ext uri="{FF2B5EF4-FFF2-40B4-BE49-F238E27FC236}">
                <a16:creationId xmlns:a16="http://schemas.microsoft.com/office/drawing/2014/main" id="{39936426-7B5B-7E40-AAB2-724FC1CD2E67}"/>
              </a:ext>
            </a:extLst>
          </p:cNvPr>
          <p:cNvSpPr>
            <a:spLocks noChangeShapeType="1"/>
          </p:cNvSpPr>
          <p:nvPr/>
        </p:nvSpPr>
        <p:spPr bwMode="auto">
          <a:xfrm>
            <a:off x="8040689" y="5516563"/>
            <a:ext cx="115093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宋体" charset="-122"/>
            </a:endParaRPr>
          </a:p>
        </p:txBody>
      </p:sp>
      <p:sp>
        <p:nvSpPr>
          <p:cNvPr id="36" name="Line 44">
            <a:extLst>
              <a:ext uri="{FF2B5EF4-FFF2-40B4-BE49-F238E27FC236}">
                <a16:creationId xmlns:a16="http://schemas.microsoft.com/office/drawing/2014/main" id="{279D2614-5F9D-6D46-BD60-24DA010DF6DD}"/>
              </a:ext>
            </a:extLst>
          </p:cNvPr>
          <p:cNvSpPr>
            <a:spLocks noChangeShapeType="1"/>
          </p:cNvSpPr>
          <p:nvPr/>
        </p:nvSpPr>
        <p:spPr bwMode="auto">
          <a:xfrm flipV="1">
            <a:off x="9191625" y="3573463"/>
            <a:ext cx="0" cy="1943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宋体" charset="-122"/>
            </a:endParaRPr>
          </a:p>
        </p:txBody>
      </p:sp>
      <p:sp>
        <p:nvSpPr>
          <p:cNvPr id="37" name="Line 45">
            <a:extLst>
              <a:ext uri="{FF2B5EF4-FFF2-40B4-BE49-F238E27FC236}">
                <a16:creationId xmlns:a16="http://schemas.microsoft.com/office/drawing/2014/main" id="{F02DE677-EB0C-D448-8DB5-687B7933F7AF}"/>
              </a:ext>
            </a:extLst>
          </p:cNvPr>
          <p:cNvSpPr>
            <a:spLocks noChangeShapeType="1"/>
          </p:cNvSpPr>
          <p:nvPr/>
        </p:nvSpPr>
        <p:spPr bwMode="auto">
          <a:xfrm flipH="1">
            <a:off x="8040689" y="3573463"/>
            <a:ext cx="11509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宋体" charset="-122"/>
            </a:endParaRPr>
          </a:p>
        </p:txBody>
      </p:sp>
    </p:spTree>
    <p:extLst>
      <p:ext uri="{BB962C8B-B14F-4D97-AF65-F5344CB8AC3E}">
        <p14:creationId xmlns:p14="http://schemas.microsoft.com/office/powerpoint/2010/main" val="3314900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学习目的</a:t>
            </a:r>
          </a:p>
        </p:txBody>
      </p:sp>
      <p:sp>
        <p:nvSpPr>
          <p:cNvPr id="4" name="矩形 3"/>
          <p:cNvSpPr/>
          <p:nvPr/>
        </p:nvSpPr>
        <p:spPr>
          <a:xfrm>
            <a:off x="626489" y="679809"/>
            <a:ext cx="11293962" cy="5232202"/>
          </a:xfrm>
          <a:prstGeom prst="rect">
            <a:avLst/>
          </a:prstGeom>
        </p:spPr>
        <p:txBody>
          <a:bodyPr wrap="square">
            <a:spAutoFit/>
          </a:bodyPr>
          <a:lstStyle/>
          <a:p>
            <a:r>
              <a:rPr lang="en-US" altLang="zh-CN" sz="2400" b="1" dirty="0">
                <a:latin typeface="+mn-ea"/>
              </a:rPr>
              <a:t>8</a:t>
            </a:r>
            <a:r>
              <a:rPr lang="zh-CN" altLang="en-US" sz="2400" b="1" dirty="0" smtClean="0">
                <a:latin typeface="+mn-ea"/>
              </a:rPr>
              <a:t>、</a:t>
            </a:r>
            <a:r>
              <a:rPr lang="zh-CN" altLang="en-US" sz="2400" b="1" dirty="0">
                <a:latin typeface="+mn-ea"/>
                <a:sym typeface="+mn-lt"/>
              </a:rPr>
              <a:t>网络应用程序</a:t>
            </a:r>
            <a:endParaRPr lang="zh-CN" altLang="en-US" sz="2400" b="1" dirty="0">
              <a:latin typeface="+mn-ea"/>
            </a:endParaRPr>
          </a:p>
          <a:p>
            <a:r>
              <a:rPr lang="zh-CN" altLang="en-US" sz="2000" dirty="0" smtClean="0">
                <a:latin typeface="+mn-ea"/>
              </a:rPr>
              <a:t>（</a:t>
            </a:r>
            <a:r>
              <a:rPr lang="en-US" altLang="zh-CN" sz="2000" dirty="0" smtClean="0">
                <a:latin typeface="+mn-ea"/>
              </a:rPr>
              <a:t>1</a:t>
            </a:r>
            <a:r>
              <a:rPr lang="zh-CN" altLang="en-US" sz="2000" dirty="0" smtClean="0">
                <a:latin typeface="+mn-ea"/>
              </a:rPr>
              <a:t>）部署在端系统上</a:t>
            </a:r>
            <a:endParaRPr lang="en-US" altLang="zh-CN" sz="2000" dirty="0" smtClean="0">
              <a:latin typeface="+mn-ea"/>
            </a:endParaRPr>
          </a:p>
          <a:p>
            <a:r>
              <a:rPr lang="zh-CN" altLang="en-US" sz="2000" dirty="0" smtClean="0">
                <a:latin typeface="+mn-ea"/>
              </a:rPr>
              <a:t>（</a:t>
            </a:r>
            <a:r>
              <a:rPr lang="en-US" altLang="zh-CN" sz="2000" dirty="0" smtClean="0">
                <a:latin typeface="+mn-ea"/>
              </a:rPr>
              <a:t>2</a:t>
            </a:r>
            <a:r>
              <a:rPr lang="zh-CN" altLang="en-US" sz="2000" dirty="0" smtClean="0">
                <a:latin typeface="+mn-ea"/>
              </a:rPr>
              <a:t>）</a:t>
            </a:r>
            <a:r>
              <a:rPr lang="zh-CN" altLang="en-US" sz="2000" dirty="0">
                <a:cs typeface="+mn-ea"/>
                <a:sym typeface="+mn-lt"/>
              </a:rPr>
              <a:t>没有应用程序</a:t>
            </a:r>
            <a:r>
              <a:rPr lang="zh-CN" altLang="en-US" sz="2000" dirty="0" smtClean="0">
                <a:cs typeface="+mn-ea"/>
                <a:sym typeface="+mn-lt"/>
              </a:rPr>
              <a:t>软件运行</a:t>
            </a:r>
            <a:r>
              <a:rPr lang="zh-CN" altLang="en-US" sz="2000" dirty="0">
                <a:cs typeface="+mn-ea"/>
                <a:sym typeface="+mn-lt"/>
              </a:rPr>
              <a:t>在网络核心设备上</a:t>
            </a:r>
          </a:p>
          <a:p>
            <a:endParaRPr lang="en-US" altLang="zh-CN" sz="2400" b="1" dirty="0">
              <a:latin typeface="+mn-ea"/>
            </a:endParaRPr>
          </a:p>
          <a:p>
            <a:r>
              <a:rPr lang="en-US" altLang="zh-CN" sz="2400" b="1" dirty="0">
                <a:latin typeface="+mn-ea"/>
              </a:rPr>
              <a:t>9</a:t>
            </a:r>
            <a:r>
              <a:rPr lang="zh-CN" altLang="en-US" sz="2400" b="1" dirty="0" smtClean="0">
                <a:latin typeface="+mn-ea"/>
              </a:rPr>
              <a:t>、</a:t>
            </a:r>
            <a:r>
              <a:rPr lang="zh-CN" altLang="en-US" sz="2400" b="1" dirty="0">
                <a:latin typeface="+mn-ea"/>
                <a:sym typeface="+mn-lt"/>
              </a:rPr>
              <a:t>网络</a:t>
            </a:r>
            <a:r>
              <a:rPr lang="zh-CN" altLang="en-US" sz="2400" b="1" dirty="0" smtClean="0">
                <a:latin typeface="+mn-ea"/>
                <a:sym typeface="+mn-lt"/>
              </a:rPr>
              <a:t>应用程序体系结构</a:t>
            </a:r>
            <a:endParaRPr lang="en-US" altLang="zh-CN" sz="2400" b="1" dirty="0" smtClean="0">
              <a:latin typeface="+mn-ea"/>
              <a:sym typeface="+mn-lt"/>
            </a:endParaRPr>
          </a:p>
          <a:p>
            <a:r>
              <a:rPr lang="zh-CN" altLang="en-US" sz="2000" dirty="0" smtClean="0">
                <a:latin typeface="+mn-ea"/>
                <a:sym typeface="+mn-lt"/>
              </a:rPr>
              <a:t>（</a:t>
            </a:r>
            <a:r>
              <a:rPr lang="en-US" altLang="zh-CN" sz="2000" dirty="0" smtClean="0">
                <a:latin typeface="+mn-ea"/>
                <a:sym typeface="+mn-lt"/>
              </a:rPr>
              <a:t>1</a:t>
            </a:r>
            <a:r>
              <a:rPr lang="zh-CN" altLang="en-US" sz="2000" dirty="0" smtClean="0">
                <a:latin typeface="+mn-ea"/>
                <a:sym typeface="+mn-lt"/>
              </a:rPr>
              <a:t>）</a:t>
            </a:r>
            <a:r>
              <a:rPr lang="en-US" altLang="zh-CN" sz="2000" dirty="0" smtClean="0">
                <a:latin typeface="+mn-ea"/>
                <a:sym typeface="+mn-lt"/>
              </a:rPr>
              <a:t>C/S</a:t>
            </a:r>
          </a:p>
          <a:p>
            <a:pPr marL="0" lvl="1"/>
            <a:r>
              <a:rPr lang="en-US" altLang="zh-CN" sz="2000" dirty="0" smtClean="0">
                <a:latin typeface="+mn-ea"/>
                <a:sym typeface="+mn-lt"/>
              </a:rPr>
              <a:t>	Server</a:t>
            </a:r>
            <a:r>
              <a:rPr lang="zh-CN" altLang="en-US" sz="2000" dirty="0" smtClean="0">
                <a:latin typeface="+mn-ea"/>
                <a:sym typeface="+mn-lt"/>
              </a:rPr>
              <a:t>：</a:t>
            </a:r>
            <a:r>
              <a:rPr lang="zh-CN" altLang="en-US" sz="2000" dirty="0">
                <a:cs typeface="+mn-ea"/>
                <a:sym typeface="+mn-lt"/>
              </a:rPr>
              <a:t>具有固定的、众所周知的</a:t>
            </a:r>
            <a:r>
              <a:rPr lang="en-US" altLang="zh-CN" sz="2000" dirty="0">
                <a:cs typeface="+mn-ea"/>
                <a:sym typeface="+mn-lt"/>
              </a:rPr>
              <a:t>IP</a:t>
            </a:r>
            <a:r>
              <a:rPr lang="zh-CN" altLang="en-US" sz="2000" dirty="0" smtClean="0">
                <a:cs typeface="+mn-ea"/>
                <a:sym typeface="+mn-lt"/>
              </a:rPr>
              <a:t>地址；</a:t>
            </a:r>
            <a:r>
              <a:rPr lang="zh-CN" altLang="en-US" sz="2000" dirty="0">
                <a:cs typeface="+mn-ea"/>
                <a:sym typeface="+mn-lt"/>
              </a:rPr>
              <a:t>总是打开的</a:t>
            </a:r>
            <a:r>
              <a:rPr lang="zh-CN" altLang="en-US" sz="2000" dirty="0" smtClean="0">
                <a:cs typeface="+mn-ea"/>
                <a:sym typeface="+mn-lt"/>
              </a:rPr>
              <a:t>主机；</a:t>
            </a:r>
            <a:r>
              <a:rPr lang="zh-CN" altLang="en-US" sz="2000" dirty="0">
                <a:cs typeface="+mn-ea"/>
                <a:sym typeface="+mn-lt"/>
              </a:rPr>
              <a:t>主机</a:t>
            </a:r>
            <a:r>
              <a:rPr lang="zh-CN" altLang="en-US" sz="2000" dirty="0" smtClean="0">
                <a:cs typeface="+mn-ea"/>
                <a:sym typeface="+mn-lt"/>
              </a:rPr>
              <a:t>群集；</a:t>
            </a:r>
            <a:endParaRPr lang="en-US" altLang="zh-CN" sz="2000" dirty="0" smtClean="0">
              <a:latin typeface="+mn-ea"/>
              <a:sym typeface="+mn-lt"/>
            </a:endParaRPr>
          </a:p>
          <a:p>
            <a:pPr marL="0" lvl="1"/>
            <a:r>
              <a:rPr lang="en-US" altLang="zh-CN" sz="2000" dirty="0" smtClean="0">
                <a:latin typeface="+mn-ea"/>
                <a:sym typeface="+mn-lt"/>
              </a:rPr>
              <a:t>	Client</a:t>
            </a:r>
            <a:r>
              <a:rPr lang="zh-CN" altLang="en-US" sz="2000" dirty="0" smtClean="0">
                <a:latin typeface="+mn-ea"/>
                <a:sym typeface="+mn-lt"/>
              </a:rPr>
              <a:t>：</a:t>
            </a:r>
            <a:r>
              <a:rPr lang="zh-CN" altLang="en-US" sz="2000" dirty="0">
                <a:cs typeface="+mn-ea"/>
                <a:sym typeface="+mn-lt"/>
              </a:rPr>
              <a:t>可以间断的同服务器</a:t>
            </a:r>
            <a:r>
              <a:rPr lang="zh-CN" altLang="en-US" sz="2000" dirty="0" smtClean="0">
                <a:cs typeface="+mn-ea"/>
                <a:sym typeface="+mn-lt"/>
              </a:rPr>
              <a:t>连接；</a:t>
            </a:r>
            <a:r>
              <a:rPr lang="zh-CN" altLang="en-US" sz="2000" dirty="0">
                <a:cs typeface="+mn-ea"/>
                <a:sym typeface="+mn-lt"/>
              </a:rPr>
              <a:t>拥有动态</a:t>
            </a:r>
            <a:r>
              <a:rPr lang="en-US" altLang="zh-CN" sz="2000" dirty="0">
                <a:cs typeface="+mn-ea"/>
                <a:sym typeface="+mn-lt"/>
              </a:rPr>
              <a:t>IP</a:t>
            </a:r>
            <a:r>
              <a:rPr lang="zh-CN" altLang="en-US" sz="2000" dirty="0" smtClean="0">
                <a:cs typeface="+mn-ea"/>
                <a:sym typeface="+mn-lt"/>
              </a:rPr>
              <a:t>地址；</a:t>
            </a:r>
            <a:r>
              <a:rPr lang="zh-CN" altLang="en-US" sz="2000" dirty="0">
                <a:cs typeface="+mn-ea"/>
                <a:sym typeface="+mn-lt"/>
              </a:rPr>
              <a:t>客户机相互之间不直接通信</a:t>
            </a:r>
          </a:p>
          <a:p>
            <a:endParaRPr lang="en-US" altLang="zh-CN" sz="2400" dirty="0" smtClean="0">
              <a:latin typeface="+mn-ea"/>
              <a:sym typeface="+mn-lt"/>
            </a:endParaRPr>
          </a:p>
          <a:p>
            <a:r>
              <a:rPr lang="zh-CN" altLang="en-US" sz="2400" dirty="0" smtClean="0">
                <a:latin typeface="+mn-ea"/>
                <a:sym typeface="+mn-lt"/>
              </a:rPr>
              <a:t>（</a:t>
            </a:r>
            <a:r>
              <a:rPr lang="en-US" altLang="zh-CN" sz="2400" dirty="0" smtClean="0">
                <a:latin typeface="+mn-ea"/>
                <a:sym typeface="+mn-lt"/>
              </a:rPr>
              <a:t>2</a:t>
            </a:r>
            <a:r>
              <a:rPr lang="zh-CN" altLang="en-US" sz="2400" dirty="0" smtClean="0">
                <a:latin typeface="+mn-ea"/>
                <a:sym typeface="+mn-lt"/>
              </a:rPr>
              <a:t>）</a:t>
            </a:r>
            <a:r>
              <a:rPr lang="en-US" altLang="zh-CN" sz="2400" dirty="0" smtClean="0">
                <a:latin typeface="+mn-ea"/>
                <a:sym typeface="+mn-lt"/>
              </a:rPr>
              <a:t>P2P</a:t>
            </a:r>
          </a:p>
          <a:p>
            <a:r>
              <a:rPr lang="en-US" altLang="zh-CN" sz="2400" dirty="0" smtClean="0">
                <a:latin typeface="+mn-ea"/>
                <a:sym typeface="+mn-lt"/>
              </a:rPr>
              <a:t>	</a:t>
            </a:r>
            <a:r>
              <a:rPr lang="zh-CN" altLang="en-US" sz="2000" dirty="0">
                <a:latin typeface="+mn-ea"/>
                <a:cs typeface="+mn-ea"/>
                <a:sym typeface="+mn-lt"/>
              </a:rPr>
              <a:t>任意一对主机直接相互</a:t>
            </a:r>
            <a:r>
              <a:rPr lang="zh-CN" altLang="en-US" sz="2000" dirty="0" smtClean="0">
                <a:latin typeface="+mn-ea"/>
                <a:cs typeface="+mn-ea"/>
                <a:sym typeface="+mn-lt"/>
              </a:rPr>
              <a:t>通信；</a:t>
            </a:r>
            <a:r>
              <a:rPr lang="zh-CN" altLang="en-US" sz="2000" dirty="0">
                <a:latin typeface="+mn-ea"/>
                <a:cs typeface="+mn-ea"/>
                <a:sym typeface="+mn-lt"/>
              </a:rPr>
              <a:t>对等方间歇连接并且可以改变</a:t>
            </a:r>
            <a:r>
              <a:rPr lang="en-US" altLang="zh-CN" sz="2000" dirty="0">
                <a:latin typeface="+mn-ea"/>
                <a:cs typeface="+mn-ea"/>
                <a:sym typeface="+mn-lt"/>
              </a:rPr>
              <a:t>IP</a:t>
            </a:r>
            <a:r>
              <a:rPr lang="zh-CN" altLang="en-US" sz="2000" dirty="0" smtClean="0">
                <a:latin typeface="+mn-ea"/>
                <a:cs typeface="+mn-ea"/>
                <a:sym typeface="+mn-lt"/>
              </a:rPr>
              <a:t>地址；</a:t>
            </a:r>
            <a:r>
              <a:rPr lang="zh-CN" altLang="en-US" sz="2000" dirty="0">
                <a:solidFill>
                  <a:schemeClr val="accent2"/>
                </a:solidFill>
                <a:cs typeface="+mn-ea"/>
                <a:sym typeface="+mn-lt"/>
              </a:rPr>
              <a:t>自</a:t>
            </a:r>
            <a:r>
              <a:rPr lang="zh-CN" altLang="en-US" sz="2000" dirty="0" smtClean="0">
                <a:solidFill>
                  <a:schemeClr val="accent2"/>
                </a:solidFill>
                <a:cs typeface="+mn-ea"/>
                <a:sym typeface="+mn-lt"/>
              </a:rPr>
              <a:t>扩展性；</a:t>
            </a:r>
            <a:r>
              <a:rPr lang="zh-CN" altLang="en-US" sz="2000" dirty="0">
                <a:solidFill>
                  <a:schemeClr val="accent2"/>
                </a:solidFill>
                <a:cs typeface="+mn-ea"/>
                <a:sym typeface="+mn-lt"/>
              </a:rPr>
              <a:t>难以管理</a:t>
            </a:r>
          </a:p>
          <a:p>
            <a:endParaRPr lang="en-US" altLang="zh-CN" sz="2400" dirty="0" smtClean="0">
              <a:latin typeface="+mn-ea"/>
              <a:sym typeface="+mn-lt"/>
            </a:endParaRPr>
          </a:p>
          <a:p>
            <a:r>
              <a:rPr lang="zh-CN" altLang="en-US" sz="2400" dirty="0" smtClean="0">
                <a:latin typeface="+mn-ea"/>
                <a:sym typeface="+mn-lt"/>
              </a:rPr>
              <a:t>（</a:t>
            </a:r>
            <a:r>
              <a:rPr lang="en-US" altLang="zh-CN" sz="2400" dirty="0" smtClean="0">
                <a:latin typeface="+mn-ea"/>
                <a:sym typeface="+mn-lt"/>
              </a:rPr>
              <a:t>3</a:t>
            </a:r>
            <a:r>
              <a:rPr lang="zh-CN" altLang="en-US" sz="2400" dirty="0" smtClean="0">
                <a:latin typeface="+mn-ea"/>
                <a:sym typeface="+mn-lt"/>
              </a:rPr>
              <a:t>）</a:t>
            </a:r>
            <a:r>
              <a:rPr lang="en-US" altLang="zh-CN" sz="2400" dirty="0" smtClean="0">
                <a:latin typeface="+mn-ea"/>
                <a:sym typeface="+mn-lt"/>
              </a:rPr>
              <a:t>C/S</a:t>
            </a:r>
            <a:r>
              <a:rPr lang="zh-CN" altLang="en-US" sz="2400" dirty="0" smtClean="0">
                <a:latin typeface="+mn-ea"/>
                <a:sym typeface="+mn-lt"/>
              </a:rPr>
              <a:t>和</a:t>
            </a:r>
            <a:r>
              <a:rPr lang="en-US" altLang="zh-CN" sz="2400" dirty="0" smtClean="0">
                <a:latin typeface="+mn-ea"/>
                <a:sym typeface="+mn-lt"/>
              </a:rPr>
              <a:t>P2P</a:t>
            </a:r>
            <a:r>
              <a:rPr lang="zh-CN" altLang="en-US" sz="2400" dirty="0" smtClean="0">
                <a:latin typeface="+mn-ea"/>
                <a:sym typeface="+mn-lt"/>
              </a:rPr>
              <a:t>混合</a:t>
            </a:r>
            <a:endParaRPr lang="en-US" altLang="zh-CN" sz="2400" dirty="0" smtClean="0">
              <a:latin typeface="+mn-ea"/>
              <a:sym typeface="+mn-lt"/>
            </a:endParaRPr>
          </a:p>
          <a:p>
            <a:r>
              <a:rPr lang="en-US" altLang="zh-CN" sz="2400" dirty="0" smtClean="0">
                <a:latin typeface="+mn-ea"/>
                <a:sym typeface="+mn-lt"/>
              </a:rPr>
              <a:t>	</a:t>
            </a:r>
            <a:r>
              <a:rPr lang="zh-CN" altLang="en-US" sz="2000" dirty="0">
                <a:cs typeface="+mn-ea"/>
                <a:sym typeface="+mn-lt"/>
              </a:rPr>
              <a:t>中心服务器记录对等方</a:t>
            </a:r>
            <a:r>
              <a:rPr lang="zh-CN" altLang="en-US" sz="2000" dirty="0" smtClean="0">
                <a:cs typeface="+mn-ea"/>
                <a:sym typeface="+mn-lt"/>
              </a:rPr>
              <a:t>内容（</a:t>
            </a:r>
            <a:r>
              <a:rPr lang="zh-CN" altLang="en-US" sz="2000" dirty="0">
                <a:cs typeface="+mn-ea"/>
                <a:sym typeface="+mn-lt"/>
              </a:rPr>
              <a:t>用户</a:t>
            </a:r>
            <a:r>
              <a:rPr lang="zh-CN" altLang="en-US" sz="2000" dirty="0" smtClean="0">
                <a:cs typeface="+mn-ea"/>
                <a:sym typeface="+mn-lt"/>
              </a:rPr>
              <a:t>注册、文件存储信息等），供用户搜索；</a:t>
            </a:r>
            <a:endParaRPr lang="zh-CN" altLang="en-US" sz="2000" dirty="0">
              <a:cs typeface="+mn-ea"/>
              <a:sym typeface="+mn-lt"/>
            </a:endParaRPr>
          </a:p>
          <a:p>
            <a:endParaRPr lang="en-US" altLang="zh-CN" dirty="0" smtClean="0"/>
          </a:p>
        </p:txBody>
      </p:sp>
      <p:sp>
        <p:nvSpPr>
          <p:cNvPr id="6" name="矩形 5"/>
          <p:cNvSpPr/>
          <p:nvPr/>
        </p:nvSpPr>
        <p:spPr>
          <a:xfrm>
            <a:off x="11098283" y="521435"/>
            <a:ext cx="822661" cy="369332"/>
          </a:xfrm>
          <a:prstGeom prst="rect">
            <a:avLst/>
          </a:prstGeom>
        </p:spPr>
        <p:txBody>
          <a:bodyPr wrap="none">
            <a:spAutoFit/>
          </a:bodyPr>
          <a:lstStyle/>
          <a:p>
            <a:r>
              <a:rPr lang="en-US" altLang="zh-CN" dirty="0" smtClean="0">
                <a:latin typeface="+mn-ea"/>
              </a:rPr>
              <a:t>03/16</a:t>
            </a:r>
            <a:endParaRPr lang="zh-CN" altLang="en-US" dirty="0"/>
          </a:p>
        </p:txBody>
      </p:sp>
    </p:spTree>
    <p:extLst>
      <p:ext uri="{BB962C8B-B14F-4D97-AF65-F5344CB8AC3E}">
        <p14:creationId xmlns:p14="http://schemas.microsoft.com/office/powerpoint/2010/main" val="124168005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学习目的</a:t>
            </a:r>
          </a:p>
        </p:txBody>
      </p:sp>
      <p:sp>
        <p:nvSpPr>
          <p:cNvPr id="4" name="矩形 3"/>
          <p:cNvSpPr/>
          <p:nvPr/>
        </p:nvSpPr>
        <p:spPr>
          <a:xfrm>
            <a:off x="310605" y="388486"/>
            <a:ext cx="11593220" cy="2862322"/>
          </a:xfrm>
          <a:prstGeom prst="rect">
            <a:avLst/>
          </a:prstGeom>
        </p:spPr>
        <p:txBody>
          <a:bodyPr wrap="square">
            <a:spAutoFit/>
          </a:bodyPr>
          <a:lstStyle/>
          <a:p>
            <a:r>
              <a:rPr lang="en-US" altLang="zh-CN" sz="2000" b="1" dirty="0" smtClean="0">
                <a:latin typeface="+mn-ea"/>
              </a:rPr>
              <a:t>10</a:t>
            </a:r>
            <a:r>
              <a:rPr lang="zh-CN" altLang="en-US" sz="2000" b="1" dirty="0" smtClean="0">
                <a:latin typeface="+mn-ea"/>
              </a:rPr>
              <a:t>、进程通信</a:t>
            </a:r>
            <a:endParaRPr lang="en-US" altLang="zh-CN" sz="2000" b="1" dirty="0" smtClean="0">
              <a:latin typeface="+mn-ea"/>
            </a:endParaRPr>
          </a:p>
          <a:p>
            <a:r>
              <a:rPr lang="zh-CN" altLang="en-US" sz="2000" dirty="0" smtClean="0">
                <a:latin typeface="+mn-ea"/>
              </a:rPr>
              <a:t>（</a:t>
            </a:r>
            <a:r>
              <a:rPr lang="en-US" altLang="zh-CN" sz="2000" dirty="0" smtClean="0">
                <a:latin typeface="+mn-ea"/>
              </a:rPr>
              <a:t>1</a:t>
            </a:r>
            <a:r>
              <a:rPr lang="zh-CN" altLang="en-US" sz="2000" dirty="0" smtClean="0">
                <a:latin typeface="+mn-ea"/>
              </a:rPr>
              <a:t>）</a:t>
            </a:r>
            <a:r>
              <a:rPr lang="zh-CN" altLang="en-US" sz="2000" dirty="0">
                <a:latin typeface="+mn-ea"/>
              </a:rPr>
              <a:t>同一主机上运行的进程</a:t>
            </a:r>
            <a:r>
              <a:rPr lang="zh-CN" altLang="en-US" sz="2000" dirty="0" smtClean="0">
                <a:latin typeface="+mn-ea"/>
              </a:rPr>
              <a:t>之间</a:t>
            </a:r>
            <a:r>
              <a:rPr lang="zh-CN" altLang="en-US" sz="2000" dirty="0">
                <a:solidFill>
                  <a:srgbClr val="FF0000"/>
                </a:solidFill>
                <a:latin typeface="+mn-ea"/>
              </a:rPr>
              <a:t>进程间通信机制</a:t>
            </a:r>
            <a:r>
              <a:rPr lang="zh-CN" altLang="en-US" sz="2000" dirty="0" smtClean="0">
                <a:latin typeface="+mn-ea"/>
                <a:cs typeface="+mn-ea"/>
                <a:sym typeface="+mn-lt"/>
              </a:rPr>
              <a:t>进行通信，由</a:t>
            </a:r>
            <a:r>
              <a:rPr lang="zh-CN" altLang="en-US" sz="2000" dirty="0">
                <a:solidFill>
                  <a:srgbClr val="FF0000"/>
                </a:solidFill>
                <a:latin typeface="+mn-ea"/>
              </a:rPr>
              <a:t>操作系统</a:t>
            </a:r>
            <a:r>
              <a:rPr lang="zh-CN" altLang="en-US" sz="2000" dirty="0" smtClean="0">
                <a:latin typeface="+mn-ea"/>
              </a:rPr>
              <a:t>提供。</a:t>
            </a:r>
            <a:endParaRPr lang="en-US" altLang="zh-CN" sz="2000" dirty="0" smtClean="0">
              <a:latin typeface="+mn-ea"/>
            </a:endParaRPr>
          </a:p>
          <a:p>
            <a:r>
              <a:rPr lang="zh-CN" altLang="en-US" sz="2000" dirty="0" smtClean="0">
                <a:latin typeface="+mn-ea"/>
              </a:rPr>
              <a:t>（</a:t>
            </a:r>
            <a:r>
              <a:rPr lang="en-US" altLang="zh-CN" sz="2000" dirty="0" smtClean="0">
                <a:latin typeface="+mn-ea"/>
              </a:rPr>
              <a:t>2</a:t>
            </a:r>
            <a:r>
              <a:rPr lang="zh-CN" altLang="en-US" sz="2000" dirty="0" smtClean="0">
                <a:latin typeface="+mn-ea"/>
              </a:rPr>
              <a:t>）</a:t>
            </a:r>
            <a:r>
              <a:rPr lang="zh-CN" altLang="en-US" sz="2000" dirty="0">
                <a:latin typeface="+mn-ea"/>
              </a:rPr>
              <a:t>不同主机上运行的进程</a:t>
            </a:r>
            <a:r>
              <a:rPr lang="zh-CN" altLang="en-US" sz="2000" dirty="0" smtClean="0">
                <a:latin typeface="+mn-ea"/>
              </a:rPr>
              <a:t>间</a:t>
            </a:r>
            <a:r>
              <a:rPr lang="zh-CN" altLang="en-US" sz="2000" dirty="0">
                <a:solidFill>
                  <a:srgbClr val="FF0000"/>
                </a:solidFill>
                <a:latin typeface="+mn-ea"/>
                <a:cs typeface="+mn-ea"/>
                <a:sym typeface="+mn-lt"/>
              </a:rPr>
              <a:t>交换</a:t>
            </a:r>
            <a:r>
              <a:rPr lang="zh-CN" altLang="en-US" sz="2000" dirty="0" smtClean="0">
                <a:solidFill>
                  <a:srgbClr val="FF0000"/>
                </a:solidFill>
                <a:latin typeface="+mn-ea"/>
                <a:cs typeface="+mn-ea"/>
                <a:sym typeface="+mn-lt"/>
              </a:rPr>
              <a:t>报文</a:t>
            </a:r>
            <a:r>
              <a:rPr lang="zh-CN" altLang="en-US" sz="2000" dirty="0">
                <a:latin typeface="+mn-ea"/>
                <a:cs typeface="+mn-ea"/>
                <a:sym typeface="+mn-lt"/>
              </a:rPr>
              <a:t>进行</a:t>
            </a:r>
            <a:r>
              <a:rPr lang="zh-CN" altLang="en-US" sz="2000" dirty="0" smtClean="0">
                <a:latin typeface="+mn-ea"/>
                <a:cs typeface="+mn-ea"/>
                <a:sym typeface="+mn-lt"/>
              </a:rPr>
              <a:t>通信。</a:t>
            </a:r>
            <a:r>
              <a:rPr lang="zh-CN" altLang="en-US" sz="2000" dirty="0">
                <a:latin typeface="+mn-ea"/>
              </a:rPr>
              <a:t>进程间通信利用</a:t>
            </a:r>
            <a:r>
              <a:rPr lang="en-US" altLang="zh-CN" sz="2000" dirty="0">
                <a:latin typeface="+mn-ea"/>
              </a:rPr>
              <a:t>socket</a:t>
            </a:r>
            <a:r>
              <a:rPr lang="zh-CN" altLang="en-US" sz="2000" dirty="0">
                <a:latin typeface="+mn-ea"/>
              </a:rPr>
              <a:t>发送</a:t>
            </a:r>
            <a:r>
              <a:rPr lang="en-US" altLang="zh-CN" sz="2000" dirty="0">
                <a:latin typeface="+mn-ea"/>
              </a:rPr>
              <a:t>/</a:t>
            </a:r>
            <a:r>
              <a:rPr lang="zh-CN" altLang="en-US" sz="2000" dirty="0">
                <a:latin typeface="+mn-ea"/>
              </a:rPr>
              <a:t>接收</a:t>
            </a:r>
            <a:r>
              <a:rPr lang="zh-CN" altLang="en-US" sz="2000" dirty="0" smtClean="0">
                <a:latin typeface="+mn-ea"/>
              </a:rPr>
              <a:t>消息实现。</a:t>
            </a:r>
            <a:endParaRPr lang="en-US" altLang="zh-CN" sz="2000" dirty="0" smtClean="0">
              <a:latin typeface="+mn-ea"/>
            </a:endParaRPr>
          </a:p>
          <a:p>
            <a:endParaRPr lang="en-US" altLang="zh-CN" sz="2000" b="1" dirty="0">
              <a:latin typeface="+mn-ea"/>
            </a:endParaRPr>
          </a:p>
          <a:p>
            <a:r>
              <a:rPr lang="en-US" altLang="zh-CN" sz="2000" b="1" dirty="0" smtClean="0">
                <a:latin typeface="+mn-ea"/>
              </a:rPr>
              <a:t>11</a:t>
            </a:r>
            <a:r>
              <a:rPr lang="zh-CN" altLang="en-US" sz="2000" b="1" dirty="0" smtClean="0">
                <a:latin typeface="+mn-ea"/>
              </a:rPr>
              <a:t>、</a:t>
            </a:r>
            <a:r>
              <a:rPr lang="zh-CN" altLang="en-US" sz="2000" b="1" dirty="0">
                <a:latin typeface="+mn-ea"/>
              </a:rPr>
              <a:t>如何寻址</a:t>
            </a:r>
            <a:r>
              <a:rPr lang="zh-CN" altLang="en-US" sz="2000" b="1" dirty="0" smtClean="0">
                <a:latin typeface="+mn-ea"/>
              </a:rPr>
              <a:t>进程？</a:t>
            </a:r>
            <a:endParaRPr lang="en-US" altLang="zh-CN" sz="2000" b="1" dirty="0" smtClean="0">
              <a:latin typeface="+mn-ea"/>
            </a:endParaRPr>
          </a:p>
          <a:p>
            <a:r>
              <a:rPr lang="zh-CN" altLang="en-US" sz="2000" dirty="0" smtClean="0">
                <a:latin typeface="+mn-ea"/>
              </a:rPr>
              <a:t>（</a:t>
            </a:r>
            <a:r>
              <a:rPr lang="en-US" altLang="zh-CN" sz="2000" dirty="0" smtClean="0">
                <a:latin typeface="+mn-ea"/>
              </a:rPr>
              <a:t>1</a:t>
            </a:r>
            <a:r>
              <a:rPr lang="zh-CN" altLang="en-US" sz="2000" dirty="0" smtClean="0">
                <a:latin typeface="+mn-ea"/>
              </a:rPr>
              <a:t>）不同</a:t>
            </a:r>
            <a:r>
              <a:rPr lang="zh-CN" altLang="en-US" sz="2000" dirty="0">
                <a:latin typeface="+mn-ea"/>
              </a:rPr>
              <a:t>主机上的进程间通信，那么每个进程必须拥有</a:t>
            </a:r>
            <a:r>
              <a:rPr lang="zh-CN" altLang="en-US" sz="2000" dirty="0" smtClean="0">
                <a:latin typeface="+mn-ea"/>
              </a:rPr>
              <a:t>标识符（</a:t>
            </a:r>
            <a:r>
              <a:rPr lang="en-US" altLang="zh-CN" sz="2000" dirty="0">
                <a:latin typeface="+mn-ea"/>
              </a:rPr>
              <a:t> IP</a:t>
            </a:r>
            <a:r>
              <a:rPr lang="zh-CN" altLang="en-US" sz="2000" dirty="0" smtClean="0">
                <a:latin typeface="+mn-ea"/>
              </a:rPr>
              <a:t>地址、端口号）</a:t>
            </a:r>
            <a:endParaRPr lang="en-US" altLang="zh-CN" sz="2000" dirty="0" smtClean="0">
              <a:latin typeface="+mn-ea"/>
            </a:endParaRPr>
          </a:p>
          <a:p>
            <a:pPr marL="0" lvl="1"/>
            <a:r>
              <a:rPr lang="zh-CN" altLang="en-US" sz="2000" dirty="0" smtClean="0">
                <a:latin typeface="+mn-ea"/>
              </a:rPr>
              <a:t>（</a:t>
            </a:r>
            <a:r>
              <a:rPr lang="en-US" altLang="zh-CN" sz="2000" dirty="0" smtClean="0">
                <a:latin typeface="+mn-ea"/>
              </a:rPr>
              <a:t>2</a:t>
            </a:r>
            <a:r>
              <a:rPr lang="zh-CN" altLang="en-US" sz="2000" dirty="0" smtClean="0">
                <a:latin typeface="+mn-ea"/>
              </a:rPr>
              <a:t>）常用网络程序的端口号：</a:t>
            </a:r>
            <a:r>
              <a:rPr lang="en-US" altLang="zh-CN" sz="2000" dirty="0" smtClean="0">
                <a:latin typeface="+mn-ea"/>
                <a:cs typeface="+mn-ea"/>
                <a:sym typeface="+mn-lt"/>
              </a:rPr>
              <a:t>Web</a:t>
            </a:r>
            <a:r>
              <a:rPr lang="zh-CN" altLang="en-US" sz="2000" dirty="0">
                <a:latin typeface="+mn-ea"/>
                <a:cs typeface="+mn-ea"/>
                <a:sym typeface="+mn-lt"/>
              </a:rPr>
              <a:t>服务：</a:t>
            </a:r>
            <a:r>
              <a:rPr lang="en-US" altLang="zh-CN" sz="2000" dirty="0" smtClean="0">
                <a:latin typeface="+mn-ea"/>
                <a:cs typeface="+mn-ea"/>
                <a:sym typeface="+mn-lt"/>
              </a:rPr>
              <a:t>80</a:t>
            </a:r>
            <a:r>
              <a:rPr lang="zh-CN" altLang="en-US" sz="2000" dirty="0" smtClean="0">
                <a:latin typeface="+mn-ea"/>
                <a:cs typeface="+mn-ea"/>
                <a:sym typeface="+mn-lt"/>
              </a:rPr>
              <a:t>；</a:t>
            </a:r>
            <a:r>
              <a:rPr lang="zh-CN" altLang="en-US" sz="2000" dirty="0">
                <a:latin typeface="+mn-ea"/>
                <a:cs typeface="+mn-ea"/>
                <a:sym typeface="+mn-lt"/>
              </a:rPr>
              <a:t>邮件服务：</a:t>
            </a:r>
            <a:r>
              <a:rPr lang="en-US" altLang="zh-CN" sz="2000" dirty="0" smtClean="0">
                <a:latin typeface="+mn-ea"/>
                <a:cs typeface="+mn-ea"/>
                <a:sym typeface="+mn-lt"/>
              </a:rPr>
              <a:t>25</a:t>
            </a:r>
          </a:p>
          <a:p>
            <a:pPr marL="0" lvl="1"/>
            <a:endParaRPr lang="en-US" altLang="zh-CN" sz="2000" dirty="0" smtClean="0">
              <a:latin typeface="+mn-ea"/>
              <a:cs typeface="+mn-ea"/>
              <a:sym typeface="+mn-lt"/>
            </a:endParaRPr>
          </a:p>
          <a:p>
            <a:pPr marL="0" lvl="1"/>
            <a:r>
              <a:rPr lang="en-US" altLang="zh-CN" sz="2000" b="1" dirty="0" smtClean="0">
                <a:latin typeface="+mn-ea"/>
                <a:cs typeface="+mn-ea"/>
                <a:sym typeface="+mn-lt"/>
              </a:rPr>
              <a:t>12</a:t>
            </a:r>
            <a:r>
              <a:rPr lang="zh-CN" altLang="en-US" sz="2000" b="1" dirty="0" smtClean="0">
                <a:latin typeface="+mn-ea"/>
                <a:cs typeface="+mn-ea"/>
                <a:sym typeface="+mn-lt"/>
              </a:rPr>
              <a:t>、</a:t>
            </a:r>
            <a:r>
              <a:rPr lang="zh-CN" altLang="en-US" sz="2000" b="1" dirty="0">
                <a:cs typeface="+mn-ea"/>
                <a:sym typeface="+mn-lt"/>
              </a:rPr>
              <a:t>常见应用的传输服务</a:t>
            </a:r>
            <a:r>
              <a:rPr lang="zh-CN" altLang="en-US" sz="2000" b="1" dirty="0" smtClean="0">
                <a:cs typeface="+mn-ea"/>
                <a:sym typeface="+mn-lt"/>
              </a:rPr>
              <a:t>需求</a:t>
            </a:r>
            <a:endParaRPr lang="zh-CN" altLang="en-US" sz="2000" b="1" dirty="0">
              <a:latin typeface="+mn-ea"/>
            </a:endParaRPr>
          </a:p>
        </p:txBody>
      </p:sp>
      <p:graphicFrame>
        <p:nvGraphicFramePr>
          <p:cNvPr id="7" name="表格 6"/>
          <p:cNvGraphicFramePr>
            <a:graphicFrameLocks noGrp="1"/>
          </p:cNvGraphicFramePr>
          <p:nvPr>
            <p:extLst>
              <p:ext uri="{D42A27DB-BD31-4B8C-83A1-F6EECF244321}">
                <p14:modId xmlns:p14="http://schemas.microsoft.com/office/powerpoint/2010/main" val="3311078996"/>
              </p:ext>
            </p:extLst>
          </p:nvPr>
        </p:nvGraphicFramePr>
        <p:xfrm>
          <a:off x="826417" y="3276865"/>
          <a:ext cx="9694329" cy="3480626"/>
        </p:xfrm>
        <a:graphic>
          <a:graphicData uri="http://schemas.openxmlformats.org/drawingml/2006/table">
            <a:tbl>
              <a:tblPr firstRow="1" bandRow="1">
                <a:tableStyleId>{5C22544A-7EE6-4342-B048-85BDC9FD1C3A}</a:tableStyleId>
              </a:tblPr>
              <a:tblGrid>
                <a:gridCol w="2423582">
                  <a:extLst>
                    <a:ext uri="{9D8B030D-6E8A-4147-A177-3AD203B41FA5}">
                      <a16:colId xmlns:a16="http://schemas.microsoft.com/office/drawing/2014/main" val="4220541833"/>
                    </a:ext>
                  </a:extLst>
                </a:gridCol>
                <a:gridCol w="2066224">
                  <a:extLst>
                    <a:ext uri="{9D8B030D-6E8A-4147-A177-3AD203B41FA5}">
                      <a16:colId xmlns:a16="http://schemas.microsoft.com/office/drawing/2014/main" val="4292682478"/>
                    </a:ext>
                  </a:extLst>
                </a:gridCol>
                <a:gridCol w="3195600">
                  <a:extLst>
                    <a:ext uri="{9D8B030D-6E8A-4147-A177-3AD203B41FA5}">
                      <a16:colId xmlns:a16="http://schemas.microsoft.com/office/drawing/2014/main" val="3490234842"/>
                    </a:ext>
                  </a:extLst>
                </a:gridCol>
                <a:gridCol w="2008923">
                  <a:extLst>
                    <a:ext uri="{9D8B030D-6E8A-4147-A177-3AD203B41FA5}">
                      <a16:colId xmlns:a16="http://schemas.microsoft.com/office/drawing/2014/main" val="321622404"/>
                    </a:ext>
                  </a:extLst>
                </a:gridCol>
              </a:tblGrid>
              <a:tr h="57207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mn-lt"/>
                          <a:ea typeface="+mn-ea"/>
                          <a:cs typeface="+mn-ea"/>
                          <a:sym typeface="+mn-lt"/>
                        </a:rPr>
                        <a:t>应用</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mn-lt"/>
                          <a:ea typeface="+mn-ea"/>
                          <a:cs typeface="+mn-ea"/>
                          <a:sym typeface="+mn-lt"/>
                        </a:rPr>
                        <a:t>数据丢失</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mn-lt"/>
                          <a:ea typeface="+mn-ea"/>
                          <a:cs typeface="+mn-ea"/>
                          <a:sym typeface="+mn-lt"/>
                        </a:rPr>
                        <a:t>带宽</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mn-lt"/>
                          <a:ea typeface="+mn-ea"/>
                          <a:cs typeface="+mn-ea"/>
                          <a:sym typeface="+mn-lt"/>
                        </a:rPr>
                        <a:t>时间敏感</a:t>
                      </a:r>
                    </a:p>
                  </a:txBody>
                  <a:tcPr/>
                </a:tc>
                <a:extLst>
                  <a:ext uri="{0D108BD9-81ED-4DB2-BD59-A6C34878D82A}">
                    <a16:rowId xmlns:a16="http://schemas.microsoft.com/office/drawing/2014/main" val="2700408237"/>
                  </a:ext>
                </a:extLst>
              </a:tr>
              <a:tr h="33726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rgbClr val="575757"/>
                          </a:solidFill>
                          <a:latin typeface="+mn-lt"/>
                          <a:ea typeface="+mn-ea"/>
                          <a:cs typeface="+mn-ea"/>
                          <a:sym typeface="+mn-lt"/>
                        </a:rPr>
                        <a:t>文件传输</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rgbClr val="575757"/>
                          </a:solidFill>
                          <a:latin typeface="+mn-lt"/>
                          <a:ea typeface="+mn-ea"/>
                          <a:cs typeface="+mn-ea"/>
                          <a:sym typeface="+mn-lt"/>
                        </a:rPr>
                        <a:t>不能丢失</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rgbClr val="575757"/>
                          </a:solidFill>
                          <a:latin typeface="+mn-lt"/>
                          <a:ea typeface="+mn-ea"/>
                          <a:cs typeface="+mn-ea"/>
                          <a:sym typeface="+mn-lt"/>
                        </a:rPr>
                        <a:t>弹性</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rgbClr val="575757"/>
                          </a:solidFill>
                          <a:latin typeface="+mn-lt"/>
                          <a:ea typeface="+mn-ea"/>
                          <a:cs typeface="+mn-ea"/>
                          <a:sym typeface="+mn-lt"/>
                        </a:rPr>
                        <a:t>不</a:t>
                      </a:r>
                    </a:p>
                  </a:txBody>
                  <a:tcPr/>
                </a:tc>
                <a:extLst>
                  <a:ext uri="{0D108BD9-81ED-4DB2-BD59-A6C34878D82A}">
                    <a16:rowId xmlns:a16="http://schemas.microsoft.com/office/drawing/2014/main" val="2703683025"/>
                  </a:ext>
                </a:extLst>
              </a:tr>
              <a:tr h="33726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rgbClr val="575757"/>
                          </a:solidFill>
                          <a:latin typeface="+mn-lt"/>
                          <a:ea typeface="+mn-ea"/>
                          <a:cs typeface="+mn-ea"/>
                          <a:sym typeface="+mn-lt"/>
                        </a:rPr>
                        <a:t>电子邮件</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rgbClr val="575757"/>
                          </a:solidFill>
                          <a:latin typeface="+mn-lt"/>
                          <a:ea typeface="+mn-ea"/>
                          <a:cs typeface="+mn-ea"/>
                          <a:sym typeface="+mn-lt"/>
                        </a:rPr>
                        <a:t>不能丢失</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rgbClr val="575757"/>
                          </a:solidFill>
                          <a:latin typeface="+mn-lt"/>
                          <a:ea typeface="+mn-ea"/>
                          <a:cs typeface="+mn-ea"/>
                          <a:sym typeface="+mn-lt"/>
                        </a:rPr>
                        <a:t>弹性</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rgbClr val="575757"/>
                          </a:solidFill>
                          <a:latin typeface="+mn-lt"/>
                          <a:ea typeface="+mn-ea"/>
                          <a:cs typeface="+mn-ea"/>
                          <a:sym typeface="+mn-lt"/>
                        </a:rPr>
                        <a:t>不</a:t>
                      </a:r>
                    </a:p>
                  </a:txBody>
                  <a:tcPr/>
                </a:tc>
                <a:extLst>
                  <a:ext uri="{0D108BD9-81ED-4DB2-BD59-A6C34878D82A}">
                    <a16:rowId xmlns:a16="http://schemas.microsoft.com/office/drawing/2014/main" val="1181108840"/>
                  </a:ext>
                </a:extLst>
              </a:tr>
              <a:tr h="33726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575757"/>
                          </a:solidFill>
                          <a:latin typeface="+mn-lt"/>
                          <a:ea typeface="+mn-ea"/>
                          <a:cs typeface="+mn-ea"/>
                          <a:sym typeface="+mn-lt"/>
                        </a:rPr>
                        <a:t>Web</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rgbClr val="575757"/>
                          </a:solidFill>
                          <a:latin typeface="+mn-lt"/>
                          <a:ea typeface="+mn-ea"/>
                          <a:cs typeface="+mn-ea"/>
                          <a:sym typeface="+mn-lt"/>
                        </a:rPr>
                        <a:t>不能丢失</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rgbClr val="575757"/>
                          </a:solidFill>
                          <a:latin typeface="+mn-lt"/>
                          <a:ea typeface="+mn-ea"/>
                          <a:cs typeface="+mn-ea"/>
                          <a:sym typeface="+mn-lt"/>
                        </a:rPr>
                        <a:t>弹性</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rgbClr val="575757"/>
                          </a:solidFill>
                          <a:latin typeface="+mn-lt"/>
                          <a:ea typeface="+mn-ea"/>
                          <a:cs typeface="+mn-ea"/>
                          <a:sym typeface="+mn-lt"/>
                        </a:rPr>
                        <a:t>不</a:t>
                      </a:r>
                    </a:p>
                  </a:txBody>
                  <a:tcPr/>
                </a:tc>
                <a:extLst>
                  <a:ext uri="{0D108BD9-81ED-4DB2-BD59-A6C34878D82A}">
                    <a16:rowId xmlns:a16="http://schemas.microsoft.com/office/drawing/2014/main" val="4144746652"/>
                  </a:ext>
                </a:extLst>
              </a:tr>
              <a:tr h="33726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rgbClr val="575757"/>
                          </a:solidFill>
                          <a:latin typeface="+mn-lt"/>
                          <a:ea typeface="+mn-ea"/>
                          <a:cs typeface="+mn-ea"/>
                          <a:sym typeface="+mn-lt"/>
                        </a:rPr>
                        <a:t>实时音频</a:t>
                      </a:r>
                      <a:r>
                        <a:rPr lang="en-US" altLang="zh-CN" sz="1800" dirty="0">
                          <a:solidFill>
                            <a:srgbClr val="575757"/>
                          </a:solidFill>
                          <a:latin typeface="+mn-lt"/>
                          <a:ea typeface="+mn-ea"/>
                          <a:cs typeface="+mn-ea"/>
                          <a:sym typeface="+mn-lt"/>
                        </a:rPr>
                        <a:t>/</a:t>
                      </a:r>
                      <a:r>
                        <a:rPr lang="zh-CN" altLang="en-US" sz="1800" dirty="0">
                          <a:solidFill>
                            <a:srgbClr val="575757"/>
                          </a:solidFill>
                          <a:latin typeface="+mn-lt"/>
                          <a:ea typeface="+mn-ea"/>
                          <a:cs typeface="+mn-ea"/>
                          <a:sym typeface="+mn-lt"/>
                        </a:rPr>
                        <a:t>视频</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rgbClr val="575757"/>
                          </a:solidFill>
                          <a:latin typeface="+mn-lt"/>
                          <a:ea typeface="+mn-ea"/>
                          <a:cs typeface="+mn-ea"/>
                          <a:sym typeface="+mn-lt"/>
                        </a:rPr>
                        <a:t>容忍丢失</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rgbClr val="575757"/>
                          </a:solidFill>
                          <a:latin typeface="+mn-lt"/>
                          <a:ea typeface="+mn-ea"/>
                          <a:cs typeface="+mn-ea"/>
                          <a:sym typeface="+mn-lt"/>
                        </a:rPr>
                        <a:t>音频</a:t>
                      </a:r>
                      <a:r>
                        <a:rPr lang="en-US" altLang="zh-CN" sz="1800" dirty="0">
                          <a:solidFill>
                            <a:srgbClr val="575757"/>
                          </a:solidFill>
                          <a:latin typeface="+mn-lt"/>
                          <a:ea typeface="+mn-ea"/>
                          <a:cs typeface="+mn-ea"/>
                          <a:sym typeface="+mn-lt"/>
                        </a:rPr>
                        <a:t>: </a:t>
                      </a:r>
                      <a:r>
                        <a:rPr lang="zh-CN" altLang="en-US" sz="1800" dirty="0">
                          <a:solidFill>
                            <a:srgbClr val="575757"/>
                          </a:solidFill>
                          <a:latin typeface="+mn-lt"/>
                          <a:ea typeface="+mn-ea"/>
                          <a:cs typeface="+mn-ea"/>
                          <a:sym typeface="+mn-lt"/>
                        </a:rPr>
                        <a:t>几</a:t>
                      </a:r>
                      <a:r>
                        <a:rPr lang="en-US" altLang="zh-CN" sz="1800" dirty="0">
                          <a:solidFill>
                            <a:srgbClr val="575757"/>
                          </a:solidFill>
                          <a:latin typeface="+mn-lt"/>
                          <a:ea typeface="+mn-ea"/>
                          <a:cs typeface="+mn-ea"/>
                          <a:sym typeface="+mn-lt"/>
                        </a:rPr>
                        <a:t>kbps-1Mbps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rgbClr val="575757"/>
                          </a:solidFill>
                          <a:latin typeface="+mn-lt"/>
                          <a:ea typeface="+mn-ea"/>
                          <a:cs typeface="+mn-ea"/>
                          <a:sym typeface="+mn-lt"/>
                        </a:rPr>
                        <a:t>是</a:t>
                      </a:r>
                      <a:r>
                        <a:rPr lang="en-US" altLang="zh-CN" sz="1800" dirty="0">
                          <a:solidFill>
                            <a:srgbClr val="575757"/>
                          </a:solidFill>
                          <a:latin typeface="+mn-lt"/>
                          <a:ea typeface="+mn-ea"/>
                          <a:cs typeface="+mn-ea"/>
                          <a:sym typeface="+mn-lt"/>
                        </a:rPr>
                        <a:t>,100 </a:t>
                      </a:r>
                      <a:r>
                        <a:rPr lang="en-US" altLang="zh-CN" sz="1800" dirty="0" err="1">
                          <a:solidFill>
                            <a:srgbClr val="575757"/>
                          </a:solidFill>
                          <a:latin typeface="+mn-lt"/>
                          <a:ea typeface="+mn-ea"/>
                          <a:cs typeface="+mn-ea"/>
                          <a:sym typeface="+mn-lt"/>
                        </a:rPr>
                        <a:t>msec</a:t>
                      </a:r>
                      <a:endParaRPr lang="en-US" altLang="zh-CN" sz="1800" dirty="0">
                        <a:solidFill>
                          <a:srgbClr val="575757"/>
                        </a:solidFill>
                        <a:latin typeface="+mn-lt"/>
                        <a:ea typeface="+mn-ea"/>
                        <a:cs typeface="+mn-ea"/>
                        <a:sym typeface="+mn-lt"/>
                      </a:endParaRPr>
                    </a:p>
                  </a:txBody>
                  <a:tcPr/>
                </a:tc>
                <a:extLst>
                  <a:ext uri="{0D108BD9-81ED-4DB2-BD59-A6C34878D82A}">
                    <a16:rowId xmlns:a16="http://schemas.microsoft.com/office/drawing/2014/main" val="3612648319"/>
                  </a:ext>
                </a:extLst>
              </a:tr>
              <a:tr h="36536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dirty="0">
                          <a:solidFill>
                            <a:srgbClr val="575757"/>
                          </a:solidFill>
                          <a:latin typeface="+mn-lt"/>
                          <a:ea typeface="+mn-ea"/>
                          <a:cs typeface="+mn-ea"/>
                          <a:sym typeface="+mn-lt"/>
                        </a:rPr>
                        <a:t>存储</a:t>
                      </a:r>
                      <a:r>
                        <a:rPr lang="zh-CN" altLang="en-US" sz="1800" dirty="0">
                          <a:solidFill>
                            <a:srgbClr val="575757"/>
                          </a:solidFill>
                          <a:latin typeface="+mn-lt"/>
                          <a:ea typeface="+mn-ea"/>
                          <a:cs typeface="+mn-ea"/>
                          <a:sym typeface="+mn-lt"/>
                        </a:rPr>
                        <a:t>音频</a:t>
                      </a:r>
                      <a:r>
                        <a:rPr lang="en-US" altLang="zh-CN" sz="1800" dirty="0">
                          <a:solidFill>
                            <a:srgbClr val="575757"/>
                          </a:solidFill>
                          <a:latin typeface="+mn-lt"/>
                          <a:ea typeface="+mn-ea"/>
                          <a:cs typeface="+mn-ea"/>
                          <a:sym typeface="+mn-lt"/>
                        </a:rPr>
                        <a:t>/</a:t>
                      </a:r>
                      <a:r>
                        <a:rPr lang="zh-CN" altLang="en-US" sz="1800" dirty="0">
                          <a:solidFill>
                            <a:srgbClr val="575757"/>
                          </a:solidFill>
                          <a:latin typeface="+mn-lt"/>
                          <a:ea typeface="+mn-ea"/>
                          <a:cs typeface="+mn-ea"/>
                          <a:sym typeface="+mn-lt"/>
                        </a:rPr>
                        <a:t>视频</a:t>
                      </a:r>
                      <a:endParaRPr lang="zh-CN" altLang="en-US" sz="2000" dirty="0">
                        <a:solidFill>
                          <a:srgbClr val="575757"/>
                        </a:solidFill>
                        <a:latin typeface="+mn-lt"/>
                        <a:ea typeface="+mn-ea"/>
                        <a:cs typeface="+mn-ea"/>
                        <a:sym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rgbClr val="575757"/>
                          </a:solidFill>
                          <a:latin typeface="+mn-lt"/>
                          <a:ea typeface="+mn-ea"/>
                          <a:cs typeface="+mn-ea"/>
                          <a:sym typeface="+mn-lt"/>
                        </a:rPr>
                        <a:t>容忍丢失</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rgbClr val="575757"/>
                          </a:solidFill>
                          <a:latin typeface="+mn-lt"/>
                          <a:ea typeface="+mn-ea"/>
                          <a:cs typeface="+mn-ea"/>
                          <a:sym typeface="+mn-lt"/>
                        </a:rPr>
                        <a:t>视频</a:t>
                      </a:r>
                      <a:r>
                        <a:rPr lang="en-US" altLang="zh-CN" sz="1800" dirty="0">
                          <a:solidFill>
                            <a:srgbClr val="575757"/>
                          </a:solidFill>
                          <a:latin typeface="+mn-lt"/>
                          <a:ea typeface="+mn-ea"/>
                          <a:cs typeface="+mn-ea"/>
                          <a:sym typeface="+mn-lt"/>
                        </a:rPr>
                        <a:t>:10kbps-5Mbps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rgbClr val="575757"/>
                          </a:solidFill>
                          <a:latin typeface="+mn-lt"/>
                          <a:ea typeface="+mn-ea"/>
                          <a:cs typeface="+mn-ea"/>
                          <a:sym typeface="+mn-lt"/>
                        </a:rPr>
                        <a:t>是</a:t>
                      </a:r>
                      <a:r>
                        <a:rPr lang="en-US" altLang="zh-CN" sz="1800" dirty="0">
                          <a:solidFill>
                            <a:srgbClr val="575757"/>
                          </a:solidFill>
                          <a:latin typeface="+mn-lt"/>
                          <a:ea typeface="+mn-ea"/>
                          <a:cs typeface="+mn-ea"/>
                          <a:sym typeface="+mn-lt"/>
                        </a:rPr>
                        <a:t>, </a:t>
                      </a:r>
                      <a:r>
                        <a:rPr lang="zh-CN" altLang="en-US" sz="1800" dirty="0">
                          <a:solidFill>
                            <a:srgbClr val="575757"/>
                          </a:solidFill>
                          <a:latin typeface="+mn-lt"/>
                          <a:ea typeface="+mn-ea"/>
                          <a:cs typeface="+mn-ea"/>
                          <a:sym typeface="+mn-lt"/>
                        </a:rPr>
                        <a:t>几秒</a:t>
                      </a:r>
                    </a:p>
                  </a:txBody>
                  <a:tcPr/>
                </a:tc>
                <a:extLst>
                  <a:ext uri="{0D108BD9-81ED-4DB2-BD59-A6C34878D82A}">
                    <a16:rowId xmlns:a16="http://schemas.microsoft.com/office/drawing/2014/main" val="2021291364"/>
                  </a:ext>
                </a:extLst>
              </a:tr>
              <a:tr h="33726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rgbClr val="575757"/>
                          </a:solidFill>
                          <a:latin typeface="+mn-lt"/>
                          <a:ea typeface="+mn-ea"/>
                          <a:cs typeface="+mn-ea"/>
                          <a:sym typeface="+mn-lt"/>
                        </a:rPr>
                        <a:t>交互式游戏</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rgbClr val="575757"/>
                          </a:solidFill>
                          <a:latin typeface="+mn-lt"/>
                          <a:ea typeface="+mn-ea"/>
                          <a:cs typeface="+mn-ea"/>
                          <a:sym typeface="+mn-lt"/>
                        </a:rPr>
                        <a:t>容忍丢失</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rgbClr val="575757"/>
                          </a:solidFill>
                          <a:latin typeface="+mn-lt"/>
                          <a:ea typeface="+mn-ea"/>
                          <a:cs typeface="+mn-ea"/>
                          <a:sym typeface="+mn-lt"/>
                        </a:rPr>
                        <a:t>视频</a:t>
                      </a:r>
                      <a:r>
                        <a:rPr lang="en-US" altLang="zh-CN" sz="1800" dirty="0">
                          <a:solidFill>
                            <a:srgbClr val="575757"/>
                          </a:solidFill>
                          <a:latin typeface="+mn-lt"/>
                          <a:ea typeface="+mn-ea"/>
                          <a:cs typeface="+mn-ea"/>
                          <a:sym typeface="+mn-lt"/>
                        </a:rPr>
                        <a:t>:10kbps-5Mbps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rgbClr val="575757"/>
                          </a:solidFill>
                          <a:latin typeface="+mn-lt"/>
                          <a:ea typeface="+mn-ea"/>
                          <a:cs typeface="+mn-ea"/>
                          <a:sym typeface="+mn-lt"/>
                        </a:rPr>
                        <a:t>是</a:t>
                      </a:r>
                      <a:r>
                        <a:rPr lang="en-US" altLang="zh-CN" sz="1800" dirty="0">
                          <a:solidFill>
                            <a:srgbClr val="575757"/>
                          </a:solidFill>
                          <a:latin typeface="+mn-lt"/>
                          <a:ea typeface="+mn-ea"/>
                          <a:cs typeface="+mn-ea"/>
                          <a:sym typeface="+mn-lt"/>
                        </a:rPr>
                        <a:t>, 100 </a:t>
                      </a:r>
                      <a:r>
                        <a:rPr lang="en-US" altLang="zh-CN" sz="1800" dirty="0" err="1">
                          <a:solidFill>
                            <a:srgbClr val="575757"/>
                          </a:solidFill>
                          <a:latin typeface="+mn-lt"/>
                          <a:ea typeface="+mn-ea"/>
                          <a:cs typeface="+mn-ea"/>
                          <a:sym typeface="+mn-lt"/>
                        </a:rPr>
                        <a:t>msec</a:t>
                      </a:r>
                      <a:endParaRPr lang="en-US" altLang="zh-CN" sz="1800" dirty="0">
                        <a:solidFill>
                          <a:srgbClr val="575757"/>
                        </a:solidFill>
                        <a:latin typeface="+mn-lt"/>
                        <a:ea typeface="+mn-ea"/>
                        <a:cs typeface="+mn-ea"/>
                        <a:sym typeface="+mn-lt"/>
                      </a:endParaRPr>
                    </a:p>
                  </a:txBody>
                  <a:tcPr/>
                </a:tc>
                <a:extLst>
                  <a:ext uri="{0D108BD9-81ED-4DB2-BD59-A6C34878D82A}">
                    <a16:rowId xmlns:a16="http://schemas.microsoft.com/office/drawing/2014/main" val="2114123477"/>
                  </a:ext>
                </a:extLst>
              </a:tr>
              <a:tr h="68351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rgbClr val="575757"/>
                          </a:solidFill>
                          <a:latin typeface="+mn-lt"/>
                          <a:ea typeface="+mn-ea"/>
                          <a:cs typeface="+mn-ea"/>
                          <a:sym typeface="+mn-lt"/>
                        </a:rPr>
                        <a:t>即时讯息</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rgbClr val="575757"/>
                          </a:solidFill>
                          <a:latin typeface="+mn-lt"/>
                          <a:ea typeface="+mn-ea"/>
                          <a:cs typeface="+mn-ea"/>
                          <a:sym typeface="+mn-lt"/>
                        </a:rPr>
                        <a:t>不能丢失</a:t>
                      </a:r>
                    </a:p>
                  </a:txBody>
                  <a:tcPr/>
                </a:tc>
                <a:tc>
                  <a:txBody>
                    <a:bodyPr/>
                    <a:lstStyle/>
                    <a:p>
                      <a:pPr>
                        <a:lnSpc>
                          <a:spcPts val="3275"/>
                        </a:lnSpc>
                        <a:spcBef>
                          <a:spcPct val="0"/>
                        </a:spcBef>
                        <a:buFontTx/>
                        <a:buNone/>
                      </a:pPr>
                      <a:r>
                        <a:rPr lang="zh-CN" altLang="en-US" sz="1800" dirty="0">
                          <a:solidFill>
                            <a:srgbClr val="575757"/>
                          </a:solidFill>
                          <a:latin typeface="+mn-lt"/>
                          <a:ea typeface="+mn-ea"/>
                          <a:cs typeface="+mn-ea"/>
                          <a:sym typeface="+mn-lt"/>
                        </a:rPr>
                        <a:t>几 </a:t>
                      </a:r>
                      <a:r>
                        <a:rPr lang="en-US" altLang="zh-CN" sz="1800" dirty="0">
                          <a:solidFill>
                            <a:srgbClr val="575757"/>
                          </a:solidFill>
                          <a:latin typeface="+mn-lt"/>
                          <a:ea typeface="+mn-ea"/>
                          <a:cs typeface="+mn-ea"/>
                          <a:sym typeface="+mn-lt"/>
                        </a:rPr>
                        <a:t>kbps </a:t>
                      </a:r>
                      <a:r>
                        <a:rPr lang="zh-CN" altLang="en-US" sz="1800" dirty="0">
                          <a:solidFill>
                            <a:srgbClr val="575757"/>
                          </a:solidFill>
                          <a:latin typeface="+mn-lt"/>
                          <a:ea typeface="+mn-ea"/>
                          <a:cs typeface="+mn-ea"/>
                          <a:sym typeface="+mn-lt"/>
                        </a:rPr>
                        <a:t>以上 </a:t>
                      </a:r>
                      <a:r>
                        <a:rPr lang="zh-CN" altLang="en-US" sz="1800" dirty="0" smtClean="0">
                          <a:solidFill>
                            <a:srgbClr val="575757"/>
                          </a:solidFill>
                          <a:latin typeface="+mn-lt"/>
                          <a:ea typeface="+mn-ea"/>
                          <a:cs typeface="+mn-ea"/>
                          <a:sym typeface="+mn-lt"/>
                        </a:rPr>
                        <a:t>，弹性</a:t>
                      </a:r>
                      <a:endParaRPr lang="zh-CN" altLang="en-US" sz="1800" dirty="0">
                        <a:solidFill>
                          <a:srgbClr val="575757"/>
                        </a:solidFill>
                        <a:latin typeface="+mn-lt"/>
                        <a:ea typeface="+mn-ea"/>
                        <a:cs typeface="+mn-ea"/>
                        <a:sym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rgbClr val="575757"/>
                          </a:solidFill>
                          <a:latin typeface="+mn-lt"/>
                          <a:ea typeface="+mn-ea"/>
                          <a:cs typeface="+mn-ea"/>
                          <a:sym typeface="+mn-lt"/>
                        </a:rPr>
                        <a:t>是和不是</a:t>
                      </a:r>
                    </a:p>
                  </a:txBody>
                  <a:tcPr/>
                </a:tc>
                <a:extLst>
                  <a:ext uri="{0D108BD9-81ED-4DB2-BD59-A6C34878D82A}">
                    <a16:rowId xmlns:a16="http://schemas.microsoft.com/office/drawing/2014/main" val="1152422938"/>
                  </a:ext>
                </a:extLst>
              </a:tr>
            </a:tbl>
          </a:graphicData>
        </a:graphic>
      </p:graphicFrame>
    </p:spTree>
    <p:extLst>
      <p:ext uri="{BB962C8B-B14F-4D97-AF65-F5344CB8AC3E}">
        <p14:creationId xmlns:p14="http://schemas.microsoft.com/office/powerpoint/2010/main" val="35721185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学习目的</a:t>
            </a:r>
          </a:p>
        </p:txBody>
      </p:sp>
      <p:sp>
        <p:nvSpPr>
          <p:cNvPr id="4" name="矩形 3"/>
          <p:cNvSpPr/>
          <p:nvPr/>
        </p:nvSpPr>
        <p:spPr>
          <a:xfrm>
            <a:off x="310605" y="388486"/>
            <a:ext cx="11593220" cy="1938992"/>
          </a:xfrm>
          <a:prstGeom prst="rect">
            <a:avLst/>
          </a:prstGeom>
        </p:spPr>
        <p:txBody>
          <a:bodyPr wrap="square">
            <a:spAutoFit/>
          </a:bodyPr>
          <a:lstStyle/>
          <a:p>
            <a:pPr marL="0" lvl="1"/>
            <a:r>
              <a:rPr lang="en-US" altLang="zh-CN" sz="2000" b="1" dirty="0" smtClean="0">
                <a:latin typeface="+mn-ea"/>
              </a:rPr>
              <a:t>13</a:t>
            </a:r>
            <a:r>
              <a:rPr lang="zh-CN" altLang="en-US" sz="2000" b="1" dirty="0" smtClean="0">
                <a:latin typeface="+mn-ea"/>
              </a:rPr>
              <a:t>、因特网运输层提供的服务</a:t>
            </a:r>
            <a:endParaRPr lang="en-US" altLang="zh-CN" sz="2000" b="1" dirty="0" smtClean="0">
              <a:latin typeface="+mn-ea"/>
            </a:endParaRPr>
          </a:p>
          <a:p>
            <a:pPr marL="0" lvl="1"/>
            <a:r>
              <a:rPr lang="zh-CN" altLang="en-US" sz="2000" dirty="0" smtClean="0">
                <a:latin typeface="+mn-ea"/>
              </a:rPr>
              <a:t>（</a:t>
            </a:r>
            <a:r>
              <a:rPr lang="en-US" altLang="zh-CN" sz="2000" dirty="0" smtClean="0">
                <a:latin typeface="+mn-ea"/>
              </a:rPr>
              <a:t>1</a:t>
            </a:r>
            <a:r>
              <a:rPr lang="zh-CN" altLang="en-US" sz="2000" dirty="0" smtClean="0">
                <a:latin typeface="+mn-ea"/>
              </a:rPr>
              <a:t>）</a:t>
            </a:r>
            <a:r>
              <a:rPr lang="en-US" altLang="zh-CN" sz="2000" dirty="0" smtClean="0">
                <a:latin typeface="+mn-ea"/>
              </a:rPr>
              <a:t>TCP</a:t>
            </a:r>
            <a:r>
              <a:rPr lang="zh-CN" altLang="en-US" sz="2000" dirty="0" smtClean="0">
                <a:latin typeface="+mn-ea"/>
              </a:rPr>
              <a:t>服务：面向连接、可靠数据传输、流量控制、拥塞控制；无</a:t>
            </a:r>
            <a:r>
              <a:rPr lang="zh-CN" altLang="en-US" sz="2000" dirty="0">
                <a:cs typeface="+mn-ea"/>
                <a:sym typeface="+mn-lt"/>
              </a:rPr>
              <a:t>时延和带宽保证</a:t>
            </a:r>
            <a:endParaRPr lang="en-US" altLang="zh-CN" sz="2000" dirty="0" smtClean="0">
              <a:latin typeface="+mn-ea"/>
            </a:endParaRPr>
          </a:p>
          <a:p>
            <a:pPr marL="0" lvl="1"/>
            <a:r>
              <a:rPr lang="zh-CN" altLang="en-US" sz="2000" dirty="0" smtClean="0">
                <a:latin typeface="+mn-ea"/>
              </a:rPr>
              <a:t>（</a:t>
            </a:r>
            <a:r>
              <a:rPr lang="en-US" altLang="zh-CN" sz="2000" dirty="0" smtClean="0">
                <a:latin typeface="+mn-ea"/>
              </a:rPr>
              <a:t>2</a:t>
            </a:r>
            <a:r>
              <a:rPr lang="zh-CN" altLang="en-US" sz="2000" dirty="0" smtClean="0">
                <a:latin typeface="+mn-ea"/>
              </a:rPr>
              <a:t>）</a:t>
            </a:r>
            <a:r>
              <a:rPr lang="en-US" altLang="zh-CN" sz="2000" dirty="0" smtClean="0">
                <a:latin typeface="+mn-ea"/>
              </a:rPr>
              <a:t>UDP</a:t>
            </a:r>
            <a:r>
              <a:rPr lang="zh-CN" altLang="en-US" sz="2000" dirty="0" smtClean="0">
                <a:latin typeface="+mn-ea"/>
              </a:rPr>
              <a:t>服务：不提供</a:t>
            </a:r>
            <a:r>
              <a:rPr lang="zh-CN" altLang="en-US" sz="2000" dirty="0">
                <a:cs typeface="+mn-ea"/>
                <a:sym typeface="+mn-lt"/>
              </a:rPr>
              <a:t>建立连接，可靠性，流量控制，拥塞控制，时延和带宽</a:t>
            </a:r>
            <a:r>
              <a:rPr lang="zh-CN" altLang="en-US" sz="2000" dirty="0" smtClean="0">
                <a:cs typeface="+mn-ea"/>
                <a:sym typeface="+mn-lt"/>
              </a:rPr>
              <a:t>保证。</a:t>
            </a:r>
            <a:endParaRPr lang="en-US" altLang="zh-CN" sz="2000" dirty="0" smtClean="0">
              <a:latin typeface="+mn-ea"/>
            </a:endParaRPr>
          </a:p>
          <a:p>
            <a:pPr marL="0" lvl="1"/>
            <a:endParaRPr lang="en-US" altLang="zh-CN" sz="2000" dirty="0" smtClean="0">
              <a:latin typeface="+mn-ea"/>
            </a:endParaRPr>
          </a:p>
          <a:p>
            <a:pPr marL="0" lvl="1"/>
            <a:r>
              <a:rPr lang="en-US" altLang="zh-CN" sz="2000" b="1" dirty="0" smtClean="0">
                <a:latin typeface="+mn-ea"/>
              </a:rPr>
              <a:t>14</a:t>
            </a:r>
            <a:r>
              <a:rPr lang="zh-CN" altLang="en-US" sz="2000" b="1" dirty="0" smtClean="0">
                <a:latin typeface="+mn-ea"/>
              </a:rPr>
              <a:t>、</a:t>
            </a:r>
            <a:r>
              <a:rPr lang="zh-CN" altLang="en-US" sz="2000" b="1" dirty="0">
                <a:cs typeface="+mn-ea"/>
                <a:sym typeface="+mn-lt"/>
              </a:rPr>
              <a:t>因特网应用：应用层协议，传输协议</a:t>
            </a:r>
          </a:p>
          <a:p>
            <a:pPr marL="0" lvl="1"/>
            <a:endParaRPr lang="zh-CN" altLang="en-US" sz="2000" dirty="0">
              <a:latin typeface="+mn-ea"/>
            </a:endParaRPr>
          </a:p>
        </p:txBody>
      </p:sp>
      <p:graphicFrame>
        <p:nvGraphicFramePr>
          <p:cNvPr id="7" name="表格 6"/>
          <p:cNvGraphicFramePr>
            <a:graphicFrameLocks noGrp="1"/>
          </p:cNvGraphicFramePr>
          <p:nvPr>
            <p:extLst>
              <p:ext uri="{D42A27DB-BD31-4B8C-83A1-F6EECF244321}">
                <p14:modId xmlns:p14="http://schemas.microsoft.com/office/powerpoint/2010/main" val="2871451638"/>
              </p:ext>
            </p:extLst>
          </p:nvPr>
        </p:nvGraphicFramePr>
        <p:xfrm>
          <a:off x="611560" y="2155599"/>
          <a:ext cx="9906000" cy="4702401"/>
        </p:xfrm>
        <a:graphic>
          <a:graphicData uri="http://schemas.openxmlformats.org/drawingml/2006/table">
            <a:tbl>
              <a:tblPr firstRow="1" bandRow="1">
                <a:tableStyleId>{5C22544A-7EE6-4342-B048-85BDC9FD1C3A}</a:tableStyleId>
              </a:tblPr>
              <a:tblGrid>
                <a:gridCol w="3302000">
                  <a:extLst>
                    <a:ext uri="{9D8B030D-6E8A-4147-A177-3AD203B41FA5}">
                      <a16:colId xmlns:a16="http://schemas.microsoft.com/office/drawing/2014/main" val="1727121933"/>
                    </a:ext>
                  </a:extLst>
                </a:gridCol>
                <a:gridCol w="3302000">
                  <a:extLst>
                    <a:ext uri="{9D8B030D-6E8A-4147-A177-3AD203B41FA5}">
                      <a16:colId xmlns:a16="http://schemas.microsoft.com/office/drawing/2014/main" val="2514352155"/>
                    </a:ext>
                  </a:extLst>
                </a:gridCol>
                <a:gridCol w="3302000">
                  <a:extLst>
                    <a:ext uri="{9D8B030D-6E8A-4147-A177-3AD203B41FA5}">
                      <a16:colId xmlns:a16="http://schemas.microsoft.com/office/drawing/2014/main" val="1743887411"/>
                    </a:ext>
                  </a:extLst>
                </a:gridCol>
              </a:tblGrid>
              <a:tr h="58760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1" dirty="0">
                          <a:latin typeface="+mn-lt"/>
                          <a:ea typeface="+mn-ea"/>
                          <a:cs typeface="+mn-ea"/>
                          <a:sym typeface="+mn-lt"/>
                        </a:rPr>
                        <a:t>应用</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1" dirty="0">
                          <a:latin typeface="+mn-lt"/>
                          <a:ea typeface="+mn-ea"/>
                          <a:cs typeface="+mn-ea"/>
                          <a:sym typeface="+mn-lt"/>
                        </a:rPr>
                        <a:t>应用层协议</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1" dirty="0">
                          <a:latin typeface="+mn-lt"/>
                          <a:ea typeface="+mn-ea"/>
                          <a:cs typeface="+mn-ea"/>
                          <a:sym typeface="+mn-lt"/>
                        </a:rPr>
                        <a:t>下面的传输协议</a:t>
                      </a:r>
                    </a:p>
                  </a:txBody>
                  <a:tcPr/>
                </a:tc>
                <a:extLst>
                  <a:ext uri="{0D108BD9-81ED-4DB2-BD59-A6C34878D82A}">
                    <a16:rowId xmlns:a16="http://schemas.microsoft.com/office/drawing/2014/main" val="678281695"/>
                  </a:ext>
                </a:extLst>
              </a:tr>
              <a:tr h="63923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latin typeface="+mn-lt"/>
                          <a:ea typeface="+mn-ea"/>
                          <a:cs typeface="+mn-ea"/>
                          <a:sym typeface="+mn-lt"/>
                        </a:rPr>
                        <a:t>电子邮件</a:t>
                      </a:r>
                    </a:p>
                    <a:p>
                      <a:endParaRPr lang="zh-CN" altLang="en-US" dirty="0">
                        <a:latin typeface="+mn-lt"/>
                        <a:ea typeface="+mn-ea"/>
                        <a:cs typeface="+mn-ea"/>
                        <a:sym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a:latin typeface="+mn-lt"/>
                          <a:ea typeface="+mn-ea"/>
                          <a:cs typeface="+mn-ea"/>
                          <a:sym typeface="+mn-lt"/>
                        </a:rPr>
                        <a:t>SMTP [RFC 2821]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a:latin typeface="+mn-lt"/>
                          <a:ea typeface="+mn-ea"/>
                          <a:cs typeface="+mn-ea"/>
                          <a:sym typeface="+mn-lt"/>
                        </a:rPr>
                        <a:t>TCP</a:t>
                      </a:r>
                    </a:p>
                    <a:p>
                      <a:endParaRPr lang="zh-CN" altLang="en-US" dirty="0">
                        <a:latin typeface="+mn-lt"/>
                        <a:ea typeface="+mn-ea"/>
                        <a:cs typeface="+mn-ea"/>
                        <a:sym typeface="+mn-lt"/>
                      </a:endParaRPr>
                    </a:p>
                  </a:txBody>
                  <a:tcPr/>
                </a:tc>
                <a:extLst>
                  <a:ext uri="{0D108BD9-81ED-4DB2-BD59-A6C34878D82A}">
                    <a16:rowId xmlns:a16="http://schemas.microsoft.com/office/drawing/2014/main" val="2903635833"/>
                  </a:ext>
                </a:extLst>
              </a:tr>
              <a:tr h="63923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latin typeface="+mn-lt"/>
                          <a:ea typeface="+mn-ea"/>
                          <a:cs typeface="+mn-ea"/>
                          <a:sym typeface="+mn-lt"/>
                        </a:rPr>
                        <a:t>远程终端访问</a:t>
                      </a:r>
                      <a:endParaRPr lang="zh-CN" altLang="en-US" dirty="0">
                        <a:latin typeface="+mn-lt"/>
                        <a:ea typeface="+mn-ea"/>
                        <a:cs typeface="+mn-ea"/>
                        <a:sym typeface="+mn-lt"/>
                      </a:endParaRPr>
                    </a:p>
                  </a:txBody>
                  <a:tcPr/>
                </a:tc>
                <a:tc>
                  <a:txBody>
                    <a:bodyPr/>
                    <a:lstStyle/>
                    <a:p>
                      <a:r>
                        <a:rPr lang="en-US" altLang="zh-CN" dirty="0">
                          <a:latin typeface="+mn-lt"/>
                          <a:ea typeface="+mn-ea"/>
                          <a:cs typeface="+mn-ea"/>
                          <a:sym typeface="+mn-lt"/>
                        </a:rPr>
                        <a:t>Telnet [RFC 854]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a:latin typeface="+mn-lt"/>
                          <a:ea typeface="+mn-ea"/>
                          <a:cs typeface="+mn-ea"/>
                          <a:sym typeface="+mn-lt"/>
                        </a:rPr>
                        <a:t>TCP</a:t>
                      </a:r>
                    </a:p>
                    <a:p>
                      <a:endParaRPr lang="zh-CN" altLang="en-US" dirty="0">
                        <a:latin typeface="+mn-lt"/>
                        <a:ea typeface="+mn-ea"/>
                        <a:cs typeface="+mn-ea"/>
                        <a:sym typeface="+mn-lt"/>
                      </a:endParaRPr>
                    </a:p>
                  </a:txBody>
                  <a:tcPr/>
                </a:tc>
                <a:extLst>
                  <a:ext uri="{0D108BD9-81ED-4DB2-BD59-A6C34878D82A}">
                    <a16:rowId xmlns:a16="http://schemas.microsoft.com/office/drawing/2014/main" val="1644201244"/>
                  </a:ext>
                </a:extLst>
              </a:tr>
              <a:tr h="63923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a:latin typeface="+mn-lt"/>
                          <a:ea typeface="+mn-ea"/>
                          <a:cs typeface="+mn-ea"/>
                          <a:sym typeface="+mn-lt"/>
                        </a:rPr>
                        <a:t>Web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a:latin typeface="+mn-lt"/>
                          <a:ea typeface="+mn-ea"/>
                          <a:cs typeface="+mn-ea"/>
                          <a:sym typeface="+mn-lt"/>
                        </a:rPr>
                        <a:t>HTTP [RFC 2616]</a:t>
                      </a:r>
                    </a:p>
                    <a:p>
                      <a:endParaRPr lang="zh-CN" altLang="en-US" dirty="0">
                        <a:latin typeface="+mn-lt"/>
                        <a:ea typeface="+mn-ea"/>
                        <a:cs typeface="+mn-ea"/>
                        <a:sym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a:latin typeface="+mn-lt"/>
                          <a:ea typeface="+mn-ea"/>
                          <a:cs typeface="+mn-ea"/>
                          <a:sym typeface="+mn-lt"/>
                        </a:rPr>
                        <a:t>TCP</a:t>
                      </a:r>
                    </a:p>
                    <a:p>
                      <a:endParaRPr lang="zh-CN" altLang="en-US" dirty="0">
                        <a:latin typeface="+mn-lt"/>
                        <a:ea typeface="+mn-ea"/>
                        <a:cs typeface="+mn-ea"/>
                        <a:sym typeface="+mn-lt"/>
                      </a:endParaRPr>
                    </a:p>
                  </a:txBody>
                  <a:tcPr/>
                </a:tc>
                <a:extLst>
                  <a:ext uri="{0D108BD9-81ED-4DB2-BD59-A6C34878D82A}">
                    <a16:rowId xmlns:a16="http://schemas.microsoft.com/office/drawing/2014/main" val="3972516217"/>
                  </a:ext>
                </a:extLst>
              </a:tr>
              <a:tr h="63923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latin typeface="+mn-lt"/>
                          <a:ea typeface="+mn-ea"/>
                          <a:cs typeface="+mn-ea"/>
                          <a:sym typeface="+mn-lt"/>
                        </a:rPr>
                        <a:t>文件传输</a:t>
                      </a:r>
                      <a:endParaRPr lang="zh-CN" altLang="en-US" dirty="0">
                        <a:latin typeface="+mn-lt"/>
                        <a:ea typeface="+mn-ea"/>
                        <a:cs typeface="+mn-ea"/>
                        <a:sym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a:latin typeface="+mn-lt"/>
                          <a:ea typeface="+mn-ea"/>
                          <a:cs typeface="+mn-ea"/>
                          <a:sym typeface="+mn-lt"/>
                        </a:rPr>
                        <a:t>FTP [RFC 959]</a:t>
                      </a:r>
                    </a:p>
                    <a:p>
                      <a:endParaRPr lang="zh-CN" altLang="en-US" dirty="0">
                        <a:latin typeface="+mn-lt"/>
                        <a:ea typeface="+mn-ea"/>
                        <a:cs typeface="+mn-ea"/>
                        <a:sym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a:latin typeface="+mn-lt"/>
                          <a:ea typeface="+mn-ea"/>
                          <a:cs typeface="+mn-ea"/>
                          <a:sym typeface="+mn-lt"/>
                        </a:rPr>
                        <a:t>TCP</a:t>
                      </a:r>
                    </a:p>
                    <a:p>
                      <a:endParaRPr lang="zh-CN" altLang="en-US" dirty="0">
                        <a:latin typeface="+mn-lt"/>
                        <a:ea typeface="+mn-ea"/>
                        <a:cs typeface="+mn-ea"/>
                        <a:sym typeface="+mn-lt"/>
                      </a:endParaRPr>
                    </a:p>
                  </a:txBody>
                  <a:tcPr/>
                </a:tc>
                <a:extLst>
                  <a:ext uri="{0D108BD9-81ED-4DB2-BD59-A6C34878D82A}">
                    <a16:rowId xmlns:a16="http://schemas.microsoft.com/office/drawing/2014/main" val="298282881"/>
                  </a:ext>
                </a:extLst>
              </a:tr>
              <a:tr h="63923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latin typeface="+mn-lt"/>
                          <a:ea typeface="+mn-ea"/>
                          <a:cs typeface="+mn-ea"/>
                          <a:sym typeface="+mn-lt"/>
                        </a:rPr>
                        <a:t>流媒体</a:t>
                      </a:r>
                      <a:endParaRPr lang="zh-CN" altLang="en-US" dirty="0">
                        <a:latin typeface="+mn-lt"/>
                        <a:ea typeface="+mn-ea"/>
                        <a:cs typeface="+mn-ea"/>
                        <a:sym typeface="+mn-lt"/>
                      </a:endParaRPr>
                    </a:p>
                  </a:txBody>
                  <a:tcPr/>
                </a:tc>
                <a:tc>
                  <a:txBody>
                    <a:bodyPr/>
                    <a:lstStyle/>
                    <a:p>
                      <a:pPr>
                        <a:spcBef>
                          <a:spcPct val="0"/>
                        </a:spcBef>
                        <a:buFontTx/>
                        <a:buNone/>
                      </a:pPr>
                      <a:r>
                        <a:rPr lang="zh-CN" altLang="en-US" sz="1800" dirty="0">
                          <a:latin typeface="+mn-lt"/>
                          <a:ea typeface="+mn-ea"/>
                          <a:cs typeface="+mn-ea"/>
                          <a:sym typeface="+mn-lt"/>
                        </a:rPr>
                        <a:t>通常专用</a:t>
                      </a:r>
                    </a:p>
                    <a:p>
                      <a:pPr>
                        <a:spcBef>
                          <a:spcPct val="0"/>
                        </a:spcBef>
                        <a:buFontTx/>
                        <a:buNone/>
                      </a:pPr>
                      <a:r>
                        <a:rPr lang="en-US" altLang="zh-CN" sz="1800" dirty="0">
                          <a:latin typeface="+mn-lt"/>
                          <a:ea typeface="+mn-ea"/>
                          <a:cs typeface="+mn-ea"/>
                          <a:sym typeface="+mn-lt"/>
                        </a:rPr>
                        <a:t>(e.g. </a:t>
                      </a:r>
                      <a:r>
                        <a:rPr lang="en-US" altLang="zh-CN" sz="1800" dirty="0" err="1">
                          <a:latin typeface="+mn-lt"/>
                          <a:ea typeface="+mn-ea"/>
                          <a:cs typeface="+mn-ea"/>
                          <a:sym typeface="+mn-lt"/>
                        </a:rPr>
                        <a:t>RealNetworks</a:t>
                      </a:r>
                      <a:r>
                        <a:rPr lang="en-US" altLang="zh-CN" sz="1800" dirty="0">
                          <a:latin typeface="+mn-lt"/>
                          <a:ea typeface="+mn-ea"/>
                          <a:cs typeface="+mn-ea"/>
                          <a:sym typeface="+mn-lt"/>
                        </a:rPr>
                        <a:t>)</a:t>
                      </a:r>
                    </a:p>
                    <a:p>
                      <a:endParaRPr lang="zh-CN" altLang="en-US" dirty="0">
                        <a:latin typeface="+mn-lt"/>
                        <a:ea typeface="+mn-ea"/>
                        <a:cs typeface="+mn-ea"/>
                        <a:sym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a:latin typeface="+mn-lt"/>
                          <a:ea typeface="+mn-ea"/>
                          <a:cs typeface="+mn-ea"/>
                          <a:sym typeface="+mn-lt"/>
                        </a:rPr>
                        <a:t>TCP or UDP</a:t>
                      </a:r>
                    </a:p>
                    <a:p>
                      <a:endParaRPr lang="zh-CN" altLang="en-US" dirty="0">
                        <a:latin typeface="+mn-lt"/>
                        <a:ea typeface="+mn-ea"/>
                        <a:cs typeface="+mn-ea"/>
                        <a:sym typeface="+mn-lt"/>
                      </a:endParaRPr>
                    </a:p>
                  </a:txBody>
                  <a:tcPr/>
                </a:tc>
                <a:extLst>
                  <a:ext uri="{0D108BD9-81ED-4DB2-BD59-A6C34878D82A}">
                    <a16:rowId xmlns:a16="http://schemas.microsoft.com/office/drawing/2014/main" val="2421230073"/>
                  </a:ext>
                </a:extLst>
              </a:tr>
              <a:tr h="63923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latin typeface="+mn-lt"/>
                          <a:ea typeface="+mn-ea"/>
                          <a:cs typeface="+mn-ea"/>
                          <a:sym typeface="+mn-lt"/>
                        </a:rPr>
                        <a:t>因特网电话</a:t>
                      </a:r>
                    </a:p>
                  </a:txBody>
                  <a:tcPr/>
                </a:tc>
                <a:tc>
                  <a:txBody>
                    <a:bodyPr/>
                    <a:lstStyle/>
                    <a:p>
                      <a:pPr>
                        <a:spcBef>
                          <a:spcPct val="0"/>
                        </a:spcBef>
                        <a:buFontTx/>
                        <a:buNone/>
                      </a:pPr>
                      <a:r>
                        <a:rPr lang="zh-CN" altLang="en-US" sz="1800" dirty="0">
                          <a:latin typeface="+mn-lt"/>
                          <a:ea typeface="+mn-ea"/>
                          <a:cs typeface="+mn-ea"/>
                          <a:sym typeface="+mn-lt"/>
                        </a:rPr>
                        <a:t>通常专用</a:t>
                      </a:r>
                    </a:p>
                    <a:p>
                      <a:pPr>
                        <a:spcBef>
                          <a:spcPct val="0"/>
                        </a:spcBef>
                        <a:buFontTx/>
                        <a:buNone/>
                      </a:pPr>
                      <a:r>
                        <a:rPr lang="en-US" altLang="zh-CN" sz="1800" dirty="0">
                          <a:latin typeface="+mn-lt"/>
                          <a:ea typeface="+mn-ea"/>
                          <a:cs typeface="+mn-ea"/>
                          <a:sym typeface="+mn-lt"/>
                        </a:rPr>
                        <a:t>(e.g., Skype)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latin typeface="+mn-lt"/>
                          <a:ea typeface="+mn-ea"/>
                          <a:cs typeface="+mn-ea"/>
                          <a:sym typeface="+mn-lt"/>
                        </a:rPr>
                        <a:t>典型用 </a:t>
                      </a:r>
                      <a:r>
                        <a:rPr lang="en-US" altLang="zh-CN" sz="1800" dirty="0">
                          <a:latin typeface="+mn-lt"/>
                          <a:ea typeface="+mn-ea"/>
                          <a:cs typeface="+mn-ea"/>
                          <a:sym typeface="+mn-lt"/>
                        </a:rPr>
                        <a:t>UDP</a:t>
                      </a:r>
                    </a:p>
                    <a:p>
                      <a:endParaRPr lang="zh-CN" altLang="en-US" dirty="0">
                        <a:latin typeface="+mn-lt"/>
                        <a:ea typeface="+mn-ea"/>
                        <a:cs typeface="+mn-ea"/>
                        <a:sym typeface="+mn-lt"/>
                      </a:endParaRPr>
                    </a:p>
                  </a:txBody>
                  <a:tcPr/>
                </a:tc>
                <a:extLst>
                  <a:ext uri="{0D108BD9-81ED-4DB2-BD59-A6C34878D82A}">
                    <a16:rowId xmlns:a16="http://schemas.microsoft.com/office/drawing/2014/main" val="740129758"/>
                  </a:ext>
                </a:extLst>
              </a:tr>
            </a:tbl>
          </a:graphicData>
        </a:graphic>
      </p:graphicFrame>
    </p:spTree>
    <p:extLst>
      <p:ext uri="{BB962C8B-B14F-4D97-AF65-F5344CB8AC3E}">
        <p14:creationId xmlns:p14="http://schemas.microsoft.com/office/powerpoint/2010/main" val="28215084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学习目的</a:t>
            </a:r>
          </a:p>
        </p:txBody>
      </p:sp>
      <p:sp>
        <p:nvSpPr>
          <p:cNvPr id="4" name="矩形 3"/>
          <p:cNvSpPr/>
          <p:nvPr/>
        </p:nvSpPr>
        <p:spPr>
          <a:xfrm>
            <a:off x="626489" y="679809"/>
            <a:ext cx="11293962" cy="5940088"/>
          </a:xfrm>
          <a:prstGeom prst="rect">
            <a:avLst/>
          </a:prstGeom>
        </p:spPr>
        <p:txBody>
          <a:bodyPr wrap="square">
            <a:spAutoFit/>
          </a:bodyPr>
          <a:lstStyle/>
          <a:p>
            <a:r>
              <a:rPr lang="en-US" altLang="zh-CN" sz="2000" kern="100" dirty="0" smtClean="0">
                <a:latin typeface="+mn-ea"/>
                <a:cs typeface="Times New Roman" panose="02020603050405020304" pitchFamily="18" charset="0"/>
              </a:rPr>
              <a:t>1</a:t>
            </a:r>
            <a:r>
              <a:rPr lang="zh-CN" altLang="en-US" sz="2000" kern="100" dirty="0" smtClean="0">
                <a:latin typeface="+mn-ea"/>
                <a:cs typeface="Times New Roman" panose="02020603050405020304" pitchFamily="18" charset="0"/>
              </a:rPr>
              <a:t>、</a:t>
            </a:r>
            <a:r>
              <a:rPr lang="zh-CN" altLang="zh-CN" sz="2000" kern="100" dirty="0">
                <a:latin typeface="+mn-ea"/>
                <a:cs typeface="Times New Roman" panose="02020603050405020304" pitchFamily="18" charset="0"/>
              </a:rPr>
              <a:t>使用加密机制可以防范分布式拒绝服务（</a:t>
            </a:r>
            <a:r>
              <a:rPr lang="en-US" altLang="zh-CN" sz="2000" kern="100" dirty="0">
                <a:latin typeface="+mn-ea"/>
                <a:cs typeface="Times New Roman" panose="02020603050405020304" pitchFamily="18" charset="0"/>
              </a:rPr>
              <a:t>DDoS</a:t>
            </a:r>
            <a:r>
              <a:rPr lang="zh-CN" altLang="zh-CN" sz="2000" kern="100" dirty="0">
                <a:latin typeface="+mn-ea"/>
                <a:cs typeface="Times New Roman" panose="02020603050405020304" pitchFamily="18" charset="0"/>
              </a:rPr>
              <a:t>）攻击。 （</a:t>
            </a:r>
            <a:r>
              <a:rPr lang="en-US" altLang="zh-CN" sz="2000" kern="100" dirty="0">
                <a:latin typeface="+mn-ea"/>
                <a:cs typeface="Times New Roman" panose="02020603050405020304" pitchFamily="18" charset="0"/>
              </a:rPr>
              <a:t>  </a:t>
            </a:r>
            <a:r>
              <a:rPr lang="en-US" altLang="zh-CN" sz="2000" kern="100" dirty="0">
                <a:solidFill>
                  <a:srgbClr val="FF0000"/>
                </a:solidFill>
                <a:latin typeface="+mn-ea"/>
                <a:cs typeface="Times New Roman" panose="02020603050405020304" pitchFamily="18" charset="0"/>
              </a:rPr>
              <a:t>   </a:t>
            </a:r>
            <a:r>
              <a:rPr lang="en-US" altLang="zh-CN" sz="2000" kern="100" dirty="0">
                <a:latin typeface="+mn-ea"/>
                <a:cs typeface="Times New Roman" panose="02020603050405020304" pitchFamily="18" charset="0"/>
              </a:rPr>
              <a:t>  </a:t>
            </a:r>
            <a:r>
              <a:rPr lang="zh-CN" altLang="zh-CN" sz="2000" kern="100" dirty="0">
                <a:latin typeface="+mn-ea"/>
                <a:cs typeface="Times New Roman" panose="02020603050405020304" pitchFamily="18" charset="0"/>
              </a:rPr>
              <a:t>）</a:t>
            </a:r>
          </a:p>
          <a:p>
            <a:endParaRPr lang="en-US" altLang="zh-CN" sz="2000" dirty="0" smtClean="0">
              <a:latin typeface="+mn-ea"/>
            </a:endParaRPr>
          </a:p>
          <a:p>
            <a:r>
              <a:rPr lang="en-US" altLang="zh-CN" sz="2000" dirty="0">
                <a:latin typeface="+mn-ea"/>
              </a:rPr>
              <a:t>2</a:t>
            </a:r>
            <a:r>
              <a:rPr lang="zh-CN" altLang="en-US" sz="2000" dirty="0" smtClean="0">
                <a:latin typeface="+mn-ea"/>
              </a:rPr>
              <a:t>、网</a:t>
            </a:r>
            <a:r>
              <a:rPr lang="zh-CN" altLang="en-US" sz="2000" dirty="0">
                <a:latin typeface="+mn-ea"/>
              </a:rPr>
              <a:t>页恶意代码通常利用</a:t>
            </a:r>
            <a:r>
              <a:rPr lang="zh-CN" altLang="en-US" sz="2000" dirty="0" smtClean="0">
                <a:latin typeface="+mn-ea"/>
              </a:rPr>
              <a:t>（）</a:t>
            </a:r>
            <a:r>
              <a:rPr lang="zh-CN" altLang="en-US" sz="2000" dirty="0">
                <a:latin typeface="+mn-ea"/>
              </a:rPr>
              <a:t>来实现植入并进行攻击。</a:t>
            </a:r>
          </a:p>
          <a:p>
            <a:r>
              <a:rPr lang="en-US" altLang="zh-CN" sz="2000" dirty="0">
                <a:latin typeface="+mn-ea"/>
              </a:rPr>
              <a:t>A</a:t>
            </a:r>
            <a:r>
              <a:rPr lang="zh-CN" altLang="en-US" sz="2000" dirty="0">
                <a:latin typeface="+mn-ea"/>
              </a:rPr>
              <a:t>、口令攻击</a:t>
            </a:r>
          </a:p>
          <a:p>
            <a:r>
              <a:rPr lang="en-US" altLang="zh-CN" sz="2000" dirty="0">
                <a:latin typeface="+mn-ea"/>
              </a:rPr>
              <a:t>B</a:t>
            </a:r>
            <a:r>
              <a:rPr lang="zh-CN" altLang="en-US" sz="2000" dirty="0">
                <a:latin typeface="+mn-ea"/>
              </a:rPr>
              <a:t>、</a:t>
            </a:r>
            <a:r>
              <a:rPr lang="en-US" altLang="zh-CN" sz="2000" dirty="0">
                <a:latin typeface="+mn-ea"/>
              </a:rPr>
              <a:t>U</a:t>
            </a:r>
            <a:r>
              <a:rPr lang="zh-CN" altLang="en-US" sz="2000" dirty="0">
                <a:latin typeface="+mn-ea"/>
              </a:rPr>
              <a:t>盘工具</a:t>
            </a:r>
          </a:p>
          <a:p>
            <a:r>
              <a:rPr lang="en-US" altLang="zh-CN" sz="2000" dirty="0">
                <a:latin typeface="+mn-ea"/>
              </a:rPr>
              <a:t>C</a:t>
            </a:r>
            <a:r>
              <a:rPr lang="zh-CN" altLang="en-US" sz="2000" dirty="0">
                <a:latin typeface="+mn-ea"/>
              </a:rPr>
              <a:t>、</a:t>
            </a:r>
            <a:r>
              <a:rPr lang="en-US" altLang="zh-CN" sz="2000" dirty="0">
                <a:latin typeface="+mn-ea"/>
              </a:rPr>
              <a:t>IE</a:t>
            </a:r>
            <a:r>
              <a:rPr lang="zh-CN" altLang="en-US" sz="2000" dirty="0">
                <a:latin typeface="+mn-ea"/>
              </a:rPr>
              <a:t>浏览器的漏洞</a:t>
            </a:r>
          </a:p>
          <a:p>
            <a:r>
              <a:rPr lang="en-US" altLang="zh-CN" sz="2000" dirty="0">
                <a:latin typeface="+mn-ea"/>
              </a:rPr>
              <a:t>D</a:t>
            </a:r>
            <a:r>
              <a:rPr lang="zh-CN" altLang="en-US" sz="2000" dirty="0">
                <a:latin typeface="+mn-ea"/>
              </a:rPr>
              <a:t>、拒绝服务攻</a:t>
            </a:r>
            <a:r>
              <a:rPr lang="zh-CN" altLang="en-US" sz="2000" dirty="0" smtClean="0">
                <a:latin typeface="+mn-ea"/>
              </a:rPr>
              <a:t>击</a:t>
            </a:r>
            <a:endParaRPr lang="en-US" altLang="zh-CN" sz="2000" dirty="0" smtClean="0">
              <a:latin typeface="+mn-ea"/>
            </a:endParaRPr>
          </a:p>
          <a:p>
            <a:endParaRPr lang="en-US" altLang="zh-CN" sz="2000" dirty="0">
              <a:latin typeface="+mn-ea"/>
            </a:endParaRPr>
          </a:p>
          <a:p>
            <a:r>
              <a:rPr lang="en-US" altLang="zh-CN" sz="2000" dirty="0" smtClean="0">
                <a:latin typeface="+mn-ea"/>
              </a:rPr>
              <a:t>3</a:t>
            </a:r>
            <a:r>
              <a:rPr lang="zh-CN" altLang="en-US" sz="2000" dirty="0" smtClean="0">
                <a:latin typeface="+mn-ea"/>
              </a:rPr>
              <a:t>、为</a:t>
            </a:r>
            <a:r>
              <a:rPr lang="zh-CN" altLang="en-US" sz="2000" dirty="0">
                <a:latin typeface="+mn-ea"/>
              </a:rPr>
              <a:t>了有效抵御网络黑客攻击，可以采用作为安全防御措施。</a:t>
            </a:r>
            <a:r>
              <a:rPr lang="en-US" altLang="zh-CN" sz="2000" dirty="0" smtClean="0">
                <a:latin typeface="+mn-ea"/>
              </a:rPr>
              <a:t>(     )</a:t>
            </a:r>
            <a:endParaRPr lang="en-US" altLang="zh-CN" sz="2000" dirty="0">
              <a:latin typeface="+mn-ea"/>
            </a:endParaRPr>
          </a:p>
          <a:p>
            <a:r>
              <a:rPr lang="en-US" altLang="zh-CN" sz="2000" dirty="0">
                <a:latin typeface="+mn-ea"/>
              </a:rPr>
              <a:t>A</a:t>
            </a:r>
            <a:r>
              <a:rPr lang="zh-CN" altLang="en-US" sz="2000" dirty="0">
                <a:latin typeface="+mn-ea"/>
              </a:rPr>
              <a:t>、绿色上网软件</a:t>
            </a:r>
          </a:p>
          <a:p>
            <a:r>
              <a:rPr lang="en-US" altLang="zh-CN" sz="2000" dirty="0">
                <a:latin typeface="+mn-ea"/>
              </a:rPr>
              <a:t>B</a:t>
            </a:r>
            <a:r>
              <a:rPr lang="zh-CN" altLang="en-US" sz="2000" dirty="0">
                <a:latin typeface="+mn-ea"/>
              </a:rPr>
              <a:t>、杀病毒软件</a:t>
            </a:r>
          </a:p>
          <a:p>
            <a:r>
              <a:rPr lang="en-US" altLang="zh-CN" sz="2000" dirty="0">
                <a:latin typeface="+mn-ea"/>
              </a:rPr>
              <a:t>C</a:t>
            </a:r>
            <a:r>
              <a:rPr lang="zh-CN" altLang="en-US" sz="2000" dirty="0">
                <a:latin typeface="+mn-ea"/>
              </a:rPr>
              <a:t>、防火墙</a:t>
            </a:r>
          </a:p>
          <a:p>
            <a:endParaRPr lang="en-US" altLang="zh-CN" sz="2000" dirty="0" smtClean="0">
              <a:latin typeface="+mn-ea"/>
            </a:endParaRPr>
          </a:p>
          <a:p>
            <a:r>
              <a:rPr lang="en-US" altLang="zh-CN" sz="2000" dirty="0">
                <a:latin typeface="+mn-ea"/>
              </a:rPr>
              <a:t>4</a:t>
            </a:r>
            <a:r>
              <a:rPr lang="zh-CN" altLang="en-US" sz="2000" dirty="0" smtClean="0">
                <a:latin typeface="+mn-ea"/>
              </a:rPr>
              <a:t>、使</a:t>
            </a:r>
            <a:r>
              <a:rPr lang="zh-CN" altLang="en-US" sz="2000" dirty="0">
                <a:latin typeface="+mn-ea"/>
              </a:rPr>
              <a:t>网络服务器中充斥着大量要求回复的信息，消耗带宽，导致网络或系统停止正常服务，这属于什么攻击类型</a:t>
            </a:r>
            <a:r>
              <a:rPr lang="en-US" altLang="zh-CN" sz="2000" dirty="0">
                <a:latin typeface="+mn-ea"/>
              </a:rPr>
              <a:t>?</a:t>
            </a:r>
            <a:r>
              <a:rPr lang="zh-CN" altLang="en-US" sz="2000" dirty="0" smtClean="0">
                <a:latin typeface="+mn-ea"/>
              </a:rPr>
              <a:t>（</a:t>
            </a:r>
            <a:r>
              <a:rPr lang="en-US" altLang="zh-CN" sz="2000" dirty="0">
                <a:latin typeface="+mn-ea"/>
              </a:rPr>
              <a:t> </a:t>
            </a:r>
            <a:r>
              <a:rPr lang="en-US" altLang="zh-CN" sz="2000" dirty="0" smtClean="0">
                <a:latin typeface="+mn-ea"/>
              </a:rPr>
              <a:t> </a:t>
            </a:r>
            <a:r>
              <a:rPr lang="zh-CN" altLang="en-US" sz="2000" dirty="0" smtClean="0">
                <a:latin typeface="+mn-ea"/>
              </a:rPr>
              <a:t>）</a:t>
            </a:r>
            <a:endParaRPr lang="zh-CN" altLang="en-US" sz="2000" dirty="0">
              <a:latin typeface="+mn-ea"/>
            </a:endParaRPr>
          </a:p>
          <a:p>
            <a:r>
              <a:rPr lang="en-US" altLang="zh-CN" sz="2000" dirty="0">
                <a:latin typeface="+mn-ea"/>
              </a:rPr>
              <a:t>A</a:t>
            </a:r>
            <a:r>
              <a:rPr lang="zh-CN" altLang="en-US" sz="2000" dirty="0">
                <a:latin typeface="+mn-ea"/>
              </a:rPr>
              <a:t>、拒绝服务</a:t>
            </a:r>
          </a:p>
          <a:p>
            <a:r>
              <a:rPr lang="en-US" altLang="zh-CN" sz="2000" dirty="0">
                <a:latin typeface="+mn-ea"/>
              </a:rPr>
              <a:t>B</a:t>
            </a:r>
            <a:r>
              <a:rPr lang="zh-CN" altLang="en-US" sz="2000" dirty="0">
                <a:latin typeface="+mn-ea"/>
              </a:rPr>
              <a:t>、文件共享</a:t>
            </a:r>
          </a:p>
          <a:p>
            <a:r>
              <a:rPr lang="en-US" altLang="zh-CN" sz="2000" dirty="0">
                <a:latin typeface="+mn-ea"/>
              </a:rPr>
              <a:t>C</a:t>
            </a:r>
            <a:r>
              <a:rPr lang="zh-CN" altLang="en-US" sz="2000" dirty="0">
                <a:latin typeface="+mn-ea"/>
              </a:rPr>
              <a:t>、</a:t>
            </a:r>
            <a:r>
              <a:rPr lang="en-US" altLang="zh-CN" sz="2000" dirty="0">
                <a:latin typeface="+mn-ea"/>
              </a:rPr>
              <a:t>BIND</a:t>
            </a:r>
            <a:r>
              <a:rPr lang="zh-CN" altLang="en-US" sz="2000" dirty="0">
                <a:latin typeface="+mn-ea"/>
              </a:rPr>
              <a:t>漏洞</a:t>
            </a:r>
          </a:p>
          <a:p>
            <a:r>
              <a:rPr lang="en-US" altLang="zh-CN" sz="2000" dirty="0">
                <a:latin typeface="+mn-ea"/>
              </a:rPr>
              <a:t>D</a:t>
            </a:r>
            <a:r>
              <a:rPr lang="zh-CN" altLang="en-US" sz="2000" dirty="0">
                <a:latin typeface="+mn-ea"/>
              </a:rPr>
              <a:t>、远程过程调</a:t>
            </a:r>
            <a:r>
              <a:rPr lang="zh-CN" altLang="en-US" sz="2000" dirty="0" smtClean="0">
                <a:latin typeface="+mn-ea"/>
              </a:rPr>
              <a:t>用</a:t>
            </a:r>
            <a:endParaRPr lang="zh-CN" altLang="en-US" sz="2000" dirty="0">
              <a:latin typeface="+mn-ea"/>
            </a:endParaRPr>
          </a:p>
        </p:txBody>
      </p:sp>
    </p:spTree>
    <p:extLst>
      <p:ext uri="{BB962C8B-B14F-4D97-AF65-F5344CB8AC3E}">
        <p14:creationId xmlns:p14="http://schemas.microsoft.com/office/powerpoint/2010/main" val="16884048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学习目的</a:t>
            </a:r>
          </a:p>
        </p:txBody>
      </p:sp>
      <p:sp>
        <p:nvSpPr>
          <p:cNvPr id="4" name="矩形 3"/>
          <p:cNvSpPr/>
          <p:nvPr/>
        </p:nvSpPr>
        <p:spPr>
          <a:xfrm>
            <a:off x="626489" y="679809"/>
            <a:ext cx="11293962" cy="5078313"/>
          </a:xfrm>
          <a:prstGeom prst="rect">
            <a:avLst/>
          </a:prstGeom>
        </p:spPr>
        <p:txBody>
          <a:bodyPr wrap="square">
            <a:spAutoFit/>
          </a:bodyPr>
          <a:lstStyle/>
          <a:p>
            <a:r>
              <a:rPr lang="en-US" altLang="zh-CN" sz="2400" dirty="0">
                <a:latin typeface="+mn-ea"/>
              </a:rPr>
              <a:t>5</a:t>
            </a:r>
            <a:r>
              <a:rPr lang="zh-CN" altLang="en-US" sz="2400" dirty="0" smtClean="0">
                <a:latin typeface="+mn-ea"/>
              </a:rPr>
              <a:t>、</a:t>
            </a:r>
            <a:r>
              <a:rPr lang="zh-CN" altLang="zh-CN" sz="2400" dirty="0" smtClean="0">
                <a:latin typeface="+mn-ea"/>
              </a:rPr>
              <a:t>以下</a:t>
            </a:r>
            <a:r>
              <a:rPr lang="zh-CN" altLang="zh-CN" sz="2400" dirty="0">
                <a:latin typeface="+mn-ea"/>
              </a:rPr>
              <a:t>对“</a:t>
            </a:r>
            <a:r>
              <a:rPr lang="en-US" altLang="zh-CN" sz="2400" dirty="0">
                <a:latin typeface="+mn-ea"/>
              </a:rPr>
              <a:t>TCP</a:t>
            </a:r>
            <a:r>
              <a:rPr lang="zh-CN" altLang="zh-CN" sz="2400" dirty="0">
                <a:latin typeface="+mn-ea"/>
              </a:rPr>
              <a:t>服务”描述正确的有（多选）</a:t>
            </a:r>
            <a:r>
              <a:rPr lang="zh-CN" altLang="zh-CN" sz="2400" dirty="0" smtClean="0">
                <a:latin typeface="+mn-ea"/>
              </a:rPr>
              <a:t>：</a:t>
            </a:r>
            <a:endParaRPr lang="zh-CN" altLang="zh-CN" sz="2400" dirty="0">
              <a:latin typeface="+mn-ea"/>
            </a:endParaRPr>
          </a:p>
          <a:p>
            <a:r>
              <a:rPr lang="en-US" altLang="zh-CN" sz="2400" dirty="0">
                <a:latin typeface="+mn-ea"/>
              </a:rPr>
              <a:t>A </a:t>
            </a:r>
            <a:r>
              <a:rPr lang="zh-CN" altLang="zh-CN" sz="2400" dirty="0">
                <a:latin typeface="+mn-ea"/>
              </a:rPr>
              <a:t>可靠、顺序、字节流传输</a:t>
            </a:r>
          </a:p>
          <a:p>
            <a:r>
              <a:rPr lang="en-US" altLang="zh-CN" sz="2400" dirty="0">
                <a:latin typeface="+mn-ea"/>
              </a:rPr>
              <a:t>B </a:t>
            </a:r>
            <a:r>
              <a:rPr lang="zh-CN" altLang="zh-CN" sz="2400" dirty="0">
                <a:latin typeface="+mn-ea"/>
              </a:rPr>
              <a:t>流量控制</a:t>
            </a:r>
            <a:r>
              <a:rPr lang="en-US" altLang="zh-CN" sz="2400" dirty="0">
                <a:latin typeface="+mn-ea"/>
              </a:rPr>
              <a:t>,</a:t>
            </a:r>
            <a:r>
              <a:rPr lang="zh-CN" altLang="zh-CN" sz="2400" dirty="0">
                <a:latin typeface="+mn-ea"/>
              </a:rPr>
              <a:t>发送者不至于淹没接收者</a:t>
            </a:r>
          </a:p>
          <a:p>
            <a:r>
              <a:rPr lang="en-US" altLang="zh-CN" sz="2400" dirty="0">
                <a:latin typeface="+mn-ea"/>
              </a:rPr>
              <a:t>C </a:t>
            </a:r>
            <a:r>
              <a:rPr lang="zh-CN" altLang="zh-CN" sz="2400" dirty="0">
                <a:latin typeface="+mn-ea"/>
              </a:rPr>
              <a:t>面向无连接，无状态的</a:t>
            </a:r>
          </a:p>
          <a:p>
            <a:r>
              <a:rPr lang="en-US" altLang="zh-CN" sz="2400" dirty="0">
                <a:latin typeface="+mn-ea"/>
              </a:rPr>
              <a:t>D </a:t>
            </a:r>
            <a:r>
              <a:rPr lang="zh-CN" altLang="zh-CN" sz="2400" dirty="0">
                <a:latin typeface="+mn-ea"/>
              </a:rPr>
              <a:t>拥塞控制</a:t>
            </a:r>
            <a:r>
              <a:rPr lang="en-US" altLang="zh-CN" sz="2400" dirty="0">
                <a:latin typeface="+mn-ea"/>
              </a:rPr>
              <a:t>,</a:t>
            </a:r>
            <a:r>
              <a:rPr lang="zh-CN" altLang="zh-CN" sz="2400" dirty="0">
                <a:latin typeface="+mn-ea"/>
              </a:rPr>
              <a:t>当网络拥塞时发送者降低发送</a:t>
            </a:r>
            <a:r>
              <a:rPr lang="zh-CN" altLang="zh-CN" sz="2400" dirty="0" smtClean="0">
                <a:latin typeface="+mn-ea"/>
              </a:rPr>
              <a:t>速率</a:t>
            </a:r>
            <a:endParaRPr lang="en-US" altLang="zh-CN" sz="2400" dirty="0" smtClean="0">
              <a:latin typeface="+mn-ea"/>
            </a:endParaRPr>
          </a:p>
          <a:p>
            <a:endParaRPr lang="en-US" altLang="zh-CN" sz="2400" dirty="0">
              <a:latin typeface="+mn-ea"/>
            </a:endParaRPr>
          </a:p>
          <a:p>
            <a:pPr algn="just">
              <a:lnSpc>
                <a:spcPct val="150000"/>
              </a:lnSpc>
              <a:spcAft>
                <a:spcPts val="0"/>
              </a:spcAft>
            </a:pPr>
            <a:r>
              <a:rPr lang="en-US" altLang="zh-CN" sz="2400" kern="100" dirty="0">
                <a:latin typeface="+mn-ea"/>
                <a:cs typeface="Times New Roman" panose="02020603050405020304" pitchFamily="18" charset="0"/>
              </a:rPr>
              <a:t>6</a:t>
            </a:r>
            <a:r>
              <a:rPr lang="zh-CN" altLang="zh-CN" sz="2400" kern="100" dirty="0" smtClean="0">
                <a:latin typeface="+mn-ea"/>
                <a:cs typeface="Times New Roman" panose="02020603050405020304" pitchFamily="18" charset="0"/>
              </a:rPr>
              <a:t>、</a:t>
            </a:r>
            <a:r>
              <a:rPr lang="zh-CN" altLang="zh-CN" sz="2400" kern="100" dirty="0">
                <a:latin typeface="+mn-ea"/>
                <a:cs typeface="Times New Roman" panose="02020603050405020304" pitchFamily="18" charset="0"/>
              </a:rPr>
              <a:t>关于</a:t>
            </a:r>
            <a:r>
              <a:rPr lang="en-US" altLang="zh-CN" sz="2400" kern="100" dirty="0">
                <a:latin typeface="+mn-ea"/>
                <a:cs typeface="Times New Roman" panose="02020603050405020304" pitchFamily="18" charset="0"/>
              </a:rPr>
              <a:t>C/S</a:t>
            </a:r>
            <a:r>
              <a:rPr lang="zh-CN" altLang="zh-CN" sz="2400" kern="100" dirty="0">
                <a:latin typeface="+mn-ea"/>
                <a:cs typeface="Times New Roman" panose="02020603050405020304" pitchFamily="18" charset="0"/>
              </a:rPr>
              <a:t>体系结构说法错误的是（</a:t>
            </a:r>
            <a:r>
              <a:rPr lang="en-US" altLang="zh-CN" sz="2400" kern="100" dirty="0">
                <a:latin typeface="+mn-ea"/>
                <a:cs typeface="Times New Roman" panose="02020603050405020304" pitchFamily="18" charset="0"/>
              </a:rPr>
              <a:t>        </a:t>
            </a:r>
            <a:r>
              <a:rPr lang="zh-CN" altLang="zh-CN" sz="2400" kern="100" dirty="0">
                <a:latin typeface="+mn-ea"/>
                <a:cs typeface="Times New Roman" panose="02020603050405020304" pitchFamily="18" charset="0"/>
              </a:rPr>
              <a:t>）。</a:t>
            </a:r>
          </a:p>
          <a:p>
            <a:pPr algn="just">
              <a:lnSpc>
                <a:spcPct val="150000"/>
              </a:lnSpc>
              <a:spcAft>
                <a:spcPts val="0"/>
              </a:spcAft>
            </a:pPr>
            <a:r>
              <a:rPr lang="en-US" altLang="zh-CN" sz="2400" kern="100" dirty="0">
                <a:latin typeface="+mn-ea"/>
                <a:cs typeface="Times New Roman" panose="02020603050405020304" pitchFamily="18" charset="0"/>
              </a:rPr>
              <a:t>A</a:t>
            </a:r>
            <a:r>
              <a:rPr lang="zh-CN" altLang="zh-CN" sz="2400" kern="100" dirty="0">
                <a:latin typeface="+mn-ea"/>
                <a:cs typeface="Times New Roman" panose="02020603050405020304" pitchFamily="18" charset="0"/>
              </a:rPr>
              <a:t>、服务器需要保持开机状态</a:t>
            </a:r>
          </a:p>
          <a:p>
            <a:pPr algn="just">
              <a:lnSpc>
                <a:spcPct val="150000"/>
              </a:lnSpc>
              <a:spcAft>
                <a:spcPts val="0"/>
              </a:spcAft>
            </a:pPr>
            <a:r>
              <a:rPr lang="en-US" altLang="zh-CN" sz="2400" kern="100" dirty="0">
                <a:latin typeface="+mn-ea"/>
                <a:cs typeface="Times New Roman" panose="02020603050405020304" pitchFamily="18" charset="0"/>
              </a:rPr>
              <a:t>B</a:t>
            </a:r>
            <a:r>
              <a:rPr lang="zh-CN" altLang="zh-CN" sz="2400" kern="100" dirty="0">
                <a:latin typeface="+mn-ea"/>
                <a:cs typeface="Times New Roman" panose="02020603050405020304" pitchFamily="18" charset="0"/>
              </a:rPr>
              <a:t>、客户端主动与服务器进行通信</a:t>
            </a:r>
          </a:p>
          <a:p>
            <a:pPr algn="just">
              <a:lnSpc>
                <a:spcPct val="150000"/>
              </a:lnSpc>
              <a:spcAft>
                <a:spcPts val="0"/>
              </a:spcAft>
            </a:pPr>
            <a:r>
              <a:rPr lang="en-US" altLang="zh-CN" sz="2400" kern="100" dirty="0">
                <a:latin typeface="+mn-ea"/>
                <a:cs typeface="Times New Roman" panose="02020603050405020304" pitchFamily="18" charset="0"/>
              </a:rPr>
              <a:t>C</a:t>
            </a:r>
            <a:r>
              <a:rPr lang="zh-CN" altLang="zh-CN" sz="2400" kern="100" dirty="0">
                <a:latin typeface="+mn-ea"/>
                <a:cs typeface="Times New Roman" panose="02020603050405020304" pitchFamily="18" charset="0"/>
              </a:rPr>
              <a:t>、客户端需要采用固定</a:t>
            </a:r>
            <a:r>
              <a:rPr lang="en-US" altLang="zh-CN" sz="2400" kern="100" dirty="0">
                <a:latin typeface="+mn-ea"/>
                <a:cs typeface="Times New Roman" panose="02020603050405020304" pitchFamily="18" charset="0"/>
              </a:rPr>
              <a:t>IP</a:t>
            </a:r>
            <a:r>
              <a:rPr lang="zh-CN" altLang="zh-CN" sz="2400" kern="100" dirty="0">
                <a:latin typeface="+mn-ea"/>
                <a:cs typeface="Times New Roman" panose="02020603050405020304" pitchFamily="18" charset="0"/>
              </a:rPr>
              <a:t>地址</a:t>
            </a:r>
          </a:p>
          <a:p>
            <a:pPr algn="just">
              <a:lnSpc>
                <a:spcPct val="150000"/>
              </a:lnSpc>
              <a:spcAft>
                <a:spcPts val="0"/>
              </a:spcAft>
            </a:pPr>
            <a:r>
              <a:rPr lang="en-US" altLang="zh-CN" sz="2400" kern="100" dirty="0">
                <a:latin typeface="+mn-ea"/>
                <a:cs typeface="Times New Roman" panose="02020603050405020304" pitchFamily="18" charset="0"/>
              </a:rPr>
              <a:t>D</a:t>
            </a:r>
            <a:r>
              <a:rPr lang="zh-CN" altLang="zh-CN" sz="2400" kern="100" dirty="0">
                <a:latin typeface="+mn-ea"/>
                <a:cs typeface="Times New Roman" panose="02020603050405020304" pitchFamily="18" charset="0"/>
              </a:rPr>
              <a:t>、客户端进程之间相互不进行通</a:t>
            </a:r>
            <a:r>
              <a:rPr lang="zh-CN" altLang="zh-CN" sz="2400" kern="100" dirty="0" smtClean="0">
                <a:latin typeface="+mn-ea"/>
                <a:cs typeface="Times New Roman" panose="02020603050405020304" pitchFamily="18" charset="0"/>
              </a:rPr>
              <a:t>信</a:t>
            </a:r>
            <a:endParaRPr lang="en-US" altLang="zh-CN" sz="2400" dirty="0" smtClean="0">
              <a:latin typeface="+mn-ea"/>
            </a:endParaRPr>
          </a:p>
        </p:txBody>
      </p:sp>
    </p:spTree>
    <p:extLst>
      <p:ext uri="{BB962C8B-B14F-4D97-AF65-F5344CB8AC3E}">
        <p14:creationId xmlns:p14="http://schemas.microsoft.com/office/powerpoint/2010/main" val="21686576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学习目的</a:t>
            </a:r>
          </a:p>
        </p:txBody>
      </p:sp>
      <p:sp>
        <p:nvSpPr>
          <p:cNvPr id="4" name="矩形 3"/>
          <p:cNvSpPr/>
          <p:nvPr/>
        </p:nvSpPr>
        <p:spPr>
          <a:xfrm>
            <a:off x="310605" y="669838"/>
            <a:ext cx="11593220" cy="5016758"/>
          </a:xfrm>
          <a:prstGeom prst="rect">
            <a:avLst/>
          </a:prstGeom>
        </p:spPr>
        <p:txBody>
          <a:bodyPr wrap="square">
            <a:spAutoFit/>
          </a:bodyPr>
          <a:lstStyle/>
          <a:p>
            <a:pPr marL="0" lvl="1"/>
            <a:r>
              <a:rPr lang="en-US" altLang="zh-CN" sz="2000" dirty="0" smtClean="0">
                <a:latin typeface="+mn-ea"/>
              </a:rPr>
              <a:t>1</a:t>
            </a:r>
            <a:r>
              <a:rPr lang="zh-CN" altLang="en-US" sz="2000" dirty="0" smtClean="0">
                <a:latin typeface="+mn-ea"/>
              </a:rPr>
              <a:t>、</a:t>
            </a:r>
            <a:r>
              <a:rPr lang="zh-CN" altLang="en-US" sz="2000" b="1" dirty="0">
                <a:latin typeface="+mn-ea"/>
                <a:cs typeface="+mn-ea"/>
              </a:rPr>
              <a:t>网页（</a:t>
            </a:r>
            <a:r>
              <a:rPr lang="en-US" altLang="zh-CN" sz="2000" b="1" dirty="0">
                <a:latin typeface="+mn-ea"/>
                <a:cs typeface="+mn-ea"/>
              </a:rPr>
              <a:t>Web</a:t>
            </a:r>
            <a:r>
              <a:rPr lang="zh-CN" altLang="en-US" sz="2000" b="1" dirty="0">
                <a:latin typeface="+mn-ea"/>
                <a:cs typeface="+mn-ea"/>
              </a:rPr>
              <a:t>页，或称文档）</a:t>
            </a:r>
            <a:r>
              <a:rPr lang="zh-CN" altLang="en-US" sz="2000" dirty="0">
                <a:latin typeface="+mn-ea"/>
              </a:rPr>
              <a:t>由许多</a:t>
            </a:r>
            <a:r>
              <a:rPr lang="zh-CN" altLang="en-US" sz="2000" dirty="0">
                <a:solidFill>
                  <a:srgbClr val="FF0000"/>
                </a:solidFill>
                <a:latin typeface="+mn-ea"/>
              </a:rPr>
              <a:t>对象</a:t>
            </a:r>
            <a:r>
              <a:rPr lang="zh-CN" altLang="en-US" sz="2000" dirty="0" smtClean="0">
                <a:latin typeface="+mn-ea"/>
              </a:rPr>
              <a:t>组成，</a:t>
            </a:r>
            <a:r>
              <a:rPr lang="zh-CN" altLang="en-US" sz="2000" dirty="0">
                <a:latin typeface="+mn-ea"/>
              </a:rPr>
              <a:t>每个对象被一个</a:t>
            </a:r>
            <a:r>
              <a:rPr lang="en-US" altLang="zh-CN" sz="2000" dirty="0">
                <a:solidFill>
                  <a:schemeClr val="accent2"/>
                </a:solidFill>
                <a:latin typeface="+mn-ea"/>
              </a:rPr>
              <a:t>URL</a:t>
            </a:r>
            <a:r>
              <a:rPr lang="en-US" altLang="zh-CN" sz="2000" dirty="0">
                <a:latin typeface="+mn-ea"/>
              </a:rPr>
              <a:t>(Uniform Resource Locator</a:t>
            </a:r>
            <a:r>
              <a:rPr lang="zh-CN" altLang="en-US" sz="2000" dirty="0">
                <a:latin typeface="+mn-ea"/>
              </a:rPr>
              <a:t>统一资源定位符</a:t>
            </a:r>
            <a:r>
              <a:rPr lang="en-US" altLang="zh-CN" sz="2000" dirty="0">
                <a:latin typeface="+mn-ea"/>
              </a:rPr>
              <a:t>)</a:t>
            </a:r>
            <a:r>
              <a:rPr lang="zh-CN" altLang="en-US" sz="2000" b="1" dirty="0" smtClean="0">
                <a:solidFill>
                  <a:srgbClr val="FF0000"/>
                </a:solidFill>
                <a:latin typeface="+mn-ea"/>
              </a:rPr>
              <a:t>寻址（协议名、主机名、路径名）。</a:t>
            </a:r>
            <a:endParaRPr lang="en-US" altLang="zh-CN" sz="2000" b="1" dirty="0" smtClean="0">
              <a:solidFill>
                <a:srgbClr val="FF0000"/>
              </a:solidFill>
              <a:latin typeface="+mn-ea"/>
            </a:endParaRPr>
          </a:p>
          <a:p>
            <a:pPr marL="0" lvl="1"/>
            <a:endParaRPr lang="en-US" altLang="zh-CN" sz="2000" b="1" dirty="0">
              <a:solidFill>
                <a:srgbClr val="FF0000"/>
              </a:solidFill>
              <a:latin typeface="+mn-ea"/>
            </a:endParaRPr>
          </a:p>
          <a:p>
            <a:pPr marL="0" lvl="1"/>
            <a:r>
              <a:rPr lang="en-US" altLang="zh-CN" sz="2000" dirty="0">
                <a:latin typeface="+mn-ea"/>
              </a:rPr>
              <a:t>2</a:t>
            </a:r>
            <a:r>
              <a:rPr lang="zh-CN" altLang="en-US" sz="2000" dirty="0" smtClean="0">
                <a:latin typeface="+mn-ea"/>
              </a:rPr>
              <a:t>、</a:t>
            </a:r>
            <a:r>
              <a:rPr lang="en-US" altLang="zh-CN" sz="2000" dirty="0">
                <a:solidFill>
                  <a:schemeClr val="accent2"/>
                </a:solidFill>
                <a:latin typeface="+mn-ea"/>
              </a:rPr>
              <a:t>HTTP: </a:t>
            </a:r>
            <a:r>
              <a:rPr lang="zh-CN" altLang="en-US" sz="2000" dirty="0">
                <a:solidFill>
                  <a:schemeClr val="accent2"/>
                </a:solidFill>
                <a:latin typeface="+mn-ea"/>
              </a:rPr>
              <a:t>超文本传输协议</a:t>
            </a:r>
          </a:p>
          <a:p>
            <a:pPr marL="0" lvl="1"/>
            <a:r>
              <a:rPr lang="zh-CN" altLang="en-US" sz="2000" dirty="0" smtClean="0">
                <a:latin typeface="+mn-ea"/>
              </a:rPr>
              <a:t>（</a:t>
            </a:r>
            <a:r>
              <a:rPr lang="en-US" altLang="zh-CN" sz="2000" dirty="0" smtClean="0">
                <a:latin typeface="+mn-ea"/>
              </a:rPr>
              <a:t>1</a:t>
            </a:r>
            <a:r>
              <a:rPr lang="zh-CN" altLang="en-US" sz="2000" dirty="0" smtClean="0">
                <a:latin typeface="+mn-ea"/>
              </a:rPr>
              <a:t>）</a:t>
            </a:r>
            <a:r>
              <a:rPr lang="en-US" altLang="zh-CN" sz="2000" dirty="0">
                <a:latin typeface="+mn-ea"/>
              </a:rPr>
              <a:t>client/server</a:t>
            </a:r>
            <a:r>
              <a:rPr lang="zh-CN" altLang="en-US" sz="2000" dirty="0" smtClean="0">
                <a:latin typeface="+mn-ea"/>
              </a:rPr>
              <a:t>模式：客户端浏览器请求</a:t>
            </a:r>
            <a:r>
              <a:rPr lang="en-US" altLang="zh-CN" sz="2000" dirty="0" smtClean="0">
                <a:latin typeface="+mn-ea"/>
              </a:rPr>
              <a:t>+ </a:t>
            </a:r>
            <a:r>
              <a:rPr lang="en-US" altLang="zh-CN" sz="2000" dirty="0">
                <a:latin typeface="+mn-ea"/>
              </a:rPr>
              <a:t>Web</a:t>
            </a:r>
            <a:r>
              <a:rPr lang="zh-CN" altLang="en-US" sz="2000" dirty="0" smtClean="0">
                <a:latin typeface="+mn-ea"/>
              </a:rPr>
              <a:t>服务器响应</a:t>
            </a:r>
            <a:endParaRPr lang="zh-CN" altLang="en-US" sz="2000" dirty="0">
              <a:latin typeface="+mn-ea"/>
            </a:endParaRPr>
          </a:p>
          <a:p>
            <a:pPr marL="0" lvl="1"/>
            <a:r>
              <a:rPr lang="zh-CN" altLang="en-US" sz="2000" dirty="0" smtClean="0">
                <a:latin typeface="+mn-ea"/>
              </a:rPr>
              <a:t>（</a:t>
            </a:r>
            <a:r>
              <a:rPr lang="en-US" altLang="zh-CN" sz="2000" dirty="0" smtClean="0">
                <a:latin typeface="+mn-ea"/>
              </a:rPr>
              <a:t>2</a:t>
            </a:r>
            <a:r>
              <a:rPr lang="zh-CN" altLang="en-US" sz="2000" dirty="0" smtClean="0">
                <a:latin typeface="+mn-ea"/>
              </a:rPr>
              <a:t>）工作过程：</a:t>
            </a:r>
            <a:endParaRPr lang="en-US" altLang="zh-CN" sz="2000" dirty="0" smtClean="0">
              <a:latin typeface="+mn-ea"/>
            </a:endParaRPr>
          </a:p>
          <a:p>
            <a:pPr marL="800100" lvl="1" indent="-342900">
              <a:buFont typeface="Arial" panose="020B0604020202020204" pitchFamily="34" charset="0"/>
              <a:buChar char="•"/>
            </a:pPr>
            <a:r>
              <a:rPr lang="zh-CN" altLang="en-US" sz="2000" dirty="0">
                <a:latin typeface="+mn-ea"/>
              </a:rPr>
              <a:t>客户初始化一个与</a:t>
            </a:r>
            <a:r>
              <a:rPr lang="en-US" altLang="zh-CN" sz="2000" dirty="0">
                <a:latin typeface="+mn-ea"/>
              </a:rPr>
              <a:t>HTTP</a:t>
            </a:r>
            <a:r>
              <a:rPr lang="zh-CN" altLang="en-US" sz="2000" dirty="0">
                <a:latin typeface="+mn-ea"/>
              </a:rPr>
              <a:t>服务器</a:t>
            </a:r>
            <a:r>
              <a:rPr lang="en-US" altLang="zh-CN" sz="2000" dirty="0">
                <a:latin typeface="+mn-ea"/>
              </a:rPr>
              <a:t>80</a:t>
            </a:r>
            <a:r>
              <a:rPr lang="zh-CN" altLang="en-US" sz="2000" dirty="0">
                <a:latin typeface="+mn-ea"/>
              </a:rPr>
              <a:t>端口的</a:t>
            </a:r>
            <a:r>
              <a:rPr lang="en-US" altLang="zh-CN" sz="2000" dirty="0">
                <a:latin typeface="+mn-ea"/>
              </a:rPr>
              <a:t>TCP</a:t>
            </a:r>
            <a:r>
              <a:rPr lang="zh-CN" altLang="en-US" sz="2000" dirty="0">
                <a:latin typeface="+mn-ea"/>
              </a:rPr>
              <a:t>连接 </a:t>
            </a:r>
            <a:r>
              <a:rPr lang="en-US" altLang="zh-CN" sz="2000" dirty="0">
                <a:latin typeface="+mn-ea"/>
              </a:rPr>
              <a:t>(</a:t>
            </a:r>
            <a:r>
              <a:rPr lang="zh-CN" altLang="en-US" sz="2000" dirty="0">
                <a:latin typeface="+mn-ea"/>
              </a:rPr>
              <a:t>创建套接字</a:t>
            </a:r>
            <a:r>
              <a:rPr lang="en-US" altLang="zh-CN" sz="2000" dirty="0">
                <a:latin typeface="+mn-ea"/>
              </a:rPr>
              <a:t>)</a:t>
            </a:r>
          </a:p>
          <a:p>
            <a:pPr marL="800100" lvl="1" indent="-342900">
              <a:buFont typeface="Arial" panose="020B0604020202020204" pitchFamily="34" charset="0"/>
              <a:buChar char="•"/>
            </a:pPr>
            <a:r>
              <a:rPr lang="en-US" altLang="zh-CN" sz="2000" dirty="0">
                <a:latin typeface="+mn-ea"/>
              </a:rPr>
              <a:t>HTTP</a:t>
            </a:r>
            <a:r>
              <a:rPr lang="zh-CN" altLang="en-US" sz="2000" dirty="0">
                <a:latin typeface="+mn-ea"/>
              </a:rPr>
              <a:t>服务器接受来自客户的</a:t>
            </a:r>
            <a:r>
              <a:rPr lang="en-US" altLang="zh-CN" sz="2000" dirty="0">
                <a:latin typeface="+mn-ea"/>
              </a:rPr>
              <a:t>TCP</a:t>
            </a:r>
            <a:r>
              <a:rPr lang="zh-CN" altLang="en-US" sz="2000" dirty="0">
                <a:latin typeface="+mn-ea"/>
              </a:rPr>
              <a:t>连接请求</a:t>
            </a:r>
            <a:r>
              <a:rPr lang="en-US" altLang="zh-CN" sz="2000" dirty="0">
                <a:latin typeface="+mn-ea"/>
              </a:rPr>
              <a:t>, </a:t>
            </a:r>
            <a:r>
              <a:rPr lang="zh-CN" altLang="en-US" sz="2000" dirty="0">
                <a:latin typeface="+mn-ea"/>
              </a:rPr>
              <a:t>建立连接</a:t>
            </a:r>
          </a:p>
          <a:p>
            <a:pPr marL="800100" lvl="1" indent="-342900">
              <a:buFont typeface="Arial" panose="020B0604020202020204" pitchFamily="34" charset="0"/>
              <a:buChar char="•"/>
            </a:pPr>
            <a:r>
              <a:rPr lang="en-US" altLang="zh-CN" sz="2000" dirty="0">
                <a:latin typeface="+mn-ea"/>
              </a:rPr>
              <a:t>Browser (HTTP client)</a:t>
            </a:r>
            <a:r>
              <a:rPr lang="zh-CN" altLang="en-US" sz="2000" dirty="0">
                <a:latin typeface="+mn-ea"/>
              </a:rPr>
              <a:t>和</a:t>
            </a:r>
            <a:r>
              <a:rPr lang="en-US" altLang="zh-CN" sz="2000" dirty="0">
                <a:latin typeface="+mn-ea"/>
              </a:rPr>
              <a:t>Web</a:t>
            </a:r>
            <a:r>
              <a:rPr lang="zh-CN" altLang="en-US" sz="2000" dirty="0">
                <a:latin typeface="+mn-ea"/>
              </a:rPr>
              <a:t>服务器 </a:t>
            </a:r>
            <a:r>
              <a:rPr lang="en-US" altLang="zh-CN" sz="2000" dirty="0">
                <a:latin typeface="+mn-ea"/>
              </a:rPr>
              <a:t>(HTTP server) </a:t>
            </a:r>
            <a:r>
              <a:rPr lang="zh-CN" altLang="en-US" sz="2000" dirty="0">
                <a:latin typeface="+mn-ea"/>
              </a:rPr>
              <a:t>交换</a:t>
            </a:r>
            <a:r>
              <a:rPr lang="en-US" altLang="zh-CN" sz="2000" dirty="0">
                <a:latin typeface="+mn-ea"/>
              </a:rPr>
              <a:t>HTTP</a:t>
            </a:r>
            <a:r>
              <a:rPr lang="zh-CN" altLang="en-US" sz="2000" dirty="0">
                <a:latin typeface="+mn-ea"/>
              </a:rPr>
              <a:t>消息</a:t>
            </a:r>
            <a:r>
              <a:rPr lang="en-US" altLang="zh-CN" sz="2000" dirty="0">
                <a:latin typeface="+mn-ea"/>
              </a:rPr>
              <a:t>(</a:t>
            </a:r>
            <a:r>
              <a:rPr lang="zh-CN" altLang="en-US" sz="2000" dirty="0">
                <a:latin typeface="+mn-ea"/>
              </a:rPr>
              <a:t>应用层协议消息</a:t>
            </a:r>
            <a:r>
              <a:rPr lang="en-US" altLang="zh-CN" sz="2000" dirty="0">
                <a:latin typeface="+mn-ea"/>
              </a:rPr>
              <a:t>)</a:t>
            </a:r>
            <a:r>
              <a:rPr lang="zh-CN" altLang="en-US" sz="2000" dirty="0">
                <a:latin typeface="+mn-ea"/>
              </a:rPr>
              <a:t>包括</a:t>
            </a:r>
            <a:r>
              <a:rPr lang="en-US" altLang="zh-CN" sz="2000" dirty="0">
                <a:latin typeface="+mn-ea"/>
              </a:rPr>
              <a:t>HTTP</a:t>
            </a:r>
            <a:r>
              <a:rPr lang="zh-CN" altLang="en-US" sz="2000" dirty="0">
                <a:latin typeface="+mn-ea"/>
              </a:rPr>
              <a:t>请求和响应消息</a:t>
            </a:r>
          </a:p>
          <a:p>
            <a:pPr marL="800100" lvl="1" indent="-342900">
              <a:buFont typeface="Arial" panose="020B0604020202020204" pitchFamily="34" charset="0"/>
              <a:buChar char="•"/>
            </a:pPr>
            <a:r>
              <a:rPr lang="zh-CN" altLang="en-US" sz="2000" dirty="0">
                <a:latin typeface="+mn-ea"/>
              </a:rPr>
              <a:t>最后结束</a:t>
            </a:r>
            <a:r>
              <a:rPr lang="en-US" altLang="zh-CN" sz="2000" dirty="0">
                <a:latin typeface="+mn-ea"/>
              </a:rPr>
              <a:t>(</a:t>
            </a:r>
            <a:r>
              <a:rPr lang="zh-CN" altLang="en-US" sz="2000" dirty="0">
                <a:latin typeface="+mn-ea"/>
              </a:rPr>
              <a:t>或叫关闭</a:t>
            </a:r>
            <a:r>
              <a:rPr lang="en-US" altLang="zh-CN" sz="2000" dirty="0">
                <a:latin typeface="+mn-ea"/>
              </a:rPr>
              <a:t>)TCP</a:t>
            </a:r>
            <a:r>
              <a:rPr lang="zh-CN" altLang="en-US" sz="2000" dirty="0">
                <a:latin typeface="+mn-ea"/>
              </a:rPr>
              <a:t>连接</a:t>
            </a:r>
          </a:p>
          <a:p>
            <a:pPr marL="0" lvl="1"/>
            <a:r>
              <a:rPr lang="zh-CN" altLang="en-US" sz="2000" dirty="0" smtClean="0">
                <a:latin typeface="+mn-ea"/>
              </a:rPr>
              <a:t>（</a:t>
            </a:r>
            <a:r>
              <a:rPr lang="en-US" altLang="zh-CN" sz="2000" dirty="0" smtClean="0">
                <a:latin typeface="+mn-ea"/>
              </a:rPr>
              <a:t>3</a:t>
            </a:r>
            <a:r>
              <a:rPr lang="zh-CN" altLang="en-US" sz="2000" dirty="0" smtClean="0">
                <a:latin typeface="+mn-ea"/>
              </a:rPr>
              <a:t>）</a:t>
            </a:r>
            <a:r>
              <a:rPr lang="en-US" altLang="zh-CN" sz="2000" dirty="0" smtClean="0">
                <a:latin typeface="+mn-ea"/>
              </a:rPr>
              <a:t>HTTP</a:t>
            </a:r>
            <a:r>
              <a:rPr lang="zh-CN" altLang="en-US" sz="2000" dirty="0" smtClean="0">
                <a:latin typeface="+mn-ea"/>
              </a:rPr>
              <a:t>是一个无状态的协议</a:t>
            </a:r>
            <a:endParaRPr lang="en-US" altLang="zh-CN" sz="2000" dirty="0" smtClean="0">
              <a:latin typeface="+mn-ea"/>
            </a:endParaRPr>
          </a:p>
          <a:p>
            <a:pPr marL="0" lvl="1"/>
            <a:endParaRPr lang="en-US" altLang="zh-CN" sz="2000" dirty="0">
              <a:latin typeface="+mn-ea"/>
            </a:endParaRPr>
          </a:p>
          <a:p>
            <a:pPr marL="0" lvl="1"/>
            <a:r>
              <a:rPr lang="en-US" altLang="zh-CN" sz="2000" dirty="0">
                <a:latin typeface="+mn-ea"/>
              </a:rPr>
              <a:t>3</a:t>
            </a:r>
            <a:r>
              <a:rPr lang="zh-CN" altLang="en-US" sz="2000" dirty="0" smtClean="0">
                <a:latin typeface="+mn-ea"/>
              </a:rPr>
              <a:t>、</a:t>
            </a:r>
            <a:r>
              <a:rPr lang="en-US" altLang="zh-CN" sz="2000" dirty="0" smtClean="0">
                <a:latin typeface="+mn-ea"/>
              </a:rPr>
              <a:t>HTTP</a:t>
            </a:r>
            <a:r>
              <a:rPr lang="zh-CN" altLang="en-US" sz="2000" dirty="0" smtClean="0">
                <a:latin typeface="+mn-ea"/>
              </a:rPr>
              <a:t>持久连接和非持久连接</a:t>
            </a:r>
            <a:endParaRPr lang="en-US" altLang="zh-CN" sz="2000" dirty="0" smtClean="0">
              <a:latin typeface="+mn-ea"/>
            </a:endParaRPr>
          </a:p>
          <a:p>
            <a:pPr marL="800100" lvl="2" indent="-342900">
              <a:buFont typeface="Arial" panose="020B0604020202020204" pitchFamily="34" charset="0"/>
              <a:buChar char="•"/>
            </a:pPr>
            <a:r>
              <a:rPr lang="zh-CN" altLang="en-US" sz="2000" dirty="0">
                <a:latin typeface="+mn-ea"/>
              </a:rPr>
              <a:t>流</a:t>
            </a:r>
            <a:r>
              <a:rPr lang="zh-CN" altLang="en-US" sz="2000" dirty="0" smtClean="0">
                <a:latin typeface="+mn-ea"/>
              </a:rPr>
              <a:t>水持久性、非流水持久性</a:t>
            </a:r>
            <a:endParaRPr lang="en-US" altLang="zh-CN" sz="2000" dirty="0" smtClean="0">
              <a:latin typeface="+mn-ea"/>
            </a:endParaRPr>
          </a:p>
          <a:p>
            <a:pPr marL="800100" lvl="2" indent="-342900">
              <a:buFont typeface="Arial" panose="020B0604020202020204" pitchFamily="34" charset="0"/>
              <a:buChar char="•"/>
            </a:pPr>
            <a:r>
              <a:rPr lang="zh-CN" altLang="en-US" sz="2000" dirty="0" smtClean="0">
                <a:latin typeface="+mn-ea"/>
              </a:rPr>
              <a:t>响应时间（</a:t>
            </a:r>
            <a:r>
              <a:rPr lang="en-US" altLang="zh-CN" sz="2000" dirty="0" smtClean="0">
                <a:latin typeface="+mn-ea"/>
              </a:rPr>
              <a:t>RTT</a:t>
            </a:r>
            <a:r>
              <a:rPr lang="zh-CN" altLang="en-US" sz="2000" dirty="0" smtClean="0">
                <a:latin typeface="+mn-ea"/>
              </a:rPr>
              <a:t>）计算</a:t>
            </a:r>
            <a:endParaRPr lang="en-US" altLang="zh-CN" sz="2000" dirty="0" smtClean="0">
              <a:latin typeface="+mn-ea"/>
            </a:endParaRPr>
          </a:p>
        </p:txBody>
      </p:sp>
    </p:spTree>
    <p:extLst>
      <p:ext uri="{BB962C8B-B14F-4D97-AF65-F5344CB8AC3E}">
        <p14:creationId xmlns:p14="http://schemas.microsoft.com/office/powerpoint/2010/main" val="213738868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学习目的</a:t>
            </a:r>
          </a:p>
        </p:txBody>
      </p:sp>
      <p:sp>
        <p:nvSpPr>
          <p:cNvPr id="2" name="矩形 1"/>
          <p:cNvSpPr/>
          <p:nvPr/>
        </p:nvSpPr>
        <p:spPr>
          <a:xfrm>
            <a:off x="0" y="706101"/>
            <a:ext cx="12192000" cy="6001643"/>
          </a:xfrm>
          <a:prstGeom prst="rect">
            <a:avLst/>
          </a:prstGeom>
        </p:spPr>
        <p:txBody>
          <a:bodyPr wrap="square">
            <a:spAutoFit/>
          </a:bodyPr>
          <a:lstStyle/>
          <a:p>
            <a:r>
              <a:rPr lang="en-US" altLang="zh-CN" sz="2400" dirty="0" smtClean="0">
                <a:latin typeface="+mn-ea"/>
              </a:rPr>
              <a:t>3</a:t>
            </a:r>
            <a:r>
              <a:rPr lang="zh-CN" altLang="en-US" sz="2400" dirty="0">
                <a:latin typeface="+mn-ea"/>
              </a:rPr>
              <a:t>、电路交换</a:t>
            </a:r>
            <a:endParaRPr lang="en-US" altLang="zh-CN" sz="2400" dirty="0">
              <a:latin typeface="+mn-ea"/>
            </a:endParaRPr>
          </a:p>
          <a:p>
            <a:r>
              <a:rPr lang="zh-CN" altLang="en-US" sz="2400" dirty="0">
                <a:latin typeface="+mn-ea"/>
              </a:rPr>
              <a:t>（</a:t>
            </a:r>
            <a:r>
              <a:rPr lang="en-US" altLang="zh-CN" sz="2400" dirty="0">
                <a:latin typeface="+mn-ea"/>
              </a:rPr>
              <a:t>1</a:t>
            </a:r>
            <a:r>
              <a:rPr lang="zh-CN" altLang="en-US" sz="2400" dirty="0">
                <a:latin typeface="+mn-ea"/>
              </a:rPr>
              <a:t>）预先建立连接，预留资源，发送方以恒定速度发送数据</a:t>
            </a:r>
            <a:endParaRPr lang="en-US" altLang="zh-CN" sz="2400" dirty="0">
              <a:latin typeface="+mn-ea"/>
            </a:endParaRPr>
          </a:p>
          <a:p>
            <a:r>
              <a:rPr lang="zh-CN" altLang="en-US" sz="2400" dirty="0">
                <a:latin typeface="+mn-ea"/>
              </a:rPr>
              <a:t>（</a:t>
            </a:r>
            <a:r>
              <a:rPr lang="en-US" altLang="zh-CN" sz="2400" dirty="0">
                <a:latin typeface="+mn-ea"/>
              </a:rPr>
              <a:t>2</a:t>
            </a:r>
            <a:r>
              <a:rPr lang="zh-CN" altLang="en-US" sz="2400" dirty="0">
                <a:latin typeface="+mn-ea"/>
              </a:rPr>
              <a:t>）电路和通信链路的区别</a:t>
            </a:r>
            <a:endParaRPr lang="en-US" altLang="zh-CN" sz="2400" dirty="0">
              <a:latin typeface="+mn-ea"/>
            </a:endParaRPr>
          </a:p>
          <a:p>
            <a:r>
              <a:rPr lang="zh-CN" altLang="en-US" sz="2400" dirty="0">
                <a:latin typeface="+mn-ea"/>
              </a:rPr>
              <a:t>（</a:t>
            </a:r>
            <a:r>
              <a:rPr lang="en-US" altLang="zh-CN" sz="2400" dirty="0">
                <a:latin typeface="+mn-ea"/>
              </a:rPr>
              <a:t>3</a:t>
            </a:r>
            <a:r>
              <a:rPr lang="zh-CN" altLang="en-US" sz="2400" dirty="0">
                <a:latin typeface="+mn-ea"/>
              </a:rPr>
              <a:t>）链路带宽和一条电路的传输速率的关系</a:t>
            </a:r>
            <a:endParaRPr lang="en-US" altLang="zh-CN" sz="2400" dirty="0">
              <a:latin typeface="+mn-ea"/>
            </a:endParaRPr>
          </a:p>
          <a:p>
            <a:r>
              <a:rPr lang="zh-CN" altLang="en-US" sz="2400" dirty="0">
                <a:latin typeface="+mn-ea"/>
              </a:rPr>
              <a:t>（</a:t>
            </a:r>
            <a:r>
              <a:rPr lang="en-US" altLang="zh-CN" sz="2400" dirty="0">
                <a:latin typeface="+mn-ea"/>
              </a:rPr>
              <a:t>4</a:t>
            </a:r>
            <a:r>
              <a:rPr lang="zh-CN" altLang="en-US" sz="2400" dirty="0">
                <a:latin typeface="+mn-ea"/>
              </a:rPr>
              <a:t>）频分多路复用和时分多路复用</a:t>
            </a:r>
            <a:endParaRPr lang="en-US" altLang="zh-CN" sz="2400" dirty="0">
              <a:latin typeface="+mn-ea"/>
            </a:endParaRPr>
          </a:p>
          <a:p>
            <a:r>
              <a:rPr lang="zh-CN" altLang="en-US" sz="2400" dirty="0">
                <a:latin typeface="+mn-ea"/>
              </a:rPr>
              <a:t>（</a:t>
            </a:r>
            <a:r>
              <a:rPr lang="en-US" altLang="zh-CN" sz="2400" dirty="0">
                <a:latin typeface="+mn-ea"/>
              </a:rPr>
              <a:t>5</a:t>
            </a:r>
            <a:r>
              <a:rPr lang="zh-CN" altLang="en-US" sz="2400" dirty="0">
                <a:latin typeface="+mn-ea"/>
              </a:rPr>
              <a:t>）电路交换的优缺点：电路级的</a:t>
            </a:r>
            <a:r>
              <a:rPr lang="zh-CN" altLang="en-US" sz="2400" dirty="0" smtClean="0">
                <a:latin typeface="+mn-ea"/>
              </a:rPr>
              <a:t>性能，时延小；</a:t>
            </a:r>
            <a:r>
              <a:rPr lang="zh-CN" altLang="en-US" sz="2400" dirty="0">
                <a:latin typeface="+mn-ea"/>
              </a:rPr>
              <a:t>效率低；创建连接过程复杂</a:t>
            </a:r>
          </a:p>
          <a:p>
            <a:endParaRPr lang="en-US" altLang="zh-CN" sz="2400" dirty="0" smtClean="0">
              <a:latin typeface="+mn-ea"/>
            </a:endParaRPr>
          </a:p>
          <a:p>
            <a:r>
              <a:rPr lang="en-US" altLang="zh-CN" sz="2400" dirty="0" smtClean="0">
                <a:latin typeface="+mn-ea"/>
              </a:rPr>
              <a:t>4</a:t>
            </a:r>
            <a:r>
              <a:rPr lang="zh-CN" altLang="en-US" sz="2400" dirty="0" smtClean="0">
                <a:latin typeface="+mn-ea"/>
              </a:rPr>
              <a:t>、分组交换</a:t>
            </a:r>
            <a:endParaRPr lang="en-US" altLang="zh-CN" sz="2400" dirty="0" smtClean="0">
              <a:latin typeface="+mn-ea"/>
            </a:endParaRPr>
          </a:p>
          <a:p>
            <a:r>
              <a:rPr lang="zh-CN" altLang="en-US" sz="2400" dirty="0" smtClean="0">
                <a:latin typeface="+mn-ea"/>
              </a:rPr>
              <a:t>（</a:t>
            </a:r>
            <a:r>
              <a:rPr lang="en-US" altLang="zh-CN" sz="2400" dirty="0" smtClean="0">
                <a:latin typeface="+mn-ea"/>
              </a:rPr>
              <a:t>1</a:t>
            </a:r>
            <a:r>
              <a:rPr lang="zh-CN" altLang="en-US" sz="2400" dirty="0" smtClean="0">
                <a:latin typeface="+mn-ea"/>
              </a:rPr>
              <a:t>）报文：</a:t>
            </a:r>
            <a:r>
              <a:rPr lang="zh-CN" altLang="en-US" sz="2400" dirty="0">
                <a:latin typeface="+mn-ea"/>
              </a:rPr>
              <a:t>应用程序要传输的</a:t>
            </a:r>
            <a:r>
              <a:rPr lang="zh-CN" altLang="en-US" sz="2400" dirty="0" smtClean="0">
                <a:latin typeface="+mn-ea"/>
              </a:rPr>
              <a:t>信息，包含控制或数据</a:t>
            </a:r>
            <a:endParaRPr lang="en-US" altLang="zh-CN" sz="2400" dirty="0" smtClean="0">
              <a:latin typeface="+mn-ea"/>
            </a:endParaRPr>
          </a:p>
          <a:p>
            <a:r>
              <a:rPr lang="zh-CN" altLang="en-US" sz="2400" dirty="0" smtClean="0">
                <a:latin typeface="+mn-ea"/>
              </a:rPr>
              <a:t>（</a:t>
            </a:r>
            <a:r>
              <a:rPr lang="en-US" altLang="zh-CN" sz="2400" dirty="0" smtClean="0">
                <a:latin typeface="+mn-ea"/>
              </a:rPr>
              <a:t>2</a:t>
            </a:r>
            <a:r>
              <a:rPr lang="zh-CN" altLang="en-US" sz="2400" dirty="0" smtClean="0">
                <a:latin typeface="+mn-ea"/>
              </a:rPr>
              <a:t>）分组：报文拆分成若干的数据块，每个数据块加上头部信息，构成分组</a:t>
            </a:r>
            <a:endParaRPr lang="en-US" altLang="zh-CN" sz="2400" dirty="0" smtClean="0">
              <a:latin typeface="+mn-ea"/>
            </a:endParaRPr>
          </a:p>
          <a:p>
            <a:r>
              <a:rPr lang="zh-CN" altLang="en-US" sz="2400" dirty="0" smtClean="0">
                <a:latin typeface="+mn-ea"/>
              </a:rPr>
              <a:t>（</a:t>
            </a:r>
            <a:r>
              <a:rPr lang="en-US" altLang="zh-CN" sz="2400" dirty="0" smtClean="0">
                <a:latin typeface="+mn-ea"/>
              </a:rPr>
              <a:t>3</a:t>
            </a:r>
            <a:r>
              <a:rPr lang="zh-CN" altLang="en-US" sz="2400" dirty="0" smtClean="0">
                <a:latin typeface="+mn-ea"/>
              </a:rPr>
              <a:t>）特点：每个</a:t>
            </a:r>
            <a:r>
              <a:rPr lang="zh-CN" altLang="en-US" sz="2400" dirty="0">
                <a:latin typeface="+mn-ea"/>
              </a:rPr>
              <a:t>分组使用全部链路</a:t>
            </a:r>
            <a:r>
              <a:rPr lang="zh-CN" altLang="en-US" sz="2400" dirty="0" smtClean="0">
                <a:latin typeface="+mn-ea"/>
              </a:rPr>
              <a:t>带宽；传输过程采用存储转发；排队时延和分组丢失；转发表和路由选择协议</a:t>
            </a:r>
            <a:endParaRPr lang="en-US" altLang="zh-CN" sz="2400" dirty="0" smtClean="0">
              <a:latin typeface="+mn-ea"/>
            </a:endParaRPr>
          </a:p>
          <a:p>
            <a:endParaRPr lang="en-US" altLang="zh-CN" sz="2400" dirty="0">
              <a:latin typeface="+mn-ea"/>
            </a:endParaRPr>
          </a:p>
          <a:p>
            <a:r>
              <a:rPr lang="en-US" altLang="zh-CN" sz="2400" dirty="0" smtClean="0">
                <a:latin typeface="+mn-ea"/>
              </a:rPr>
              <a:t>5</a:t>
            </a:r>
            <a:r>
              <a:rPr lang="zh-CN" altLang="en-US" sz="2400" dirty="0" smtClean="0">
                <a:latin typeface="+mn-ea"/>
              </a:rPr>
              <a:t>、</a:t>
            </a:r>
            <a:r>
              <a:rPr lang="en-US" altLang="zh-CN" sz="2400" dirty="0">
                <a:latin typeface="+mn-ea"/>
              </a:rPr>
              <a:t>Internet</a:t>
            </a:r>
            <a:r>
              <a:rPr lang="zh-CN" altLang="en-US" sz="2400" dirty="0">
                <a:latin typeface="+mn-ea"/>
              </a:rPr>
              <a:t>主干</a:t>
            </a:r>
            <a:r>
              <a:rPr lang="en-US" altLang="zh-CN" sz="2400" dirty="0">
                <a:latin typeface="+mn-ea"/>
              </a:rPr>
              <a:t>/ISP</a:t>
            </a:r>
            <a:r>
              <a:rPr lang="zh-CN" altLang="en-US" sz="2400" dirty="0">
                <a:latin typeface="+mn-ea"/>
              </a:rPr>
              <a:t>的结构组成</a:t>
            </a:r>
          </a:p>
          <a:p>
            <a:r>
              <a:rPr lang="zh-CN" altLang="en-US" sz="2400" dirty="0">
                <a:latin typeface="+mn-ea"/>
              </a:rPr>
              <a:t>第一层</a:t>
            </a:r>
            <a:r>
              <a:rPr lang="en-US" altLang="zh-CN" sz="2400" dirty="0">
                <a:latin typeface="+mn-ea"/>
              </a:rPr>
              <a:t>ISP</a:t>
            </a:r>
            <a:r>
              <a:rPr lang="zh-CN" altLang="en-US" sz="2400" dirty="0">
                <a:latin typeface="+mn-ea"/>
              </a:rPr>
              <a:t>（国家</a:t>
            </a:r>
            <a:r>
              <a:rPr lang="en-US" altLang="zh-CN" sz="2400" dirty="0">
                <a:latin typeface="+mn-ea"/>
              </a:rPr>
              <a:t>/</a:t>
            </a:r>
            <a:r>
              <a:rPr lang="zh-CN" altLang="en-US" sz="2400" dirty="0">
                <a:latin typeface="+mn-ea"/>
              </a:rPr>
              <a:t>国际级）、第二层</a:t>
            </a:r>
            <a:r>
              <a:rPr lang="en-US" altLang="zh-CN" sz="2400" dirty="0">
                <a:latin typeface="+mn-ea"/>
              </a:rPr>
              <a:t>ISP</a:t>
            </a:r>
            <a:r>
              <a:rPr lang="zh-CN" altLang="en-US" sz="2400" dirty="0">
                <a:latin typeface="+mn-ea"/>
              </a:rPr>
              <a:t>（区域级</a:t>
            </a:r>
            <a:r>
              <a:rPr lang="en-US" altLang="zh-CN" sz="2400" dirty="0">
                <a:latin typeface="+mn-ea"/>
              </a:rPr>
              <a:t>/</a:t>
            </a:r>
            <a:r>
              <a:rPr lang="zh-CN" altLang="en-US" sz="2400" dirty="0">
                <a:latin typeface="+mn-ea"/>
              </a:rPr>
              <a:t>省级）、第三层</a:t>
            </a:r>
            <a:r>
              <a:rPr lang="en-US" altLang="zh-CN" sz="2400" dirty="0">
                <a:latin typeface="+mn-ea"/>
              </a:rPr>
              <a:t>ISP</a:t>
            </a:r>
            <a:r>
              <a:rPr lang="zh-CN" altLang="en-US" sz="2400" dirty="0">
                <a:latin typeface="+mn-ea"/>
              </a:rPr>
              <a:t>（城市级）、本地</a:t>
            </a:r>
            <a:r>
              <a:rPr lang="en-US" altLang="zh-CN" sz="2400" dirty="0">
                <a:latin typeface="+mn-ea"/>
              </a:rPr>
              <a:t>ISP</a:t>
            </a:r>
            <a:r>
              <a:rPr lang="zh-CN" altLang="en-US" sz="2400" dirty="0">
                <a:latin typeface="+mn-ea"/>
              </a:rPr>
              <a:t>、因特网交换点</a:t>
            </a:r>
            <a:r>
              <a:rPr lang="en-US" altLang="zh-CN" sz="2400" dirty="0" smtClean="0">
                <a:latin typeface="+mn-ea"/>
              </a:rPr>
              <a:t>IXP</a:t>
            </a:r>
            <a:r>
              <a:rPr lang="zh-CN" altLang="en-US" sz="2400" dirty="0" smtClean="0">
                <a:latin typeface="+mn-ea"/>
              </a:rPr>
              <a:t>。</a:t>
            </a:r>
            <a:endParaRPr lang="zh-CN" altLang="en-US" sz="2400" dirty="0">
              <a:latin typeface="+mn-ea"/>
            </a:endParaRPr>
          </a:p>
        </p:txBody>
      </p:sp>
      <p:sp>
        <p:nvSpPr>
          <p:cNvPr id="4" name="矩形 3"/>
          <p:cNvSpPr/>
          <p:nvPr/>
        </p:nvSpPr>
        <p:spPr>
          <a:xfrm>
            <a:off x="11098283" y="521435"/>
            <a:ext cx="822661" cy="369332"/>
          </a:xfrm>
          <a:prstGeom prst="rect">
            <a:avLst/>
          </a:prstGeom>
        </p:spPr>
        <p:txBody>
          <a:bodyPr wrap="none">
            <a:spAutoFit/>
          </a:bodyPr>
          <a:lstStyle/>
          <a:p>
            <a:r>
              <a:rPr lang="en-US" altLang="zh-CN" dirty="0" smtClean="0">
                <a:latin typeface="+mn-ea"/>
              </a:rPr>
              <a:t>03/04</a:t>
            </a:r>
            <a:endParaRPr lang="zh-CN" altLang="en-US" dirty="0"/>
          </a:p>
        </p:txBody>
      </p:sp>
    </p:spTree>
    <p:extLst>
      <p:ext uri="{BB962C8B-B14F-4D97-AF65-F5344CB8AC3E}">
        <p14:creationId xmlns:p14="http://schemas.microsoft.com/office/powerpoint/2010/main" val="18951771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1830420" y="45736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6" name="Title 1"/>
          <p:cNvSpPr txBox="1">
            <a:spLocks/>
          </p:cNvSpPr>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p>
        </p:txBody>
      </p:sp>
      <p:sp>
        <p:nvSpPr>
          <p:cNvPr id="11" name="Rectangle 3">
            <a:extLst>
              <a:ext uri="{FF2B5EF4-FFF2-40B4-BE49-F238E27FC236}">
                <a16:creationId xmlns:a16="http://schemas.microsoft.com/office/drawing/2014/main" id="{0DE67429-4F63-BF47-9819-9E2C5C190419}"/>
              </a:ext>
            </a:extLst>
          </p:cNvPr>
          <p:cNvSpPr txBox="1">
            <a:spLocks noChangeArrowheads="1"/>
          </p:cNvSpPr>
          <p:nvPr/>
        </p:nvSpPr>
        <p:spPr>
          <a:xfrm>
            <a:off x="914408" y="993353"/>
            <a:ext cx="10363200" cy="48577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US" altLang="zh-CN" dirty="0" smtClean="0"/>
              <a:t>4</a:t>
            </a:r>
            <a:r>
              <a:rPr lang="zh-CN" altLang="en-US" dirty="0" smtClean="0"/>
              <a:t>、</a:t>
            </a:r>
            <a:r>
              <a:rPr lang="en-US" altLang="zh-CN" dirty="0" smtClean="0"/>
              <a:t>HTTP</a:t>
            </a:r>
            <a:r>
              <a:rPr lang="zh-CN" altLang="en-US" dirty="0"/>
              <a:t>报文</a:t>
            </a:r>
            <a:r>
              <a:rPr lang="en-US" altLang="zh-CN" dirty="0"/>
              <a:t>:</a:t>
            </a:r>
            <a:r>
              <a:rPr lang="zh-CN" altLang="en-US" dirty="0"/>
              <a:t>请求报文</a:t>
            </a:r>
            <a:r>
              <a:rPr lang="en-US" altLang="zh-CN" i="1" dirty="0">
                <a:solidFill>
                  <a:schemeClr val="accent2">
                    <a:lumMod val="50000"/>
                  </a:schemeClr>
                </a:solidFill>
              </a:rPr>
              <a:t>request</a:t>
            </a:r>
            <a:r>
              <a:rPr lang="en-US" altLang="zh-CN" dirty="0">
                <a:solidFill>
                  <a:schemeClr val="accent2">
                    <a:lumMod val="50000"/>
                  </a:schemeClr>
                </a:solidFill>
              </a:rPr>
              <a:t>,</a:t>
            </a:r>
            <a:r>
              <a:rPr lang="en-US" altLang="zh-CN" dirty="0">
                <a:solidFill>
                  <a:srgbClr val="FF0000"/>
                </a:solidFill>
              </a:rPr>
              <a:t> </a:t>
            </a:r>
            <a:r>
              <a:rPr lang="zh-CN" altLang="en-US" dirty="0"/>
              <a:t>响应报文</a:t>
            </a:r>
            <a:r>
              <a:rPr lang="en-US" altLang="zh-CN" i="1" dirty="0">
                <a:solidFill>
                  <a:schemeClr val="accent2">
                    <a:lumMod val="50000"/>
                  </a:schemeClr>
                </a:solidFill>
              </a:rPr>
              <a:t>response</a:t>
            </a:r>
          </a:p>
          <a:p>
            <a:pPr>
              <a:defRPr/>
            </a:pPr>
            <a:r>
              <a:rPr lang="en-US" altLang="zh-CN" dirty="0">
                <a:solidFill>
                  <a:schemeClr val="accent2"/>
                </a:solidFill>
              </a:rPr>
              <a:t>HTTP</a:t>
            </a:r>
            <a:r>
              <a:rPr lang="zh-CN" altLang="en-US" dirty="0">
                <a:solidFill>
                  <a:schemeClr val="accent2"/>
                </a:solidFill>
              </a:rPr>
              <a:t>请求报文</a:t>
            </a:r>
            <a:r>
              <a:rPr lang="en-US" altLang="zh-CN" dirty="0">
                <a:solidFill>
                  <a:schemeClr val="accent2"/>
                </a:solidFill>
              </a:rPr>
              <a:t>:</a:t>
            </a:r>
          </a:p>
          <a:p>
            <a:pPr lvl="1">
              <a:defRPr/>
            </a:pPr>
            <a:r>
              <a:rPr lang="en-US" altLang="zh-CN" sz="2800" dirty="0"/>
              <a:t>ASCII</a:t>
            </a:r>
            <a:r>
              <a:rPr lang="zh-CN" altLang="en-US" sz="2800" dirty="0"/>
              <a:t>文本 </a:t>
            </a:r>
            <a:r>
              <a:rPr lang="en-US" altLang="zh-CN" sz="2800" dirty="0"/>
              <a:t>(</a:t>
            </a:r>
            <a:r>
              <a:rPr lang="zh-CN" altLang="en-US" sz="2800" dirty="0"/>
              <a:t>易于人读格式</a:t>
            </a:r>
            <a:r>
              <a:rPr lang="en-US" altLang="zh-CN" sz="2800" dirty="0"/>
              <a:t>)</a:t>
            </a:r>
          </a:p>
        </p:txBody>
      </p:sp>
      <p:sp>
        <p:nvSpPr>
          <p:cNvPr id="12" name="Rectangle 4">
            <a:extLst>
              <a:ext uri="{FF2B5EF4-FFF2-40B4-BE49-F238E27FC236}">
                <a16:creationId xmlns:a16="http://schemas.microsoft.com/office/drawing/2014/main" id="{570F28B3-4B37-7747-B356-43644C9B1F21}"/>
              </a:ext>
            </a:extLst>
          </p:cNvPr>
          <p:cNvSpPr>
            <a:spLocks noChangeArrowheads="1"/>
          </p:cNvSpPr>
          <p:nvPr/>
        </p:nvSpPr>
        <p:spPr bwMode="auto">
          <a:xfrm>
            <a:off x="4249069" y="2982490"/>
            <a:ext cx="7286625"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defRPr/>
            </a:pPr>
            <a:r>
              <a:rPr lang="en-US" altLang="zh-CN" sz="2400" b="1" dirty="0">
                <a:latin typeface="Microsoft YaHei" panose="020B0503020204020204" pitchFamily="34" charset="-122"/>
                <a:ea typeface="Microsoft YaHei" panose="020B0503020204020204" pitchFamily="34" charset="-122"/>
              </a:rPr>
              <a:t>GET /</a:t>
            </a:r>
            <a:r>
              <a:rPr lang="en-US" altLang="zh-CN" sz="2400" b="1" dirty="0" err="1">
                <a:latin typeface="Microsoft YaHei" panose="020B0503020204020204" pitchFamily="34" charset="-122"/>
                <a:ea typeface="Microsoft YaHei" panose="020B0503020204020204" pitchFamily="34" charset="-122"/>
              </a:rPr>
              <a:t>somedir</a:t>
            </a:r>
            <a:r>
              <a:rPr lang="en-US" altLang="zh-CN" sz="2400" b="1" dirty="0">
                <a:latin typeface="Microsoft YaHei" panose="020B0503020204020204" pitchFamily="34" charset="-122"/>
                <a:ea typeface="Microsoft YaHei" panose="020B0503020204020204" pitchFamily="34" charset="-122"/>
              </a:rPr>
              <a:t>/</a:t>
            </a:r>
            <a:r>
              <a:rPr lang="en-US" altLang="zh-CN" sz="2400" b="1" dirty="0" err="1">
                <a:latin typeface="Microsoft YaHei" panose="020B0503020204020204" pitchFamily="34" charset="-122"/>
                <a:ea typeface="Microsoft YaHei" panose="020B0503020204020204" pitchFamily="34" charset="-122"/>
              </a:rPr>
              <a:t>page.html</a:t>
            </a:r>
            <a:r>
              <a:rPr lang="en-US" altLang="zh-CN" sz="2400" b="1" dirty="0">
                <a:latin typeface="Microsoft YaHei" panose="020B0503020204020204" pitchFamily="34" charset="-122"/>
                <a:ea typeface="Microsoft YaHei" panose="020B0503020204020204" pitchFamily="34" charset="-122"/>
              </a:rPr>
              <a:t> HTTP/1.1</a:t>
            </a:r>
          </a:p>
          <a:p>
            <a:pPr>
              <a:spcBef>
                <a:spcPct val="0"/>
              </a:spcBef>
              <a:buFontTx/>
              <a:buNone/>
              <a:defRPr/>
            </a:pPr>
            <a:r>
              <a:rPr lang="en-US" altLang="zh-CN" sz="2400" b="1" dirty="0">
                <a:latin typeface="Microsoft YaHei" panose="020B0503020204020204" pitchFamily="34" charset="-122"/>
                <a:ea typeface="Microsoft YaHei" panose="020B0503020204020204" pitchFamily="34" charset="-122"/>
              </a:rPr>
              <a:t>Host: </a:t>
            </a:r>
            <a:r>
              <a:rPr lang="en-US" altLang="zh-CN" sz="2400" b="1" dirty="0" err="1">
                <a:latin typeface="Microsoft YaHei" panose="020B0503020204020204" pitchFamily="34" charset="-122"/>
                <a:ea typeface="Microsoft YaHei" panose="020B0503020204020204" pitchFamily="34" charset="-122"/>
              </a:rPr>
              <a:t>www.someschool.edu</a:t>
            </a:r>
            <a:r>
              <a:rPr lang="en-US" altLang="zh-CN" sz="2400" b="1" dirty="0">
                <a:latin typeface="Microsoft YaHei" panose="020B0503020204020204" pitchFamily="34" charset="-122"/>
                <a:ea typeface="Microsoft YaHei" panose="020B0503020204020204" pitchFamily="34" charset="-122"/>
              </a:rPr>
              <a:t> </a:t>
            </a:r>
          </a:p>
          <a:p>
            <a:pPr>
              <a:spcBef>
                <a:spcPct val="0"/>
              </a:spcBef>
              <a:buFontTx/>
              <a:buNone/>
              <a:defRPr/>
            </a:pPr>
            <a:r>
              <a:rPr lang="en-US" altLang="zh-CN" sz="2400" b="1" dirty="0">
                <a:latin typeface="Microsoft YaHei" panose="020B0503020204020204" pitchFamily="34" charset="-122"/>
                <a:ea typeface="Microsoft YaHei" panose="020B0503020204020204" pitchFamily="34" charset="-122"/>
              </a:rPr>
              <a:t>User-agent: Mozilla/4.0 </a:t>
            </a:r>
            <a:r>
              <a:rPr lang="en-US" altLang="zh-CN" sz="2400" b="1" dirty="0">
                <a:solidFill>
                  <a:schemeClr val="accent2">
                    <a:lumMod val="50000"/>
                  </a:schemeClr>
                </a:solidFill>
                <a:latin typeface="Microsoft YaHei" panose="020B0503020204020204" pitchFamily="34" charset="-122"/>
                <a:ea typeface="Microsoft YaHei" panose="020B0503020204020204" pitchFamily="34" charset="-122"/>
              </a:rPr>
              <a:t>//</a:t>
            </a:r>
            <a:r>
              <a:rPr lang="zh-CN" altLang="en-US" sz="2400" b="1" dirty="0">
                <a:solidFill>
                  <a:schemeClr val="accent2">
                    <a:lumMod val="50000"/>
                  </a:schemeClr>
                </a:solidFill>
                <a:latin typeface="Microsoft YaHei" panose="020B0503020204020204" pitchFamily="34" charset="-122"/>
                <a:ea typeface="Microsoft YaHei" panose="020B0503020204020204" pitchFamily="34" charset="-122"/>
              </a:rPr>
              <a:t>该代理类型的对象版本</a:t>
            </a:r>
          </a:p>
          <a:p>
            <a:pPr>
              <a:spcBef>
                <a:spcPct val="0"/>
              </a:spcBef>
              <a:buFontTx/>
              <a:buNone/>
              <a:defRPr/>
            </a:pPr>
            <a:r>
              <a:rPr lang="en-US" altLang="zh-CN" sz="2400" b="1" dirty="0">
                <a:latin typeface="Microsoft YaHei" panose="020B0503020204020204" pitchFamily="34" charset="-122"/>
                <a:ea typeface="Microsoft YaHei" panose="020B0503020204020204" pitchFamily="34" charset="-122"/>
              </a:rPr>
              <a:t>Connection: Close  </a:t>
            </a:r>
            <a:r>
              <a:rPr lang="en-US" altLang="zh-CN" sz="2400" b="1" dirty="0">
                <a:solidFill>
                  <a:schemeClr val="accent2">
                    <a:lumMod val="50000"/>
                  </a:schemeClr>
                </a:solidFill>
                <a:latin typeface="Microsoft YaHei" panose="020B0503020204020204" pitchFamily="34" charset="-122"/>
                <a:ea typeface="Microsoft YaHei" panose="020B0503020204020204" pitchFamily="34" charset="-122"/>
              </a:rPr>
              <a:t>//</a:t>
            </a:r>
            <a:r>
              <a:rPr lang="zh-CN" altLang="en-US" sz="2400" b="1" dirty="0">
                <a:solidFill>
                  <a:schemeClr val="accent2">
                    <a:lumMod val="50000"/>
                  </a:schemeClr>
                </a:solidFill>
                <a:latin typeface="Microsoft YaHei" panose="020B0503020204020204" pitchFamily="34" charset="-122"/>
                <a:ea typeface="Microsoft YaHei" panose="020B0503020204020204" pitchFamily="34" charset="-122"/>
              </a:rPr>
              <a:t>不使用持久连接</a:t>
            </a:r>
          </a:p>
          <a:p>
            <a:pPr>
              <a:spcBef>
                <a:spcPct val="0"/>
              </a:spcBef>
              <a:buFontTx/>
              <a:buNone/>
              <a:defRPr/>
            </a:pPr>
            <a:r>
              <a:rPr lang="en-US" altLang="zh-CN" sz="2400" b="1" dirty="0" err="1">
                <a:latin typeface="Microsoft YaHei" panose="020B0503020204020204" pitchFamily="34" charset="-122"/>
                <a:ea typeface="Microsoft YaHei" panose="020B0503020204020204" pitchFamily="34" charset="-122"/>
              </a:rPr>
              <a:t>Accept-language:zh-cn</a:t>
            </a:r>
            <a:r>
              <a:rPr lang="en-US" altLang="zh-CN" sz="2400" b="1" dirty="0">
                <a:latin typeface="Microsoft YaHei" panose="020B0503020204020204" pitchFamily="34" charset="-122"/>
                <a:ea typeface="Microsoft YaHei" panose="020B0503020204020204" pitchFamily="34" charset="-122"/>
              </a:rPr>
              <a:t> </a:t>
            </a:r>
            <a:r>
              <a:rPr lang="en-US" altLang="zh-CN" sz="2400" b="1" dirty="0">
                <a:solidFill>
                  <a:schemeClr val="accent2">
                    <a:lumMod val="50000"/>
                  </a:schemeClr>
                </a:solidFill>
                <a:latin typeface="Microsoft YaHei" panose="020B0503020204020204" pitchFamily="34" charset="-122"/>
                <a:ea typeface="Microsoft YaHei" panose="020B0503020204020204" pitchFamily="34" charset="-122"/>
              </a:rPr>
              <a:t>//</a:t>
            </a:r>
            <a:r>
              <a:rPr lang="zh-CN" altLang="en-US" sz="2400" b="1" dirty="0">
                <a:solidFill>
                  <a:schemeClr val="accent2">
                    <a:lumMod val="50000"/>
                  </a:schemeClr>
                </a:solidFill>
                <a:latin typeface="Microsoft YaHei" panose="020B0503020204020204" pitchFamily="34" charset="-122"/>
                <a:ea typeface="Microsoft YaHei" panose="020B0503020204020204" pitchFamily="34" charset="-122"/>
              </a:rPr>
              <a:t>中文版本</a:t>
            </a:r>
          </a:p>
          <a:p>
            <a:pPr>
              <a:spcBef>
                <a:spcPct val="0"/>
              </a:spcBef>
              <a:buFontTx/>
              <a:buNone/>
              <a:defRPr/>
            </a:pPr>
            <a:endParaRPr lang="zh-CN" altLang="en-US" sz="2400" b="1" dirty="0">
              <a:solidFill>
                <a:schemeClr val="accent2"/>
              </a:solidFill>
              <a:latin typeface="Microsoft YaHei" panose="020B0503020204020204" pitchFamily="34" charset="-122"/>
              <a:ea typeface="Microsoft YaHei" panose="020B0503020204020204" pitchFamily="34" charset="-122"/>
            </a:endParaRPr>
          </a:p>
          <a:p>
            <a:pPr>
              <a:spcBef>
                <a:spcPct val="0"/>
              </a:spcBef>
              <a:buFontTx/>
              <a:buNone/>
              <a:defRPr/>
            </a:pPr>
            <a:r>
              <a:rPr lang="en-US" altLang="zh-CN" sz="2400" b="1" dirty="0">
                <a:latin typeface="Microsoft YaHei" panose="020B0503020204020204" pitchFamily="34" charset="-122"/>
                <a:ea typeface="Microsoft YaHei" panose="020B0503020204020204" pitchFamily="34" charset="-122"/>
              </a:rPr>
              <a:t>(</a:t>
            </a:r>
            <a:r>
              <a:rPr lang="zh-CN" altLang="en-US" sz="2400" b="1" dirty="0">
                <a:latin typeface="Microsoft YaHei" panose="020B0503020204020204" pitchFamily="34" charset="-122"/>
                <a:ea typeface="Microsoft YaHei" panose="020B0503020204020204" pitchFamily="34" charset="-122"/>
              </a:rPr>
              <a:t>额外的 回车换行</a:t>
            </a:r>
            <a:r>
              <a:rPr lang="en-US" altLang="zh-CN" sz="2400" b="1" dirty="0">
                <a:latin typeface="Microsoft YaHei" panose="020B0503020204020204" pitchFamily="34" charset="-122"/>
                <a:ea typeface="Microsoft YaHei" panose="020B0503020204020204" pitchFamily="34" charset="-122"/>
              </a:rPr>
              <a:t>) </a:t>
            </a:r>
          </a:p>
        </p:txBody>
      </p:sp>
      <p:sp>
        <p:nvSpPr>
          <p:cNvPr id="13" name="Rectangle 5">
            <a:extLst>
              <a:ext uri="{FF2B5EF4-FFF2-40B4-BE49-F238E27FC236}">
                <a16:creationId xmlns:a16="http://schemas.microsoft.com/office/drawing/2014/main" id="{EE999B90-DE94-8B4C-9789-E714767BAB81}"/>
              </a:ext>
            </a:extLst>
          </p:cNvPr>
          <p:cNvSpPr>
            <a:spLocks noChangeArrowheads="1"/>
          </p:cNvSpPr>
          <p:nvPr/>
        </p:nvSpPr>
        <p:spPr bwMode="auto">
          <a:xfrm>
            <a:off x="1164557" y="2582440"/>
            <a:ext cx="22701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defRPr/>
            </a:pPr>
            <a:r>
              <a:rPr lang="zh-CN" altLang="en-US" sz="2000" b="1" dirty="0">
                <a:solidFill>
                  <a:schemeClr val="accent2">
                    <a:lumMod val="50000"/>
                  </a:schemeClr>
                </a:solidFill>
                <a:latin typeface="Microsoft YaHei" panose="020B0503020204020204" pitchFamily="34" charset="-122"/>
                <a:ea typeface="Microsoft YaHei" panose="020B0503020204020204" pitchFamily="34" charset="-122"/>
              </a:rPr>
              <a:t>请求行</a:t>
            </a:r>
          </a:p>
          <a:p>
            <a:pPr algn="ctr">
              <a:spcBef>
                <a:spcPct val="0"/>
              </a:spcBef>
              <a:buFontTx/>
              <a:buNone/>
              <a:defRPr/>
            </a:pPr>
            <a:r>
              <a:rPr lang="en-US" altLang="zh-CN" sz="2000" b="1" dirty="0">
                <a:solidFill>
                  <a:schemeClr val="accent2">
                    <a:lumMod val="50000"/>
                  </a:schemeClr>
                </a:solidFill>
                <a:latin typeface="Microsoft YaHei" panose="020B0503020204020204" pitchFamily="34" charset="-122"/>
                <a:ea typeface="Microsoft YaHei" panose="020B0503020204020204" pitchFamily="34" charset="-122"/>
              </a:rPr>
              <a:t>(GET, POST, </a:t>
            </a:r>
          </a:p>
          <a:p>
            <a:pPr algn="ctr">
              <a:spcBef>
                <a:spcPct val="0"/>
              </a:spcBef>
              <a:buFontTx/>
              <a:buNone/>
              <a:defRPr/>
            </a:pPr>
            <a:r>
              <a:rPr lang="en-US" altLang="zh-CN" sz="2000" b="1" dirty="0">
                <a:solidFill>
                  <a:schemeClr val="accent2">
                    <a:lumMod val="50000"/>
                  </a:schemeClr>
                </a:solidFill>
                <a:latin typeface="Microsoft YaHei" panose="020B0503020204020204" pitchFamily="34" charset="-122"/>
                <a:ea typeface="Microsoft YaHei" panose="020B0503020204020204" pitchFamily="34" charset="-122"/>
              </a:rPr>
              <a:t>HEAD)</a:t>
            </a:r>
          </a:p>
        </p:txBody>
      </p:sp>
      <p:sp>
        <p:nvSpPr>
          <p:cNvPr id="14" name="Line 6">
            <a:extLst>
              <a:ext uri="{FF2B5EF4-FFF2-40B4-BE49-F238E27FC236}">
                <a16:creationId xmlns:a16="http://schemas.microsoft.com/office/drawing/2014/main" id="{66B45D8D-DF2E-5D47-8746-A8BE9E5ABFF1}"/>
              </a:ext>
            </a:extLst>
          </p:cNvPr>
          <p:cNvSpPr>
            <a:spLocks noChangeShapeType="1"/>
          </p:cNvSpPr>
          <p:nvPr/>
        </p:nvSpPr>
        <p:spPr bwMode="auto">
          <a:xfrm>
            <a:off x="3004469" y="2984078"/>
            <a:ext cx="923925" cy="257175"/>
          </a:xfrm>
          <a:prstGeom prst="line">
            <a:avLst/>
          </a:prstGeom>
          <a:noFill/>
          <a:ln w="12700">
            <a:solidFill>
              <a:schemeClr val="accent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5" name="Freeform 7">
            <a:extLst>
              <a:ext uri="{FF2B5EF4-FFF2-40B4-BE49-F238E27FC236}">
                <a16:creationId xmlns:a16="http://schemas.microsoft.com/office/drawing/2014/main" id="{BDFD075D-AC6F-EA43-94F0-03982D2099AF}"/>
              </a:ext>
            </a:extLst>
          </p:cNvPr>
          <p:cNvSpPr>
            <a:spLocks/>
          </p:cNvSpPr>
          <p:nvPr/>
        </p:nvSpPr>
        <p:spPr bwMode="auto">
          <a:xfrm>
            <a:off x="3909344" y="3422228"/>
            <a:ext cx="228600" cy="1312862"/>
          </a:xfrm>
          <a:custGeom>
            <a:avLst/>
            <a:gdLst>
              <a:gd name="T0" fmla="*/ 2147483646 w 144"/>
              <a:gd name="T1" fmla="*/ 2147483646 h 827"/>
              <a:gd name="T2" fmla="*/ 0 w 144"/>
              <a:gd name="T3" fmla="*/ 0 h 827"/>
              <a:gd name="T4" fmla="*/ 0 w 144"/>
              <a:gd name="T5" fmla="*/ 2147483646 h 827"/>
              <a:gd name="T6" fmla="*/ 2147483646 w 144"/>
              <a:gd name="T7" fmla="*/ 2147483646 h 827"/>
              <a:gd name="T8" fmla="*/ 0 60000 65536"/>
              <a:gd name="T9" fmla="*/ 0 60000 65536"/>
              <a:gd name="T10" fmla="*/ 0 60000 65536"/>
              <a:gd name="T11" fmla="*/ 0 60000 65536"/>
              <a:gd name="T12" fmla="*/ 0 w 144"/>
              <a:gd name="T13" fmla="*/ 0 h 827"/>
              <a:gd name="T14" fmla="*/ 144 w 144"/>
              <a:gd name="T15" fmla="*/ 827 h 827"/>
            </a:gdLst>
            <a:ahLst/>
            <a:cxnLst>
              <a:cxn ang="T8">
                <a:pos x="T0" y="T1"/>
              </a:cxn>
              <a:cxn ang="T9">
                <a:pos x="T2" y="T3"/>
              </a:cxn>
              <a:cxn ang="T10">
                <a:pos x="T4" y="T5"/>
              </a:cxn>
              <a:cxn ang="T11">
                <a:pos x="T6" y="T7"/>
              </a:cxn>
            </a:cxnLst>
            <a:rect l="T12" t="T13" r="T14" b="T15"/>
            <a:pathLst>
              <a:path w="144" h="827">
                <a:moveTo>
                  <a:pt x="116" y="5"/>
                </a:moveTo>
                <a:lnTo>
                  <a:pt x="0" y="0"/>
                </a:lnTo>
                <a:lnTo>
                  <a:pt x="0" y="826"/>
                </a:lnTo>
                <a:lnTo>
                  <a:pt x="143" y="821"/>
                </a:lnTo>
              </a:path>
            </a:pathLst>
          </a:custGeom>
          <a:noFill/>
          <a:ln w="12700" cap="rnd">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 name="Rectangle 8">
            <a:extLst>
              <a:ext uri="{FF2B5EF4-FFF2-40B4-BE49-F238E27FC236}">
                <a16:creationId xmlns:a16="http://schemas.microsoft.com/office/drawing/2014/main" id="{453EE884-A63B-8444-8C03-C3A11CF89D2B}"/>
              </a:ext>
            </a:extLst>
          </p:cNvPr>
          <p:cNvSpPr>
            <a:spLocks noChangeArrowheads="1"/>
          </p:cNvSpPr>
          <p:nvPr/>
        </p:nvSpPr>
        <p:spPr bwMode="auto">
          <a:xfrm>
            <a:off x="2104357" y="3925465"/>
            <a:ext cx="18113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defRPr/>
            </a:pPr>
            <a:r>
              <a:rPr lang="zh-CN" altLang="en-US" sz="2000" b="1" dirty="0" smtClean="0">
                <a:solidFill>
                  <a:schemeClr val="accent2">
                    <a:lumMod val="50000"/>
                  </a:schemeClr>
                </a:solidFill>
                <a:latin typeface="Comic Sans MS" panose="030F0902030302020204" pitchFamily="66" charset="0"/>
                <a:ea typeface="宋体" panose="02010600030101010101" pitchFamily="2" charset="-122"/>
              </a:rPr>
              <a:t>首部行</a:t>
            </a:r>
            <a:endParaRPr lang="zh-CN" altLang="en-US" sz="2000" b="1" dirty="0">
              <a:solidFill>
                <a:schemeClr val="accent2">
                  <a:lumMod val="50000"/>
                </a:schemeClr>
              </a:solidFill>
              <a:latin typeface="Comic Sans MS" panose="030F0902030302020204" pitchFamily="66" charset="0"/>
              <a:ea typeface="宋体" panose="02010600030101010101" pitchFamily="2" charset="-122"/>
            </a:endParaRPr>
          </a:p>
        </p:txBody>
      </p:sp>
      <p:sp>
        <p:nvSpPr>
          <p:cNvPr id="17" name="Line 9">
            <a:extLst>
              <a:ext uri="{FF2B5EF4-FFF2-40B4-BE49-F238E27FC236}">
                <a16:creationId xmlns:a16="http://schemas.microsoft.com/office/drawing/2014/main" id="{95A95A8E-D1B0-DC44-85CD-ACEA154EB27B}"/>
              </a:ext>
            </a:extLst>
          </p:cNvPr>
          <p:cNvSpPr>
            <a:spLocks noChangeShapeType="1"/>
          </p:cNvSpPr>
          <p:nvPr/>
        </p:nvSpPr>
        <p:spPr bwMode="auto">
          <a:xfrm flipV="1">
            <a:off x="3128294" y="4993853"/>
            <a:ext cx="923925" cy="257175"/>
          </a:xfrm>
          <a:prstGeom prst="line">
            <a:avLst/>
          </a:prstGeom>
          <a:noFill/>
          <a:ln w="12700">
            <a:solidFill>
              <a:schemeClr val="accent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8" name="Rectangle 10">
            <a:extLst>
              <a:ext uri="{FF2B5EF4-FFF2-40B4-BE49-F238E27FC236}">
                <a16:creationId xmlns:a16="http://schemas.microsoft.com/office/drawing/2014/main" id="{C4280B03-CAFE-9446-AA48-5D2E624DFCB6}"/>
              </a:ext>
            </a:extLst>
          </p:cNvPr>
          <p:cNvSpPr>
            <a:spLocks noChangeArrowheads="1"/>
          </p:cNvSpPr>
          <p:nvPr/>
        </p:nvSpPr>
        <p:spPr bwMode="auto">
          <a:xfrm>
            <a:off x="1840832" y="4877965"/>
            <a:ext cx="13287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defRPr/>
            </a:pPr>
            <a:r>
              <a:rPr lang="zh-CN" altLang="en-US" sz="2000" b="1" dirty="0">
                <a:solidFill>
                  <a:schemeClr val="accent2">
                    <a:lumMod val="50000"/>
                  </a:schemeClr>
                </a:solidFill>
                <a:latin typeface="Microsoft YaHei" panose="020B0503020204020204" pitchFamily="34" charset="-122"/>
                <a:ea typeface="Microsoft YaHei" panose="020B0503020204020204" pitchFamily="34" charset="-122"/>
              </a:rPr>
              <a:t>回车换行 </a:t>
            </a:r>
          </a:p>
          <a:p>
            <a:pPr algn="ctr">
              <a:spcBef>
                <a:spcPct val="0"/>
              </a:spcBef>
              <a:buFontTx/>
              <a:buNone/>
              <a:defRPr/>
            </a:pPr>
            <a:r>
              <a:rPr lang="zh-CN" altLang="en-US" sz="2000" b="1" dirty="0">
                <a:solidFill>
                  <a:srgbClr val="006666"/>
                </a:solidFill>
                <a:latin typeface="Microsoft YaHei" panose="020B0503020204020204" pitchFamily="34" charset="-122"/>
                <a:ea typeface="Microsoft YaHei" panose="020B0503020204020204" pitchFamily="34" charset="-122"/>
              </a:rPr>
              <a:t>指示结束</a:t>
            </a:r>
          </a:p>
        </p:txBody>
      </p:sp>
      <p:grpSp>
        <p:nvGrpSpPr>
          <p:cNvPr id="19" name="Group 65">
            <a:extLst>
              <a:ext uri="{FF2B5EF4-FFF2-40B4-BE49-F238E27FC236}">
                <a16:creationId xmlns:a16="http://schemas.microsoft.com/office/drawing/2014/main" id="{DB51FB8A-98F6-2246-B492-0E9883A89021}"/>
              </a:ext>
            </a:extLst>
          </p:cNvPr>
          <p:cNvGrpSpPr>
            <a:grpSpLocks/>
          </p:cNvGrpSpPr>
          <p:nvPr/>
        </p:nvGrpSpPr>
        <p:grpSpPr bwMode="auto">
          <a:xfrm>
            <a:off x="3928394" y="5725146"/>
            <a:ext cx="5791200" cy="990600"/>
            <a:chOff x="1488" y="2448"/>
            <a:chExt cx="3648" cy="624"/>
          </a:xfrm>
        </p:grpSpPr>
        <p:sp>
          <p:nvSpPr>
            <p:cNvPr id="20" name="Rectangle 60">
              <a:extLst>
                <a:ext uri="{FF2B5EF4-FFF2-40B4-BE49-F238E27FC236}">
                  <a16:creationId xmlns:a16="http://schemas.microsoft.com/office/drawing/2014/main" id="{E3D4350E-C574-C14F-893C-BE902C598A0B}"/>
                </a:ext>
              </a:extLst>
            </p:cNvPr>
            <p:cNvSpPr>
              <a:spLocks noChangeArrowheads="1"/>
            </p:cNvSpPr>
            <p:nvPr/>
          </p:nvSpPr>
          <p:spPr bwMode="auto">
            <a:xfrm>
              <a:off x="1488" y="2448"/>
              <a:ext cx="3648" cy="624"/>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endParaRPr lang="zh-CN" altLang="zh-CN" sz="1800"/>
            </a:p>
          </p:txBody>
        </p:sp>
        <p:sp>
          <p:nvSpPr>
            <p:cNvPr id="21" name="Line 61">
              <a:extLst>
                <a:ext uri="{FF2B5EF4-FFF2-40B4-BE49-F238E27FC236}">
                  <a16:creationId xmlns:a16="http://schemas.microsoft.com/office/drawing/2014/main" id="{A1B65D24-08EF-1644-8C0E-7B135FB847C1}"/>
                </a:ext>
              </a:extLst>
            </p:cNvPr>
            <p:cNvSpPr>
              <a:spLocks noChangeShapeType="1"/>
            </p:cNvSpPr>
            <p:nvPr/>
          </p:nvSpPr>
          <p:spPr bwMode="auto">
            <a:xfrm>
              <a:off x="1488" y="2448"/>
              <a:ext cx="3648"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2" name="Line 62">
              <a:extLst>
                <a:ext uri="{FF2B5EF4-FFF2-40B4-BE49-F238E27FC236}">
                  <a16:creationId xmlns:a16="http://schemas.microsoft.com/office/drawing/2014/main" id="{2D547C0A-8462-7047-A84F-B9B2A782052F}"/>
                </a:ext>
              </a:extLst>
            </p:cNvPr>
            <p:cNvSpPr>
              <a:spLocks noChangeShapeType="1"/>
            </p:cNvSpPr>
            <p:nvPr/>
          </p:nvSpPr>
          <p:spPr bwMode="auto">
            <a:xfrm>
              <a:off x="1488" y="3072"/>
              <a:ext cx="3648"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3" name="Line 63">
              <a:extLst>
                <a:ext uri="{FF2B5EF4-FFF2-40B4-BE49-F238E27FC236}">
                  <a16:creationId xmlns:a16="http://schemas.microsoft.com/office/drawing/2014/main" id="{3E184381-5D8F-E845-9D18-B7E0DB498BE4}"/>
                </a:ext>
              </a:extLst>
            </p:cNvPr>
            <p:cNvSpPr>
              <a:spLocks noChangeShapeType="1"/>
            </p:cNvSpPr>
            <p:nvPr/>
          </p:nvSpPr>
          <p:spPr bwMode="auto">
            <a:xfrm>
              <a:off x="1488" y="2448"/>
              <a:ext cx="0" cy="624"/>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4" name="Line 64">
              <a:extLst>
                <a:ext uri="{FF2B5EF4-FFF2-40B4-BE49-F238E27FC236}">
                  <a16:creationId xmlns:a16="http://schemas.microsoft.com/office/drawing/2014/main" id="{E77DF08D-7F5A-2B4F-A7AD-2FF3FC9D18F3}"/>
                </a:ext>
              </a:extLst>
            </p:cNvPr>
            <p:cNvSpPr>
              <a:spLocks noChangeShapeType="1"/>
            </p:cNvSpPr>
            <p:nvPr/>
          </p:nvSpPr>
          <p:spPr bwMode="auto">
            <a:xfrm>
              <a:off x="5136" y="2448"/>
              <a:ext cx="0" cy="624"/>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sp>
        <p:nvSpPr>
          <p:cNvPr id="25" name="Rectangle 8">
            <a:extLst>
              <a:ext uri="{FF2B5EF4-FFF2-40B4-BE49-F238E27FC236}">
                <a16:creationId xmlns:a16="http://schemas.microsoft.com/office/drawing/2014/main" id="{453EE884-A63B-8444-8C03-C3A11CF89D2B}"/>
              </a:ext>
            </a:extLst>
          </p:cNvPr>
          <p:cNvSpPr>
            <a:spLocks noChangeArrowheads="1"/>
          </p:cNvSpPr>
          <p:nvPr/>
        </p:nvSpPr>
        <p:spPr bwMode="auto">
          <a:xfrm>
            <a:off x="1965456" y="5949838"/>
            <a:ext cx="18113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defRPr/>
            </a:pPr>
            <a:r>
              <a:rPr lang="zh-CN" altLang="en-US" sz="2000" b="1" dirty="0" smtClean="0">
                <a:solidFill>
                  <a:schemeClr val="accent2">
                    <a:lumMod val="50000"/>
                  </a:schemeClr>
                </a:solidFill>
                <a:latin typeface="Comic Sans MS" panose="030F0902030302020204" pitchFamily="66" charset="0"/>
                <a:ea typeface="宋体" panose="02010600030101010101" pitchFamily="2" charset="-122"/>
              </a:rPr>
              <a:t>实体体</a:t>
            </a:r>
            <a:endParaRPr lang="zh-CN" altLang="en-US" sz="2000" b="1" dirty="0">
              <a:solidFill>
                <a:schemeClr val="accent2">
                  <a:lumMod val="50000"/>
                </a:schemeClr>
              </a:solidFill>
              <a:latin typeface="Comic Sans MS" panose="030F0902030302020204" pitchFamily="66" charset="0"/>
              <a:ea typeface="宋体" panose="02010600030101010101" pitchFamily="2" charset="-122"/>
            </a:endParaRPr>
          </a:p>
        </p:txBody>
      </p:sp>
    </p:spTree>
    <p:extLst>
      <p:ext uri="{BB962C8B-B14F-4D97-AF65-F5344CB8AC3E}">
        <p14:creationId xmlns:p14="http://schemas.microsoft.com/office/powerpoint/2010/main" val="22182270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学习目的</a:t>
            </a:r>
          </a:p>
        </p:txBody>
      </p:sp>
      <p:pic>
        <p:nvPicPr>
          <p:cNvPr id="2" name="图片 1"/>
          <p:cNvPicPr>
            <a:picLocks noChangeAspect="1"/>
          </p:cNvPicPr>
          <p:nvPr/>
        </p:nvPicPr>
        <p:blipFill>
          <a:blip r:embed="rId3"/>
          <a:stretch>
            <a:fillRect/>
          </a:stretch>
        </p:blipFill>
        <p:spPr>
          <a:xfrm>
            <a:off x="811529" y="934597"/>
            <a:ext cx="8029688" cy="3818313"/>
          </a:xfrm>
          <a:prstGeom prst="rect">
            <a:avLst/>
          </a:prstGeom>
        </p:spPr>
      </p:pic>
      <p:sp>
        <p:nvSpPr>
          <p:cNvPr id="3" name="矩形 2"/>
          <p:cNvSpPr/>
          <p:nvPr/>
        </p:nvSpPr>
        <p:spPr>
          <a:xfrm>
            <a:off x="247448" y="734542"/>
            <a:ext cx="3313728" cy="369332"/>
          </a:xfrm>
          <a:prstGeom prst="rect">
            <a:avLst/>
          </a:prstGeom>
        </p:spPr>
        <p:txBody>
          <a:bodyPr wrap="none">
            <a:spAutoFit/>
          </a:bodyPr>
          <a:lstStyle/>
          <a:p>
            <a:pPr algn="ctr"/>
            <a:r>
              <a:rPr lang="en-US" altLang="zh-CN" b="1" dirty="0">
                <a:solidFill>
                  <a:schemeClr val="accent1"/>
                </a:solidFill>
                <a:cs typeface="+mn-ea"/>
                <a:sym typeface="+mn-lt"/>
              </a:rPr>
              <a:t>5</a:t>
            </a:r>
            <a:r>
              <a:rPr lang="zh-CN" altLang="en-US" b="1" dirty="0" smtClean="0">
                <a:solidFill>
                  <a:schemeClr val="accent1"/>
                </a:solidFill>
                <a:cs typeface="+mn-ea"/>
                <a:sym typeface="+mn-lt"/>
              </a:rPr>
              <a:t>、上载</a:t>
            </a:r>
            <a:r>
              <a:rPr lang="zh-CN" altLang="en-US" b="1" dirty="0">
                <a:solidFill>
                  <a:schemeClr val="accent1"/>
                </a:solidFill>
                <a:cs typeface="+mn-ea"/>
                <a:sym typeface="+mn-lt"/>
              </a:rPr>
              <a:t>表单（各字段）输入值</a:t>
            </a:r>
          </a:p>
        </p:txBody>
      </p:sp>
      <p:sp>
        <p:nvSpPr>
          <p:cNvPr id="6" name="矩形 5"/>
          <p:cNvSpPr/>
          <p:nvPr/>
        </p:nvSpPr>
        <p:spPr>
          <a:xfrm>
            <a:off x="811529" y="4731201"/>
            <a:ext cx="8756073" cy="707886"/>
          </a:xfrm>
          <a:prstGeom prst="rect">
            <a:avLst/>
          </a:prstGeom>
        </p:spPr>
        <p:txBody>
          <a:bodyPr wrap="square">
            <a:spAutoFit/>
          </a:bodyPr>
          <a:lstStyle/>
          <a:p>
            <a:r>
              <a:rPr lang="zh-CN" altLang="en-US" sz="2000" dirty="0">
                <a:latin typeface="+mn-ea"/>
              </a:rPr>
              <a:t>使用</a:t>
            </a:r>
            <a:r>
              <a:rPr lang="en-US" altLang="zh-CN" sz="2000" dirty="0">
                <a:latin typeface="+mn-ea"/>
              </a:rPr>
              <a:t>GET</a:t>
            </a:r>
            <a:r>
              <a:rPr lang="zh-CN" altLang="en-US" sz="2000" dirty="0" smtClean="0">
                <a:latin typeface="+mn-ea"/>
              </a:rPr>
              <a:t>方法，表</a:t>
            </a:r>
            <a:r>
              <a:rPr lang="zh-CN" altLang="en-US" sz="2000" dirty="0">
                <a:latin typeface="+mn-ea"/>
              </a:rPr>
              <a:t>单</a:t>
            </a:r>
            <a:r>
              <a:rPr lang="en-US" altLang="zh-CN" sz="2000" dirty="0">
                <a:latin typeface="+mn-ea"/>
              </a:rPr>
              <a:t>(</a:t>
            </a:r>
            <a:r>
              <a:rPr lang="zh-CN" altLang="en-US" sz="2000" dirty="0">
                <a:latin typeface="+mn-ea"/>
              </a:rPr>
              <a:t>各字段</a:t>
            </a:r>
            <a:r>
              <a:rPr lang="en-US" altLang="zh-CN" sz="2000" dirty="0">
                <a:latin typeface="+mn-ea"/>
              </a:rPr>
              <a:t>)</a:t>
            </a:r>
            <a:r>
              <a:rPr lang="zh-CN" altLang="en-US" sz="2000" dirty="0">
                <a:latin typeface="+mn-ea"/>
              </a:rPr>
              <a:t>输入值被上载</a:t>
            </a:r>
            <a:r>
              <a:rPr lang="en-US" altLang="zh-CN" sz="2000" dirty="0">
                <a:latin typeface="+mn-ea"/>
              </a:rPr>
              <a:t>,</a:t>
            </a:r>
            <a:r>
              <a:rPr lang="zh-CN" altLang="en-US" sz="2000" dirty="0">
                <a:latin typeface="+mn-ea"/>
              </a:rPr>
              <a:t>以</a:t>
            </a:r>
            <a:r>
              <a:rPr lang="en-US" altLang="zh-CN" sz="2000" dirty="0">
                <a:latin typeface="+mn-ea"/>
              </a:rPr>
              <a:t>URL</a:t>
            </a:r>
            <a:r>
              <a:rPr lang="zh-CN" altLang="en-US" sz="2000" dirty="0">
                <a:latin typeface="+mn-ea"/>
              </a:rPr>
              <a:t>请求行的字段</a:t>
            </a:r>
            <a:r>
              <a:rPr lang="en-US" altLang="zh-CN" sz="2000" dirty="0">
                <a:latin typeface="+mn-ea"/>
              </a:rPr>
              <a:t>: www.somesite.com/animalsearch?monkeys&amp;banana</a:t>
            </a:r>
          </a:p>
        </p:txBody>
      </p:sp>
    </p:spTree>
    <p:extLst>
      <p:ext uri="{BB962C8B-B14F-4D97-AF65-F5344CB8AC3E}">
        <p14:creationId xmlns:p14="http://schemas.microsoft.com/office/powerpoint/2010/main" val="29440849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2D687975-7D4C-6E4B-9927-3AC6AA9F8CCF}"/>
              </a:ext>
            </a:extLst>
          </p:cNvPr>
          <p:cNvSpPr/>
          <p:nvPr/>
        </p:nvSpPr>
        <p:spPr>
          <a:xfrm>
            <a:off x="6182096" y="1420293"/>
            <a:ext cx="5106390" cy="3927925"/>
          </a:xfrm>
          <a:prstGeom prst="roundRect">
            <a:avLst>
              <a:gd name="adj" fmla="val 54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0102E8EB-5A37-3948-9827-DA6376CDA89C}"/>
              </a:ext>
            </a:extLst>
          </p:cNvPr>
          <p:cNvSpPr/>
          <p:nvPr/>
        </p:nvSpPr>
        <p:spPr>
          <a:xfrm>
            <a:off x="771896" y="1420293"/>
            <a:ext cx="5106390" cy="3927926"/>
          </a:xfrm>
          <a:prstGeom prst="roundRect">
            <a:avLst>
              <a:gd name="adj" fmla="val 54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42" name="Rectangle 2"/>
          <p:cNvSpPr>
            <a:spLocks noChangeArrowheads="1"/>
          </p:cNvSpPr>
          <p:nvPr/>
        </p:nvSpPr>
        <p:spPr bwMode="auto">
          <a:xfrm>
            <a:off x="1830420" y="45736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6" name="Title 1"/>
          <p:cNvSpPr txBox="1">
            <a:spLocks/>
          </p:cNvSpPr>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p>
        </p:txBody>
      </p:sp>
      <p:sp>
        <p:nvSpPr>
          <p:cNvPr id="19" name="Rectangle 3">
            <a:extLst>
              <a:ext uri="{FF2B5EF4-FFF2-40B4-BE49-F238E27FC236}">
                <a16:creationId xmlns:a16="http://schemas.microsoft.com/office/drawing/2014/main" id="{9A34A82A-3DD2-9E49-BBC2-33BE999544CF}"/>
              </a:ext>
            </a:extLst>
          </p:cNvPr>
          <p:cNvSpPr txBox="1">
            <a:spLocks noChangeArrowheads="1"/>
          </p:cNvSpPr>
          <p:nvPr/>
        </p:nvSpPr>
        <p:spPr>
          <a:xfrm>
            <a:off x="914400" y="1254037"/>
            <a:ext cx="4821382" cy="4238977"/>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dirty="0">
              <a:solidFill>
                <a:schemeClr val="bg1"/>
              </a:solidFill>
            </a:endParaRPr>
          </a:p>
          <a:p>
            <a:r>
              <a:rPr lang="en-US" altLang="zh-CN" dirty="0">
                <a:solidFill>
                  <a:schemeClr val="bg1"/>
                </a:solidFill>
              </a:rPr>
              <a:t>GET</a:t>
            </a:r>
          </a:p>
          <a:p>
            <a:r>
              <a:rPr lang="en-US" altLang="zh-CN" dirty="0">
                <a:solidFill>
                  <a:schemeClr val="bg1"/>
                </a:solidFill>
              </a:rPr>
              <a:t>POST</a:t>
            </a:r>
          </a:p>
          <a:p>
            <a:r>
              <a:rPr lang="en-US" altLang="zh-CN" dirty="0">
                <a:solidFill>
                  <a:schemeClr val="bg1"/>
                </a:solidFill>
              </a:rPr>
              <a:t>HEAD</a:t>
            </a:r>
          </a:p>
          <a:p>
            <a:pPr lvl="1"/>
            <a:r>
              <a:rPr lang="zh-CN" altLang="en-US" sz="2800" dirty="0">
                <a:solidFill>
                  <a:schemeClr val="bg1"/>
                </a:solidFill>
              </a:rPr>
              <a:t>服务器收到请求时，用</a:t>
            </a:r>
            <a:r>
              <a:rPr lang="en-US" altLang="zh-CN" sz="2800" dirty="0">
                <a:solidFill>
                  <a:schemeClr val="bg1"/>
                </a:solidFill>
              </a:rPr>
              <a:t>HTTP</a:t>
            </a:r>
            <a:r>
              <a:rPr lang="zh-CN" altLang="en-US" sz="2800" dirty="0">
                <a:solidFill>
                  <a:schemeClr val="bg1"/>
                </a:solidFill>
              </a:rPr>
              <a:t>报文进行响应，但不返回请求对象</a:t>
            </a:r>
          </a:p>
        </p:txBody>
      </p:sp>
      <p:sp>
        <p:nvSpPr>
          <p:cNvPr id="20" name="Rectangle 4">
            <a:extLst>
              <a:ext uri="{FF2B5EF4-FFF2-40B4-BE49-F238E27FC236}">
                <a16:creationId xmlns:a16="http://schemas.microsoft.com/office/drawing/2014/main" id="{684228DB-840A-4641-AAF8-F9AB00C3F665}"/>
              </a:ext>
            </a:extLst>
          </p:cNvPr>
          <p:cNvSpPr txBox="1">
            <a:spLocks noChangeArrowheads="1"/>
          </p:cNvSpPr>
          <p:nvPr/>
        </p:nvSpPr>
        <p:spPr>
          <a:xfrm>
            <a:off x="6214341" y="1662948"/>
            <a:ext cx="5041900" cy="3158434"/>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chemeClr val="bg1"/>
                </a:solidFill>
              </a:rPr>
              <a:t>GET, POST, HEAD</a:t>
            </a:r>
          </a:p>
          <a:p>
            <a:r>
              <a:rPr lang="en-US" altLang="zh-CN" dirty="0">
                <a:solidFill>
                  <a:schemeClr val="bg1"/>
                </a:solidFill>
              </a:rPr>
              <a:t>PUT</a:t>
            </a:r>
          </a:p>
          <a:p>
            <a:pPr lvl="1"/>
            <a:r>
              <a:rPr lang="zh-CN" altLang="en-US" sz="2800" dirty="0">
                <a:solidFill>
                  <a:schemeClr val="bg1"/>
                </a:solidFill>
              </a:rPr>
              <a:t>文件在实体主体中被上载到</a:t>
            </a:r>
            <a:r>
              <a:rPr lang="en-US" altLang="zh-CN" sz="2800" dirty="0">
                <a:solidFill>
                  <a:schemeClr val="bg1"/>
                </a:solidFill>
              </a:rPr>
              <a:t>URL</a:t>
            </a:r>
            <a:r>
              <a:rPr lang="zh-CN" altLang="en-US" sz="2800" dirty="0">
                <a:solidFill>
                  <a:schemeClr val="bg1"/>
                </a:solidFill>
              </a:rPr>
              <a:t>字段指定的路径</a:t>
            </a:r>
          </a:p>
          <a:p>
            <a:r>
              <a:rPr lang="en-US" altLang="zh-CN" dirty="0">
                <a:solidFill>
                  <a:schemeClr val="bg1"/>
                </a:solidFill>
              </a:rPr>
              <a:t>DELETE</a:t>
            </a:r>
          </a:p>
          <a:p>
            <a:pPr lvl="1"/>
            <a:r>
              <a:rPr lang="zh-CN" altLang="en-US" sz="2800" dirty="0">
                <a:solidFill>
                  <a:schemeClr val="bg1"/>
                </a:solidFill>
              </a:rPr>
              <a:t>删除</a:t>
            </a:r>
            <a:r>
              <a:rPr lang="en-US" altLang="zh-CN" sz="2800" dirty="0">
                <a:solidFill>
                  <a:schemeClr val="bg1"/>
                </a:solidFill>
              </a:rPr>
              <a:t>URL</a:t>
            </a:r>
            <a:r>
              <a:rPr lang="zh-CN" altLang="en-US" sz="2800" dirty="0">
                <a:solidFill>
                  <a:schemeClr val="bg1"/>
                </a:solidFill>
              </a:rPr>
              <a:t>字段指定的文件</a:t>
            </a:r>
          </a:p>
        </p:txBody>
      </p:sp>
      <p:sp>
        <p:nvSpPr>
          <p:cNvPr id="3" name="TextBox 2">
            <a:extLst>
              <a:ext uri="{FF2B5EF4-FFF2-40B4-BE49-F238E27FC236}">
                <a16:creationId xmlns:a16="http://schemas.microsoft.com/office/drawing/2014/main" id="{59ADC06A-A9F5-F444-A34A-3A0ACBF57FBB}"/>
              </a:ext>
            </a:extLst>
          </p:cNvPr>
          <p:cNvSpPr txBox="1"/>
          <p:nvPr/>
        </p:nvSpPr>
        <p:spPr>
          <a:xfrm>
            <a:off x="914400" y="710866"/>
            <a:ext cx="2671948" cy="584775"/>
          </a:xfrm>
          <a:prstGeom prst="rect">
            <a:avLst/>
          </a:prstGeom>
          <a:noFill/>
        </p:spPr>
        <p:txBody>
          <a:bodyPr wrap="square" rtlCol="0">
            <a:spAutoFit/>
          </a:bodyPr>
          <a:lstStyle/>
          <a:p>
            <a:pPr>
              <a:buFontTx/>
              <a:buNone/>
            </a:pPr>
            <a:r>
              <a:rPr lang="en-US" altLang="zh-CN" sz="3200" b="1" dirty="0">
                <a:solidFill>
                  <a:schemeClr val="accent2"/>
                </a:solidFill>
              </a:rPr>
              <a:t>HTTP/1.0</a:t>
            </a:r>
          </a:p>
        </p:txBody>
      </p:sp>
      <p:sp>
        <p:nvSpPr>
          <p:cNvPr id="10" name="TextBox 9">
            <a:extLst>
              <a:ext uri="{FF2B5EF4-FFF2-40B4-BE49-F238E27FC236}">
                <a16:creationId xmlns:a16="http://schemas.microsoft.com/office/drawing/2014/main" id="{259B4463-77A7-284D-AF89-C3FBFFFCBC29}"/>
              </a:ext>
            </a:extLst>
          </p:cNvPr>
          <p:cNvSpPr txBox="1"/>
          <p:nvPr/>
        </p:nvSpPr>
        <p:spPr>
          <a:xfrm>
            <a:off x="6198972" y="627738"/>
            <a:ext cx="2671948" cy="584775"/>
          </a:xfrm>
          <a:prstGeom prst="rect">
            <a:avLst/>
          </a:prstGeom>
          <a:noFill/>
        </p:spPr>
        <p:txBody>
          <a:bodyPr wrap="square" rtlCol="0">
            <a:spAutoFit/>
          </a:bodyPr>
          <a:lstStyle/>
          <a:p>
            <a:pPr>
              <a:buFontTx/>
              <a:buNone/>
            </a:pPr>
            <a:r>
              <a:rPr lang="en-US" altLang="zh-CN" sz="3200" b="1" dirty="0">
                <a:solidFill>
                  <a:schemeClr val="accent2"/>
                </a:solidFill>
              </a:rPr>
              <a:t>HTTP/1.1</a:t>
            </a:r>
          </a:p>
        </p:txBody>
      </p:sp>
    </p:spTree>
    <p:extLst>
      <p:ext uri="{BB962C8B-B14F-4D97-AF65-F5344CB8AC3E}">
        <p14:creationId xmlns:p14="http://schemas.microsoft.com/office/powerpoint/2010/main" val="29528877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1830420" y="45736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6" name="Title 1"/>
          <p:cNvSpPr txBox="1">
            <a:spLocks/>
          </p:cNvSpPr>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p>
        </p:txBody>
      </p:sp>
      <p:sp>
        <p:nvSpPr>
          <p:cNvPr id="7" name="矩形 6"/>
          <p:cNvSpPr/>
          <p:nvPr/>
        </p:nvSpPr>
        <p:spPr>
          <a:xfrm>
            <a:off x="4477629" y="710268"/>
            <a:ext cx="3236785" cy="646331"/>
          </a:xfrm>
          <a:prstGeom prst="rect">
            <a:avLst/>
          </a:prstGeom>
        </p:spPr>
        <p:txBody>
          <a:bodyPr wrap="none">
            <a:spAutoFit/>
          </a:bodyPr>
          <a:lstStyle/>
          <a:p>
            <a:pPr algn="ctr"/>
            <a:r>
              <a:rPr lang="en-US" altLang="zh-CN" sz="3600" b="1" dirty="0">
                <a:solidFill>
                  <a:schemeClr val="accent1"/>
                </a:solidFill>
                <a:cs typeface="+mn-ea"/>
                <a:sym typeface="+mn-lt"/>
              </a:rPr>
              <a:t>HTTP</a:t>
            </a:r>
            <a:r>
              <a:rPr lang="zh-CN" altLang="en-US" sz="3600" b="1" dirty="0">
                <a:solidFill>
                  <a:schemeClr val="accent1"/>
                </a:solidFill>
                <a:cs typeface="+mn-ea"/>
                <a:sym typeface="+mn-lt"/>
              </a:rPr>
              <a:t>响应消息</a:t>
            </a:r>
          </a:p>
        </p:txBody>
      </p:sp>
      <p:sp>
        <p:nvSpPr>
          <p:cNvPr id="10" name="Rectangle 3">
            <a:extLst>
              <a:ext uri="{FF2B5EF4-FFF2-40B4-BE49-F238E27FC236}">
                <a16:creationId xmlns:a16="http://schemas.microsoft.com/office/drawing/2014/main" id="{E90815E3-21AD-5B4D-96B1-DDF01472D3B0}"/>
              </a:ext>
            </a:extLst>
          </p:cNvPr>
          <p:cNvSpPr>
            <a:spLocks noChangeArrowheads="1"/>
          </p:cNvSpPr>
          <p:nvPr/>
        </p:nvSpPr>
        <p:spPr bwMode="auto">
          <a:xfrm>
            <a:off x="4457700" y="2327275"/>
            <a:ext cx="6896100" cy="341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2400" b="1" dirty="0"/>
              <a:t>HTTP/1.1 200 OK </a:t>
            </a:r>
          </a:p>
          <a:p>
            <a:pPr>
              <a:spcBef>
                <a:spcPct val="0"/>
              </a:spcBef>
              <a:buFontTx/>
              <a:buNone/>
            </a:pPr>
            <a:r>
              <a:rPr lang="en-US" altLang="zh-CN" sz="2400" b="1" dirty="0"/>
              <a:t>Connection</a:t>
            </a:r>
            <a:r>
              <a:rPr lang="zh-CN" altLang="en-US" sz="2400" b="1" dirty="0"/>
              <a:t>：</a:t>
            </a:r>
            <a:r>
              <a:rPr lang="en-US" altLang="zh-CN" sz="2400" b="1" dirty="0"/>
              <a:t>close</a:t>
            </a:r>
          </a:p>
          <a:p>
            <a:pPr>
              <a:spcBef>
                <a:spcPct val="0"/>
              </a:spcBef>
              <a:buFontTx/>
              <a:buNone/>
            </a:pPr>
            <a:r>
              <a:rPr lang="en-US" altLang="zh-CN" sz="2400" b="1" dirty="0"/>
              <a:t>Date: Sat, 06 Aug 2011 12:00:15 GMT </a:t>
            </a:r>
          </a:p>
          <a:p>
            <a:pPr>
              <a:spcBef>
                <a:spcPct val="0"/>
              </a:spcBef>
              <a:buFontTx/>
              <a:buNone/>
            </a:pPr>
            <a:r>
              <a:rPr lang="en-US" altLang="zh-CN" sz="2400" b="1" dirty="0"/>
              <a:t>Server: Apache/1.3.0 (Unix) </a:t>
            </a:r>
          </a:p>
          <a:p>
            <a:pPr>
              <a:spcBef>
                <a:spcPct val="0"/>
              </a:spcBef>
              <a:buFontTx/>
              <a:buNone/>
            </a:pPr>
            <a:r>
              <a:rPr lang="en-US" altLang="zh-CN" sz="2400" b="1" dirty="0"/>
              <a:t>Last-Modified: Thu, 22 Jun 2011 …... </a:t>
            </a:r>
          </a:p>
          <a:p>
            <a:pPr>
              <a:spcBef>
                <a:spcPct val="0"/>
              </a:spcBef>
              <a:buFontTx/>
              <a:buNone/>
            </a:pPr>
            <a:r>
              <a:rPr lang="en-US" altLang="zh-CN" sz="2400" b="1" dirty="0"/>
              <a:t>Content-Length: 6821 </a:t>
            </a:r>
          </a:p>
          <a:p>
            <a:pPr>
              <a:spcBef>
                <a:spcPct val="0"/>
              </a:spcBef>
              <a:buFontTx/>
              <a:buNone/>
            </a:pPr>
            <a:r>
              <a:rPr lang="en-US" altLang="zh-CN" sz="2400" b="1" dirty="0"/>
              <a:t>Content-Type: text/html</a:t>
            </a:r>
          </a:p>
          <a:p>
            <a:pPr>
              <a:spcBef>
                <a:spcPct val="0"/>
              </a:spcBef>
              <a:buFontTx/>
              <a:buNone/>
            </a:pPr>
            <a:r>
              <a:rPr lang="en-US" altLang="zh-CN" sz="2400" b="1" dirty="0"/>
              <a:t> </a:t>
            </a:r>
          </a:p>
          <a:p>
            <a:pPr>
              <a:spcBef>
                <a:spcPct val="0"/>
              </a:spcBef>
              <a:buFontTx/>
              <a:buNone/>
            </a:pPr>
            <a:r>
              <a:rPr lang="en-US" altLang="zh-CN" sz="2400" b="1" dirty="0"/>
              <a:t>data data data data data ... </a:t>
            </a:r>
          </a:p>
        </p:txBody>
      </p:sp>
      <p:sp>
        <p:nvSpPr>
          <p:cNvPr id="11" name="Rectangle 4">
            <a:extLst>
              <a:ext uri="{FF2B5EF4-FFF2-40B4-BE49-F238E27FC236}">
                <a16:creationId xmlns:a16="http://schemas.microsoft.com/office/drawing/2014/main" id="{271B62C5-B7F9-574B-9048-8BD047A2D34E}"/>
              </a:ext>
            </a:extLst>
          </p:cNvPr>
          <p:cNvSpPr>
            <a:spLocks noChangeArrowheads="1"/>
          </p:cNvSpPr>
          <p:nvPr/>
        </p:nvSpPr>
        <p:spPr bwMode="auto">
          <a:xfrm>
            <a:off x="1219200" y="1916113"/>
            <a:ext cx="19002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2000" b="1" dirty="0">
                <a:solidFill>
                  <a:schemeClr val="accent2"/>
                </a:solidFill>
              </a:rPr>
              <a:t>状态行</a:t>
            </a:r>
          </a:p>
          <a:p>
            <a:pPr algn="ctr">
              <a:spcBef>
                <a:spcPct val="0"/>
              </a:spcBef>
              <a:buFontTx/>
              <a:buNone/>
            </a:pPr>
            <a:r>
              <a:rPr lang="en-US" altLang="zh-CN" sz="2000" b="1" dirty="0">
                <a:solidFill>
                  <a:schemeClr val="accent2"/>
                </a:solidFill>
              </a:rPr>
              <a:t>(</a:t>
            </a:r>
            <a:r>
              <a:rPr lang="zh-CN" altLang="en-US" sz="2000" b="1" dirty="0">
                <a:solidFill>
                  <a:schemeClr val="accent2"/>
                </a:solidFill>
              </a:rPr>
              <a:t>版本、状态编码、短语</a:t>
            </a:r>
            <a:r>
              <a:rPr lang="en-US" altLang="zh-CN" sz="2000" b="1" dirty="0">
                <a:solidFill>
                  <a:schemeClr val="accent2"/>
                </a:solidFill>
              </a:rPr>
              <a:t>)</a:t>
            </a:r>
          </a:p>
        </p:txBody>
      </p:sp>
      <p:sp>
        <p:nvSpPr>
          <p:cNvPr id="12" name="Line 5">
            <a:extLst>
              <a:ext uri="{FF2B5EF4-FFF2-40B4-BE49-F238E27FC236}">
                <a16:creationId xmlns:a16="http://schemas.microsoft.com/office/drawing/2014/main" id="{DF17B9C2-9C6E-554E-A498-36C8AA18891C}"/>
              </a:ext>
            </a:extLst>
          </p:cNvPr>
          <p:cNvSpPr>
            <a:spLocks noChangeShapeType="1"/>
          </p:cNvSpPr>
          <p:nvPr/>
        </p:nvSpPr>
        <p:spPr bwMode="auto">
          <a:xfrm>
            <a:off x="3225800" y="2535238"/>
            <a:ext cx="923925" cy="257175"/>
          </a:xfrm>
          <a:prstGeom prst="line">
            <a:avLst/>
          </a:prstGeom>
          <a:noFill/>
          <a:ln w="12700">
            <a:solidFill>
              <a:schemeClr val="accent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3" name="Freeform 6">
            <a:extLst>
              <a:ext uri="{FF2B5EF4-FFF2-40B4-BE49-F238E27FC236}">
                <a16:creationId xmlns:a16="http://schemas.microsoft.com/office/drawing/2014/main" id="{0A5814E5-C950-3249-B697-9A5A02338DED}"/>
              </a:ext>
            </a:extLst>
          </p:cNvPr>
          <p:cNvSpPr>
            <a:spLocks/>
          </p:cNvSpPr>
          <p:nvPr/>
        </p:nvSpPr>
        <p:spPr bwMode="auto">
          <a:xfrm>
            <a:off x="4025900" y="2970213"/>
            <a:ext cx="258763" cy="1860550"/>
          </a:xfrm>
          <a:custGeom>
            <a:avLst/>
            <a:gdLst>
              <a:gd name="T0" fmla="*/ 2147483646 w 163"/>
              <a:gd name="T1" fmla="*/ 2147483646 h 1172"/>
              <a:gd name="T2" fmla="*/ 0 w 163"/>
              <a:gd name="T3" fmla="*/ 0 h 1172"/>
              <a:gd name="T4" fmla="*/ 0 w 163"/>
              <a:gd name="T5" fmla="*/ 2147483646 h 1172"/>
              <a:gd name="T6" fmla="*/ 2147483646 w 163"/>
              <a:gd name="T7" fmla="*/ 2147483646 h 1172"/>
              <a:gd name="T8" fmla="*/ 0 60000 65536"/>
              <a:gd name="T9" fmla="*/ 0 60000 65536"/>
              <a:gd name="T10" fmla="*/ 0 60000 65536"/>
              <a:gd name="T11" fmla="*/ 0 60000 65536"/>
              <a:gd name="T12" fmla="*/ 0 w 163"/>
              <a:gd name="T13" fmla="*/ 0 h 1172"/>
              <a:gd name="T14" fmla="*/ 163 w 163"/>
              <a:gd name="T15" fmla="*/ 1172 h 1172"/>
            </a:gdLst>
            <a:ahLst/>
            <a:cxnLst>
              <a:cxn ang="T8">
                <a:pos x="T0" y="T1"/>
              </a:cxn>
              <a:cxn ang="T9">
                <a:pos x="T2" y="T3"/>
              </a:cxn>
              <a:cxn ang="T10">
                <a:pos x="T4" y="T5"/>
              </a:cxn>
              <a:cxn ang="T11">
                <a:pos x="T6" y="T7"/>
              </a:cxn>
            </a:cxnLst>
            <a:rect l="T12" t="T13" r="T14" b="T15"/>
            <a:pathLst>
              <a:path w="163" h="1172">
                <a:moveTo>
                  <a:pt x="132" y="7"/>
                </a:moveTo>
                <a:lnTo>
                  <a:pt x="0" y="0"/>
                </a:lnTo>
                <a:lnTo>
                  <a:pt x="0" y="1171"/>
                </a:lnTo>
                <a:lnTo>
                  <a:pt x="162" y="1169"/>
                </a:lnTo>
              </a:path>
            </a:pathLst>
          </a:custGeom>
          <a:noFill/>
          <a:ln w="12700" cap="rnd">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Rectangle 7">
            <a:extLst>
              <a:ext uri="{FF2B5EF4-FFF2-40B4-BE49-F238E27FC236}">
                <a16:creationId xmlns:a16="http://schemas.microsoft.com/office/drawing/2014/main" id="{9729274E-AE3D-0E44-A97D-3BAEF3F11C51}"/>
              </a:ext>
            </a:extLst>
          </p:cNvPr>
          <p:cNvSpPr>
            <a:spLocks noChangeArrowheads="1"/>
          </p:cNvSpPr>
          <p:nvPr/>
        </p:nvSpPr>
        <p:spPr bwMode="auto">
          <a:xfrm>
            <a:off x="2892425" y="3636963"/>
            <a:ext cx="9604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buFont typeface="Wingdings" pitchFamily="2" charset="2"/>
              <a:buNone/>
            </a:pPr>
            <a:r>
              <a:rPr lang="zh-CN" altLang="en-US" sz="2000" dirty="0">
                <a:solidFill>
                  <a:schemeClr val="accent2"/>
                </a:solidFill>
              </a:rPr>
              <a:t>首部行</a:t>
            </a:r>
          </a:p>
        </p:txBody>
      </p:sp>
      <p:sp>
        <p:nvSpPr>
          <p:cNvPr id="15" name="Line 8">
            <a:extLst>
              <a:ext uri="{FF2B5EF4-FFF2-40B4-BE49-F238E27FC236}">
                <a16:creationId xmlns:a16="http://schemas.microsoft.com/office/drawing/2014/main" id="{8862CE12-C355-F646-A174-5ED49311C5DB}"/>
              </a:ext>
            </a:extLst>
          </p:cNvPr>
          <p:cNvSpPr>
            <a:spLocks noChangeShapeType="1"/>
          </p:cNvSpPr>
          <p:nvPr/>
        </p:nvSpPr>
        <p:spPr bwMode="auto">
          <a:xfrm flipV="1">
            <a:off x="3121025" y="5002213"/>
            <a:ext cx="923925" cy="257175"/>
          </a:xfrm>
          <a:prstGeom prst="line">
            <a:avLst/>
          </a:prstGeom>
          <a:noFill/>
          <a:ln w="12700">
            <a:solidFill>
              <a:schemeClr val="accent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6" name="Rectangle 9">
            <a:extLst>
              <a:ext uri="{FF2B5EF4-FFF2-40B4-BE49-F238E27FC236}">
                <a16:creationId xmlns:a16="http://schemas.microsoft.com/office/drawing/2014/main" id="{97F1AC0B-966B-8C4D-80C6-F9276B07B246}"/>
              </a:ext>
            </a:extLst>
          </p:cNvPr>
          <p:cNvSpPr>
            <a:spLocks noChangeArrowheads="1"/>
          </p:cNvSpPr>
          <p:nvPr/>
        </p:nvSpPr>
        <p:spPr bwMode="auto">
          <a:xfrm>
            <a:off x="1501775" y="4830763"/>
            <a:ext cx="1444625"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buFont typeface="Wingdings" pitchFamily="2" charset="2"/>
              <a:buNone/>
            </a:pPr>
            <a:r>
              <a:rPr lang="zh-CN" altLang="en-US" sz="2000" b="1" dirty="0">
                <a:solidFill>
                  <a:schemeClr val="accent2"/>
                </a:solidFill>
              </a:rPr>
              <a:t>数据</a:t>
            </a:r>
            <a:r>
              <a:rPr lang="en-US" altLang="zh-CN" sz="2000" b="1" dirty="0">
                <a:solidFill>
                  <a:schemeClr val="accent2"/>
                </a:solidFill>
              </a:rPr>
              <a:t>, e.g., </a:t>
            </a:r>
          </a:p>
          <a:p>
            <a:pPr algn="ctr">
              <a:buFont typeface="Wingdings" pitchFamily="2" charset="2"/>
              <a:buNone/>
            </a:pPr>
            <a:r>
              <a:rPr lang="zh-CN" altLang="en-US" sz="2000" b="1" dirty="0">
                <a:solidFill>
                  <a:schemeClr val="accent2"/>
                </a:solidFill>
              </a:rPr>
              <a:t>被请求的</a:t>
            </a:r>
          </a:p>
          <a:p>
            <a:pPr algn="ctr">
              <a:buFont typeface="Wingdings" pitchFamily="2" charset="2"/>
              <a:buNone/>
            </a:pPr>
            <a:r>
              <a:rPr lang="en-US" altLang="zh-CN" sz="2000" b="1" dirty="0">
                <a:solidFill>
                  <a:schemeClr val="accent2"/>
                </a:solidFill>
              </a:rPr>
              <a:t>HTML</a:t>
            </a:r>
            <a:r>
              <a:rPr lang="zh-CN" altLang="en-US" sz="2000" b="1" dirty="0">
                <a:solidFill>
                  <a:schemeClr val="accent2"/>
                </a:solidFill>
              </a:rPr>
              <a:t>文件</a:t>
            </a:r>
          </a:p>
        </p:txBody>
      </p:sp>
    </p:spTree>
    <p:extLst>
      <p:ext uri="{BB962C8B-B14F-4D97-AF65-F5344CB8AC3E}">
        <p14:creationId xmlns:p14="http://schemas.microsoft.com/office/powerpoint/2010/main" val="67955937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Rectangle 2">
            <a:extLst>
              <a:ext uri="{FF2B5EF4-FFF2-40B4-BE49-F238E27FC236}">
                <a16:creationId xmlns:a16="http://schemas.microsoft.com/office/drawing/2014/main" id="{A2AF4858-E854-4E45-B13B-9B8047DB3833}"/>
              </a:ext>
            </a:extLst>
          </p:cNvPr>
          <p:cNvSpPr>
            <a:spLocks noGrp="1" noChangeArrowheads="1"/>
          </p:cNvSpPr>
          <p:nvPr>
            <p:ph type="title"/>
          </p:nvPr>
        </p:nvSpPr>
        <p:spPr>
          <a:xfrm>
            <a:off x="914400" y="574675"/>
            <a:ext cx="10363200" cy="685800"/>
          </a:xfrm>
        </p:spPr>
        <p:txBody>
          <a:bodyPr wrap="none">
            <a:spAutoFit/>
          </a:bodyPr>
          <a:lstStyle/>
          <a:p>
            <a:pPr algn="ctr"/>
            <a:r>
              <a:rPr lang="en-US" altLang="zh-CN" sz="3600" b="1" dirty="0">
                <a:solidFill>
                  <a:schemeClr val="accent1"/>
                </a:solidFill>
                <a:latin typeface="+mn-lt"/>
                <a:ea typeface="+mn-ea"/>
                <a:cs typeface="+mn-ea"/>
              </a:rPr>
              <a:t>Cookies: </a:t>
            </a:r>
            <a:r>
              <a:rPr lang="zh-CN" altLang="en-US" sz="3600" b="1" dirty="0">
                <a:solidFill>
                  <a:schemeClr val="accent1"/>
                </a:solidFill>
                <a:latin typeface="+mn-lt"/>
                <a:ea typeface="+mn-ea"/>
                <a:cs typeface="+mn-ea"/>
              </a:rPr>
              <a:t>跟踪</a:t>
            </a:r>
            <a:r>
              <a:rPr lang="zh-CN" altLang="en-US" sz="3600" b="1" dirty="0" smtClean="0">
                <a:solidFill>
                  <a:schemeClr val="accent1"/>
                </a:solidFill>
                <a:latin typeface="+mn-lt"/>
                <a:ea typeface="+mn-ea"/>
                <a:cs typeface="+mn-ea"/>
              </a:rPr>
              <a:t>用户</a:t>
            </a:r>
            <a:endParaRPr lang="en-US" altLang="zh-CN" sz="3600" b="1" dirty="0">
              <a:solidFill>
                <a:schemeClr val="accent1"/>
              </a:solidFill>
              <a:latin typeface="+mn-lt"/>
              <a:ea typeface="+mn-ea"/>
              <a:cs typeface="+mn-ea"/>
            </a:endParaRPr>
          </a:p>
        </p:txBody>
      </p:sp>
      <p:grpSp>
        <p:nvGrpSpPr>
          <p:cNvPr id="99330" name="Group 29">
            <a:extLst>
              <a:ext uri="{FF2B5EF4-FFF2-40B4-BE49-F238E27FC236}">
                <a16:creationId xmlns:a16="http://schemas.microsoft.com/office/drawing/2014/main" id="{CA9F2003-A4F0-6846-96FF-B691A42F94A9}"/>
              </a:ext>
            </a:extLst>
          </p:cNvPr>
          <p:cNvGrpSpPr>
            <a:grpSpLocks/>
          </p:cNvGrpSpPr>
          <p:nvPr/>
        </p:nvGrpSpPr>
        <p:grpSpPr bwMode="auto">
          <a:xfrm>
            <a:off x="3662363" y="1408113"/>
            <a:ext cx="4954587" cy="4837112"/>
            <a:chOff x="1362" y="897"/>
            <a:chExt cx="3121" cy="3047"/>
          </a:xfrm>
        </p:grpSpPr>
        <p:sp>
          <p:nvSpPr>
            <p:cNvPr id="99358" name="Line 3">
              <a:extLst>
                <a:ext uri="{FF2B5EF4-FFF2-40B4-BE49-F238E27FC236}">
                  <a16:creationId xmlns:a16="http://schemas.microsoft.com/office/drawing/2014/main" id="{5C0F2207-C48C-9C4B-923A-5CA84417D1C7}"/>
                </a:ext>
              </a:extLst>
            </p:cNvPr>
            <p:cNvSpPr>
              <a:spLocks noChangeShapeType="1"/>
            </p:cNvSpPr>
            <p:nvPr/>
          </p:nvSpPr>
          <p:spPr bwMode="auto">
            <a:xfrm>
              <a:off x="1611" y="1265"/>
              <a:ext cx="2082" cy="24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99359" name="Rectangle 4">
              <a:extLst>
                <a:ext uri="{FF2B5EF4-FFF2-40B4-BE49-F238E27FC236}">
                  <a16:creationId xmlns:a16="http://schemas.microsoft.com/office/drawing/2014/main" id="{72CE79A9-A549-9245-A9B7-1979FAE7CAD4}"/>
                </a:ext>
              </a:extLst>
            </p:cNvPr>
            <p:cNvSpPr>
              <a:spLocks noChangeArrowheads="1"/>
            </p:cNvSpPr>
            <p:nvPr/>
          </p:nvSpPr>
          <p:spPr bwMode="auto">
            <a:xfrm>
              <a:off x="1362" y="897"/>
              <a:ext cx="62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u="sng" dirty="0"/>
                <a:t>client</a:t>
              </a:r>
            </a:p>
          </p:txBody>
        </p:sp>
        <p:sp>
          <p:nvSpPr>
            <p:cNvPr id="99360" name="Rectangle 5">
              <a:extLst>
                <a:ext uri="{FF2B5EF4-FFF2-40B4-BE49-F238E27FC236}">
                  <a16:creationId xmlns:a16="http://schemas.microsoft.com/office/drawing/2014/main" id="{B8613022-AF82-B944-BB55-7276B584167F}"/>
                </a:ext>
              </a:extLst>
            </p:cNvPr>
            <p:cNvSpPr>
              <a:spLocks noChangeArrowheads="1"/>
            </p:cNvSpPr>
            <p:nvPr/>
          </p:nvSpPr>
          <p:spPr bwMode="auto">
            <a:xfrm>
              <a:off x="3532" y="910"/>
              <a:ext cx="70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u="sng"/>
                <a:t>server</a:t>
              </a:r>
            </a:p>
          </p:txBody>
        </p:sp>
        <p:sp>
          <p:nvSpPr>
            <p:cNvPr id="99361" name="Rectangle 6">
              <a:extLst>
                <a:ext uri="{FF2B5EF4-FFF2-40B4-BE49-F238E27FC236}">
                  <a16:creationId xmlns:a16="http://schemas.microsoft.com/office/drawing/2014/main" id="{53DA8A16-D3BF-7A4E-AF65-998AEB45B25F}"/>
                </a:ext>
              </a:extLst>
            </p:cNvPr>
            <p:cNvSpPr>
              <a:spLocks noChangeArrowheads="1"/>
            </p:cNvSpPr>
            <p:nvPr/>
          </p:nvSpPr>
          <p:spPr bwMode="auto">
            <a:xfrm>
              <a:off x="1762" y="1266"/>
              <a:ext cx="1690" cy="196"/>
            </a:xfrm>
            <a:prstGeom prst="rect">
              <a:avLst/>
            </a:prstGeom>
            <a:solidFill>
              <a:schemeClr val="accent1"/>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99362" name="Rectangle 7">
              <a:extLst>
                <a:ext uri="{FF2B5EF4-FFF2-40B4-BE49-F238E27FC236}">
                  <a16:creationId xmlns:a16="http://schemas.microsoft.com/office/drawing/2014/main" id="{A93168A0-A901-4244-B397-779C8E648640}"/>
                </a:ext>
              </a:extLst>
            </p:cNvPr>
            <p:cNvSpPr>
              <a:spLocks noChangeArrowheads="1"/>
            </p:cNvSpPr>
            <p:nvPr/>
          </p:nvSpPr>
          <p:spPr bwMode="auto">
            <a:xfrm>
              <a:off x="1766" y="1256"/>
              <a:ext cx="1687" cy="408"/>
            </a:xfrm>
            <a:prstGeom prst="rect">
              <a:avLst/>
            </a:prstGeom>
            <a:solidFill>
              <a:schemeClr val="bg1"/>
            </a:solidFill>
            <a:ln w="12700">
              <a:solidFill>
                <a:schemeClr val="tx1"/>
              </a:solidFill>
              <a:miter lim="800000"/>
              <a:headEnd/>
              <a:tailEnd/>
            </a:ln>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800"/>
                <a:t>usual http request msg</a:t>
              </a:r>
            </a:p>
          </p:txBody>
        </p:sp>
        <p:sp>
          <p:nvSpPr>
            <p:cNvPr id="99363" name="Line 8">
              <a:extLst>
                <a:ext uri="{FF2B5EF4-FFF2-40B4-BE49-F238E27FC236}">
                  <a16:creationId xmlns:a16="http://schemas.microsoft.com/office/drawing/2014/main" id="{5E0CFB7D-45FE-D14C-86FA-9D82149D187A}"/>
                </a:ext>
              </a:extLst>
            </p:cNvPr>
            <p:cNvSpPr>
              <a:spLocks noChangeShapeType="1"/>
            </p:cNvSpPr>
            <p:nvPr/>
          </p:nvSpPr>
          <p:spPr bwMode="auto">
            <a:xfrm flipH="1">
              <a:off x="1629" y="1547"/>
              <a:ext cx="2082" cy="24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99364" name="Rectangle 9">
              <a:extLst>
                <a:ext uri="{FF2B5EF4-FFF2-40B4-BE49-F238E27FC236}">
                  <a16:creationId xmlns:a16="http://schemas.microsoft.com/office/drawing/2014/main" id="{AA2C7EC1-16DE-E94A-A53C-C743433F35D0}"/>
                </a:ext>
              </a:extLst>
            </p:cNvPr>
            <p:cNvSpPr>
              <a:spLocks noChangeArrowheads="1"/>
            </p:cNvSpPr>
            <p:nvPr/>
          </p:nvSpPr>
          <p:spPr bwMode="auto">
            <a:xfrm>
              <a:off x="1840" y="1531"/>
              <a:ext cx="1576" cy="349"/>
            </a:xfrm>
            <a:prstGeom prst="rect">
              <a:avLst/>
            </a:prstGeom>
            <a:solidFill>
              <a:schemeClr val="accent1"/>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99365" name="Rectangle 10">
              <a:extLst>
                <a:ext uri="{FF2B5EF4-FFF2-40B4-BE49-F238E27FC236}">
                  <a16:creationId xmlns:a16="http://schemas.microsoft.com/office/drawing/2014/main" id="{FB941D04-7D21-9144-A53F-1316A7A34393}"/>
                </a:ext>
              </a:extLst>
            </p:cNvPr>
            <p:cNvSpPr>
              <a:spLocks noChangeArrowheads="1"/>
            </p:cNvSpPr>
            <p:nvPr/>
          </p:nvSpPr>
          <p:spPr bwMode="auto">
            <a:xfrm>
              <a:off x="1789" y="1522"/>
              <a:ext cx="1663" cy="388"/>
            </a:xfrm>
            <a:prstGeom prst="rect">
              <a:avLst/>
            </a:prstGeom>
            <a:solidFill>
              <a:schemeClr val="bg1"/>
            </a:solidFill>
            <a:ln w="12700">
              <a:solidFill>
                <a:schemeClr val="tx1"/>
              </a:solidFill>
              <a:miter lim="800000"/>
              <a:headEnd/>
              <a:tailEnd/>
            </a:ln>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600"/>
                <a:t>usual http response +</a:t>
              </a:r>
            </a:p>
            <a:p>
              <a:pPr algn="ctr">
                <a:spcBef>
                  <a:spcPct val="0"/>
                </a:spcBef>
                <a:buFontTx/>
                <a:buNone/>
              </a:pPr>
              <a:r>
                <a:rPr lang="en-US" altLang="zh-CN" sz="1800" b="1"/>
                <a:t>Set-cookie: 1678 </a:t>
              </a:r>
            </a:p>
          </p:txBody>
        </p:sp>
        <p:sp>
          <p:nvSpPr>
            <p:cNvPr id="99366" name="Line 11">
              <a:extLst>
                <a:ext uri="{FF2B5EF4-FFF2-40B4-BE49-F238E27FC236}">
                  <a16:creationId xmlns:a16="http://schemas.microsoft.com/office/drawing/2014/main" id="{466FAB71-F492-4049-8E80-6C3AA32F54C7}"/>
                </a:ext>
              </a:extLst>
            </p:cNvPr>
            <p:cNvSpPr>
              <a:spLocks noChangeShapeType="1"/>
            </p:cNvSpPr>
            <p:nvPr/>
          </p:nvSpPr>
          <p:spPr bwMode="auto">
            <a:xfrm>
              <a:off x="1617" y="2267"/>
              <a:ext cx="2082" cy="24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grpSp>
          <p:nvGrpSpPr>
            <p:cNvPr id="99367" name="Group 14">
              <a:extLst>
                <a:ext uri="{FF2B5EF4-FFF2-40B4-BE49-F238E27FC236}">
                  <a16:creationId xmlns:a16="http://schemas.microsoft.com/office/drawing/2014/main" id="{70709173-51E9-AF4A-87C4-E81764E9A2D0}"/>
                </a:ext>
              </a:extLst>
            </p:cNvPr>
            <p:cNvGrpSpPr>
              <a:grpSpLocks/>
            </p:cNvGrpSpPr>
            <p:nvPr/>
          </p:nvGrpSpPr>
          <p:grpSpPr bwMode="auto">
            <a:xfrm>
              <a:off x="1784" y="2144"/>
              <a:ext cx="1687" cy="388"/>
              <a:chOff x="1784" y="2144"/>
              <a:chExt cx="1687" cy="388"/>
            </a:xfrm>
          </p:grpSpPr>
          <p:sp>
            <p:nvSpPr>
              <p:cNvPr id="99382" name="Rectangle 12">
                <a:extLst>
                  <a:ext uri="{FF2B5EF4-FFF2-40B4-BE49-F238E27FC236}">
                    <a16:creationId xmlns:a16="http://schemas.microsoft.com/office/drawing/2014/main" id="{685FEA1F-A9F2-0A45-9E7A-112C7A22F2D7}"/>
                  </a:ext>
                </a:extLst>
              </p:cNvPr>
              <p:cNvSpPr>
                <a:spLocks noChangeArrowheads="1"/>
              </p:cNvSpPr>
              <p:nvPr/>
            </p:nvSpPr>
            <p:spPr bwMode="auto">
              <a:xfrm>
                <a:off x="1846" y="2173"/>
                <a:ext cx="1576" cy="349"/>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99383" name="Rectangle 13">
                <a:extLst>
                  <a:ext uri="{FF2B5EF4-FFF2-40B4-BE49-F238E27FC236}">
                    <a16:creationId xmlns:a16="http://schemas.microsoft.com/office/drawing/2014/main" id="{3EAC03E6-1281-3242-BB61-52BF0E686DA8}"/>
                  </a:ext>
                </a:extLst>
              </p:cNvPr>
              <p:cNvSpPr>
                <a:spLocks noChangeArrowheads="1"/>
              </p:cNvSpPr>
              <p:nvPr/>
            </p:nvSpPr>
            <p:spPr bwMode="auto">
              <a:xfrm>
                <a:off x="1784" y="2144"/>
                <a:ext cx="1687" cy="388"/>
              </a:xfrm>
              <a:prstGeom prst="rect">
                <a:avLst/>
              </a:prstGeom>
              <a:solidFill>
                <a:schemeClr val="bg1"/>
              </a:solidFill>
              <a:ln w="12700">
                <a:solidFill>
                  <a:schemeClr val="tx1"/>
                </a:solidFill>
                <a:miter lim="800000"/>
                <a:headEnd/>
                <a:tailEnd/>
              </a:ln>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600"/>
                  <a:t>usual http request msg</a:t>
                </a:r>
              </a:p>
              <a:p>
                <a:pPr algn="ctr">
                  <a:spcBef>
                    <a:spcPct val="0"/>
                  </a:spcBef>
                  <a:buFontTx/>
                  <a:buNone/>
                </a:pPr>
                <a:r>
                  <a:rPr lang="en-US" altLang="zh-CN" sz="1800" b="1"/>
                  <a:t>cookie: 1678</a:t>
                </a:r>
              </a:p>
            </p:txBody>
          </p:sp>
        </p:grpSp>
        <p:sp>
          <p:nvSpPr>
            <p:cNvPr id="99368" name="Line 15">
              <a:extLst>
                <a:ext uri="{FF2B5EF4-FFF2-40B4-BE49-F238E27FC236}">
                  <a16:creationId xmlns:a16="http://schemas.microsoft.com/office/drawing/2014/main" id="{31280A79-0165-2B4A-A8F9-331273743C56}"/>
                </a:ext>
              </a:extLst>
            </p:cNvPr>
            <p:cNvSpPr>
              <a:spLocks noChangeShapeType="1"/>
            </p:cNvSpPr>
            <p:nvPr/>
          </p:nvSpPr>
          <p:spPr bwMode="auto">
            <a:xfrm flipH="1">
              <a:off x="1611" y="2573"/>
              <a:ext cx="2082" cy="24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grpSp>
          <p:nvGrpSpPr>
            <p:cNvPr id="99369" name="Group 18">
              <a:extLst>
                <a:ext uri="{FF2B5EF4-FFF2-40B4-BE49-F238E27FC236}">
                  <a16:creationId xmlns:a16="http://schemas.microsoft.com/office/drawing/2014/main" id="{0236520D-883E-2C4D-9766-2FD2EEA5E857}"/>
                </a:ext>
              </a:extLst>
            </p:cNvPr>
            <p:cNvGrpSpPr>
              <a:grpSpLocks/>
            </p:cNvGrpSpPr>
            <p:nvPr/>
          </p:nvGrpSpPr>
          <p:grpSpPr bwMode="auto">
            <a:xfrm>
              <a:off x="1748" y="2594"/>
              <a:ext cx="1741" cy="408"/>
              <a:chOff x="1748" y="2594"/>
              <a:chExt cx="1741" cy="408"/>
            </a:xfrm>
          </p:grpSpPr>
          <p:sp>
            <p:nvSpPr>
              <p:cNvPr id="99380" name="Rectangle 16">
                <a:extLst>
                  <a:ext uri="{FF2B5EF4-FFF2-40B4-BE49-F238E27FC236}">
                    <a16:creationId xmlns:a16="http://schemas.microsoft.com/office/drawing/2014/main" id="{8BE4883D-EE89-9547-B93F-66238654485C}"/>
                  </a:ext>
                </a:extLst>
              </p:cNvPr>
              <p:cNvSpPr>
                <a:spLocks noChangeArrowheads="1"/>
              </p:cNvSpPr>
              <p:nvPr/>
            </p:nvSpPr>
            <p:spPr bwMode="auto">
              <a:xfrm>
                <a:off x="1762" y="2604"/>
                <a:ext cx="1690" cy="196"/>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99381" name="Rectangle 17">
                <a:extLst>
                  <a:ext uri="{FF2B5EF4-FFF2-40B4-BE49-F238E27FC236}">
                    <a16:creationId xmlns:a16="http://schemas.microsoft.com/office/drawing/2014/main" id="{7005F337-A36D-DA45-8312-4DF60BECBC13}"/>
                  </a:ext>
                </a:extLst>
              </p:cNvPr>
              <p:cNvSpPr>
                <a:spLocks noChangeArrowheads="1"/>
              </p:cNvSpPr>
              <p:nvPr/>
            </p:nvSpPr>
            <p:spPr bwMode="auto">
              <a:xfrm>
                <a:off x="1748" y="2594"/>
                <a:ext cx="1741" cy="408"/>
              </a:xfrm>
              <a:prstGeom prst="rect">
                <a:avLst/>
              </a:prstGeom>
              <a:solidFill>
                <a:schemeClr val="bg1"/>
              </a:solidFill>
              <a:ln w="12700">
                <a:solidFill>
                  <a:schemeClr val="tx1"/>
                </a:solidFill>
                <a:miter lim="800000"/>
                <a:headEnd/>
                <a:tailEnd/>
              </a:ln>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800"/>
                  <a:t>usual http response msg</a:t>
                </a:r>
              </a:p>
            </p:txBody>
          </p:sp>
        </p:grpSp>
        <p:sp>
          <p:nvSpPr>
            <p:cNvPr id="99370" name="Line 19">
              <a:extLst>
                <a:ext uri="{FF2B5EF4-FFF2-40B4-BE49-F238E27FC236}">
                  <a16:creationId xmlns:a16="http://schemas.microsoft.com/office/drawing/2014/main" id="{103B0B18-5AD3-1143-9458-FBFB535CEDD1}"/>
                </a:ext>
              </a:extLst>
            </p:cNvPr>
            <p:cNvSpPr>
              <a:spLocks noChangeShapeType="1"/>
            </p:cNvSpPr>
            <p:nvPr/>
          </p:nvSpPr>
          <p:spPr bwMode="auto">
            <a:xfrm>
              <a:off x="1599" y="3203"/>
              <a:ext cx="2082" cy="24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grpSp>
          <p:nvGrpSpPr>
            <p:cNvPr id="99371" name="Group 22">
              <a:extLst>
                <a:ext uri="{FF2B5EF4-FFF2-40B4-BE49-F238E27FC236}">
                  <a16:creationId xmlns:a16="http://schemas.microsoft.com/office/drawing/2014/main" id="{B69C6588-947E-7F4F-B59C-3B57913C0ADA}"/>
                </a:ext>
              </a:extLst>
            </p:cNvPr>
            <p:cNvGrpSpPr>
              <a:grpSpLocks/>
            </p:cNvGrpSpPr>
            <p:nvPr/>
          </p:nvGrpSpPr>
          <p:grpSpPr bwMode="auto">
            <a:xfrm>
              <a:off x="1772" y="3092"/>
              <a:ext cx="1687" cy="388"/>
              <a:chOff x="1772" y="3092"/>
              <a:chExt cx="1687" cy="388"/>
            </a:xfrm>
          </p:grpSpPr>
          <p:sp>
            <p:nvSpPr>
              <p:cNvPr id="99378" name="Rectangle 20">
                <a:extLst>
                  <a:ext uri="{FF2B5EF4-FFF2-40B4-BE49-F238E27FC236}">
                    <a16:creationId xmlns:a16="http://schemas.microsoft.com/office/drawing/2014/main" id="{7C3226E0-5FEF-1048-AEF0-8ACBA1377543}"/>
                  </a:ext>
                </a:extLst>
              </p:cNvPr>
              <p:cNvSpPr>
                <a:spLocks noChangeArrowheads="1"/>
              </p:cNvSpPr>
              <p:nvPr/>
            </p:nvSpPr>
            <p:spPr bwMode="auto">
              <a:xfrm>
                <a:off x="1834" y="3121"/>
                <a:ext cx="1576" cy="349"/>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99379" name="Rectangle 21">
                <a:extLst>
                  <a:ext uri="{FF2B5EF4-FFF2-40B4-BE49-F238E27FC236}">
                    <a16:creationId xmlns:a16="http://schemas.microsoft.com/office/drawing/2014/main" id="{FD6591A4-2035-9844-A01A-76FCA4F0778A}"/>
                  </a:ext>
                </a:extLst>
              </p:cNvPr>
              <p:cNvSpPr>
                <a:spLocks noChangeArrowheads="1"/>
              </p:cNvSpPr>
              <p:nvPr/>
            </p:nvSpPr>
            <p:spPr bwMode="auto">
              <a:xfrm>
                <a:off x="1772" y="3092"/>
                <a:ext cx="1687" cy="388"/>
              </a:xfrm>
              <a:prstGeom prst="rect">
                <a:avLst/>
              </a:prstGeom>
              <a:solidFill>
                <a:schemeClr val="bg1"/>
              </a:solidFill>
              <a:ln w="12700">
                <a:solidFill>
                  <a:schemeClr val="tx1"/>
                </a:solidFill>
                <a:miter lim="800000"/>
                <a:headEnd/>
                <a:tailEnd/>
              </a:ln>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600"/>
                  <a:t>usual http request msg</a:t>
                </a:r>
              </a:p>
              <a:p>
                <a:pPr algn="ctr">
                  <a:spcBef>
                    <a:spcPct val="0"/>
                  </a:spcBef>
                  <a:buFontTx/>
                  <a:buNone/>
                </a:pPr>
                <a:r>
                  <a:rPr lang="en-US" altLang="zh-CN" sz="1800" b="1"/>
                  <a:t>cookie: 1678</a:t>
                </a:r>
              </a:p>
            </p:txBody>
          </p:sp>
        </p:grpSp>
        <p:sp>
          <p:nvSpPr>
            <p:cNvPr id="99372" name="Line 23">
              <a:extLst>
                <a:ext uri="{FF2B5EF4-FFF2-40B4-BE49-F238E27FC236}">
                  <a16:creationId xmlns:a16="http://schemas.microsoft.com/office/drawing/2014/main" id="{BC03FBA5-2C84-5549-9CB2-6034DD144460}"/>
                </a:ext>
              </a:extLst>
            </p:cNvPr>
            <p:cNvSpPr>
              <a:spLocks noChangeShapeType="1"/>
            </p:cNvSpPr>
            <p:nvPr/>
          </p:nvSpPr>
          <p:spPr bwMode="auto">
            <a:xfrm flipH="1">
              <a:off x="1617" y="3515"/>
              <a:ext cx="2082" cy="24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grpSp>
          <p:nvGrpSpPr>
            <p:cNvPr id="99373" name="Group 26">
              <a:extLst>
                <a:ext uri="{FF2B5EF4-FFF2-40B4-BE49-F238E27FC236}">
                  <a16:creationId xmlns:a16="http://schemas.microsoft.com/office/drawing/2014/main" id="{855A99B5-FDB6-834C-B769-E1B8524E8853}"/>
                </a:ext>
              </a:extLst>
            </p:cNvPr>
            <p:cNvGrpSpPr>
              <a:grpSpLocks/>
            </p:cNvGrpSpPr>
            <p:nvPr/>
          </p:nvGrpSpPr>
          <p:grpSpPr bwMode="auto">
            <a:xfrm>
              <a:off x="1754" y="3536"/>
              <a:ext cx="1741" cy="408"/>
              <a:chOff x="1754" y="3536"/>
              <a:chExt cx="1741" cy="408"/>
            </a:xfrm>
          </p:grpSpPr>
          <p:sp>
            <p:nvSpPr>
              <p:cNvPr id="99376" name="Rectangle 24">
                <a:extLst>
                  <a:ext uri="{FF2B5EF4-FFF2-40B4-BE49-F238E27FC236}">
                    <a16:creationId xmlns:a16="http://schemas.microsoft.com/office/drawing/2014/main" id="{FDC0E0E2-A500-B346-83AC-429CD254B25A}"/>
                  </a:ext>
                </a:extLst>
              </p:cNvPr>
              <p:cNvSpPr>
                <a:spLocks noChangeArrowheads="1"/>
              </p:cNvSpPr>
              <p:nvPr/>
            </p:nvSpPr>
            <p:spPr bwMode="auto">
              <a:xfrm>
                <a:off x="1768" y="3546"/>
                <a:ext cx="1690" cy="196"/>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99377" name="Rectangle 25">
                <a:extLst>
                  <a:ext uri="{FF2B5EF4-FFF2-40B4-BE49-F238E27FC236}">
                    <a16:creationId xmlns:a16="http://schemas.microsoft.com/office/drawing/2014/main" id="{3AC335CA-CB2F-A346-BBDE-5A09D540175F}"/>
                  </a:ext>
                </a:extLst>
              </p:cNvPr>
              <p:cNvSpPr>
                <a:spLocks noChangeArrowheads="1"/>
              </p:cNvSpPr>
              <p:nvPr/>
            </p:nvSpPr>
            <p:spPr bwMode="auto">
              <a:xfrm>
                <a:off x="1754" y="3536"/>
                <a:ext cx="1741" cy="408"/>
              </a:xfrm>
              <a:prstGeom prst="rect">
                <a:avLst/>
              </a:prstGeom>
              <a:solidFill>
                <a:schemeClr val="bg1"/>
              </a:solidFill>
              <a:ln w="12700">
                <a:solidFill>
                  <a:schemeClr val="tx1"/>
                </a:solidFill>
                <a:miter lim="800000"/>
                <a:headEnd/>
                <a:tailEnd/>
              </a:ln>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800"/>
                  <a:t>usual http response msg</a:t>
                </a:r>
              </a:p>
            </p:txBody>
          </p:sp>
        </p:grpSp>
        <p:sp>
          <p:nvSpPr>
            <p:cNvPr id="89134" name="Rectangle 27">
              <a:extLst>
                <a:ext uri="{FF2B5EF4-FFF2-40B4-BE49-F238E27FC236}">
                  <a16:creationId xmlns:a16="http://schemas.microsoft.com/office/drawing/2014/main" id="{BBDFF37D-8480-7746-ABD5-9E2701CC5359}"/>
                </a:ext>
              </a:extLst>
            </p:cNvPr>
            <p:cNvSpPr>
              <a:spLocks noChangeArrowheads="1"/>
            </p:cNvSpPr>
            <p:nvPr/>
          </p:nvSpPr>
          <p:spPr bwMode="auto">
            <a:xfrm>
              <a:off x="3723" y="2242"/>
              <a:ext cx="710"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defRPr/>
              </a:pPr>
              <a:r>
                <a:rPr lang="en-US" altLang="zh-CN" sz="2000" dirty="0">
                  <a:solidFill>
                    <a:schemeClr val="accent2">
                      <a:lumMod val="50000"/>
                    </a:schemeClr>
                  </a:solidFill>
                </a:rPr>
                <a:t>cookie-</a:t>
              </a:r>
            </a:p>
            <a:p>
              <a:pPr algn="ctr">
                <a:spcBef>
                  <a:spcPct val="0"/>
                </a:spcBef>
                <a:buFontTx/>
                <a:buNone/>
                <a:defRPr/>
              </a:pPr>
              <a:r>
                <a:rPr lang="en-US" altLang="zh-CN" sz="2000" dirty="0">
                  <a:solidFill>
                    <a:schemeClr val="accent2">
                      <a:lumMod val="50000"/>
                    </a:schemeClr>
                  </a:solidFill>
                </a:rPr>
                <a:t>specific</a:t>
              </a:r>
            </a:p>
            <a:p>
              <a:pPr algn="ctr">
                <a:spcBef>
                  <a:spcPct val="0"/>
                </a:spcBef>
                <a:buFontTx/>
                <a:buNone/>
                <a:defRPr/>
              </a:pPr>
              <a:r>
                <a:rPr lang="en-US" altLang="zh-CN" sz="2000" dirty="0">
                  <a:solidFill>
                    <a:schemeClr val="accent2">
                      <a:lumMod val="50000"/>
                    </a:schemeClr>
                  </a:solidFill>
                </a:rPr>
                <a:t>action</a:t>
              </a:r>
            </a:p>
          </p:txBody>
        </p:sp>
        <p:sp>
          <p:nvSpPr>
            <p:cNvPr id="89135" name="Rectangle 28">
              <a:extLst>
                <a:ext uri="{FF2B5EF4-FFF2-40B4-BE49-F238E27FC236}">
                  <a16:creationId xmlns:a16="http://schemas.microsoft.com/office/drawing/2014/main" id="{EA5D31A7-0DEC-8E41-BE5C-CEF594C75A29}"/>
                </a:ext>
              </a:extLst>
            </p:cNvPr>
            <p:cNvSpPr>
              <a:spLocks noChangeArrowheads="1"/>
            </p:cNvSpPr>
            <p:nvPr/>
          </p:nvSpPr>
          <p:spPr bwMode="auto">
            <a:xfrm>
              <a:off x="3732" y="3172"/>
              <a:ext cx="751"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defRPr/>
              </a:pPr>
              <a:r>
                <a:rPr lang="en-US" altLang="zh-CN" sz="2000" dirty="0">
                  <a:solidFill>
                    <a:schemeClr val="accent2">
                      <a:lumMod val="50000"/>
                    </a:schemeClr>
                  </a:solidFill>
                </a:rPr>
                <a:t>cookie-</a:t>
              </a:r>
            </a:p>
            <a:p>
              <a:pPr algn="ctr">
                <a:spcBef>
                  <a:spcPct val="0"/>
                </a:spcBef>
                <a:buFontTx/>
                <a:buNone/>
                <a:defRPr/>
              </a:pPr>
              <a:r>
                <a:rPr lang="en-US" altLang="zh-CN" sz="2000" dirty="0" err="1">
                  <a:solidFill>
                    <a:schemeClr val="accent2">
                      <a:lumMod val="50000"/>
                    </a:schemeClr>
                  </a:solidFill>
                </a:rPr>
                <a:t>spectific</a:t>
              </a:r>
              <a:endParaRPr lang="en-US" altLang="zh-CN" sz="2000" dirty="0">
                <a:solidFill>
                  <a:schemeClr val="accent2">
                    <a:lumMod val="50000"/>
                  </a:schemeClr>
                </a:solidFill>
              </a:endParaRPr>
            </a:p>
            <a:p>
              <a:pPr algn="ctr">
                <a:spcBef>
                  <a:spcPct val="0"/>
                </a:spcBef>
                <a:buFontTx/>
                <a:buNone/>
                <a:defRPr/>
              </a:pPr>
              <a:r>
                <a:rPr lang="en-US" altLang="zh-CN" sz="2000" dirty="0">
                  <a:solidFill>
                    <a:schemeClr val="accent2">
                      <a:lumMod val="50000"/>
                    </a:schemeClr>
                  </a:solidFill>
                </a:rPr>
                <a:t>action</a:t>
              </a:r>
            </a:p>
          </p:txBody>
        </p:sp>
      </p:grpSp>
      <p:sp>
        <p:nvSpPr>
          <p:cNvPr id="89091" name="Rectangle 30">
            <a:extLst>
              <a:ext uri="{FF2B5EF4-FFF2-40B4-BE49-F238E27FC236}">
                <a16:creationId xmlns:a16="http://schemas.microsoft.com/office/drawing/2014/main" id="{C9BF2443-1E82-2F4F-A6A5-8A3B5A69A21C}"/>
              </a:ext>
            </a:extLst>
          </p:cNvPr>
          <p:cNvSpPr>
            <a:spLocks noChangeArrowheads="1"/>
          </p:cNvSpPr>
          <p:nvPr/>
        </p:nvSpPr>
        <p:spPr bwMode="auto">
          <a:xfrm>
            <a:off x="7126288" y="2063750"/>
            <a:ext cx="18383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defRPr/>
            </a:pPr>
            <a:r>
              <a:rPr lang="en-US" altLang="zh-CN" sz="2000" dirty="0">
                <a:solidFill>
                  <a:schemeClr val="accent2">
                    <a:lumMod val="50000"/>
                  </a:schemeClr>
                </a:solidFill>
              </a:rPr>
              <a:t>server</a:t>
            </a:r>
          </a:p>
          <a:p>
            <a:pPr algn="ctr">
              <a:spcBef>
                <a:spcPct val="0"/>
              </a:spcBef>
              <a:buFontTx/>
              <a:buNone/>
              <a:defRPr/>
            </a:pPr>
            <a:r>
              <a:rPr lang="en-US" altLang="zh-CN" sz="2000" dirty="0">
                <a:solidFill>
                  <a:schemeClr val="accent2">
                    <a:lumMod val="50000"/>
                  </a:schemeClr>
                </a:solidFill>
              </a:rPr>
              <a:t>creates ID</a:t>
            </a:r>
          </a:p>
          <a:p>
            <a:pPr algn="ctr">
              <a:spcBef>
                <a:spcPct val="0"/>
              </a:spcBef>
              <a:buFontTx/>
              <a:buNone/>
              <a:defRPr/>
            </a:pPr>
            <a:r>
              <a:rPr lang="en-US" altLang="zh-CN" sz="2000" dirty="0">
                <a:solidFill>
                  <a:schemeClr val="accent2">
                    <a:lumMod val="50000"/>
                  </a:schemeClr>
                </a:solidFill>
              </a:rPr>
              <a:t>1678 for user</a:t>
            </a:r>
          </a:p>
        </p:txBody>
      </p:sp>
      <p:grpSp>
        <p:nvGrpSpPr>
          <p:cNvPr id="99332" name="Group 35">
            <a:extLst>
              <a:ext uri="{FF2B5EF4-FFF2-40B4-BE49-F238E27FC236}">
                <a16:creationId xmlns:a16="http://schemas.microsoft.com/office/drawing/2014/main" id="{1C2B6665-B1DA-374C-BE02-9164B612D600}"/>
              </a:ext>
            </a:extLst>
          </p:cNvPr>
          <p:cNvGrpSpPr>
            <a:grpSpLocks/>
          </p:cNvGrpSpPr>
          <p:nvPr/>
        </p:nvGrpSpPr>
        <p:grpSpPr bwMode="auto">
          <a:xfrm>
            <a:off x="9912350" y="3321050"/>
            <a:ext cx="293688" cy="392113"/>
            <a:chOff x="5284" y="2092"/>
            <a:chExt cx="185" cy="247"/>
          </a:xfrm>
        </p:grpSpPr>
        <p:sp>
          <p:nvSpPr>
            <p:cNvPr id="99354" name="Oval 31">
              <a:extLst>
                <a:ext uri="{FF2B5EF4-FFF2-40B4-BE49-F238E27FC236}">
                  <a16:creationId xmlns:a16="http://schemas.microsoft.com/office/drawing/2014/main" id="{50051BB5-292C-2643-A772-45537677AB83}"/>
                </a:ext>
              </a:extLst>
            </p:cNvPr>
            <p:cNvSpPr>
              <a:spLocks noChangeArrowheads="1"/>
            </p:cNvSpPr>
            <p:nvPr/>
          </p:nvSpPr>
          <p:spPr bwMode="auto">
            <a:xfrm>
              <a:off x="5285" y="2092"/>
              <a:ext cx="175" cy="67"/>
            </a:xfrm>
            <a:prstGeom prst="ellipse">
              <a:avLst/>
            </a:prstGeom>
            <a:solidFill>
              <a:schemeClr val="accent1"/>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99355" name="Oval 32">
              <a:extLst>
                <a:ext uri="{FF2B5EF4-FFF2-40B4-BE49-F238E27FC236}">
                  <a16:creationId xmlns:a16="http://schemas.microsoft.com/office/drawing/2014/main" id="{51120D16-1D07-1C47-8F69-6ACD83043286}"/>
                </a:ext>
              </a:extLst>
            </p:cNvPr>
            <p:cNvSpPr>
              <a:spLocks noChangeArrowheads="1"/>
            </p:cNvSpPr>
            <p:nvPr/>
          </p:nvSpPr>
          <p:spPr bwMode="auto">
            <a:xfrm>
              <a:off x="5289" y="2272"/>
              <a:ext cx="175" cy="67"/>
            </a:xfrm>
            <a:prstGeom prst="ellipse">
              <a:avLst/>
            </a:prstGeom>
            <a:solidFill>
              <a:schemeClr val="accent1"/>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99356" name="Line 33">
              <a:extLst>
                <a:ext uri="{FF2B5EF4-FFF2-40B4-BE49-F238E27FC236}">
                  <a16:creationId xmlns:a16="http://schemas.microsoft.com/office/drawing/2014/main" id="{9C441A02-8A70-B04E-B6D1-36354A7F3403}"/>
                </a:ext>
              </a:extLst>
            </p:cNvPr>
            <p:cNvSpPr>
              <a:spLocks noChangeShapeType="1"/>
            </p:cNvSpPr>
            <p:nvPr/>
          </p:nvSpPr>
          <p:spPr bwMode="auto">
            <a:xfrm>
              <a:off x="5469" y="2114"/>
              <a:ext cx="0" cy="19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99357" name="Line 34">
              <a:extLst>
                <a:ext uri="{FF2B5EF4-FFF2-40B4-BE49-F238E27FC236}">
                  <a16:creationId xmlns:a16="http://schemas.microsoft.com/office/drawing/2014/main" id="{95A8EF87-D368-2941-AFCB-A65B5A2EA715}"/>
                </a:ext>
              </a:extLst>
            </p:cNvPr>
            <p:cNvSpPr>
              <a:spLocks noChangeShapeType="1"/>
            </p:cNvSpPr>
            <p:nvPr/>
          </p:nvSpPr>
          <p:spPr bwMode="auto">
            <a:xfrm>
              <a:off x="5284" y="2130"/>
              <a:ext cx="0" cy="19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sp>
        <p:nvSpPr>
          <p:cNvPr id="99333" name="Line 36">
            <a:extLst>
              <a:ext uri="{FF2B5EF4-FFF2-40B4-BE49-F238E27FC236}">
                <a16:creationId xmlns:a16="http://schemas.microsoft.com/office/drawing/2014/main" id="{2490409C-F108-0D4C-AEEC-998DD290A51F}"/>
              </a:ext>
            </a:extLst>
          </p:cNvPr>
          <p:cNvSpPr>
            <a:spLocks noChangeShapeType="1"/>
          </p:cNvSpPr>
          <p:nvPr/>
        </p:nvSpPr>
        <p:spPr bwMode="auto">
          <a:xfrm>
            <a:off x="9009063" y="2686050"/>
            <a:ext cx="866775" cy="574675"/>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99334" name="Rectangle 37">
            <a:extLst>
              <a:ext uri="{FF2B5EF4-FFF2-40B4-BE49-F238E27FC236}">
                <a16:creationId xmlns:a16="http://schemas.microsoft.com/office/drawing/2014/main" id="{740CD3C7-C5B5-A049-8A12-1D6B1E575D25}"/>
              </a:ext>
            </a:extLst>
          </p:cNvPr>
          <p:cNvSpPr>
            <a:spLocks noChangeArrowheads="1"/>
          </p:cNvSpPr>
          <p:nvPr/>
        </p:nvSpPr>
        <p:spPr bwMode="auto">
          <a:xfrm rot="2220000">
            <a:off x="8532813" y="2389188"/>
            <a:ext cx="220503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800" b="1"/>
              <a:t>entry in backend </a:t>
            </a:r>
          </a:p>
          <a:p>
            <a:pPr>
              <a:spcBef>
                <a:spcPct val="0"/>
              </a:spcBef>
              <a:buFontTx/>
              <a:buNone/>
            </a:pPr>
            <a:r>
              <a:rPr lang="en-US" altLang="zh-CN" sz="1800" b="1"/>
              <a:t>database</a:t>
            </a:r>
          </a:p>
        </p:txBody>
      </p:sp>
      <p:sp>
        <p:nvSpPr>
          <p:cNvPr id="99335" name="Line 38">
            <a:extLst>
              <a:ext uri="{FF2B5EF4-FFF2-40B4-BE49-F238E27FC236}">
                <a16:creationId xmlns:a16="http://schemas.microsoft.com/office/drawing/2014/main" id="{5B1A9B0D-54A1-A24A-9976-A61BB09E2AD2}"/>
              </a:ext>
            </a:extLst>
          </p:cNvPr>
          <p:cNvSpPr>
            <a:spLocks noChangeShapeType="1"/>
          </p:cNvSpPr>
          <p:nvPr/>
        </p:nvSpPr>
        <p:spPr bwMode="auto">
          <a:xfrm flipV="1">
            <a:off x="8631238" y="3613150"/>
            <a:ext cx="1098550" cy="427038"/>
          </a:xfrm>
          <a:prstGeom prst="line">
            <a:avLst/>
          </a:prstGeom>
          <a:noFill/>
          <a:ln w="1270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99336" name="Rectangle 39">
            <a:extLst>
              <a:ext uri="{FF2B5EF4-FFF2-40B4-BE49-F238E27FC236}">
                <a16:creationId xmlns:a16="http://schemas.microsoft.com/office/drawing/2014/main" id="{31B1F606-4CF7-5141-8BAE-973341862C74}"/>
              </a:ext>
            </a:extLst>
          </p:cNvPr>
          <p:cNvSpPr>
            <a:spLocks noChangeArrowheads="1"/>
          </p:cNvSpPr>
          <p:nvPr/>
        </p:nvSpPr>
        <p:spPr bwMode="auto">
          <a:xfrm rot="-1200000">
            <a:off x="8828088" y="3754438"/>
            <a:ext cx="919162"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800" b="1"/>
              <a:t>access</a:t>
            </a:r>
          </a:p>
        </p:txBody>
      </p:sp>
      <p:sp>
        <p:nvSpPr>
          <p:cNvPr id="99337" name="Line 40">
            <a:extLst>
              <a:ext uri="{FF2B5EF4-FFF2-40B4-BE49-F238E27FC236}">
                <a16:creationId xmlns:a16="http://schemas.microsoft.com/office/drawing/2014/main" id="{862D017A-983F-0F44-98FE-587F319A8C60}"/>
              </a:ext>
            </a:extLst>
          </p:cNvPr>
          <p:cNvSpPr>
            <a:spLocks noChangeShapeType="1"/>
          </p:cNvSpPr>
          <p:nvPr/>
        </p:nvSpPr>
        <p:spPr bwMode="auto">
          <a:xfrm flipV="1">
            <a:off x="8751888" y="3870325"/>
            <a:ext cx="1195387" cy="1282700"/>
          </a:xfrm>
          <a:prstGeom prst="line">
            <a:avLst/>
          </a:prstGeom>
          <a:noFill/>
          <a:ln w="1270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99338" name="Rectangle 41">
            <a:extLst>
              <a:ext uri="{FF2B5EF4-FFF2-40B4-BE49-F238E27FC236}">
                <a16:creationId xmlns:a16="http://schemas.microsoft.com/office/drawing/2014/main" id="{4C419002-C103-EE45-8A89-D9BCE888AED9}"/>
              </a:ext>
            </a:extLst>
          </p:cNvPr>
          <p:cNvSpPr>
            <a:spLocks noChangeArrowheads="1"/>
          </p:cNvSpPr>
          <p:nvPr/>
        </p:nvSpPr>
        <p:spPr bwMode="auto">
          <a:xfrm rot="-2760000">
            <a:off x="9090820" y="4437856"/>
            <a:ext cx="919162"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800" b="1"/>
              <a:t>access</a:t>
            </a:r>
          </a:p>
        </p:txBody>
      </p:sp>
      <p:grpSp>
        <p:nvGrpSpPr>
          <p:cNvPr id="99339" name="Group 46">
            <a:extLst>
              <a:ext uri="{FF2B5EF4-FFF2-40B4-BE49-F238E27FC236}">
                <a16:creationId xmlns:a16="http://schemas.microsoft.com/office/drawing/2014/main" id="{E878BEDB-018C-7345-8028-0DA66B436BCF}"/>
              </a:ext>
            </a:extLst>
          </p:cNvPr>
          <p:cNvGrpSpPr>
            <a:grpSpLocks/>
          </p:cNvGrpSpPr>
          <p:nvPr/>
        </p:nvGrpSpPr>
        <p:grpSpPr bwMode="auto">
          <a:xfrm>
            <a:off x="1746250" y="3309938"/>
            <a:ext cx="1798638" cy="938212"/>
            <a:chOff x="140" y="2085"/>
            <a:chExt cx="1133" cy="591"/>
          </a:xfrm>
        </p:grpSpPr>
        <p:sp>
          <p:nvSpPr>
            <p:cNvPr id="99350" name="AutoShape 42">
              <a:extLst>
                <a:ext uri="{FF2B5EF4-FFF2-40B4-BE49-F238E27FC236}">
                  <a16:creationId xmlns:a16="http://schemas.microsoft.com/office/drawing/2014/main" id="{59355C31-3208-A040-A2D2-771ECBABF1A8}"/>
                </a:ext>
              </a:extLst>
            </p:cNvPr>
            <p:cNvSpPr>
              <a:spLocks noChangeArrowheads="1"/>
            </p:cNvSpPr>
            <p:nvPr/>
          </p:nvSpPr>
          <p:spPr bwMode="auto">
            <a:xfrm>
              <a:off x="140" y="2093"/>
              <a:ext cx="1124" cy="574"/>
            </a:xfrm>
            <a:prstGeom prst="parallelogram">
              <a:avLst>
                <a:gd name="adj" fmla="val 48937"/>
              </a:avLst>
            </a:prstGeom>
            <a:solidFill>
              <a:srgbClr val="FFFF00"/>
            </a:solidFill>
            <a:ln w="12700">
              <a:solidFill>
                <a:schemeClr val="tx1"/>
              </a:solidFill>
              <a:miter lim="800000"/>
              <a:headEnd/>
              <a:tailEnd/>
            </a:ln>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1800"/>
            </a:p>
          </p:txBody>
        </p:sp>
        <p:grpSp>
          <p:nvGrpSpPr>
            <p:cNvPr id="99351" name="Group 45">
              <a:extLst>
                <a:ext uri="{FF2B5EF4-FFF2-40B4-BE49-F238E27FC236}">
                  <a16:creationId xmlns:a16="http://schemas.microsoft.com/office/drawing/2014/main" id="{B720F6B5-B959-E544-BAE8-7648CBB42FA8}"/>
                </a:ext>
              </a:extLst>
            </p:cNvPr>
            <p:cNvGrpSpPr>
              <a:grpSpLocks/>
            </p:cNvGrpSpPr>
            <p:nvPr/>
          </p:nvGrpSpPr>
          <p:grpSpPr bwMode="auto">
            <a:xfrm>
              <a:off x="230" y="2085"/>
              <a:ext cx="1043" cy="591"/>
              <a:chOff x="230" y="2085"/>
              <a:chExt cx="1043" cy="591"/>
            </a:xfrm>
          </p:grpSpPr>
          <p:sp>
            <p:nvSpPr>
              <p:cNvPr id="99352" name="Rectangle 43">
                <a:extLst>
                  <a:ext uri="{FF2B5EF4-FFF2-40B4-BE49-F238E27FC236}">
                    <a16:creationId xmlns:a16="http://schemas.microsoft.com/office/drawing/2014/main" id="{ABE41655-B2F6-8B47-A442-7DE31C73D1F4}"/>
                  </a:ext>
                </a:extLst>
              </p:cNvPr>
              <p:cNvSpPr>
                <a:spLocks noChangeArrowheads="1"/>
              </p:cNvSpPr>
              <p:nvPr/>
            </p:nvSpPr>
            <p:spPr bwMode="auto">
              <a:xfrm>
                <a:off x="465" y="2085"/>
                <a:ext cx="808"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600" b="1" dirty="0"/>
                  <a:t>Cookie file</a:t>
                </a:r>
              </a:p>
            </p:txBody>
          </p:sp>
          <p:sp>
            <p:nvSpPr>
              <p:cNvPr id="99353" name="Rectangle 44">
                <a:extLst>
                  <a:ext uri="{FF2B5EF4-FFF2-40B4-BE49-F238E27FC236}">
                    <a16:creationId xmlns:a16="http://schemas.microsoft.com/office/drawing/2014/main" id="{E8DBBFC2-646D-BA4E-B707-CDC4D3D22952}"/>
                  </a:ext>
                </a:extLst>
              </p:cNvPr>
              <p:cNvSpPr>
                <a:spLocks noChangeArrowheads="1"/>
              </p:cNvSpPr>
              <p:nvPr/>
            </p:nvSpPr>
            <p:spPr bwMode="auto">
              <a:xfrm>
                <a:off x="230" y="2307"/>
                <a:ext cx="1024"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600" b="1" dirty="0">
                    <a:solidFill>
                      <a:srgbClr val="FF0000"/>
                    </a:solidFill>
                  </a:rPr>
                  <a:t>amazon</a:t>
                </a:r>
                <a:r>
                  <a:rPr lang="en-US" altLang="zh-CN" sz="1600" b="1" dirty="0" smtClean="0">
                    <a:solidFill>
                      <a:srgbClr val="FF0000"/>
                    </a:solidFill>
                  </a:rPr>
                  <a:t>: 1678</a:t>
                </a:r>
              </a:p>
              <a:p>
                <a:pPr>
                  <a:spcBef>
                    <a:spcPct val="0"/>
                  </a:spcBef>
                  <a:buNone/>
                </a:pPr>
                <a:r>
                  <a:rPr lang="en-US" altLang="zh-CN" sz="1600" b="1" dirty="0" err="1"/>
                  <a:t>ebay</a:t>
                </a:r>
                <a:r>
                  <a:rPr lang="en-US" altLang="zh-CN" sz="1600" b="1" dirty="0"/>
                  <a:t>: </a:t>
                </a:r>
                <a:r>
                  <a:rPr lang="en-US" altLang="zh-CN" sz="1600" b="1" dirty="0" smtClean="0"/>
                  <a:t>8734</a:t>
                </a:r>
                <a:endParaRPr lang="en-US" altLang="zh-CN" sz="1600" b="1" dirty="0"/>
              </a:p>
            </p:txBody>
          </p:sp>
        </p:grpSp>
      </p:grpSp>
      <p:sp>
        <p:nvSpPr>
          <p:cNvPr id="99340" name="AutoShape 47">
            <a:extLst>
              <a:ext uri="{FF2B5EF4-FFF2-40B4-BE49-F238E27FC236}">
                <a16:creationId xmlns:a16="http://schemas.microsoft.com/office/drawing/2014/main" id="{F963D429-E4CB-DD4E-8503-951503E2F607}"/>
              </a:ext>
            </a:extLst>
          </p:cNvPr>
          <p:cNvSpPr>
            <a:spLocks noChangeArrowheads="1"/>
          </p:cNvSpPr>
          <p:nvPr/>
        </p:nvSpPr>
        <p:spPr bwMode="auto">
          <a:xfrm>
            <a:off x="1812925" y="2058988"/>
            <a:ext cx="1784350" cy="911225"/>
          </a:xfrm>
          <a:prstGeom prst="parallelogram">
            <a:avLst>
              <a:gd name="adj" fmla="val 48937"/>
            </a:avLst>
          </a:prstGeom>
          <a:solidFill>
            <a:srgbClr val="FFFF00"/>
          </a:solidFill>
          <a:ln w="12700">
            <a:solidFill>
              <a:schemeClr val="tx1"/>
            </a:solidFill>
            <a:miter lim="800000"/>
            <a:headEnd/>
            <a:tailEnd/>
          </a:ln>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1800"/>
          </a:p>
        </p:txBody>
      </p:sp>
      <p:grpSp>
        <p:nvGrpSpPr>
          <p:cNvPr id="99341" name="Group 50">
            <a:extLst>
              <a:ext uri="{FF2B5EF4-FFF2-40B4-BE49-F238E27FC236}">
                <a16:creationId xmlns:a16="http://schemas.microsoft.com/office/drawing/2014/main" id="{26ADB503-4C17-A441-ADC6-7E1345EFBBA8}"/>
              </a:ext>
            </a:extLst>
          </p:cNvPr>
          <p:cNvGrpSpPr>
            <a:grpSpLocks/>
          </p:cNvGrpSpPr>
          <p:nvPr/>
        </p:nvGrpSpPr>
        <p:grpSpPr bwMode="auto">
          <a:xfrm>
            <a:off x="1987550" y="2327275"/>
            <a:ext cx="1335088" cy="644525"/>
            <a:chOff x="292" y="1466"/>
            <a:chExt cx="841" cy="406"/>
          </a:xfrm>
        </p:grpSpPr>
        <p:sp>
          <p:nvSpPr>
            <p:cNvPr id="99348" name="Rectangle 48">
              <a:extLst>
                <a:ext uri="{FF2B5EF4-FFF2-40B4-BE49-F238E27FC236}">
                  <a16:creationId xmlns:a16="http://schemas.microsoft.com/office/drawing/2014/main" id="{081C24A6-AC97-F14B-AB50-1F33FC3B5FDC}"/>
                </a:ext>
              </a:extLst>
            </p:cNvPr>
            <p:cNvSpPr>
              <a:spLocks noChangeArrowheads="1"/>
            </p:cNvSpPr>
            <p:nvPr/>
          </p:nvSpPr>
          <p:spPr bwMode="auto">
            <a:xfrm>
              <a:off x="312" y="1466"/>
              <a:ext cx="821"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600" b="1" dirty="0"/>
                <a:t>Cookie </a:t>
              </a:r>
              <a:r>
                <a:rPr lang="en-US" altLang="zh-CN" sz="1600" b="1" dirty="0" smtClean="0"/>
                <a:t>file</a:t>
              </a:r>
              <a:endParaRPr lang="en-US" altLang="zh-CN" sz="1600" b="1" dirty="0"/>
            </a:p>
            <a:p>
              <a:pPr>
                <a:spcBef>
                  <a:spcPct val="0"/>
                </a:spcBef>
                <a:buFontTx/>
                <a:buNone/>
              </a:pPr>
              <a:r>
                <a:rPr lang="en-US" altLang="zh-CN" sz="1600" b="1" dirty="0" err="1"/>
                <a:t>ebay</a:t>
              </a:r>
              <a:r>
                <a:rPr lang="en-US" altLang="zh-CN" sz="1600" b="1" dirty="0"/>
                <a:t>: 8734</a:t>
              </a:r>
            </a:p>
          </p:txBody>
        </p:sp>
        <p:sp>
          <p:nvSpPr>
            <p:cNvPr id="99349" name="Rectangle 49">
              <a:extLst>
                <a:ext uri="{FF2B5EF4-FFF2-40B4-BE49-F238E27FC236}">
                  <a16:creationId xmlns:a16="http://schemas.microsoft.com/office/drawing/2014/main" id="{8BDE63C4-41A3-B149-B229-CEB20396CDB8}"/>
                </a:ext>
              </a:extLst>
            </p:cNvPr>
            <p:cNvSpPr>
              <a:spLocks noChangeArrowheads="1"/>
            </p:cNvSpPr>
            <p:nvPr/>
          </p:nvSpPr>
          <p:spPr bwMode="auto">
            <a:xfrm>
              <a:off x="292" y="1503"/>
              <a:ext cx="117"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en-US" altLang="zh-CN" sz="1600"/>
            </a:p>
            <a:p>
              <a:pPr>
                <a:spcBef>
                  <a:spcPct val="0"/>
                </a:spcBef>
                <a:buFontTx/>
                <a:buNone/>
              </a:pPr>
              <a:endParaRPr lang="en-US" altLang="zh-CN" sz="1600"/>
            </a:p>
          </p:txBody>
        </p:sp>
      </p:grpSp>
      <p:grpSp>
        <p:nvGrpSpPr>
          <p:cNvPr id="99342" name="Group 55">
            <a:extLst>
              <a:ext uri="{FF2B5EF4-FFF2-40B4-BE49-F238E27FC236}">
                <a16:creationId xmlns:a16="http://schemas.microsoft.com/office/drawing/2014/main" id="{8F64790F-33A5-174A-AB7F-9E180470ADF8}"/>
              </a:ext>
            </a:extLst>
          </p:cNvPr>
          <p:cNvGrpSpPr>
            <a:grpSpLocks/>
          </p:cNvGrpSpPr>
          <p:nvPr/>
        </p:nvGrpSpPr>
        <p:grpSpPr bwMode="auto">
          <a:xfrm>
            <a:off x="1787525" y="4989513"/>
            <a:ext cx="1800226" cy="938212"/>
            <a:chOff x="166" y="3143"/>
            <a:chExt cx="1134" cy="591"/>
          </a:xfrm>
        </p:grpSpPr>
        <p:sp>
          <p:nvSpPr>
            <p:cNvPr id="99344" name="AutoShape 51">
              <a:extLst>
                <a:ext uri="{FF2B5EF4-FFF2-40B4-BE49-F238E27FC236}">
                  <a16:creationId xmlns:a16="http://schemas.microsoft.com/office/drawing/2014/main" id="{CC2FBEC4-1C0B-A342-8133-08C6849E4EDC}"/>
                </a:ext>
              </a:extLst>
            </p:cNvPr>
            <p:cNvSpPr>
              <a:spLocks noChangeArrowheads="1"/>
            </p:cNvSpPr>
            <p:nvPr/>
          </p:nvSpPr>
          <p:spPr bwMode="auto">
            <a:xfrm>
              <a:off x="166" y="3151"/>
              <a:ext cx="1124" cy="574"/>
            </a:xfrm>
            <a:prstGeom prst="parallelogram">
              <a:avLst>
                <a:gd name="adj" fmla="val 48937"/>
              </a:avLst>
            </a:prstGeom>
            <a:solidFill>
              <a:srgbClr val="FFFF00"/>
            </a:solidFill>
            <a:ln w="12700">
              <a:solidFill>
                <a:schemeClr val="tx1"/>
              </a:solidFill>
              <a:miter lim="800000"/>
              <a:headEnd/>
              <a:tailEnd/>
            </a:ln>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1800"/>
            </a:p>
          </p:txBody>
        </p:sp>
        <p:grpSp>
          <p:nvGrpSpPr>
            <p:cNvPr id="99345" name="Group 54">
              <a:extLst>
                <a:ext uri="{FF2B5EF4-FFF2-40B4-BE49-F238E27FC236}">
                  <a16:creationId xmlns:a16="http://schemas.microsoft.com/office/drawing/2014/main" id="{00A2C181-77D1-B94F-91DE-A55985F57531}"/>
                </a:ext>
              </a:extLst>
            </p:cNvPr>
            <p:cNvGrpSpPr>
              <a:grpSpLocks/>
            </p:cNvGrpSpPr>
            <p:nvPr/>
          </p:nvGrpSpPr>
          <p:grpSpPr bwMode="auto">
            <a:xfrm>
              <a:off x="276" y="3143"/>
              <a:ext cx="1024" cy="591"/>
              <a:chOff x="276" y="3143"/>
              <a:chExt cx="1024" cy="591"/>
            </a:xfrm>
          </p:grpSpPr>
          <p:sp>
            <p:nvSpPr>
              <p:cNvPr id="99346" name="Rectangle 52">
                <a:extLst>
                  <a:ext uri="{FF2B5EF4-FFF2-40B4-BE49-F238E27FC236}">
                    <a16:creationId xmlns:a16="http://schemas.microsoft.com/office/drawing/2014/main" id="{1206E051-0273-D54D-BB8B-745050B4AC05}"/>
                  </a:ext>
                </a:extLst>
              </p:cNvPr>
              <p:cNvSpPr>
                <a:spLocks noChangeArrowheads="1"/>
              </p:cNvSpPr>
              <p:nvPr/>
            </p:nvSpPr>
            <p:spPr bwMode="auto">
              <a:xfrm>
                <a:off x="491" y="3143"/>
                <a:ext cx="808"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600" b="1"/>
                  <a:t>Cookie file</a:t>
                </a:r>
              </a:p>
            </p:txBody>
          </p:sp>
          <p:sp>
            <p:nvSpPr>
              <p:cNvPr id="99347" name="Rectangle 53">
                <a:extLst>
                  <a:ext uri="{FF2B5EF4-FFF2-40B4-BE49-F238E27FC236}">
                    <a16:creationId xmlns:a16="http://schemas.microsoft.com/office/drawing/2014/main" id="{9BBC0DF1-5385-AB4B-A17C-11909312579B}"/>
                  </a:ext>
                </a:extLst>
              </p:cNvPr>
              <p:cNvSpPr>
                <a:spLocks noChangeArrowheads="1"/>
              </p:cNvSpPr>
              <p:nvPr/>
            </p:nvSpPr>
            <p:spPr bwMode="auto">
              <a:xfrm>
                <a:off x="276" y="3365"/>
                <a:ext cx="1024"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600" b="1" dirty="0"/>
                  <a:t>amazon: 1678</a:t>
                </a:r>
              </a:p>
              <a:p>
                <a:pPr>
                  <a:spcBef>
                    <a:spcPct val="0"/>
                  </a:spcBef>
                  <a:buNone/>
                </a:pPr>
                <a:r>
                  <a:rPr lang="en-US" altLang="zh-CN" sz="1600" b="1" dirty="0" err="1"/>
                  <a:t>ebay</a:t>
                </a:r>
                <a:r>
                  <a:rPr lang="en-US" altLang="zh-CN" sz="1600" b="1" dirty="0"/>
                  <a:t>: 8734</a:t>
                </a:r>
              </a:p>
            </p:txBody>
          </p:sp>
        </p:grpSp>
      </p:grpSp>
      <p:sp>
        <p:nvSpPr>
          <p:cNvPr id="99343" name="Rectangle 56">
            <a:extLst>
              <a:ext uri="{FF2B5EF4-FFF2-40B4-BE49-F238E27FC236}">
                <a16:creationId xmlns:a16="http://schemas.microsoft.com/office/drawing/2014/main" id="{33FF7A78-C4C5-534D-B67B-A2AF3A1F5EC4}"/>
              </a:ext>
            </a:extLst>
          </p:cNvPr>
          <p:cNvSpPr>
            <a:spLocks noChangeArrowheads="1"/>
          </p:cNvSpPr>
          <p:nvPr/>
        </p:nvSpPr>
        <p:spPr bwMode="auto">
          <a:xfrm>
            <a:off x="2057400" y="4484688"/>
            <a:ext cx="9445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1800" b="1" dirty="0"/>
              <a:t>一周后</a:t>
            </a:r>
            <a:r>
              <a:rPr lang="en-US" altLang="zh-CN" sz="1800" b="1" dirty="0"/>
              <a:t>:</a:t>
            </a:r>
          </a:p>
        </p:txBody>
      </p:sp>
      <p:sp>
        <p:nvSpPr>
          <p:cNvPr id="57" name="Title 1">
            <a:extLst>
              <a:ext uri="{FF2B5EF4-FFF2-40B4-BE49-F238E27FC236}">
                <a16:creationId xmlns:a16="http://schemas.microsoft.com/office/drawing/2014/main" id="{734EB4BB-1B7D-4A4A-BEA7-5D48463E3279}"/>
              </a:ext>
            </a:extLst>
          </p:cNvPr>
          <p:cNvSpPr txBox="1">
            <a:spLocks/>
          </p:cNvSpPr>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p>
        </p:txBody>
      </p:sp>
    </p:spTree>
    <p:extLst>
      <p:ext uri="{BB962C8B-B14F-4D97-AF65-F5344CB8AC3E}">
        <p14:creationId xmlns:p14="http://schemas.microsoft.com/office/powerpoint/2010/main" val="4044922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0-#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Rectangle 2">
            <a:extLst>
              <a:ext uri="{FF2B5EF4-FFF2-40B4-BE49-F238E27FC236}">
                <a16:creationId xmlns:a16="http://schemas.microsoft.com/office/drawing/2014/main" id="{7AA360EA-11D8-1B4F-BCFD-24AD9C41B150}"/>
              </a:ext>
            </a:extLst>
          </p:cNvPr>
          <p:cNvSpPr>
            <a:spLocks noGrp="1" noChangeArrowheads="1"/>
          </p:cNvSpPr>
          <p:nvPr>
            <p:ph type="title"/>
          </p:nvPr>
        </p:nvSpPr>
        <p:spPr>
          <a:xfrm>
            <a:off x="838200" y="714375"/>
            <a:ext cx="10363200" cy="685800"/>
          </a:xfrm>
        </p:spPr>
        <p:txBody>
          <a:bodyPr wrap="none">
            <a:spAutoFit/>
          </a:bodyPr>
          <a:lstStyle/>
          <a:p>
            <a:pPr algn="ctr"/>
            <a:r>
              <a:rPr lang="en-US" altLang="zh-CN" sz="3600" b="1" dirty="0">
                <a:solidFill>
                  <a:schemeClr val="accent1"/>
                </a:solidFill>
                <a:latin typeface="+mn-lt"/>
                <a:ea typeface="+mn-ea"/>
                <a:cs typeface="+mn-ea"/>
              </a:rPr>
              <a:t>Cookies: </a:t>
            </a:r>
            <a:r>
              <a:rPr lang="zh-CN" altLang="en-US" sz="3600" b="1" dirty="0">
                <a:solidFill>
                  <a:schemeClr val="accent1"/>
                </a:solidFill>
                <a:latin typeface="+mn-lt"/>
                <a:ea typeface="+mn-ea"/>
                <a:cs typeface="+mn-ea"/>
              </a:rPr>
              <a:t>跟踪用户</a:t>
            </a:r>
            <a:r>
              <a:rPr lang="en-US" altLang="zh-CN" sz="3600" b="1" dirty="0">
                <a:solidFill>
                  <a:schemeClr val="accent1"/>
                </a:solidFill>
                <a:latin typeface="+mn-lt"/>
                <a:ea typeface="+mn-ea"/>
                <a:cs typeface="+mn-ea"/>
              </a:rPr>
              <a:t>(</a:t>
            </a:r>
            <a:r>
              <a:rPr lang="zh-CN" altLang="en-US" sz="3600" b="1" dirty="0">
                <a:solidFill>
                  <a:schemeClr val="accent1"/>
                </a:solidFill>
                <a:latin typeface="+mn-lt"/>
                <a:ea typeface="+mn-ea"/>
                <a:cs typeface="+mn-ea"/>
              </a:rPr>
              <a:t>续</a:t>
            </a:r>
            <a:r>
              <a:rPr lang="en-US" altLang="zh-CN" sz="3600" b="1" dirty="0">
                <a:solidFill>
                  <a:schemeClr val="accent1"/>
                </a:solidFill>
                <a:latin typeface="+mn-lt"/>
                <a:ea typeface="+mn-ea"/>
                <a:cs typeface="+mn-ea"/>
              </a:rPr>
              <a:t>.)</a:t>
            </a:r>
          </a:p>
        </p:txBody>
      </p:sp>
      <p:sp>
        <p:nvSpPr>
          <p:cNvPr id="103427" name="Rectangle 4">
            <a:extLst>
              <a:ext uri="{FF2B5EF4-FFF2-40B4-BE49-F238E27FC236}">
                <a16:creationId xmlns:a16="http://schemas.microsoft.com/office/drawing/2014/main" id="{B4D35A62-3F36-FC49-B45D-3E643A00F287}"/>
              </a:ext>
            </a:extLst>
          </p:cNvPr>
          <p:cNvSpPr>
            <a:spLocks noChangeArrowheads="1"/>
          </p:cNvSpPr>
          <p:nvPr/>
        </p:nvSpPr>
        <p:spPr bwMode="auto">
          <a:xfrm>
            <a:off x="641274" y="1441689"/>
            <a:ext cx="7576458" cy="3296566"/>
          </a:xfrm>
          <a:prstGeom prst="rect">
            <a:avLst/>
          </a:prstGeom>
          <a:noFill/>
          <a:ln w="127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buFontTx/>
              <a:buNone/>
            </a:pPr>
            <a:r>
              <a:rPr lang="en-US" altLang="zh-CN" sz="3200" dirty="0">
                <a:solidFill>
                  <a:schemeClr val="accent2"/>
                </a:solidFill>
              </a:rPr>
              <a:t>Cookies </a:t>
            </a:r>
            <a:r>
              <a:rPr lang="zh-CN" altLang="en-US" sz="3200" dirty="0">
                <a:solidFill>
                  <a:schemeClr val="accent2"/>
                </a:solidFill>
              </a:rPr>
              <a:t>和隐私</a:t>
            </a:r>
            <a:r>
              <a:rPr lang="en-US" altLang="zh-CN" sz="3200" dirty="0">
                <a:solidFill>
                  <a:schemeClr val="accent2"/>
                </a:solidFill>
              </a:rPr>
              <a:t>:</a:t>
            </a:r>
          </a:p>
          <a:p>
            <a:pPr eaLnBrk="1" hangingPunct="1">
              <a:lnSpc>
                <a:spcPct val="150000"/>
              </a:lnSpc>
              <a:buClr>
                <a:srgbClr val="3333CC"/>
              </a:buClr>
              <a:buSzPct val="85000"/>
              <a:buFont typeface="Wingdings" pitchFamily="2" charset="2"/>
              <a:buChar char="r"/>
            </a:pPr>
            <a:r>
              <a:rPr lang="en-US" altLang="zh-CN" sz="2400" dirty="0"/>
              <a:t>cookies</a:t>
            </a:r>
            <a:r>
              <a:rPr lang="zh-CN" altLang="en-US" sz="2400" dirty="0"/>
              <a:t>允许网站更加了解你</a:t>
            </a:r>
          </a:p>
          <a:p>
            <a:pPr eaLnBrk="1" hangingPunct="1">
              <a:lnSpc>
                <a:spcPct val="150000"/>
              </a:lnSpc>
              <a:buClr>
                <a:srgbClr val="3333CC"/>
              </a:buClr>
              <a:buSzPct val="85000"/>
              <a:buFont typeface="Wingdings" pitchFamily="2" charset="2"/>
              <a:buChar char="r"/>
            </a:pPr>
            <a:r>
              <a:rPr lang="zh-CN" altLang="en-US" sz="2400" dirty="0"/>
              <a:t>你可以提供名字和</a:t>
            </a:r>
            <a:r>
              <a:rPr lang="en-US" altLang="zh-CN" sz="2400" dirty="0"/>
              <a:t>e-mail</a:t>
            </a:r>
            <a:r>
              <a:rPr lang="zh-CN" altLang="en-US" sz="2400" dirty="0"/>
              <a:t>给网站</a:t>
            </a:r>
          </a:p>
          <a:p>
            <a:pPr eaLnBrk="1" hangingPunct="1">
              <a:lnSpc>
                <a:spcPct val="150000"/>
              </a:lnSpc>
              <a:buClr>
                <a:srgbClr val="3333CC"/>
              </a:buClr>
              <a:buSzPct val="85000"/>
              <a:buFont typeface="Wingdings" pitchFamily="2" charset="2"/>
              <a:buChar char="r"/>
            </a:pPr>
            <a:r>
              <a:rPr lang="zh-CN" altLang="en-US" sz="2400" dirty="0"/>
              <a:t>广告公司通过网站获得信息</a:t>
            </a:r>
          </a:p>
          <a:p>
            <a:pPr eaLnBrk="1" hangingPunct="1">
              <a:lnSpc>
                <a:spcPct val="150000"/>
              </a:lnSpc>
              <a:buClr>
                <a:srgbClr val="3333CC"/>
              </a:buClr>
              <a:buSzPct val="85000"/>
              <a:buFont typeface="Wingdings" pitchFamily="2" charset="2"/>
              <a:buChar char="r"/>
            </a:pPr>
            <a:r>
              <a:rPr lang="en-US" altLang="zh-CN" sz="2400" dirty="0"/>
              <a:t>Cookies</a:t>
            </a:r>
            <a:r>
              <a:rPr lang="zh-CN" altLang="en-US" sz="2400" dirty="0"/>
              <a:t>不适合游动用户</a:t>
            </a:r>
          </a:p>
        </p:txBody>
      </p:sp>
      <p:sp>
        <p:nvSpPr>
          <p:cNvPr id="103428" name="Rectangle 5">
            <a:extLst>
              <a:ext uri="{FF2B5EF4-FFF2-40B4-BE49-F238E27FC236}">
                <a16:creationId xmlns:a16="http://schemas.microsoft.com/office/drawing/2014/main" id="{08758CFD-D4E5-D34D-8DDD-8A5B2716F2E8}"/>
              </a:ext>
            </a:extLst>
          </p:cNvPr>
          <p:cNvSpPr>
            <a:spLocks noChangeArrowheads="1"/>
          </p:cNvSpPr>
          <p:nvPr/>
        </p:nvSpPr>
        <p:spPr bwMode="auto">
          <a:xfrm>
            <a:off x="6970245" y="1179751"/>
            <a:ext cx="908050"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800" b="1" dirty="0">
                <a:solidFill>
                  <a:schemeClr val="accent2"/>
                </a:solidFill>
                <a:latin typeface="Comic Sans MS" panose="030F0902030302020204" pitchFamily="66" charset="0"/>
                <a:ea typeface="宋体" panose="02010600030101010101" pitchFamily="2" charset="-122"/>
              </a:rPr>
              <a:t>补充</a:t>
            </a:r>
          </a:p>
        </p:txBody>
      </p:sp>
      <p:sp>
        <p:nvSpPr>
          <p:cNvPr id="6" name="Title 1">
            <a:extLst>
              <a:ext uri="{FF2B5EF4-FFF2-40B4-BE49-F238E27FC236}">
                <a16:creationId xmlns:a16="http://schemas.microsoft.com/office/drawing/2014/main" id="{AC71260F-BF73-C54C-8502-C1B0CEBDA492}"/>
              </a:ext>
            </a:extLst>
          </p:cNvPr>
          <p:cNvSpPr txBox="1">
            <a:spLocks/>
          </p:cNvSpPr>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p>
        </p:txBody>
      </p:sp>
      <p:pic>
        <p:nvPicPr>
          <p:cNvPr id="2" name="图片 1"/>
          <p:cNvPicPr>
            <a:picLocks noChangeAspect="1"/>
          </p:cNvPicPr>
          <p:nvPr/>
        </p:nvPicPr>
        <p:blipFill>
          <a:blip r:embed="rId3"/>
          <a:stretch>
            <a:fillRect/>
          </a:stretch>
        </p:blipFill>
        <p:spPr>
          <a:xfrm>
            <a:off x="6568907" y="3089972"/>
            <a:ext cx="5456838" cy="3391437"/>
          </a:xfrm>
          <a:prstGeom prst="rect">
            <a:avLst/>
          </a:prstGeom>
        </p:spPr>
      </p:pic>
    </p:spTree>
    <p:extLst>
      <p:ext uri="{BB962C8B-B14F-4D97-AF65-F5344CB8AC3E}">
        <p14:creationId xmlns:p14="http://schemas.microsoft.com/office/powerpoint/2010/main" val="211902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Rectangle 2">
            <a:extLst>
              <a:ext uri="{FF2B5EF4-FFF2-40B4-BE49-F238E27FC236}">
                <a16:creationId xmlns:a16="http://schemas.microsoft.com/office/drawing/2014/main" id="{1F8E80ED-0089-7E4D-B31A-35A8922F2E70}"/>
              </a:ext>
            </a:extLst>
          </p:cNvPr>
          <p:cNvSpPr>
            <a:spLocks noChangeArrowheads="1"/>
          </p:cNvSpPr>
          <p:nvPr/>
        </p:nvSpPr>
        <p:spPr bwMode="auto">
          <a:xfrm>
            <a:off x="3487629" y="446088"/>
            <a:ext cx="4946867" cy="59093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3333CC"/>
              </a:buClr>
              <a:buSzPct val="85000"/>
              <a:buFont typeface="Wingdings" pitchFamily="2" charset="2"/>
              <a:buChar char="r"/>
              <a:defRPr sz="3200" b="1">
                <a:solidFill>
                  <a:schemeClr val="tx1"/>
                </a:solidFill>
                <a:latin typeface="Comic Sans MS" panose="030F0902030302020204" pitchFamily="66" charset="0"/>
                <a:ea typeface="宋体" panose="02010600030101010101" pitchFamily="2" charset="-122"/>
              </a:defRPr>
            </a:lvl1pPr>
            <a:lvl2pPr marL="742950" indent="-285750">
              <a:spcBef>
                <a:spcPct val="20000"/>
              </a:spcBef>
              <a:buClr>
                <a:srgbClr val="3333CC"/>
              </a:buClr>
              <a:buSzPct val="85000"/>
              <a:buFont typeface="Wingdings" pitchFamily="2" charset="2"/>
              <a:buChar char="m"/>
              <a:defRPr sz="2800" b="1">
                <a:solidFill>
                  <a:schemeClr val="tx1"/>
                </a:solidFill>
                <a:latin typeface="Comic Sans MS" panose="030F0902030302020204" pitchFamily="66" charset="0"/>
                <a:ea typeface="宋体" panose="02010600030101010101" pitchFamily="2" charset="-122"/>
              </a:defRPr>
            </a:lvl2pPr>
            <a:lvl3pPr marL="1143000" indent="-228600">
              <a:spcBef>
                <a:spcPct val="20000"/>
              </a:spcBef>
              <a:buChar char="•"/>
              <a:defRPr sz="2400" b="1">
                <a:solidFill>
                  <a:schemeClr val="tx1"/>
                </a:solidFill>
                <a:latin typeface="Comic Sans MS" panose="030F0902030302020204" pitchFamily="66" charset="0"/>
                <a:ea typeface="宋体" panose="02010600030101010101" pitchFamily="2" charset="-122"/>
              </a:defRPr>
            </a:lvl3pPr>
            <a:lvl4pPr marL="1600200" indent="-228600">
              <a:spcBef>
                <a:spcPct val="20000"/>
              </a:spcBef>
              <a:buChar char="–"/>
              <a:defRPr sz="2000" b="1">
                <a:solidFill>
                  <a:schemeClr val="tx1"/>
                </a:solidFill>
                <a:latin typeface="Comic Sans MS" panose="030F0902030302020204" pitchFamily="66"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ctr">
              <a:lnSpc>
                <a:spcPct val="90000"/>
              </a:lnSpc>
              <a:spcBef>
                <a:spcPct val="0"/>
              </a:spcBef>
              <a:buNone/>
            </a:pPr>
            <a:r>
              <a:rPr lang="en-US" altLang="zh-CN" sz="3600" dirty="0">
                <a:solidFill>
                  <a:schemeClr val="accent1"/>
                </a:solidFill>
                <a:latin typeface="+mn-lt"/>
                <a:ea typeface="+mn-ea"/>
                <a:cs typeface="+mn-ea"/>
              </a:rPr>
              <a:t>Web </a:t>
            </a:r>
            <a:r>
              <a:rPr lang="zh-CN" altLang="en-US" sz="3600" dirty="0">
                <a:solidFill>
                  <a:schemeClr val="accent1"/>
                </a:solidFill>
                <a:latin typeface="+mn-lt"/>
                <a:ea typeface="+mn-ea"/>
                <a:cs typeface="+mn-ea"/>
              </a:rPr>
              <a:t>缓存 </a:t>
            </a:r>
            <a:r>
              <a:rPr lang="en-US" altLang="zh-CN" sz="3600" dirty="0">
                <a:solidFill>
                  <a:schemeClr val="accent1"/>
                </a:solidFill>
                <a:latin typeface="+mn-lt"/>
                <a:ea typeface="+mn-ea"/>
                <a:cs typeface="+mn-ea"/>
              </a:rPr>
              <a:t>(</a:t>
            </a:r>
            <a:r>
              <a:rPr lang="zh-CN" altLang="en-US" sz="3600" dirty="0">
                <a:solidFill>
                  <a:schemeClr val="accent1"/>
                </a:solidFill>
                <a:latin typeface="+mn-lt"/>
                <a:ea typeface="+mn-ea"/>
                <a:cs typeface="+mn-ea"/>
              </a:rPr>
              <a:t>代理服务器</a:t>
            </a:r>
            <a:r>
              <a:rPr lang="en-US" altLang="zh-CN" sz="3600" dirty="0">
                <a:solidFill>
                  <a:schemeClr val="accent1"/>
                </a:solidFill>
                <a:latin typeface="+mn-lt"/>
                <a:ea typeface="+mn-ea"/>
                <a:cs typeface="+mn-ea"/>
              </a:rPr>
              <a:t>)</a:t>
            </a:r>
          </a:p>
        </p:txBody>
      </p:sp>
      <p:grpSp>
        <p:nvGrpSpPr>
          <p:cNvPr id="3" name="组合 2"/>
          <p:cNvGrpSpPr/>
          <p:nvPr/>
        </p:nvGrpSpPr>
        <p:grpSpPr>
          <a:xfrm>
            <a:off x="6831637" y="2305050"/>
            <a:ext cx="5099185" cy="3825148"/>
            <a:chOff x="6831637" y="2305050"/>
            <a:chExt cx="5099185" cy="3825148"/>
          </a:xfrm>
        </p:grpSpPr>
        <p:graphicFrame>
          <p:nvGraphicFramePr>
            <p:cNvPr id="107523" name="Object 5">
              <a:extLst>
                <a:ext uri="{FF2B5EF4-FFF2-40B4-BE49-F238E27FC236}">
                  <a16:creationId xmlns:a16="http://schemas.microsoft.com/office/drawing/2014/main" id="{74CBCF17-09D0-E842-844D-41ED826272FE}"/>
                </a:ext>
              </a:extLst>
            </p:cNvPr>
            <p:cNvGraphicFramePr>
              <a:graphicFrameLocks/>
            </p:cNvGraphicFramePr>
            <p:nvPr>
              <p:extLst/>
            </p:nvPr>
          </p:nvGraphicFramePr>
          <p:xfrm>
            <a:off x="7031148" y="2611438"/>
            <a:ext cx="528638" cy="427037"/>
          </p:xfrm>
          <a:graphic>
            <a:graphicData uri="http://schemas.openxmlformats.org/presentationml/2006/ole">
              <mc:AlternateContent xmlns:mc="http://schemas.openxmlformats.org/markup-compatibility/2006">
                <mc:Choice xmlns:v="urn:schemas-microsoft-com:vml" Requires="v">
                  <p:oleObj spid="_x0000_s1666" name="Clip" r:id="rId4" imgW="3048000" imgH="2463800" progId="MS_ClipArt_Gallery.2">
                    <p:embed/>
                  </p:oleObj>
                </mc:Choice>
                <mc:Fallback>
                  <p:oleObj name="Clip" r:id="rId4" imgW="3048000" imgH="2463800" progId="MS_ClipArt_Gallery.2">
                    <p:embed/>
                    <p:pic>
                      <p:nvPicPr>
                        <p:cNvPr id="107523" name="Object 5">
                          <a:extLst>
                            <a:ext uri="{FF2B5EF4-FFF2-40B4-BE49-F238E27FC236}">
                              <a16:creationId xmlns:a16="http://schemas.microsoft.com/office/drawing/2014/main" id="{74CBCF17-09D0-E842-844D-41ED826272FE}"/>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1148" y="2611438"/>
                          <a:ext cx="52863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7524" name="Rectangle 6">
              <a:extLst>
                <a:ext uri="{FF2B5EF4-FFF2-40B4-BE49-F238E27FC236}">
                  <a16:creationId xmlns:a16="http://schemas.microsoft.com/office/drawing/2014/main" id="{7DCF6209-AD81-F24E-A9CF-B8C52F563C3C}"/>
                </a:ext>
              </a:extLst>
            </p:cNvPr>
            <p:cNvSpPr>
              <a:spLocks noChangeArrowheads="1"/>
            </p:cNvSpPr>
            <p:nvPr/>
          </p:nvSpPr>
          <p:spPr bwMode="auto">
            <a:xfrm>
              <a:off x="6831637" y="3079750"/>
              <a:ext cx="878446"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1800" b="1"/>
                <a:t>客户机</a:t>
              </a:r>
            </a:p>
          </p:txBody>
        </p:sp>
        <p:graphicFrame>
          <p:nvGraphicFramePr>
            <p:cNvPr id="107525" name="Object 7">
              <a:extLst>
                <a:ext uri="{FF2B5EF4-FFF2-40B4-BE49-F238E27FC236}">
                  <a16:creationId xmlns:a16="http://schemas.microsoft.com/office/drawing/2014/main" id="{84C12410-9C68-2942-8605-CC5EADE39176}"/>
                </a:ext>
              </a:extLst>
            </p:cNvPr>
            <p:cNvGraphicFramePr>
              <a:graphicFrameLocks/>
            </p:cNvGraphicFramePr>
            <p:nvPr>
              <p:extLst/>
            </p:nvPr>
          </p:nvGraphicFramePr>
          <p:xfrm>
            <a:off x="7306242" y="5099225"/>
            <a:ext cx="528637" cy="425450"/>
          </p:xfrm>
          <a:graphic>
            <a:graphicData uri="http://schemas.openxmlformats.org/presentationml/2006/ole">
              <mc:AlternateContent xmlns:mc="http://schemas.openxmlformats.org/markup-compatibility/2006">
                <mc:Choice xmlns:v="urn:schemas-microsoft-com:vml" Requires="v">
                  <p:oleObj spid="_x0000_s1667" name="Clip" r:id="rId6" imgW="3048000" imgH="2463800" progId="MS_ClipArt_Gallery.2">
                    <p:embed/>
                  </p:oleObj>
                </mc:Choice>
                <mc:Fallback>
                  <p:oleObj name="Clip" r:id="rId6" imgW="3048000" imgH="2463800" progId="MS_ClipArt_Gallery.2">
                    <p:embed/>
                    <p:pic>
                      <p:nvPicPr>
                        <p:cNvPr id="107525" name="Object 7">
                          <a:extLst>
                            <a:ext uri="{FF2B5EF4-FFF2-40B4-BE49-F238E27FC236}">
                              <a16:creationId xmlns:a16="http://schemas.microsoft.com/office/drawing/2014/main" id="{84C12410-9C68-2942-8605-CC5EADE39176}"/>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06242" y="5099225"/>
                          <a:ext cx="528637" cy="42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7526" name="Rectangle 8">
              <a:extLst>
                <a:ext uri="{FF2B5EF4-FFF2-40B4-BE49-F238E27FC236}">
                  <a16:creationId xmlns:a16="http://schemas.microsoft.com/office/drawing/2014/main" id="{74954760-48F4-3049-9A1D-DBC9A615E522}"/>
                </a:ext>
              </a:extLst>
            </p:cNvPr>
            <p:cNvSpPr>
              <a:spLocks noChangeArrowheads="1"/>
            </p:cNvSpPr>
            <p:nvPr/>
          </p:nvSpPr>
          <p:spPr bwMode="auto">
            <a:xfrm>
              <a:off x="8801056" y="2546350"/>
              <a:ext cx="878446" cy="646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1800"/>
                <a:t>代理</a:t>
              </a:r>
            </a:p>
            <a:p>
              <a:pPr algn="ctr">
                <a:spcBef>
                  <a:spcPct val="0"/>
                </a:spcBef>
                <a:buFontTx/>
                <a:buNone/>
              </a:pPr>
              <a:r>
                <a:rPr lang="zh-CN" altLang="en-US" sz="1800"/>
                <a:t>服务器</a:t>
              </a:r>
            </a:p>
          </p:txBody>
        </p:sp>
        <p:grpSp>
          <p:nvGrpSpPr>
            <p:cNvPr id="107527" name="Group 17">
              <a:extLst>
                <a:ext uri="{FF2B5EF4-FFF2-40B4-BE49-F238E27FC236}">
                  <a16:creationId xmlns:a16="http://schemas.microsoft.com/office/drawing/2014/main" id="{D271FBF6-FF6B-0247-BC35-58F1E7AE35C8}"/>
                </a:ext>
              </a:extLst>
            </p:cNvPr>
            <p:cNvGrpSpPr>
              <a:grpSpLocks/>
            </p:cNvGrpSpPr>
            <p:nvPr/>
          </p:nvGrpSpPr>
          <p:grpSpPr bwMode="auto">
            <a:xfrm>
              <a:off x="9095023" y="3824288"/>
              <a:ext cx="346075" cy="741362"/>
              <a:chOff x="3935" y="2196"/>
              <a:chExt cx="218" cy="467"/>
            </a:xfrm>
          </p:grpSpPr>
          <p:sp>
            <p:nvSpPr>
              <p:cNvPr id="107563" name="AutoShape 9">
                <a:extLst>
                  <a:ext uri="{FF2B5EF4-FFF2-40B4-BE49-F238E27FC236}">
                    <a16:creationId xmlns:a16="http://schemas.microsoft.com/office/drawing/2014/main" id="{0317050C-8C4E-C14A-819F-453EF8AA589A}"/>
                  </a:ext>
                </a:extLst>
              </p:cNvPr>
              <p:cNvSpPr>
                <a:spLocks noChangeArrowheads="1"/>
              </p:cNvSpPr>
              <p:nvPr/>
            </p:nvSpPr>
            <p:spPr bwMode="auto">
              <a:xfrm>
                <a:off x="3935" y="2555"/>
                <a:ext cx="218" cy="108"/>
              </a:xfrm>
              <a:prstGeom prst="parallelogram">
                <a:avLst>
                  <a:gd name="adj" fmla="val 77741"/>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800">
                  <a:solidFill>
                    <a:schemeClr val="accent2"/>
                  </a:solidFill>
                </a:endParaRPr>
              </a:p>
            </p:txBody>
          </p:sp>
          <p:sp>
            <p:nvSpPr>
              <p:cNvPr id="107564" name="Rectangle 10">
                <a:extLst>
                  <a:ext uri="{FF2B5EF4-FFF2-40B4-BE49-F238E27FC236}">
                    <a16:creationId xmlns:a16="http://schemas.microsoft.com/office/drawing/2014/main" id="{5BEEB9B8-FE96-D240-825C-17F2709958AB}"/>
                  </a:ext>
                </a:extLst>
              </p:cNvPr>
              <p:cNvSpPr>
                <a:spLocks noChangeArrowheads="1"/>
              </p:cNvSpPr>
              <p:nvPr/>
            </p:nvSpPr>
            <p:spPr bwMode="auto">
              <a:xfrm>
                <a:off x="4045" y="2198"/>
                <a:ext cx="101" cy="36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800">
                  <a:solidFill>
                    <a:schemeClr val="accent2"/>
                  </a:solidFill>
                </a:endParaRPr>
              </a:p>
            </p:txBody>
          </p:sp>
          <p:sp>
            <p:nvSpPr>
              <p:cNvPr id="107565" name="Rectangle 11">
                <a:extLst>
                  <a:ext uri="{FF2B5EF4-FFF2-40B4-BE49-F238E27FC236}">
                    <a16:creationId xmlns:a16="http://schemas.microsoft.com/office/drawing/2014/main" id="{F8BA4E7B-0674-0C46-8144-DC67333FA80B}"/>
                  </a:ext>
                </a:extLst>
              </p:cNvPr>
              <p:cNvSpPr>
                <a:spLocks noChangeArrowheads="1"/>
              </p:cNvSpPr>
              <p:nvPr/>
            </p:nvSpPr>
            <p:spPr bwMode="auto">
              <a:xfrm>
                <a:off x="3937" y="2301"/>
                <a:ext cx="137" cy="358"/>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800">
                  <a:solidFill>
                    <a:schemeClr val="accent2"/>
                  </a:solidFill>
                </a:endParaRPr>
              </a:p>
            </p:txBody>
          </p:sp>
          <p:sp>
            <p:nvSpPr>
              <p:cNvPr id="107566" name="AutoShape 12">
                <a:extLst>
                  <a:ext uri="{FF2B5EF4-FFF2-40B4-BE49-F238E27FC236}">
                    <a16:creationId xmlns:a16="http://schemas.microsoft.com/office/drawing/2014/main" id="{089D2A28-C5F3-F349-A3B9-E981FCC26B19}"/>
                  </a:ext>
                </a:extLst>
              </p:cNvPr>
              <p:cNvSpPr>
                <a:spLocks noChangeArrowheads="1"/>
              </p:cNvSpPr>
              <p:nvPr/>
            </p:nvSpPr>
            <p:spPr bwMode="auto">
              <a:xfrm>
                <a:off x="3936" y="2196"/>
                <a:ext cx="216" cy="106"/>
              </a:xfrm>
              <a:prstGeom prst="parallelogram">
                <a:avLst>
                  <a:gd name="adj" fmla="val 78481"/>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800">
                  <a:solidFill>
                    <a:schemeClr val="accent2"/>
                  </a:solidFill>
                </a:endParaRPr>
              </a:p>
            </p:txBody>
          </p:sp>
          <p:sp>
            <p:nvSpPr>
              <p:cNvPr id="107567" name="Line 13">
                <a:extLst>
                  <a:ext uri="{FF2B5EF4-FFF2-40B4-BE49-F238E27FC236}">
                    <a16:creationId xmlns:a16="http://schemas.microsoft.com/office/drawing/2014/main" id="{C2D2FA66-7C4B-5047-8383-6430EA7B916D}"/>
                  </a:ext>
                </a:extLst>
              </p:cNvPr>
              <p:cNvSpPr>
                <a:spLocks noChangeShapeType="1"/>
              </p:cNvSpPr>
              <p:nvPr/>
            </p:nvSpPr>
            <p:spPr bwMode="auto">
              <a:xfrm>
                <a:off x="4153" y="2203"/>
                <a:ext cx="0" cy="35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solidFill>
                    <a:schemeClr val="accent2"/>
                  </a:solidFill>
                </a:endParaRPr>
              </a:p>
            </p:txBody>
          </p:sp>
          <p:sp>
            <p:nvSpPr>
              <p:cNvPr id="107568" name="Line 14">
                <a:extLst>
                  <a:ext uri="{FF2B5EF4-FFF2-40B4-BE49-F238E27FC236}">
                    <a16:creationId xmlns:a16="http://schemas.microsoft.com/office/drawing/2014/main" id="{C41D4E4F-6052-A746-A679-D4539187F4CD}"/>
                  </a:ext>
                </a:extLst>
              </p:cNvPr>
              <p:cNvSpPr>
                <a:spLocks noChangeShapeType="1"/>
              </p:cNvSpPr>
              <p:nvPr/>
            </p:nvSpPr>
            <p:spPr bwMode="auto">
              <a:xfrm flipH="1">
                <a:off x="4075" y="2555"/>
                <a:ext cx="78" cy="10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solidFill>
                    <a:schemeClr val="accent2"/>
                  </a:solidFill>
                </a:endParaRPr>
              </a:p>
            </p:txBody>
          </p:sp>
          <p:sp>
            <p:nvSpPr>
              <p:cNvPr id="107569" name="Rectangle 15">
                <a:extLst>
                  <a:ext uri="{FF2B5EF4-FFF2-40B4-BE49-F238E27FC236}">
                    <a16:creationId xmlns:a16="http://schemas.microsoft.com/office/drawing/2014/main" id="{40E4741B-E4AA-274E-98AE-C5CD6BF643C8}"/>
                  </a:ext>
                </a:extLst>
              </p:cNvPr>
              <p:cNvSpPr>
                <a:spLocks noChangeArrowheads="1"/>
              </p:cNvSpPr>
              <p:nvPr/>
            </p:nvSpPr>
            <p:spPr bwMode="auto">
              <a:xfrm>
                <a:off x="3955" y="2348"/>
                <a:ext cx="89" cy="206"/>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800">
                  <a:solidFill>
                    <a:schemeClr val="accent2"/>
                  </a:solidFill>
                </a:endParaRPr>
              </a:p>
            </p:txBody>
          </p:sp>
          <p:sp>
            <p:nvSpPr>
              <p:cNvPr id="107570" name="Rectangle 16">
                <a:extLst>
                  <a:ext uri="{FF2B5EF4-FFF2-40B4-BE49-F238E27FC236}">
                    <a16:creationId xmlns:a16="http://schemas.microsoft.com/office/drawing/2014/main" id="{A8B954DE-3E31-7E42-9679-8289EBAD64C2}"/>
                  </a:ext>
                </a:extLst>
              </p:cNvPr>
              <p:cNvSpPr>
                <a:spLocks noChangeArrowheads="1"/>
              </p:cNvSpPr>
              <p:nvPr/>
            </p:nvSpPr>
            <p:spPr bwMode="auto">
              <a:xfrm>
                <a:off x="3967" y="2410"/>
                <a:ext cx="70" cy="7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800">
                  <a:solidFill>
                    <a:schemeClr val="accent2"/>
                  </a:solidFill>
                </a:endParaRPr>
              </a:p>
            </p:txBody>
          </p:sp>
        </p:grpSp>
        <p:sp>
          <p:nvSpPr>
            <p:cNvPr id="107528" name="Freeform 18">
              <a:extLst>
                <a:ext uri="{FF2B5EF4-FFF2-40B4-BE49-F238E27FC236}">
                  <a16:creationId xmlns:a16="http://schemas.microsoft.com/office/drawing/2014/main" id="{F929429A-A536-D446-A1CD-2685FB518EBA}"/>
                </a:ext>
              </a:extLst>
            </p:cNvPr>
            <p:cNvSpPr>
              <a:spLocks/>
            </p:cNvSpPr>
            <p:nvPr/>
          </p:nvSpPr>
          <p:spPr bwMode="auto">
            <a:xfrm>
              <a:off x="7658336" y="3313113"/>
              <a:ext cx="3252787" cy="733425"/>
            </a:xfrm>
            <a:custGeom>
              <a:avLst/>
              <a:gdLst>
                <a:gd name="T0" fmla="*/ 0 w 2049"/>
                <a:gd name="T1" fmla="*/ 2147483646 h 461"/>
                <a:gd name="T2" fmla="*/ 2147483646 w 2049"/>
                <a:gd name="T3" fmla="*/ 2147483646 h 461"/>
                <a:gd name="T4" fmla="*/ 2147483646 w 2049"/>
                <a:gd name="T5" fmla="*/ 0 h 461"/>
                <a:gd name="T6" fmla="*/ 0 60000 65536"/>
                <a:gd name="T7" fmla="*/ 0 60000 65536"/>
                <a:gd name="T8" fmla="*/ 0 60000 65536"/>
                <a:gd name="T9" fmla="*/ 0 w 2049"/>
                <a:gd name="T10" fmla="*/ 0 h 461"/>
                <a:gd name="T11" fmla="*/ 2049 w 2049"/>
                <a:gd name="T12" fmla="*/ 461 h 461"/>
              </a:gdLst>
              <a:ahLst/>
              <a:cxnLst>
                <a:cxn ang="T6">
                  <a:pos x="T0" y="T1"/>
                </a:cxn>
                <a:cxn ang="T7">
                  <a:pos x="T2" y="T3"/>
                </a:cxn>
                <a:cxn ang="T8">
                  <a:pos x="T4" y="T5"/>
                </a:cxn>
              </a:cxnLst>
              <a:rect l="T9" t="T10" r="T11" b="T12"/>
              <a:pathLst>
                <a:path w="2049" h="461">
                  <a:moveTo>
                    <a:pt x="0" y="2"/>
                  </a:moveTo>
                  <a:lnTo>
                    <a:pt x="1011" y="460"/>
                  </a:lnTo>
                  <a:lnTo>
                    <a:pt x="2048" y="0"/>
                  </a:lnTo>
                </a:path>
              </a:pathLst>
            </a:custGeom>
            <a:noFill/>
            <a:ln w="25400" cap="rnd">
              <a:solidFill>
                <a:srgbClr val="FF0000"/>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en-US">
                <a:solidFill>
                  <a:schemeClr val="accent2"/>
                </a:solidFill>
              </a:endParaRPr>
            </a:p>
          </p:txBody>
        </p:sp>
        <p:sp>
          <p:nvSpPr>
            <p:cNvPr id="107529" name="Line 19">
              <a:extLst>
                <a:ext uri="{FF2B5EF4-FFF2-40B4-BE49-F238E27FC236}">
                  <a16:creationId xmlns:a16="http://schemas.microsoft.com/office/drawing/2014/main" id="{0814260E-75C4-9441-AA74-B7AD7F25963B}"/>
                </a:ext>
              </a:extLst>
            </p:cNvPr>
            <p:cNvSpPr>
              <a:spLocks noChangeShapeType="1"/>
            </p:cNvSpPr>
            <p:nvPr/>
          </p:nvSpPr>
          <p:spPr bwMode="auto">
            <a:xfrm flipV="1">
              <a:off x="7874686" y="4656138"/>
              <a:ext cx="1401762" cy="760412"/>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solidFill>
                  <a:schemeClr val="accent2"/>
                </a:solidFill>
              </a:endParaRPr>
            </a:p>
          </p:txBody>
        </p:sp>
        <p:sp>
          <p:nvSpPr>
            <p:cNvPr id="107530" name="Line 20">
              <a:extLst>
                <a:ext uri="{FF2B5EF4-FFF2-40B4-BE49-F238E27FC236}">
                  <a16:creationId xmlns:a16="http://schemas.microsoft.com/office/drawing/2014/main" id="{CD2677DB-6871-2D4F-BE5A-9C3700A9924A}"/>
                </a:ext>
              </a:extLst>
            </p:cNvPr>
            <p:cNvSpPr>
              <a:spLocks noChangeShapeType="1"/>
            </p:cNvSpPr>
            <p:nvPr/>
          </p:nvSpPr>
          <p:spPr bwMode="auto">
            <a:xfrm flipH="1">
              <a:off x="7927073" y="4745038"/>
              <a:ext cx="1403350" cy="785812"/>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solidFill>
                  <a:schemeClr val="accent2"/>
                </a:solidFill>
              </a:endParaRPr>
            </a:p>
          </p:txBody>
        </p:sp>
        <p:sp>
          <p:nvSpPr>
            <p:cNvPr id="107531" name="Rectangle 21">
              <a:extLst>
                <a:ext uri="{FF2B5EF4-FFF2-40B4-BE49-F238E27FC236}">
                  <a16:creationId xmlns:a16="http://schemas.microsoft.com/office/drawing/2014/main" id="{0D735DEF-221C-894A-8E49-B43F1549E669}"/>
                </a:ext>
              </a:extLst>
            </p:cNvPr>
            <p:cNvSpPr>
              <a:spLocks noChangeArrowheads="1"/>
            </p:cNvSpPr>
            <p:nvPr/>
          </p:nvSpPr>
          <p:spPr bwMode="auto">
            <a:xfrm>
              <a:off x="7114668" y="5637388"/>
              <a:ext cx="878446"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1800"/>
                <a:t>客户机</a:t>
              </a:r>
            </a:p>
          </p:txBody>
        </p:sp>
        <p:sp>
          <p:nvSpPr>
            <p:cNvPr id="107532" name="Rectangle 22">
              <a:extLst>
                <a:ext uri="{FF2B5EF4-FFF2-40B4-BE49-F238E27FC236}">
                  <a16:creationId xmlns:a16="http://schemas.microsoft.com/office/drawing/2014/main" id="{AB676547-C2AD-2F45-89B7-59972B5B0B10}"/>
                </a:ext>
              </a:extLst>
            </p:cNvPr>
            <p:cNvSpPr>
              <a:spLocks noChangeArrowheads="1"/>
            </p:cNvSpPr>
            <p:nvPr/>
          </p:nvSpPr>
          <p:spPr bwMode="auto">
            <a:xfrm rot="1380000">
              <a:off x="7741744" y="3233694"/>
              <a:ext cx="1306383"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800" dirty="0">
                  <a:solidFill>
                    <a:schemeClr val="accent2"/>
                  </a:solidFill>
                </a:rPr>
                <a:t>HTTP </a:t>
              </a:r>
              <a:r>
                <a:rPr lang="zh-CN" altLang="en-US" sz="1800" dirty="0">
                  <a:solidFill>
                    <a:schemeClr val="accent2"/>
                  </a:solidFill>
                </a:rPr>
                <a:t>请求</a:t>
              </a:r>
            </a:p>
          </p:txBody>
        </p:sp>
        <p:sp>
          <p:nvSpPr>
            <p:cNvPr id="107533" name="Rectangle 23">
              <a:extLst>
                <a:ext uri="{FF2B5EF4-FFF2-40B4-BE49-F238E27FC236}">
                  <a16:creationId xmlns:a16="http://schemas.microsoft.com/office/drawing/2014/main" id="{E846D542-1D63-A843-8A32-6522A4C27EA8}"/>
                </a:ext>
              </a:extLst>
            </p:cNvPr>
            <p:cNvSpPr>
              <a:spLocks noChangeArrowheads="1"/>
            </p:cNvSpPr>
            <p:nvPr/>
          </p:nvSpPr>
          <p:spPr bwMode="auto">
            <a:xfrm rot="19860000">
              <a:off x="7785850" y="4746582"/>
              <a:ext cx="1306383"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800" dirty="0">
                  <a:solidFill>
                    <a:schemeClr val="accent2"/>
                  </a:solidFill>
                </a:rPr>
                <a:t>HTTP </a:t>
              </a:r>
              <a:r>
                <a:rPr lang="zh-CN" altLang="en-US" sz="1800" dirty="0">
                  <a:solidFill>
                    <a:schemeClr val="accent2"/>
                  </a:solidFill>
                </a:rPr>
                <a:t>请求</a:t>
              </a:r>
            </a:p>
          </p:txBody>
        </p:sp>
        <p:sp>
          <p:nvSpPr>
            <p:cNvPr id="107534" name="Rectangle 24">
              <a:extLst>
                <a:ext uri="{FF2B5EF4-FFF2-40B4-BE49-F238E27FC236}">
                  <a16:creationId xmlns:a16="http://schemas.microsoft.com/office/drawing/2014/main" id="{D31C3E93-A6DC-AA4E-9C62-D6493A10C039}"/>
                </a:ext>
              </a:extLst>
            </p:cNvPr>
            <p:cNvSpPr>
              <a:spLocks noChangeArrowheads="1"/>
            </p:cNvSpPr>
            <p:nvPr/>
          </p:nvSpPr>
          <p:spPr bwMode="auto">
            <a:xfrm rot="1380000">
              <a:off x="7506000" y="3809163"/>
              <a:ext cx="1306383"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800">
                  <a:solidFill>
                    <a:schemeClr val="accent2"/>
                  </a:solidFill>
                </a:rPr>
                <a:t>HTTP </a:t>
              </a:r>
              <a:r>
                <a:rPr lang="zh-CN" altLang="en-US" sz="1800">
                  <a:solidFill>
                    <a:schemeClr val="accent2"/>
                  </a:solidFill>
                </a:rPr>
                <a:t>响应</a:t>
              </a:r>
            </a:p>
          </p:txBody>
        </p:sp>
        <p:sp>
          <p:nvSpPr>
            <p:cNvPr id="107535" name="Rectangle 25">
              <a:extLst>
                <a:ext uri="{FF2B5EF4-FFF2-40B4-BE49-F238E27FC236}">
                  <a16:creationId xmlns:a16="http://schemas.microsoft.com/office/drawing/2014/main" id="{BDDE644A-9B4F-5442-9E55-AFE8759B8D35}"/>
                </a:ext>
              </a:extLst>
            </p:cNvPr>
            <p:cNvSpPr>
              <a:spLocks noChangeArrowheads="1"/>
            </p:cNvSpPr>
            <p:nvPr/>
          </p:nvSpPr>
          <p:spPr bwMode="auto">
            <a:xfrm rot="19860000">
              <a:off x="8047788" y="5065669"/>
              <a:ext cx="1306383"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800">
                  <a:solidFill>
                    <a:schemeClr val="accent2"/>
                  </a:solidFill>
                </a:rPr>
                <a:t>HTTP </a:t>
              </a:r>
              <a:r>
                <a:rPr lang="zh-CN" altLang="en-US" sz="1800">
                  <a:solidFill>
                    <a:schemeClr val="accent2"/>
                  </a:solidFill>
                </a:rPr>
                <a:t>响应</a:t>
              </a:r>
            </a:p>
          </p:txBody>
        </p:sp>
        <p:grpSp>
          <p:nvGrpSpPr>
            <p:cNvPr id="107536" name="Group 34">
              <a:extLst>
                <a:ext uri="{FF2B5EF4-FFF2-40B4-BE49-F238E27FC236}">
                  <a16:creationId xmlns:a16="http://schemas.microsoft.com/office/drawing/2014/main" id="{0025FEA7-918B-8B4B-BC03-4E6BF50BF826}"/>
                </a:ext>
              </a:extLst>
            </p:cNvPr>
            <p:cNvGrpSpPr>
              <a:grpSpLocks/>
            </p:cNvGrpSpPr>
            <p:nvPr/>
          </p:nvGrpSpPr>
          <p:grpSpPr bwMode="auto">
            <a:xfrm>
              <a:off x="11144731" y="3122613"/>
              <a:ext cx="346075" cy="741362"/>
              <a:chOff x="5147" y="1698"/>
              <a:chExt cx="218" cy="467"/>
            </a:xfrm>
          </p:grpSpPr>
          <p:sp>
            <p:nvSpPr>
              <p:cNvPr id="107555" name="AutoShape 26">
                <a:extLst>
                  <a:ext uri="{FF2B5EF4-FFF2-40B4-BE49-F238E27FC236}">
                    <a16:creationId xmlns:a16="http://schemas.microsoft.com/office/drawing/2014/main" id="{C8AEEC44-EE4F-904D-B19F-B668FE01BE1B}"/>
                  </a:ext>
                </a:extLst>
              </p:cNvPr>
              <p:cNvSpPr>
                <a:spLocks noChangeArrowheads="1"/>
              </p:cNvSpPr>
              <p:nvPr/>
            </p:nvSpPr>
            <p:spPr bwMode="auto">
              <a:xfrm>
                <a:off x="5147" y="2057"/>
                <a:ext cx="218" cy="108"/>
              </a:xfrm>
              <a:prstGeom prst="parallelogram">
                <a:avLst>
                  <a:gd name="adj" fmla="val 77741"/>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800"/>
              </a:p>
            </p:txBody>
          </p:sp>
          <p:sp>
            <p:nvSpPr>
              <p:cNvPr id="107556" name="Rectangle 27">
                <a:extLst>
                  <a:ext uri="{FF2B5EF4-FFF2-40B4-BE49-F238E27FC236}">
                    <a16:creationId xmlns:a16="http://schemas.microsoft.com/office/drawing/2014/main" id="{349CD5C7-A4C4-7F40-B392-A56CB1873818}"/>
                  </a:ext>
                </a:extLst>
              </p:cNvPr>
              <p:cNvSpPr>
                <a:spLocks noChangeArrowheads="1"/>
              </p:cNvSpPr>
              <p:nvPr/>
            </p:nvSpPr>
            <p:spPr bwMode="auto">
              <a:xfrm>
                <a:off x="5257" y="1700"/>
                <a:ext cx="101" cy="36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800"/>
              </a:p>
            </p:txBody>
          </p:sp>
          <p:sp>
            <p:nvSpPr>
              <p:cNvPr id="107557" name="Rectangle 28">
                <a:extLst>
                  <a:ext uri="{FF2B5EF4-FFF2-40B4-BE49-F238E27FC236}">
                    <a16:creationId xmlns:a16="http://schemas.microsoft.com/office/drawing/2014/main" id="{AD78A549-463D-5547-B27F-42F0FC57DBEE}"/>
                  </a:ext>
                </a:extLst>
              </p:cNvPr>
              <p:cNvSpPr>
                <a:spLocks noChangeArrowheads="1"/>
              </p:cNvSpPr>
              <p:nvPr/>
            </p:nvSpPr>
            <p:spPr bwMode="auto">
              <a:xfrm>
                <a:off x="5149" y="1803"/>
                <a:ext cx="137" cy="358"/>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800"/>
              </a:p>
            </p:txBody>
          </p:sp>
          <p:sp>
            <p:nvSpPr>
              <p:cNvPr id="107558" name="AutoShape 29">
                <a:extLst>
                  <a:ext uri="{FF2B5EF4-FFF2-40B4-BE49-F238E27FC236}">
                    <a16:creationId xmlns:a16="http://schemas.microsoft.com/office/drawing/2014/main" id="{BD04F820-AD5B-A245-83FE-FE79138E55DB}"/>
                  </a:ext>
                </a:extLst>
              </p:cNvPr>
              <p:cNvSpPr>
                <a:spLocks noChangeArrowheads="1"/>
              </p:cNvSpPr>
              <p:nvPr/>
            </p:nvSpPr>
            <p:spPr bwMode="auto">
              <a:xfrm>
                <a:off x="5148" y="1698"/>
                <a:ext cx="216" cy="106"/>
              </a:xfrm>
              <a:prstGeom prst="parallelogram">
                <a:avLst>
                  <a:gd name="adj" fmla="val 78481"/>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800"/>
              </a:p>
            </p:txBody>
          </p:sp>
          <p:sp>
            <p:nvSpPr>
              <p:cNvPr id="107559" name="Line 30">
                <a:extLst>
                  <a:ext uri="{FF2B5EF4-FFF2-40B4-BE49-F238E27FC236}">
                    <a16:creationId xmlns:a16="http://schemas.microsoft.com/office/drawing/2014/main" id="{81EDB6EE-DB67-514E-8947-BCC2841F7A23}"/>
                  </a:ext>
                </a:extLst>
              </p:cNvPr>
              <p:cNvSpPr>
                <a:spLocks noChangeShapeType="1"/>
              </p:cNvSpPr>
              <p:nvPr/>
            </p:nvSpPr>
            <p:spPr bwMode="auto">
              <a:xfrm>
                <a:off x="5365" y="1705"/>
                <a:ext cx="0" cy="35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07560" name="Line 31">
                <a:extLst>
                  <a:ext uri="{FF2B5EF4-FFF2-40B4-BE49-F238E27FC236}">
                    <a16:creationId xmlns:a16="http://schemas.microsoft.com/office/drawing/2014/main" id="{6BB1F24C-71E8-8142-8A9C-8E47A248F05B}"/>
                  </a:ext>
                </a:extLst>
              </p:cNvPr>
              <p:cNvSpPr>
                <a:spLocks noChangeShapeType="1"/>
              </p:cNvSpPr>
              <p:nvPr/>
            </p:nvSpPr>
            <p:spPr bwMode="auto">
              <a:xfrm flipH="1">
                <a:off x="5287" y="2057"/>
                <a:ext cx="78" cy="10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07561" name="Rectangle 32">
                <a:extLst>
                  <a:ext uri="{FF2B5EF4-FFF2-40B4-BE49-F238E27FC236}">
                    <a16:creationId xmlns:a16="http://schemas.microsoft.com/office/drawing/2014/main" id="{F5F9FA49-58BD-114A-BDB4-339065879D86}"/>
                  </a:ext>
                </a:extLst>
              </p:cNvPr>
              <p:cNvSpPr>
                <a:spLocks noChangeArrowheads="1"/>
              </p:cNvSpPr>
              <p:nvPr/>
            </p:nvSpPr>
            <p:spPr bwMode="auto">
              <a:xfrm>
                <a:off x="5167" y="1850"/>
                <a:ext cx="89" cy="206"/>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800"/>
              </a:p>
            </p:txBody>
          </p:sp>
          <p:sp>
            <p:nvSpPr>
              <p:cNvPr id="107562" name="Rectangle 33">
                <a:extLst>
                  <a:ext uri="{FF2B5EF4-FFF2-40B4-BE49-F238E27FC236}">
                    <a16:creationId xmlns:a16="http://schemas.microsoft.com/office/drawing/2014/main" id="{D10432CD-733B-1A49-B11C-83FDAEBB995A}"/>
                  </a:ext>
                </a:extLst>
              </p:cNvPr>
              <p:cNvSpPr>
                <a:spLocks noChangeArrowheads="1"/>
              </p:cNvSpPr>
              <p:nvPr/>
            </p:nvSpPr>
            <p:spPr bwMode="auto">
              <a:xfrm>
                <a:off x="5179" y="1912"/>
                <a:ext cx="70" cy="7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800"/>
              </a:p>
            </p:txBody>
          </p:sp>
        </p:grpSp>
        <p:grpSp>
          <p:nvGrpSpPr>
            <p:cNvPr id="107537" name="Group 43">
              <a:extLst>
                <a:ext uri="{FF2B5EF4-FFF2-40B4-BE49-F238E27FC236}">
                  <a16:creationId xmlns:a16="http://schemas.microsoft.com/office/drawing/2014/main" id="{1637D36A-AB2C-D94D-A4B7-DB67C12B2ECC}"/>
                </a:ext>
              </a:extLst>
            </p:cNvPr>
            <p:cNvGrpSpPr>
              <a:grpSpLocks/>
            </p:cNvGrpSpPr>
            <p:nvPr/>
          </p:nvGrpSpPr>
          <p:grpSpPr bwMode="auto">
            <a:xfrm>
              <a:off x="10971693" y="4681538"/>
              <a:ext cx="346075" cy="741362"/>
              <a:chOff x="5147" y="2898"/>
              <a:chExt cx="218" cy="467"/>
            </a:xfrm>
          </p:grpSpPr>
          <p:sp>
            <p:nvSpPr>
              <p:cNvPr id="107547" name="AutoShape 35">
                <a:extLst>
                  <a:ext uri="{FF2B5EF4-FFF2-40B4-BE49-F238E27FC236}">
                    <a16:creationId xmlns:a16="http://schemas.microsoft.com/office/drawing/2014/main" id="{94BB8A90-FCC3-7B4D-8418-F2CA08F6DE10}"/>
                  </a:ext>
                </a:extLst>
              </p:cNvPr>
              <p:cNvSpPr>
                <a:spLocks noChangeArrowheads="1"/>
              </p:cNvSpPr>
              <p:nvPr/>
            </p:nvSpPr>
            <p:spPr bwMode="auto">
              <a:xfrm>
                <a:off x="5147" y="3257"/>
                <a:ext cx="218" cy="108"/>
              </a:xfrm>
              <a:prstGeom prst="parallelogram">
                <a:avLst>
                  <a:gd name="adj" fmla="val 77741"/>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800"/>
              </a:p>
            </p:txBody>
          </p:sp>
          <p:sp>
            <p:nvSpPr>
              <p:cNvPr id="107548" name="Rectangle 36">
                <a:extLst>
                  <a:ext uri="{FF2B5EF4-FFF2-40B4-BE49-F238E27FC236}">
                    <a16:creationId xmlns:a16="http://schemas.microsoft.com/office/drawing/2014/main" id="{E43CBD86-8416-B142-9A9B-127FEFD0614F}"/>
                  </a:ext>
                </a:extLst>
              </p:cNvPr>
              <p:cNvSpPr>
                <a:spLocks noChangeArrowheads="1"/>
              </p:cNvSpPr>
              <p:nvPr/>
            </p:nvSpPr>
            <p:spPr bwMode="auto">
              <a:xfrm>
                <a:off x="5257" y="2900"/>
                <a:ext cx="101" cy="36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800"/>
              </a:p>
            </p:txBody>
          </p:sp>
          <p:sp>
            <p:nvSpPr>
              <p:cNvPr id="107549" name="Rectangle 37">
                <a:extLst>
                  <a:ext uri="{FF2B5EF4-FFF2-40B4-BE49-F238E27FC236}">
                    <a16:creationId xmlns:a16="http://schemas.microsoft.com/office/drawing/2014/main" id="{82455378-98F3-D049-8CC2-96F19E17B1B0}"/>
                  </a:ext>
                </a:extLst>
              </p:cNvPr>
              <p:cNvSpPr>
                <a:spLocks noChangeArrowheads="1"/>
              </p:cNvSpPr>
              <p:nvPr/>
            </p:nvSpPr>
            <p:spPr bwMode="auto">
              <a:xfrm>
                <a:off x="5149" y="3003"/>
                <a:ext cx="137" cy="358"/>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800"/>
              </a:p>
            </p:txBody>
          </p:sp>
          <p:sp>
            <p:nvSpPr>
              <p:cNvPr id="107550" name="AutoShape 38">
                <a:extLst>
                  <a:ext uri="{FF2B5EF4-FFF2-40B4-BE49-F238E27FC236}">
                    <a16:creationId xmlns:a16="http://schemas.microsoft.com/office/drawing/2014/main" id="{14B767F4-F897-1C43-8C84-A0F2EE0094A2}"/>
                  </a:ext>
                </a:extLst>
              </p:cNvPr>
              <p:cNvSpPr>
                <a:spLocks noChangeArrowheads="1"/>
              </p:cNvSpPr>
              <p:nvPr/>
            </p:nvSpPr>
            <p:spPr bwMode="auto">
              <a:xfrm>
                <a:off x="5148" y="2898"/>
                <a:ext cx="216" cy="106"/>
              </a:xfrm>
              <a:prstGeom prst="parallelogram">
                <a:avLst>
                  <a:gd name="adj" fmla="val 78481"/>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800"/>
              </a:p>
            </p:txBody>
          </p:sp>
          <p:sp>
            <p:nvSpPr>
              <p:cNvPr id="107551" name="Line 39">
                <a:extLst>
                  <a:ext uri="{FF2B5EF4-FFF2-40B4-BE49-F238E27FC236}">
                    <a16:creationId xmlns:a16="http://schemas.microsoft.com/office/drawing/2014/main" id="{8F67BA37-8B9D-CB43-A7BF-7753EC330E68}"/>
                  </a:ext>
                </a:extLst>
              </p:cNvPr>
              <p:cNvSpPr>
                <a:spLocks noChangeShapeType="1"/>
              </p:cNvSpPr>
              <p:nvPr/>
            </p:nvSpPr>
            <p:spPr bwMode="auto">
              <a:xfrm>
                <a:off x="5365" y="2905"/>
                <a:ext cx="0" cy="35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07552" name="Line 40">
                <a:extLst>
                  <a:ext uri="{FF2B5EF4-FFF2-40B4-BE49-F238E27FC236}">
                    <a16:creationId xmlns:a16="http://schemas.microsoft.com/office/drawing/2014/main" id="{E6BA2BD8-3515-304D-9856-4C17FA556112}"/>
                  </a:ext>
                </a:extLst>
              </p:cNvPr>
              <p:cNvSpPr>
                <a:spLocks noChangeShapeType="1"/>
              </p:cNvSpPr>
              <p:nvPr/>
            </p:nvSpPr>
            <p:spPr bwMode="auto">
              <a:xfrm flipH="1">
                <a:off x="5287" y="3257"/>
                <a:ext cx="78" cy="10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07553" name="Rectangle 41">
                <a:extLst>
                  <a:ext uri="{FF2B5EF4-FFF2-40B4-BE49-F238E27FC236}">
                    <a16:creationId xmlns:a16="http://schemas.microsoft.com/office/drawing/2014/main" id="{51AB2C06-3B85-EA41-9F92-858EC49993A1}"/>
                  </a:ext>
                </a:extLst>
              </p:cNvPr>
              <p:cNvSpPr>
                <a:spLocks noChangeArrowheads="1"/>
              </p:cNvSpPr>
              <p:nvPr/>
            </p:nvSpPr>
            <p:spPr bwMode="auto">
              <a:xfrm>
                <a:off x="5167" y="3050"/>
                <a:ext cx="89" cy="206"/>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800"/>
              </a:p>
            </p:txBody>
          </p:sp>
          <p:sp>
            <p:nvSpPr>
              <p:cNvPr id="107554" name="Rectangle 42">
                <a:extLst>
                  <a:ext uri="{FF2B5EF4-FFF2-40B4-BE49-F238E27FC236}">
                    <a16:creationId xmlns:a16="http://schemas.microsoft.com/office/drawing/2014/main" id="{D27C2ED8-F071-E848-A385-EA3B78532E2F}"/>
                  </a:ext>
                </a:extLst>
              </p:cNvPr>
              <p:cNvSpPr>
                <a:spLocks noChangeArrowheads="1"/>
              </p:cNvSpPr>
              <p:nvPr/>
            </p:nvSpPr>
            <p:spPr bwMode="auto">
              <a:xfrm>
                <a:off x="5179" y="3112"/>
                <a:ext cx="70" cy="7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800"/>
              </a:p>
            </p:txBody>
          </p:sp>
        </p:grpSp>
        <p:sp>
          <p:nvSpPr>
            <p:cNvPr id="107538" name="Freeform 44">
              <a:extLst>
                <a:ext uri="{FF2B5EF4-FFF2-40B4-BE49-F238E27FC236}">
                  <a16:creationId xmlns:a16="http://schemas.microsoft.com/office/drawing/2014/main" id="{CD9C1412-B5D9-F54D-8222-15394EFD13AF}"/>
                </a:ext>
              </a:extLst>
            </p:cNvPr>
            <p:cNvSpPr>
              <a:spLocks/>
            </p:cNvSpPr>
            <p:nvPr/>
          </p:nvSpPr>
          <p:spPr bwMode="auto">
            <a:xfrm>
              <a:off x="7636111" y="3436938"/>
              <a:ext cx="3365500" cy="757237"/>
            </a:xfrm>
            <a:custGeom>
              <a:avLst/>
              <a:gdLst>
                <a:gd name="T0" fmla="*/ 2147483646 w 2120"/>
                <a:gd name="T1" fmla="*/ 0 h 477"/>
                <a:gd name="T2" fmla="*/ 2147483646 w 2120"/>
                <a:gd name="T3" fmla="*/ 2147483646 h 477"/>
                <a:gd name="T4" fmla="*/ 0 w 2120"/>
                <a:gd name="T5" fmla="*/ 2147483646 h 477"/>
                <a:gd name="T6" fmla="*/ 0 60000 65536"/>
                <a:gd name="T7" fmla="*/ 0 60000 65536"/>
                <a:gd name="T8" fmla="*/ 0 60000 65536"/>
                <a:gd name="T9" fmla="*/ 0 w 2120"/>
                <a:gd name="T10" fmla="*/ 0 h 477"/>
                <a:gd name="T11" fmla="*/ 2120 w 2120"/>
                <a:gd name="T12" fmla="*/ 477 h 477"/>
              </a:gdLst>
              <a:ahLst/>
              <a:cxnLst>
                <a:cxn ang="T6">
                  <a:pos x="T0" y="T1"/>
                </a:cxn>
                <a:cxn ang="T7">
                  <a:pos x="T2" y="T3"/>
                </a:cxn>
                <a:cxn ang="T8">
                  <a:pos x="T4" y="T5"/>
                </a:cxn>
              </a:cxnLst>
              <a:rect l="T9" t="T10" r="T11" b="T12"/>
              <a:pathLst>
                <a:path w="2120" h="477">
                  <a:moveTo>
                    <a:pt x="2119" y="0"/>
                  </a:moveTo>
                  <a:lnTo>
                    <a:pt x="1020" y="476"/>
                  </a:lnTo>
                  <a:lnTo>
                    <a:pt x="0" y="8"/>
                  </a:lnTo>
                </a:path>
              </a:pathLst>
            </a:custGeom>
            <a:noFill/>
            <a:ln w="25400" cap="rnd">
              <a:solidFill>
                <a:srgbClr val="FF0000"/>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en-US">
                <a:solidFill>
                  <a:schemeClr val="accent2"/>
                </a:solidFill>
              </a:endParaRPr>
            </a:p>
          </p:txBody>
        </p:sp>
        <p:sp>
          <p:nvSpPr>
            <p:cNvPr id="107539" name="Rectangle 45">
              <a:extLst>
                <a:ext uri="{FF2B5EF4-FFF2-40B4-BE49-F238E27FC236}">
                  <a16:creationId xmlns:a16="http://schemas.microsoft.com/office/drawing/2014/main" id="{B532D240-48F5-874F-B514-8D1364B61C2D}"/>
                </a:ext>
              </a:extLst>
            </p:cNvPr>
            <p:cNvSpPr>
              <a:spLocks noChangeArrowheads="1"/>
            </p:cNvSpPr>
            <p:nvPr/>
          </p:nvSpPr>
          <p:spPr bwMode="auto">
            <a:xfrm rot="20040000">
              <a:off x="9369661" y="3225757"/>
              <a:ext cx="1722437"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800">
                  <a:solidFill>
                    <a:schemeClr val="accent2"/>
                  </a:solidFill>
                </a:rPr>
                <a:t>HTTP </a:t>
              </a:r>
              <a:r>
                <a:rPr lang="zh-CN" altLang="en-US" sz="1800">
                  <a:solidFill>
                    <a:schemeClr val="accent2"/>
                  </a:solidFill>
                </a:rPr>
                <a:t>请求</a:t>
              </a:r>
            </a:p>
          </p:txBody>
        </p:sp>
        <p:sp>
          <p:nvSpPr>
            <p:cNvPr id="107540" name="Rectangle 46">
              <a:extLst>
                <a:ext uri="{FF2B5EF4-FFF2-40B4-BE49-F238E27FC236}">
                  <a16:creationId xmlns:a16="http://schemas.microsoft.com/office/drawing/2014/main" id="{6D61C4DD-A933-EB4A-BCED-5E1DB2800EA1}"/>
                </a:ext>
              </a:extLst>
            </p:cNvPr>
            <p:cNvSpPr>
              <a:spLocks noChangeArrowheads="1"/>
            </p:cNvSpPr>
            <p:nvPr/>
          </p:nvSpPr>
          <p:spPr bwMode="auto">
            <a:xfrm rot="20160000">
              <a:off x="9923100" y="3700419"/>
              <a:ext cx="1306383"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800" dirty="0">
                  <a:solidFill>
                    <a:schemeClr val="accent2"/>
                  </a:solidFill>
                </a:rPr>
                <a:t>HTTP </a:t>
              </a:r>
              <a:r>
                <a:rPr lang="zh-CN" altLang="en-US" sz="1800" dirty="0">
                  <a:solidFill>
                    <a:schemeClr val="accent2"/>
                  </a:solidFill>
                </a:rPr>
                <a:t>响应</a:t>
              </a:r>
            </a:p>
          </p:txBody>
        </p:sp>
        <p:sp>
          <p:nvSpPr>
            <p:cNvPr id="107541" name="Rectangle 47">
              <a:extLst>
                <a:ext uri="{FF2B5EF4-FFF2-40B4-BE49-F238E27FC236}">
                  <a16:creationId xmlns:a16="http://schemas.microsoft.com/office/drawing/2014/main" id="{3FA1353A-A8AE-1F49-BBF2-F84940311886}"/>
                </a:ext>
              </a:extLst>
            </p:cNvPr>
            <p:cNvSpPr>
              <a:spLocks noChangeArrowheads="1"/>
            </p:cNvSpPr>
            <p:nvPr/>
          </p:nvSpPr>
          <p:spPr bwMode="auto">
            <a:xfrm>
              <a:off x="10695189" y="5483225"/>
              <a:ext cx="878446" cy="646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1800"/>
                <a:t>起始</a:t>
              </a:r>
            </a:p>
            <a:p>
              <a:pPr algn="ctr">
                <a:spcBef>
                  <a:spcPct val="0"/>
                </a:spcBef>
                <a:buFontTx/>
                <a:buNone/>
              </a:pPr>
              <a:r>
                <a:rPr lang="zh-CN" altLang="en-US" sz="1800"/>
                <a:t>服务器</a:t>
              </a:r>
            </a:p>
          </p:txBody>
        </p:sp>
        <p:sp>
          <p:nvSpPr>
            <p:cNvPr id="107542" name="Rectangle 48">
              <a:extLst>
                <a:ext uri="{FF2B5EF4-FFF2-40B4-BE49-F238E27FC236}">
                  <a16:creationId xmlns:a16="http://schemas.microsoft.com/office/drawing/2014/main" id="{9BE63650-E82D-8F47-8577-7AACDE5A5FFF}"/>
                </a:ext>
              </a:extLst>
            </p:cNvPr>
            <p:cNvSpPr>
              <a:spLocks noChangeArrowheads="1"/>
            </p:cNvSpPr>
            <p:nvPr/>
          </p:nvSpPr>
          <p:spPr bwMode="auto">
            <a:xfrm>
              <a:off x="11052376" y="2305050"/>
              <a:ext cx="878446" cy="646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1800"/>
                <a:t>起始</a:t>
              </a:r>
            </a:p>
            <a:p>
              <a:pPr algn="ctr">
                <a:spcBef>
                  <a:spcPct val="0"/>
                </a:spcBef>
                <a:buFontTx/>
                <a:buNone/>
              </a:pPr>
              <a:r>
                <a:rPr lang="zh-CN" altLang="en-US" sz="1800"/>
                <a:t>服务器</a:t>
              </a:r>
            </a:p>
          </p:txBody>
        </p:sp>
      </p:grpSp>
      <p:sp>
        <p:nvSpPr>
          <p:cNvPr id="52" name="Title 1">
            <a:extLst>
              <a:ext uri="{FF2B5EF4-FFF2-40B4-BE49-F238E27FC236}">
                <a16:creationId xmlns:a16="http://schemas.microsoft.com/office/drawing/2014/main" id="{AFC9072A-83CB-894F-B810-EC8214FBD0DE}"/>
              </a:ext>
            </a:extLst>
          </p:cNvPr>
          <p:cNvSpPr txBox="1">
            <a:spLocks/>
          </p:cNvSpPr>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p>
        </p:txBody>
      </p:sp>
      <p:sp>
        <p:nvSpPr>
          <p:cNvPr id="53" name="Rectangle 4">
            <a:extLst>
              <a:ext uri="{FF2B5EF4-FFF2-40B4-BE49-F238E27FC236}">
                <a16:creationId xmlns:a16="http://schemas.microsoft.com/office/drawing/2014/main" id="{C8EEC195-0E16-C043-98B1-B10BF88C04E6}"/>
              </a:ext>
            </a:extLst>
          </p:cNvPr>
          <p:cNvSpPr>
            <a:spLocks noChangeArrowheads="1"/>
          </p:cNvSpPr>
          <p:nvPr/>
        </p:nvSpPr>
        <p:spPr bwMode="auto">
          <a:xfrm>
            <a:off x="150308" y="1836652"/>
            <a:ext cx="6562601" cy="2357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nSpc>
                <a:spcPct val="150000"/>
              </a:lnSpc>
              <a:buClr>
                <a:srgbClr val="3333CC"/>
              </a:buClr>
              <a:buSzPct val="85000"/>
              <a:buFont typeface="Wingdings" pitchFamily="2" charset="2"/>
              <a:buChar char="r"/>
            </a:pPr>
            <a:r>
              <a:rPr lang="en-US" altLang="zh-CN" sz="2400" b="1" dirty="0"/>
              <a:t>Web</a:t>
            </a:r>
            <a:r>
              <a:rPr lang="zh-CN" altLang="en-US" sz="2400" b="1" dirty="0"/>
              <a:t>缓存</a:t>
            </a:r>
            <a:r>
              <a:rPr lang="en-US" altLang="zh-CN" sz="2400" b="1" dirty="0"/>
              <a:t>/</a:t>
            </a:r>
            <a:r>
              <a:rPr lang="zh-CN" altLang="en-US" sz="2400" b="1" dirty="0"/>
              <a:t>代理服务器</a:t>
            </a:r>
            <a:endParaRPr lang="en-US" altLang="zh-CN" sz="2400" b="1" dirty="0" smtClean="0"/>
          </a:p>
          <a:p>
            <a:pPr lvl="1">
              <a:lnSpc>
                <a:spcPct val="150000"/>
              </a:lnSpc>
              <a:buClr>
                <a:srgbClr val="3333CC"/>
              </a:buClr>
              <a:buSzPct val="85000"/>
              <a:buFont typeface="Wingdings" pitchFamily="2" charset="2"/>
              <a:buChar char="r"/>
            </a:pPr>
            <a:r>
              <a:rPr lang="zh-CN" altLang="en-US" sz="2400" dirty="0"/>
              <a:t>用户设定浏览器通过缓存进行</a:t>
            </a:r>
            <a:r>
              <a:rPr lang="en-US" altLang="zh-CN" sz="2400" dirty="0"/>
              <a:t>Web</a:t>
            </a:r>
            <a:r>
              <a:rPr lang="zh-CN" altLang="en-US" sz="2400" dirty="0" smtClean="0"/>
              <a:t>访问</a:t>
            </a:r>
            <a:endParaRPr lang="en-US" altLang="zh-CN" sz="2400" dirty="0" smtClean="0"/>
          </a:p>
          <a:p>
            <a:pPr lvl="1">
              <a:lnSpc>
                <a:spcPct val="150000"/>
              </a:lnSpc>
              <a:buClr>
                <a:srgbClr val="3333CC"/>
              </a:buClr>
              <a:buSzPct val="85000"/>
              <a:buFont typeface="Wingdings" pitchFamily="2" charset="2"/>
              <a:buChar char="r"/>
            </a:pPr>
            <a:r>
              <a:rPr lang="zh-CN" altLang="en-US" sz="2400" dirty="0" smtClean="0"/>
              <a:t>浏览器</a:t>
            </a:r>
            <a:r>
              <a:rPr lang="zh-CN" altLang="en-US" sz="2400" dirty="0"/>
              <a:t>向缓存</a:t>
            </a:r>
            <a:r>
              <a:rPr lang="en-US" altLang="zh-CN" sz="2400" dirty="0"/>
              <a:t>/</a:t>
            </a:r>
            <a:r>
              <a:rPr lang="zh-CN" altLang="en-US" sz="2400" dirty="0"/>
              <a:t>代理服务器发送所有</a:t>
            </a:r>
            <a:r>
              <a:rPr lang="zh-CN" altLang="en-US" sz="2400" dirty="0" smtClean="0"/>
              <a:t>的</a:t>
            </a:r>
            <a:r>
              <a:rPr lang="en-US" altLang="zh-CN" sz="2400" dirty="0" smtClean="0"/>
              <a:t>HTTP</a:t>
            </a:r>
            <a:r>
              <a:rPr lang="zh-CN" altLang="en-US" sz="2400" dirty="0" smtClean="0"/>
              <a:t>请求</a:t>
            </a:r>
            <a:endParaRPr lang="en-US" altLang="zh-CN" sz="2400" dirty="0" smtClean="0"/>
          </a:p>
          <a:p>
            <a:pPr lvl="2"/>
            <a:r>
              <a:rPr lang="zh-CN" altLang="en-US" sz="2000" dirty="0"/>
              <a:t>如果所请求对象在缓存中，缓存器返回</a:t>
            </a:r>
            <a:r>
              <a:rPr lang="zh-CN" altLang="en-US" sz="2000" dirty="0" smtClean="0"/>
              <a:t>对象</a:t>
            </a:r>
            <a:endParaRPr lang="en-US" altLang="zh-CN" sz="2000" dirty="0" smtClean="0"/>
          </a:p>
          <a:p>
            <a:pPr lvl="2"/>
            <a:r>
              <a:rPr lang="zh-CN" altLang="en-US" sz="2000" dirty="0" smtClean="0"/>
              <a:t>否则</a:t>
            </a:r>
            <a:r>
              <a:rPr lang="zh-CN" altLang="en-US" sz="2000" dirty="0"/>
              <a:t>缓存器向起始服务器发出请求，接收对象后转发给客户机</a:t>
            </a:r>
          </a:p>
        </p:txBody>
      </p:sp>
      <p:sp>
        <p:nvSpPr>
          <p:cNvPr id="51" name="Rectangle 3">
            <a:extLst>
              <a:ext uri="{FF2B5EF4-FFF2-40B4-BE49-F238E27FC236}">
                <a16:creationId xmlns:a16="http://schemas.microsoft.com/office/drawing/2014/main" id="{84943091-5A2C-384C-B3F3-5248602ADE81}"/>
              </a:ext>
            </a:extLst>
          </p:cNvPr>
          <p:cNvSpPr>
            <a:spLocks noChangeArrowheads="1"/>
          </p:cNvSpPr>
          <p:nvPr/>
        </p:nvSpPr>
        <p:spPr bwMode="auto">
          <a:xfrm>
            <a:off x="210989" y="1236267"/>
            <a:ext cx="783336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buNone/>
              <a:defRPr/>
            </a:pPr>
            <a:r>
              <a:rPr lang="zh-CN" altLang="en-US" sz="2400" dirty="0">
                <a:solidFill>
                  <a:schemeClr val="accent2"/>
                </a:solidFill>
              </a:rPr>
              <a:t>目标</a:t>
            </a:r>
            <a:r>
              <a:rPr lang="en-US" altLang="zh-CN" sz="2400" dirty="0" smtClean="0">
                <a:solidFill>
                  <a:schemeClr val="accent2"/>
                </a:solidFill>
              </a:rPr>
              <a:t>:</a:t>
            </a:r>
            <a:r>
              <a:rPr lang="zh-CN" altLang="en-US" sz="2400" dirty="0"/>
              <a:t>在不访问服务器的前提下满足客户端的</a:t>
            </a:r>
            <a:r>
              <a:rPr lang="en-US" altLang="zh-CN" sz="2400" dirty="0"/>
              <a:t>HTTP</a:t>
            </a:r>
            <a:r>
              <a:rPr lang="zh-CN" altLang="en-US" sz="2400" dirty="0"/>
              <a:t>请求</a:t>
            </a:r>
            <a:r>
              <a:rPr lang="zh-CN" altLang="en-US" sz="2400" dirty="0" smtClean="0"/>
              <a:t>。</a:t>
            </a:r>
            <a:endParaRPr lang="zh-CN" altLang="en-US" sz="2400" dirty="0"/>
          </a:p>
        </p:txBody>
      </p:sp>
    </p:spTree>
    <p:extLst>
      <p:ext uri="{BB962C8B-B14F-4D97-AF65-F5344CB8AC3E}">
        <p14:creationId xmlns:p14="http://schemas.microsoft.com/office/powerpoint/2010/main" val="248491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3">
                                            <p:txEl>
                                              <p:pRg st="0" end="0"/>
                                            </p:txEl>
                                          </p:spTgt>
                                        </p:tgtEl>
                                        <p:attrNameLst>
                                          <p:attrName>style.visibility</p:attrName>
                                        </p:attrNameLst>
                                      </p:cBhvr>
                                      <p:to>
                                        <p:strVal val="visible"/>
                                      </p:to>
                                    </p:set>
                                    <p:anim calcmode="lin" valueType="num">
                                      <p:cBhvr additive="base">
                                        <p:cTn id="7"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3">
                                            <p:txEl>
                                              <p:pRg st="1" end="1"/>
                                            </p:txEl>
                                          </p:spTgt>
                                        </p:tgtEl>
                                        <p:attrNameLst>
                                          <p:attrName>style.visibility</p:attrName>
                                        </p:attrNameLst>
                                      </p:cBhvr>
                                      <p:to>
                                        <p:strVal val="visible"/>
                                      </p:to>
                                    </p:set>
                                    <p:anim calcmode="lin" valueType="num">
                                      <p:cBhvr additive="base">
                                        <p:cTn id="13" dur="500" fill="hold"/>
                                        <p:tgtEl>
                                          <p:spTgt spid="5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3">
                                            <p:txEl>
                                              <p:pRg st="2" end="2"/>
                                            </p:txEl>
                                          </p:spTgt>
                                        </p:tgtEl>
                                        <p:attrNameLst>
                                          <p:attrName>style.visibility</p:attrName>
                                        </p:attrNameLst>
                                      </p:cBhvr>
                                      <p:to>
                                        <p:strVal val="visible"/>
                                      </p:to>
                                    </p:set>
                                    <p:anim calcmode="lin" valueType="num">
                                      <p:cBhvr additive="base">
                                        <p:cTn id="19" dur="500" fill="hold"/>
                                        <p:tgtEl>
                                          <p:spTgt spid="5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3">
                                            <p:txEl>
                                              <p:pRg st="3" end="3"/>
                                            </p:txEl>
                                          </p:spTgt>
                                        </p:tgtEl>
                                        <p:attrNameLst>
                                          <p:attrName>style.visibility</p:attrName>
                                        </p:attrNameLst>
                                      </p:cBhvr>
                                      <p:to>
                                        <p:strVal val="visible"/>
                                      </p:to>
                                    </p:set>
                                    <p:anim calcmode="lin" valueType="num">
                                      <p:cBhvr additive="base">
                                        <p:cTn id="25" dur="500" fill="hold"/>
                                        <p:tgtEl>
                                          <p:spTgt spid="5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3">
                                            <p:txEl>
                                              <p:pRg st="4" end="4"/>
                                            </p:txEl>
                                          </p:spTgt>
                                        </p:tgtEl>
                                        <p:attrNameLst>
                                          <p:attrName>style.visibility</p:attrName>
                                        </p:attrNameLst>
                                      </p:cBhvr>
                                      <p:to>
                                        <p:strVal val="visible"/>
                                      </p:to>
                                    </p:set>
                                    <p:anim calcmode="lin" valueType="num">
                                      <p:cBhvr additive="base">
                                        <p:cTn id="31" dur="500" fill="hold"/>
                                        <p:tgtEl>
                                          <p:spTgt spid="5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ppt_x"/>
                                          </p:val>
                                        </p:tav>
                                        <p:tav tm="100000">
                                          <p:val>
                                            <p:strVal val="#ppt_x"/>
                                          </p:val>
                                        </p:tav>
                                      </p:tavLst>
                                    </p:anim>
                                    <p:anim calcmode="lin" valueType="num">
                                      <p:cBhvr additive="base">
                                        <p:cTn id="3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Rectangle 2">
            <a:extLst>
              <a:ext uri="{FF2B5EF4-FFF2-40B4-BE49-F238E27FC236}">
                <a16:creationId xmlns:a16="http://schemas.microsoft.com/office/drawing/2014/main" id="{1F8E80ED-0089-7E4D-B31A-35A8922F2E70}"/>
              </a:ext>
            </a:extLst>
          </p:cNvPr>
          <p:cNvSpPr>
            <a:spLocks noChangeArrowheads="1"/>
          </p:cNvSpPr>
          <p:nvPr/>
        </p:nvSpPr>
        <p:spPr bwMode="auto">
          <a:xfrm>
            <a:off x="3499505" y="938976"/>
            <a:ext cx="4946867" cy="59093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3333CC"/>
              </a:buClr>
              <a:buSzPct val="85000"/>
              <a:buFont typeface="Wingdings" pitchFamily="2" charset="2"/>
              <a:buChar char="r"/>
              <a:defRPr sz="3200" b="1">
                <a:solidFill>
                  <a:schemeClr val="tx1"/>
                </a:solidFill>
                <a:latin typeface="Comic Sans MS" panose="030F0902030302020204" pitchFamily="66" charset="0"/>
                <a:ea typeface="宋体" panose="02010600030101010101" pitchFamily="2" charset="-122"/>
              </a:defRPr>
            </a:lvl1pPr>
            <a:lvl2pPr marL="742950" indent="-285750">
              <a:spcBef>
                <a:spcPct val="20000"/>
              </a:spcBef>
              <a:buClr>
                <a:srgbClr val="3333CC"/>
              </a:buClr>
              <a:buSzPct val="85000"/>
              <a:buFont typeface="Wingdings" pitchFamily="2" charset="2"/>
              <a:buChar char="m"/>
              <a:defRPr sz="2800" b="1">
                <a:solidFill>
                  <a:schemeClr val="tx1"/>
                </a:solidFill>
                <a:latin typeface="Comic Sans MS" panose="030F0902030302020204" pitchFamily="66" charset="0"/>
                <a:ea typeface="宋体" panose="02010600030101010101" pitchFamily="2" charset="-122"/>
              </a:defRPr>
            </a:lvl2pPr>
            <a:lvl3pPr marL="1143000" indent="-228600">
              <a:spcBef>
                <a:spcPct val="20000"/>
              </a:spcBef>
              <a:buChar char="•"/>
              <a:defRPr sz="2400" b="1">
                <a:solidFill>
                  <a:schemeClr val="tx1"/>
                </a:solidFill>
                <a:latin typeface="Comic Sans MS" panose="030F0902030302020204" pitchFamily="66" charset="0"/>
                <a:ea typeface="宋体" panose="02010600030101010101" pitchFamily="2" charset="-122"/>
              </a:defRPr>
            </a:lvl3pPr>
            <a:lvl4pPr marL="1600200" indent="-228600">
              <a:spcBef>
                <a:spcPct val="20000"/>
              </a:spcBef>
              <a:buChar char="–"/>
              <a:defRPr sz="2000" b="1">
                <a:solidFill>
                  <a:schemeClr val="tx1"/>
                </a:solidFill>
                <a:latin typeface="Comic Sans MS" panose="030F0902030302020204" pitchFamily="66"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ctr">
              <a:lnSpc>
                <a:spcPct val="90000"/>
              </a:lnSpc>
              <a:spcBef>
                <a:spcPct val="0"/>
              </a:spcBef>
              <a:buNone/>
            </a:pPr>
            <a:r>
              <a:rPr lang="en-US" altLang="zh-CN" sz="3600" dirty="0">
                <a:solidFill>
                  <a:schemeClr val="accent1"/>
                </a:solidFill>
                <a:latin typeface="+mn-lt"/>
                <a:ea typeface="+mn-ea"/>
                <a:cs typeface="+mn-ea"/>
              </a:rPr>
              <a:t>Web </a:t>
            </a:r>
            <a:r>
              <a:rPr lang="zh-CN" altLang="en-US" sz="3600" dirty="0">
                <a:solidFill>
                  <a:schemeClr val="accent1"/>
                </a:solidFill>
                <a:latin typeface="+mn-lt"/>
                <a:ea typeface="+mn-ea"/>
                <a:cs typeface="+mn-ea"/>
              </a:rPr>
              <a:t>缓存 </a:t>
            </a:r>
            <a:r>
              <a:rPr lang="en-US" altLang="zh-CN" sz="3600" dirty="0">
                <a:solidFill>
                  <a:schemeClr val="accent1"/>
                </a:solidFill>
                <a:latin typeface="+mn-lt"/>
                <a:ea typeface="+mn-ea"/>
                <a:cs typeface="+mn-ea"/>
              </a:rPr>
              <a:t>(</a:t>
            </a:r>
            <a:r>
              <a:rPr lang="zh-CN" altLang="en-US" sz="3600" dirty="0">
                <a:solidFill>
                  <a:schemeClr val="accent1"/>
                </a:solidFill>
                <a:latin typeface="+mn-lt"/>
                <a:ea typeface="+mn-ea"/>
                <a:cs typeface="+mn-ea"/>
              </a:rPr>
              <a:t>代理服务器</a:t>
            </a:r>
            <a:r>
              <a:rPr lang="en-US" altLang="zh-CN" sz="3600" dirty="0">
                <a:solidFill>
                  <a:schemeClr val="accent1"/>
                </a:solidFill>
                <a:latin typeface="+mn-lt"/>
                <a:ea typeface="+mn-ea"/>
                <a:cs typeface="+mn-ea"/>
              </a:rPr>
              <a:t>)</a:t>
            </a:r>
          </a:p>
        </p:txBody>
      </p:sp>
      <p:sp>
        <p:nvSpPr>
          <p:cNvPr id="5" name="Title 1">
            <a:extLst>
              <a:ext uri="{FF2B5EF4-FFF2-40B4-BE49-F238E27FC236}">
                <a16:creationId xmlns:a16="http://schemas.microsoft.com/office/drawing/2014/main" id="{821AF2FA-26A6-EC43-B713-7AF8B1D3CD11}"/>
              </a:ext>
            </a:extLst>
          </p:cNvPr>
          <p:cNvSpPr txBox="1">
            <a:spLocks/>
          </p:cNvSpPr>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p>
        </p:txBody>
      </p:sp>
      <p:sp>
        <p:nvSpPr>
          <p:cNvPr id="6" name="Rounded Rectangle 1">
            <a:extLst>
              <a:ext uri="{FF2B5EF4-FFF2-40B4-BE49-F238E27FC236}">
                <a16:creationId xmlns:a16="http://schemas.microsoft.com/office/drawing/2014/main" id="{C89C5A53-95F1-3048-AC51-0E075FE11EAD}"/>
              </a:ext>
            </a:extLst>
          </p:cNvPr>
          <p:cNvSpPr/>
          <p:nvPr/>
        </p:nvSpPr>
        <p:spPr>
          <a:xfrm>
            <a:off x="6030913" y="3195440"/>
            <a:ext cx="6020790" cy="2873829"/>
          </a:xfrm>
          <a:prstGeom prst="roundRect">
            <a:avLst>
              <a:gd name="adj" fmla="val 559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4">
            <a:extLst>
              <a:ext uri="{FF2B5EF4-FFF2-40B4-BE49-F238E27FC236}">
                <a16:creationId xmlns:a16="http://schemas.microsoft.com/office/drawing/2014/main" id="{2630482D-6503-D140-86C5-6CE11E68F11B}"/>
              </a:ext>
            </a:extLst>
          </p:cNvPr>
          <p:cNvSpPr>
            <a:spLocks noChangeArrowheads="1"/>
          </p:cNvSpPr>
          <p:nvPr/>
        </p:nvSpPr>
        <p:spPr bwMode="auto">
          <a:xfrm>
            <a:off x="6030913" y="2460160"/>
            <a:ext cx="6161087" cy="3609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Aft>
                <a:spcPts val="1800"/>
              </a:spcAft>
              <a:buFontTx/>
              <a:buNone/>
            </a:pPr>
            <a:r>
              <a:rPr lang="zh-CN" altLang="en-US" sz="2800" b="1" dirty="0">
                <a:solidFill>
                  <a:schemeClr val="accent2"/>
                </a:solidFill>
              </a:rPr>
              <a:t>为什么需要</a:t>
            </a:r>
            <a:r>
              <a:rPr lang="en-US" altLang="zh-CN" sz="2800" b="1" dirty="0">
                <a:solidFill>
                  <a:schemeClr val="accent2"/>
                </a:solidFill>
              </a:rPr>
              <a:t>Web</a:t>
            </a:r>
            <a:r>
              <a:rPr lang="zh-CN" altLang="en-US" sz="2800" b="1" dirty="0">
                <a:solidFill>
                  <a:schemeClr val="accent2"/>
                </a:solidFill>
              </a:rPr>
              <a:t>缓存器</a:t>
            </a:r>
            <a:r>
              <a:rPr lang="en-US" altLang="zh-CN" sz="2800" b="1" dirty="0">
                <a:solidFill>
                  <a:schemeClr val="accent2"/>
                </a:solidFill>
              </a:rPr>
              <a:t>?</a:t>
            </a:r>
          </a:p>
          <a:p>
            <a:pPr eaLnBrk="1" hangingPunct="1">
              <a:buClr>
                <a:schemeClr val="bg1"/>
              </a:buClr>
              <a:buSzPct val="85000"/>
              <a:buFont typeface="Wingdings" pitchFamily="2" charset="2"/>
              <a:buChar char="r"/>
            </a:pPr>
            <a:r>
              <a:rPr lang="zh-CN" altLang="en-US" sz="2400" dirty="0">
                <a:solidFill>
                  <a:schemeClr val="bg1"/>
                </a:solidFill>
              </a:rPr>
              <a:t>减少对客户机请求的响应时间</a:t>
            </a:r>
          </a:p>
          <a:p>
            <a:pPr eaLnBrk="1" hangingPunct="1">
              <a:buClr>
                <a:schemeClr val="bg1"/>
              </a:buClr>
              <a:buSzPct val="85000"/>
              <a:buFont typeface="Wingdings" pitchFamily="2" charset="2"/>
              <a:buChar char="r"/>
            </a:pPr>
            <a:r>
              <a:rPr lang="zh-CN" altLang="en-US" sz="2400" dirty="0">
                <a:solidFill>
                  <a:schemeClr val="bg1"/>
                </a:solidFill>
              </a:rPr>
              <a:t>减少内部网络与接入链路上的通信量</a:t>
            </a:r>
          </a:p>
          <a:p>
            <a:pPr eaLnBrk="1" hangingPunct="1">
              <a:buClr>
                <a:schemeClr val="bg1"/>
              </a:buClr>
              <a:buSzPct val="85000"/>
              <a:buFont typeface="Wingdings" pitchFamily="2" charset="2"/>
              <a:buChar char="r"/>
            </a:pPr>
            <a:r>
              <a:rPr lang="zh-CN" altLang="en-US" sz="2400" dirty="0">
                <a:solidFill>
                  <a:schemeClr val="bg1"/>
                </a:solidFill>
              </a:rPr>
              <a:t>能从整体上大大降低因特网上的</a:t>
            </a:r>
            <a:r>
              <a:rPr lang="en-US" altLang="zh-CN" sz="2400" dirty="0">
                <a:solidFill>
                  <a:schemeClr val="bg1"/>
                </a:solidFill>
              </a:rPr>
              <a:t>Web</a:t>
            </a:r>
            <a:r>
              <a:rPr lang="zh-CN" altLang="en-US" sz="2400" dirty="0">
                <a:solidFill>
                  <a:schemeClr val="bg1"/>
                </a:solidFill>
              </a:rPr>
              <a:t>流量</a:t>
            </a:r>
          </a:p>
        </p:txBody>
      </p:sp>
      <p:sp>
        <p:nvSpPr>
          <p:cNvPr id="106" name="Rectangle 4">
            <a:extLst>
              <a:ext uri="{FF2B5EF4-FFF2-40B4-BE49-F238E27FC236}">
                <a16:creationId xmlns:a16="http://schemas.microsoft.com/office/drawing/2014/main" id="{C8EEC195-0E16-C043-98B1-B10BF88C04E6}"/>
              </a:ext>
            </a:extLst>
          </p:cNvPr>
          <p:cNvSpPr>
            <a:spLocks noChangeArrowheads="1"/>
          </p:cNvSpPr>
          <p:nvPr/>
        </p:nvSpPr>
        <p:spPr bwMode="auto">
          <a:xfrm>
            <a:off x="218204" y="2995004"/>
            <a:ext cx="5812709" cy="1030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nSpc>
                <a:spcPct val="150000"/>
              </a:lnSpc>
              <a:buClr>
                <a:srgbClr val="3333CC"/>
              </a:buClr>
              <a:buSzPct val="85000"/>
              <a:buFont typeface="Wingdings" pitchFamily="2" charset="2"/>
              <a:buChar char="r"/>
            </a:pPr>
            <a:r>
              <a:rPr lang="zh-CN" altLang="en-US" sz="2400" b="1" dirty="0">
                <a:latin typeface="+mn-ea"/>
                <a:ea typeface="+mn-ea"/>
              </a:rPr>
              <a:t>缓存既充当客户端，也充当</a:t>
            </a:r>
            <a:r>
              <a:rPr lang="zh-CN" altLang="en-US" sz="2400" b="1" dirty="0" smtClean="0">
                <a:latin typeface="+mn-ea"/>
                <a:ea typeface="+mn-ea"/>
              </a:rPr>
              <a:t>服务器</a:t>
            </a:r>
            <a:endParaRPr lang="en-US" altLang="zh-CN" sz="2400" b="1" dirty="0" smtClean="0">
              <a:latin typeface="+mn-ea"/>
              <a:ea typeface="+mn-ea"/>
            </a:endParaRPr>
          </a:p>
          <a:p>
            <a:pPr>
              <a:lnSpc>
                <a:spcPct val="150000"/>
              </a:lnSpc>
              <a:buClr>
                <a:srgbClr val="3333CC"/>
              </a:buClr>
              <a:buSzPct val="85000"/>
              <a:buFont typeface="Wingdings" pitchFamily="2" charset="2"/>
              <a:buChar char="r"/>
            </a:pPr>
            <a:r>
              <a:rPr lang="zh-CN" altLang="en-US" sz="2400" b="1" dirty="0">
                <a:latin typeface="+mn-ea"/>
                <a:ea typeface="+mn-ea"/>
              </a:rPr>
              <a:t>一般由</a:t>
            </a:r>
            <a:r>
              <a:rPr lang="en-US" altLang="zh-CN" sz="2400" b="1" dirty="0">
                <a:latin typeface="+mn-ea"/>
                <a:ea typeface="+mn-ea"/>
              </a:rPr>
              <a:t>ISP(Internet</a:t>
            </a:r>
            <a:r>
              <a:rPr lang="zh-CN" altLang="en-US" sz="2400" b="1" dirty="0">
                <a:latin typeface="+mn-ea"/>
                <a:ea typeface="+mn-ea"/>
              </a:rPr>
              <a:t>服务提供商</a:t>
            </a:r>
            <a:r>
              <a:rPr lang="en-US" altLang="zh-CN" sz="2400" b="1" dirty="0">
                <a:latin typeface="+mn-ea"/>
                <a:ea typeface="+mn-ea"/>
              </a:rPr>
              <a:t>)</a:t>
            </a:r>
            <a:r>
              <a:rPr lang="zh-CN" altLang="en-US" sz="2400" b="1" dirty="0">
                <a:latin typeface="+mn-ea"/>
                <a:ea typeface="+mn-ea"/>
              </a:rPr>
              <a:t>架设</a:t>
            </a:r>
          </a:p>
        </p:txBody>
      </p:sp>
    </p:spTree>
    <p:extLst>
      <p:ext uri="{BB962C8B-B14F-4D97-AF65-F5344CB8AC3E}">
        <p14:creationId xmlns:p14="http://schemas.microsoft.com/office/powerpoint/2010/main" val="3113035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xEl>
                                              <p:pRg st="0" end="0"/>
                                            </p:txEl>
                                          </p:spTgt>
                                        </p:tgtEl>
                                        <p:attrNameLst>
                                          <p:attrName>style.visibility</p:attrName>
                                        </p:attrNameLst>
                                      </p:cBhvr>
                                      <p:to>
                                        <p:strVal val="visible"/>
                                      </p:to>
                                    </p:set>
                                    <p:anim calcmode="lin" valueType="num">
                                      <p:cBhvr additive="base">
                                        <p:cTn id="7" dur="500" fill="hold"/>
                                        <p:tgtEl>
                                          <p:spTgt spid="10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6">
                                            <p:txEl>
                                              <p:pRg st="1" end="1"/>
                                            </p:txEl>
                                          </p:spTgt>
                                        </p:tgtEl>
                                        <p:attrNameLst>
                                          <p:attrName>style.visibility</p:attrName>
                                        </p:attrNameLst>
                                      </p:cBhvr>
                                      <p:to>
                                        <p:strVal val="visible"/>
                                      </p:to>
                                    </p:set>
                                    <p:anim calcmode="lin" valueType="num">
                                      <p:cBhvr additive="base">
                                        <p:cTn id="13" dur="500" fill="hold"/>
                                        <p:tgtEl>
                                          <p:spTgt spid="10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Rectangle 2">
            <a:extLst>
              <a:ext uri="{FF2B5EF4-FFF2-40B4-BE49-F238E27FC236}">
                <a16:creationId xmlns:a16="http://schemas.microsoft.com/office/drawing/2014/main" id="{9198D901-4FAE-B64C-B7DF-C96084195750}"/>
              </a:ext>
            </a:extLst>
          </p:cNvPr>
          <p:cNvSpPr>
            <a:spLocks noChangeArrowheads="1"/>
          </p:cNvSpPr>
          <p:nvPr/>
        </p:nvSpPr>
        <p:spPr bwMode="auto">
          <a:xfrm>
            <a:off x="1828800" y="415925"/>
            <a:ext cx="79629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lr>
                <a:srgbClr val="3333CC"/>
              </a:buClr>
              <a:buSzPct val="85000"/>
              <a:buFont typeface="Wingdings" pitchFamily="2" charset="2"/>
              <a:buChar char="r"/>
              <a:defRPr sz="3200" b="1">
                <a:solidFill>
                  <a:schemeClr val="tx1"/>
                </a:solidFill>
                <a:latin typeface="Comic Sans MS" panose="030F0902030302020204" pitchFamily="66" charset="0"/>
                <a:ea typeface="宋体" panose="02010600030101010101" pitchFamily="2" charset="-122"/>
              </a:defRPr>
            </a:lvl1pPr>
            <a:lvl2pPr marL="742950" indent="-285750">
              <a:spcBef>
                <a:spcPct val="20000"/>
              </a:spcBef>
              <a:buClr>
                <a:srgbClr val="3333CC"/>
              </a:buClr>
              <a:buSzPct val="85000"/>
              <a:buFont typeface="Wingdings" pitchFamily="2" charset="2"/>
              <a:buChar char="m"/>
              <a:defRPr sz="2800" b="1">
                <a:solidFill>
                  <a:schemeClr val="tx1"/>
                </a:solidFill>
                <a:latin typeface="Comic Sans MS" panose="030F0902030302020204" pitchFamily="66" charset="0"/>
                <a:ea typeface="宋体" panose="02010600030101010101" pitchFamily="2" charset="-122"/>
              </a:defRPr>
            </a:lvl2pPr>
            <a:lvl3pPr marL="1143000" indent="-228600">
              <a:spcBef>
                <a:spcPct val="20000"/>
              </a:spcBef>
              <a:buChar char="•"/>
              <a:defRPr sz="2400" b="1">
                <a:solidFill>
                  <a:schemeClr val="tx1"/>
                </a:solidFill>
                <a:latin typeface="Comic Sans MS" panose="030F0902030302020204" pitchFamily="66" charset="0"/>
                <a:ea typeface="宋体" panose="02010600030101010101" pitchFamily="2" charset="-122"/>
              </a:defRPr>
            </a:lvl3pPr>
            <a:lvl4pPr marL="1600200" indent="-228600">
              <a:spcBef>
                <a:spcPct val="20000"/>
              </a:spcBef>
              <a:buChar char="–"/>
              <a:defRPr sz="2000" b="1">
                <a:solidFill>
                  <a:schemeClr val="tx1"/>
                </a:solidFill>
                <a:latin typeface="Comic Sans MS" panose="030F0902030302020204" pitchFamily="66"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ctr">
              <a:lnSpc>
                <a:spcPct val="90000"/>
              </a:lnSpc>
              <a:spcBef>
                <a:spcPct val="0"/>
              </a:spcBef>
              <a:buClrTx/>
              <a:buSzTx/>
              <a:buNone/>
              <a:defRPr/>
            </a:pPr>
            <a:r>
              <a:rPr lang="zh-CN" altLang="en-US" sz="3600" dirty="0">
                <a:solidFill>
                  <a:schemeClr val="accent1"/>
                </a:solidFill>
                <a:latin typeface="+mn-lt"/>
                <a:ea typeface="+mn-ea"/>
                <a:cs typeface="+mn-ea"/>
              </a:rPr>
              <a:t>条件</a:t>
            </a:r>
            <a:r>
              <a:rPr lang="en-US" altLang="zh-CN" sz="3600" dirty="0">
                <a:solidFill>
                  <a:schemeClr val="accent1"/>
                </a:solidFill>
                <a:latin typeface="+mn-lt"/>
                <a:ea typeface="+mn-ea"/>
                <a:cs typeface="+mn-ea"/>
              </a:rPr>
              <a:t>GET</a:t>
            </a:r>
            <a:r>
              <a:rPr lang="zh-CN" altLang="en-US" sz="3600" dirty="0">
                <a:solidFill>
                  <a:schemeClr val="accent1"/>
                </a:solidFill>
                <a:latin typeface="+mn-lt"/>
                <a:ea typeface="+mn-ea"/>
                <a:cs typeface="+mn-ea"/>
              </a:rPr>
              <a:t>方法</a:t>
            </a:r>
          </a:p>
        </p:txBody>
      </p:sp>
      <p:sp>
        <p:nvSpPr>
          <p:cNvPr id="117762" name="Rectangle 3">
            <a:extLst>
              <a:ext uri="{FF2B5EF4-FFF2-40B4-BE49-F238E27FC236}">
                <a16:creationId xmlns:a16="http://schemas.microsoft.com/office/drawing/2014/main" id="{B64BFF44-567F-1446-8644-99C7298DFDFA}"/>
              </a:ext>
            </a:extLst>
          </p:cNvPr>
          <p:cNvSpPr>
            <a:spLocks noChangeArrowheads="1"/>
          </p:cNvSpPr>
          <p:nvPr/>
        </p:nvSpPr>
        <p:spPr bwMode="auto">
          <a:xfrm>
            <a:off x="194296" y="1799207"/>
            <a:ext cx="6719455" cy="36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r>
              <a:rPr lang="zh-CN" altLang="en-US" sz="2400" dirty="0">
                <a:solidFill>
                  <a:schemeClr val="accent2"/>
                </a:solidFill>
              </a:rPr>
              <a:t>目的</a:t>
            </a:r>
            <a:r>
              <a:rPr lang="en-US" altLang="zh-CN" sz="2400" dirty="0">
                <a:solidFill>
                  <a:schemeClr val="accent2"/>
                </a:solidFill>
              </a:rPr>
              <a:t>:</a:t>
            </a:r>
            <a:r>
              <a:rPr lang="zh-CN" altLang="en-US" sz="2400" dirty="0"/>
              <a:t>证实缓存器中的对象是否为</a:t>
            </a:r>
            <a:r>
              <a:rPr lang="zh-CN" altLang="en-US" sz="2400" dirty="0" smtClean="0"/>
              <a:t>最新</a:t>
            </a:r>
            <a:endParaRPr lang="en-US" altLang="zh-CN" sz="2400" dirty="0" smtClean="0"/>
          </a:p>
          <a:p>
            <a:pPr eaLnBrk="1" hangingPunct="1">
              <a:buClr>
                <a:srgbClr val="3333CC"/>
              </a:buClr>
              <a:buSzPct val="85000"/>
              <a:buFont typeface="Wingdings" pitchFamily="2" charset="2"/>
              <a:buChar char="r"/>
            </a:pPr>
            <a:endParaRPr lang="zh-CN" altLang="en-US" sz="2400" dirty="0"/>
          </a:p>
          <a:p>
            <a:pPr eaLnBrk="1" hangingPunct="1">
              <a:buClr>
                <a:srgbClr val="3333CC"/>
              </a:buClr>
              <a:buSzPct val="85000"/>
              <a:buFont typeface="Wingdings" pitchFamily="2" charset="2"/>
              <a:buChar char="r"/>
            </a:pPr>
            <a:r>
              <a:rPr lang="zh-CN" altLang="en-US" sz="2400" dirty="0"/>
              <a:t>缓存器：在请求报文中包含对象最后修改时间 </a:t>
            </a:r>
          </a:p>
          <a:p>
            <a:pPr lvl="1" eaLnBrk="1" hangingPunct="1">
              <a:buFontTx/>
              <a:buNone/>
            </a:pPr>
            <a:r>
              <a:rPr lang="en-US" altLang="zh-CN" sz="2400" dirty="0"/>
              <a:t>If-modified-since: &lt;date</a:t>
            </a:r>
            <a:r>
              <a:rPr lang="en-US" altLang="zh-CN" sz="2400" dirty="0" smtClean="0"/>
              <a:t>&gt;</a:t>
            </a:r>
          </a:p>
          <a:p>
            <a:pPr lvl="1" eaLnBrk="1" hangingPunct="1">
              <a:buFontTx/>
              <a:buNone/>
            </a:pPr>
            <a:endParaRPr lang="en-US" altLang="zh-CN" sz="2400" dirty="0"/>
          </a:p>
          <a:p>
            <a:pPr eaLnBrk="1" hangingPunct="1">
              <a:buClr>
                <a:srgbClr val="3333CC"/>
              </a:buClr>
              <a:buSzPct val="85000"/>
              <a:buFont typeface="Wingdings" pitchFamily="2" charset="2"/>
              <a:buChar char="r"/>
            </a:pPr>
            <a:r>
              <a:rPr lang="zh-CN" altLang="en-US" sz="2400" dirty="0"/>
              <a:t>服务器</a:t>
            </a:r>
            <a:r>
              <a:rPr lang="en-US" altLang="zh-CN" sz="2400" dirty="0"/>
              <a:t>: </a:t>
            </a:r>
            <a:r>
              <a:rPr lang="zh-CN" altLang="en-US" sz="2400" dirty="0"/>
              <a:t>如果对象是最新的则响应报文中不包含对象</a:t>
            </a:r>
            <a:r>
              <a:rPr lang="en-US" altLang="zh-CN" sz="2400" dirty="0"/>
              <a:t>: HTTP/1.0 304 Not Modified</a:t>
            </a:r>
          </a:p>
        </p:txBody>
      </p:sp>
      <p:sp>
        <p:nvSpPr>
          <p:cNvPr id="4" name="Title 1">
            <a:extLst>
              <a:ext uri="{FF2B5EF4-FFF2-40B4-BE49-F238E27FC236}">
                <a16:creationId xmlns:a16="http://schemas.microsoft.com/office/drawing/2014/main" id="{2E6CE94F-BA48-4746-B049-A7549EE9A299}"/>
              </a:ext>
            </a:extLst>
          </p:cNvPr>
          <p:cNvSpPr txBox="1">
            <a:spLocks/>
          </p:cNvSpPr>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p>
        </p:txBody>
      </p:sp>
      <p:grpSp>
        <p:nvGrpSpPr>
          <p:cNvPr id="5" name="Group 19">
            <a:extLst>
              <a:ext uri="{FF2B5EF4-FFF2-40B4-BE49-F238E27FC236}">
                <a16:creationId xmlns:a16="http://schemas.microsoft.com/office/drawing/2014/main" id="{A0F32C80-E0D3-504D-8ED3-D1ADCF73052B}"/>
              </a:ext>
            </a:extLst>
          </p:cNvPr>
          <p:cNvGrpSpPr>
            <a:grpSpLocks/>
          </p:cNvGrpSpPr>
          <p:nvPr/>
        </p:nvGrpSpPr>
        <p:grpSpPr bwMode="auto">
          <a:xfrm>
            <a:off x="6502545" y="1421477"/>
            <a:ext cx="5237162" cy="5043488"/>
            <a:chOff x="2551" y="618"/>
            <a:chExt cx="3299" cy="3177"/>
          </a:xfrm>
        </p:grpSpPr>
        <p:sp>
          <p:nvSpPr>
            <p:cNvPr id="6" name="Line 4">
              <a:extLst>
                <a:ext uri="{FF2B5EF4-FFF2-40B4-BE49-F238E27FC236}">
                  <a16:creationId xmlns:a16="http://schemas.microsoft.com/office/drawing/2014/main" id="{78C9C573-875E-7B4D-BC5D-77C1320621DF}"/>
                </a:ext>
              </a:extLst>
            </p:cNvPr>
            <p:cNvSpPr>
              <a:spLocks noChangeShapeType="1"/>
            </p:cNvSpPr>
            <p:nvPr/>
          </p:nvSpPr>
          <p:spPr bwMode="auto">
            <a:xfrm>
              <a:off x="2863" y="1063"/>
              <a:ext cx="2082" cy="24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7" name="Rectangle 5">
              <a:extLst>
                <a:ext uri="{FF2B5EF4-FFF2-40B4-BE49-F238E27FC236}">
                  <a16:creationId xmlns:a16="http://schemas.microsoft.com/office/drawing/2014/main" id="{B1DEFD56-E6DB-A643-B54A-19EEB271890C}"/>
                </a:ext>
              </a:extLst>
            </p:cNvPr>
            <p:cNvSpPr>
              <a:spLocks noChangeArrowheads="1"/>
            </p:cNvSpPr>
            <p:nvPr/>
          </p:nvSpPr>
          <p:spPr bwMode="auto">
            <a:xfrm>
              <a:off x="2551" y="636"/>
              <a:ext cx="73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800" u="sng" dirty="0"/>
                <a:t>cache</a:t>
              </a:r>
            </a:p>
          </p:txBody>
        </p:sp>
        <p:sp>
          <p:nvSpPr>
            <p:cNvPr id="8" name="Rectangle 6">
              <a:extLst>
                <a:ext uri="{FF2B5EF4-FFF2-40B4-BE49-F238E27FC236}">
                  <a16:creationId xmlns:a16="http://schemas.microsoft.com/office/drawing/2014/main" id="{53C4C4D7-CC52-DB4B-9CAA-8EE1950A827D}"/>
                </a:ext>
              </a:extLst>
            </p:cNvPr>
            <p:cNvSpPr>
              <a:spLocks noChangeArrowheads="1"/>
            </p:cNvSpPr>
            <p:nvPr/>
          </p:nvSpPr>
          <p:spPr bwMode="auto">
            <a:xfrm>
              <a:off x="4740" y="618"/>
              <a:ext cx="78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800" u="sng"/>
                <a:t>server</a:t>
              </a:r>
            </a:p>
          </p:txBody>
        </p:sp>
        <p:sp>
          <p:nvSpPr>
            <p:cNvPr id="9" name="Rectangle 7">
              <a:extLst>
                <a:ext uri="{FF2B5EF4-FFF2-40B4-BE49-F238E27FC236}">
                  <a16:creationId xmlns:a16="http://schemas.microsoft.com/office/drawing/2014/main" id="{BC059C35-C805-A24D-B86D-9294FDD2DD9F}"/>
                </a:ext>
              </a:extLst>
            </p:cNvPr>
            <p:cNvSpPr>
              <a:spLocks noChangeArrowheads="1"/>
            </p:cNvSpPr>
            <p:nvPr/>
          </p:nvSpPr>
          <p:spPr bwMode="auto">
            <a:xfrm>
              <a:off x="3057" y="991"/>
              <a:ext cx="1687" cy="601"/>
            </a:xfrm>
            <a:prstGeom prst="rect">
              <a:avLst/>
            </a:prstGeom>
            <a:solidFill>
              <a:schemeClr val="bg1"/>
            </a:solidFill>
            <a:ln w="12700">
              <a:solidFill>
                <a:schemeClr val="tx1"/>
              </a:solidFill>
              <a:miter lim="800000"/>
              <a:headEnd/>
              <a:tailEnd/>
            </a:ln>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t>HTTP request msg</a:t>
              </a:r>
            </a:p>
            <a:p>
              <a:pPr algn="ctr">
                <a:spcBef>
                  <a:spcPct val="0"/>
                </a:spcBef>
                <a:buFontTx/>
                <a:buNone/>
              </a:pPr>
              <a:r>
                <a:rPr lang="en-US" altLang="zh-CN" sz="1800"/>
                <a:t>If-modified-since: &lt;date&gt;</a:t>
              </a:r>
            </a:p>
          </p:txBody>
        </p:sp>
        <p:sp>
          <p:nvSpPr>
            <p:cNvPr id="10" name="Line 8">
              <a:extLst>
                <a:ext uri="{FF2B5EF4-FFF2-40B4-BE49-F238E27FC236}">
                  <a16:creationId xmlns:a16="http://schemas.microsoft.com/office/drawing/2014/main" id="{0D49CA38-3395-6C4F-8389-542ED0E75823}"/>
                </a:ext>
              </a:extLst>
            </p:cNvPr>
            <p:cNvSpPr>
              <a:spLocks noChangeShapeType="1"/>
            </p:cNvSpPr>
            <p:nvPr/>
          </p:nvSpPr>
          <p:spPr bwMode="auto">
            <a:xfrm flipH="1">
              <a:off x="2875" y="1687"/>
              <a:ext cx="2082" cy="24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grpSp>
          <p:nvGrpSpPr>
            <p:cNvPr id="11" name="Group 11">
              <a:extLst>
                <a:ext uri="{FF2B5EF4-FFF2-40B4-BE49-F238E27FC236}">
                  <a16:creationId xmlns:a16="http://schemas.microsoft.com/office/drawing/2014/main" id="{973656F9-6445-584C-A288-B545705BCEA8}"/>
                </a:ext>
              </a:extLst>
            </p:cNvPr>
            <p:cNvGrpSpPr>
              <a:grpSpLocks/>
            </p:cNvGrpSpPr>
            <p:nvPr/>
          </p:nvGrpSpPr>
          <p:grpSpPr bwMode="auto">
            <a:xfrm>
              <a:off x="3045" y="1684"/>
              <a:ext cx="1663" cy="601"/>
              <a:chOff x="3045" y="1684"/>
              <a:chExt cx="1663" cy="601"/>
            </a:xfrm>
          </p:grpSpPr>
          <p:sp>
            <p:nvSpPr>
              <p:cNvPr id="19" name="Rectangle 9">
                <a:extLst>
                  <a:ext uri="{FF2B5EF4-FFF2-40B4-BE49-F238E27FC236}">
                    <a16:creationId xmlns:a16="http://schemas.microsoft.com/office/drawing/2014/main" id="{88F34D09-6D7A-3E45-AB34-3AFF030DE1C8}"/>
                  </a:ext>
                </a:extLst>
              </p:cNvPr>
              <p:cNvSpPr>
                <a:spLocks noChangeArrowheads="1"/>
              </p:cNvSpPr>
              <p:nvPr/>
            </p:nvSpPr>
            <p:spPr bwMode="auto">
              <a:xfrm>
                <a:off x="3107" y="1719"/>
                <a:ext cx="1576" cy="463"/>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20" name="Rectangle 10">
                <a:extLst>
                  <a:ext uri="{FF2B5EF4-FFF2-40B4-BE49-F238E27FC236}">
                    <a16:creationId xmlns:a16="http://schemas.microsoft.com/office/drawing/2014/main" id="{12409ECB-C12E-F44B-99B3-BF03E0B0ECF2}"/>
                  </a:ext>
                </a:extLst>
              </p:cNvPr>
              <p:cNvSpPr>
                <a:spLocks noChangeArrowheads="1"/>
              </p:cNvSpPr>
              <p:nvPr/>
            </p:nvSpPr>
            <p:spPr bwMode="auto">
              <a:xfrm>
                <a:off x="3045" y="1684"/>
                <a:ext cx="1663" cy="601"/>
              </a:xfrm>
              <a:prstGeom prst="rect">
                <a:avLst/>
              </a:prstGeom>
              <a:solidFill>
                <a:schemeClr val="bg1"/>
              </a:solidFill>
              <a:ln w="12700">
                <a:solidFill>
                  <a:schemeClr val="tx1"/>
                </a:solidFill>
                <a:miter lim="800000"/>
                <a:headEnd/>
                <a:tailEnd/>
              </a:ln>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t>HTTP response</a:t>
                </a:r>
              </a:p>
              <a:p>
                <a:pPr algn="ctr">
                  <a:spcBef>
                    <a:spcPct val="0"/>
                  </a:spcBef>
                  <a:buFontTx/>
                  <a:buNone/>
                </a:pPr>
                <a:r>
                  <a:rPr lang="en-US" altLang="zh-CN" sz="1800"/>
                  <a:t>HTTP/1.0 </a:t>
                </a:r>
              </a:p>
              <a:p>
                <a:pPr algn="ctr">
                  <a:spcBef>
                    <a:spcPct val="0"/>
                  </a:spcBef>
                  <a:buFontTx/>
                  <a:buNone/>
                </a:pPr>
                <a:r>
                  <a:rPr lang="en-US" altLang="zh-CN" sz="1800"/>
                  <a:t>304 Not Modified</a:t>
                </a:r>
              </a:p>
            </p:txBody>
          </p:sp>
        </p:grpSp>
        <p:sp>
          <p:nvSpPr>
            <p:cNvPr id="12" name="Rectangle 12">
              <a:extLst>
                <a:ext uri="{FF2B5EF4-FFF2-40B4-BE49-F238E27FC236}">
                  <a16:creationId xmlns:a16="http://schemas.microsoft.com/office/drawing/2014/main" id="{239EF086-6431-2A48-881E-A6BC1BC983FD}"/>
                </a:ext>
              </a:extLst>
            </p:cNvPr>
            <p:cNvSpPr>
              <a:spLocks noChangeArrowheads="1"/>
            </p:cNvSpPr>
            <p:nvPr/>
          </p:nvSpPr>
          <p:spPr bwMode="auto">
            <a:xfrm>
              <a:off x="4857" y="1218"/>
              <a:ext cx="951" cy="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defRPr/>
              </a:pPr>
              <a:r>
                <a:rPr lang="en-US" altLang="zh-CN" sz="2400" dirty="0">
                  <a:solidFill>
                    <a:schemeClr val="accent2">
                      <a:lumMod val="50000"/>
                    </a:schemeClr>
                  </a:solidFill>
                </a:rPr>
                <a:t>object </a:t>
              </a:r>
            </a:p>
            <a:p>
              <a:pPr algn="ctr">
                <a:spcBef>
                  <a:spcPct val="0"/>
                </a:spcBef>
                <a:buFontTx/>
                <a:buNone/>
                <a:defRPr/>
              </a:pPr>
              <a:r>
                <a:rPr lang="en-US" altLang="zh-CN" sz="2400" dirty="0">
                  <a:solidFill>
                    <a:schemeClr val="accent2">
                      <a:lumMod val="50000"/>
                    </a:schemeClr>
                  </a:solidFill>
                </a:rPr>
                <a:t>not </a:t>
              </a:r>
            </a:p>
            <a:p>
              <a:pPr algn="ctr">
                <a:spcBef>
                  <a:spcPct val="0"/>
                </a:spcBef>
                <a:buFontTx/>
                <a:buNone/>
                <a:defRPr/>
              </a:pPr>
              <a:r>
                <a:rPr lang="en-US" altLang="zh-CN" sz="2400" dirty="0">
                  <a:solidFill>
                    <a:schemeClr val="accent2">
                      <a:lumMod val="50000"/>
                    </a:schemeClr>
                  </a:solidFill>
                </a:rPr>
                <a:t>modified</a:t>
              </a:r>
            </a:p>
          </p:txBody>
        </p:sp>
        <p:sp>
          <p:nvSpPr>
            <p:cNvPr id="13" name="Line 13">
              <a:extLst>
                <a:ext uri="{FF2B5EF4-FFF2-40B4-BE49-F238E27FC236}">
                  <a16:creationId xmlns:a16="http://schemas.microsoft.com/office/drawing/2014/main" id="{15DB42F0-3950-824B-A78D-D519B90A7FD8}"/>
                </a:ext>
              </a:extLst>
            </p:cNvPr>
            <p:cNvSpPr>
              <a:spLocks noChangeShapeType="1"/>
            </p:cNvSpPr>
            <p:nvPr/>
          </p:nvSpPr>
          <p:spPr bwMode="auto">
            <a:xfrm>
              <a:off x="2941" y="2359"/>
              <a:ext cx="2460" cy="0"/>
            </a:xfrm>
            <a:prstGeom prst="line">
              <a:avLst/>
            </a:prstGeom>
            <a:noFill/>
            <a:ln w="25400">
              <a:solidFill>
                <a:schemeClr val="accent2"/>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 name="Line 14">
              <a:extLst>
                <a:ext uri="{FF2B5EF4-FFF2-40B4-BE49-F238E27FC236}">
                  <a16:creationId xmlns:a16="http://schemas.microsoft.com/office/drawing/2014/main" id="{0175C19D-B7DF-F546-89AD-1B86769C4C50}"/>
                </a:ext>
              </a:extLst>
            </p:cNvPr>
            <p:cNvSpPr>
              <a:spLocks noChangeShapeType="1"/>
            </p:cNvSpPr>
            <p:nvPr/>
          </p:nvSpPr>
          <p:spPr bwMode="auto">
            <a:xfrm>
              <a:off x="2905" y="2545"/>
              <a:ext cx="2082" cy="24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5" name="Rectangle 15">
              <a:extLst>
                <a:ext uri="{FF2B5EF4-FFF2-40B4-BE49-F238E27FC236}">
                  <a16:creationId xmlns:a16="http://schemas.microsoft.com/office/drawing/2014/main" id="{94076267-32E0-0641-8317-B00932FBEA96}"/>
                </a:ext>
              </a:extLst>
            </p:cNvPr>
            <p:cNvSpPr>
              <a:spLocks noChangeArrowheads="1"/>
            </p:cNvSpPr>
            <p:nvPr/>
          </p:nvSpPr>
          <p:spPr bwMode="auto">
            <a:xfrm>
              <a:off x="3060" y="2473"/>
              <a:ext cx="1687" cy="601"/>
            </a:xfrm>
            <a:prstGeom prst="rect">
              <a:avLst/>
            </a:prstGeom>
            <a:solidFill>
              <a:schemeClr val="bg1"/>
            </a:solidFill>
            <a:ln w="12700">
              <a:solidFill>
                <a:schemeClr val="tx1"/>
              </a:solidFill>
              <a:miter lim="800000"/>
              <a:headEnd/>
              <a:tailEnd/>
            </a:ln>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t>HTTP request msg</a:t>
              </a:r>
            </a:p>
            <a:p>
              <a:pPr algn="ctr">
                <a:spcBef>
                  <a:spcPct val="0"/>
                </a:spcBef>
                <a:buFontTx/>
                <a:buNone/>
              </a:pPr>
              <a:r>
                <a:rPr lang="en-US" altLang="zh-CN" sz="1800"/>
                <a:t>If-modified-since: &lt;date&gt;</a:t>
              </a:r>
            </a:p>
          </p:txBody>
        </p:sp>
        <p:sp>
          <p:nvSpPr>
            <p:cNvPr id="16" name="Line 16">
              <a:extLst>
                <a:ext uri="{FF2B5EF4-FFF2-40B4-BE49-F238E27FC236}">
                  <a16:creationId xmlns:a16="http://schemas.microsoft.com/office/drawing/2014/main" id="{5FABC079-9D3A-C64F-8528-7030E5AFEBAE}"/>
                </a:ext>
              </a:extLst>
            </p:cNvPr>
            <p:cNvSpPr>
              <a:spLocks noChangeShapeType="1"/>
            </p:cNvSpPr>
            <p:nvPr/>
          </p:nvSpPr>
          <p:spPr bwMode="auto">
            <a:xfrm flipH="1">
              <a:off x="2917" y="3169"/>
              <a:ext cx="2082" cy="24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7" name="Rectangle 17">
              <a:extLst>
                <a:ext uri="{FF2B5EF4-FFF2-40B4-BE49-F238E27FC236}">
                  <a16:creationId xmlns:a16="http://schemas.microsoft.com/office/drawing/2014/main" id="{F80E2D58-79AF-7343-AEBE-46167DDB9225}"/>
                </a:ext>
              </a:extLst>
            </p:cNvPr>
            <p:cNvSpPr>
              <a:spLocks noChangeArrowheads="1"/>
            </p:cNvSpPr>
            <p:nvPr/>
          </p:nvSpPr>
          <p:spPr bwMode="auto">
            <a:xfrm>
              <a:off x="3072" y="3135"/>
              <a:ext cx="1663" cy="660"/>
            </a:xfrm>
            <a:prstGeom prst="rect">
              <a:avLst/>
            </a:prstGeom>
            <a:solidFill>
              <a:schemeClr val="bg1"/>
            </a:solidFill>
            <a:ln w="12700">
              <a:solidFill>
                <a:schemeClr val="tx1"/>
              </a:solidFill>
              <a:miter lim="800000"/>
              <a:headEnd/>
              <a:tailEnd/>
            </a:ln>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t>HTTP response</a:t>
              </a:r>
            </a:p>
            <a:p>
              <a:pPr algn="ctr">
                <a:spcBef>
                  <a:spcPct val="0"/>
                </a:spcBef>
                <a:buFontTx/>
                <a:buNone/>
              </a:pPr>
              <a:r>
                <a:rPr lang="en-US" altLang="zh-CN" sz="1800"/>
                <a:t>HTTP/1.0 200 OK</a:t>
              </a:r>
            </a:p>
            <a:p>
              <a:pPr algn="ctr">
                <a:spcBef>
                  <a:spcPct val="0"/>
                </a:spcBef>
                <a:buFontTx/>
                <a:buNone/>
              </a:pPr>
              <a:r>
                <a:rPr lang="en-US" altLang="zh-CN" sz="2400"/>
                <a:t>&lt;data&gt;</a:t>
              </a:r>
            </a:p>
          </p:txBody>
        </p:sp>
        <p:sp>
          <p:nvSpPr>
            <p:cNvPr id="18" name="Rectangle 18">
              <a:extLst>
                <a:ext uri="{FF2B5EF4-FFF2-40B4-BE49-F238E27FC236}">
                  <a16:creationId xmlns:a16="http://schemas.microsoft.com/office/drawing/2014/main" id="{5FFF8C14-833B-6A41-9107-DE3935C4D3B9}"/>
                </a:ext>
              </a:extLst>
            </p:cNvPr>
            <p:cNvSpPr>
              <a:spLocks noChangeArrowheads="1"/>
            </p:cNvSpPr>
            <p:nvPr/>
          </p:nvSpPr>
          <p:spPr bwMode="auto">
            <a:xfrm>
              <a:off x="4899" y="2760"/>
              <a:ext cx="951"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defRPr/>
              </a:pPr>
              <a:r>
                <a:rPr lang="en-US" altLang="zh-CN" sz="2400" dirty="0">
                  <a:solidFill>
                    <a:schemeClr val="accent2">
                      <a:lumMod val="50000"/>
                    </a:schemeClr>
                  </a:solidFill>
                </a:rPr>
                <a:t>object </a:t>
              </a:r>
            </a:p>
            <a:p>
              <a:pPr algn="ctr">
                <a:spcBef>
                  <a:spcPct val="0"/>
                </a:spcBef>
                <a:buFontTx/>
                <a:buNone/>
                <a:defRPr/>
              </a:pPr>
              <a:r>
                <a:rPr lang="en-US" altLang="zh-CN" sz="2400" dirty="0">
                  <a:solidFill>
                    <a:schemeClr val="accent2">
                      <a:lumMod val="50000"/>
                    </a:schemeClr>
                  </a:solidFill>
                </a:rPr>
                <a:t>modified</a:t>
              </a:r>
            </a:p>
          </p:txBody>
        </p:sp>
      </p:grpSp>
    </p:spTree>
    <p:extLst>
      <p:ext uri="{BB962C8B-B14F-4D97-AF65-F5344CB8AC3E}">
        <p14:creationId xmlns:p14="http://schemas.microsoft.com/office/powerpoint/2010/main" val="65446104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学习目的</a:t>
            </a:r>
          </a:p>
        </p:txBody>
      </p:sp>
      <p:sp>
        <p:nvSpPr>
          <p:cNvPr id="4" name="矩形 3"/>
          <p:cNvSpPr/>
          <p:nvPr/>
        </p:nvSpPr>
        <p:spPr>
          <a:xfrm>
            <a:off x="377107" y="555120"/>
            <a:ext cx="11593220" cy="5632311"/>
          </a:xfrm>
          <a:prstGeom prst="rect">
            <a:avLst/>
          </a:prstGeom>
        </p:spPr>
        <p:txBody>
          <a:bodyPr wrap="square">
            <a:spAutoFit/>
          </a:bodyPr>
          <a:lstStyle/>
          <a:p>
            <a:pPr algn="just">
              <a:lnSpc>
                <a:spcPct val="150000"/>
              </a:lnSpc>
            </a:pPr>
            <a:r>
              <a:rPr lang="en-US" altLang="zh-CN" sz="2000" dirty="0">
                <a:latin typeface="+mn-ea"/>
              </a:rPr>
              <a:t>1</a:t>
            </a:r>
            <a:r>
              <a:rPr lang="zh-CN" altLang="en-US" sz="2000" dirty="0" smtClean="0">
                <a:latin typeface="+mn-ea"/>
              </a:rPr>
              <a:t>、如果</a:t>
            </a:r>
            <a:r>
              <a:rPr lang="zh-CN" altLang="en-US" sz="2000" dirty="0">
                <a:latin typeface="+mn-ea"/>
              </a:rPr>
              <a:t>客户机请求一个html页面，再该页面包括了</a:t>
            </a:r>
            <a:r>
              <a:rPr lang="en-US" altLang="zh-CN" sz="2000" dirty="0">
                <a:latin typeface="+mn-ea"/>
              </a:rPr>
              <a:t>7</a:t>
            </a:r>
            <a:r>
              <a:rPr lang="zh-CN" altLang="en-US" sz="2000" dirty="0">
                <a:latin typeface="+mn-ea"/>
              </a:rPr>
              <a:t>个</a:t>
            </a:r>
            <a:r>
              <a:rPr lang="en-US" altLang="zh-CN" sz="2000" dirty="0">
                <a:latin typeface="+mn-ea"/>
              </a:rPr>
              <a:t>gif</a:t>
            </a:r>
            <a:r>
              <a:rPr lang="zh-CN" altLang="en-US" sz="2000" dirty="0">
                <a:latin typeface="+mn-ea"/>
              </a:rPr>
              <a:t>图片的引用，且所有对象都在一台服务器上</a:t>
            </a:r>
            <a:r>
              <a:rPr lang="zh-CN" altLang="en-US" sz="2000" dirty="0" smtClean="0">
                <a:latin typeface="+mn-ea"/>
              </a:rPr>
              <a:t>。（</a:t>
            </a:r>
            <a:r>
              <a:rPr lang="en-US" altLang="zh-CN" sz="2000" dirty="0" smtClean="0">
                <a:latin typeface="+mn-ea"/>
              </a:rPr>
              <a:t>1</a:t>
            </a:r>
            <a:r>
              <a:rPr lang="zh-CN" altLang="en-US" sz="2000" dirty="0" smtClean="0">
                <a:latin typeface="+mn-ea"/>
              </a:rPr>
              <a:t>）当</a:t>
            </a:r>
            <a:r>
              <a:rPr lang="zh-CN" altLang="en-US" sz="2000" dirty="0">
                <a:latin typeface="+mn-ea"/>
              </a:rPr>
              <a:t>采用非持续连接时，客户机需要与web服务器建立（        ）个</a:t>
            </a:r>
            <a:r>
              <a:rPr lang="en-US" altLang="zh-CN" sz="2000" dirty="0">
                <a:latin typeface="+mn-ea"/>
              </a:rPr>
              <a:t>TCP</a:t>
            </a:r>
            <a:r>
              <a:rPr lang="zh-CN" altLang="en-US" sz="2000" dirty="0">
                <a:latin typeface="+mn-ea"/>
              </a:rPr>
              <a:t>连接</a:t>
            </a:r>
            <a:r>
              <a:rPr lang="zh-CN" altLang="en-US" sz="2000" dirty="0" smtClean="0">
                <a:latin typeface="+mn-ea"/>
              </a:rPr>
              <a:t>。（</a:t>
            </a:r>
            <a:r>
              <a:rPr lang="en-US" altLang="zh-CN" sz="2000" dirty="0" smtClean="0">
                <a:latin typeface="+mn-ea"/>
              </a:rPr>
              <a:t>2</a:t>
            </a:r>
            <a:r>
              <a:rPr lang="zh-CN" altLang="en-US" sz="2000" dirty="0" smtClean="0">
                <a:latin typeface="+mn-ea"/>
              </a:rPr>
              <a:t>）</a:t>
            </a:r>
            <a:r>
              <a:rPr lang="zh-CN" altLang="zh-CN" sz="2000" dirty="0" smtClean="0">
                <a:latin typeface="+mn-ea"/>
              </a:rPr>
              <a:t>使用</a:t>
            </a:r>
            <a:r>
              <a:rPr lang="zh-CN" altLang="en-US" sz="2000" dirty="0">
                <a:latin typeface="+mn-ea"/>
              </a:rPr>
              <a:t>非</a:t>
            </a:r>
            <a:r>
              <a:rPr lang="zh-CN" altLang="zh-CN" sz="2000" dirty="0">
                <a:latin typeface="+mn-ea"/>
              </a:rPr>
              <a:t>流水线的持久</a:t>
            </a:r>
            <a:r>
              <a:rPr lang="en-US" altLang="zh-CN" sz="2000" dirty="0">
                <a:latin typeface="+mn-ea"/>
              </a:rPr>
              <a:t>HTTP</a:t>
            </a:r>
            <a:r>
              <a:rPr lang="zh-CN" altLang="zh-CN" sz="2000" dirty="0">
                <a:latin typeface="+mn-ea"/>
              </a:rPr>
              <a:t>连接使用的</a:t>
            </a:r>
            <a:r>
              <a:rPr lang="en-US" altLang="zh-CN" sz="2000" dirty="0">
                <a:latin typeface="+mn-ea"/>
              </a:rPr>
              <a:t>TCP</a:t>
            </a:r>
            <a:r>
              <a:rPr lang="zh-CN" altLang="zh-CN" sz="2000" dirty="0">
                <a:latin typeface="+mn-ea"/>
              </a:rPr>
              <a:t>连接数为（</a:t>
            </a:r>
            <a:r>
              <a:rPr lang="en-US" altLang="zh-CN" sz="2000" dirty="0">
                <a:latin typeface="+mn-ea"/>
              </a:rPr>
              <a:t>        </a:t>
            </a:r>
            <a:r>
              <a:rPr lang="zh-CN" altLang="zh-CN" sz="2000" dirty="0">
                <a:latin typeface="+mn-ea"/>
              </a:rPr>
              <a:t>）</a:t>
            </a:r>
            <a:r>
              <a:rPr lang="zh-CN" altLang="en-US" sz="2000" dirty="0">
                <a:latin typeface="+mn-ea"/>
              </a:rPr>
              <a:t>，总共需要</a:t>
            </a:r>
            <a:r>
              <a:rPr lang="zh-CN" altLang="zh-CN" sz="2000" dirty="0">
                <a:latin typeface="+mn-ea"/>
              </a:rPr>
              <a:t>（  </a:t>
            </a:r>
            <a:r>
              <a:rPr lang="en-US" altLang="zh-CN" sz="2000" dirty="0">
                <a:latin typeface="+mn-ea"/>
              </a:rPr>
              <a:t>    </a:t>
            </a:r>
            <a:r>
              <a:rPr lang="zh-CN" altLang="zh-CN" sz="2000" dirty="0">
                <a:latin typeface="+mn-ea"/>
              </a:rPr>
              <a:t>）个</a:t>
            </a:r>
            <a:r>
              <a:rPr lang="en-US" altLang="zh-CN" sz="2000" dirty="0">
                <a:latin typeface="+mn-ea"/>
              </a:rPr>
              <a:t>RTT</a:t>
            </a:r>
            <a:r>
              <a:rPr lang="zh-CN" altLang="zh-CN" sz="2000" dirty="0">
                <a:latin typeface="+mn-ea"/>
              </a:rPr>
              <a:t>才能完成整个网页的</a:t>
            </a:r>
            <a:r>
              <a:rPr lang="zh-CN" altLang="en-US" sz="2000" dirty="0">
                <a:latin typeface="+mn-ea"/>
              </a:rPr>
              <a:t>获取</a:t>
            </a:r>
            <a:r>
              <a:rPr lang="zh-CN" altLang="en-US" sz="2000" dirty="0" smtClean="0">
                <a:latin typeface="+mn-ea"/>
              </a:rPr>
              <a:t>。（</a:t>
            </a:r>
            <a:r>
              <a:rPr lang="en-US" altLang="zh-CN" sz="2000" dirty="0" smtClean="0">
                <a:latin typeface="+mn-ea"/>
              </a:rPr>
              <a:t>3</a:t>
            </a:r>
            <a:r>
              <a:rPr lang="zh-CN" altLang="en-US" sz="2000" dirty="0" smtClean="0">
                <a:latin typeface="+mn-ea"/>
              </a:rPr>
              <a:t>）</a:t>
            </a:r>
            <a:r>
              <a:rPr lang="zh-CN" altLang="zh-CN" sz="2000" dirty="0" smtClean="0">
                <a:latin typeface="+mn-ea"/>
              </a:rPr>
              <a:t>在</a:t>
            </a:r>
            <a:r>
              <a:rPr lang="zh-CN" altLang="zh-CN" sz="2000" dirty="0">
                <a:latin typeface="+mn-ea"/>
              </a:rPr>
              <a:t>持久的带流水线</a:t>
            </a:r>
            <a:r>
              <a:rPr lang="en-US" altLang="zh-CN" sz="2000" dirty="0">
                <a:latin typeface="+mn-ea"/>
              </a:rPr>
              <a:t>HTTP</a:t>
            </a:r>
            <a:r>
              <a:rPr lang="zh-CN" altLang="zh-CN" sz="2000" dirty="0">
                <a:latin typeface="+mn-ea"/>
              </a:rPr>
              <a:t>连接中</a:t>
            </a:r>
            <a:r>
              <a:rPr lang="zh-CN" altLang="en-US" sz="2000" dirty="0">
                <a:latin typeface="+mn-ea"/>
              </a:rPr>
              <a:t>，客户端最少</a:t>
            </a:r>
            <a:r>
              <a:rPr lang="zh-CN" altLang="zh-CN" sz="2000" dirty="0">
                <a:latin typeface="+mn-ea"/>
              </a:rPr>
              <a:t>需要使用（  </a:t>
            </a:r>
            <a:r>
              <a:rPr lang="en-US" altLang="zh-CN" sz="2000" dirty="0">
                <a:latin typeface="+mn-ea"/>
              </a:rPr>
              <a:t>    </a:t>
            </a:r>
            <a:r>
              <a:rPr lang="zh-CN" altLang="zh-CN" sz="2000" dirty="0">
                <a:latin typeface="+mn-ea"/>
              </a:rPr>
              <a:t>）个</a:t>
            </a:r>
            <a:r>
              <a:rPr lang="en-US" altLang="zh-CN" sz="2000" dirty="0">
                <a:latin typeface="+mn-ea"/>
              </a:rPr>
              <a:t>RTT</a:t>
            </a:r>
            <a:r>
              <a:rPr lang="zh-CN" altLang="zh-CN" sz="2000" dirty="0">
                <a:latin typeface="+mn-ea"/>
              </a:rPr>
              <a:t>才能完成整个网页的</a:t>
            </a:r>
            <a:r>
              <a:rPr lang="zh-CN" altLang="en-US" sz="2000" dirty="0">
                <a:latin typeface="+mn-ea"/>
              </a:rPr>
              <a:t>获取</a:t>
            </a:r>
            <a:r>
              <a:rPr lang="zh-CN" altLang="en-US" sz="2000" dirty="0" smtClean="0">
                <a:latin typeface="+mn-ea"/>
              </a:rPr>
              <a:t>。</a:t>
            </a:r>
            <a:endParaRPr lang="en-US" altLang="zh-CN" sz="2000" dirty="0" smtClean="0">
              <a:latin typeface="+mn-ea"/>
            </a:endParaRPr>
          </a:p>
          <a:p>
            <a:pPr algn="just">
              <a:lnSpc>
                <a:spcPct val="150000"/>
              </a:lnSpc>
            </a:pPr>
            <a:endParaRPr lang="en-US" altLang="zh-CN" sz="2000" dirty="0">
              <a:latin typeface="+mn-ea"/>
            </a:endParaRPr>
          </a:p>
          <a:p>
            <a:pPr algn="just">
              <a:lnSpc>
                <a:spcPct val="150000"/>
              </a:lnSpc>
            </a:pPr>
            <a:r>
              <a:rPr lang="en-US" altLang="zh-CN" sz="2000" dirty="0">
                <a:latin typeface="+mn-ea"/>
              </a:rPr>
              <a:t>2</a:t>
            </a:r>
            <a:r>
              <a:rPr lang="zh-CN" altLang="en-US" sz="2000" dirty="0" smtClean="0">
                <a:latin typeface="+mn-ea"/>
              </a:rPr>
              <a:t>、</a:t>
            </a:r>
            <a:r>
              <a:rPr lang="en-US" altLang="zh-CN" sz="2000" dirty="0" smtClean="0">
                <a:latin typeface="+mn-ea"/>
              </a:rPr>
              <a:t>www</a:t>
            </a:r>
            <a:r>
              <a:rPr lang="zh-CN" altLang="en-US" sz="2000" dirty="0">
                <a:latin typeface="+mn-ea"/>
              </a:rPr>
              <a:t>上每一个网页都有一个独立的地址，这些地址统称为（     </a:t>
            </a:r>
            <a:r>
              <a:rPr lang="zh-CN" altLang="en-US" sz="2000" dirty="0" smtClean="0">
                <a:latin typeface="+mn-ea"/>
              </a:rPr>
              <a:t>）</a:t>
            </a:r>
            <a:endParaRPr lang="en-US" altLang="zh-CN" sz="2000" dirty="0" smtClean="0">
              <a:latin typeface="+mn-ea"/>
            </a:endParaRPr>
          </a:p>
          <a:p>
            <a:pPr algn="just">
              <a:lnSpc>
                <a:spcPct val="150000"/>
              </a:lnSpc>
            </a:pPr>
            <a:r>
              <a:rPr lang="en-US" altLang="zh-CN" sz="2000" dirty="0" smtClean="0">
                <a:latin typeface="+mn-ea"/>
              </a:rPr>
              <a:t>A</a:t>
            </a:r>
            <a:r>
              <a:rPr lang="zh-CN" altLang="en-US" sz="2000" dirty="0" smtClean="0">
                <a:latin typeface="+mn-ea"/>
              </a:rPr>
              <a:t>、</a:t>
            </a:r>
            <a:r>
              <a:rPr lang="en-US" altLang="zh-CN" sz="2000" dirty="0" smtClean="0">
                <a:latin typeface="+mn-ea"/>
              </a:rPr>
              <a:t>IP</a:t>
            </a:r>
            <a:r>
              <a:rPr lang="zh-CN" altLang="en-US" sz="2000" dirty="0" smtClean="0">
                <a:latin typeface="+mn-ea"/>
              </a:rPr>
              <a:t>地址    </a:t>
            </a:r>
            <a:r>
              <a:rPr lang="en-US" altLang="zh-CN" sz="2000" dirty="0" smtClean="0">
                <a:latin typeface="+mn-ea"/>
              </a:rPr>
              <a:t>B</a:t>
            </a:r>
            <a:r>
              <a:rPr lang="zh-CN" altLang="en-US" sz="2000" dirty="0" smtClean="0">
                <a:latin typeface="+mn-ea"/>
              </a:rPr>
              <a:t>、域名地址    </a:t>
            </a:r>
            <a:r>
              <a:rPr lang="en-US" altLang="zh-CN" sz="2000" dirty="0" smtClean="0">
                <a:latin typeface="+mn-ea"/>
              </a:rPr>
              <a:t>C</a:t>
            </a:r>
            <a:r>
              <a:rPr lang="zh-CN" altLang="en-US" sz="2000" dirty="0" smtClean="0">
                <a:latin typeface="+mn-ea"/>
              </a:rPr>
              <a:t>、统一资源定位符     </a:t>
            </a:r>
            <a:r>
              <a:rPr lang="en-US" altLang="zh-CN" sz="2000" dirty="0" smtClean="0">
                <a:latin typeface="+mn-ea"/>
              </a:rPr>
              <a:t>D</a:t>
            </a:r>
            <a:r>
              <a:rPr lang="zh-CN" altLang="en-US" sz="2000" dirty="0" smtClean="0">
                <a:latin typeface="+mn-ea"/>
              </a:rPr>
              <a:t>、</a:t>
            </a:r>
            <a:r>
              <a:rPr lang="en-US" altLang="zh-CN" sz="2000" dirty="0" smtClean="0">
                <a:latin typeface="+mn-ea"/>
              </a:rPr>
              <a:t>www</a:t>
            </a:r>
            <a:r>
              <a:rPr lang="zh-CN" altLang="en-US" sz="2000" dirty="0" smtClean="0">
                <a:latin typeface="+mn-ea"/>
              </a:rPr>
              <a:t>地址</a:t>
            </a:r>
            <a:endParaRPr lang="en-US" altLang="zh-CN" sz="2000" dirty="0" smtClean="0">
              <a:latin typeface="+mn-ea"/>
            </a:endParaRPr>
          </a:p>
          <a:p>
            <a:pPr algn="just">
              <a:lnSpc>
                <a:spcPct val="150000"/>
              </a:lnSpc>
            </a:pPr>
            <a:endParaRPr lang="en-US" altLang="zh-CN" sz="2000" dirty="0">
              <a:latin typeface="+mn-ea"/>
            </a:endParaRPr>
          </a:p>
          <a:p>
            <a:pPr algn="just">
              <a:lnSpc>
                <a:spcPct val="150000"/>
              </a:lnSpc>
            </a:pPr>
            <a:r>
              <a:rPr lang="en-US" altLang="zh-CN" sz="2000" dirty="0" smtClean="0">
                <a:latin typeface="+mn-ea"/>
              </a:rPr>
              <a:t>3</a:t>
            </a:r>
            <a:r>
              <a:rPr lang="zh-CN" altLang="en-US" sz="2000" dirty="0" smtClean="0">
                <a:latin typeface="+mn-ea"/>
              </a:rPr>
              <a:t>、</a:t>
            </a:r>
            <a:r>
              <a:rPr lang="zh-CN" altLang="zh-CN" sz="2000" dirty="0">
                <a:latin typeface="+mn-ea"/>
              </a:rPr>
              <a:t>两个不同的</a:t>
            </a:r>
            <a:r>
              <a:rPr lang="en-US" altLang="zh-CN" sz="2000" dirty="0">
                <a:latin typeface="+mn-ea"/>
              </a:rPr>
              <a:t>Web</a:t>
            </a:r>
            <a:r>
              <a:rPr lang="zh-CN" altLang="zh-CN" sz="2000" dirty="0">
                <a:latin typeface="+mn-ea"/>
              </a:rPr>
              <a:t>页面（例如，</a:t>
            </a:r>
            <a:r>
              <a:rPr lang="en-US" altLang="zh-CN" sz="2000" dirty="0">
                <a:latin typeface="+mn-ea"/>
              </a:rPr>
              <a:t>www.uestc.edu.cn/index.html</a:t>
            </a:r>
            <a:r>
              <a:rPr lang="zh-CN" altLang="zh-CN" sz="2000" dirty="0">
                <a:latin typeface="+mn-ea"/>
              </a:rPr>
              <a:t>和</a:t>
            </a:r>
            <a:r>
              <a:rPr lang="en-US" altLang="zh-CN" sz="2000" dirty="0">
                <a:latin typeface="+mn-ea"/>
              </a:rPr>
              <a:t>mail.uestc.edu.cn/index.html</a:t>
            </a:r>
            <a:r>
              <a:rPr lang="zh-CN" altLang="zh-CN" sz="2000" dirty="0">
                <a:latin typeface="+mn-ea"/>
              </a:rPr>
              <a:t>）可以使用一个持久连接发送。（</a:t>
            </a:r>
            <a:r>
              <a:rPr lang="en-US" altLang="zh-CN" sz="2000" dirty="0">
                <a:latin typeface="+mn-ea"/>
              </a:rPr>
              <a:t>        </a:t>
            </a:r>
            <a:r>
              <a:rPr lang="zh-CN" altLang="zh-CN" sz="2000" dirty="0" smtClean="0">
                <a:latin typeface="+mn-ea"/>
              </a:rPr>
              <a:t>）</a:t>
            </a:r>
            <a:endParaRPr lang="en-US" altLang="zh-CN" sz="2000" dirty="0" smtClean="0">
              <a:latin typeface="+mn-ea"/>
            </a:endParaRPr>
          </a:p>
          <a:p>
            <a:pPr algn="just">
              <a:lnSpc>
                <a:spcPct val="150000"/>
              </a:lnSpc>
            </a:pPr>
            <a:endParaRPr lang="en-US" altLang="zh-CN" sz="2000" dirty="0">
              <a:latin typeface="+mn-ea"/>
            </a:endParaRPr>
          </a:p>
          <a:p>
            <a:pPr algn="just">
              <a:lnSpc>
                <a:spcPct val="150000"/>
              </a:lnSpc>
            </a:pPr>
            <a:r>
              <a:rPr lang="en-US" altLang="zh-CN" sz="2000" dirty="0" smtClean="0">
                <a:latin typeface="+mn-ea"/>
              </a:rPr>
              <a:t>4</a:t>
            </a:r>
            <a:r>
              <a:rPr lang="zh-CN" altLang="en-US" sz="2000" dirty="0" smtClean="0">
                <a:latin typeface="+mn-ea"/>
              </a:rPr>
              <a:t>、</a:t>
            </a:r>
            <a:r>
              <a:rPr lang="en-US" altLang="zh-CN" sz="2000" dirty="0">
                <a:latin typeface="+mn-ea"/>
              </a:rPr>
              <a:t>HTTP</a:t>
            </a:r>
            <a:r>
              <a:rPr lang="zh-CN" altLang="zh-CN" sz="2000" dirty="0">
                <a:latin typeface="+mn-ea"/>
              </a:rPr>
              <a:t>响应报文不会有空的报文</a:t>
            </a:r>
            <a:r>
              <a:rPr lang="zh-CN" altLang="en-US" sz="2000" dirty="0">
                <a:latin typeface="+mn-ea"/>
              </a:rPr>
              <a:t>实</a:t>
            </a:r>
            <a:r>
              <a:rPr lang="zh-CN" altLang="zh-CN" sz="2000" dirty="0">
                <a:latin typeface="+mn-ea"/>
              </a:rPr>
              <a:t>体。（</a:t>
            </a:r>
            <a:r>
              <a:rPr lang="en-US" altLang="zh-CN" sz="2000" dirty="0">
                <a:latin typeface="+mn-ea"/>
              </a:rPr>
              <a:t>      </a:t>
            </a:r>
            <a:r>
              <a:rPr lang="zh-CN" altLang="zh-CN" sz="2000" dirty="0" smtClean="0">
                <a:latin typeface="+mn-ea"/>
              </a:rPr>
              <a:t>）</a:t>
            </a:r>
            <a:endParaRPr lang="en-US" altLang="zh-CN" sz="2000" dirty="0" smtClean="0">
              <a:latin typeface="+mn-ea"/>
            </a:endParaRPr>
          </a:p>
        </p:txBody>
      </p:sp>
    </p:spTree>
    <p:extLst>
      <p:ext uri="{BB962C8B-B14F-4D97-AF65-F5344CB8AC3E}">
        <p14:creationId xmlns:p14="http://schemas.microsoft.com/office/powerpoint/2010/main" val="372423502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学习目的</a:t>
            </a:r>
          </a:p>
        </p:txBody>
      </p:sp>
      <p:sp>
        <p:nvSpPr>
          <p:cNvPr id="2" name="矩形 1"/>
          <p:cNvSpPr/>
          <p:nvPr/>
        </p:nvSpPr>
        <p:spPr>
          <a:xfrm>
            <a:off x="0" y="706101"/>
            <a:ext cx="11418277" cy="4524315"/>
          </a:xfrm>
          <a:prstGeom prst="rect">
            <a:avLst/>
          </a:prstGeom>
        </p:spPr>
        <p:txBody>
          <a:bodyPr wrap="square">
            <a:spAutoFit/>
          </a:bodyPr>
          <a:lstStyle/>
          <a:p>
            <a:r>
              <a:rPr lang="en-US" altLang="zh-CN" sz="2400" dirty="0" smtClean="0">
                <a:latin typeface="+mn-ea"/>
              </a:rPr>
              <a:t>1</a:t>
            </a:r>
            <a:r>
              <a:rPr lang="zh-CN" altLang="en-US" sz="2400" dirty="0" smtClean="0">
                <a:latin typeface="+mn-ea"/>
              </a:rPr>
              <a:t>、</a:t>
            </a:r>
            <a:r>
              <a:rPr lang="zh-CN" altLang="en-US" sz="2400" b="1" dirty="0">
                <a:latin typeface="+mn-ea"/>
              </a:rPr>
              <a:t>分组丢失和延迟是如何产生</a:t>
            </a:r>
            <a:r>
              <a:rPr lang="zh-CN" altLang="en-US" sz="2400" b="1" dirty="0" smtClean="0">
                <a:latin typeface="+mn-ea"/>
              </a:rPr>
              <a:t>的？</a:t>
            </a:r>
            <a:endParaRPr lang="en-US" altLang="zh-CN" sz="2400" b="1" dirty="0" smtClean="0">
              <a:latin typeface="+mn-ea"/>
            </a:endParaRPr>
          </a:p>
          <a:p>
            <a:r>
              <a:rPr lang="zh-CN" altLang="en-US" sz="2400" dirty="0">
                <a:latin typeface="+mn-ea"/>
                <a:cs typeface="微软雅黑" panose="020B0503020204020204" pitchFamily="34" charset="-122"/>
              </a:rPr>
              <a:t>分组到达输出链路的速率超过输出链路的</a:t>
            </a:r>
            <a:r>
              <a:rPr lang="zh-CN" altLang="en-US" sz="2400" dirty="0" smtClean="0">
                <a:latin typeface="+mn-ea"/>
                <a:cs typeface="微软雅黑" panose="020B0503020204020204" pitchFamily="34" charset="-122"/>
              </a:rPr>
              <a:t>容量</a:t>
            </a:r>
            <a:endParaRPr lang="en-US" altLang="zh-CN" sz="2400" dirty="0" smtClean="0">
              <a:latin typeface="+mn-ea"/>
              <a:cs typeface="微软雅黑" panose="020B0503020204020204" pitchFamily="34" charset="-122"/>
            </a:endParaRPr>
          </a:p>
          <a:p>
            <a:endParaRPr lang="en-US" altLang="zh-CN" sz="2400" dirty="0">
              <a:latin typeface="+mn-ea"/>
            </a:endParaRPr>
          </a:p>
          <a:p>
            <a:r>
              <a:rPr lang="en-US" altLang="zh-CN" sz="2400" dirty="0">
                <a:latin typeface="+mn-ea"/>
              </a:rPr>
              <a:t>2</a:t>
            </a:r>
            <a:r>
              <a:rPr lang="zh-CN" altLang="en-US" sz="2400" dirty="0" smtClean="0">
                <a:latin typeface="+mn-ea"/>
              </a:rPr>
              <a:t>、</a:t>
            </a:r>
            <a:r>
              <a:rPr lang="zh-CN" altLang="en-US" sz="2400" b="1" dirty="0">
                <a:latin typeface="+mn-ea"/>
              </a:rPr>
              <a:t>分组延迟的</a:t>
            </a:r>
            <a:r>
              <a:rPr lang="en-US" altLang="zh-CN" sz="2400" b="1" dirty="0">
                <a:latin typeface="+mn-ea"/>
              </a:rPr>
              <a:t>4</a:t>
            </a:r>
            <a:r>
              <a:rPr lang="zh-CN" altLang="en-US" sz="2400" b="1" dirty="0">
                <a:latin typeface="+mn-ea"/>
              </a:rPr>
              <a:t>种类型</a:t>
            </a:r>
          </a:p>
          <a:p>
            <a:r>
              <a:rPr lang="zh-CN" altLang="en-US" sz="2400" dirty="0" smtClean="0">
                <a:latin typeface="+mn-ea"/>
              </a:rPr>
              <a:t>（</a:t>
            </a:r>
            <a:r>
              <a:rPr lang="en-US" altLang="zh-CN" sz="2400" dirty="0" smtClean="0">
                <a:latin typeface="+mn-ea"/>
              </a:rPr>
              <a:t>1</a:t>
            </a:r>
            <a:r>
              <a:rPr lang="zh-CN" altLang="en-US" sz="2400" dirty="0" smtClean="0">
                <a:latin typeface="+mn-ea"/>
              </a:rPr>
              <a:t>）</a:t>
            </a:r>
            <a:r>
              <a:rPr lang="zh-CN" altLang="en-US" sz="2400" dirty="0">
                <a:latin typeface="+mn-ea"/>
                <a:cs typeface="微软雅黑" panose="020B0503020204020204" pitchFamily="34" charset="-122"/>
              </a:rPr>
              <a:t>节点处理</a:t>
            </a:r>
            <a:r>
              <a:rPr lang="zh-CN" altLang="en-US" sz="2400" dirty="0" smtClean="0">
                <a:latin typeface="+mn-ea"/>
                <a:cs typeface="微软雅黑" panose="020B0503020204020204" pitchFamily="34" charset="-122"/>
              </a:rPr>
              <a:t>时延：差错检测、选择输出链路，微秒级</a:t>
            </a:r>
            <a:endParaRPr lang="en-US" altLang="zh-CN" sz="2400" dirty="0" smtClean="0">
              <a:latin typeface="+mn-ea"/>
              <a:cs typeface="微软雅黑" panose="020B0503020204020204" pitchFamily="34" charset="-122"/>
            </a:endParaRPr>
          </a:p>
          <a:p>
            <a:r>
              <a:rPr lang="zh-CN" altLang="en-US" sz="2400" dirty="0" smtClean="0">
                <a:latin typeface="+mn-ea"/>
              </a:rPr>
              <a:t>（</a:t>
            </a:r>
            <a:r>
              <a:rPr lang="en-US" altLang="zh-CN" sz="2400" dirty="0" smtClean="0">
                <a:latin typeface="+mn-ea"/>
              </a:rPr>
              <a:t>2</a:t>
            </a:r>
            <a:r>
              <a:rPr lang="zh-CN" altLang="en-US" sz="2400" dirty="0" smtClean="0">
                <a:latin typeface="+mn-ea"/>
              </a:rPr>
              <a:t>）</a:t>
            </a:r>
            <a:r>
              <a:rPr lang="zh-CN" altLang="en-US" sz="2400" dirty="0">
                <a:latin typeface="+mn-ea"/>
                <a:cs typeface="微软雅黑" panose="020B0503020204020204" pitchFamily="34" charset="-122"/>
              </a:rPr>
              <a:t>排队</a:t>
            </a:r>
            <a:r>
              <a:rPr lang="zh-CN" altLang="en-US" sz="2400" dirty="0" smtClean="0">
                <a:latin typeface="+mn-ea"/>
                <a:cs typeface="微软雅黑" panose="020B0503020204020204" pitchFamily="34" charset="-122"/>
              </a:rPr>
              <a:t>时延：</a:t>
            </a:r>
            <a:r>
              <a:rPr lang="zh-CN" altLang="en-US" sz="2400" dirty="0">
                <a:latin typeface="+mn-ea"/>
                <a:cs typeface="微软雅黑" panose="020B0503020204020204" pitchFamily="34" charset="-122"/>
              </a:rPr>
              <a:t>路由器的拥塞</a:t>
            </a:r>
            <a:r>
              <a:rPr lang="zh-CN" altLang="en-US" sz="2400" dirty="0" smtClean="0">
                <a:latin typeface="+mn-ea"/>
                <a:cs typeface="微软雅黑" panose="020B0503020204020204" pitchFamily="34" charset="-122"/>
              </a:rPr>
              <a:t>程度</a:t>
            </a:r>
            <a:endParaRPr lang="en-US" altLang="zh-CN" sz="2400" dirty="0" smtClean="0">
              <a:latin typeface="+mn-ea"/>
              <a:cs typeface="微软雅黑" panose="020B0503020204020204" pitchFamily="34" charset="-122"/>
            </a:endParaRPr>
          </a:p>
          <a:p>
            <a:pPr lvl="0"/>
            <a:r>
              <a:rPr lang="zh-CN" altLang="en-US" sz="2400" dirty="0" smtClean="0">
                <a:latin typeface="+mn-ea"/>
              </a:rPr>
              <a:t>（</a:t>
            </a:r>
            <a:r>
              <a:rPr lang="en-US" altLang="zh-CN" sz="2400" dirty="0" smtClean="0">
                <a:latin typeface="+mn-ea"/>
              </a:rPr>
              <a:t>3</a:t>
            </a:r>
            <a:r>
              <a:rPr lang="zh-CN" altLang="en-US" sz="2400" dirty="0" smtClean="0">
                <a:latin typeface="+mn-ea"/>
              </a:rPr>
              <a:t>）传输时延：</a:t>
            </a:r>
            <a:r>
              <a:rPr lang="en-US" altLang="zh-CN" sz="2400" dirty="0" smtClean="0">
                <a:latin typeface="+mn-ea"/>
              </a:rPr>
              <a:t>L/R</a:t>
            </a:r>
          </a:p>
          <a:p>
            <a:pPr lvl="0"/>
            <a:r>
              <a:rPr lang="zh-CN" altLang="en-US" sz="2400" dirty="0" smtClean="0">
                <a:latin typeface="+mn-ea"/>
              </a:rPr>
              <a:t>（</a:t>
            </a:r>
            <a:r>
              <a:rPr lang="en-US" altLang="zh-CN" sz="2400" dirty="0" smtClean="0">
                <a:latin typeface="+mn-ea"/>
              </a:rPr>
              <a:t>4</a:t>
            </a:r>
            <a:r>
              <a:rPr lang="zh-CN" altLang="en-US" sz="2400" dirty="0" smtClean="0">
                <a:latin typeface="+mn-ea"/>
              </a:rPr>
              <a:t>）传播时延：</a:t>
            </a:r>
            <a:r>
              <a:rPr lang="en-US" altLang="zh-CN" sz="2400" dirty="0" smtClean="0">
                <a:latin typeface="+mn-ea"/>
              </a:rPr>
              <a:t>d/s</a:t>
            </a:r>
            <a:r>
              <a:rPr lang="zh-CN" altLang="en-US" sz="2400" dirty="0" smtClean="0">
                <a:latin typeface="+mn-ea"/>
              </a:rPr>
              <a:t>，卫星</a:t>
            </a:r>
            <a:r>
              <a:rPr lang="en-US" altLang="zh-CN" sz="2400" dirty="0" smtClean="0">
                <a:latin typeface="+mn-ea"/>
              </a:rPr>
              <a:t>250ms</a:t>
            </a:r>
          </a:p>
          <a:p>
            <a:pPr lvl="0"/>
            <a:endParaRPr lang="en-US" altLang="zh-CN" sz="2400" dirty="0" smtClean="0">
              <a:latin typeface="+mn-ea"/>
            </a:endParaRPr>
          </a:p>
          <a:p>
            <a:pPr lvl="0"/>
            <a:r>
              <a:rPr lang="en-US" altLang="zh-CN" sz="2400" dirty="0">
                <a:latin typeface="+mn-ea"/>
              </a:rPr>
              <a:t>3</a:t>
            </a:r>
            <a:r>
              <a:rPr lang="zh-CN" altLang="en-US" sz="2400" dirty="0" smtClean="0">
                <a:latin typeface="+mn-ea"/>
              </a:rPr>
              <a:t>、排队延时</a:t>
            </a:r>
            <a:endParaRPr lang="en-US" altLang="zh-CN" sz="2400" dirty="0" smtClean="0">
              <a:latin typeface="+mn-ea"/>
            </a:endParaRPr>
          </a:p>
          <a:p>
            <a:r>
              <a:rPr lang="zh-CN" altLang="en-US" sz="2400" dirty="0" smtClean="0">
                <a:latin typeface="+mn-ea"/>
                <a:cs typeface="微软雅黑" panose="020B0503020204020204" pitchFamily="34" charset="-122"/>
              </a:rPr>
              <a:t>流量</a:t>
            </a:r>
            <a:r>
              <a:rPr lang="zh-CN" altLang="en-US" sz="2400" dirty="0">
                <a:latin typeface="+mn-ea"/>
                <a:cs typeface="微软雅黑" panose="020B0503020204020204" pitchFamily="34" charset="-122"/>
              </a:rPr>
              <a:t>强度</a:t>
            </a:r>
            <a:r>
              <a:rPr lang="en-US" altLang="zh-CN" sz="2400" dirty="0">
                <a:latin typeface="+mn-ea"/>
                <a:cs typeface="微软雅黑" panose="020B0503020204020204" pitchFamily="34" charset="-122"/>
              </a:rPr>
              <a:t>(traffic intensity) = </a:t>
            </a:r>
            <a:r>
              <a:rPr lang="en-US" altLang="zh-CN" sz="2400" dirty="0" smtClean="0">
                <a:latin typeface="+mn-ea"/>
                <a:cs typeface="微软雅黑" panose="020B0503020204020204" pitchFamily="34" charset="-122"/>
              </a:rPr>
              <a:t>La/R</a:t>
            </a:r>
            <a:r>
              <a:rPr lang="zh-CN" altLang="en-US" sz="2400" dirty="0" smtClean="0">
                <a:latin typeface="+mn-ea"/>
                <a:cs typeface="微软雅黑" panose="020B0503020204020204" pitchFamily="34" charset="-122"/>
              </a:rPr>
              <a:t>，其中</a:t>
            </a:r>
            <a:r>
              <a:rPr lang="en-US" altLang="zh-CN" sz="2400" dirty="0" smtClean="0">
                <a:latin typeface="+mn-ea"/>
                <a:cs typeface="微软雅黑" panose="020B0503020204020204" pitchFamily="34" charset="-122"/>
              </a:rPr>
              <a:t>a</a:t>
            </a:r>
            <a:r>
              <a:rPr lang="zh-CN" altLang="en-US" sz="2400" dirty="0" smtClean="0">
                <a:latin typeface="+mn-ea"/>
                <a:cs typeface="微软雅黑" panose="020B0503020204020204" pitchFamily="34" charset="-122"/>
              </a:rPr>
              <a:t>为平均</a:t>
            </a:r>
            <a:r>
              <a:rPr lang="zh-CN" altLang="en-US" sz="2400" dirty="0">
                <a:latin typeface="+mn-ea"/>
                <a:cs typeface="微软雅黑" panose="020B0503020204020204" pitchFamily="34" charset="-122"/>
              </a:rPr>
              <a:t>分组到达</a:t>
            </a:r>
            <a:r>
              <a:rPr lang="zh-CN" altLang="en-US" sz="2400" dirty="0" smtClean="0">
                <a:latin typeface="+mn-ea"/>
                <a:cs typeface="微软雅黑" panose="020B0503020204020204" pitchFamily="34" charset="-122"/>
              </a:rPr>
              <a:t>速率，</a:t>
            </a:r>
            <a:r>
              <a:rPr lang="en-US" altLang="zh-CN" sz="2400" dirty="0">
                <a:latin typeface="+mn-ea"/>
                <a:cs typeface="微软雅黑" panose="020B0503020204020204" pitchFamily="34" charset="-122"/>
              </a:rPr>
              <a:t> </a:t>
            </a:r>
            <a:r>
              <a:rPr lang="en-US" altLang="zh-CN" sz="2400" dirty="0" smtClean="0">
                <a:latin typeface="+mn-ea"/>
                <a:cs typeface="微软雅黑" panose="020B0503020204020204" pitchFamily="34" charset="-122"/>
              </a:rPr>
              <a:t>L</a:t>
            </a:r>
            <a:r>
              <a:rPr lang="zh-CN" altLang="en-US" sz="2400" dirty="0" smtClean="0">
                <a:latin typeface="+mn-ea"/>
                <a:cs typeface="微软雅黑" panose="020B0503020204020204" pitchFamily="34" charset="-122"/>
              </a:rPr>
              <a:t>为分组长度，</a:t>
            </a:r>
            <a:r>
              <a:rPr lang="en-US" altLang="zh-CN" sz="2400" dirty="0">
                <a:latin typeface="+mn-ea"/>
                <a:cs typeface="微软雅黑" panose="020B0503020204020204" pitchFamily="34" charset="-122"/>
              </a:rPr>
              <a:t> </a:t>
            </a:r>
            <a:r>
              <a:rPr lang="en-US" altLang="zh-CN" sz="2400" dirty="0" smtClean="0">
                <a:latin typeface="+mn-ea"/>
                <a:cs typeface="微软雅黑" panose="020B0503020204020204" pitchFamily="34" charset="-122"/>
              </a:rPr>
              <a:t>R</a:t>
            </a:r>
            <a:r>
              <a:rPr lang="zh-CN" altLang="en-US" sz="2400" dirty="0" smtClean="0">
                <a:latin typeface="+mn-ea"/>
                <a:cs typeface="微软雅黑" panose="020B0503020204020204" pitchFamily="34" charset="-122"/>
              </a:rPr>
              <a:t>为链路</a:t>
            </a:r>
            <a:r>
              <a:rPr lang="zh-CN" altLang="en-US" sz="2400" dirty="0">
                <a:latin typeface="+mn-ea"/>
                <a:cs typeface="微软雅黑" panose="020B0503020204020204" pitchFamily="34" charset="-122"/>
              </a:rPr>
              <a:t>带宽</a:t>
            </a:r>
            <a:r>
              <a:rPr lang="zh-CN" altLang="en-US" sz="2400" dirty="0" smtClean="0">
                <a:latin typeface="+mn-ea"/>
                <a:cs typeface="微软雅黑" panose="020B0503020204020204" pitchFamily="34" charset="-122"/>
              </a:rPr>
              <a:t> </a:t>
            </a:r>
            <a:endParaRPr lang="zh-CN" altLang="en-US" sz="2400" dirty="0">
              <a:latin typeface="+mn-ea"/>
            </a:endParaRPr>
          </a:p>
        </p:txBody>
      </p:sp>
      <p:sp>
        <p:nvSpPr>
          <p:cNvPr id="4" name="矩形 3"/>
          <p:cNvSpPr/>
          <p:nvPr/>
        </p:nvSpPr>
        <p:spPr>
          <a:xfrm>
            <a:off x="11098283" y="521435"/>
            <a:ext cx="822661" cy="369332"/>
          </a:xfrm>
          <a:prstGeom prst="rect">
            <a:avLst/>
          </a:prstGeom>
        </p:spPr>
        <p:txBody>
          <a:bodyPr wrap="none">
            <a:spAutoFit/>
          </a:bodyPr>
          <a:lstStyle/>
          <a:p>
            <a:r>
              <a:rPr lang="en-US" altLang="zh-CN" dirty="0" smtClean="0">
                <a:latin typeface="+mn-ea"/>
              </a:rPr>
              <a:t>03/09</a:t>
            </a:r>
            <a:endParaRPr lang="zh-CN" altLang="en-US" dirty="0"/>
          </a:p>
        </p:txBody>
      </p:sp>
    </p:spTree>
    <p:extLst>
      <p:ext uri="{BB962C8B-B14F-4D97-AF65-F5344CB8AC3E}">
        <p14:creationId xmlns:p14="http://schemas.microsoft.com/office/powerpoint/2010/main" val="40931738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学习目的</a:t>
            </a:r>
          </a:p>
        </p:txBody>
      </p:sp>
      <p:sp>
        <p:nvSpPr>
          <p:cNvPr id="4" name="矩形 3"/>
          <p:cNvSpPr/>
          <p:nvPr/>
        </p:nvSpPr>
        <p:spPr>
          <a:xfrm>
            <a:off x="310605" y="388486"/>
            <a:ext cx="11593220" cy="5050613"/>
          </a:xfrm>
          <a:prstGeom prst="rect">
            <a:avLst/>
          </a:prstGeom>
        </p:spPr>
        <p:txBody>
          <a:bodyPr wrap="square">
            <a:spAutoFit/>
          </a:bodyPr>
          <a:lstStyle/>
          <a:p>
            <a:pPr algn="just">
              <a:lnSpc>
                <a:spcPct val="150000"/>
              </a:lnSpc>
            </a:pPr>
            <a:r>
              <a:rPr lang="en-US" altLang="zh-CN" dirty="0" smtClean="0">
                <a:latin typeface="+mn-ea"/>
              </a:rPr>
              <a:t>6</a:t>
            </a:r>
            <a:r>
              <a:rPr lang="zh-CN" altLang="en-US" dirty="0">
                <a:latin typeface="+mn-ea"/>
              </a:rPr>
              <a:t>、假设用户请求由一些文本和</a:t>
            </a:r>
            <a:r>
              <a:rPr lang="en-US" altLang="zh-CN" dirty="0">
                <a:latin typeface="+mn-ea"/>
              </a:rPr>
              <a:t>3</a:t>
            </a:r>
            <a:r>
              <a:rPr lang="zh-CN" altLang="en-US" dirty="0">
                <a:latin typeface="+mn-ea"/>
              </a:rPr>
              <a:t>幅图像组成的</a:t>
            </a:r>
            <a:r>
              <a:rPr lang="en-US" altLang="zh-CN" dirty="0">
                <a:latin typeface="+mn-ea"/>
              </a:rPr>
              <a:t>Web</a:t>
            </a:r>
            <a:r>
              <a:rPr lang="zh-CN" altLang="en-US" dirty="0">
                <a:latin typeface="+mn-ea"/>
              </a:rPr>
              <a:t>页面。对于这个页面，客户将发送一个请求报文</a:t>
            </a:r>
            <a:r>
              <a:rPr lang="en-US" altLang="zh-CN" dirty="0">
                <a:latin typeface="+mn-ea"/>
              </a:rPr>
              <a:t>,</a:t>
            </a:r>
            <a:r>
              <a:rPr lang="zh-CN" altLang="en-US" dirty="0">
                <a:latin typeface="+mn-ea"/>
              </a:rPr>
              <a:t>并接收</a:t>
            </a:r>
            <a:r>
              <a:rPr lang="en-US" altLang="zh-CN" dirty="0">
                <a:latin typeface="+mn-ea"/>
              </a:rPr>
              <a:t>4</a:t>
            </a:r>
            <a:r>
              <a:rPr lang="zh-CN" altLang="en-US" dirty="0">
                <a:latin typeface="+mn-ea"/>
              </a:rPr>
              <a:t>个响应报文</a:t>
            </a:r>
            <a:r>
              <a:rPr lang="zh-CN" altLang="en-US" dirty="0" smtClean="0">
                <a:latin typeface="+mn-ea"/>
              </a:rPr>
              <a:t>。（）</a:t>
            </a:r>
            <a:endParaRPr lang="en-US" altLang="zh-CN" dirty="0" smtClean="0">
              <a:latin typeface="+mn-ea"/>
            </a:endParaRPr>
          </a:p>
          <a:p>
            <a:pPr algn="just">
              <a:lnSpc>
                <a:spcPct val="150000"/>
              </a:lnSpc>
            </a:pPr>
            <a:r>
              <a:rPr lang="en-US" altLang="zh-CN" dirty="0" smtClean="0">
                <a:latin typeface="+mn-ea"/>
              </a:rPr>
              <a:t>7</a:t>
            </a:r>
            <a:r>
              <a:rPr lang="zh-CN" altLang="en-US" dirty="0">
                <a:latin typeface="+mn-ea"/>
              </a:rPr>
              <a:t>、在浏览器和初始服务器之间使用非持续连接的话，一个</a:t>
            </a:r>
            <a:r>
              <a:rPr lang="en-US" altLang="zh-CN" dirty="0">
                <a:latin typeface="+mn-ea"/>
              </a:rPr>
              <a:t>TCP</a:t>
            </a:r>
            <a:r>
              <a:rPr lang="zh-CN" altLang="en-US" dirty="0">
                <a:latin typeface="+mn-ea"/>
              </a:rPr>
              <a:t>报文段是可能携带两个不同的</a:t>
            </a:r>
            <a:r>
              <a:rPr lang="en-US" altLang="zh-CN" dirty="0">
                <a:latin typeface="+mn-ea"/>
              </a:rPr>
              <a:t>HTTP </a:t>
            </a:r>
            <a:r>
              <a:rPr lang="zh-CN" altLang="en-US" dirty="0">
                <a:latin typeface="+mn-ea"/>
              </a:rPr>
              <a:t>服务请求报文的</a:t>
            </a:r>
            <a:r>
              <a:rPr lang="zh-CN" altLang="en-US" dirty="0" smtClean="0">
                <a:latin typeface="+mn-ea"/>
              </a:rPr>
              <a:t>。（）</a:t>
            </a:r>
            <a:endParaRPr lang="en-US" altLang="zh-CN" dirty="0" smtClean="0">
              <a:latin typeface="+mn-ea"/>
            </a:endParaRPr>
          </a:p>
          <a:p>
            <a:pPr algn="just">
              <a:lnSpc>
                <a:spcPct val="150000"/>
              </a:lnSpc>
            </a:pPr>
            <a:r>
              <a:rPr lang="en-US" altLang="zh-CN" dirty="0" smtClean="0">
                <a:latin typeface="+mn-ea"/>
              </a:rPr>
              <a:t>8</a:t>
            </a:r>
            <a:r>
              <a:rPr lang="zh-CN" altLang="en-US" dirty="0">
                <a:latin typeface="+mn-ea"/>
              </a:rPr>
              <a:t>、在</a:t>
            </a:r>
            <a:r>
              <a:rPr lang="en-US" altLang="zh-CN" dirty="0">
                <a:latin typeface="+mn-ea"/>
              </a:rPr>
              <a:t>HTTP</a:t>
            </a:r>
            <a:r>
              <a:rPr lang="zh-CN" altLang="en-US" dirty="0">
                <a:latin typeface="+mn-ea"/>
              </a:rPr>
              <a:t>响应报文中的</a:t>
            </a:r>
            <a:r>
              <a:rPr lang="en-US" altLang="zh-CN" dirty="0">
                <a:latin typeface="+mn-ea"/>
              </a:rPr>
              <a:t>Date</a:t>
            </a:r>
            <a:r>
              <a:rPr lang="zh-CN" altLang="en-US" dirty="0">
                <a:latin typeface="+mn-ea"/>
              </a:rPr>
              <a:t>：首部指出了该响应中对象最后一次修改的时间</a:t>
            </a:r>
            <a:r>
              <a:rPr lang="zh-CN" altLang="en-US" dirty="0" smtClean="0">
                <a:latin typeface="+mn-ea"/>
              </a:rPr>
              <a:t>。（）</a:t>
            </a:r>
            <a:endParaRPr lang="en-US" altLang="zh-CN" dirty="0" smtClean="0">
              <a:latin typeface="+mn-ea"/>
            </a:endParaRPr>
          </a:p>
          <a:p>
            <a:pPr algn="just">
              <a:lnSpc>
                <a:spcPct val="130000"/>
              </a:lnSpc>
            </a:pPr>
            <a:r>
              <a:rPr lang="en-US" altLang="zh-CN" dirty="0">
                <a:latin typeface="+mn-ea"/>
              </a:rPr>
              <a:t>9</a:t>
            </a:r>
            <a:r>
              <a:rPr lang="zh-CN" altLang="en-US" dirty="0" smtClean="0">
                <a:latin typeface="+mn-ea"/>
              </a:rPr>
              <a:t>、以下</a:t>
            </a:r>
            <a:r>
              <a:rPr lang="zh-CN" altLang="en-US" dirty="0">
                <a:latin typeface="+mn-ea"/>
              </a:rPr>
              <a:t>所示</a:t>
            </a:r>
            <a:r>
              <a:rPr lang="en-US" altLang="zh-CN" dirty="0">
                <a:latin typeface="+mn-ea"/>
              </a:rPr>
              <a:t>HTTP</a:t>
            </a:r>
            <a:r>
              <a:rPr lang="zh-CN" altLang="en-US" dirty="0">
                <a:latin typeface="+mn-ea"/>
              </a:rPr>
              <a:t>报文头部的请求行或者状态行中，格式正确的是</a:t>
            </a:r>
            <a:r>
              <a:rPr lang="en-US" altLang="zh-CN" dirty="0">
                <a:latin typeface="+mn-ea"/>
              </a:rPr>
              <a:t>(        )</a:t>
            </a:r>
          </a:p>
          <a:p>
            <a:pPr algn="just">
              <a:lnSpc>
                <a:spcPct val="130000"/>
              </a:lnSpc>
            </a:pPr>
            <a:r>
              <a:rPr lang="en-US" altLang="zh-CN" dirty="0">
                <a:latin typeface="+mn-ea"/>
              </a:rPr>
              <a:t>A</a:t>
            </a:r>
            <a:r>
              <a:rPr lang="zh-CN" altLang="en-US" dirty="0">
                <a:latin typeface="+mn-ea"/>
              </a:rPr>
              <a:t>、</a:t>
            </a:r>
            <a:r>
              <a:rPr lang="en-US" altLang="zh-CN" dirty="0">
                <a:latin typeface="+mn-ea"/>
              </a:rPr>
              <a:t>200 HTTP/1.1 OK		     </a:t>
            </a:r>
            <a:r>
              <a:rPr lang="en-US" altLang="zh-CN" dirty="0" smtClean="0">
                <a:latin typeface="+mn-ea"/>
              </a:rPr>
              <a:t>	 </a:t>
            </a:r>
            <a:r>
              <a:rPr lang="en-US" altLang="zh-CN" dirty="0">
                <a:latin typeface="+mn-ea"/>
              </a:rPr>
              <a:t>B</a:t>
            </a:r>
            <a:r>
              <a:rPr lang="zh-CN" altLang="en-US" dirty="0">
                <a:latin typeface="+mn-ea"/>
              </a:rPr>
              <a:t>、</a:t>
            </a:r>
            <a:r>
              <a:rPr lang="en-US" altLang="zh-CN" dirty="0">
                <a:latin typeface="+mn-ea"/>
              </a:rPr>
              <a:t>PUT HTTP/1.0 404 NOT FOUND</a:t>
            </a:r>
          </a:p>
          <a:p>
            <a:pPr algn="just">
              <a:lnSpc>
                <a:spcPct val="130000"/>
              </a:lnSpc>
            </a:pPr>
            <a:r>
              <a:rPr lang="en-US" altLang="zh-CN" dirty="0">
                <a:latin typeface="+mn-ea"/>
              </a:rPr>
              <a:t>C</a:t>
            </a:r>
            <a:r>
              <a:rPr lang="zh-CN" altLang="en-US" dirty="0">
                <a:latin typeface="+mn-ea"/>
              </a:rPr>
              <a:t>、</a:t>
            </a:r>
            <a:r>
              <a:rPr lang="en-US" altLang="zh-CN" dirty="0">
                <a:latin typeface="+mn-ea"/>
              </a:rPr>
              <a:t>GET /star/abc.htm HTTP/1.1             D</a:t>
            </a:r>
            <a:r>
              <a:rPr lang="zh-CN" altLang="en-US" dirty="0">
                <a:latin typeface="+mn-ea"/>
              </a:rPr>
              <a:t>、</a:t>
            </a:r>
            <a:r>
              <a:rPr lang="en-US" altLang="zh-CN" dirty="0">
                <a:latin typeface="+mn-ea"/>
              </a:rPr>
              <a:t>200 GET HTTP/1.1 </a:t>
            </a:r>
            <a:r>
              <a:rPr lang="en-US" altLang="zh-CN" dirty="0" smtClean="0">
                <a:latin typeface="+mn-ea"/>
              </a:rPr>
              <a:t>OK</a:t>
            </a:r>
          </a:p>
          <a:p>
            <a:pPr algn="just">
              <a:lnSpc>
                <a:spcPct val="130000"/>
              </a:lnSpc>
            </a:pPr>
            <a:r>
              <a:rPr lang="en-US" altLang="zh-CN" dirty="0" smtClean="0">
                <a:latin typeface="+mn-ea"/>
              </a:rPr>
              <a:t>10</a:t>
            </a:r>
            <a:r>
              <a:rPr lang="zh-CN" altLang="en-US" dirty="0" smtClean="0">
                <a:latin typeface="+mn-ea"/>
              </a:rPr>
              <a:t>、一</a:t>
            </a:r>
            <a:r>
              <a:rPr lang="zh-CN" altLang="en-US" dirty="0">
                <a:latin typeface="+mn-ea"/>
              </a:rPr>
              <a:t>个机构建有自己的高速局域网，机构内员工经常频繁访问因特网少数几个固定网站，使得出口带宽成为瓶颈。以下何种技术可解决这个难题（  </a:t>
            </a:r>
            <a:r>
              <a:rPr lang="en-US" altLang="zh-CN" dirty="0">
                <a:latin typeface="+mn-ea"/>
              </a:rPr>
              <a:t>     </a:t>
            </a:r>
            <a:r>
              <a:rPr lang="zh-CN" altLang="en-US" dirty="0">
                <a:latin typeface="+mn-ea"/>
              </a:rPr>
              <a:t>）。</a:t>
            </a:r>
          </a:p>
          <a:p>
            <a:pPr algn="just">
              <a:lnSpc>
                <a:spcPct val="130000"/>
              </a:lnSpc>
            </a:pPr>
            <a:r>
              <a:rPr lang="en-US" altLang="zh-CN" dirty="0">
                <a:latin typeface="+mn-ea"/>
              </a:rPr>
              <a:t>A</a:t>
            </a:r>
            <a:r>
              <a:rPr lang="zh-CN" altLang="en-US" dirty="0">
                <a:latin typeface="+mn-ea"/>
              </a:rPr>
              <a:t>、</a:t>
            </a:r>
            <a:r>
              <a:rPr lang="en-US" altLang="zh-CN" dirty="0">
                <a:latin typeface="+mn-ea"/>
              </a:rPr>
              <a:t>Cookie</a:t>
            </a:r>
            <a:r>
              <a:rPr lang="zh-CN" altLang="en-US" dirty="0">
                <a:latin typeface="+mn-ea"/>
              </a:rPr>
              <a:t>技术     </a:t>
            </a:r>
            <a:r>
              <a:rPr lang="en-US" altLang="zh-CN" dirty="0">
                <a:latin typeface="+mn-ea"/>
              </a:rPr>
              <a:t>B</a:t>
            </a:r>
            <a:r>
              <a:rPr lang="zh-CN" altLang="en-US" dirty="0">
                <a:latin typeface="+mn-ea"/>
              </a:rPr>
              <a:t>、条件</a:t>
            </a:r>
            <a:r>
              <a:rPr lang="en-US" altLang="zh-CN" dirty="0">
                <a:latin typeface="+mn-ea"/>
              </a:rPr>
              <a:t>GET</a:t>
            </a:r>
            <a:r>
              <a:rPr lang="zh-CN" altLang="en-US" dirty="0">
                <a:latin typeface="+mn-ea"/>
              </a:rPr>
              <a:t>方法    </a:t>
            </a:r>
            <a:r>
              <a:rPr lang="en-US" altLang="zh-CN" dirty="0">
                <a:latin typeface="+mn-ea"/>
              </a:rPr>
              <a:t>C</a:t>
            </a:r>
            <a:r>
              <a:rPr lang="zh-CN" altLang="en-US" dirty="0">
                <a:latin typeface="+mn-ea"/>
              </a:rPr>
              <a:t>、</a:t>
            </a:r>
            <a:r>
              <a:rPr lang="en-US" altLang="zh-CN" dirty="0">
                <a:latin typeface="+mn-ea"/>
              </a:rPr>
              <a:t>Web</a:t>
            </a:r>
            <a:r>
              <a:rPr lang="zh-CN" altLang="en-US" dirty="0">
                <a:latin typeface="+mn-ea"/>
              </a:rPr>
              <a:t>缓存器</a:t>
            </a:r>
            <a:r>
              <a:rPr lang="en-US" altLang="zh-CN" dirty="0">
                <a:latin typeface="+mn-ea"/>
              </a:rPr>
              <a:t>/</a:t>
            </a:r>
            <a:r>
              <a:rPr lang="zh-CN" altLang="en-US" dirty="0">
                <a:latin typeface="+mn-ea"/>
              </a:rPr>
              <a:t>代理服务器    </a:t>
            </a:r>
            <a:r>
              <a:rPr lang="en-US" altLang="zh-CN" dirty="0">
                <a:latin typeface="+mn-ea"/>
              </a:rPr>
              <a:t>D</a:t>
            </a:r>
            <a:r>
              <a:rPr lang="zh-CN" altLang="en-US" dirty="0">
                <a:latin typeface="+mn-ea"/>
              </a:rPr>
              <a:t>、</a:t>
            </a:r>
            <a:r>
              <a:rPr lang="en-US" altLang="zh-CN" dirty="0">
                <a:latin typeface="+mn-ea"/>
              </a:rPr>
              <a:t>NAT</a:t>
            </a:r>
            <a:r>
              <a:rPr lang="zh-CN" altLang="en-US" dirty="0" smtClean="0">
                <a:latin typeface="+mn-ea"/>
              </a:rPr>
              <a:t>技术</a:t>
            </a:r>
            <a:endParaRPr lang="en-US" altLang="zh-CN" dirty="0" smtClean="0">
              <a:latin typeface="+mn-ea"/>
            </a:endParaRPr>
          </a:p>
          <a:p>
            <a:pPr algn="just">
              <a:lnSpc>
                <a:spcPct val="130000"/>
              </a:lnSpc>
            </a:pPr>
            <a:r>
              <a:rPr lang="en-US" altLang="zh-CN" dirty="0" smtClean="0">
                <a:latin typeface="+mn-ea"/>
              </a:rPr>
              <a:t>11</a:t>
            </a:r>
            <a:r>
              <a:rPr lang="zh-CN" altLang="en-US" dirty="0" smtClean="0">
                <a:latin typeface="+mn-ea"/>
              </a:rPr>
              <a:t>、使用</a:t>
            </a:r>
            <a:r>
              <a:rPr lang="zh-CN" altLang="en-US" dirty="0">
                <a:latin typeface="+mn-ea"/>
              </a:rPr>
              <a:t>浏览器打开一个页面，在</a:t>
            </a:r>
            <a:r>
              <a:rPr lang="en-US" altLang="zh-CN" dirty="0">
                <a:latin typeface="+mn-ea"/>
              </a:rPr>
              <a:t>HTTP</a:t>
            </a:r>
            <a:r>
              <a:rPr lang="zh-CN" altLang="en-US" dirty="0">
                <a:latin typeface="+mn-ea"/>
              </a:rPr>
              <a:t>请求报文中通常使用的方法是（  </a:t>
            </a:r>
            <a:r>
              <a:rPr lang="en-US" altLang="zh-CN" dirty="0">
                <a:latin typeface="+mn-ea"/>
              </a:rPr>
              <a:t>       </a:t>
            </a:r>
            <a:r>
              <a:rPr lang="zh-CN" altLang="en-US" dirty="0">
                <a:latin typeface="+mn-ea"/>
              </a:rPr>
              <a:t>）。</a:t>
            </a:r>
          </a:p>
          <a:p>
            <a:pPr algn="just">
              <a:lnSpc>
                <a:spcPct val="130000"/>
              </a:lnSpc>
            </a:pPr>
            <a:r>
              <a:rPr lang="en-US" altLang="zh-CN" dirty="0">
                <a:latin typeface="+mn-ea"/>
              </a:rPr>
              <a:t>A</a:t>
            </a:r>
            <a:r>
              <a:rPr lang="zh-CN" altLang="en-US" dirty="0">
                <a:latin typeface="+mn-ea"/>
              </a:rPr>
              <a:t>、</a:t>
            </a:r>
            <a:r>
              <a:rPr lang="en-US" altLang="zh-CN" dirty="0">
                <a:latin typeface="+mn-ea"/>
              </a:rPr>
              <a:t>GET     B</a:t>
            </a:r>
            <a:r>
              <a:rPr lang="zh-CN" altLang="en-US" dirty="0">
                <a:latin typeface="+mn-ea"/>
              </a:rPr>
              <a:t>、</a:t>
            </a:r>
            <a:r>
              <a:rPr lang="en-US" altLang="zh-CN" dirty="0">
                <a:latin typeface="+mn-ea"/>
              </a:rPr>
              <a:t>PUT    C</a:t>
            </a:r>
            <a:r>
              <a:rPr lang="zh-CN" altLang="en-US" dirty="0">
                <a:latin typeface="+mn-ea"/>
              </a:rPr>
              <a:t>、</a:t>
            </a:r>
            <a:r>
              <a:rPr lang="en-US" altLang="zh-CN" dirty="0">
                <a:latin typeface="+mn-ea"/>
              </a:rPr>
              <a:t>POST    D</a:t>
            </a:r>
            <a:r>
              <a:rPr lang="zh-CN" altLang="en-US" dirty="0">
                <a:latin typeface="+mn-ea"/>
              </a:rPr>
              <a:t>、</a:t>
            </a:r>
            <a:r>
              <a:rPr lang="en-US" altLang="zh-CN" dirty="0" smtClean="0">
                <a:latin typeface="+mn-ea"/>
              </a:rPr>
              <a:t>DELETE</a:t>
            </a:r>
          </a:p>
        </p:txBody>
      </p:sp>
    </p:spTree>
    <p:extLst>
      <p:ext uri="{BB962C8B-B14F-4D97-AF65-F5344CB8AC3E}">
        <p14:creationId xmlns:p14="http://schemas.microsoft.com/office/powerpoint/2010/main" val="132104552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20" name="Rectangle 2">
            <a:extLst>
              <a:ext uri="{FF2B5EF4-FFF2-40B4-BE49-F238E27FC236}">
                <a16:creationId xmlns:a16="http://schemas.microsoft.com/office/drawing/2014/main" id="{B2BCBC58-1AF4-7E4E-811D-97FE2BD8F584}"/>
              </a:ext>
            </a:extLst>
          </p:cNvPr>
          <p:cNvSpPr>
            <a:spLocks noGrp="1" noChangeArrowheads="1"/>
          </p:cNvSpPr>
          <p:nvPr>
            <p:ph type="title"/>
          </p:nvPr>
        </p:nvSpPr>
        <p:spPr>
          <a:xfrm>
            <a:off x="5132594" y="677863"/>
            <a:ext cx="2373106" cy="920750"/>
          </a:xfrm>
        </p:spPr>
        <p:txBody>
          <a:bodyPr/>
          <a:lstStyle/>
          <a:p>
            <a:pPr eaLnBrk="1" hangingPunct="1">
              <a:defRPr/>
            </a:pPr>
            <a:r>
              <a:rPr lang="zh-CN" altLang="en-US" sz="3600" b="1" dirty="0">
                <a:solidFill>
                  <a:schemeClr val="accent1"/>
                </a:solidFill>
                <a:latin typeface="+mn-lt"/>
                <a:ea typeface="+mn-ea"/>
                <a:cs typeface="+mn-ea"/>
              </a:rPr>
              <a:t>电子邮件</a:t>
            </a:r>
          </a:p>
        </p:txBody>
      </p:sp>
      <p:sp>
        <p:nvSpPr>
          <p:cNvPr id="144386" name="Rectangle 3">
            <a:extLst>
              <a:ext uri="{FF2B5EF4-FFF2-40B4-BE49-F238E27FC236}">
                <a16:creationId xmlns:a16="http://schemas.microsoft.com/office/drawing/2014/main" id="{AA6B9813-8D07-C346-8F58-E57A098EBF89}"/>
              </a:ext>
            </a:extLst>
          </p:cNvPr>
          <p:cNvSpPr>
            <a:spLocks noGrp="1" noChangeArrowheads="1"/>
          </p:cNvSpPr>
          <p:nvPr>
            <p:ph type="body" sz="half" idx="1"/>
          </p:nvPr>
        </p:nvSpPr>
        <p:spPr>
          <a:xfrm>
            <a:off x="914400" y="1598613"/>
            <a:ext cx="6577013" cy="2457449"/>
          </a:xfrm>
          <a:noFill/>
        </p:spPr>
        <p:txBody>
          <a:bodyPr/>
          <a:lstStyle/>
          <a:p>
            <a:pPr eaLnBrk="1" hangingPunct="1"/>
            <a:r>
              <a:rPr lang="zh-CN" altLang="en-US" sz="2400" b="1" dirty="0" smtClean="0">
                <a:latin typeface="+mn-ea"/>
              </a:rPr>
              <a:t>用户</a:t>
            </a:r>
            <a:r>
              <a:rPr lang="zh-CN" altLang="en-US" sz="2400" b="1" dirty="0">
                <a:latin typeface="+mn-ea"/>
              </a:rPr>
              <a:t>代理</a:t>
            </a:r>
            <a:r>
              <a:rPr lang="en-US" altLang="zh-CN" sz="2400" b="1" dirty="0">
                <a:latin typeface="+mn-ea"/>
              </a:rPr>
              <a:t>user </a:t>
            </a:r>
            <a:r>
              <a:rPr lang="en-US" altLang="zh-CN" sz="2400" b="1" dirty="0" smtClean="0">
                <a:latin typeface="+mn-ea"/>
              </a:rPr>
              <a:t>agents</a:t>
            </a:r>
          </a:p>
          <a:p>
            <a:pPr lvl="1"/>
            <a:r>
              <a:rPr lang="zh-CN" altLang="en-US" sz="2000" dirty="0">
                <a:latin typeface="+mn-ea"/>
              </a:rPr>
              <a:t>允许用户阅读</a:t>
            </a:r>
            <a:r>
              <a:rPr lang="en-US" altLang="zh-CN" sz="2000" dirty="0">
                <a:latin typeface="+mn-ea"/>
              </a:rPr>
              <a:t>,</a:t>
            </a:r>
            <a:r>
              <a:rPr lang="zh-CN" altLang="en-US" sz="2000" dirty="0">
                <a:latin typeface="+mn-ea"/>
              </a:rPr>
              <a:t>回复</a:t>
            </a:r>
            <a:r>
              <a:rPr lang="en-US" altLang="zh-CN" sz="2000" dirty="0">
                <a:latin typeface="+mn-ea"/>
              </a:rPr>
              <a:t>,</a:t>
            </a:r>
            <a:r>
              <a:rPr lang="zh-CN" altLang="en-US" sz="2000" dirty="0">
                <a:latin typeface="+mn-ea"/>
              </a:rPr>
              <a:t>转发</a:t>
            </a:r>
            <a:r>
              <a:rPr lang="en-US" altLang="zh-CN" sz="2000" dirty="0">
                <a:latin typeface="+mn-ea"/>
              </a:rPr>
              <a:t>,</a:t>
            </a:r>
            <a:r>
              <a:rPr lang="zh-CN" altLang="en-US" sz="2000" dirty="0">
                <a:latin typeface="+mn-ea"/>
              </a:rPr>
              <a:t>保存</a:t>
            </a:r>
            <a:r>
              <a:rPr lang="en-US" altLang="zh-CN" sz="2000" dirty="0">
                <a:latin typeface="+mn-ea"/>
              </a:rPr>
              <a:t>,</a:t>
            </a:r>
            <a:r>
              <a:rPr lang="zh-CN" altLang="en-US" sz="2000" dirty="0">
                <a:latin typeface="+mn-ea"/>
              </a:rPr>
              <a:t>编辑邮件消息 </a:t>
            </a:r>
          </a:p>
          <a:p>
            <a:pPr lvl="1"/>
            <a:r>
              <a:rPr lang="zh-CN" altLang="en-US" sz="2000" dirty="0" smtClean="0">
                <a:latin typeface="+mn-ea"/>
              </a:rPr>
              <a:t>发送</a:t>
            </a:r>
            <a:r>
              <a:rPr lang="en-US" altLang="zh-CN" sz="2000" dirty="0">
                <a:latin typeface="+mn-ea"/>
              </a:rPr>
              <a:t>, </a:t>
            </a:r>
            <a:r>
              <a:rPr lang="zh-CN" altLang="en-US" sz="2000" dirty="0">
                <a:latin typeface="+mn-ea"/>
              </a:rPr>
              <a:t>接收邮件消息到</a:t>
            </a:r>
            <a:r>
              <a:rPr lang="en-US" altLang="zh-CN" sz="2000" dirty="0">
                <a:latin typeface="+mn-ea"/>
              </a:rPr>
              <a:t>/</a:t>
            </a:r>
            <a:r>
              <a:rPr lang="zh-CN" altLang="en-US" sz="2000" dirty="0">
                <a:latin typeface="+mn-ea"/>
              </a:rPr>
              <a:t>从</a:t>
            </a:r>
            <a:r>
              <a:rPr lang="zh-CN" altLang="en-US" sz="2000" dirty="0" smtClean="0">
                <a:latin typeface="+mn-ea"/>
              </a:rPr>
              <a:t>服务器</a:t>
            </a:r>
            <a:endParaRPr lang="en-US" altLang="zh-CN" sz="2000" dirty="0">
              <a:latin typeface="+mn-ea"/>
            </a:endParaRPr>
          </a:p>
          <a:p>
            <a:pPr lvl="1"/>
            <a:r>
              <a:rPr lang="zh-CN" altLang="en-US" sz="2000" dirty="0">
                <a:latin typeface="+mn-ea"/>
              </a:rPr>
              <a:t>例如：</a:t>
            </a:r>
            <a:r>
              <a:rPr lang="en-US" altLang="zh-CN" sz="2000" dirty="0">
                <a:latin typeface="+mn-ea"/>
              </a:rPr>
              <a:t>Outlook, </a:t>
            </a:r>
            <a:r>
              <a:rPr lang="en-US" altLang="zh-CN" sz="2000" dirty="0" err="1">
                <a:latin typeface="+mn-ea"/>
              </a:rPr>
              <a:t>foxmail</a:t>
            </a:r>
            <a:r>
              <a:rPr lang="zh-CN" altLang="en-US" sz="2000" dirty="0">
                <a:latin typeface="+mn-ea"/>
              </a:rPr>
              <a:t>，</a:t>
            </a:r>
            <a:r>
              <a:rPr lang="en-US" altLang="zh-CN" sz="2000" dirty="0">
                <a:latin typeface="+mn-ea"/>
              </a:rPr>
              <a:t>Web</a:t>
            </a:r>
            <a:r>
              <a:rPr lang="zh-CN" altLang="en-US" sz="2000" dirty="0">
                <a:latin typeface="+mn-ea"/>
              </a:rPr>
              <a:t>客户端</a:t>
            </a:r>
            <a:r>
              <a:rPr lang="zh-CN" altLang="en-US" sz="2000" dirty="0" smtClean="0">
                <a:latin typeface="+mn-ea"/>
              </a:rPr>
              <a:t>等</a:t>
            </a:r>
            <a:endParaRPr lang="en-US" altLang="zh-CN" sz="2400" dirty="0">
              <a:latin typeface="+mn-ea"/>
            </a:endParaRPr>
          </a:p>
          <a:p>
            <a:pPr eaLnBrk="1" hangingPunct="1"/>
            <a:r>
              <a:rPr lang="zh-CN" altLang="en-US" sz="2400" b="1" dirty="0">
                <a:latin typeface="+mn-ea"/>
              </a:rPr>
              <a:t>邮件服务器</a:t>
            </a:r>
            <a:r>
              <a:rPr lang="en-US" altLang="zh-CN" sz="2400" b="1" dirty="0">
                <a:latin typeface="+mn-ea"/>
              </a:rPr>
              <a:t>mail servers</a:t>
            </a:r>
            <a:r>
              <a:rPr lang="en-US" altLang="zh-CN" sz="2400" dirty="0">
                <a:latin typeface="+mn-ea"/>
              </a:rPr>
              <a:t> </a:t>
            </a:r>
            <a:endParaRPr lang="en-US" altLang="zh-CN" sz="2400" dirty="0" smtClean="0">
              <a:latin typeface="+mn-ea"/>
            </a:endParaRPr>
          </a:p>
          <a:p>
            <a:pPr lvl="1"/>
            <a:r>
              <a:rPr lang="zh-CN" altLang="en-US" sz="2000" dirty="0"/>
              <a:t>邮箱</a:t>
            </a:r>
            <a:r>
              <a:rPr lang="en-US" altLang="zh-CN" sz="2000" dirty="0"/>
              <a:t>mailbox </a:t>
            </a:r>
            <a:r>
              <a:rPr lang="zh-CN" altLang="en-US" sz="2000" dirty="0"/>
              <a:t>存放用户接收的邮件消息</a:t>
            </a:r>
          </a:p>
          <a:p>
            <a:pPr lvl="1"/>
            <a:r>
              <a:rPr lang="zh-CN" altLang="en-US" sz="2000" dirty="0"/>
              <a:t>外出报文队列</a:t>
            </a:r>
            <a:r>
              <a:rPr lang="en-US" altLang="zh-CN" sz="2000" dirty="0"/>
              <a:t>outgoing message </a:t>
            </a:r>
            <a:r>
              <a:rPr lang="en-US" altLang="zh-CN" sz="2000" dirty="0" smtClean="0"/>
              <a:t>queue</a:t>
            </a:r>
            <a:endParaRPr lang="en-US" altLang="zh-CN" sz="2000" dirty="0">
              <a:latin typeface="+mn-ea"/>
            </a:endParaRPr>
          </a:p>
          <a:p>
            <a:pPr eaLnBrk="1" hangingPunct="1"/>
            <a:r>
              <a:rPr lang="zh-CN" altLang="en-US" sz="2400" b="1" dirty="0">
                <a:latin typeface="+mn-ea"/>
              </a:rPr>
              <a:t>简单邮件传送协议和邮件接收</a:t>
            </a:r>
            <a:r>
              <a:rPr lang="zh-CN" altLang="en-US" sz="2400" b="1" dirty="0" smtClean="0">
                <a:latin typeface="+mn-ea"/>
              </a:rPr>
              <a:t>协议</a:t>
            </a:r>
            <a:endParaRPr lang="en-US" altLang="zh-CN" sz="2400" b="1" dirty="0" smtClean="0">
              <a:latin typeface="+mn-ea"/>
            </a:endParaRPr>
          </a:p>
          <a:p>
            <a:pPr lvl="1"/>
            <a:r>
              <a:rPr lang="en-US" altLang="zh-CN" sz="2000" dirty="0" smtClean="0">
                <a:latin typeface="+mn-ea"/>
              </a:rPr>
              <a:t>SMTP/POP3</a:t>
            </a:r>
            <a:r>
              <a:rPr lang="zh-CN" altLang="en-US" sz="2000" dirty="0" smtClean="0">
                <a:latin typeface="+mn-ea"/>
              </a:rPr>
              <a:t>、</a:t>
            </a:r>
            <a:r>
              <a:rPr lang="en-US" altLang="zh-CN" sz="2000" dirty="0" smtClean="0">
                <a:latin typeface="+mn-ea"/>
              </a:rPr>
              <a:t>IMAP</a:t>
            </a:r>
            <a:r>
              <a:rPr lang="zh-CN" altLang="en-US" sz="2000" dirty="0" smtClean="0">
                <a:latin typeface="+mn-ea"/>
              </a:rPr>
              <a:t>、</a:t>
            </a:r>
            <a:r>
              <a:rPr lang="en-US" altLang="zh-CN" sz="2000" dirty="0" smtClean="0">
                <a:latin typeface="+mn-ea"/>
              </a:rPr>
              <a:t>HTTP</a:t>
            </a:r>
          </a:p>
          <a:p>
            <a:pPr eaLnBrk="1" hangingPunct="1"/>
            <a:endParaRPr lang="zh-CN" altLang="en-US" sz="2400" dirty="0">
              <a:latin typeface="+mn-ea"/>
            </a:endParaRPr>
          </a:p>
        </p:txBody>
      </p:sp>
      <p:sp>
        <p:nvSpPr>
          <p:cNvPr id="144387" name="Rectangle 4">
            <a:extLst>
              <a:ext uri="{FF2B5EF4-FFF2-40B4-BE49-F238E27FC236}">
                <a16:creationId xmlns:a16="http://schemas.microsoft.com/office/drawing/2014/main" id="{BE40F0B7-FE0F-4343-8ACD-6459EB6FCDD6}"/>
              </a:ext>
            </a:extLst>
          </p:cNvPr>
          <p:cNvSpPr>
            <a:spLocks noChangeArrowheads="1"/>
          </p:cNvSpPr>
          <p:nvPr/>
        </p:nvSpPr>
        <p:spPr bwMode="auto">
          <a:xfrm>
            <a:off x="9625013" y="1263650"/>
            <a:ext cx="1627187" cy="88423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grpSp>
        <p:nvGrpSpPr>
          <p:cNvPr id="144388" name="Group 17">
            <a:extLst>
              <a:ext uri="{FF2B5EF4-FFF2-40B4-BE49-F238E27FC236}">
                <a16:creationId xmlns:a16="http://schemas.microsoft.com/office/drawing/2014/main" id="{13D773F7-C9CD-3D48-AB54-D1C762CCB266}"/>
              </a:ext>
            </a:extLst>
          </p:cNvPr>
          <p:cNvGrpSpPr>
            <a:grpSpLocks/>
          </p:cNvGrpSpPr>
          <p:nvPr/>
        </p:nvGrpSpPr>
        <p:grpSpPr bwMode="auto">
          <a:xfrm>
            <a:off x="9688513" y="1219200"/>
            <a:ext cx="1550987" cy="900113"/>
            <a:chOff x="4358" y="562"/>
            <a:chExt cx="977" cy="567"/>
          </a:xfrm>
        </p:grpSpPr>
        <p:sp>
          <p:nvSpPr>
            <p:cNvPr id="144508" name="Rectangle 5">
              <a:extLst>
                <a:ext uri="{FF2B5EF4-FFF2-40B4-BE49-F238E27FC236}">
                  <a16:creationId xmlns:a16="http://schemas.microsoft.com/office/drawing/2014/main" id="{6C588675-74C0-FC40-B649-614BD5DD7B5F}"/>
                </a:ext>
              </a:extLst>
            </p:cNvPr>
            <p:cNvSpPr>
              <a:spLocks noChangeArrowheads="1"/>
            </p:cNvSpPr>
            <p:nvPr/>
          </p:nvSpPr>
          <p:spPr bwMode="auto">
            <a:xfrm>
              <a:off x="4617" y="915"/>
              <a:ext cx="634"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1600" b="1"/>
                <a:t>用户邮箱</a:t>
              </a:r>
            </a:p>
          </p:txBody>
        </p:sp>
        <p:grpSp>
          <p:nvGrpSpPr>
            <p:cNvPr id="144509" name="Group 14">
              <a:extLst>
                <a:ext uri="{FF2B5EF4-FFF2-40B4-BE49-F238E27FC236}">
                  <a16:creationId xmlns:a16="http://schemas.microsoft.com/office/drawing/2014/main" id="{AA58DCD8-9A35-3C4E-9A3E-BC9AF2664828}"/>
                </a:ext>
              </a:extLst>
            </p:cNvPr>
            <p:cNvGrpSpPr>
              <a:grpSpLocks/>
            </p:cNvGrpSpPr>
            <p:nvPr/>
          </p:nvGrpSpPr>
          <p:grpSpPr bwMode="auto">
            <a:xfrm>
              <a:off x="4358" y="636"/>
              <a:ext cx="405" cy="112"/>
              <a:chOff x="4358" y="636"/>
              <a:chExt cx="405" cy="112"/>
            </a:xfrm>
          </p:grpSpPr>
          <p:sp>
            <p:nvSpPr>
              <p:cNvPr id="144512" name="Rectangle 6">
                <a:extLst>
                  <a:ext uri="{FF2B5EF4-FFF2-40B4-BE49-F238E27FC236}">
                    <a16:creationId xmlns:a16="http://schemas.microsoft.com/office/drawing/2014/main" id="{F4404BE1-6DCB-0B47-869C-BA87341F054F}"/>
                  </a:ext>
                </a:extLst>
              </p:cNvPr>
              <p:cNvSpPr>
                <a:spLocks noChangeArrowheads="1"/>
              </p:cNvSpPr>
              <p:nvPr/>
            </p:nvSpPr>
            <p:spPr bwMode="auto">
              <a:xfrm>
                <a:off x="4358" y="636"/>
                <a:ext cx="405" cy="112"/>
              </a:xfrm>
              <a:prstGeom prst="rect">
                <a:avLst/>
              </a:prstGeom>
              <a:solidFill>
                <a:srgbClr val="00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513" name="Line 7">
                <a:extLst>
                  <a:ext uri="{FF2B5EF4-FFF2-40B4-BE49-F238E27FC236}">
                    <a16:creationId xmlns:a16="http://schemas.microsoft.com/office/drawing/2014/main" id="{8AAB5254-3221-F145-9E1A-2082572BC10C}"/>
                  </a:ext>
                </a:extLst>
              </p:cNvPr>
              <p:cNvSpPr>
                <a:spLocks noChangeShapeType="1"/>
              </p:cNvSpPr>
              <p:nvPr/>
            </p:nvSpPr>
            <p:spPr bwMode="auto">
              <a:xfrm>
                <a:off x="4404" y="663"/>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514" name="Line 8">
                <a:extLst>
                  <a:ext uri="{FF2B5EF4-FFF2-40B4-BE49-F238E27FC236}">
                    <a16:creationId xmlns:a16="http://schemas.microsoft.com/office/drawing/2014/main" id="{9361A490-E5AD-0940-8E3B-55E37580109E}"/>
                  </a:ext>
                </a:extLst>
              </p:cNvPr>
              <p:cNvSpPr>
                <a:spLocks noChangeShapeType="1"/>
              </p:cNvSpPr>
              <p:nvPr/>
            </p:nvSpPr>
            <p:spPr bwMode="auto">
              <a:xfrm flipH="1">
                <a:off x="4501" y="662"/>
                <a:ext cx="5"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515" name="Line 9">
                <a:extLst>
                  <a:ext uri="{FF2B5EF4-FFF2-40B4-BE49-F238E27FC236}">
                    <a16:creationId xmlns:a16="http://schemas.microsoft.com/office/drawing/2014/main" id="{00019788-9258-3241-92BF-97FFE489CB7C}"/>
                  </a:ext>
                </a:extLst>
              </p:cNvPr>
              <p:cNvSpPr>
                <a:spLocks noChangeShapeType="1"/>
              </p:cNvSpPr>
              <p:nvPr/>
            </p:nvSpPr>
            <p:spPr bwMode="auto">
              <a:xfrm>
                <a:off x="4550" y="664"/>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516" name="Line 10">
                <a:extLst>
                  <a:ext uri="{FF2B5EF4-FFF2-40B4-BE49-F238E27FC236}">
                    <a16:creationId xmlns:a16="http://schemas.microsoft.com/office/drawing/2014/main" id="{A12A1041-1606-7740-A047-F92AD4A0043B}"/>
                  </a:ext>
                </a:extLst>
              </p:cNvPr>
              <p:cNvSpPr>
                <a:spLocks noChangeShapeType="1"/>
              </p:cNvSpPr>
              <p:nvPr/>
            </p:nvSpPr>
            <p:spPr bwMode="auto">
              <a:xfrm>
                <a:off x="4601" y="662"/>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517" name="Line 11">
                <a:extLst>
                  <a:ext uri="{FF2B5EF4-FFF2-40B4-BE49-F238E27FC236}">
                    <a16:creationId xmlns:a16="http://schemas.microsoft.com/office/drawing/2014/main" id="{73D9019A-9577-AD4D-83E5-72A650017B9A}"/>
                  </a:ext>
                </a:extLst>
              </p:cNvPr>
              <p:cNvSpPr>
                <a:spLocks noChangeShapeType="1"/>
              </p:cNvSpPr>
              <p:nvPr/>
            </p:nvSpPr>
            <p:spPr bwMode="auto">
              <a:xfrm>
                <a:off x="4655" y="662"/>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518" name="Line 12">
                <a:extLst>
                  <a:ext uri="{FF2B5EF4-FFF2-40B4-BE49-F238E27FC236}">
                    <a16:creationId xmlns:a16="http://schemas.microsoft.com/office/drawing/2014/main" id="{5A07A0EB-9090-5C4F-8C1E-CC106AA9810B}"/>
                  </a:ext>
                </a:extLst>
              </p:cNvPr>
              <p:cNvSpPr>
                <a:spLocks noChangeShapeType="1"/>
              </p:cNvSpPr>
              <p:nvPr/>
            </p:nvSpPr>
            <p:spPr bwMode="auto">
              <a:xfrm>
                <a:off x="4705" y="662"/>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519" name="Line 13">
                <a:extLst>
                  <a:ext uri="{FF2B5EF4-FFF2-40B4-BE49-F238E27FC236}">
                    <a16:creationId xmlns:a16="http://schemas.microsoft.com/office/drawing/2014/main" id="{076C44D0-C8F5-0F49-911F-B60346F5A9AC}"/>
                  </a:ext>
                </a:extLst>
              </p:cNvPr>
              <p:cNvSpPr>
                <a:spLocks noChangeShapeType="1"/>
              </p:cNvSpPr>
              <p:nvPr/>
            </p:nvSpPr>
            <p:spPr bwMode="auto">
              <a:xfrm>
                <a:off x="4451" y="663"/>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sp>
          <p:nvSpPr>
            <p:cNvPr id="144510" name="Rectangle 15">
              <a:extLst>
                <a:ext uri="{FF2B5EF4-FFF2-40B4-BE49-F238E27FC236}">
                  <a16:creationId xmlns:a16="http://schemas.microsoft.com/office/drawing/2014/main" id="{C68B74BE-73D9-3845-8868-B43B803E07C2}"/>
                </a:ext>
              </a:extLst>
            </p:cNvPr>
            <p:cNvSpPr>
              <a:spLocks noChangeArrowheads="1"/>
            </p:cNvSpPr>
            <p:nvPr/>
          </p:nvSpPr>
          <p:spPr bwMode="auto">
            <a:xfrm>
              <a:off x="4373" y="974"/>
              <a:ext cx="56" cy="82"/>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511" name="Rectangle 16">
              <a:extLst>
                <a:ext uri="{FF2B5EF4-FFF2-40B4-BE49-F238E27FC236}">
                  <a16:creationId xmlns:a16="http://schemas.microsoft.com/office/drawing/2014/main" id="{FA46F8D5-8617-5B48-B29E-4559D3B3598C}"/>
                </a:ext>
              </a:extLst>
            </p:cNvPr>
            <p:cNvSpPr>
              <a:spLocks noChangeArrowheads="1"/>
            </p:cNvSpPr>
            <p:nvPr/>
          </p:nvSpPr>
          <p:spPr bwMode="auto">
            <a:xfrm>
              <a:off x="4442" y="562"/>
              <a:ext cx="893"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r">
                <a:spcBef>
                  <a:spcPct val="0"/>
                </a:spcBef>
                <a:buFontTx/>
                <a:buNone/>
              </a:pPr>
              <a:endParaRPr lang="en-US" altLang="zh-CN" sz="1600" b="1"/>
            </a:p>
            <a:p>
              <a:pPr algn="r">
                <a:spcBef>
                  <a:spcPct val="0"/>
                </a:spcBef>
                <a:buFontTx/>
                <a:buNone/>
              </a:pPr>
              <a:r>
                <a:rPr lang="zh-CN" altLang="en-US" sz="1600" b="1"/>
                <a:t>外出报文队列</a:t>
              </a:r>
            </a:p>
          </p:txBody>
        </p:sp>
      </p:grpSp>
      <p:sp>
        <p:nvSpPr>
          <p:cNvPr id="144389" name="Line 18">
            <a:extLst>
              <a:ext uri="{FF2B5EF4-FFF2-40B4-BE49-F238E27FC236}">
                <a16:creationId xmlns:a16="http://schemas.microsoft.com/office/drawing/2014/main" id="{E6C384BB-1FAA-9E46-BC67-317D1B0EBC83}"/>
              </a:ext>
            </a:extLst>
          </p:cNvPr>
          <p:cNvSpPr>
            <a:spLocks noChangeShapeType="1"/>
          </p:cNvSpPr>
          <p:nvPr/>
        </p:nvSpPr>
        <p:spPr bwMode="auto">
          <a:xfrm>
            <a:off x="8596313" y="3027363"/>
            <a:ext cx="1001712" cy="714375"/>
          </a:xfrm>
          <a:prstGeom prst="line">
            <a:avLst/>
          </a:prstGeom>
          <a:noFill/>
          <a:ln w="25400">
            <a:solidFill>
              <a:srgbClr val="FF0000"/>
            </a:solidFill>
            <a:round/>
            <a:headEnd type="stealth" w="med" len="med"/>
            <a:tailEnd type="stealth" w="med" len="med"/>
          </a:ln>
          <a:extLst>
            <a:ext uri="{909E8E84-426E-40DD-AFC4-6F175D3DCCD1}">
              <a14:hiddenFill xmlns:a14="http://schemas.microsoft.com/office/drawing/2010/main">
                <a:noFill/>
              </a14:hiddenFill>
            </a:ext>
          </a:extLst>
        </p:spPr>
        <p:txBody>
          <a:bodyPr/>
          <a:lstStyle/>
          <a:p>
            <a:endParaRPr lang="en-US"/>
          </a:p>
        </p:txBody>
      </p:sp>
      <p:grpSp>
        <p:nvGrpSpPr>
          <p:cNvPr id="144390" name="Group 27">
            <a:extLst>
              <a:ext uri="{FF2B5EF4-FFF2-40B4-BE49-F238E27FC236}">
                <a16:creationId xmlns:a16="http://schemas.microsoft.com/office/drawing/2014/main" id="{4E78570A-DC3B-C147-8260-F9C3BDF54E60}"/>
              </a:ext>
            </a:extLst>
          </p:cNvPr>
          <p:cNvGrpSpPr>
            <a:grpSpLocks/>
          </p:cNvGrpSpPr>
          <p:nvPr/>
        </p:nvGrpSpPr>
        <p:grpSpPr bwMode="auto">
          <a:xfrm>
            <a:off x="9837738" y="2962275"/>
            <a:ext cx="315912" cy="842963"/>
            <a:chOff x="4452" y="1660"/>
            <a:chExt cx="199" cy="531"/>
          </a:xfrm>
        </p:grpSpPr>
        <p:sp>
          <p:nvSpPr>
            <p:cNvPr id="144500" name="AutoShape 19">
              <a:extLst>
                <a:ext uri="{FF2B5EF4-FFF2-40B4-BE49-F238E27FC236}">
                  <a16:creationId xmlns:a16="http://schemas.microsoft.com/office/drawing/2014/main" id="{7740DA9A-D30D-9F42-816D-A543F925B9AB}"/>
                </a:ext>
              </a:extLst>
            </p:cNvPr>
            <p:cNvSpPr>
              <a:spLocks noChangeArrowheads="1"/>
            </p:cNvSpPr>
            <p:nvPr/>
          </p:nvSpPr>
          <p:spPr bwMode="auto">
            <a:xfrm>
              <a:off x="4452" y="2068"/>
              <a:ext cx="199" cy="123"/>
            </a:xfrm>
            <a:prstGeom prst="parallelogram">
              <a:avLst>
                <a:gd name="adj" fmla="val 62311"/>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501" name="Rectangle 20">
              <a:extLst>
                <a:ext uri="{FF2B5EF4-FFF2-40B4-BE49-F238E27FC236}">
                  <a16:creationId xmlns:a16="http://schemas.microsoft.com/office/drawing/2014/main" id="{0C4E8A62-2069-7349-A3DC-5F01EC86E5EB}"/>
                </a:ext>
              </a:extLst>
            </p:cNvPr>
            <p:cNvSpPr>
              <a:spLocks noChangeArrowheads="1"/>
            </p:cNvSpPr>
            <p:nvPr/>
          </p:nvSpPr>
          <p:spPr bwMode="auto">
            <a:xfrm>
              <a:off x="4553" y="1662"/>
              <a:ext cx="91" cy="409"/>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502" name="Rectangle 21">
              <a:extLst>
                <a:ext uri="{FF2B5EF4-FFF2-40B4-BE49-F238E27FC236}">
                  <a16:creationId xmlns:a16="http://schemas.microsoft.com/office/drawing/2014/main" id="{FE0A1733-903D-CA45-A6AD-E17A770EC245}"/>
                </a:ext>
              </a:extLst>
            </p:cNvPr>
            <p:cNvSpPr>
              <a:spLocks noChangeArrowheads="1"/>
            </p:cNvSpPr>
            <p:nvPr/>
          </p:nvSpPr>
          <p:spPr bwMode="auto">
            <a:xfrm>
              <a:off x="4454" y="1780"/>
              <a:ext cx="124" cy="407"/>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503" name="AutoShape 22">
              <a:extLst>
                <a:ext uri="{FF2B5EF4-FFF2-40B4-BE49-F238E27FC236}">
                  <a16:creationId xmlns:a16="http://schemas.microsoft.com/office/drawing/2014/main" id="{0C7F6CFE-2965-9049-A1C3-DC831CF37E69}"/>
                </a:ext>
              </a:extLst>
            </p:cNvPr>
            <p:cNvSpPr>
              <a:spLocks noChangeArrowheads="1"/>
            </p:cNvSpPr>
            <p:nvPr/>
          </p:nvSpPr>
          <p:spPr bwMode="auto">
            <a:xfrm>
              <a:off x="4453" y="1660"/>
              <a:ext cx="197" cy="121"/>
            </a:xfrm>
            <a:prstGeom prst="parallelogram">
              <a:avLst>
                <a:gd name="adj" fmla="val 62704"/>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504" name="Line 23">
              <a:extLst>
                <a:ext uri="{FF2B5EF4-FFF2-40B4-BE49-F238E27FC236}">
                  <a16:creationId xmlns:a16="http://schemas.microsoft.com/office/drawing/2014/main" id="{3F39B890-1FDA-AE42-8D96-F580901759F4}"/>
                </a:ext>
              </a:extLst>
            </p:cNvPr>
            <p:cNvSpPr>
              <a:spLocks noChangeShapeType="1"/>
            </p:cNvSpPr>
            <p:nvPr/>
          </p:nvSpPr>
          <p:spPr bwMode="auto">
            <a:xfrm>
              <a:off x="4651" y="1668"/>
              <a:ext cx="0" cy="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505" name="Line 24">
              <a:extLst>
                <a:ext uri="{FF2B5EF4-FFF2-40B4-BE49-F238E27FC236}">
                  <a16:creationId xmlns:a16="http://schemas.microsoft.com/office/drawing/2014/main" id="{D0A73B36-4BA7-9A40-86DD-5ED9161A6B83}"/>
                </a:ext>
              </a:extLst>
            </p:cNvPr>
            <p:cNvSpPr>
              <a:spLocks noChangeShapeType="1"/>
            </p:cNvSpPr>
            <p:nvPr/>
          </p:nvSpPr>
          <p:spPr bwMode="auto">
            <a:xfrm flipH="1">
              <a:off x="4579" y="2068"/>
              <a:ext cx="72" cy="12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506" name="Rectangle 25">
              <a:extLst>
                <a:ext uri="{FF2B5EF4-FFF2-40B4-BE49-F238E27FC236}">
                  <a16:creationId xmlns:a16="http://schemas.microsoft.com/office/drawing/2014/main" id="{B4C1DC09-0198-EE4A-A8EC-04C0967C9230}"/>
                </a:ext>
              </a:extLst>
            </p:cNvPr>
            <p:cNvSpPr>
              <a:spLocks noChangeArrowheads="1"/>
            </p:cNvSpPr>
            <p:nvPr/>
          </p:nvSpPr>
          <p:spPr bwMode="auto">
            <a:xfrm>
              <a:off x="4470" y="1833"/>
              <a:ext cx="82" cy="234"/>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507" name="Rectangle 26">
              <a:extLst>
                <a:ext uri="{FF2B5EF4-FFF2-40B4-BE49-F238E27FC236}">
                  <a16:creationId xmlns:a16="http://schemas.microsoft.com/office/drawing/2014/main" id="{930C468F-2BDD-9E4A-85BA-E9D320FE1490}"/>
                </a:ext>
              </a:extLst>
            </p:cNvPr>
            <p:cNvSpPr>
              <a:spLocks noChangeArrowheads="1"/>
            </p:cNvSpPr>
            <p:nvPr/>
          </p:nvSpPr>
          <p:spPr bwMode="auto">
            <a:xfrm>
              <a:off x="4481" y="1903"/>
              <a:ext cx="64" cy="8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grpSp>
      <p:grpSp>
        <p:nvGrpSpPr>
          <p:cNvPr id="144391" name="Group 43">
            <a:extLst>
              <a:ext uri="{FF2B5EF4-FFF2-40B4-BE49-F238E27FC236}">
                <a16:creationId xmlns:a16="http://schemas.microsoft.com/office/drawing/2014/main" id="{480EA926-D1C7-BA4B-BE11-54A237DB200D}"/>
              </a:ext>
            </a:extLst>
          </p:cNvPr>
          <p:cNvGrpSpPr>
            <a:grpSpLocks/>
          </p:cNvGrpSpPr>
          <p:nvPr/>
        </p:nvGrpSpPr>
        <p:grpSpPr bwMode="auto">
          <a:xfrm>
            <a:off x="9585325" y="3370263"/>
            <a:ext cx="787400" cy="950912"/>
            <a:chOff x="4293" y="1917"/>
            <a:chExt cx="496" cy="599"/>
          </a:xfrm>
        </p:grpSpPr>
        <p:sp>
          <p:nvSpPr>
            <p:cNvPr id="144485" name="Rectangle 28">
              <a:extLst>
                <a:ext uri="{FF2B5EF4-FFF2-40B4-BE49-F238E27FC236}">
                  <a16:creationId xmlns:a16="http://schemas.microsoft.com/office/drawing/2014/main" id="{120EFFDF-AB09-694C-96FF-776DD685FB2D}"/>
                </a:ext>
              </a:extLst>
            </p:cNvPr>
            <p:cNvSpPr>
              <a:spLocks noChangeArrowheads="1"/>
            </p:cNvSpPr>
            <p:nvPr/>
          </p:nvSpPr>
          <p:spPr bwMode="auto">
            <a:xfrm>
              <a:off x="4321" y="1938"/>
              <a:ext cx="458" cy="578"/>
            </a:xfrm>
            <a:prstGeom prst="rect">
              <a:avLst/>
            </a:prstGeom>
            <a:solidFill>
              <a:schemeClr val="hlink"/>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86" name="Rectangle 29">
              <a:extLst>
                <a:ext uri="{FF2B5EF4-FFF2-40B4-BE49-F238E27FC236}">
                  <a16:creationId xmlns:a16="http://schemas.microsoft.com/office/drawing/2014/main" id="{9C46A588-C02B-0242-AC1B-E512F515294C}"/>
                </a:ext>
              </a:extLst>
            </p:cNvPr>
            <p:cNvSpPr>
              <a:spLocks noChangeArrowheads="1"/>
            </p:cNvSpPr>
            <p:nvPr/>
          </p:nvSpPr>
          <p:spPr bwMode="auto">
            <a:xfrm>
              <a:off x="4293" y="1917"/>
              <a:ext cx="496"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600"/>
                <a:t>mail</a:t>
              </a:r>
            </a:p>
            <a:p>
              <a:pPr algn="ctr">
                <a:spcBef>
                  <a:spcPct val="0"/>
                </a:spcBef>
                <a:buFontTx/>
                <a:buNone/>
              </a:pPr>
              <a:r>
                <a:rPr lang="en-US" altLang="zh-CN" sz="1600"/>
                <a:t>server</a:t>
              </a:r>
            </a:p>
          </p:txBody>
        </p:sp>
        <p:sp>
          <p:nvSpPr>
            <p:cNvPr id="144487" name="Rectangle 30">
              <a:extLst>
                <a:ext uri="{FF2B5EF4-FFF2-40B4-BE49-F238E27FC236}">
                  <a16:creationId xmlns:a16="http://schemas.microsoft.com/office/drawing/2014/main" id="{D73681C2-798F-5743-9006-B33F4447F1A5}"/>
                </a:ext>
              </a:extLst>
            </p:cNvPr>
            <p:cNvSpPr>
              <a:spLocks noChangeArrowheads="1"/>
            </p:cNvSpPr>
            <p:nvPr/>
          </p:nvSpPr>
          <p:spPr bwMode="auto">
            <a:xfrm>
              <a:off x="4342" y="2257"/>
              <a:ext cx="405" cy="113"/>
            </a:xfrm>
            <a:prstGeom prst="rect">
              <a:avLst/>
            </a:prstGeom>
            <a:solidFill>
              <a:srgbClr val="00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88" name="Line 31">
              <a:extLst>
                <a:ext uri="{FF2B5EF4-FFF2-40B4-BE49-F238E27FC236}">
                  <a16:creationId xmlns:a16="http://schemas.microsoft.com/office/drawing/2014/main" id="{4A5DE758-0999-C443-83B9-B2426E5BDD1E}"/>
                </a:ext>
              </a:extLst>
            </p:cNvPr>
            <p:cNvSpPr>
              <a:spLocks noChangeShapeType="1"/>
            </p:cNvSpPr>
            <p:nvPr/>
          </p:nvSpPr>
          <p:spPr bwMode="auto">
            <a:xfrm>
              <a:off x="4388" y="2285"/>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89" name="Line 32">
              <a:extLst>
                <a:ext uri="{FF2B5EF4-FFF2-40B4-BE49-F238E27FC236}">
                  <a16:creationId xmlns:a16="http://schemas.microsoft.com/office/drawing/2014/main" id="{10598B73-5998-B643-A151-B3DB4F6CA433}"/>
                </a:ext>
              </a:extLst>
            </p:cNvPr>
            <p:cNvSpPr>
              <a:spLocks noChangeShapeType="1"/>
            </p:cNvSpPr>
            <p:nvPr/>
          </p:nvSpPr>
          <p:spPr bwMode="auto">
            <a:xfrm>
              <a:off x="4485" y="2284"/>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90" name="Line 33">
              <a:extLst>
                <a:ext uri="{FF2B5EF4-FFF2-40B4-BE49-F238E27FC236}">
                  <a16:creationId xmlns:a16="http://schemas.microsoft.com/office/drawing/2014/main" id="{A4522F94-C01A-1A47-80B7-7D5304C8E511}"/>
                </a:ext>
              </a:extLst>
            </p:cNvPr>
            <p:cNvSpPr>
              <a:spLocks noChangeShapeType="1"/>
            </p:cNvSpPr>
            <p:nvPr/>
          </p:nvSpPr>
          <p:spPr bwMode="auto">
            <a:xfrm>
              <a:off x="4534" y="2285"/>
              <a:ext cx="0" cy="6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91" name="Line 34">
              <a:extLst>
                <a:ext uri="{FF2B5EF4-FFF2-40B4-BE49-F238E27FC236}">
                  <a16:creationId xmlns:a16="http://schemas.microsoft.com/office/drawing/2014/main" id="{D2DB966D-A8B9-A24B-87BD-54F458D93AE1}"/>
                </a:ext>
              </a:extLst>
            </p:cNvPr>
            <p:cNvSpPr>
              <a:spLocks noChangeShapeType="1"/>
            </p:cNvSpPr>
            <p:nvPr/>
          </p:nvSpPr>
          <p:spPr bwMode="auto">
            <a:xfrm>
              <a:off x="4585" y="2284"/>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92" name="Line 35">
              <a:extLst>
                <a:ext uri="{FF2B5EF4-FFF2-40B4-BE49-F238E27FC236}">
                  <a16:creationId xmlns:a16="http://schemas.microsoft.com/office/drawing/2014/main" id="{5B32433D-C8BD-074E-9E74-2436E5CC6819}"/>
                </a:ext>
              </a:extLst>
            </p:cNvPr>
            <p:cNvSpPr>
              <a:spLocks noChangeShapeType="1"/>
            </p:cNvSpPr>
            <p:nvPr/>
          </p:nvSpPr>
          <p:spPr bwMode="auto">
            <a:xfrm>
              <a:off x="4639" y="2284"/>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93" name="Line 36">
              <a:extLst>
                <a:ext uri="{FF2B5EF4-FFF2-40B4-BE49-F238E27FC236}">
                  <a16:creationId xmlns:a16="http://schemas.microsoft.com/office/drawing/2014/main" id="{A570C032-5771-0844-8CC2-3EFA2B358F0E}"/>
                </a:ext>
              </a:extLst>
            </p:cNvPr>
            <p:cNvSpPr>
              <a:spLocks noChangeShapeType="1"/>
            </p:cNvSpPr>
            <p:nvPr/>
          </p:nvSpPr>
          <p:spPr bwMode="auto">
            <a:xfrm>
              <a:off x="4689" y="2284"/>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94" name="Line 37">
              <a:extLst>
                <a:ext uri="{FF2B5EF4-FFF2-40B4-BE49-F238E27FC236}">
                  <a16:creationId xmlns:a16="http://schemas.microsoft.com/office/drawing/2014/main" id="{5C3F2138-6681-3E41-8B35-694255E44C3D}"/>
                </a:ext>
              </a:extLst>
            </p:cNvPr>
            <p:cNvSpPr>
              <a:spLocks noChangeShapeType="1"/>
            </p:cNvSpPr>
            <p:nvPr/>
          </p:nvSpPr>
          <p:spPr bwMode="auto">
            <a:xfrm>
              <a:off x="4435" y="2285"/>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95" name="Rectangle 38">
              <a:extLst>
                <a:ext uri="{FF2B5EF4-FFF2-40B4-BE49-F238E27FC236}">
                  <a16:creationId xmlns:a16="http://schemas.microsoft.com/office/drawing/2014/main" id="{AAF1E1B6-862F-1645-8D1F-99E49736BBE7}"/>
                </a:ext>
              </a:extLst>
            </p:cNvPr>
            <p:cNvSpPr>
              <a:spLocks noChangeArrowheads="1"/>
            </p:cNvSpPr>
            <p:nvPr/>
          </p:nvSpPr>
          <p:spPr bwMode="auto">
            <a:xfrm>
              <a:off x="4352" y="2411"/>
              <a:ext cx="55" cy="82"/>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96" name="Rectangle 39">
              <a:extLst>
                <a:ext uri="{FF2B5EF4-FFF2-40B4-BE49-F238E27FC236}">
                  <a16:creationId xmlns:a16="http://schemas.microsoft.com/office/drawing/2014/main" id="{0A227A8F-860D-194E-BD55-D30E138CD30B}"/>
                </a:ext>
              </a:extLst>
            </p:cNvPr>
            <p:cNvSpPr>
              <a:spLocks noChangeArrowheads="1"/>
            </p:cNvSpPr>
            <p:nvPr/>
          </p:nvSpPr>
          <p:spPr bwMode="auto">
            <a:xfrm>
              <a:off x="4429" y="2411"/>
              <a:ext cx="55" cy="82"/>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97" name="Rectangle 40">
              <a:extLst>
                <a:ext uri="{FF2B5EF4-FFF2-40B4-BE49-F238E27FC236}">
                  <a16:creationId xmlns:a16="http://schemas.microsoft.com/office/drawing/2014/main" id="{62649818-B7FD-2543-89A3-C1FC1497AF41}"/>
                </a:ext>
              </a:extLst>
            </p:cNvPr>
            <p:cNvSpPr>
              <a:spLocks noChangeArrowheads="1"/>
            </p:cNvSpPr>
            <p:nvPr/>
          </p:nvSpPr>
          <p:spPr bwMode="auto">
            <a:xfrm>
              <a:off x="4505" y="2410"/>
              <a:ext cx="55" cy="82"/>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98" name="Rectangle 41">
              <a:extLst>
                <a:ext uri="{FF2B5EF4-FFF2-40B4-BE49-F238E27FC236}">
                  <a16:creationId xmlns:a16="http://schemas.microsoft.com/office/drawing/2014/main" id="{BF6DD65F-F637-1442-86A4-E61744F1B5BE}"/>
                </a:ext>
              </a:extLst>
            </p:cNvPr>
            <p:cNvSpPr>
              <a:spLocks noChangeArrowheads="1"/>
            </p:cNvSpPr>
            <p:nvPr/>
          </p:nvSpPr>
          <p:spPr bwMode="auto">
            <a:xfrm>
              <a:off x="4592" y="2408"/>
              <a:ext cx="55" cy="82"/>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99" name="Rectangle 42">
              <a:extLst>
                <a:ext uri="{FF2B5EF4-FFF2-40B4-BE49-F238E27FC236}">
                  <a16:creationId xmlns:a16="http://schemas.microsoft.com/office/drawing/2014/main" id="{F7C774F8-CAAE-6A49-BC0B-519A2C565B54}"/>
                </a:ext>
              </a:extLst>
            </p:cNvPr>
            <p:cNvSpPr>
              <a:spLocks noChangeArrowheads="1"/>
            </p:cNvSpPr>
            <p:nvPr/>
          </p:nvSpPr>
          <p:spPr bwMode="auto">
            <a:xfrm>
              <a:off x="4677" y="2408"/>
              <a:ext cx="55" cy="82"/>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grpSp>
      <p:grpSp>
        <p:nvGrpSpPr>
          <p:cNvPr id="144392" name="Group 48">
            <a:extLst>
              <a:ext uri="{FF2B5EF4-FFF2-40B4-BE49-F238E27FC236}">
                <a16:creationId xmlns:a16="http://schemas.microsoft.com/office/drawing/2014/main" id="{5726E3C4-56AF-AE4B-8FB1-F7B3CEA5CF4D}"/>
              </a:ext>
            </a:extLst>
          </p:cNvPr>
          <p:cNvGrpSpPr>
            <a:grpSpLocks/>
          </p:cNvGrpSpPr>
          <p:nvPr/>
        </p:nvGrpSpPr>
        <p:grpSpPr bwMode="auto">
          <a:xfrm>
            <a:off x="10207625" y="2590800"/>
            <a:ext cx="752475" cy="696913"/>
            <a:chOff x="4685" y="1426"/>
            <a:chExt cx="474" cy="439"/>
          </a:xfrm>
        </p:grpSpPr>
        <p:graphicFrame>
          <p:nvGraphicFramePr>
            <p:cNvPr id="144481" name="Object 44">
              <a:extLst>
                <a:ext uri="{FF2B5EF4-FFF2-40B4-BE49-F238E27FC236}">
                  <a16:creationId xmlns:a16="http://schemas.microsoft.com/office/drawing/2014/main" id="{55804E0C-583D-314D-A55C-4993A96DB294}"/>
                </a:ext>
              </a:extLst>
            </p:cNvPr>
            <p:cNvGraphicFramePr>
              <a:graphicFrameLocks/>
            </p:cNvGraphicFramePr>
            <p:nvPr/>
          </p:nvGraphicFramePr>
          <p:xfrm>
            <a:off x="4724" y="1426"/>
            <a:ext cx="357" cy="293"/>
          </p:xfrm>
          <a:graphic>
            <a:graphicData uri="http://schemas.openxmlformats.org/presentationml/2006/ole">
              <mc:AlternateContent xmlns:mc="http://schemas.openxmlformats.org/markup-compatibility/2006">
                <mc:Choice xmlns:v="urn:schemas-microsoft-com:vml" Requires="v">
                  <p:oleObj spid="_x0000_s12982" name="Clip" r:id="rId4" imgW="3276600" imgH="2692400" progId="MS_ClipArt_Gallery.2">
                    <p:embed/>
                  </p:oleObj>
                </mc:Choice>
                <mc:Fallback>
                  <p:oleObj name="Clip" r:id="rId4" imgW="3276600" imgH="2692400" progId="MS_ClipArt_Gallery.2">
                    <p:embed/>
                    <p:pic>
                      <p:nvPicPr>
                        <p:cNvPr id="144481" name="Object 44">
                          <a:extLst>
                            <a:ext uri="{FF2B5EF4-FFF2-40B4-BE49-F238E27FC236}">
                              <a16:creationId xmlns:a16="http://schemas.microsoft.com/office/drawing/2014/main" id="{55804E0C-583D-314D-A55C-4993A96DB294}"/>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 y="1426"/>
                          <a:ext cx="357"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44482" name="Group 47">
              <a:extLst>
                <a:ext uri="{FF2B5EF4-FFF2-40B4-BE49-F238E27FC236}">
                  <a16:creationId xmlns:a16="http://schemas.microsoft.com/office/drawing/2014/main" id="{439F1F47-DF77-A442-A5B2-4531A69B2409}"/>
                </a:ext>
              </a:extLst>
            </p:cNvPr>
            <p:cNvGrpSpPr>
              <a:grpSpLocks/>
            </p:cNvGrpSpPr>
            <p:nvPr/>
          </p:nvGrpSpPr>
          <p:grpSpPr bwMode="auto">
            <a:xfrm>
              <a:off x="4685" y="1496"/>
              <a:ext cx="474" cy="369"/>
              <a:chOff x="4685" y="1496"/>
              <a:chExt cx="474" cy="369"/>
            </a:xfrm>
          </p:grpSpPr>
          <p:sp>
            <p:nvSpPr>
              <p:cNvPr id="144483" name="Rectangle 45">
                <a:extLst>
                  <a:ext uri="{FF2B5EF4-FFF2-40B4-BE49-F238E27FC236}">
                    <a16:creationId xmlns:a16="http://schemas.microsoft.com/office/drawing/2014/main" id="{D387C1AD-3804-6B40-BF2B-4C591FB07461}"/>
                  </a:ext>
                </a:extLst>
              </p:cNvPr>
              <p:cNvSpPr>
                <a:spLocks noChangeArrowheads="1"/>
              </p:cNvSpPr>
              <p:nvPr/>
            </p:nvSpPr>
            <p:spPr bwMode="auto">
              <a:xfrm>
                <a:off x="4747" y="1520"/>
                <a:ext cx="344" cy="302"/>
              </a:xfrm>
              <a:prstGeom prst="rect">
                <a:avLst/>
              </a:prstGeom>
              <a:solidFill>
                <a:schemeClr val="hlink"/>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84" name="Rectangle 46">
                <a:extLst>
                  <a:ext uri="{FF2B5EF4-FFF2-40B4-BE49-F238E27FC236}">
                    <a16:creationId xmlns:a16="http://schemas.microsoft.com/office/drawing/2014/main" id="{EEC08EF4-E4E1-104B-954D-AE6EDCF94BAB}"/>
                  </a:ext>
                </a:extLst>
              </p:cNvPr>
              <p:cNvSpPr>
                <a:spLocks noChangeArrowheads="1"/>
              </p:cNvSpPr>
              <p:nvPr/>
            </p:nvSpPr>
            <p:spPr bwMode="auto">
              <a:xfrm>
                <a:off x="4685" y="1496"/>
                <a:ext cx="474"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600"/>
                  <a:t>user</a:t>
                </a:r>
              </a:p>
              <a:p>
                <a:pPr algn="ctr">
                  <a:spcBef>
                    <a:spcPct val="0"/>
                  </a:spcBef>
                  <a:buFontTx/>
                  <a:buNone/>
                </a:pPr>
                <a:r>
                  <a:rPr lang="en-US" altLang="zh-CN" sz="1600"/>
                  <a:t>agent</a:t>
                </a:r>
              </a:p>
            </p:txBody>
          </p:sp>
        </p:grpSp>
      </p:grpSp>
      <p:grpSp>
        <p:nvGrpSpPr>
          <p:cNvPr id="144393" name="Group 53">
            <a:extLst>
              <a:ext uri="{FF2B5EF4-FFF2-40B4-BE49-F238E27FC236}">
                <a16:creationId xmlns:a16="http://schemas.microsoft.com/office/drawing/2014/main" id="{D0C7E04E-CBDF-604C-A72A-2F3C509B17A4}"/>
              </a:ext>
            </a:extLst>
          </p:cNvPr>
          <p:cNvGrpSpPr>
            <a:grpSpLocks/>
          </p:cNvGrpSpPr>
          <p:nvPr/>
        </p:nvGrpSpPr>
        <p:grpSpPr bwMode="auto">
          <a:xfrm>
            <a:off x="10410825" y="3503613"/>
            <a:ext cx="752475" cy="696912"/>
            <a:chOff x="4813" y="2001"/>
            <a:chExt cx="474" cy="439"/>
          </a:xfrm>
        </p:grpSpPr>
        <p:graphicFrame>
          <p:nvGraphicFramePr>
            <p:cNvPr id="144477" name="Object 49">
              <a:extLst>
                <a:ext uri="{FF2B5EF4-FFF2-40B4-BE49-F238E27FC236}">
                  <a16:creationId xmlns:a16="http://schemas.microsoft.com/office/drawing/2014/main" id="{14384FE9-B421-4A4F-85DD-0A513882CA30}"/>
                </a:ext>
              </a:extLst>
            </p:cNvPr>
            <p:cNvGraphicFramePr>
              <a:graphicFrameLocks/>
            </p:cNvGraphicFramePr>
            <p:nvPr/>
          </p:nvGraphicFramePr>
          <p:xfrm>
            <a:off x="4852" y="2001"/>
            <a:ext cx="358" cy="293"/>
          </p:xfrm>
          <a:graphic>
            <a:graphicData uri="http://schemas.openxmlformats.org/presentationml/2006/ole">
              <mc:AlternateContent xmlns:mc="http://schemas.openxmlformats.org/markup-compatibility/2006">
                <mc:Choice xmlns:v="urn:schemas-microsoft-com:vml" Requires="v">
                  <p:oleObj spid="_x0000_s12983" name="Clip" r:id="rId6" imgW="3276600" imgH="2692400" progId="MS_ClipArt_Gallery.2">
                    <p:embed/>
                  </p:oleObj>
                </mc:Choice>
                <mc:Fallback>
                  <p:oleObj name="Clip" r:id="rId6" imgW="3276600" imgH="2692400" progId="MS_ClipArt_Gallery.2">
                    <p:embed/>
                    <p:pic>
                      <p:nvPicPr>
                        <p:cNvPr id="144477" name="Object 49">
                          <a:extLst>
                            <a:ext uri="{FF2B5EF4-FFF2-40B4-BE49-F238E27FC236}">
                              <a16:creationId xmlns:a16="http://schemas.microsoft.com/office/drawing/2014/main" id="{14384FE9-B421-4A4F-85DD-0A513882CA30}"/>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2" y="2001"/>
                          <a:ext cx="358"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44478" name="Group 52">
              <a:extLst>
                <a:ext uri="{FF2B5EF4-FFF2-40B4-BE49-F238E27FC236}">
                  <a16:creationId xmlns:a16="http://schemas.microsoft.com/office/drawing/2014/main" id="{F4845325-F9FA-5044-B17A-34E15BA9437A}"/>
                </a:ext>
              </a:extLst>
            </p:cNvPr>
            <p:cNvGrpSpPr>
              <a:grpSpLocks/>
            </p:cNvGrpSpPr>
            <p:nvPr/>
          </p:nvGrpSpPr>
          <p:grpSpPr bwMode="auto">
            <a:xfrm>
              <a:off x="4813" y="2071"/>
              <a:ext cx="474" cy="369"/>
              <a:chOff x="4813" y="2071"/>
              <a:chExt cx="474" cy="369"/>
            </a:xfrm>
          </p:grpSpPr>
          <p:sp>
            <p:nvSpPr>
              <p:cNvPr id="144479" name="Rectangle 50">
                <a:extLst>
                  <a:ext uri="{FF2B5EF4-FFF2-40B4-BE49-F238E27FC236}">
                    <a16:creationId xmlns:a16="http://schemas.microsoft.com/office/drawing/2014/main" id="{34C5E204-EE52-4745-98DD-929295C257CB}"/>
                  </a:ext>
                </a:extLst>
              </p:cNvPr>
              <p:cNvSpPr>
                <a:spLocks noChangeArrowheads="1"/>
              </p:cNvSpPr>
              <p:nvPr/>
            </p:nvSpPr>
            <p:spPr bwMode="auto">
              <a:xfrm>
                <a:off x="4876" y="2095"/>
                <a:ext cx="344" cy="303"/>
              </a:xfrm>
              <a:prstGeom prst="rect">
                <a:avLst/>
              </a:prstGeom>
              <a:solidFill>
                <a:schemeClr val="hlink"/>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80" name="Rectangle 51">
                <a:extLst>
                  <a:ext uri="{FF2B5EF4-FFF2-40B4-BE49-F238E27FC236}">
                    <a16:creationId xmlns:a16="http://schemas.microsoft.com/office/drawing/2014/main" id="{5730412B-108C-8640-9310-67F698BDBBA1}"/>
                  </a:ext>
                </a:extLst>
              </p:cNvPr>
              <p:cNvSpPr>
                <a:spLocks noChangeArrowheads="1"/>
              </p:cNvSpPr>
              <p:nvPr/>
            </p:nvSpPr>
            <p:spPr bwMode="auto">
              <a:xfrm>
                <a:off x="4813" y="2071"/>
                <a:ext cx="474"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600"/>
                  <a:t>user</a:t>
                </a:r>
              </a:p>
              <a:p>
                <a:pPr algn="ctr">
                  <a:spcBef>
                    <a:spcPct val="0"/>
                  </a:spcBef>
                  <a:buFontTx/>
                  <a:buNone/>
                </a:pPr>
                <a:r>
                  <a:rPr lang="en-US" altLang="zh-CN" sz="1600"/>
                  <a:t>agent</a:t>
                </a:r>
              </a:p>
            </p:txBody>
          </p:sp>
        </p:grpSp>
      </p:grpSp>
      <p:grpSp>
        <p:nvGrpSpPr>
          <p:cNvPr id="144394" name="Group 58">
            <a:extLst>
              <a:ext uri="{FF2B5EF4-FFF2-40B4-BE49-F238E27FC236}">
                <a16:creationId xmlns:a16="http://schemas.microsoft.com/office/drawing/2014/main" id="{6498510D-3037-5243-805A-1FAAF05B2114}"/>
              </a:ext>
            </a:extLst>
          </p:cNvPr>
          <p:cNvGrpSpPr>
            <a:grpSpLocks/>
          </p:cNvGrpSpPr>
          <p:nvPr/>
        </p:nvGrpSpPr>
        <p:grpSpPr bwMode="auto">
          <a:xfrm>
            <a:off x="10207625" y="4449763"/>
            <a:ext cx="752475" cy="696912"/>
            <a:chOff x="4685" y="2597"/>
            <a:chExt cx="474" cy="439"/>
          </a:xfrm>
        </p:grpSpPr>
        <p:graphicFrame>
          <p:nvGraphicFramePr>
            <p:cNvPr id="144473" name="Object 54">
              <a:extLst>
                <a:ext uri="{FF2B5EF4-FFF2-40B4-BE49-F238E27FC236}">
                  <a16:creationId xmlns:a16="http://schemas.microsoft.com/office/drawing/2014/main" id="{1E697093-A59E-B145-9C24-6DED880F7CA9}"/>
                </a:ext>
              </a:extLst>
            </p:cNvPr>
            <p:cNvGraphicFramePr>
              <a:graphicFrameLocks/>
            </p:cNvGraphicFramePr>
            <p:nvPr/>
          </p:nvGraphicFramePr>
          <p:xfrm>
            <a:off x="4724" y="2597"/>
            <a:ext cx="357" cy="293"/>
          </p:xfrm>
          <a:graphic>
            <a:graphicData uri="http://schemas.openxmlformats.org/presentationml/2006/ole">
              <mc:AlternateContent xmlns:mc="http://schemas.openxmlformats.org/markup-compatibility/2006">
                <mc:Choice xmlns:v="urn:schemas-microsoft-com:vml" Requires="v">
                  <p:oleObj spid="_x0000_s12984" name="Clip" r:id="rId8" imgW="3276600" imgH="2692400" progId="MS_ClipArt_Gallery.2">
                    <p:embed/>
                  </p:oleObj>
                </mc:Choice>
                <mc:Fallback>
                  <p:oleObj name="Clip" r:id="rId8" imgW="3276600" imgH="2692400" progId="MS_ClipArt_Gallery.2">
                    <p:embed/>
                    <p:pic>
                      <p:nvPicPr>
                        <p:cNvPr id="144473" name="Object 54">
                          <a:extLst>
                            <a:ext uri="{FF2B5EF4-FFF2-40B4-BE49-F238E27FC236}">
                              <a16:creationId xmlns:a16="http://schemas.microsoft.com/office/drawing/2014/main" id="{1E697093-A59E-B145-9C24-6DED880F7CA9}"/>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24" y="2597"/>
                          <a:ext cx="357"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44474" name="Group 57">
              <a:extLst>
                <a:ext uri="{FF2B5EF4-FFF2-40B4-BE49-F238E27FC236}">
                  <a16:creationId xmlns:a16="http://schemas.microsoft.com/office/drawing/2014/main" id="{F4AC9C38-4431-0746-8899-3AE00D97CB48}"/>
                </a:ext>
              </a:extLst>
            </p:cNvPr>
            <p:cNvGrpSpPr>
              <a:grpSpLocks/>
            </p:cNvGrpSpPr>
            <p:nvPr/>
          </p:nvGrpSpPr>
          <p:grpSpPr bwMode="auto">
            <a:xfrm>
              <a:off x="4685" y="2667"/>
              <a:ext cx="474" cy="369"/>
              <a:chOff x="4685" y="2667"/>
              <a:chExt cx="474" cy="369"/>
            </a:xfrm>
          </p:grpSpPr>
          <p:sp>
            <p:nvSpPr>
              <p:cNvPr id="144475" name="Rectangle 55">
                <a:extLst>
                  <a:ext uri="{FF2B5EF4-FFF2-40B4-BE49-F238E27FC236}">
                    <a16:creationId xmlns:a16="http://schemas.microsoft.com/office/drawing/2014/main" id="{08E5215E-08A1-F84C-B8A1-DBDB5ACB25BD}"/>
                  </a:ext>
                </a:extLst>
              </p:cNvPr>
              <p:cNvSpPr>
                <a:spLocks noChangeArrowheads="1"/>
              </p:cNvSpPr>
              <p:nvPr/>
            </p:nvSpPr>
            <p:spPr bwMode="auto">
              <a:xfrm>
                <a:off x="4747" y="2691"/>
                <a:ext cx="344" cy="303"/>
              </a:xfrm>
              <a:prstGeom prst="rect">
                <a:avLst/>
              </a:prstGeom>
              <a:solidFill>
                <a:schemeClr val="hlink"/>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76" name="Rectangle 56">
                <a:extLst>
                  <a:ext uri="{FF2B5EF4-FFF2-40B4-BE49-F238E27FC236}">
                    <a16:creationId xmlns:a16="http://schemas.microsoft.com/office/drawing/2014/main" id="{2C7161FC-DC57-CD44-A457-DD168FDB4DCD}"/>
                  </a:ext>
                </a:extLst>
              </p:cNvPr>
              <p:cNvSpPr>
                <a:spLocks noChangeArrowheads="1"/>
              </p:cNvSpPr>
              <p:nvPr/>
            </p:nvSpPr>
            <p:spPr bwMode="auto">
              <a:xfrm>
                <a:off x="4685" y="2667"/>
                <a:ext cx="474"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600"/>
                  <a:t>user</a:t>
                </a:r>
              </a:p>
              <a:p>
                <a:pPr algn="ctr">
                  <a:spcBef>
                    <a:spcPct val="0"/>
                  </a:spcBef>
                  <a:buFontTx/>
                  <a:buNone/>
                </a:pPr>
                <a:r>
                  <a:rPr lang="en-US" altLang="zh-CN" sz="1600"/>
                  <a:t>agent</a:t>
                </a:r>
              </a:p>
            </p:txBody>
          </p:sp>
        </p:grpSp>
      </p:grpSp>
      <p:grpSp>
        <p:nvGrpSpPr>
          <p:cNvPr id="144395" name="Group 84">
            <a:extLst>
              <a:ext uri="{FF2B5EF4-FFF2-40B4-BE49-F238E27FC236}">
                <a16:creationId xmlns:a16="http://schemas.microsoft.com/office/drawing/2014/main" id="{4A70F675-93C1-BB49-A0CB-BE63B9597F6E}"/>
              </a:ext>
            </a:extLst>
          </p:cNvPr>
          <p:cNvGrpSpPr>
            <a:grpSpLocks/>
          </p:cNvGrpSpPr>
          <p:nvPr/>
        </p:nvGrpSpPr>
        <p:grpSpPr bwMode="auto">
          <a:xfrm>
            <a:off x="7802563" y="4237038"/>
            <a:ext cx="787400" cy="1358900"/>
            <a:chOff x="3170" y="2463"/>
            <a:chExt cx="496" cy="856"/>
          </a:xfrm>
        </p:grpSpPr>
        <p:grpSp>
          <p:nvGrpSpPr>
            <p:cNvPr id="144448" name="Group 67">
              <a:extLst>
                <a:ext uri="{FF2B5EF4-FFF2-40B4-BE49-F238E27FC236}">
                  <a16:creationId xmlns:a16="http://schemas.microsoft.com/office/drawing/2014/main" id="{0DA87670-A892-FD4F-AF81-2B776A34EE0D}"/>
                </a:ext>
              </a:extLst>
            </p:cNvPr>
            <p:cNvGrpSpPr>
              <a:grpSpLocks/>
            </p:cNvGrpSpPr>
            <p:nvPr/>
          </p:nvGrpSpPr>
          <p:grpSpPr bwMode="auto">
            <a:xfrm>
              <a:off x="3324" y="2463"/>
              <a:ext cx="199" cy="530"/>
              <a:chOff x="3324" y="2463"/>
              <a:chExt cx="199" cy="530"/>
            </a:xfrm>
          </p:grpSpPr>
          <p:sp>
            <p:nvSpPr>
              <p:cNvPr id="144465" name="AutoShape 59">
                <a:extLst>
                  <a:ext uri="{FF2B5EF4-FFF2-40B4-BE49-F238E27FC236}">
                    <a16:creationId xmlns:a16="http://schemas.microsoft.com/office/drawing/2014/main" id="{7938BC86-2873-BF48-889D-06BBDF26B419}"/>
                  </a:ext>
                </a:extLst>
              </p:cNvPr>
              <p:cNvSpPr>
                <a:spLocks noChangeArrowheads="1"/>
              </p:cNvSpPr>
              <p:nvPr/>
            </p:nvSpPr>
            <p:spPr bwMode="auto">
              <a:xfrm>
                <a:off x="3324" y="2870"/>
                <a:ext cx="199" cy="123"/>
              </a:xfrm>
              <a:prstGeom prst="parallelogram">
                <a:avLst>
                  <a:gd name="adj" fmla="val 62311"/>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66" name="Rectangle 60">
                <a:extLst>
                  <a:ext uri="{FF2B5EF4-FFF2-40B4-BE49-F238E27FC236}">
                    <a16:creationId xmlns:a16="http://schemas.microsoft.com/office/drawing/2014/main" id="{C8053360-4ACE-AC4A-87AA-805F9CA76DAC}"/>
                  </a:ext>
                </a:extLst>
              </p:cNvPr>
              <p:cNvSpPr>
                <a:spLocks noChangeArrowheads="1"/>
              </p:cNvSpPr>
              <p:nvPr/>
            </p:nvSpPr>
            <p:spPr bwMode="auto">
              <a:xfrm>
                <a:off x="3425" y="2465"/>
                <a:ext cx="91" cy="409"/>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67" name="Rectangle 61">
                <a:extLst>
                  <a:ext uri="{FF2B5EF4-FFF2-40B4-BE49-F238E27FC236}">
                    <a16:creationId xmlns:a16="http://schemas.microsoft.com/office/drawing/2014/main" id="{1D05C4D4-BC73-9840-954C-E9B976C530B2}"/>
                  </a:ext>
                </a:extLst>
              </p:cNvPr>
              <p:cNvSpPr>
                <a:spLocks noChangeArrowheads="1"/>
              </p:cNvSpPr>
              <p:nvPr/>
            </p:nvSpPr>
            <p:spPr bwMode="auto">
              <a:xfrm>
                <a:off x="3326" y="2582"/>
                <a:ext cx="124" cy="407"/>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68" name="AutoShape 62">
                <a:extLst>
                  <a:ext uri="{FF2B5EF4-FFF2-40B4-BE49-F238E27FC236}">
                    <a16:creationId xmlns:a16="http://schemas.microsoft.com/office/drawing/2014/main" id="{265F506A-7E2E-B848-9871-970A52622490}"/>
                  </a:ext>
                </a:extLst>
              </p:cNvPr>
              <p:cNvSpPr>
                <a:spLocks noChangeArrowheads="1"/>
              </p:cNvSpPr>
              <p:nvPr/>
            </p:nvSpPr>
            <p:spPr bwMode="auto">
              <a:xfrm>
                <a:off x="3325" y="2463"/>
                <a:ext cx="197" cy="121"/>
              </a:xfrm>
              <a:prstGeom prst="parallelogram">
                <a:avLst>
                  <a:gd name="adj" fmla="val 62704"/>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69" name="Line 63">
                <a:extLst>
                  <a:ext uri="{FF2B5EF4-FFF2-40B4-BE49-F238E27FC236}">
                    <a16:creationId xmlns:a16="http://schemas.microsoft.com/office/drawing/2014/main" id="{AD5F593F-CAB7-BA41-9A94-C66DDB1B92FA}"/>
                  </a:ext>
                </a:extLst>
              </p:cNvPr>
              <p:cNvSpPr>
                <a:spLocks noChangeShapeType="1"/>
              </p:cNvSpPr>
              <p:nvPr/>
            </p:nvSpPr>
            <p:spPr bwMode="auto">
              <a:xfrm>
                <a:off x="3523" y="2471"/>
                <a:ext cx="0" cy="39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70" name="Line 64">
                <a:extLst>
                  <a:ext uri="{FF2B5EF4-FFF2-40B4-BE49-F238E27FC236}">
                    <a16:creationId xmlns:a16="http://schemas.microsoft.com/office/drawing/2014/main" id="{04138841-9498-2948-AD13-6F17B19EB1AB}"/>
                  </a:ext>
                </a:extLst>
              </p:cNvPr>
              <p:cNvSpPr>
                <a:spLocks noChangeShapeType="1"/>
              </p:cNvSpPr>
              <p:nvPr/>
            </p:nvSpPr>
            <p:spPr bwMode="auto">
              <a:xfrm flipH="1">
                <a:off x="3451" y="2870"/>
                <a:ext cx="72" cy="12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71" name="Rectangle 65">
                <a:extLst>
                  <a:ext uri="{FF2B5EF4-FFF2-40B4-BE49-F238E27FC236}">
                    <a16:creationId xmlns:a16="http://schemas.microsoft.com/office/drawing/2014/main" id="{11D91DE5-61B5-4D46-852D-E3EC60033B7D}"/>
                  </a:ext>
                </a:extLst>
              </p:cNvPr>
              <p:cNvSpPr>
                <a:spLocks noChangeArrowheads="1"/>
              </p:cNvSpPr>
              <p:nvPr/>
            </p:nvSpPr>
            <p:spPr bwMode="auto">
              <a:xfrm>
                <a:off x="3342" y="2636"/>
                <a:ext cx="82" cy="233"/>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72" name="Rectangle 66">
                <a:extLst>
                  <a:ext uri="{FF2B5EF4-FFF2-40B4-BE49-F238E27FC236}">
                    <a16:creationId xmlns:a16="http://schemas.microsoft.com/office/drawing/2014/main" id="{C6D7B290-575D-534A-941C-7A4362D09105}"/>
                  </a:ext>
                </a:extLst>
              </p:cNvPr>
              <p:cNvSpPr>
                <a:spLocks noChangeArrowheads="1"/>
              </p:cNvSpPr>
              <p:nvPr/>
            </p:nvSpPr>
            <p:spPr bwMode="auto">
              <a:xfrm>
                <a:off x="3353" y="2706"/>
                <a:ext cx="64" cy="8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grpSp>
        <p:grpSp>
          <p:nvGrpSpPr>
            <p:cNvPr id="144449" name="Group 83">
              <a:extLst>
                <a:ext uri="{FF2B5EF4-FFF2-40B4-BE49-F238E27FC236}">
                  <a16:creationId xmlns:a16="http://schemas.microsoft.com/office/drawing/2014/main" id="{B11D78E2-FDC5-C544-8547-F4AE4927C489}"/>
                </a:ext>
              </a:extLst>
            </p:cNvPr>
            <p:cNvGrpSpPr>
              <a:grpSpLocks/>
            </p:cNvGrpSpPr>
            <p:nvPr/>
          </p:nvGrpSpPr>
          <p:grpSpPr bwMode="auto">
            <a:xfrm>
              <a:off x="3170" y="2720"/>
              <a:ext cx="496" cy="599"/>
              <a:chOff x="3170" y="2720"/>
              <a:chExt cx="496" cy="599"/>
            </a:xfrm>
          </p:grpSpPr>
          <p:sp>
            <p:nvSpPr>
              <p:cNvPr id="144450" name="Rectangle 68">
                <a:extLst>
                  <a:ext uri="{FF2B5EF4-FFF2-40B4-BE49-F238E27FC236}">
                    <a16:creationId xmlns:a16="http://schemas.microsoft.com/office/drawing/2014/main" id="{3F3D8165-A241-CC43-A663-E048FBF148E6}"/>
                  </a:ext>
                </a:extLst>
              </p:cNvPr>
              <p:cNvSpPr>
                <a:spLocks noChangeArrowheads="1"/>
              </p:cNvSpPr>
              <p:nvPr/>
            </p:nvSpPr>
            <p:spPr bwMode="auto">
              <a:xfrm>
                <a:off x="3198" y="2741"/>
                <a:ext cx="458" cy="578"/>
              </a:xfrm>
              <a:prstGeom prst="rect">
                <a:avLst/>
              </a:prstGeom>
              <a:solidFill>
                <a:schemeClr val="hlink"/>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51" name="Rectangle 69">
                <a:extLst>
                  <a:ext uri="{FF2B5EF4-FFF2-40B4-BE49-F238E27FC236}">
                    <a16:creationId xmlns:a16="http://schemas.microsoft.com/office/drawing/2014/main" id="{26375621-F4C2-014C-B3A9-56D8BF3C2370}"/>
                  </a:ext>
                </a:extLst>
              </p:cNvPr>
              <p:cNvSpPr>
                <a:spLocks noChangeArrowheads="1"/>
              </p:cNvSpPr>
              <p:nvPr/>
            </p:nvSpPr>
            <p:spPr bwMode="auto">
              <a:xfrm>
                <a:off x="3170" y="2720"/>
                <a:ext cx="496"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600"/>
                  <a:t>mail</a:t>
                </a:r>
              </a:p>
              <a:p>
                <a:pPr algn="ctr">
                  <a:spcBef>
                    <a:spcPct val="0"/>
                  </a:spcBef>
                  <a:buFontTx/>
                  <a:buNone/>
                </a:pPr>
                <a:r>
                  <a:rPr lang="en-US" altLang="zh-CN" sz="1600"/>
                  <a:t>server</a:t>
                </a:r>
              </a:p>
            </p:txBody>
          </p:sp>
          <p:sp>
            <p:nvSpPr>
              <p:cNvPr id="144452" name="Rectangle 70">
                <a:extLst>
                  <a:ext uri="{FF2B5EF4-FFF2-40B4-BE49-F238E27FC236}">
                    <a16:creationId xmlns:a16="http://schemas.microsoft.com/office/drawing/2014/main" id="{7EDCA188-E30A-834C-8041-FE94D56F6897}"/>
                  </a:ext>
                </a:extLst>
              </p:cNvPr>
              <p:cNvSpPr>
                <a:spLocks noChangeArrowheads="1"/>
              </p:cNvSpPr>
              <p:nvPr/>
            </p:nvSpPr>
            <p:spPr bwMode="auto">
              <a:xfrm>
                <a:off x="3219" y="3060"/>
                <a:ext cx="405" cy="113"/>
              </a:xfrm>
              <a:prstGeom prst="rect">
                <a:avLst/>
              </a:prstGeom>
              <a:solidFill>
                <a:srgbClr val="00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53" name="Line 71">
                <a:extLst>
                  <a:ext uri="{FF2B5EF4-FFF2-40B4-BE49-F238E27FC236}">
                    <a16:creationId xmlns:a16="http://schemas.microsoft.com/office/drawing/2014/main" id="{85898CDC-6585-6A45-A882-BF0622FAB929}"/>
                  </a:ext>
                </a:extLst>
              </p:cNvPr>
              <p:cNvSpPr>
                <a:spLocks noChangeShapeType="1"/>
              </p:cNvSpPr>
              <p:nvPr/>
            </p:nvSpPr>
            <p:spPr bwMode="auto">
              <a:xfrm>
                <a:off x="3265" y="3088"/>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54" name="Line 72">
                <a:extLst>
                  <a:ext uri="{FF2B5EF4-FFF2-40B4-BE49-F238E27FC236}">
                    <a16:creationId xmlns:a16="http://schemas.microsoft.com/office/drawing/2014/main" id="{AD63A9E7-9AD1-F247-8A38-F3576DEF7E25}"/>
                  </a:ext>
                </a:extLst>
              </p:cNvPr>
              <p:cNvSpPr>
                <a:spLocks noChangeShapeType="1"/>
              </p:cNvSpPr>
              <p:nvPr/>
            </p:nvSpPr>
            <p:spPr bwMode="auto">
              <a:xfrm>
                <a:off x="3362" y="3087"/>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55" name="Line 73">
                <a:extLst>
                  <a:ext uri="{FF2B5EF4-FFF2-40B4-BE49-F238E27FC236}">
                    <a16:creationId xmlns:a16="http://schemas.microsoft.com/office/drawing/2014/main" id="{BDF61641-E40D-7A47-8CFB-7AA0910D9E6C}"/>
                  </a:ext>
                </a:extLst>
              </p:cNvPr>
              <p:cNvSpPr>
                <a:spLocks noChangeShapeType="1"/>
              </p:cNvSpPr>
              <p:nvPr/>
            </p:nvSpPr>
            <p:spPr bwMode="auto">
              <a:xfrm>
                <a:off x="3411" y="3088"/>
                <a:ext cx="0" cy="6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56" name="Line 74">
                <a:extLst>
                  <a:ext uri="{FF2B5EF4-FFF2-40B4-BE49-F238E27FC236}">
                    <a16:creationId xmlns:a16="http://schemas.microsoft.com/office/drawing/2014/main" id="{B45E5D28-2328-4243-8C48-18AFDF32C53D}"/>
                  </a:ext>
                </a:extLst>
              </p:cNvPr>
              <p:cNvSpPr>
                <a:spLocks noChangeShapeType="1"/>
              </p:cNvSpPr>
              <p:nvPr/>
            </p:nvSpPr>
            <p:spPr bwMode="auto">
              <a:xfrm>
                <a:off x="3462" y="3087"/>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57" name="Line 75">
                <a:extLst>
                  <a:ext uri="{FF2B5EF4-FFF2-40B4-BE49-F238E27FC236}">
                    <a16:creationId xmlns:a16="http://schemas.microsoft.com/office/drawing/2014/main" id="{F338846F-8DD9-CD40-9937-34433FF4F91C}"/>
                  </a:ext>
                </a:extLst>
              </p:cNvPr>
              <p:cNvSpPr>
                <a:spLocks noChangeShapeType="1"/>
              </p:cNvSpPr>
              <p:nvPr/>
            </p:nvSpPr>
            <p:spPr bwMode="auto">
              <a:xfrm>
                <a:off x="3516" y="3087"/>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58" name="Line 76">
                <a:extLst>
                  <a:ext uri="{FF2B5EF4-FFF2-40B4-BE49-F238E27FC236}">
                    <a16:creationId xmlns:a16="http://schemas.microsoft.com/office/drawing/2014/main" id="{F6F17B2B-79E2-F44B-9B71-31965FD35E45}"/>
                  </a:ext>
                </a:extLst>
              </p:cNvPr>
              <p:cNvSpPr>
                <a:spLocks noChangeShapeType="1"/>
              </p:cNvSpPr>
              <p:nvPr/>
            </p:nvSpPr>
            <p:spPr bwMode="auto">
              <a:xfrm>
                <a:off x="3566" y="3087"/>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59" name="Line 77">
                <a:extLst>
                  <a:ext uri="{FF2B5EF4-FFF2-40B4-BE49-F238E27FC236}">
                    <a16:creationId xmlns:a16="http://schemas.microsoft.com/office/drawing/2014/main" id="{9BC1971F-446F-AA42-BB73-5EEAC7AA950B}"/>
                  </a:ext>
                </a:extLst>
              </p:cNvPr>
              <p:cNvSpPr>
                <a:spLocks noChangeShapeType="1"/>
              </p:cNvSpPr>
              <p:nvPr/>
            </p:nvSpPr>
            <p:spPr bwMode="auto">
              <a:xfrm>
                <a:off x="3312" y="3088"/>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60" name="Rectangle 78">
                <a:extLst>
                  <a:ext uri="{FF2B5EF4-FFF2-40B4-BE49-F238E27FC236}">
                    <a16:creationId xmlns:a16="http://schemas.microsoft.com/office/drawing/2014/main" id="{5987C638-6417-0945-848B-16CC08124452}"/>
                  </a:ext>
                </a:extLst>
              </p:cNvPr>
              <p:cNvSpPr>
                <a:spLocks noChangeArrowheads="1"/>
              </p:cNvSpPr>
              <p:nvPr/>
            </p:nvSpPr>
            <p:spPr bwMode="auto">
              <a:xfrm>
                <a:off x="3229" y="3214"/>
                <a:ext cx="55" cy="82"/>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61" name="Rectangle 79">
                <a:extLst>
                  <a:ext uri="{FF2B5EF4-FFF2-40B4-BE49-F238E27FC236}">
                    <a16:creationId xmlns:a16="http://schemas.microsoft.com/office/drawing/2014/main" id="{7BD9AC00-C60B-8E48-A0CF-7D6CF71C2C50}"/>
                  </a:ext>
                </a:extLst>
              </p:cNvPr>
              <p:cNvSpPr>
                <a:spLocks noChangeArrowheads="1"/>
              </p:cNvSpPr>
              <p:nvPr/>
            </p:nvSpPr>
            <p:spPr bwMode="auto">
              <a:xfrm>
                <a:off x="3306" y="3214"/>
                <a:ext cx="55" cy="82"/>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62" name="Rectangle 80">
                <a:extLst>
                  <a:ext uri="{FF2B5EF4-FFF2-40B4-BE49-F238E27FC236}">
                    <a16:creationId xmlns:a16="http://schemas.microsoft.com/office/drawing/2014/main" id="{162C2322-6ECF-8345-9AE8-4F5F240000D2}"/>
                  </a:ext>
                </a:extLst>
              </p:cNvPr>
              <p:cNvSpPr>
                <a:spLocks noChangeArrowheads="1"/>
              </p:cNvSpPr>
              <p:nvPr/>
            </p:nvSpPr>
            <p:spPr bwMode="auto">
              <a:xfrm>
                <a:off x="3382" y="3213"/>
                <a:ext cx="55" cy="82"/>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63" name="Rectangle 81">
                <a:extLst>
                  <a:ext uri="{FF2B5EF4-FFF2-40B4-BE49-F238E27FC236}">
                    <a16:creationId xmlns:a16="http://schemas.microsoft.com/office/drawing/2014/main" id="{038F7CC3-AF00-1F4F-A746-91A181C5C763}"/>
                  </a:ext>
                </a:extLst>
              </p:cNvPr>
              <p:cNvSpPr>
                <a:spLocks noChangeArrowheads="1"/>
              </p:cNvSpPr>
              <p:nvPr/>
            </p:nvSpPr>
            <p:spPr bwMode="auto">
              <a:xfrm>
                <a:off x="3469" y="3211"/>
                <a:ext cx="55" cy="82"/>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64" name="Rectangle 82">
                <a:extLst>
                  <a:ext uri="{FF2B5EF4-FFF2-40B4-BE49-F238E27FC236}">
                    <a16:creationId xmlns:a16="http://schemas.microsoft.com/office/drawing/2014/main" id="{B5D87B60-1118-7A4A-8D78-19B2D69A287D}"/>
                  </a:ext>
                </a:extLst>
              </p:cNvPr>
              <p:cNvSpPr>
                <a:spLocks noChangeArrowheads="1"/>
              </p:cNvSpPr>
              <p:nvPr/>
            </p:nvSpPr>
            <p:spPr bwMode="auto">
              <a:xfrm>
                <a:off x="3554" y="3211"/>
                <a:ext cx="55" cy="82"/>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grpSp>
      </p:grpSp>
      <p:grpSp>
        <p:nvGrpSpPr>
          <p:cNvPr id="144396" name="Group 89">
            <a:extLst>
              <a:ext uri="{FF2B5EF4-FFF2-40B4-BE49-F238E27FC236}">
                <a16:creationId xmlns:a16="http://schemas.microsoft.com/office/drawing/2014/main" id="{1B6ADF5E-058E-BE49-9F0F-DB4DF4065C93}"/>
              </a:ext>
            </a:extLst>
          </p:cNvPr>
          <p:cNvGrpSpPr>
            <a:grpSpLocks/>
          </p:cNvGrpSpPr>
          <p:nvPr/>
        </p:nvGrpSpPr>
        <p:grpSpPr bwMode="auto">
          <a:xfrm>
            <a:off x="8628063" y="5233988"/>
            <a:ext cx="752475" cy="696912"/>
            <a:chOff x="3690" y="3091"/>
            <a:chExt cx="474" cy="439"/>
          </a:xfrm>
        </p:grpSpPr>
        <p:graphicFrame>
          <p:nvGraphicFramePr>
            <p:cNvPr id="144444" name="Object 85">
              <a:extLst>
                <a:ext uri="{FF2B5EF4-FFF2-40B4-BE49-F238E27FC236}">
                  <a16:creationId xmlns:a16="http://schemas.microsoft.com/office/drawing/2014/main" id="{4E7A6CFB-3F3A-954C-9F49-483BB4690F91}"/>
                </a:ext>
              </a:extLst>
            </p:cNvPr>
            <p:cNvGraphicFramePr>
              <a:graphicFrameLocks/>
            </p:cNvGraphicFramePr>
            <p:nvPr/>
          </p:nvGraphicFramePr>
          <p:xfrm>
            <a:off x="3729" y="3091"/>
            <a:ext cx="357" cy="293"/>
          </p:xfrm>
          <a:graphic>
            <a:graphicData uri="http://schemas.openxmlformats.org/presentationml/2006/ole">
              <mc:AlternateContent xmlns:mc="http://schemas.openxmlformats.org/markup-compatibility/2006">
                <mc:Choice xmlns:v="urn:schemas-microsoft-com:vml" Requires="v">
                  <p:oleObj spid="_x0000_s12985" name="Clip" r:id="rId10" imgW="3276600" imgH="2692400" progId="MS_ClipArt_Gallery.2">
                    <p:embed/>
                  </p:oleObj>
                </mc:Choice>
                <mc:Fallback>
                  <p:oleObj name="Clip" r:id="rId10" imgW="3276600" imgH="2692400" progId="MS_ClipArt_Gallery.2">
                    <p:embed/>
                    <p:pic>
                      <p:nvPicPr>
                        <p:cNvPr id="144444" name="Object 85">
                          <a:extLst>
                            <a:ext uri="{FF2B5EF4-FFF2-40B4-BE49-F238E27FC236}">
                              <a16:creationId xmlns:a16="http://schemas.microsoft.com/office/drawing/2014/main" id="{4E7A6CFB-3F3A-954C-9F49-483BB4690F91}"/>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29" y="3091"/>
                          <a:ext cx="357"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44445" name="Group 88">
              <a:extLst>
                <a:ext uri="{FF2B5EF4-FFF2-40B4-BE49-F238E27FC236}">
                  <a16:creationId xmlns:a16="http://schemas.microsoft.com/office/drawing/2014/main" id="{87F020B5-5922-CF41-BFC7-36AA78B24E76}"/>
                </a:ext>
              </a:extLst>
            </p:cNvPr>
            <p:cNvGrpSpPr>
              <a:grpSpLocks/>
            </p:cNvGrpSpPr>
            <p:nvPr/>
          </p:nvGrpSpPr>
          <p:grpSpPr bwMode="auto">
            <a:xfrm>
              <a:off x="3690" y="3161"/>
              <a:ext cx="474" cy="369"/>
              <a:chOff x="3690" y="3161"/>
              <a:chExt cx="474" cy="369"/>
            </a:xfrm>
          </p:grpSpPr>
          <p:sp>
            <p:nvSpPr>
              <p:cNvPr id="144446" name="Rectangle 86">
                <a:extLst>
                  <a:ext uri="{FF2B5EF4-FFF2-40B4-BE49-F238E27FC236}">
                    <a16:creationId xmlns:a16="http://schemas.microsoft.com/office/drawing/2014/main" id="{30BF466F-992D-FC41-B955-D34A95E321DF}"/>
                  </a:ext>
                </a:extLst>
              </p:cNvPr>
              <p:cNvSpPr>
                <a:spLocks noChangeArrowheads="1"/>
              </p:cNvSpPr>
              <p:nvPr/>
            </p:nvSpPr>
            <p:spPr bwMode="auto">
              <a:xfrm>
                <a:off x="3752" y="3185"/>
                <a:ext cx="344" cy="303"/>
              </a:xfrm>
              <a:prstGeom prst="rect">
                <a:avLst/>
              </a:prstGeom>
              <a:solidFill>
                <a:schemeClr val="hlink"/>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47" name="Rectangle 87">
                <a:extLst>
                  <a:ext uri="{FF2B5EF4-FFF2-40B4-BE49-F238E27FC236}">
                    <a16:creationId xmlns:a16="http://schemas.microsoft.com/office/drawing/2014/main" id="{00357A7B-15B4-3843-A782-8BC3291D9FDE}"/>
                  </a:ext>
                </a:extLst>
              </p:cNvPr>
              <p:cNvSpPr>
                <a:spLocks noChangeArrowheads="1"/>
              </p:cNvSpPr>
              <p:nvPr/>
            </p:nvSpPr>
            <p:spPr bwMode="auto">
              <a:xfrm>
                <a:off x="3690" y="3161"/>
                <a:ext cx="474"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600"/>
                  <a:t>user</a:t>
                </a:r>
              </a:p>
              <a:p>
                <a:pPr algn="ctr">
                  <a:spcBef>
                    <a:spcPct val="0"/>
                  </a:spcBef>
                  <a:buFontTx/>
                  <a:buNone/>
                </a:pPr>
                <a:r>
                  <a:rPr lang="en-US" altLang="zh-CN" sz="1600"/>
                  <a:t>agent</a:t>
                </a:r>
              </a:p>
            </p:txBody>
          </p:sp>
        </p:grpSp>
      </p:grpSp>
      <p:grpSp>
        <p:nvGrpSpPr>
          <p:cNvPr id="144397" name="Group 94">
            <a:extLst>
              <a:ext uri="{FF2B5EF4-FFF2-40B4-BE49-F238E27FC236}">
                <a16:creationId xmlns:a16="http://schemas.microsoft.com/office/drawing/2014/main" id="{A450419D-446A-A24A-AB50-C21FAAC5B320}"/>
              </a:ext>
            </a:extLst>
          </p:cNvPr>
          <p:cNvGrpSpPr>
            <a:grpSpLocks/>
          </p:cNvGrpSpPr>
          <p:nvPr/>
        </p:nvGrpSpPr>
        <p:grpSpPr bwMode="auto">
          <a:xfrm>
            <a:off x="7880350" y="5689600"/>
            <a:ext cx="752475" cy="696913"/>
            <a:chOff x="3219" y="3378"/>
            <a:chExt cx="474" cy="439"/>
          </a:xfrm>
        </p:grpSpPr>
        <p:graphicFrame>
          <p:nvGraphicFramePr>
            <p:cNvPr id="144440" name="Object 90">
              <a:extLst>
                <a:ext uri="{FF2B5EF4-FFF2-40B4-BE49-F238E27FC236}">
                  <a16:creationId xmlns:a16="http://schemas.microsoft.com/office/drawing/2014/main" id="{258415AA-5D2C-834A-8CCE-5B7FF39DF9A8}"/>
                </a:ext>
              </a:extLst>
            </p:cNvPr>
            <p:cNvGraphicFramePr>
              <a:graphicFrameLocks/>
            </p:cNvGraphicFramePr>
            <p:nvPr/>
          </p:nvGraphicFramePr>
          <p:xfrm>
            <a:off x="3258" y="3378"/>
            <a:ext cx="358" cy="293"/>
          </p:xfrm>
          <a:graphic>
            <a:graphicData uri="http://schemas.openxmlformats.org/presentationml/2006/ole">
              <mc:AlternateContent xmlns:mc="http://schemas.openxmlformats.org/markup-compatibility/2006">
                <mc:Choice xmlns:v="urn:schemas-microsoft-com:vml" Requires="v">
                  <p:oleObj spid="_x0000_s12986" name="Clip" r:id="rId12" imgW="3276600" imgH="2692400" progId="MS_ClipArt_Gallery.2">
                    <p:embed/>
                  </p:oleObj>
                </mc:Choice>
                <mc:Fallback>
                  <p:oleObj name="Clip" r:id="rId12" imgW="3276600" imgH="2692400" progId="MS_ClipArt_Gallery.2">
                    <p:embed/>
                    <p:pic>
                      <p:nvPicPr>
                        <p:cNvPr id="144440" name="Object 90">
                          <a:extLst>
                            <a:ext uri="{FF2B5EF4-FFF2-40B4-BE49-F238E27FC236}">
                              <a16:creationId xmlns:a16="http://schemas.microsoft.com/office/drawing/2014/main" id="{258415AA-5D2C-834A-8CCE-5B7FF39DF9A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58" y="3378"/>
                          <a:ext cx="358"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44441" name="Group 93">
              <a:extLst>
                <a:ext uri="{FF2B5EF4-FFF2-40B4-BE49-F238E27FC236}">
                  <a16:creationId xmlns:a16="http://schemas.microsoft.com/office/drawing/2014/main" id="{814E7A10-B263-F442-9E33-B770B65183E6}"/>
                </a:ext>
              </a:extLst>
            </p:cNvPr>
            <p:cNvGrpSpPr>
              <a:grpSpLocks/>
            </p:cNvGrpSpPr>
            <p:nvPr/>
          </p:nvGrpSpPr>
          <p:grpSpPr bwMode="auto">
            <a:xfrm>
              <a:off x="3219" y="3448"/>
              <a:ext cx="474" cy="369"/>
              <a:chOff x="3219" y="3448"/>
              <a:chExt cx="474" cy="369"/>
            </a:xfrm>
          </p:grpSpPr>
          <p:sp>
            <p:nvSpPr>
              <p:cNvPr id="144442" name="Rectangle 91">
                <a:extLst>
                  <a:ext uri="{FF2B5EF4-FFF2-40B4-BE49-F238E27FC236}">
                    <a16:creationId xmlns:a16="http://schemas.microsoft.com/office/drawing/2014/main" id="{9C101696-C460-634B-AB93-8282553C1681}"/>
                  </a:ext>
                </a:extLst>
              </p:cNvPr>
              <p:cNvSpPr>
                <a:spLocks noChangeArrowheads="1"/>
              </p:cNvSpPr>
              <p:nvPr/>
            </p:nvSpPr>
            <p:spPr bwMode="auto">
              <a:xfrm>
                <a:off x="3282" y="3472"/>
                <a:ext cx="344" cy="303"/>
              </a:xfrm>
              <a:prstGeom prst="rect">
                <a:avLst/>
              </a:prstGeom>
              <a:solidFill>
                <a:schemeClr val="hlink"/>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43" name="Rectangle 92">
                <a:extLst>
                  <a:ext uri="{FF2B5EF4-FFF2-40B4-BE49-F238E27FC236}">
                    <a16:creationId xmlns:a16="http://schemas.microsoft.com/office/drawing/2014/main" id="{AD57069B-AD8F-6343-A1C8-B14BFE11AAC1}"/>
                  </a:ext>
                </a:extLst>
              </p:cNvPr>
              <p:cNvSpPr>
                <a:spLocks noChangeArrowheads="1"/>
              </p:cNvSpPr>
              <p:nvPr/>
            </p:nvSpPr>
            <p:spPr bwMode="auto">
              <a:xfrm>
                <a:off x="3219" y="3448"/>
                <a:ext cx="474"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600"/>
                  <a:t>user</a:t>
                </a:r>
              </a:p>
              <a:p>
                <a:pPr algn="ctr">
                  <a:spcBef>
                    <a:spcPct val="0"/>
                  </a:spcBef>
                  <a:buFontTx/>
                  <a:buNone/>
                </a:pPr>
                <a:r>
                  <a:rPr lang="en-US" altLang="zh-CN" sz="1600"/>
                  <a:t>agent</a:t>
                </a:r>
              </a:p>
            </p:txBody>
          </p:sp>
        </p:grpSp>
      </p:grpSp>
      <p:grpSp>
        <p:nvGrpSpPr>
          <p:cNvPr id="144398" name="Group 120">
            <a:extLst>
              <a:ext uri="{FF2B5EF4-FFF2-40B4-BE49-F238E27FC236}">
                <a16:creationId xmlns:a16="http://schemas.microsoft.com/office/drawing/2014/main" id="{19F1A071-0C26-C542-AB0B-E7E2DA1444C4}"/>
              </a:ext>
            </a:extLst>
          </p:cNvPr>
          <p:cNvGrpSpPr>
            <a:grpSpLocks/>
          </p:cNvGrpSpPr>
          <p:nvPr/>
        </p:nvGrpSpPr>
        <p:grpSpPr bwMode="auto">
          <a:xfrm>
            <a:off x="7802563" y="2197100"/>
            <a:ext cx="787400" cy="1358900"/>
            <a:chOff x="3170" y="1178"/>
            <a:chExt cx="496" cy="856"/>
          </a:xfrm>
        </p:grpSpPr>
        <p:grpSp>
          <p:nvGrpSpPr>
            <p:cNvPr id="144415" name="Group 103">
              <a:extLst>
                <a:ext uri="{FF2B5EF4-FFF2-40B4-BE49-F238E27FC236}">
                  <a16:creationId xmlns:a16="http://schemas.microsoft.com/office/drawing/2014/main" id="{7BEE089E-0D7C-5B44-B5FE-9F5DE8B130C9}"/>
                </a:ext>
              </a:extLst>
            </p:cNvPr>
            <p:cNvGrpSpPr>
              <a:grpSpLocks/>
            </p:cNvGrpSpPr>
            <p:nvPr/>
          </p:nvGrpSpPr>
          <p:grpSpPr bwMode="auto">
            <a:xfrm>
              <a:off x="3324" y="1178"/>
              <a:ext cx="199" cy="530"/>
              <a:chOff x="3324" y="1178"/>
              <a:chExt cx="199" cy="530"/>
            </a:xfrm>
          </p:grpSpPr>
          <p:sp>
            <p:nvSpPr>
              <p:cNvPr id="144432" name="AutoShape 95">
                <a:extLst>
                  <a:ext uri="{FF2B5EF4-FFF2-40B4-BE49-F238E27FC236}">
                    <a16:creationId xmlns:a16="http://schemas.microsoft.com/office/drawing/2014/main" id="{1F6854E8-9776-A54D-9402-995AD46E9F0B}"/>
                  </a:ext>
                </a:extLst>
              </p:cNvPr>
              <p:cNvSpPr>
                <a:spLocks noChangeArrowheads="1"/>
              </p:cNvSpPr>
              <p:nvPr/>
            </p:nvSpPr>
            <p:spPr bwMode="auto">
              <a:xfrm>
                <a:off x="3324" y="1585"/>
                <a:ext cx="199" cy="123"/>
              </a:xfrm>
              <a:prstGeom prst="parallelogram">
                <a:avLst>
                  <a:gd name="adj" fmla="val 62311"/>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33" name="Rectangle 96">
                <a:extLst>
                  <a:ext uri="{FF2B5EF4-FFF2-40B4-BE49-F238E27FC236}">
                    <a16:creationId xmlns:a16="http://schemas.microsoft.com/office/drawing/2014/main" id="{FD6C4547-494B-9F4A-806B-D07844B3773C}"/>
                  </a:ext>
                </a:extLst>
              </p:cNvPr>
              <p:cNvSpPr>
                <a:spLocks noChangeArrowheads="1"/>
              </p:cNvSpPr>
              <p:nvPr/>
            </p:nvSpPr>
            <p:spPr bwMode="auto">
              <a:xfrm>
                <a:off x="3425" y="1180"/>
                <a:ext cx="91" cy="409"/>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34" name="Rectangle 97">
                <a:extLst>
                  <a:ext uri="{FF2B5EF4-FFF2-40B4-BE49-F238E27FC236}">
                    <a16:creationId xmlns:a16="http://schemas.microsoft.com/office/drawing/2014/main" id="{7DE37CED-25AE-1F45-9480-5C3E4E822EE9}"/>
                  </a:ext>
                </a:extLst>
              </p:cNvPr>
              <p:cNvSpPr>
                <a:spLocks noChangeArrowheads="1"/>
              </p:cNvSpPr>
              <p:nvPr/>
            </p:nvSpPr>
            <p:spPr bwMode="auto">
              <a:xfrm>
                <a:off x="3326" y="1297"/>
                <a:ext cx="124" cy="407"/>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35" name="AutoShape 98">
                <a:extLst>
                  <a:ext uri="{FF2B5EF4-FFF2-40B4-BE49-F238E27FC236}">
                    <a16:creationId xmlns:a16="http://schemas.microsoft.com/office/drawing/2014/main" id="{5A23915D-C2D3-7C41-A1F9-9D15DDDD2717}"/>
                  </a:ext>
                </a:extLst>
              </p:cNvPr>
              <p:cNvSpPr>
                <a:spLocks noChangeArrowheads="1"/>
              </p:cNvSpPr>
              <p:nvPr/>
            </p:nvSpPr>
            <p:spPr bwMode="auto">
              <a:xfrm>
                <a:off x="3325" y="1178"/>
                <a:ext cx="197" cy="121"/>
              </a:xfrm>
              <a:prstGeom prst="parallelogram">
                <a:avLst>
                  <a:gd name="adj" fmla="val 62704"/>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36" name="Line 99">
                <a:extLst>
                  <a:ext uri="{FF2B5EF4-FFF2-40B4-BE49-F238E27FC236}">
                    <a16:creationId xmlns:a16="http://schemas.microsoft.com/office/drawing/2014/main" id="{C3C3B4D5-F054-924F-B834-E856A30E773B}"/>
                  </a:ext>
                </a:extLst>
              </p:cNvPr>
              <p:cNvSpPr>
                <a:spLocks noChangeShapeType="1"/>
              </p:cNvSpPr>
              <p:nvPr/>
            </p:nvSpPr>
            <p:spPr bwMode="auto">
              <a:xfrm>
                <a:off x="3523" y="1186"/>
                <a:ext cx="0" cy="39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37" name="Line 100">
                <a:extLst>
                  <a:ext uri="{FF2B5EF4-FFF2-40B4-BE49-F238E27FC236}">
                    <a16:creationId xmlns:a16="http://schemas.microsoft.com/office/drawing/2014/main" id="{CEED09B4-33F6-BC47-923F-ED0059FB8201}"/>
                  </a:ext>
                </a:extLst>
              </p:cNvPr>
              <p:cNvSpPr>
                <a:spLocks noChangeShapeType="1"/>
              </p:cNvSpPr>
              <p:nvPr/>
            </p:nvSpPr>
            <p:spPr bwMode="auto">
              <a:xfrm flipH="1">
                <a:off x="3451" y="1585"/>
                <a:ext cx="72" cy="12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38" name="Rectangle 101">
                <a:extLst>
                  <a:ext uri="{FF2B5EF4-FFF2-40B4-BE49-F238E27FC236}">
                    <a16:creationId xmlns:a16="http://schemas.microsoft.com/office/drawing/2014/main" id="{F0E556FB-D4A4-5748-8048-E81B02A92B45}"/>
                  </a:ext>
                </a:extLst>
              </p:cNvPr>
              <p:cNvSpPr>
                <a:spLocks noChangeArrowheads="1"/>
              </p:cNvSpPr>
              <p:nvPr/>
            </p:nvSpPr>
            <p:spPr bwMode="auto">
              <a:xfrm>
                <a:off x="3342" y="1351"/>
                <a:ext cx="82" cy="233"/>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39" name="Rectangle 102">
                <a:extLst>
                  <a:ext uri="{FF2B5EF4-FFF2-40B4-BE49-F238E27FC236}">
                    <a16:creationId xmlns:a16="http://schemas.microsoft.com/office/drawing/2014/main" id="{BEC6E671-C7AA-D84F-AC35-2B0CE8B32E87}"/>
                  </a:ext>
                </a:extLst>
              </p:cNvPr>
              <p:cNvSpPr>
                <a:spLocks noChangeArrowheads="1"/>
              </p:cNvSpPr>
              <p:nvPr/>
            </p:nvSpPr>
            <p:spPr bwMode="auto">
              <a:xfrm>
                <a:off x="3353" y="1421"/>
                <a:ext cx="64" cy="8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grpSp>
        <p:grpSp>
          <p:nvGrpSpPr>
            <p:cNvPr id="144416" name="Group 119">
              <a:extLst>
                <a:ext uri="{FF2B5EF4-FFF2-40B4-BE49-F238E27FC236}">
                  <a16:creationId xmlns:a16="http://schemas.microsoft.com/office/drawing/2014/main" id="{24CBCE77-4DD3-B849-AAB0-9D4480AD668E}"/>
                </a:ext>
              </a:extLst>
            </p:cNvPr>
            <p:cNvGrpSpPr>
              <a:grpSpLocks/>
            </p:cNvGrpSpPr>
            <p:nvPr/>
          </p:nvGrpSpPr>
          <p:grpSpPr bwMode="auto">
            <a:xfrm>
              <a:off x="3170" y="1435"/>
              <a:ext cx="496" cy="599"/>
              <a:chOff x="3170" y="1435"/>
              <a:chExt cx="496" cy="599"/>
            </a:xfrm>
          </p:grpSpPr>
          <p:sp>
            <p:nvSpPr>
              <p:cNvPr id="144417" name="Rectangle 104">
                <a:extLst>
                  <a:ext uri="{FF2B5EF4-FFF2-40B4-BE49-F238E27FC236}">
                    <a16:creationId xmlns:a16="http://schemas.microsoft.com/office/drawing/2014/main" id="{2DAF4547-F309-8441-B546-8DF791EA08A4}"/>
                  </a:ext>
                </a:extLst>
              </p:cNvPr>
              <p:cNvSpPr>
                <a:spLocks noChangeArrowheads="1"/>
              </p:cNvSpPr>
              <p:nvPr/>
            </p:nvSpPr>
            <p:spPr bwMode="auto">
              <a:xfrm>
                <a:off x="3198" y="1456"/>
                <a:ext cx="458" cy="578"/>
              </a:xfrm>
              <a:prstGeom prst="rect">
                <a:avLst/>
              </a:prstGeom>
              <a:solidFill>
                <a:schemeClr val="hlink"/>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18" name="Rectangle 105">
                <a:extLst>
                  <a:ext uri="{FF2B5EF4-FFF2-40B4-BE49-F238E27FC236}">
                    <a16:creationId xmlns:a16="http://schemas.microsoft.com/office/drawing/2014/main" id="{DCA07BF9-6246-1E4B-9DA2-B13FADADF137}"/>
                  </a:ext>
                </a:extLst>
              </p:cNvPr>
              <p:cNvSpPr>
                <a:spLocks noChangeArrowheads="1"/>
              </p:cNvSpPr>
              <p:nvPr/>
            </p:nvSpPr>
            <p:spPr bwMode="auto">
              <a:xfrm>
                <a:off x="3170" y="1435"/>
                <a:ext cx="496"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600"/>
                  <a:t>mail</a:t>
                </a:r>
              </a:p>
              <a:p>
                <a:pPr algn="ctr">
                  <a:spcBef>
                    <a:spcPct val="0"/>
                  </a:spcBef>
                  <a:buFontTx/>
                  <a:buNone/>
                </a:pPr>
                <a:r>
                  <a:rPr lang="en-US" altLang="zh-CN" sz="1600"/>
                  <a:t>server</a:t>
                </a:r>
              </a:p>
            </p:txBody>
          </p:sp>
          <p:sp>
            <p:nvSpPr>
              <p:cNvPr id="144419" name="Rectangle 106">
                <a:extLst>
                  <a:ext uri="{FF2B5EF4-FFF2-40B4-BE49-F238E27FC236}">
                    <a16:creationId xmlns:a16="http://schemas.microsoft.com/office/drawing/2014/main" id="{761EDE94-B038-BE4A-B71D-1501D5851075}"/>
                  </a:ext>
                </a:extLst>
              </p:cNvPr>
              <p:cNvSpPr>
                <a:spLocks noChangeArrowheads="1"/>
              </p:cNvSpPr>
              <p:nvPr/>
            </p:nvSpPr>
            <p:spPr bwMode="auto">
              <a:xfrm>
                <a:off x="3219" y="1775"/>
                <a:ext cx="405" cy="113"/>
              </a:xfrm>
              <a:prstGeom prst="rect">
                <a:avLst/>
              </a:prstGeom>
              <a:solidFill>
                <a:srgbClr val="00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20" name="Line 107">
                <a:extLst>
                  <a:ext uri="{FF2B5EF4-FFF2-40B4-BE49-F238E27FC236}">
                    <a16:creationId xmlns:a16="http://schemas.microsoft.com/office/drawing/2014/main" id="{CF6200DD-012A-AF4C-9345-E86F2DE39B9F}"/>
                  </a:ext>
                </a:extLst>
              </p:cNvPr>
              <p:cNvSpPr>
                <a:spLocks noChangeShapeType="1"/>
              </p:cNvSpPr>
              <p:nvPr/>
            </p:nvSpPr>
            <p:spPr bwMode="auto">
              <a:xfrm>
                <a:off x="3265" y="1803"/>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21" name="Line 108">
                <a:extLst>
                  <a:ext uri="{FF2B5EF4-FFF2-40B4-BE49-F238E27FC236}">
                    <a16:creationId xmlns:a16="http://schemas.microsoft.com/office/drawing/2014/main" id="{A3B1AFD4-1F50-4442-9EE7-C04B9567EDE8}"/>
                  </a:ext>
                </a:extLst>
              </p:cNvPr>
              <p:cNvSpPr>
                <a:spLocks noChangeShapeType="1"/>
              </p:cNvSpPr>
              <p:nvPr/>
            </p:nvSpPr>
            <p:spPr bwMode="auto">
              <a:xfrm>
                <a:off x="3362" y="1802"/>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22" name="Line 109">
                <a:extLst>
                  <a:ext uri="{FF2B5EF4-FFF2-40B4-BE49-F238E27FC236}">
                    <a16:creationId xmlns:a16="http://schemas.microsoft.com/office/drawing/2014/main" id="{16146C4B-50E8-B742-AF3E-97A8224F7FE3}"/>
                  </a:ext>
                </a:extLst>
              </p:cNvPr>
              <p:cNvSpPr>
                <a:spLocks noChangeShapeType="1"/>
              </p:cNvSpPr>
              <p:nvPr/>
            </p:nvSpPr>
            <p:spPr bwMode="auto">
              <a:xfrm>
                <a:off x="3411" y="1803"/>
                <a:ext cx="0" cy="6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23" name="Line 110">
                <a:extLst>
                  <a:ext uri="{FF2B5EF4-FFF2-40B4-BE49-F238E27FC236}">
                    <a16:creationId xmlns:a16="http://schemas.microsoft.com/office/drawing/2014/main" id="{0AAFD301-72FC-404B-9C8E-255D4313C7B5}"/>
                  </a:ext>
                </a:extLst>
              </p:cNvPr>
              <p:cNvSpPr>
                <a:spLocks noChangeShapeType="1"/>
              </p:cNvSpPr>
              <p:nvPr/>
            </p:nvSpPr>
            <p:spPr bwMode="auto">
              <a:xfrm>
                <a:off x="3462" y="1802"/>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24" name="Line 111">
                <a:extLst>
                  <a:ext uri="{FF2B5EF4-FFF2-40B4-BE49-F238E27FC236}">
                    <a16:creationId xmlns:a16="http://schemas.microsoft.com/office/drawing/2014/main" id="{F5A63147-3538-B240-BD3D-D73BAF2A7691}"/>
                  </a:ext>
                </a:extLst>
              </p:cNvPr>
              <p:cNvSpPr>
                <a:spLocks noChangeShapeType="1"/>
              </p:cNvSpPr>
              <p:nvPr/>
            </p:nvSpPr>
            <p:spPr bwMode="auto">
              <a:xfrm>
                <a:off x="3516" y="1802"/>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25" name="Line 112">
                <a:extLst>
                  <a:ext uri="{FF2B5EF4-FFF2-40B4-BE49-F238E27FC236}">
                    <a16:creationId xmlns:a16="http://schemas.microsoft.com/office/drawing/2014/main" id="{68FD5F1A-536B-6444-A7D3-8C4CCC44A4F6}"/>
                  </a:ext>
                </a:extLst>
              </p:cNvPr>
              <p:cNvSpPr>
                <a:spLocks noChangeShapeType="1"/>
              </p:cNvSpPr>
              <p:nvPr/>
            </p:nvSpPr>
            <p:spPr bwMode="auto">
              <a:xfrm>
                <a:off x="3566" y="1802"/>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26" name="Line 113">
                <a:extLst>
                  <a:ext uri="{FF2B5EF4-FFF2-40B4-BE49-F238E27FC236}">
                    <a16:creationId xmlns:a16="http://schemas.microsoft.com/office/drawing/2014/main" id="{8F9E9588-5083-434E-9946-D0ED377C0831}"/>
                  </a:ext>
                </a:extLst>
              </p:cNvPr>
              <p:cNvSpPr>
                <a:spLocks noChangeShapeType="1"/>
              </p:cNvSpPr>
              <p:nvPr/>
            </p:nvSpPr>
            <p:spPr bwMode="auto">
              <a:xfrm>
                <a:off x="3312" y="1803"/>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27" name="Rectangle 114">
                <a:extLst>
                  <a:ext uri="{FF2B5EF4-FFF2-40B4-BE49-F238E27FC236}">
                    <a16:creationId xmlns:a16="http://schemas.microsoft.com/office/drawing/2014/main" id="{CF33B140-E9F8-2149-9B75-826A0EAB5148}"/>
                  </a:ext>
                </a:extLst>
              </p:cNvPr>
              <p:cNvSpPr>
                <a:spLocks noChangeArrowheads="1"/>
              </p:cNvSpPr>
              <p:nvPr/>
            </p:nvSpPr>
            <p:spPr bwMode="auto">
              <a:xfrm>
                <a:off x="3229" y="1929"/>
                <a:ext cx="55" cy="82"/>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28" name="Rectangle 115">
                <a:extLst>
                  <a:ext uri="{FF2B5EF4-FFF2-40B4-BE49-F238E27FC236}">
                    <a16:creationId xmlns:a16="http://schemas.microsoft.com/office/drawing/2014/main" id="{50CE0929-B7EA-494F-AD98-C47F1DA5D6FE}"/>
                  </a:ext>
                </a:extLst>
              </p:cNvPr>
              <p:cNvSpPr>
                <a:spLocks noChangeArrowheads="1"/>
              </p:cNvSpPr>
              <p:nvPr/>
            </p:nvSpPr>
            <p:spPr bwMode="auto">
              <a:xfrm>
                <a:off x="3306" y="1929"/>
                <a:ext cx="55" cy="82"/>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29" name="Rectangle 116">
                <a:extLst>
                  <a:ext uri="{FF2B5EF4-FFF2-40B4-BE49-F238E27FC236}">
                    <a16:creationId xmlns:a16="http://schemas.microsoft.com/office/drawing/2014/main" id="{6A42F73F-2ABF-2B47-8395-303855CBDF41}"/>
                  </a:ext>
                </a:extLst>
              </p:cNvPr>
              <p:cNvSpPr>
                <a:spLocks noChangeArrowheads="1"/>
              </p:cNvSpPr>
              <p:nvPr/>
            </p:nvSpPr>
            <p:spPr bwMode="auto">
              <a:xfrm>
                <a:off x="3382" y="1928"/>
                <a:ext cx="55" cy="82"/>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30" name="Rectangle 117">
                <a:extLst>
                  <a:ext uri="{FF2B5EF4-FFF2-40B4-BE49-F238E27FC236}">
                    <a16:creationId xmlns:a16="http://schemas.microsoft.com/office/drawing/2014/main" id="{99DB31E5-CD39-034A-8124-131258C66835}"/>
                  </a:ext>
                </a:extLst>
              </p:cNvPr>
              <p:cNvSpPr>
                <a:spLocks noChangeArrowheads="1"/>
              </p:cNvSpPr>
              <p:nvPr/>
            </p:nvSpPr>
            <p:spPr bwMode="auto">
              <a:xfrm>
                <a:off x="3469" y="1926"/>
                <a:ext cx="55" cy="82"/>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31" name="Rectangle 118">
                <a:extLst>
                  <a:ext uri="{FF2B5EF4-FFF2-40B4-BE49-F238E27FC236}">
                    <a16:creationId xmlns:a16="http://schemas.microsoft.com/office/drawing/2014/main" id="{B6C8ECA7-A9E3-5546-AA5C-476006BD18FB}"/>
                  </a:ext>
                </a:extLst>
              </p:cNvPr>
              <p:cNvSpPr>
                <a:spLocks noChangeArrowheads="1"/>
              </p:cNvSpPr>
              <p:nvPr/>
            </p:nvSpPr>
            <p:spPr bwMode="auto">
              <a:xfrm>
                <a:off x="3554" y="1926"/>
                <a:ext cx="55" cy="82"/>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grpSp>
      </p:grpSp>
      <p:grpSp>
        <p:nvGrpSpPr>
          <p:cNvPr id="144399" name="Group 125">
            <a:extLst>
              <a:ext uri="{FF2B5EF4-FFF2-40B4-BE49-F238E27FC236}">
                <a16:creationId xmlns:a16="http://schemas.microsoft.com/office/drawing/2014/main" id="{B105A25A-BDAA-7949-9302-E6C589511802}"/>
              </a:ext>
            </a:extLst>
          </p:cNvPr>
          <p:cNvGrpSpPr>
            <a:grpSpLocks/>
          </p:cNvGrpSpPr>
          <p:nvPr/>
        </p:nvGrpSpPr>
        <p:grpSpPr bwMode="auto">
          <a:xfrm>
            <a:off x="8440738" y="1962150"/>
            <a:ext cx="752475" cy="696913"/>
            <a:chOff x="3572" y="1030"/>
            <a:chExt cx="474" cy="439"/>
          </a:xfrm>
        </p:grpSpPr>
        <p:graphicFrame>
          <p:nvGraphicFramePr>
            <p:cNvPr id="144411" name="Object 121">
              <a:extLst>
                <a:ext uri="{FF2B5EF4-FFF2-40B4-BE49-F238E27FC236}">
                  <a16:creationId xmlns:a16="http://schemas.microsoft.com/office/drawing/2014/main" id="{28AA6FEC-C333-0B4B-B540-5299C54C43E7}"/>
                </a:ext>
              </a:extLst>
            </p:cNvPr>
            <p:cNvGraphicFramePr>
              <a:graphicFrameLocks/>
            </p:cNvGraphicFramePr>
            <p:nvPr/>
          </p:nvGraphicFramePr>
          <p:xfrm>
            <a:off x="3611" y="1030"/>
            <a:ext cx="358" cy="293"/>
          </p:xfrm>
          <a:graphic>
            <a:graphicData uri="http://schemas.openxmlformats.org/presentationml/2006/ole">
              <mc:AlternateContent xmlns:mc="http://schemas.openxmlformats.org/markup-compatibility/2006">
                <mc:Choice xmlns:v="urn:schemas-microsoft-com:vml" Requires="v">
                  <p:oleObj spid="_x0000_s12987" name="Clip" r:id="rId14" imgW="3276600" imgH="2692400" progId="MS_ClipArt_Gallery.2">
                    <p:embed/>
                  </p:oleObj>
                </mc:Choice>
                <mc:Fallback>
                  <p:oleObj name="Clip" r:id="rId14" imgW="3276600" imgH="2692400" progId="MS_ClipArt_Gallery.2">
                    <p:embed/>
                    <p:pic>
                      <p:nvPicPr>
                        <p:cNvPr id="144411" name="Object 121">
                          <a:extLst>
                            <a:ext uri="{FF2B5EF4-FFF2-40B4-BE49-F238E27FC236}">
                              <a16:creationId xmlns:a16="http://schemas.microsoft.com/office/drawing/2014/main" id="{28AA6FEC-C333-0B4B-B540-5299C54C43E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11" y="1030"/>
                          <a:ext cx="358"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44412" name="Group 124">
              <a:extLst>
                <a:ext uri="{FF2B5EF4-FFF2-40B4-BE49-F238E27FC236}">
                  <a16:creationId xmlns:a16="http://schemas.microsoft.com/office/drawing/2014/main" id="{E2A938B8-77FB-2E44-93D0-CFB2976FDA79}"/>
                </a:ext>
              </a:extLst>
            </p:cNvPr>
            <p:cNvGrpSpPr>
              <a:grpSpLocks/>
            </p:cNvGrpSpPr>
            <p:nvPr/>
          </p:nvGrpSpPr>
          <p:grpSpPr bwMode="auto">
            <a:xfrm>
              <a:off x="3572" y="1100"/>
              <a:ext cx="474" cy="369"/>
              <a:chOff x="3572" y="1100"/>
              <a:chExt cx="474" cy="369"/>
            </a:xfrm>
          </p:grpSpPr>
          <p:sp>
            <p:nvSpPr>
              <p:cNvPr id="144413" name="Rectangle 122">
                <a:extLst>
                  <a:ext uri="{FF2B5EF4-FFF2-40B4-BE49-F238E27FC236}">
                    <a16:creationId xmlns:a16="http://schemas.microsoft.com/office/drawing/2014/main" id="{FE30D067-D0E9-6241-9A60-B03E1E88F7EF}"/>
                  </a:ext>
                </a:extLst>
              </p:cNvPr>
              <p:cNvSpPr>
                <a:spLocks noChangeArrowheads="1"/>
              </p:cNvSpPr>
              <p:nvPr/>
            </p:nvSpPr>
            <p:spPr bwMode="auto">
              <a:xfrm>
                <a:off x="3635" y="1124"/>
                <a:ext cx="344" cy="302"/>
              </a:xfrm>
              <a:prstGeom prst="rect">
                <a:avLst/>
              </a:prstGeom>
              <a:solidFill>
                <a:schemeClr val="hlink"/>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14" name="Rectangle 123">
                <a:extLst>
                  <a:ext uri="{FF2B5EF4-FFF2-40B4-BE49-F238E27FC236}">
                    <a16:creationId xmlns:a16="http://schemas.microsoft.com/office/drawing/2014/main" id="{05C471F5-EEEE-564D-8B84-C3C0765DDCDF}"/>
                  </a:ext>
                </a:extLst>
              </p:cNvPr>
              <p:cNvSpPr>
                <a:spLocks noChangeArrowheads="1"/>
              </p:cNvSpPr>
              <p:nvPr/>
            </p:nvSpPr>
            <p:spPr bwMode="auto">
              <a:xfrm>
                <a:off x="3572" y="1100"/>
                <a:ext cx="474"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600"/>
                  <a:t>user</a:t>
                </a:r>
              </a:p>
              <a:p>
                <a:pPr algn="ctr">
                  <a:spcBef>
                    <a:spcPct val="0"/>
                  </a:spcBef>
                  <a:buFontTx/>
                  <a:buNone/>
                </a:pPr>
                <a:r>
                  <a:rPr lang="en-US" altLang="zh-CN" sz="1600"/>
                  <a:t>agent</a:t>
                </a:r>
              </a:p>
            </p:txBody>
          </p:sp>
        </p:grpSp>
      </p:grpSp>
      <p:sp>
        <p:nvSpPr>
          <p:cNvPr id="144400" name="Line 126">
            <a:extLst>
              <a:ext uri="{FF2B5EF4-FFF2-40B4-BE49-F238E27FC236}">
                <a16:creationId xmlns:a16="http://schemas.microsoft.com/office/drawing/2014/main" id="{0A459863-56DB-9942-A707-B7E36FD06F41}"/>
              </a:ext>
            </a:extLst>
          </p:cNvPr>
          <p:cNvSpPr>
            <a:spLocks noChangeShapeType="1"/>
          </p:cNvSpPr>
          <p:nvPr/>
        </p:nvSpPr>
        <p:spPr bwMode="auto">
          <a:xfrm flipV="1">
            <a:off x="8594725" y="4043363"/>
            <a:ext cx="1001713" cy="981075"/>
          </a:xfrm>
          <a:prstGeom prst="line">
            <a:avLst/>
          </a:prstGeom>
          <a:noFill/>
          <a:ln w="25400">
            <a:solidFill>
              <a:srgbClr val="FF0000"/>
            </a:solidFill>
            <a:round/>
            <a:headEnd type="stealth" w="med" len="me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44401" name="Line 127">
            <a:extLst>
              <a:ext uri="{FF2B5EF4-FFF2-40B4-BE49-F238E27FC236}">
                <a16:creationId xmlns:a16="http://schemas.microsoft.com/office/drawing/2014/main" id="{EE1E7B17-7109-5D4C-85F5-BAB06F5F6D2C}"/>
              </a:ext>
            </a:extLst>
          </p:cNvPr>
          <p:cNvSpPr>
            <a:spLocks noChangeShapeType="1"/>
          </p:cNvSpPr>
          <p:nvPr/>
        </p:nvSpPr>
        <p:spPr bwMode="auto">
          <a:xfrm flipV="1">
            <a:off x="7934325" y="3570288"/>
            <a:ext cx="0" cy="1127125"/>
          </a:xfrm>
          <a:prstGeom prst="line">
            <a:avLst/>
          </a:prstGeom>
          <a:noFill/>
          <a:ln w="25400">
            <a:solidFill>
              <a:srgbClr val="FF0000"/>
            </a:solidFill>
            <a:round/>
            <a:headEnd type="stealth" w="med" len="med"/>
            <a:tailEnd type="stealth" w="med" len="med"/>
          </a:ln>
          <a:extLst>
            <a:ext uri="{909E8E84-426E-40DD-AFC4-6F175D3DCCD1}">
              <a14:hiddenFill xmlns:a14="http://schemas.microsoft.com/office/drawing/2010/main">
                <a:noFill/>
              </a14:hiddenFill>
            </a:ext>
          </a:extLst>
        </p:spPr>
        <p:txBody>
          <a:bodyPr/>
          <a:lstStyle/>
          <a:p>
            <a:endParaRPr lang="en-US"/>
          </a:p>
        </p:txBody>
      </p:sp>
      <p:grpSp>
        <p:nvGrpSpPr>
          <p:cNvPr id="144402" name="Group 130">
            <a:extLst>
              <a:ext uri="{FF2B5EF4-FFF2-40B4-BE49-F238E27FC236}">
                <a16:creationId xmlns:a16="http://schemas.microsoft.com/office/drawing/2014/main" id="{8035A743-E41B-4640-A7F0-6D7243D7977E}"/>
              </a:ext>
            </a:extLst>
          </p:cNvPr>
          <p:cNvGrpSpPr>
            <a:grpSpLocks/>
          </p:cNvGrpSpPr>
          <p:nvPr/>
        </p:nvGrpSpPr>
        <p:grpSpPr bwMode="auto">
          <a:xfrm>
            <a:off x="8701088" y="4308475"/>
            <a:ext cx="887412" cy="400050"/>
            <a:chOff x="3736" y="2508"/>
            <a:chExt cx="559" cy="252"/>
          </a:xfrm>
        </p:grpSpPr>
        <p:sp>
          <p:nvSpPr>
            <p:cNvPr id="144409" name="Rectangle 128">
              <a:extLst>
                <a:ext uri="{FF2B5EF4-FFF2-40B4-BE49-F238E27FC236}">
                  <a16:creationId xmlns:a16="http://schemas.microsoft.com/office/drawing/2014/main" id="{0CF1BA83-1749-F64A-A4DE-12859EAF0A8A}"/>
                </a:ext>
              </a:extLst>
            </p:cNvPr>
            <p:cNvSpPr>
              <a:spLocks noChangeArrowheads="1"/>
            </p:cNvSpPr>
            <p:nvPr/>
          </p:nvSpPr>
          <p:spPr bwMode="auto">
            <a:xfrm>
              <a:off x="3772" y="2547"/>
              <a:ext cx="482" cy="17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10" name="Rectangle 129">
              <a:extLst>
                <a:ext uri="{FF2B5EF4-FFF2-40B4-BE49-F238E27FC236}">
                  <a16:creationId xmlns:a16="http://schemas.microsoft.com/office/drawing/2014/main" id="{0C48AFA2-6ACB-5941-A5D4-9F130C983FBF}"/>
                </a:ext>
              </a:extLst>
            </p:cNvPr>
            <p:cNvSpPr>
              <a:spLocks noChangeArrowheads="1"/>
            </p:cNvSpPr>
            <p:nvPr/>
          </p:nvSpPr>
          <p:spPr bwMode="auto">
            <a:xfrm>
              <a:off x="3736" y="2508"/>
              <a:ext cx="55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solidFill>
                    <a:srgbClr val="FF0000"/>
                  </a:solidFill>
                </a:rPr>
                <a:t>SMTP</a:t>
              </a:r>
            </a:p>
          </p:txBody>
        </p:sp>
      </p:grpSp>
      <p:grpSp>
        <p:nvGrpSpPr>
          <p:cNvPr id="144403" name="Group 133">
            <a:extLst>
              <a:ext uri="{FF2B5EF4-FFF2-40B4-BE49-F238E27FC236}">
                <a16:creationId xmlns:a16="http://schemas.microsoft.com/office/drawing/2014/main" id="{581F0EA4-AB2D-AD48-8107-38B58F45D6E4}"/>
              </a:ext>
            </a:extLst>
          </p:cNvPr>
          <p:cNvGrpSpPr>
            <a:grpSpLocks/>
          </p:cNvGrpSpPr>
          <p:nvPr/>
        </p:nvGrpSpPr>
        <p:grpSpPr bwMode="auto">
          <a:xfrm>
            <a:off x="8666163" y="3171825"/>
            <a:ext cx="887412" cy="400050"/>
            <a:chOff x="3714" y="1792"/>
            <a:chExt cx="559" cy="252"/>
          </a:xfrm>
        </p:grpSpPr>
        <p:sp>
          <p:nvSpPr>
            <p:cNvPr id="144407" name="Rectangle 131">
              <a:extLst>
                <a:ext uri="{FF2B5EF4-FFF2-40B4-BE49-F238E27FC236}">
                  <a16:creationId xmlns:a16="http://schemas.microsoft.com/office/drawing/2014/main" id="{1253097A-8FC1-954B-9751-CDA5B89857BC}"/>
                </a:ext>
              </a:extLst>
            </p:cNvPr>
            <p:cNvSpPr>
              <a:spLocks noChangeArrowheads="1"/>
            </p:cNvSpPr>
            <p:nvPr/>
          </p:nvSpPr>
          <p:spPr bwMode="auto">
            <a:xfrm>
              <a:off x="3750" y="1831"/>
              <a:ext cx="482" cy="1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08" name="Rectangle 132">
              <a:extLst>
                <a:ext uri="{FF2B5EF4-FFF2-40B4-BE49-F238E27FC236}">
                  <a16:creationId xmlns:a16="http://schemas.microsoft.com/office/drawing/2014/main" id="{AFC79DCF-AD69-D84D-B376-D37FF387851A}"/>
                </a:ext>
              </a:extLst>
            </p:cNvPr>
            <p:cNvSpPr>
              <a:spLocks noChangeArrowheads="1"/>
            </p:cNvSpPr>
            <p:nvPr/>
          </p:nvSpPr>
          <p:spPr bwMode="auto">
            <a:xfrm>
              <a:off x="3714" y="1792"/>
              <a:ext cx="55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solidFill>
                    <a:srgbClr val="FF0000"/>
                  </a:solidFill>
                </a:rPr>
                <a:t>SMTP</a:t>
              </a:r>
            </a:p>
          </p:txBody>
        </p:sp>
      </p:grpSp>
      <p:grpSp>
        <p:nvGrpSpPr>
          <p:cNvPr id="144404" name="Group 136">
            <a:extLst>
              <a:ext uri="{FF2B5EF4-FFF2-40B4-BE49-F238E27FC236}">
                <a16:creationId xmlns:a16="http://schemas.microsoft.com/office/drawing/2014/main" id="{3EB9266D-9027-4D4D-8EB7-C52826CEF10B}"/>
              </a:ext>
            </a:extLst>
          </p:cNvPr>
          <p:cNvGrpSpPr>
            <a:grpSpLocks/>
          </p:cNvGrpSpPr>
          <p:nvPr/>
        </p:nvGrpSpPr>
        <p:grpSpPr bwMode="auto">
          <a:xfrm>
            <a:off x="7486650" y="3817938"/>
            <a:ext cx="887413" cy="400050"/>
            <a:chOff x="2971" y="2199"/>
            <a:chExt cx="559" cy="252"/>
          </a:xfrm>
        </p:grpSpPr>
        <p:sp>
          <p:nvSpPr>
            <p:cNvPr id="144405" name="Rectangle 134">
              <a:extLst>
                <a:ext uri="{FF2B5EF4-FFF2-40B4-BE49-F238E27FC236}">
                  <a16:creationId xmlns:a16="http://schemas.microsoft.com/office/drawing/2014/main" id="{9F5FD27C-B88E-5F4A-94D7-C490769B51A7}"/>
                </a:ext>
              </a:extLst>
            </p:cNvPr>
            <p:cNvSpPr>
              <a:spLocks noChangeArrowheads="1"/>
            </p:cNvSpPr>
            <p:nvPr/>
          </p:nvSpPr>
          <p:spPr bwMode="auto">
            <a:xfrm>
              <a:off x="3007" y="2238"/>
              <a:ext cx="482" cy="17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06" name="Rectangle 135">
              <a:extLst>
                <a:ext uri="{FF2B5EF4-FFF2-40B4-BE49-F238E27FC236}">
                  <a16:creationId xmlns:a16="http://schemas.microsoft.com/office/drawing/2014/main" id="{1B0DC286-DE02-7246-81BD-3CE318E2D72F}"/>
                </a:ext>
              </a:extLst>
            </p:cNvPr>
            <p:cNvSpPr>
              <a:spLocks noChangeArrowheads="1"/>
            </p:cNvSpPr>
            <p:nvPr/>
          </p:nvSpPr>
          <p:spPr bwMode="auto">
            <a:xfrm>
              <a:off x="2971" y="2199"/>
              <a:ext cx="55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solidFill>
                    <a:srgbClr val="FF0000"/>
                  </a:solidFill>
                </a:rPr>
                <a:t>SMTP</a:t>
              </a:r>
            </a:p>
          </p:txBody>
        </p:sp>
      </p:grpSp>
      <p:sp>
        <p:nvSpPr>
          <p:cNvPr id="137" name="Title 1">
            <a:extLst>
              <a:ext uri="{FF2B5EF4-FFF2-40B4-BE49-F238E27FC236}">
                <a16:creationId xmlns:a16="http://schemas.microsoft.com/office/drawing/2014/main" id="{11FA1C96-263B-104D-A5C3-3D453E773FEA}"/>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因特网中的电子邮件</a:t>
            </a:r>
            <a:r>
              <a:rPr lang="en-US" altLang="zh-CN" sz="1800" dirty="0">
                <a:solidFill>
                  <a:schemeClr val="tx1">
                    <a:lumMod val="65000"/>
                    <a:lumOff val="35000"/>
                  </a:schemeClr>
                </a:solidFill>
                <a:latin typeface="+mn-lt"/>
                <a:ea typeface="+mn-ea"/>
                <a:cs typeface="+mn-ea"/>
                <a:sym typeface="+mn-lt"/>
              </a:rPr>
              <a:t>SMTP,POP3,IMAP</a:t>
            </a:r>
            <a:endParaRPr lang="zh-CN" altLang="en-US" sz="1800" dirty="0">
              <a:solidFill>
                <a:schemeClr val="tx1">
                  <a:lumMod val="65000"/>
                  <a:lumOff val="35000"/>
                </a:schemeClr>
              </a:solidFill>
              <a:latin typeface="+mn-lt"/>
              <a:ea typeface="+mn-ea"/>
              <a:cs typeface="+mn-ea"/>
              <a:sym typeface="+mn-lt"/>
            </a:endParaRPr>
          </a:p>
        </p:txBody>
      </p:sp>
    </p:spTree>
    <p:extLst>
      <p:ext uri="{BB962C8B-B14F-4D97-AF65-F5344CB8AC3E}">
        <p14:creationId xmlns:p14="http://schemas.microsoft.com/office/powerpoint/2010/main" val="2253550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7"/>
                                        </p:tgtEl>
                                        <p:attrNameLst>
                                          <p:attrName>style.visibility</p:attrName>
                                        </p:attrNameLst>
                                      </p:cBhvr>
                                      <p:to>
                                        <p:strVal val="visible"/>
                                      </p:to>
                                    </p:set>
                                    <p:anim calcmode="lin" valueType="num">
                                      <p:cBhvr additive="base">
                                        <p:cTn id="7" dur="500" fill="hold"/>
                                        <p:tgtEl>
                                          <p:spTgt spid="137"/>
                                        </p:tgtEl>
                                        <p:attrNameLst>
                                          <p:attrName>ppt_x</p:attrName>
                                        </p:attrNameLst>
                                      </p:cBhvr>
                                      <p:tavLst>
                                        <p:tav tm="0">
                                          <p:val>
                                            <p:strVal val="0-#ppt_w/2"/>
                                          </p:val>
                                        </p:tav>
                                        <p:tav tm="100000">
                                          <p:val>
                                            <p:strVal val="#ppt_x"/>
                                          </p:val>
                                        </p:tav>
                                      </p:tavLst>
                                    </p:anim>
                                    <p:anim calcmode="lin" valueType="num">
                                      <p:cBhvr additive="base">
                                        <p:cTn id="8" dur="500" fill="hold"/>
                                        <p:tgtEl>
                                          <p:spTgt spid="1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6" name="Rectangle 2">
            <a:extLst>
              <a:ext uri="{FF2B5EF4-FFF2-40B4-BE49-F238E27FC236}">
                <a16:creationId xmlns:a16="http://schemas.microsoft.com/office/drawing/2014/main" id="{9BB13EAD-A435-9144-BE90-EEB23E27DC27}"/>
              </a:ext>
            </a:extLst>
          </p:cNvPr>
          <p:cNvSpPr>
            <a:spLocks noGrp="1" noChangeArrowheads="1"/>
          </p:cNvSpPr>
          <p:nvPr>
            <p:ph type="title"/>
          </p:nvPr>
        </p:nvSpPr>
        <p:spPr>
          <a:xfrm>
            <a:off x="3109356" y="920749"/>
            <a:ext cx="8229600" cy="993775"/>
          </a:xfrm>
        </p:spPr>
        <p:txBody>
          <a:bodyPr/>
          <a:lstStyle/>
          <a:p>
            <a:pPr eaLnBrk="1" hangingPunct="1">
              <a:defRPr/>
            </a:pPr>
            <a:r>
              <a:rPr lang="zh-CN" altLang="en-US" sz="3600" b="1" dirty="0">
                <a:solidFill>
                  <a:schemeClr val="accent1"/>
                </a:solidFill>
                <a:latin typeface="+mn-lt"/>
                <a:ea typeface="+mn-ea"/>
                <a:cs typeface="+mn-ea"/>
              </a:rPr>
              <a:t>电子邮件</a:t>
            </a:r>
            <a:r>
              <a:rPr lang="en-US" altLang="zh-CN" sz="3600" b="1" dirty="0">
                <a:solidFill>
                  <a:schemeClr val="accent1"/>
                </a:solidFill>
                <a:latin typeface="+mn-lt"/>
                <a:ea typeface="+mn-ea"/>
                <a:cs typeface="+mn-ea"/>
              </a:rPr>
              <a:t>: SMTP [RFC 5321]</a:t>
            </a:r>
            <a:br>
              <a:rPr lang="en-US" altLang="zh-CN" sz="3600" b="1" dirty="0">
                <a:solidFill>
                  <a:schemeClr val="accent1"/>
                </a:solidFill>
                <a:latin typeface="+mn-lt"/>
                <a:ea typeface="+mn-ea"/>
                <a:cs typeface="+mn-ea"/>
              </a:rPr>
            </a:br>
            <a:r>
              <a:rPr lang="en-US" altLang="zh-CN" sz="3600" b="1" dirty="0">
                <a:solidFill>
                  <a:schemeClr val="accent1"/>
                </a:solidFill>
                <a:latin typeface="+mn-lt"/>
                <a:ea typeface="+mn-ea"/>
                <a:cs typeface="+mn-ea"/>
              </a:rPr>
              <a:t>Simple Mail Transfer Protocol</a:t>
            </a:r>
          </a:p>
        </p:txBody>
      </p:sp>
      <p:sp>
        <p:nvSpPr>
          <p:cNvPr id="148482" name="Rectangle 3">
            <a:extLst>
              <a:ext uri="{FF2B5EF4-FFF2-40B4-BE49-F238E27FC236}">
                <a16:creationId xmlns:a16="http://schemas.microsoft.com/office/drawing/2014/main" id="{5DFE4634-981F-5843-9ACD-6FE78C49A376}"/>
              </a:ext>
            </a:extLst>
          </p:cNvPr>
          <p:cNvSpPr>
            <a:spLocks noGrp="1" noChangeArrowheads="1"/>
          </p:cNvSpPr>
          <p:nvPr>
            <p:ph type="body" sz="half" idx="1"/>
          </p:nvPr>
        </p:nvSpPr>
        <p:spPr>
          <a:xfrm>
            <a:off x="457200" y="2208422"/>
            <a:ext cx="10744200" cy="2962102"/>
          </a:xfrm>
          <a:noFill/>
        </p:spPr>
        <p:txBody>
          <a:bodyPr/>
          <a:lstStyle/>
          <a:p>
            <a:pPr eaLnBrk="1" hangingPunct="1"/>
            <a:r>
              <a:rPr lang="zh-CN" altLang="en-US" sz="2800" dirty="0"/>
              <a:t>客户使用</a:t>
            </a:r>
            <a:r>
              <a:rPr lang="en-US" altLang="zh-CN" sz="2800" dirty="0"/>
              <a:t>TCP</a:t>
            </a:r>
            <a:r>
              <a:rPr lang="zh-CN" altLang="en-US" sz="2800" dirty="0"/>
              <a:t>来可靠传输邮件消息到服务器端口号</a:t>
            </a:r>
            <a:r>
              <a:rPr lang="en-US" altLang="zh-CN" sz="2800" dirty="0"/>
              <a:t>25</a:t>
            </a:r>
          </a:p>
          <a:p>
            <a:pPr eaLnBrk="1" hangingPunct="1"/>
            <a:r>
              <a:rPr lang="zh-CN" altLang="en-US" sz="2800" dirty="0"/>
              <a:t>直接传送</a:t>
            </a:r>
            <a:r>
              <a:rPr lang="en-US" altLang="zh-CN" sz="2800" dirty="0"/>
              <a:t>: </a:t>
            </a:r>
            <a:r>
              <a:rPr lang="zh-CN" altLang="en-US" sz="2800" dirty="0"/>
              <a:t>发送服务器到接收服务器</a:t>
            </a:r>
          </a:p>
          <a:p>
            <a:pPr eaLnBrk="1" hangingPunct="1"/>
            <a:r>
              <a:rPr lang="zh-CN" altLang="en-US" sz="2800" dirty="0"/>
              <a:t>传输的</a:t>
            </a:r>
            <a:r>
              <a:rPr lang="en-US" altLang="zh-CN" sz="2800" dirty="0"/>
              <a:t>3</a:t>
            </a:r>
            <a:r>
              <a:rPr lang="zh-CN" altLang="en-US" sz="2800" dirty="0"/>
              <a:t>个阶段</a:t>
            </a:r>
          </a:p>
          <a:p>
            <a:pPr lvl="1" eaLnBrk="1" hangingPunct="1"/>
            <a:r>
              <a:rPr lang="zh-CN" altLang="en-US" sz="2400" dirty="0"/>
              <a:t>握手 </a:t>
            </a:r>
            <a:r>
              <a:rPr lang="en-US" altLang="zh-CN" sz="2400" dirty="0"/>
              <a:t>(</a:t>
            </a:r>
            <a:r>
              <a:rPr lang="zh-CN" altLang="en-US" sz="2400" dirty="0"/>
              <a:t>问候</a:t>
            </a:r>
            <a:r>
              <a:rPr lang="en-US" altLang="zh-CN" sz="2400" dirty="0"/>
              <a:t>)</a:t>
            </a:r>
          </a:p>
          <a:p>
            <a:pPr lvl="1" eaLnBrk="1" hangingPunct="1"/>
            <a:r>
              <a:rPr lang="zh-CN" altLang="en-US" sz="2400" dirty="0"/>
              <a:t>邮件消息的传输</a:t>
            </a:r>
          </a:p>
          <a:p>
            <a:pPr lvl="1" eaLnBrk="1" hangingPunct="1"/>
            <a:r>
              <a:rPr lang="zh-CN" altLang="en-US" sz="2400" dirty="0"/>
              <a:t>结束</a:t>
            </a:r>
          </a:p>
        </p:txBody>
      </p:sp>
      <p:sp>
        <p:nvSpPr>
          <p:cNvPr id="6" name="Rectangle 3">
            <a:extLst>
              <a:ext uri="{FF2B5EF4-FFF2-40B4-BE49-F238E27FC236}">
                <a16:creationId xmlns:a16="http://schemas.microsoft.com/office/drawing/2014/main" id="{F7741238-FA3B-FD42-8723-FB44FECF9B6E}"/>
              </a:ext>
            </a:extLst>
          </p:cNvPr>
          <p:cNvSpPr txBox="1">
            <a:spLocks noChangeArrowheads="1"/>
          </p:cNvSpPr>
          <p:nvPr/>
        </p:nvSpPr>
        <p:spPr bwMode="auto">
          <a:xfrm>
            <a:off x="6705600" y="2725194"/>
            <a:ext cx="59436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lgn="l" rtl="0" eaLnBrk="0" fontAlgn="base" hangingPunct="0">
              <a:spcBef>
                <a:spcPct val="20000"/>
              </a:spcBef>
              <a:spcAft>
                <a:spcPct val="0"/>
              </a:spcAft>
              <a:buChar char="•"/>
              <a:defRPr sz="360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Char char="–"/>
              <a:defRPr sz="3600">
                <a:solidFill>
                  <a:schemeClr val="tx1"/>
                </a:solidFill>
                <a:latin typeface="微软雅黑" panose="020B0503020204020204" pitchFamily="34" charset="-122"/>
                <a:ea typeface="微软雅黑" panose="020B0503020204020204" pitchFamily="34" charset="-122"/>
              </a:defRPr>
            </a:lvl2pPr>
            <a:lvl3pPr marL="1085850" indent="-228600" algn="l" rtl="0" eaLnBrk="0" fontAlgn="base" hangingPunct="0">
              <a:spcBef>
                <a:spcPct val="20000"/>
              </a:spcBef>
              <a:spcAft>
                <a:spcPct val="0"/>
              </a:spcAft>
              <a:buChar char="•"/>
              <a:defRPr sz="3600">
                <a:solidFill>
                  <a:schemeClr val="tx1"/>
                </a:solidFill>
                <a:latin typeface="微软雅黑" panose="020B0503020204020204" pitchFamily="34" charset="-122"/>
                <a:ea typeface="微软雅黑" panose="020B0503020204020204" pitchFamily="34" charset="-122"/>
              </a:defRPr>
            </a:lvl3pPr>
            <a:lvl4pPr marL="1428750" indent="-228600" algn="l" rtl="0" eaLnBrk="0" fontAlgn="base" hangingPunct="0">
              <a:spcBef>
                <a:spcPct val="20000"/>
              </a:spcBef>
              <a:spcAft>
                <a:spcPct val="0"/>
              </a:spcAft>
              <a:buChar char="–"/>
              <a:defRPr sz="3600">
                <a:solidFill>
                  <a:schemeClr val="tx1"/>
                </a:solidFill>
                <a:latin typeface="微软雅黑" panose="020B0503020204020204" pitchFamily="34" charset="-122"/>
                <a:ea typeface="微软雅黑" panose="020B0503020204020204" pitchFamily="34" charset="-122"/>
              </a:defRPr>
            </a:lvl4pPr>
            <a:lvl5pPr marL="1771650" indent="-228600" algn="l" rtl="0" eaLnBrk="0" fontAlgn="base" hangingPunct="0">
              <a:spcBef>
                <a:spcPct val="20000"/>
              </a:spcBef>
              <a:spcAft>
                <a:spcPct val="0"/>
              </a:spcAft>
              <a:buChar char="•"/>
              <a:defRPr sz="3600">
                <a:solidFill>
                  <a:schemeClr val="tx1"/>
                </a:solidFill>
                <a:latin typeface="微软雅黑" panose="020B0503020204020204" pitchFamily="34" charset="-122"/>
                <a:ea typeface="微软雅黑" panose="020B0503020204020204" pitchFamily="34" charset="-122"/>
              </a:defRPr>
            </a:lvl5pPr>
            <a:lvl6pPr marL="2228850" indent="-228600" algn="l" rtl="0" eaLnBrk="0" fontAlgn="base" hangingPunct="0">
              <a:spcBef>
                <a:spcPct val="20000"/>
              </a:spcBef>
              <a:spcAft>
                <a:spcPct val="0"/>
              </a:spcAft>
              <a:buChar char="•"/>
              <a:defRPr sz="1800">
                <a:solidFill>
                  <a:schemeClr val="tx1"/>
                </a:solidFill>
                <a:latin typeface="+mn-lt"/>
              </a:defRPr>
            </a:lvl6pPr>
            <a:lvl7pPr marL="2686050" indent="-228600" algn="l" rtl="0" eaLnBrk="0" fontAlgn="base" hangingPunct="0">
              <a:spcBef>
                <a:spcPct val="20000"/>
              </a:spcBef>
              <a:spcAft>
                <a:spcPct val="0"/>
              </a:spcAft>
              <a:buChar char="•"/>
              <a:defRPr sz="1800">
                <a:solidFill>
                  <a:schemeClr val="tx1"/>
                </a:solidFill>
                <a:latin typeface="+mn-lt"/>
              </a:defRPr>
            </a:lvl7pPr>
            <a:lvl8pPr marL="3143250" indent="-228600" algn="l" rtl="0" eaLnBrk="0" fontAlgn="base" hangingPunct="0">
              <a:spcBef>
                <a:spcPct val="20000"/>
              </a:spcBef>
              <a:spcAft>
                <a:spcPct val="0"/>
              </a:spcAft>
              <a:buChar char="•"/>
              <a:defRPr sz="1800">
                <a:solidFill>
                  <a:schemeClr val="tx1"/>
                </a:solidFill>
                <a:latin typeface="+mn-lt"/>
              </a:defRPr>
            </a:lvl8pPr>
            <a:lvl9pPr marL="3600450" indent="-228600" algn="l" rtl="0" eaLnBrk="0" fontAlgn="base" hangingPunct="0">
              <a:spcBef>
                <a:spcPct val="20000"/>
              </a:spcBef>
              <a:spcAft>
                <a:spcPct val="0"/>
              </a:spcAft>
              <a:buChar char="•"/>
              <a:defRPr sz="1800">
                <a:solidFill>
                  <a:schemeClr val="tx1"/>
                </a:solidFill>
                <a:latin typeface="+mn-lt"/>
              </a:defRPr>
            </a:lvl9pPr>
          </a:lstStyle>
          <a:p>
            <a:pPr eaLnBrk="1" hangingPunct="1">
              <a:defRPr/>
            </a:pPr>
            <a:r>
              <a:rPr lang="zh-CN" altLang="en-US" sz="2800" kern="0" dirty="0"/>
              <a:t>命令</a:t>
            </a:r>
            <a:r>
              <a:rPr lang="en-US" altLang="zh-CN" sz="2800" kern="0" dirty="0"/>
              <a:t>/</a:t>
            </a:r>
            <a:r>
              <a:rPr lang="zh-CN" altLang="en-US" sz="2800" kern="0" dirty="0"/>
              <a:t>应答的交互</a:t>
            </a:r>
            <a:endParaRPr lang="zh-CN" altLang="en-US" sz="2800" kern="0" dirty="0">
              <a:solidFill>
                <a:schemeClr val="accent2"/>
              </a:solidFill>
            </a:endParaRPr>
          </a:p>
          <a:p>
            <a:pPr lvl="1" eaLnBrk="1" hangingPunct="1">
              <a:buClr>
                <a:schemeClr val="accent2"/>
              </a:buClr>
              <a:defRPr/>
            </a:pPr>
            <a:r>
              <a:rPr lang="zh-CN" altLang="en-US" sz="2400" kern="0" dirty="0">
                <a:solidFill>
                  <a:schemeClr val="accent2"/>
                </a:solidFill>
              </a:rPr>
              <a:t>命令</a:t>
            </a:r>
            <a:r>
              <a:rPr lang="en-US" altLang="zh-CN" sz="2400" kern="0" dirty="0">
                <a:solidFill>
                  <a:schemeClr val="accent2"/>
                </a:solidFill>
              </a:rPr>
              <a:t>:</a:t>
            </a:r>
            <a:r>
              <a:rPr lang="en-US" altLang="zh-CN" sz="2400" kern="0" dirty="0"/>
              <a:t> ASCII</a:t>
            </a:r>
            <a:r>
              <a:rPr lang="zh-CN" altLang="en-US" sz="2400" kern="0" dirty="0"/>
              <a:t>文本格式</a:t>
            </a:r>
          </a:p>
          <a:p>
            <a:pPr lvl="1" eaLnBrk="1" hangingPunct="1">
              <a:buClr>
                <a:schemeClr val="accent2"/>
              </a:buClr>
              <a:defRPr/>
            </a:pPr>
            <a:r>
              <a:rPr lang="zh-CN" altLang="en-US" sz="2400" kern="0" dirty="0">
                <a:solidFill>
                  <a:schemeClr val="accent2"/>
                </a:solidFill>
              </a:rPr>
              <a:t>应答</a:t>
            </a:r>
            <a:r>
              <a:rPr lang="en-US" altLang="zh-CN" sz="2400" kern="0" dirty="0">
                <a:solidFill>
                  <a:schemeClr val="accent2"/>
                </a:solidFill>
              </a:rPr>
              <a:t>: </a:t>
            </a:r>
            <a:r>
              <a:rPr lang="zh-CN" altLang="en-US" sz="2400" kern="0" dirty="0"/>
              <a:t>状态码及其短语</a:t>
            </a:r>
          </a:p>
          <a:p>
            <a:pPr eaLnBrk="1" hangingPunct="1">
              <a:defRPr/>
            </a:pPr>
            <a:r>
              <a:rPr lang="zh-CN" altLang="en-US" sz="2800" kern="0" dirty="0"/>
              <a:t>邮件消息必须是</a:t>
            </a:r>
            <a:r>
              <a:rPr lang="en-US" altLang="zh-CN" sz="2800" kern="0" dirty="0"/>
              <a:t>7-bit ASCII</a:t>
            </a:r>
          </a:p>
        </p:txBody>
      </p:sp>
      <p:sp>
        <p:nvSpPr>
          <p:cNvPr id="7" name="Title 1">
            <a:extLst>
              <a:ext uri="{FF2B5EF4-FFF2-40B4-BE49-F238E27FC236}">
                <a16:creationId xmlns:a16="http://schemas.microsoft.com/office/drawing/2014/main" id="{5FBA27F7-9973-B84C-A21A-D89367424A7C}"/>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因特网中的电子邮件</a:t>
            </a:r>
            <a:r>
              <a:rPr lang="en-US" altLang="zh-CN" sz="1800" dirty="0">
                <a:solidFill>
                  <a:schemeClr val="tx1">
                    <a:lumMod val="65000"/>
                    <a:lumOff val="35000"/>
                  </a:schemeClr>
                </a:solidFill>
                <a:latin typeface="+mn-lt"/>
                <a:ea typeface="+mn-ea"/>
                <a:cs typeface="+mn-ea"/>
                <a:sym typeface="+mn-lt"/>
              </a:rPr>
              <a:t>SMTP,POP3,IMAP</a:t>
            </a:r>
            <a:endParaRPr lang="zh-CN" altLang="en-US" sz="1800" dirty="0">
              <a:solidFill>
                <a:schemeClr val="tx1">
                  <a:lumMod val="65000"/>
                  <a:lumOff val="35000"/>
                </a:schemeClr>
              </a:solidFill>
              <a:latin typeface="+mn-lt"/>
              <a:ea typeface="+mn-ea"/>
              <a:cs typeface="+mn-ea"/>
              <a:sym typeface="+mn-lt"/>
            </a:endParaRPr>
          </a:p>
        </p:txBody>
      </p:sp>
      <p:sp>
        <p:nvSpPr>
          <p:cNvPr id="2" name="矩形 1"/>
          <p:cNvSpPr/>
          <p:nvPr/>
        </p:nvSpPr>
        <p:spPr>
          <a:xfrm>
            <a:off x="5829300" y="4896486"/>
            <a:ext cx="5952309" cy="830997"/>
          </a:xfrm>
          <a:prstGeom prst="rect">
            <a:avLst/>
          </a:prstGeom>
        </p:spPr>
        <p:txBody>
          <a:bodyPr wrap="square">
            <a:spAutoFit/>
          </a:bodyPr>
          <a:lstStyle/>
          <a:p>
            <a:pPr>
              <a:spcBef>
                <a:spcPct val="0"/>
              </a:spcBef>
              <a:buFontTx/>
              <a:buNone/>
            </a:pPr>
            <a:r>
              <a:rPr lang="en-US" altLang="zh-CN" sz="2400" b="1" dirty="0" smtClean="0">
                <a:solidFill>
                  <a:srgbClr val="FF0000"/>
                </a:solidFill>
              </a:rPr>
              <a:t>HELO</a:t>
            </a:r>
            <a:r>
              <a:rPr lang="zh-CN" altLang="en-US" sz="2400" b="1" dirty="0" smtClean="0">
                <a:solidFill>
                  <a:srgbClr val="FF0000"/>
                </a:solidFill>
              </a:rPr>
              <a:t>、</a:t>
            </a:r>
            <a:r>
              <a:rPr lang="en-US" altLang="zh-CN" sz="2400" b="1" dirty="0" smtClean="0">
                <a:solidFill>
                  <a:srgbClr val="FF0000"/>
                </a:solidFill>
              </a:rPr>
              <a:t>AUTH LOGIN</a:t>
            </a:r>
            <a:r>
              <a:rPr lang="zh-CN" altLang="en-US" sz="2400" b="1" dirty="0" smtClean="0">
                <a:solidFill>
                  <a:srgbClr val="FF0000"/>
                </a:solidFill>
              </a:rPr>
              <a:t>、</a:t>
            </a:r>
            <a:r>
              <a:rPr lang="en-US" altLang="zh-CN" sz="2400" b="1" dirty="0" smtClean="0">
                <a:solidFill>
                  <a:srgbClr val="FF0000"/>
                </a:solidFill>
              </a:rPr>
              <a:t>MAIL FROM</a:t>
            </a:r>
            <a:r>
              <a:rPr lang="zh-CN" altLang="en-US" sz="2400" b="1" dirty="0" smtClean="0">
                <a:solidFill>
                  <a:srgbClr val="FF0000"/>
                </a:solidFill>
              </a:rPr>
              <a:t>、</a:t>
            </a:r>
            <a:r>
              <a:rPr lang="en-US" altLang="zh-CN" sz="2400" b="1" dirty="0" smtClean="0">
                <a:solidFill>
                  <a:srgbClr val="FF0000"/>
                </a:solidFill>
              </a:rPr>
              <a:t>RCPT TO</a:t>
            </a:r>
            <a:r>
              <a:rPr lang="zh-CN" altLang="en-US" sz="2400" b="1" dirty="0" smtClean="0">
                <a:solidFill>
                  <a:srgbClr val="FF0000"/>
                </a:solidFill>
              </a:rPr>
              <a:t>、</a:t>
            </a:r>
            <a:r>
              <a:rPr lang="en-US" altLang="zh-CN" sz="2400" b="1" dirty="0">
                <a:solidFill>
                  <a:srgbClr val="FF0000"/>
                </a:solidFill>
              </a:rPr>
              <a:t> QUIT</a:t>
            </a:r>
            <a:endParaRPr lang="zh-CN" altLang="en-US" sz="2400" b="1" dirty="0">
              <a:solidFill>
                <a:srgbClr val="FF0000"/>
              </a:solidFill>
            </a:endParaRPr>
          </a:p>
        </p:txBody>
      </p:sp>
    </p:spTree>
    <p:extLst>
      <p:ext uri="{BB962C8B-B14F-4D97-AF65-F5344CB8AC3E}">
        <p14:creationId xmlns:p14="http://schemas.microsoft.com/office/powerpoint/2010/main" val="413389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0" name="Rectangle 2">
            <a:extLst>
              <a:ext uri="{FF2B5EF4-FFF2-40B4-BE49-F238E27FC236}">
                <a16:creationId xmlns:a16="http://schemas.microsoft.com/office/drawing/2014/main" id="{1AD05338-7D17-794C-A723-CF8DEFC151CD}"/>
              </a:ext>
            </a:extLst>
          </p:cNvPr>
          <p:cNvSpPr>
            <a:spLocks noGrp="1" noChangeArrowheads="1"/>
          </p:cNvSpPr>
          <p:nvPr>
            <p:ph type="title"/>
          </p:nvPr>
        </p:nvSpPr>
        <p:spPr>
          <a:xfrm>
            <a:off x="4809507" y="759031"/>
            <a:ext cx="3301340" cy="922338"/>
          </a:xfrm>
        </p:spPr>
        <p:txBody>
          <a:bodyPr/>
          <a:lstStyle/>
          <a:p>
            <a:pPr eaLnBrk="1" hangingPunct="1">
              <a:defRPr/>
            </a:pPr>
            <a:r>
              <a:rPr lang="en-US" altLang="zh-CN" sz="3600" b="1" dirty="0">
                <a:solidFill>
                  <a:schemeClr val="accent1"/>
                </a:solidFill>
                <a:latin typeface="+mn-lt"/>
                <a:ea typeface="+mn-ea"/>
                <a:cs typeface="+mn-ea"/>
              </a:rPr>
              <a:t>SMTP: </a:t>
            </a:r>
            <a:r>
              <a:rPr lang="zh-CN" altLang="en-US" sz="3600" b="1" dirty="0">
                <a:solidFill>
                  <a:schemeClr val="accent1"/>
                </a:solidFill>
                <a:latin typeface="+mn-lt"/>
                <a:ea typeface="+mn-ea"/>
                <a:cs typeface="+mn-ea"/>
              </a:rPr>
              <a:t>总结</a:t>
            </a:r>
          </a:p>
        </p:txBody>
      </p:sp>
      <p:sp>
        <p:nvSpPr>
          <p:cNvPr id="158722" name="Rectangle 3">
            <a:extLst>
              <a:ext uri="{FF2B5EF4-FFF2-40B4-BE49-F238E27FC236}">
                <a16:creationId xmlns:a16="http://schemas.microsoft.com/office/drawing/2014/main" id="{C5940BFA-07A3-6140-88A8-1A20C22FEABA}"/>
              </a:ext>
            </a:extLst>
          </p:cNvPr>
          <p:cNvSpPr>
            <a:spLocks noGrp="1" noChangeArrowheads="1"/>
          </p:cNvSpPr>
          <p:nvPr>
            <p:ph type="body" sz="half" idx="1"/>
          </p:nvPr>
        </p:nvSpPr>
        <p:spPr>
          <a:xfrm>
            <a:off x="685800" y="2336800"/>
            <a:ext cx="3924300" cy="3505200"/>
          </a:xfrm>
          <a:noFill/>
        </p:spPr>
        <p:txBody>
          <a:bodyPr/>
          <a:lstStyle/>
          <a:p>
            <a:pPr eaLnBrk="1" hangingPunct="1"/>
            <a:r>
              <a:rPr lang="en-US" altLang="zh-CN" sz="2800" dirty="0"/>
              <a:t>SMTP</a:t>
            </a:r>
            <a:r>
              <a:rPr lang="zh-CN" altLang="en-US" sz="2800" dirty="0"/>
              <a:t>使用持久连接</a:t>
            </a:r>
          </a:p>
          <a:p>
            <a:pPr eaLnBrk="1" hangingPunct="1"/>
            <a:r>
              <a:rPr lang="en-US" altLang="zh-CN" sz="2800" dirty="0"/>
              <a:t>SMTP </a:t>
            </a:r>
            <a:r>
              <a:rPr lang="zh-CN" altLang="en-US" sz="2800" dirty="0"/>
              <a:t>要求邮件消息</a:t>
            </a:r>
            <a:r>
              <a:rPr lang="en-US" altLang="zh-CN" sz="2800" dirty="0"/>
              <a:t>(header &amp; body)</a:t>
            </a:r>
            <a:r>
              <a:rPr lang="zh-CN" altLang="en-US" sz="2800" dirty="0"/>
              <a:t>必须是</a:t>
            </a:r>
            <a:r>
              <a:rPr lang="en-US" altLang="zh-CN" sz="2800" dirty="0"/>
              <a:t>7-bit ASCII</a:t>
            </a:r>
          </a:p>
          <a:p>
            <a:pPr eaLnBrk="1" hangingPunct="1"/>
            <a:r>
              <a:rPr lang="en-US" altLang="zh-CN" sz="2800" dirty="0"/>
              <a:t>SMTP</a:t>
            </a:r>
            <a:r>
              <a:rPr lang="zh-CN" altLang="en-US" sz="2800" dirty="0"/>
              <a:t>服务器使用</a:t>
            </a:r>
            <a:r>
              <a:rPr lang="en-US" altLang="zh-CN" sz="2800" dirty="0"/>
              <a:t>CRLF.CRLF </a:t>
            </a:r>
            <a:r>
              <a:rPr lang="zh-CN" altLang="en-US" sz="2800" dirty="0"/>
              <a:t>来判断邮件消息的结束</a:t>
            </a:r>
          </a:p>
        </p:txBody>
      </p:sp>
      <p:sp>
        <p:nvSpPr>
          <p:cNvPr id="158723" name="Rectangle 4">
            <a:extLst>
              <a:ext uri="{FF2B5EF4-FFF2-40B4-BE49-F238E27FC236}">
                <a16:creationId xmlns:a16="http://schemas.microsoft.com/office/drawing/2014/main" id="{AC4639EF-3A12-3B42-99FA-6CD841453167}"/>
              </a:ext>
            </a:extLst>
          </p:cNvPr>
          <p:cNvSpPr>
            <a:spLocks noGrp="1" noChangeArrowheads="1"/>
          </p:cNvSpPr>
          <p:nvPr>
            <p:ph type="body" sz="half" idx="2"/>
          </p:nvPr>
        </p:nvSpPr>
        <p:spPr>
          <a:xfrm>
            <a:off x="5486400" y="1827213"/>
            <a:ext cx="6324600" cy="4525962"/>
          </a:xfrm>
          <a:noFill/>
        </p:spPr>
        <p:txBody>
          <a:bodyPr/>
          <a:lstStyle/>
          <a:p>
            <a:pPr eaLnBrk="1" hangingPunct="1">
              <a:lnSpc>
                <a:spcPct val="90000"/>
              </a:lnSpc>
              <a:buFont typeface="Wingdings" pitchFamily="2" charset="2"/>
              <a:buNone/>
            </a:pPr>
            <a:r>
              <a:rPr lang="zh-CN" altLang="en-US" sz="2800" dirty="0">
                <a:solidFill>
                  <a:schemeClr val="accent2"/>
                </a:solidFill>
              </a:rPr>
              <a:t>与</a:t>
            </a:r>
            <a:r>
              <a:rPr lang="en-US" altLang="zh-CN" sz="2800" dirty="0">
                <a:solidFill>
                  <a:schemeClr val="accent2"/>
                </a:solidFill>
              </a:rPr>
              <a:t>HTTP</a:t>
            </a:r>
            <a:r>
              <a:rPr lang="zh-CN" altLang="en-US" sz="2800" dirty="0">
                <a:solidFill>
                  <a:schemeClr val="accent2"/>
                </a:solidFill>
              </a:rPr>
              <a:t>的比较</a:t>
            </a:r>
            <a:r>
              <a:rPr lang="en-US" altLang="zh-CN" sz="2800" dirty="0">
                <a:solidFill>
                  <a:schemeClr val="accent2"/>
                </a:solidFill>
              </a:rPr>
              <a:t>:</a:t>
            </a:r>
          </a:p>
          <a:p>
            <a:pPr eaLnBrk="1" hangingPunct="1">
              <a:lnSpc>
                <a:spcPct val="90000"/>
              </a:lnSpc>
              <a:spcBef>
                <a:spcPct val="50000"/>
              </a:spcBef>
            </a:pPr>
            <a:r>
              <a:rPr lang="en-US" altLang="zh-CN" sz="2800" dirty="0"/>
              <a:t>HTTP: </a:t>
            </a:r>
            <a:r>
              <a:rPr lang="zh-CN" altLang="en-US" sz="2800" dirty="0"/>
              <a:t>拉协议</a:t>
            </a:r>
          </a:p>
          <a:p>
            <a:pPr eaLnBrk="1" hangingPunct="1">
              <a:lnSpc>
                <a:spcPct val="90000"/>
              </a:lnSpc>
              <a:spcAft>
                <a:spcPct val="50000"/>
              </a:spcAft>
            </a:pPr>
            <a:r>
              <a:rPr lang="en-US" altLang="zh-CN" sz="2800" dirty="0"/>
              <a:t>SMTP: </a:t>
            </a:r>
            <a:r>
              <a:rPr lang="zh-CN" altLang="en-US" sz="2800" dirty="0"/>
              <a:t>推协议</a:t>
            </a:r>
          </a:p>
          <a:p>
            <a:pPr eaLnBrk="1" hangingPunct="1">
              <a:lnSpc>
                <a:spcPct val="90000"/>
              </a:lnSpc>
              <a:spcAft>
                <a:spcPct val="50000"/>
              </a:spcAft>
            </a:pPr>
            <a:r>
              <a:rPr lang="zh-CN" altLang="en-US" sz="2800" dirty="0"/>
              <a:t>都有</a:t>
            </a:r>
            <a:r>
              <a:rPr lang="en-US" altLang="zh-CN" sz="2800" dirty="0"/>
              <a:t>ASCII </a:t>
            </a:r>
            <a:r>
              <a:rPr lang="zh-CN" altLang="en-US" sz="2800" dirty="0"/>
              <a:t>命令</a:t>
            </a:r>
            <a:r>
              <a:rPr lang="en-US" altLang="zh-CN" sz="2800" dirty="0"/>
              <a:t>/</a:t>
            </a:r>
            <a:r>
              <a:rPr lang="zh-CN" altLang="en-US" sz="2800" dirty="0"/>
              <a:t>应答交互</a:t>
            </a:r>
            <a:r>
              <a:rPr lang="en-US" altLang="zh-CN" sz="2800" dirty="0"/>
              <a:t>, </a:t>
            </a:r>
            <a:r>
              <a:rPr lang="zh-CN" altLang="en-US" sz="2800" dirty="0"/>
              <a:t>状态码</a:t>
            </a:r>
          </a:p>
          <a:p>
            <a:pPr eaLnBrk="1" hangingPunct="1">
              <a:lnSpc>
                <a:spcPct val="90000"/>
              </a:lnSpc>
            </a:pPr>
            <a:r>
              <a:rPr lang="en-US" altLang="zh-CN" sz="2800" dirty="0"/>
              <a:t>HTTP: </a:t>
            </a:r>
            <a:r>
              <a:rPr lang="zh-CN" altLang="en-US" sz="2800" dirty="0"/>
              <a:t>每个对象封装在它各自的</a:t>
            </a:r>
            <a:r>
              <a:rPr lang="en-US" altLang="zh-CN" sz="2800" dirty="0"/>
              <a:t>HTTP</a:t>
            </a:r>
            <a:r>
              <a:rPr lang="zh-CN" altLang="en-US" sz="2800" dirty="0"/>
              <a:t>响应消息中发送</a:t>
            </a:r>
          </a:p>
          <a:p>
            <a:pPr eaLnBrk="1" hangingPunct="1">
              <a:lnSpc>
                <a:spcPct val="90000"/>
              </a:lnSpc>
            </a:pPr>
            <a:r>
              <a:rPr lang="en-US" altLang="zh-CN" sz="2800" dirty="0"/>
              <a:t>SMTP: </a:t>
            </a:r>
            <a:r>
              <a:rPr lang="zh-CN" altLang="en-US" sz="2800" dirty="0"/>
              <a:t>一个邮件内各个对象置于同一个邮件消息的多目部分发送</a:t>
            </a:r>
          </a:p>
        </p:txBody>
      </p:sp>
      <p:sp>
        <p:nvSpPr>
          <p:cNvPr id="6" name="Title 1">
            <a:extLst>
              <a:ext uri="{FF2B5EF4-FFF2-40B4-BE49-F238E27FC236}">
                <a16:creationId xmlns:a16="http://schemas.microsoft.com/office/drawing/2014/main" id="{9F8D673E-05E8-0642-9A16-7BDD0764EBD9}"/>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因特网中的电子邮件</a:t>
            </a:r>
            <a:r>
              <a:rPr lang="en-US" altLang="zh-CN" sz="1800" dirty="0">
                <a:solidFill>
                  <a:schemeClr val="tx1">
                    <a:lumMod val="65000"/>
                    <a:lumOff val="35000"/>
                  </a:schemeClr>
                </a:solidFill>
                <a:latin typeface="+mn-lt"/>
                <a:ea typeface="+mn-ea"/>
                <a:cs typeface="+mn-ea"/>
                <a:sym typeface="+mn-lt"/>
              </a:rPr>
              <a:t>SMTP,POP3,IMAP</a:t>
            </a:r>
            <a:endParaRPr lang="zh-CN" altLang="en-US" sz="1800" dirty="0">
              <a:solidFill>
                <a:schemeClr val="tx1">
                  <a:lumMod val="65000"/>
                  <a:lumOff val="35000"/>
                </a:schemeClr>
              </a:solidFill>
              <a:latin typeface="+mn-lt"/>
              <a:ea typeface="+mn-ea"/>
              <a:cs typeface="+mn-ea"/>
              <a:sym typeface="+mn-lt"/>
            </a:endParaRPr>
          </a:p>
        </p:txBody>
      </p:sp>
    </p:spTree>
    <p:extLst>
      <p:ext uri="{BB962C8B-B14F-4D97-AF65-F5344CB8AC3E}">
        <p14:creationId xmlns:p14="http://schemas.microsoft.com/office/powerpoint/2010/main" val="4011172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8" name="Rectangle 2">
            <a:extLst>
              <a:ext uri="{FF2B5EF4-FFF2-40B4-BE49-F238E27FC236}">
                <a16:creationId xmlns:a16="http://schemas.microsoft.com/office/drawing/2014/main" id="{19E5365D-F158-8D4D-B0C6-C157CFAC4E84}"/>
              </a:ext>
            </a:extLst>
          </p:cNvPr>
          <p:cNvSpPr>
            <a:spLocks noGrp="1" noChangeArrowheads="1"/>
          </p:cNvSpPr>
          <p:nvPr>
            <p:ph type="title"/>
          </p:nvPr>
        </p:nvSpPr>
        <p:spPr>
          <a:xfrm>
            <a:off x="4816475" y="714376"/>
            <a:ext cx="3513508" cy="685800"/>
          </a:xfrm>
        </p:spPr>
        <p:txBody>
          <a:bodyPr/>
          <a:lstStyle/>
          <a:p>
            <a:pPr eaLnBrk="1" hangingPunct="1">
              <a:defRPr/>
            </a:pPr>
            <a:r>
              <a:rPr lang="zh-CN" altLang="en-US" sz="3600" b="1" dirty="0">
                <a:solidFill>
                  <a:schemeClr val="accent1"/>
                </a:solidFill>
                <a:latin typeface="+mn-lt"/>
                <a:ea typeface="+mn-ea"/>
                <a:cs typeface="+mn-ea"/>
              </a:rPr>
              <a:t>邮件消息的格式</a:t>
            </a:r>
          </a:p>
        </p:txBody>
      </p:sp>
      <p:sp>
        <p:nvSpPr>
          <p:cNvPr id="160770" name="Rectangle 3">
            <a:extLst>
              <a:ext uri="{FF2B5EF4-FFF2-40B4-BE49-F238E27FC236}">
                <a16:creationId xmlns:a16="http://schemas.microsoft.com/office/drawing/2014/main" id="{6EAD4966-8102-0F4A-8437-271B2F8FB071}"/>
              </a:ext>
            </a:extLst>
          </p:cNvPr>
          <p:cNvSpPr>
            <a:spLocks noGrp="1" noChangeArrowheads="1"/>
          </p:cNvSpPr>
          <p:nvPr>
            <p:ph type="body" sz="half" idx="1"/>
          </p:nvPr>
        </p:nvSpPr>
        <p:spPr>
          <a:xfrm>
            <a:off x="830263" y="1592263"/>
            <a:ext cx="5870575" cy="4648200"/>
          </a:xfrm>
          <a:noFill/>
        </p:spPr>
        <p:txBody>
          <a:bodyPr/>
          <a:lstStyle/>
          <a:p>
            <a:pPr eaLnBrk="1" hangingPunct="1">
              <a:buFont typeface="Wingdings" pitchFamily="2" charset="2"/>
              <a:buNone/>
            </a:pPr>
            <a:r>
              <a:rPr lang="en-US" altLang="zh-CN" sz="2800" dirty="0"/>
              <a:t>SMTP: </a:t>
            </a:r>
            <a:r>
              <a:rPr lang="zh-CN" altLang="en-US" sz="2800" dirty="0"/>
              <a:t>用来交换邮件消息的协议</a:t>
            </a:r>
          </a:p>
          <a:p>
            <a:pPr eaLnBrk="1" hangingPunct="1">
              <a:buFont typeface="Wingdings" pitchFamily="2" charset="2"/>
              <a:buNone/>
            </a:pPr>
            <a:r>
              <a:rPr lang="en-US" altLang="zh-CN" sz="2800" dirty="0"/>
              <a:t>RFC 822: </a:t>
            </a:r>
            <a:r>
              <a:rPr lang="zh-CN" altLang="en-US" sz="2800" dirty="0"/>
              <a:t>文本邮件消息格式标准</a:t>
            </a:r>
            <a:r>
              <a:rPr lang="en-US" altLang="zh-CN" sz="2800" dirty="0"/>
              <a:t>:</a:t>
            </a:r>
          </a:p>
          <a:p>
            <a:pPr eaLnBrk="1" hangingPunct="1"/>
            <a:r>
              <a:rPr lang="zh-CN" altLang="en-US" sz="2800" dirty="0"/>
              <a:t>信头－头部行。如：</a:t>
            </a:r>
          </a:p>
          <a:p>
            <a:pPr lvl="1" eaLnBrk="1" hangingPunct="1"/>
            <a:r>
              <a:rPr lang="en-US" altLang="zh-CN" sz="2400" dirty="0"/>
              <a:t>To:</a:t>
            </a:r>
          </a:p>
          <a:p>
            <a:pPr lvl="1" eaLnBrk="1" hangingPunct="1"/>
            <a:r>
              <a:rPr lang="en-US" altLang="zh-CN" sz="2400" dirty="0"/>
              <a:t>From:</a:t>
            </a:r>
          </a:p>
          <a:p>
            <a:pPr lvl="1" eaLnBrk="1" hangingPunct="1"/>
            <a:r>
              <a:rPr lang="en-US" altLang="zh-CN" sz="2400" dirty="0"/>
              <a:t>Subject:</a:t>
            </a:r>
          </a:p>
          <a:p>
            <a:pPr lvl="1" eaLnBrk="1" hangingPunct="1">
              <a:buFont typeface="Wingdings" pitchFamily="2" charset="2"/>
              <a:buNone/>
            </a:pPr>
            <a:r>
              <a:rPr lang="zh-CN" altLang="en-US" sz="2400" dirty="0">
                <a:solidFill>
                  <a:schemeClr val="accent2"/>
                </a:solidFill>
              </a:rPr>
              <a:t>这些头部不同于</a:t>
            </a:r>
            <a:r>
              <a:rPr lang="en-US" altLang="zh-CN" sz="2400" i="1" dirty="0"/>
              <a:t>SMTP</a:t>
            </a:r>
            <a:r>
              <a:rPr lang="zh-CN" altLang="en-US" sz="2400" i="1" dirty="0"/>
              <a:t>命令</a:t>
            </a:r>
            <a:r>
              <a:rPr lang="en-US" altLang="zh-CN" sz="2400" dirty="0"/>
              <a:t>!</a:t>
            </a:r>
          </a:p>
          <a:p>
            <a:pPr eaLnBrk="1" hangingPunct="1"/>
            <a:r>
              <a:rPr lang="zh-CN" altLang="en-US" sz="2800" dirty="0"/>
              <a:t>信体</a:t>
            </a:r>
          </a:p>
          <a:p>
            <a:pPr lvl="1" eaLnBrk="1" hangingPunct="1"/>
            <a:r>
              <a:rPr lang="zh-CN" altLang="en-US" sz="2400" dirty="0"/>
              <a:t>邮件消息也必须是</a:t>
            </a:r>
            <a:r>
              <a:rPr lang="en-US" altLang="zh-CN" sz="2400" dirty="0"/>
              <a:t>ASCII</a:t>
            </a:r>
            <a:r>
              <a:rPr lang="zh-CN" altLang="en-US" sz="2400" dirty="0"/>
              <a:t>字符</a:t>
            </a:r>
          </a:p>
        </p:txBody>
      </p:sp>
      <p:sp>
        <p:nvSpPr>
          <p:cNvPr id="160771" name="Rectangle 4">
            <a:extLst>
              <a:ext uri="{FF2B5EF4-FFF2-40B4-BE49-F238E27FC236}">
                <a16:creationId xmlns:a16="http://schemas.microsoft.com/office/drawing/2014/main" id="{C8872960-FA78-CF4F-B6FB-A1206038120C}"/>
              </a:ext>
            </a:extLst>
          </p:cNvPr>
          <p:cNvSpPr>
            <a:spLocks noChangeArrowheads="1"/>
          </p:cNvSpPr>
          <p:nvPr/>
        </p:nvSpPr>
        <p:spPr bwMode="auto">
          <a:xfrm>
            <a:off x="7521575" y="2401888"/>
            <a:ext cx="2828925" cy="428625"/>
          </a:xfrm>
          <a:prstGeom prst="rect">
            <a:avLst/>
          </a:prstGeom>
          <a:solidFill>
            <a:schemeClr val="accent1"/>
          </a:solidFill>
          <a:ln w="12700">
            <a:solidFill>
              <a:schemeClr val="tx1"/>
            </a:solidFill>
            <a:miter lim="800000"/>
            <a:headEnd/>
            <a:tailEnd/>
          </a:ln>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b="1"/>
              <a:t>header</a:t>
            </a:r>
          </a:p>
        </p:txBody>
      </p:sp>
      <p:sp>
        <p:nvSpPr>
          <p:cNvPr id="160772" name="Rectangle 5">
            <a:extLst>
              <a:ext uri="{FF2B5EF4-FFF2-40B4-BE49-F238E27FC236}">
                <a16:creationId xmlns:a16="http://schemas.microsoft.com/office/drawing/2014/main" id="{1D5DFC40-A067-4A48-A012-C3FB3F524E3A}"/>
              </a:ext>
            </a:extLst>
          </p:cNvPr>
          <p:cNvSpPr>
            <a:spLocks noChangeArrowheads="1"/>
          </p:cNvSpPr>
          <p:nvPr/>
        </p:nvSpPr>
        <p:spPr bwMode="auto">
          <a:xfrm>
            <a:off x="7521575" y="3214688"/>
            <a:ext cx="2828925" cy="1736725"/>
          </a:xfrm>
          <a:prstGeom prst="rect">
            <a:avLst/>
          </a:prstGeom>
          <a:solidFill>
            <a:schemeClr val="accent2"/>
          </a:solidFill>
          <a:ln w="12700">
            <a:solidFill>
              <a:schemeClr val="tx1"/>
            </a:solidFill>
            <a:miter lim="800000"/>
            <a:headEnd/>
            <a:tailEnd/>
          </a:ln>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b="1">
                <a:solidFill>
                  <a:schemeClr val="bg1"/>
                </a:solidFill>
              </a:rPr>
              <a:t>body</a:t>
            </a:r>
          </a:p>
        </p:txBody>
      </p:sp>
      <p:sp>
        <p:nvSpPr>
          <p:cNvPr id="160773" name="Rectangle 6">
            <a:extLst>
              <a:ext uri="{FF2B5EF4-FFF2-40B4-BE49-F238E27FC236}">
                <a16:creationId xmlns:a16="http://schemas.microsoft.com/office/drawing/2014/main" id="{751B9503-AFBA-1D46-A1E5-5D7A5A590C0E}"/>
              </a:ext>
            </a:extLst>
          </p:cNvPr>
          <p:cNvSpPr>
            <a:spLocks noChangeArrowheads="1"/>
          </p:cNvSpPr>
          <p:nvPr/>
        </p:nvSpPr>
        <p:spPr bwMode="auto">
          <a:xfrm>
            <a:off x="7316788" y="2286000"/>
            <a:ext cx="3238500" cy="307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latin typeface="Comic Sans MS" panose="030F0902030302020204" pitchFamily="66" charset="0"/>
              <a:ea typeface="宋体" panose="02010600030101010101" pitchFamily="2" charset="-122"/>
            </a:endParaRPr>
          </a:p>
        </p:txBody>
      </p:sp>
      <p:sp>
        <p:nvSpPr>
          <p:cNvPr id="160774" name="Line 7">
            <a:extLst>
              <a:ext uri="{FF2B5EF4-FFF2-40B4-BE49-F238E27FC236}">
                <a16:creationId xmlns:a16="http://schemas.microsoft.com/office/drawing/2014/main" id="{F0460531-F9A1-AE4D-A9AF-A49AED387F83}"/>
              </a:ext>
            </a:extLst>
          </p:cNvPr>
          <p:cNvSpPr>
            <a:spLocks noChangeShapeType="1"/>
          </p:cNvSpPr>
          <p:nvPr/>
        </p:nvSpPr>
        <p:spPr bwMode="auto">
          <a:xfrm flipV="1">
            <a:off x="4686300" y="2830513"/>
            <a:ext cx="2327275" cy="344487"/>
          </a:xfrm>
          <a:prstGeom prst="line">
            <a:avLst/>
          </a:prstGeom>
          <a:noFill/>
          <a:ln w="127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60775" name="Line 8">
            <a:extLst>
              <a:ext uri="{FF2B5EF4-FFF2-40B4-BE49-F238E27FC236}">
                <a16:creationId xmlns:a16="http://schemas.microsoft.com/office/drawing/2014/main" id="{53EAE631-2C2F-5F4C-A541-5E5AB95E1134}"/>
              </a:ext>
            </a:extLst>
          </p:cNvPr>
          <p:cNvSpPr>
            <a:spLocks noChangeShapeType="1"/>
          </p:cNvSpPr>
          <p:nvPr/>
        </p:nvSpPr>
        <p:spPr bwMode="auto">
          <a:xfrm flipV="1">
            <a:off x="4816475" y="3916363"/>
            <a:ext cx="2578100" cy="1320800"/>
          </a:xfrm>
          <a:prstGeom prst="line">
            <a:avLst/>
          </a:prstGeom>
          <a:noFill/>
          <a:ln w="127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60776" name="Rectangle 9">
            <a:extLst>
              <a:ext uri="{FF2B5EF4-FFF2-40B4-BE49-F238E27FC236}">
                <a16:creationId xmlns:a16="http://schemas.microsoft.com/office/drawing/2014/main" id="{3C82A282-638B-5E48-A5F2-E05BCEAD354B}"/>
              </a:ext>
            </a:extLst>
          </p:cNvPr>
          <p:cNvSpPr>
            <a:spLocks noChangeArrowheads="1"/>
          </p:cNvSpPr>
          <p:nvPr/>
        </p:nvSpPr>
        <p:spPr bwMode="auto">
          <a:xfrm>
            <a:off x="10682288" y="2644775"/>
            <a:ext cx="11271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800"/>
              <a:t>blank</a:t>
            </a:r>
          </a:p>
          <a:p>
            <a:pPr algn="ctr">
              <a:spcBef>
                <a:spcPct val="0"/>
              </a:spcBef>
              <a:buFontTx/>
              <a:buNone/>
            </a:pPr>
            <a:r>
              <a:rPr lang="en-US" altLang="zh-CN" sz="2000">
                <a:latin typeface="Comic Sans MS" panose="030F0902030302020204" pitchFamily="66" charset="0"/>
                <a:ea typeface="宋体" panose="02010600030101010101" pitchFamily="2" charset="-122"/>
              </a:rPr>
              <a:t>line</a:t>
            </a:r>
          </a:p>
        </p:txBody>
      </p:sp>
      <p:sp>
        <p:nvSpPr>
          <p:cNvPr id="160777" name="Line 10">
            <a:extLst>
              <a:ext uri="{FF2B5EF4-FFF2-40B4-BE49-F238E27FC236}">
                <a16:creationId xmlns:a16="http://schemas.microsoft.com/office/drawing/2014/main" id="{B8E4E295-C91B-D34A-BB64-4519295F2573}"/>
              </a:ext>
            </a:extLst>
          </p:cNvPr>
          <p:cNvSpPr>
            <a:spLocks noChangeShapeType="1"/>
          </p:cNvSpPr>
          <p:nvPr/>
        </p:nvSpPr>
        <p:spPr bwMode="auto">
          <a:xfrm flipH="1">
            <a:off x="9793288" y="3060700"/>
            <a:ext cx="965200" cy="0"/>
          </a:xfrm>
          <a:prstGeom prst="line">
            <a:avLst/>
          </a:prstGeom>
          <a:noFill/>
          <a:ln w="127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2" name="Title 1">
            <a:extLst>
              <a:ext uri="{FF2B5EF4-FFF2-40B4-BE49-F238E27FC236}">
                <a16:creationId xmlns:a16="http://schemas.microsoft.com/office/drawing/2014/main" id="{5967F7DC-A9E3-2247-9F74-342F5C99DC4C}"/>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因特网中的电子邮件</a:t>
            </a:r>
            <a:r>
              <a:rPr lang="en-US" altLang="zh-CN" sz="1800" dirty="0">
                <a:solidFill>
                  <a:schemeClr val="tx1">
                    <a:lumMod val="65000"/>
                    <a:lumOff val="35000"/>
                  </a:schemeClr>
                </a:solidFill>
                <a:latin typeface="+mn-lt"/>
                <a:ea typeface="+mn-ea"/>
                <a:cs typeface="+mn-ea"/>
                <a:sym typeface="+mn-lt"/>
              </a:rPr>
              <a:t>SMTP,POP3,IMAP</a:t>
            </a:r>
            <a:endParaRPr lang="zh-CN" altLang="en-US" sz="1800" dirty="0">
              <a:solidFill>
                <a:schemeClr val="tx1">
                  <a:lumMod val="65000"/>
                  <a:lumOff val="35000"/>
                </a:schemeClr>
              </a:solidFill>
              <a:latin typeface="+mn-lt"/>
              <a:ea typeface="+mn-ea"/>
              <a:cs typeface="+mn-ea"/>
              <a:sym typeface="+mn-lt"/>
            </a:endParaRPr>
          </a:p>
        </p:txBody>
      </p:sp>
    </p:spTree>
    <p:extLst>
      <p:ext uri="{BB962C8B-B14F-4D97-AF65-F5344CB8AC3E}">
        <p14:creationId xmlns:p14="http://schemas.microsoft.com/office/powerpoint/2010/main" val="89066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6" name="Rectangle 2">
            <a:extLst>
              <a:ext uri="{FF2B5EF4-FFF2-40B4-BE49-F238E27FC236}">
                <a16:creationId xmlns:a16="http://schemas.microsoft.com/office/drawing/2014/main" id="{96A9B55A-761C-A447-920B-732F7B2EA2FC}"/>
              </a:ext>
            </a:extLst>
          </p:cNvPr>
          <p:cNvSpPr>
            <a:spLocks noGrp="1" noChangeArrowheads="1"/>
          </p:cNvSpPr>
          <p:nvPr>
            <p:ph type="title"/>
          </p:nvPr>
        </p:nvSpPr>
        <p:spPr>
          <a:xfrm>
            <a:off x="3593306" y="789782"/>
            <a:ext cx="8382000" cy="896937"/>
          </a:xfrm>
        </p:spPr>
        <p:txBody>
          <a:bodyPr/>
          <a:lstStyle/>
          <a:p>
            <a:pPr eaLnBrk="1" hangingPunct="1">
              <a:defRPr/>
            </a:pPr>
            <a:r>
              <a:rPr lang="zh-CN" altLang="en-US" sz="3600" b="1" dirty="0">
                <a:solidFill>
                  <a:schemeClr val="accent1"/>
                </a:solidFill>
                <a:latin typeface="+mn-lt"/>
                <a:ea typeface="+mn-ea"/>
                <a:cs typeface="+mn-ea"/>
              </a:rPr>
              <a:t>邮件消息的格式</a:t>
            </a:r>
            <a:r>
              <a:rPr lang="en-US" altLang="zh-CN" sz="3600" b="1" dirty="0">
                <a:solidFill>
                  <a:schemeClr val="accent1"/>
                </a:solidFill>
                <a:latin typeface="+mn-lt"/>
                <a:ea typeface="+mn-ea"/>
                <a:cs typeface="+mn-ea"/>
              </a:rPr>
              <a:t>: </a:t>
            </a:r>
            <a:r>
              <a:rPr lang="zh-CN" altLang="en-US" sz="3600" b="1" dirty="0">
                <a:solidFill>
                  <a:schemeClr val="accent1"/>
                </a:solidFill>
                <a:latin typeface="+mn-lt"/>
                <a:ea typeface="+mn-ea"/>
                <a:cs typeface="+mn-ea"/>
              </a:rPr>
              <a:t>多媒体扩展</a:t>
            </a:r>
          </a:p>
        </p:txBody>
      </p:sp>
      <p:sp>
        <p:nvSpPr>
          <p:cNvPr id="162818" name="Rectangle 3">
            <a:extLst>
              <a:ext uri="{FF2B5EF4-FFF2-40B4-BE49-F238E27FC236}">
                <a16:creationId xmlns:a16="http://schemas.microsoft.com/office/drawing/2014/main" id="{E1038B6E-0784-684F-9BE2-4031A3BC6CAC}"/>
              </a:ext>
            </a:extLst>
          </p:cNvPr>
          <p:cNvSpPr>
            <a:spLocks noGrp="1" noChangeArrowheads="1"/>
          </p:cNvSpPr>
          <p:nvPr>
            <p:ph type="body" sz="half" idx="1"/>
          </p:nvPr>
        </p:nvSpPr>
        <p:spPr>
          <a:xfrm>
            <a:off x="2336800" y="1495425"/>
            <a:ext cx="8305800" cy="4648200"/>
          </a:xfrm>
          <a:noFill/>
        </p:spPr>
        <p:txBody>
          <a:bodyPr/>
          <a:lstStyle/>
          <a:p>
            <a:pPr eaLnBrk="1" hangingPunct="1"/>
            <a:r>
              <a:rPr lang="en-US" altLang="zh-CN" sz="2400" dirty="0"/>
              <a:t>MIME: Multipurpose Internet mail Extensions</a:t>
            </a:r>
          </a:p>
          <a:p>
            <a:pPr eaLnBrk="1" hangingPunct="1">
              <a:buFont typeface="Wingdings" pitchFamily="2" charset="2"/>
              <a:buNone/>
            </a:pPr>
            <a:r>
              <a:rPr lang="en-US" altLang="zh-CN" sz="2400" dirty="0"/>
              <a:t>               </a:t>
            </a:r>
            <a:r>
              <a:rPr lang="zh-CN" altLang="en-US" sz="2400" dirty="0"/>
              <a:t>多用途因特网邮件扩展</a:t>
            </a:r>
            <a:r>
              <a:rPr lang="en-US" altLang="zh-CN" sz="2400" dirty="0"/>
              <a:t>, RFC 2045, 2046</a:t>
            </a:r>
          </a:p>
          <a:p>
            <a:pPr eaLnBrk="1" hangingPunct="1"/>
            <a:r>
              <a:rPr lang="zh-CN" altLang="en-US" sz="2400" dirty="0"/>
              <a:t>增添额外的信头头部声明</a:t>
            </a:r>
            <a:r>
              <a:rPr lang="en-US" altLang="zh-CN" sz="2400" dirty="0"/>
              <a:t>MIME content-type</a:t>
            </a:r>
          </a:p>
        </p:txBody>
      </p:sp>
      <p:grpSp>
        <p:nvGrpSpPr>
          <p:cNvPr id="162819" name="Group 6">
            <a:extLst>
              <a:ext uri="{FF2B5EF4-FFF2-40B4-BE49-F238E27FC236}">
                <a16:creationId xmlns:a16="http://schemas.microsoft.com/office/drawing/2014/main" id="{47F391C3-2136-3841-8228-50CE9179D351}"/>
              </a:ext>
            </a:extLst>
          </p:cNvPr>
          <p:cNvGrpSpPr>
            <a:grpSpLocks/>
          </p:cNvGrpSpPr>
          <p:nvPr/>
        </p:nvGrpSpPr>
        <p:grpSpPr bwMode="auto">
          <a:xfrm>
            <a:off x="5638800" y="3200400"/>
            <a:ext cx="5003800" cy="3478213"/>
            <a:chOff x="2484" y="1796"/>
            <a:chExt cx="3152" cy="2191"/>
          </a:xfrm>
        </p:grpSpPr>
        <p:sp>
          <p:nvSpPr>
            <p:cNvPr id="162829" name="Rectangle 4">
              <a:extLst>
                <a:ext uri="{FF2B5EF4-FFF2-40B4-BE49-F238E27FC236}">
                  <a16:creationId xmlns:a16="http://schemas.microsoft.com/office/drawing/2014/main" id="{A07E9A11-47C1-E84A-BB0F-0AC9679FCF00}"/>
                </a:ext>
              </a:extLst>
            </p:cNvPr>
            <p:cNvSpPr>
              <a:spLocks noChangeArrowheads="1"/>
            </p:cNvSpPr>
            <p:nvPr/>
          </p:nvSpPr>
          <p:spPr bwMode="auto">
            <a:xfrm>
              <a:off x="2500" y="1796"/>
              <a:ext cx="3136" cy="2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2000" b="1" dirty="0"/>
                <a:t>From: alice@crepes.fr </a:t>
              </a:r>
            </a:p>
            <a:p>
              <a:pPr>
                <a:spcBef>
                  <a:spcPct val="0"/>
                </a:spcBef>
                <a:buFontTx/>
                <a:buNone/>
              </a:pPr>
              <a:r>
                <a:rPr lang="en-US" altLang="zh-CN" sz="2000" b="1" dirty="0"/>
                <a:t>To: bob@hamburger.edu </a:t>
              </a:r>
            </a:p>
            <a:p>
              <a:pPr>
                <a:spcBef>
                  <a:spcPct val="0"/>
                </a:spcBef>
                <a:buFontTx/>
                <a:buNone/>
              </a:pPr>
              <a:r>
                <a:rPr lang="en-US" altLang="zh-CN" sz="2000" b="1" dirty="0"/>
                <a:t>Subject: Picture of yummy crepe. </a:t>
              </a:r>
            </a:p>
            <a:p>
              <a:pPr>
                <a:spcBef>
                  <a:spcPct val="0"/>
                </a:spcBef>
                <a:buFontTx/>
                <a:buNone/>
              </a:pPr>
              <a:r>
                <a:rPr lang="en-US" altLang="zh-CN" sz="2000" b="1" dirty="0"/>
                <a:t>MIME-Version: 1.0 </a:t>
              </a:r>
            </a:p>
            <a:p>
              <a:pPr>
                <a:spcBef>
                  <a:spcPct val="0"/>
                </a:spcBef>
                <a:buFontTx/>
                <a:buNone/>
              </a:pPr>
              <a:r>
                <a:rPr lang="en-US" altLang="zh-CN" sz="2000" b="1" dirty="0"/>
                <a:t>Content-Transfer-Encoding: base64 </a:t>
              </a:r>
            </a:p>
            <a:p>
              <a:pPr>
                <a:spcBef>
                  <a:spcPct val="0"/>
                </a:spcBef>
                <a:buFontTx/>
                <a:buNone/>
              </a:pPr>
              <a:r>
                <a:rPr lang="en-US" altLang="zh-CN" sz="2000" b="1" dirty="0"/>
                <a:t>Content-Type: image/jpeg </a:t>
              </a:r>
            </a:p>
            <a:p>
              <a:pPr>
                <a:spcBef>
                  <a:spcPct val="0"/>
                </a:spcBef>
                <a:buFontTx/>
                <a:buNone/>
              </a:pPr>
              <a:endParaRPr lang="en-US" altLang="zh-CN" sz="2000" b="1" dirty="0"/>
            </a:p>
            <a:p>
              <a:pPr>
                <a:spcBef>
                  <a:spcPct val="0"/>
                </a:spcBef>
                <a:buFontTx/>
                <a:buNone/>
              </a:pPr>
              <a:r>
                <a:rPr lang="en-US" altLang="zh-CN" sz="2000" b="1" dirty="0"/>
                <a:t>base64 encoded data ..... </a:t>
              </a:r>
            </a:p>
            <a:p>
              <a:pPr>
                <a:spcBef>
                  <a:spcPct val="0"/>
                </a:spcBef>
                <a:buFontTx/>
                <a:buNone/>
              </a:pPr>
              <a:r>
                <a:rPr lang="en-US" altLang="zh-CN" sz="2000" b="1" dirty="0"/>
                <a:t>......................... </a:t>
              </a:r>
            </a:p>
            <a:p>
              <a:pPr>
                <a:spcBef>
                  <a:spcPct val="0"/>
                </a:spcBef>
                <a:buFontTx/>
                <a:buNone/>
              </a:pPr>
              <a:r>
                <a:rPr lang="en-US" altLang="zh-CN" sz="2000" b="1" dirty="0"/>
                <a:t>......base64 encoded data </a:t>
              </a:r>
            </a:p>
            <a:p>
              <a:pPr>
                <a:spcBef>
                  <a:spcPct val="0"/>
                </a:spcBef>
                <a:buFontTx/>
                <a:buNone/>
              </a:pPr>
              <a:r>
                <a:rPr lang="en-US" altLang="zh-CN" sz="2000" b="1" dirty="0"/>
                <a:t> </a:t>
              </a:r>
            </a:p>
          </p:txBody>
        </p:sp>
        <p:sp>
          <p:nvSpPr>
            <p:cNvPr id="162830" name="Rectangle 5">
              <a:extLst>
                <a:ext uri="{FF2B5EF4-FFF2-40B4-BE49-F238E27FC236}">
                  <a16:creationId xmlns:a16="http://schemas.microsoft.com/office/drawing/2014/main" id="{6532A2DC-7675-054B-BBA8-4EAB68107058}"/>
                </a:ext>
              </a:extLst>
            </p:cNvPr>
            <p:cNvSpPr>
              <a:spLocks noChangeArrowheads="1"/>
            </p:cNvSpPr>
            <p:nvPr/>
          </p:nvSpPr>
          <p:spPr bwMode="auto">
            <a:xfrm>
              <a:off x="2484" y="1796"/>
              <a:ext cx="2984" cy="206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2000" b="1"/>
            </a:p>
          </p:txBody>
        </p:sp>
      </p:grpSp>
      <p:sp>
        <p:nvSpPr>
          <p:cNvPr id="162820" name="Rectangle 7">
            <a:extLst>
              <a:ext uri="{FF2B5EF4-FFF2-40B4-BE49-F238E27FC236}">
                <a16:creationId xmlns:a16="http://schemas.microsoft.com/office/drawing/2014/main" id="{B2A084AF-DB87-6F47-990B-A2123EBC9AA6}"/>
              </a:ext>
            </a:extLst>
          </p:cNvPr>
          <p:cNvSpPr>
            <a:spLocks noChangeArrowheads="1"/>
          </p:cNvSpPr>
          <p:nvPr/>
        </p:nvSpPr>
        <p:spPr bwMode="auto">
          <a:xfrm>
            <a:off x="1936750" y="4676775"/>
            <a:ext cx="2698750"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r">
              <a:spcBef>
                <a:spcPct val="0"/>
              </a:spcBef>
              <a:buFontTx/>
              <a:buNone/>
            </a:pPr>
            <a:r>
              <a:rPr lang="zh-CN" altLang="en-US" sz="2400" b="1"/>
              <a:t>多媒体数据</a:t>
            </a:r>
          </a:p>
          <a:p>
            <a:pPr algn="r">
              <a:spcBef>
                <a:spcPct val="0"/>
              </a:spcBef>
              <a:buFontTx/>
              <a:buNone/>
            </a:pPr>
            <a:r>
              <a:rPr lang="zh-CN" altLang="en-US" sz="2400" b="1"/>
              <a:t>类型名</a:t>
            </a:r>
            <a:r>
              <a:rPr lang="en-US" altLang="zh-CN" sz="2400" b="1"/>
              <a:t>, </a:t>
            </a:r>
            <a:r>
              <a:rPr lang="zh-CN" altLang="en-US" sz="2400" b="1"/>
              <a:t>子类型名</a:t>
            </a:r>
            <a:r>
              <a:rPr lang="en-US" altLang="zh-CN" sz="2400" b="1"/>
              <a:t>, </a:t>
            </a:r>
          </a:p>
          <a:p>
            <a:pPr algn="r">
              <a:spcBef>
                <a:spcPct val="0"/>
              </a:spcBef>
              <a:buFontTx/>
              <a:buNone/>
            </a:pPr>
            <a:r>
              <a:rPr lang="zh-CN" altLang="en-US" sz="2400" b="1"/>
              <a:t>参数声明</a:t>
            </a:r>
          </a:p>
        </p:txBody>
      </p:sp>
      <p:sp>
        <p:nvSpPr>
          <p:cNvPr id="162821" name="Rectangle 8">
            <a:extLst>
              <a:ext uri="{FF2B5EF4-FFF2-40B4-BE49-F238E27FC236}">
                <a16:creationId xmlns:a16="http://schemas.microsoft.com/office/drawing/2014/main" id="{E30E4C4F-414B-7443-9327-2CDC9D72289E}"/>
              </a:ext>
            </a:extLst>
          </p:cNvPr>
          <p:cNvSpPr>
            <a:spLocks noChangeArrowheads="1"/>
          </p:cNvSpPr>
          <p:nvPr/>
        </p:nvSpPr>
        <p:spPr bwMode="auto">
          <a:xfrm>
            <a:off x="2668588" y="3889375"/>
            <a:ext cx="20320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2400" b="1"/>
              <a:t>用来编码数据</a:t>
            </a:r>
          </a:p>
          <a:p>
            <a:pPr algn="ctr">
              <a:spcBef>
                <a:spcPct val="0"/>
              </a:spcBef>
              <a:buFontTx/>
              <a:buNone/>
            </a:pPr>
            <a:r>
              <a:rPr lang="zh-CN" altLang="en-US" sz="2400" b="1"/>
              <a:t>的方法</a:t>
            </a:r>
          </a:p>
        </p:txBody>
      </p:sp>
      <p:sp>
        <p:nvSpPr>
          <p:cNvPr id="162822" name="Rectangle 9">
            <a:extLst>
              <a:ext uri="{FF2B5EF4-FFF2-40B4-BE49-F238E27FC236}">
                <a16:creationId xmlns:a16="http://schemas.microsoft.com/office/drawing/2014/main" id="{E56BF15E-0F9E-4C4E-8A94-2E5BC2231311}"/>
              </a:ext>
            </a:extLst>
          </p:cNvPr>
          <p:cNvSpPr>
            <a:spLocks noChangeArrowheads="1"/>
          </p:cNvSpPr>
          <p:nvPr/>
        </p:nvSpPr>
        <p:spPr bwMode="auto">
          <a:xfrm>
            <a:off x="2736850" y="3351213"/>
            <a:ext cx="17129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b="1"/>
              <a:t>MIME</a:t>
            </a:r>
            <a:r>
              <a:rPr lang="zh-CN" altLang="en-US" sz="2400" b="1"/>
              <a:t>版本</a:t>
            </a:r>
          </a:p>
        </p:txBody>
      </p:sp>
      <p:sp>
        <p:nvSpPr>
          <p:cNvPr id="162823" name="Rectangle 10">
            <a:extLst>
              <a:ext uri="{FF2B5EF4-FFF2-40B4-BE49-F238E27FC236}">
                <a16:creationId xmlns:a16="http://schemas.microsoft.com/office/drawing/2014/main" id="{D5FD3DCC-FB82-7045-9152-1A0E60090F3A}"/>
              </a:ext>
            </a:extLst>
          </p:cNvPr>
          <p:cNvSpPr>
            <a:spLocks noChangeArrowheads="1"/>
          </p:cNvSpPr>
          <p:nvPr/>
        </p:nvSpPr>
        <p:spPr bwMode="auto">
          <a:xfrm>
            <a:off x="2667000" y="5857875"/>
            <a:ext cx="2032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2400" b="1"/>
              <a:t>编码后的数据</a:t>
            </a:r>
          </a:p>
        </p:txBody>
      </p:sp>
      <p:sp>
        <p:nvSpPr>
          <p:cNvPr id="162824" name="Line 11">
            <a:extLst>
              <a:ext uri="{FF2B5EF4-FFF2-40B4-BE49-F238E27FC236}">
                <a16:creationId xmlns:a16="http://schemas.microsoft.com/office/drawing/2014/main" id="{88BAC834-4C64-9D49-8A04-429A19720EA6}"/>
              </a:ext>
            </a:extLst>
          </p:cNvPr>
          <p:cNvSpPr>
            <a:spLocks noChangeShapeType="1"/>
          </p:cNvSpPr>
          <p:nvPr/>
        </p:nvSpPr>
        <p:spPr bwMode="auto">
          <a:xfrm>
            <a:off x="4552950" y="3625850"/>
            <a:ext cx="1155700" cy="546100"/>
          </a:xfrm>
          <a:prstGeom prst="line">
            <a:avLst/>
          </a:prstGeom>
          <a:noFill/>
          <a:ln w="127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62825" name="Line 12">
            <a:extLst>
              <a:ext uri="{FF2B5EF4-FFF2-40B4-BE49-F238E27FC236}">
                <a16:creationId xmlns:a16="http://schemas.microsoft.com/office/drawing/2014/main" id="{E9567DAA-9645-7E41-9865-02C27C344439}"/>
              </a:ext>
            </a:extLst>
          </p:cNvPr>
          <p:cNvSpPr>
            <a:spLocks noChangeShapeType="1"/>
          </p:cNvSpPr>
          <p:nvPr/>
        </p:nvSpPr>
        <p:spPr bwMode="auto">
          <a:xfrm>
            <a:off x="4527550" y="4260850"/>
            <a:ext cx="1181100" cy="190500"/>
          </a:xfrm>
          <a:prstGeom prst="line">
            <a:avLst/>
          </a:prstGeom>
          <a:noFill/>
          <a:ln w="127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62826" name="Line 13">
            <a:extLst>
              <a:ext uri="{FF2B5EF4-FFF2-40B4-BE49-F238E27FC236}">
                <a16:creationId xmlns:a16="http://schemas.microsoft.com/office/drawing/2014/main" id="{AAB3133E-5A0F-7347-9ABC-A706BA3FC9D0}"/>
              </a:ext>
            </a:extLst>
          </p:cNvPr>
          <p:cNvSpPr>
            <a:spLocks noChangeShapeType="1"/>
          </p:cNvSpPr>
          <p:nvPr/>
        </p:nvSpPr>
        <p:spPr bwMode="auto">
          <a:xfrm flipV="1">
            <a:off x="4502150" y="4768850"/>
            <a:ext cx="1244600" cy="355600"/>
          </a:xfrm>
          <a:prstGeom prst="line">
            <a:avLst/>
          </a:prstGeom>
          <a:noFill/>
          <a:ln w="127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62827" name="Line 14">
            <a:extLst>
              <a:ext uri="{FF2B5EF4-FFF2-40B4-BE49-F238E27FC236}">
                <a16:creationId xmlns:a16="http://schemas.microsoft.com/office/drawing/2014/main" id="{B8731795-E945-5F4D-8C48-570F139788B7}"/>
              </a:ext>
            </a:extLst>
          </p:cNvPr>
          <p:cNvSpPr>
            <a:spLocks noChangeShapeType="1"/>
          </p:cNvSpPr>
          <p:nvPr/>
        </p:nvSpPr>
        <p:spPr bwMode="auto">
          <a:xfrm flipV="1">
            <a:off x="4540250" y="5518150"/>
            <a:ext cx="1003300" cy="508000"/>
          </a:xfrm>
          <a:prstGeom prst="line">
            <a:avLst/>
          </a:prstGeom>
          <a:noFill/>
          <a:ln w="127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62828" name="Freeform 15">
            <a:extLst>
              <a:ext uri="{FF2B5EF4-FFF2-40B4-BE49-F238E27FC236}">
                <a16:creationId xmlns:a16="http://schemas.microsoft.com/office/drawing/2014/main" id="{07496780-244B-5940-A023-66BA53C3969A}"/>
              </a:ext>
            </a:extLst>
          </p:cNvPr>
          <p:cNvSpPr>
            <a:spLocks/>
          </p:cNvSpPr>
          <p:nvPr/>
        </p:nvSpPr>
        <p:spPr bwMode="auto">
          <a:xfrm>
            <a:off x="5567363" y="5159375"/>
            <a:ext cx="311150" cy="1143000"/>
          </a:xfrm>
          <a:custGeom>
            <a:avLst/>
            <a:gdLst>
              <a:gd name="T0" fmla="*/ 2147483646 w 196"/>
              <a:gd name="T1" fmla="*/ 2147483646 h 556"/>
              <a:gd name="T2" fmla="*/ 0 w 196"/>
              <a:gd name="T3" fmla="*/ 0 h 556"/>
              <a:gd name="T4" fmla="*/ 0 w 196"/>
              <a:gd name="T5" fmla="*/ 2147483646 h 556"/>
              <a:gd name="T6" fmla="*/ 2147483646 w 196"/>
              <a:gd name="T7" fmla="*/ 2147483646 h 556"/>
              <a:gd name="T8" fmla="*/ 0 60000 65536"/>
              <a:gd name="T9" fmla="*/ 0 60000 65536"/>
              <a:gd name="T10" fmla="*/ 0 60000 65536"/>
              <a:gd name="T11" fmla="*/ 0 60000 65536"/>
              <a:gd name="T12" fmla="*/ 0 w 196"/>
              <a:gd name="T13" fmla="*/ 0 h 556"/>
              <a:gd name="T14" fmla="*/ 196 w 196"/>
              <a:gd name="T15" fmla="*/ 556 h 556"/>
            </a:gdLst>
            <a:ahLst/>
            <a:cxnLst>
              <a:cxn ang="T8">
                <a:pos x="T0" y="T1"/>
              </a:cxn>
              <a:cxn ang="T9">
                <a:pos x="T2" y="T3"/>
              </a:cxn>
              <a:cxn ang="T10">
                <a:pos x="T4" y="T5"/>
              </a:cxn>
              <a:cxn ang="T11">
                <a:pos x="T6" y="T7"/>
              </a:cxn>
            </a:cxnLst>
            <a:rect l="T12" t="T13" r="T14" b="T15"/>
            <a:pathLst>
              <a:path w="196" h="556">
                <a:moveTo>
                  <a:pt x="159" y="3"/>
                </a:moveTo>
                <a:lnTo>
                  <a:pt x="0" y="0"/>
                </a:lnTo>
                <a:lnTo>
                  <a:pt x="0" y="555"/>
                </a:lnTo>
                <a:lnTo>
                  <a:pt x="195" y="552"/>
                </a:lnTo>
              </a:path>
            </a:pathLst>
          </a:custGeom>
          <a:noFill/>
          <a:ln w="12700" cap="rnd">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 name="Title 1">
            <a:extLst>
              <a:ext uri="{FF2B5EF4-FFF2-40B4-BE49-F238E27FC236}">
                <a16:creationId xmlns:a16="http://schemas.microsoft.com/office/drawing/2014/main" id="{37CD2F12-9599-204B-9FE8-6D7C38AF4036}"/>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因特网中的电子邮件</a:t>
            </a:r>
            <a:r>
              <a:rPr lang="en-US" altLang="zh-CN" sz="1800" dirty="0">
                <a:solidFill>
                  <a:schemeClr val="tx1">
                    <a:lumMod val="65000"/>
                    <a:lumOff val="35000"/>
                  </a:schemeClr>
                </a:solidFill>
                <a:latin typeface="+mn-lt"/>
                <a:ea typeface="+mn-ea"/>
                <a:cs typeface="+mn-ea"/>
                <a:sym typeface="+mn-lt"/>
              </a:rPr>
              <a:t>SMTP,POP3,IMAP</a:t>
            </a:r>
            <a:endParaRPr lang="zh-CN" altLang="en-US" sz="1800" dirty="0">
              <a:solidFill>
                <a:schemeClr val="tx1">
                  <a:lumMod val="65000"/>
                  <a:lumOff val="35000"/>
                </a:schemeClr>
              </a:solidFill>
              <a:latin typeface="+mn-lt"/>
              <a:ea typeface="+mn-ea"/>
              <a:cs typeface="+mn-ea"/>
              <a:sym typeface="+mn-lt"/>
            </a:endParaRPr>
          </a:p>
        </p:txBody>
      </p:sp>
    </p:spTree>
    <p:extLst>
      <p:ext uri="{BB962C8B-B14F-4D97-AF65-F5344CB8AC3E}">
        <p14:creationId xmlns:p14="http://schemas.microsoft.com/office/powerpoint/2010/main" val="414653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学习目的</a:t>
            </a:r>
          </a:p>
        </p:txBody>
      </p:sp>
      <p:sp>
        <p:nvSpPr>
          <p:cNvPr id="4" name="矩形 3"/>
          <p:cNvSpPr/>
          <p:nvPr/>
        </p:nvSpPr>
        <p:spPr>
          <a:xfrm>
            <a:off x="310605" y="488236"/>
            <a:ext cx="11593220" cy="6075509"/>
          </a:xfrm>
          <a:prstGeom prst="rect">
            <a:avLst/>
          </a:prstGeom>
        </p:spPr>
        <p:txBody>
          <a:bodyPr wrap="square">
            <a:spAutoFit/>
          </a:bodyPr>
          <a:lstStyle/>
          <a:p>
            <a:pPr>
              <a:lnSpc>
                <a:spcPct val="120000"/>
              </a:lnSpc>
            </a:pPr>
            <a:r>
              <a:rPr lang="en-US" altLang="zh-CN" dirty="0" smtClean="0">
                <a:latin typeface="+mn-ea"/>
              </a:rPr>
              <a:t>1</a:t>
            </a:r>
            <a:r>
              <a:rPr lang="zh-CN" altLang="en-US" dirty="0" smtClean="0">
                <a:latin typeface="+mn-ea"/>
              </a:rPr>
              <a:t>、假设</a:t>
            </a:r>
            <a:r>
              <a:rPr lang="zh-CN" altLang="en-US" dirty="0">
                <a:latin typeface="+mn-ea"/>
              </a:rPr>
              <a:t>用户A使用IE浏览器用基于Web的电子邮件账户向B发送邮件，B使用Foxmail作为用户代理来接收邮件，使用的协议可能是以下哪种情形? (       )。</a:t>
            </a:r>
          </a:p>
          <a:p>
            <a:pPr>
              <a:lnSpc>
                <a:spcPct val="120000"/>
              </a:lnSpc>
            </a:pPr>
            <a:r>
              <a:rPr lang="en-US" altLang="zh-CN" dirty="0" smtClean="0">
                <a:latin typeface="+mn-ea"/>
              </a:rPr>
              <a:t>	</a:t>
            </a:r>
            <a:r>
              <a:rPr lang="zh-CN" altLang="en-US" dirty="0" smtClean="0">
                <a:latin typeface="+mn-ea"/>
              </a:rPr>
              <a:t>A</a:t>
            </a:r>
            <a:r>
              <a:rPr lang="zh-CN" altLang="en-US" dirty="0">
                <a:latin typeface="+mn-ea"/>
              </a:rPr>
              <a:t>、IMAP 、SMTP、POP3      B、HTPP、MIME、POP3  </a:t>
            </a:r>
            <a:endParaRPr lang="en-US" altLang="zh-CN" dirty="0">
              <a:latin typeface="+mn-ea"/>
            </a:endParaRPr>
          </a:p>
          <a:p>
            <a:pPr>
              <a:lnSpc>
                <a:spcPct val="120000"/>
              </a:lnSpc>
            </a:pPr>
            <a:r>
              <a:rPr lang="en-US" altLang="zh-CN" dirty="0" smtClean="0">
                <a:latin typeface="+mn-ea"/>
              </a:rPr>
              <a:t>	</a:t>
            </a:r>
            <a:r>
              <a:rPr lang="zh-CN" altLang="en-US" dirty="0" smtClean="0">
                <a:latin typeface="+mn-ea"/>
              </a:rPr>
              <a:t>C</a:t>
            </a:r>
            <a:r>
              <a:rPr lang="zh-CN" altLang="en-US" dirty="0">
                <a:latin typeface="+mn-ea"/>
              </a:rPr>
              <a:t>、HTTP、SMTP、POP3        D、SMTP、SMTP、</a:t>
            </a:r>
            <a:r>
              <a:rPr lang="zh-CN" altLang="en-US" dirty="0" smtClean="0">
                <a:latin typeface="+mn-ea"/>
              </a:rPr>
              <a:t>IMAP</a:t>
            </a:r>
            <a:endParaRPr lang="en-US" altLang="zh-CN" dirty="0" smtClean="0">
              <a:latin typeface="+mn-ea"/>
            </a:endParaRPr>
          </a:p>
          <a:p>
            <a:pPr>
              <a:lnSpc>
                <a:spcPct val="130000"/>
              </a:lnSpc>
            </a:pPr>
            <a:r>
              <a:rPr lang="en-US" altLang="zh-CN" dirty="0">
                <a:latin typeface="+mn-ea"/>
              </a:rPr>
              <a:t>2</a:t>
            </a:r>
            <a:r>
              <a:rPr lang="zh-CN" altLang="en-US" dirty="0" smtClean="0">
                <a:latin typeface="+mn-ea"/>
              </a:rPr>
              <a:t>、</a:t>
            </a:r>
            <a:r>
              <a:rPr lang="en-US" altLang="zh-CN" dirty="0" smtClean="0">
                <a:latin typeface="+mn-ea"/>
              </a:rPr>
              <a:t>SMTP</a:t>
            </a:r>
            <a:r>
              <a:rPr lang="zh-CN" altLang="en-US" dirty="0">
                <a:latin typeface="+mn-ea"/>
              </a:rPr>
              <a:t>协议是面向</a:t>
            </a:r>
            <a:r>
              <a:rPr lang="en-US" altLang="zh-CN" dirty="0">
                <a:latin typeface="+mn-ea"/>
              </a:rPr>
              <a:t>ASCII</a:t>
            </a:r>
            <a:r>
              <a:rPr lang="zh-CN" altLang="en-US" dirty="0">
                <a:latin typeface="+mn-ea"/>
              </a:rPr>
              <a:t>编码的，那么它使用（  </a:t>
            </a:r>
            <a:r>
              <a:rPr lang="en-US" altLang="zh-CN" dirty="0">
                <a:latin typeface="+mn-ea"/>
              </a:rPr>
              <a:t>    </a:t>
            </a:r>
            <a:r>
              <a:rPr lang="zh-CN" altLang="en-US" dirty="0">
                <a:latin typeface="+mn-ea"/>
              </a:rPr>
              <a:t>）支持非</a:t>
            </a:r>
            <a:r>
              <a:rPr lang="en-US" altLang="zh-CN" dirty="0">
                <a:latin typeface="+mn-ea"/>
              </a:rPr>
              <a:t>ASCII</a:t>
            </a:r>
            <a:r>
              <a:rPr lang="zh-CN" altLang="en-US" dirty="0">
                <a:latin typeface="+mn-ea"/>
              </a:rPr>
              <a:t>的数据传输。</a:t>
            </a:r>
          </a:p>
          <a:p>
            <a:pPr>
              <a:lnSpc>
                <a:spcPct val="130000"/>
              </a:lnSpc>
            </a:pPr>
            <a:r>
              <a:rPr lang="en-US" altLang="zh-CN" dirty="0" smtClean="0">
                <a:latin typeface="+mn-ea"/>
              </a:rPr>
              <a:t>	A</a:t>
            </a:r>
            <a:r>
              <a:rPr lang="zh-CN" altLang="en-US" dirty="0">
                <a:latin typeface="+mn-ea"/>
              </a:rPr>
              <a:t>、</a:t>
            </a:r>
            <a:r>
              <a:rPr lang="en-US" altLang="zh-CN" dirty="0">
                <a:latin typeface="+mn-ea"/>
              </a:rPr>
              <a:t>MAIL    B</a:t>
            </a:r>
            <a:r>
              <a:rPr lang="zh-CN" altLang="en-US" dirty="0">
                <a:latin typeface="+mn-ea"/>
              </a:rPr>
              <a:t>、</a:t>
            </a:r>
            <a:r>
              <a:rPr lang="en-US" altLang="zh-CN" dirty="0">
                <a:latin typeface="+mn-ea"/>
              </a:rPr>
              <a:t>POP3    C</a:t>
            </a:r>
            <a:r>
              <a:rPr lang="zh-CN" altLang="en-US" dirty="0">
                <a:latin typeface="+mn-ea"/>
              </a:rPr>
              <a:t>、</a:t>
            </a:r>
            <a:r>
              <a:rPr lang="en-US" altLang="zh-CN" dirty="0">
                <a:latin typeface="+mn-ea"/>
              </a:rPr>
              <a:t>IMAP     D</a:t>
            </a:r>
            <a:r>
              <a:rPr lang="zh-CN" altLang="en-US" dirty="0">
                <a:latin typeface="+mn-ea"/>
              </a:rPr>
              <a:t>、</a:t>
            </a:r>
            <a:r>
              <a:rPr lang="en-US" altLang="zh-CN" dirty="0" smtClean="0">
                <a:latin typeface="+mn-ea"/>
              </a:rPr>
              <a:t>MIME</a:t>
            </a:r>
          </a:p>
          <a:p>
            <a:pPr>
              <a:lnSpc>
                <a:spcPct val="130000"/>
              </a:lnSpc>
            </a:pPr>
            <a:r>
              <a:rPr lang="en-US" altLang="zh-CN" dirty="0">
                <a:latin typeface="+mn-ea"/>
              </a:rPr>
              <a:t>3</a:t>
            </a:r>
            <a:r>
              <a:rPr lang="zh-CN" altLang="en-US" dirty="0" smtClean="0">
                <a:latin typeface="+mn-ea"/>
              </a:rPr>
              <a:t>、</a:t>
            </a:r>
            <a:r>
              <a:rPr lang="en-US" altLang="zh-CN" dirty="0" smtClean="0">
                <a:latin typeface="+mn-ea"/>
              </a:rPr>
              <a:t>SMTP</a:t>
            </a:r>
            <a:r>
              <a:rPr lang="zh-CN" altLang="en-US" dirty="0">
                <a:latin typeface="+mn-ea"/>
              </a:rPr>
              <a:t>协议和</a:t>
            </a:r>
            <a:r>
              <a:rPr lang="en-US" altLang="zh-CN" dirty="0">
                <a:latin typeface="+mn-ea"/>
              </a:rPr>
              <a:t>POP3</a:t>
            </a:r>
            <a:r>
              <a:rPr lang="zh-CN" altLang="en-US" dirty="0">
                <a:latin typeface="+mn-ea"/>
              </a:rPr>
              <a:t>协议分别是基于运输层的（  </a:t>
            </a:r>
            <a:r>
              <a:rPr lang="en-US" altLang="zh-CN" dirty="0">
                <a:latin typeface="+mn-ea"/>
              </a:rPr>
              <a:t>   </a:t>
            </a:r>
            <a:r>
              <a:rPr lang="zh-CN" altLang="en-US" dirty="0">
                <a:latin typeface="+mn-ea"/>
              </a:rPr>
              <a:t>）。</a:t>
            </a:r>
          </a:p>
          <a:p>
            <a:pPr>
              <a:lnSpc>
                <a:spcPct val="130000"/>
              </a:lnSpc>
            </a:pPr>
            <a:r>
              <a:rPr lang="en-US" altLang="zh-CN" dirty="0" smtClean="0">
                <a:latin typeface="+mn-ea"/>
              </a:rPr>
              <a:t>	A</a:t>
            </a:r>
            <a:r>
              <a:rPr lang="zh-CN" altLang="en-US" dirty="0">
                <a:latin typeface="+mn-ea"/>
              </a:rPr>
              <a:t>、</a:t>
            </a:r>
            <a:r>
              <a:rPr lang="en-US" altLang="zh-CN" dirty="0">
                <a:latin typeface="+mn-ea"/>
              </a:rPr>
              <a:t>UDP</a:t>
            </a:r>
            <a:r>
              <a:rPr lang="zh-CN" altLang="en-US" dirty="0">
                <a:latin typeface="+mn-ea"/>
              </a:rPr>
              <a:t>协议和</a:t>
            </a:r>
            <a:r>
              <a:rPr lang="en-US" altLang="zh-CN" dirty="0">
                <a:latin typeface="+mn-ea"/>
              </a:rPr>
              <a:t>UDP</a:t>
            </a:r>
            <a:r>
              <a:rPr lang="zh-CN" altLang="en-US" dirty="0">
                <a:latin typeface="+mn-ea"/>
              </a:rPr>
              <a:t>协议   </a:t>
            </a:r>
            <a:r>
              <a:rPr lang="en-US" altLang="zh-CN" dirty="0">
                <a:latin typeface="+mn-ea"/>
              </a:rPr>
              <a:t>B</a:t>
            </a:r>
            <a:r>
              <a:rPr lang="zh-CN" altLang="en-US" dirty="0">
                <a:latin typeface="+mn-ea"/>
              </a:rPr>
              <a:t>、</a:t>
            </a:r>
            <a:r>
              <a:rPr lang="en-US" altLang="zh-CN" dirty="0">
                <a:latin typeface="+mn-ea"/>
              </a:rPr>
              <a:t>UDP</a:t>
            </a:r>
            <a:r>
              <a:rPr lang="zh-CN" altLang="en-US" dirty="0">
                <a:latin typeface="+mn-ea"/>
              </a:rPr>
              <a:t>协议和</a:t>
            </a:r>
            <a:r>
              <a:rPr lang="en-US" altLang="zh-CN" dirty="0">
                <a:latin typeface="+mn-ea"/>
              </a:rPr>
              <a:t>TCP</a:t>
            </a:r>
            <a:r>
              <a:rPr lang="zh-CN" altLang="en-US" dirty="0">
                <a:latin typeface="+mn-ea"/>
              </a:rPr>
              <a:t>协议</a:t>
            </a:r>
          </a:p>
          <a:p>
            <a:pPr>
              <a:lnSpc>
                <a:spcPct val="130000"/>
              </a:lnSpc>
            </a:pPr>
            <a:r>
              <a:rPr lang="en-US" altLang="zh-CN" dirty="0" smtClean="0">
                <a:latin typeface="+mn-ea"/>
              </a:rPr>
              <a:t>	C</a:t>
            </a:r>
            <a:r>
              <a:rPr lang="zh-CN" altLang="en-US" dirty="0">
                <a:latin typeface="+mn-ea"/>
              </a:rPr>
              <a:t>、</a:t>
            </a:r>
            <a:r>
              <a:rPr lang="en-US" altLang="zh-CN" dirty="0">
                <a:latin typeface="+mn-ea"/>
              </a:rPr>
              <a:t>TCP</a:t>
            </a:r>
            <a:r>
              <a:rPr lang="zh-CN" altLang="en-US" dirty="0">
                <a:latin typeface="+mn-ea"/>
              </a:rPr>
              <a:t>协议和</a:t>
            </a:r>
            <a:r>
              <a:rPr lang="en-US" altLang="zh-CN" dirty="0">
                <a:latin typeface="+mn-ea"/>
              </a:rPr>
              <a:t>UDP</a:t>
            </a:r>
            <a:r>
              <a:rPr lang="zh-CN" altLang="en-US" dirty="0">
                <a:latin typeface="+mn-ea"/>
              </a:rPr>
              <a:t>协议   </a:t>
            </a:r>
            <a:r>
              <a:rPr lang="en-US" altLang="zh-CN" dirty="0">
                <a:latin typeface="+mn-ea"/>
              </a:rPr>
              <a:t>D</a:t>
            </a:r>
            <a:r>
              <a:rPr lang="zh-CN" altLang="en-US" dirty="0">
                <a:latin typeface="+mn-ea"/>
              </a:rPr>
              <a:t>、</a:t>
            </a:r>
            <a:r>
              <a:rPr lang="en-US" altLang="zh-CN" dirty="0">
                <a:latin typeface="+mn-ea"/>
              </a:rPr>
              <a:t>TCP</a:t>
            </a:r>
            <a:r>
              <a:rPr lang="zh-CN" altLang="en-US" dirty="0">
                <a:latin typeface="+mn-ea"/>
              </a:rPr>
              <a:t>协议和</a:t>
            </a:r>
            <a:r>
              <a:rPr lang="en-US" altLang="zh-CN" dirty="0">
                <a:latin typeface="+mn-ea"/>
              </a:rPr>
              <a:t>TCP</a:t>
            </a:r>
            <a:r>
              <a:rPr lang="zh-CN" altLang="en-US" dirty="0" smtClean="0">
                <a:latin typeface="+mn-ea"/>
              </a:rPr>
              <a:t>协议</a:t>
            </a:r>
            <a:endParaRPr lang="en-US" altLang="zh-CN" dirty="0" smtClean="0">
              <a:latin typeface="+mn-ea"/>
            </a:endParaRPr>
          </a:p>
          <a:p>
            <a:r>
              <a:rPr lang="en-US" altLang="zh-CN" dirty="0">
                <a:latin typeface="+mn-ea"/>
              </a:rPr>
              <a:t>4</a:t>
            </a:r>
            <a:r>
              <a:rPr lang="en-US" altLang="zh-CN" dirty="0" smtClean="0">
                <a:latin typeface="+mn-ea"/>
              </a:rPr>
              <a:t>【</a:t>
            </a:r>
            <a:r>
              <a:rPr lang="zh-CN" altLang="en-US" dirty="0" smtClean="0">
                <a:latin typeface="+mn-ea"/>
              </a:rPr>
              <a:t>多选</a:t>
            </a:r>
            <a:r>
              <a:rPr lang="en-US" altLang="zh-CN" dirty="0" smtClean="0">
                <a:latin typeface="+mn-ea"/>
              </a:rPr>
              <a:t>】</a:t>
            </a:r>
            <a:r>
              <a:rPr lang="zh-CN" altLang="en-US" dirty="0" smtClean="0">
                <a:latin typeface="+mn-ea"/>
              </a:rPr>
              <a:t>、</a:t>
            </a:r>
            <a:r>
              <a:rPr lang="zh-CN" altLang="zh-CN" dirty="0">
                <a:latin typeface="+mn-ea"/>
              </a:rPr>
              <a:t>关于电子邮件应用描述正确的是</a:t>
            </a:r>
            <a:r>
              <a:rPr lang="zh-CN" altLang="zh-CN" dirty="0" smtClean="0">
                <a:latin typeface="+mn-ea"/>
              </a:rPr>
              <a:t>（</a:t>
            </a:r>
            <a:r>
              <a:rPr lang="en-US" altLang="zh-CN" dirty="0">
                <a:latin typeface="+mn-ea"/>
              </a:rPr>
              <a:t> </a:t>
            </a:r>
            <a:r>
              <a:rPr lang="en-US" altLang="zh-CN" dirty="0" smtClean="0">
                <a:latin typeface="+mn-ea"/>
              </a:rPr>
              <a:t> </a:t>
            </a:r>
            <a:r>
              <a:rPr lang="zh-CN" altLang="zh-CN" dirty="0" smtClean="0">
                <a:latin typeface="+mn-ea"/>
              </a:rPr>
              <a:t>）</a:t>
            </a:r>
            <a:r>
              <a:rPr lang="zh-CN" altLang="zh-CN" dirty="0">
                <a:latin typeface="+mn-ea"/>
              </a:rPr>
              <a:t>。</a:t>
            </a:r>
          </a:p>
          <a:p>
            <a:r>
              <a:rPr lang="en-US" altLang="zh-CN" dirty="0" smtClean="0">
                <a:latin typeface="+mn-ea"/>
              </a:rPr>
              <a:t>	A</a:t>
            </a:r>
            <a:r>
              <a:rPr lang="zh-CN" altLang="zh-CN" dirty="0">
                <a:latin typeface="+mn-ea"/>
              </a:rPr>
              <a:t>、邮件服务器之间转发电子邮件可以采用</a:t>
            </a:r>
            <a:r>
              <a:rPr lang="en-US" altLang="zh-CN" dirty="0">
                <a:latin typeface="+mn-ea"/>
              </a:rPr>
              <a:t>SMTP</a:t>
            </a:r>
            <a:r>
              <a:rPr lang="zh-CN" altLang="zh-CN" dirty="0">
                <a:latin typeface="+mn-ea"/>
              </a:rPr>
              <a:t>协议</a:t>
            </a:r>
          </a:p>
          <a:p>
            <a:r>
              <a:rPr lang="en-US" altLang="zh-CN" dirty="0" smtClean="0">
                <a:latin typeface="+mn-ea"/>
              </a:rPr>
              <a:t>	B</a:t>
            </a:r>
            <a:r>
              <a:rPr lang="zh-CN" altLang="zh-CN" dirty="0">
                <a:latin typeface="+mn-ea"/>
              </a:rPr>
              <a:t>、邮件服务器之间转发电子邮件可以采用</a:t>
            </a:r>
            <a:r>
              <a:rPr lang="en-US" altLang="zh-CN" dirty="0">
                <a:latin typeface="+mn-ea"/>
              </a:rPr>
              <a:t>POP3</a:t>
            </a:r>
            <a:r>
              <a:rPr lang="zh-CN" altLang="zh-CN" dirty="0">
                <a:latin typeface="+mn-ea"/>
              </a:rPr>
              <a:t>协议</a:t>
            </a:r>
          </a:p>
          <a:p>
            <a:r>
              <a:rPr lang="en-US" altLang="zh-CN" dirty="0" smtClean="0">
                <a:latin typeface="+mn-ea"/>
              </a:rPr>
              <a:t>	C</a:t>
            </a:r>
            <a:r>
              <a:rPr lang="zh-CN" altLang="zh-CN" dirty="0">
                <a:latin typeface="+mn-ea"/>
              </a:rPr>
              <a:t>、发件人可以直接将电子邮件从本机发送到收件人的邮件服务器</a:t>
            </a:r>
          </a:p>
          <a:p>
            <a:r>
              <a:rPr lang="en-US" altLang="zh-CN" dirty="0" smtClean="0">
                <a:latin typeface="+mn-ea"/>
              </a:rPr>
              <a:t>	D</a:t>
            </a:r>
            <a:r>
              <a:rPr lang="zh-CN" altLang="zh-CN" dirty="0">
                <a:latin typeface="+mn-ea"/>
              </a:rPr>
              <a:t>、发件人可以采用</a:t>
            </a:r>
            <a:r>
              <a:rPr lang="en-US" altLang="zh-CN" dirty="0">
                <a:latin typeface="+mn-ea"/>
              </a:rPr>
              <a:t>web</a:t>
            </a:r>
            <a:r>
              <a:rPr lang="zh-CN" altLang="zh-CN" dirty="0">
                <a:latin typeface="+mn-ea"/>
              </a:rPr>
              <a:t>的方式发送</a:t>
            </a:r>
            <a:r>
              <a:rPr lang="zh-CN" altLang="zh-CN" dirty="0" smtClean="0">
                <a:latin typeface="+mn-ea"/>
              </a:rPr>
              <a:t>电子邮件</a:t>
            </a:r>
            <a:endParaRPr lang="en-US" altLang="zh-CN" dirty="0" smtClean="0">
              <a:latin typeface="+mn-ea"/>
            </a:endParaRPr>
          </a:p>
          <a:p>
            <a:r>
              <a:rPr lang="en-US" altLang="zh-CN" dirty="0">
                <a:latin typeface="+mn-ea"/>
              </a:rPr>
              <a:t>5</a:t>
            </a:r>
            <a:r>
              <a:rPr lang="zh-CN" altLang="en-US" dirty="0" smtClean="0">
                <a:latin typeface="+mn-ea"/>
              </a:rPr>
              <a:t>、</a:t>
            </a:r>
            <a:r>
              <a:rPr lang="zh-CN" altLang="zh-CN" dirty="0">
                <a:latin typeface="+mn-ea"/>
              </a:rPr>
              <a:t>电子邮件系统中，用户代理把邮件发往发送发邮件服务器、发送方邮件服务器把邮件发往接收方邮件服务器以及用户使用用户代理从接收方邮件服务器上读取邮件时，使用的协议可能是以下的哪种情形</a:t>
            </a:r>
            <a:r>
              <a:rPr lang="en-US" altLang="zh-CN" dirty="0">
                <a:latin typeface="+mn-ea"/>
              </a:rPr>
              <a:t>? </a:t>
            </a:r>
            <a:r>
              <a:rPr lang="en-US" altLang="zh-CN" dirty="0" smtClean="0">
                <a:latin typeface="+mn-ea"/>
              </a:rPr>
              <a:t>(   )</a:t>
            </a:r>
            <a:endParaRPr lang="zh-CN" altLang="zh-CN" dirty="0">
              <a:latin typeface="+mn-ea"/>
            </a:endParaRPr>
          </a:p>
          <a:p>
            <a:r>
              <a:rPr lang="en-US" altLang="zh-CN" dirty="0" smtClean="0">
                <a:latin typeface="+mn-ea"/>
              </a:rPr>
              <a:t>	A</a:t>
            </a:r>
            <a:r>
              <a:rPr lang="zh-CN" altLang="zh-CN" dirty="0">
                <a:latin typeface="+mn-ea"/>
              </a:rPr>
              <a:t>、</a:t>
            </a:r>
            <a:r>
              <a:rPr lang="en-US" altLang="zh-CN" dirty="0">
                <a:latin typeface="+mn-ea"/>
              </a:rPr>
              <a:t>IMAP </a:t>
            </a:r>
            <a:r>
              <a:rPr lang="zh-CN" altLang="zh-CN" dirty="0">
                <a:latin typeface="+mn-ea"/>
              </a:rPr>
              <a:t>、</a:t>
            </a:r>
            <a:r>
              <a:rPr lang="en-US" altLang="zh-CN" dirty="0">
                <a:latin typeface="+mn-ea"/>
              </a:rPr>
              <a:t>SMTP</a:t>
            </a:r>
            <a:r>
              <a:rPr lang="zh-CN" altLang="zh-CN" dirty="0">
                <a:latin typeface="+mn-ea"/>
              </a:rPr>
              <a:t>、</a:t>
            </a:r>
            <a:r>
              <a:rPr lang="en-US" altLang="zh-CN" dirty="0">
                <a:latin typeface="+mn-ea"/>
              </a:rPr>
              <a:t>POP3  B</a:t>
            </a:r>
            <a:r>
              <a:rPr lang="zh-CN" altLang="zh-CN" dirty="0">
                <a:latin typeface="+mn-ea"/>
              </a:rPr>
              <a:t>、</a:t>
            </a:r>
            <a:r>
              <a:rPr lang="en-US" altLang="zh-CN" dirty="0">
                <a:latin typeface="+mn-ea"/>
              </a:rPr>
              <a:t>MIME</a:t>
            </a:r>
            <a:r>
              <a:rPr lang="zh-CN" altLang="zh-CN" dirty="0">
                <a:latin typeface="+mn-ea"/>
              </a:rPr>
              <a:t>、</a:t>
            </a:r>
            <a:r>
              <a:rPr lang="en-US" altLang="zh-CN" dirty="0">
                <a:latin typeface="+mn-ea"/>
              </a:rPr>
              <a:t>SMTP</a:t>
            </a:r>
            <a:r>
              <a:rPr lang="zh-CN" altLang="zh-CN" dirty="0">
                <a:latin typeface="+mn-ea"/>
              </a:rPr>
              <a:t>、</a:t>
            </a:r>
            <a:r>
              <a:rPr lang="en-US" altLang="zh-CN" dirty="0">
                <a:latin typeface="+mn-ea"/>
              </a:rPr>
              <a:t>POP3</a:t>
            </a:r>
            <a:endParaRPr lang="zh-CN" altLang="zh-CN" dirty="0">
              <a:latin typeface="+mn-ea"/>
            </a:endParaRPr>
          </a:p>
          <a:p>
            <a:r>
              <a:rPr lang="en-US" altLang="zh-CN" dirty="0" smtClean="0">
                <a:latin typeface="+mn-ea"/>
              </a:rPr>
              <a:t>	C</a:t>
            </a:r>
            <a:r>
              <a:rPr lang="zh-CN" altLang="zh-CN" dirty="0">
                <a:latin typeface="+mn-ea"/>
              </a:rPr>
              <a:t>、</a:t>
            </a:r>
            <a:r>
              <a:rPr lang="en-US" altLang="zh-CN" dirty="0">
                <a:latin typeface="+mn-ea"/>
              </a:rPr>
              <a:t>SMTP</a:t>
            </a:r>
            <a:r>
              <a:rPr lang="zh-CN" altLang="zh-CN" dirty="0">
                <a:latin typeface="+mn-ea"/>
              </a:rPr>
              <a:t>、</a:t>
            </a:r>
            <a:r>
              <a:rPr lang="en-US" altLang="zh-CN" dirty="0">
                <a:latin typeface="+mn-ea"/>
              </a:rPr>
              <a:t>IMAP</a:t>
            </a:r>
            <a:r>
              <a:rPr lang="zh-CN" altLang="zh-CN" dirty="0">
                <a:latin typeface="+mn-ea"/>
              </a:rPr>
              <a:t>、</a:t>
            </a:r>
            <a:r>
              <a:rPr lang="en-US" altLang="zh-CN" dirty="0">
                <a:latin typeface="+mn-ea"/>
              </a:rPr>
              <a:t>POP3   D</a:t>
            </a:r>
            <a:r>
              <a:rPr lang="zh-CN" altLang="zh-CN" dirty="0">
                <a:latin typeface="+mn-ea"/>
              </a:rPr>
              <a:t>、</a:t>
            </a:r>
            <a:r>
              <a:rPr lang="en-US" altLang="zh-CN" dirty="0">
                <a:latin typeface="+mn-ea"/>
              </a:rPr>
              <a:t>SMTP</a:t>
            </a:r>
            <a:r>
              <a:rPr lang="zh-CN" altLang="zh-CN" dirty="0">
                <a:latin typeface="+mn-ea"/>
              </a:rPr>
              <a:t>、</a:t>
            </a:r>
            <a:r>
              <a:rPr lang="en-US" altLang="zh-CN" dirty="0">
                <a:latin typeface="+mn-ea"/>
              </a:rPr>
              <a:t>SMTP</a:t>
            </a:r>
            <a:r>
              <a:rPr lang="zh-CN" altLang="zh-CN" dirty="0">
                <a:latin typeface="+mn-ea"/>
              </a:rPr>
              <a:t>、</a:t>
            </a:r>
            <a:r>
              <a:rPr lang="en-US" altLang="zh-CN" dirty="0" smtClean="0">
                <a:latin typeface="+mn-ea"/>
              </a:rPr>
              <a:t>IMAP</a:t>
            </a:r>
          </a:p>
          <a:p>
            <a:pPr>
              <a:lnSpc>
                <a:spcPct val="130000"/>
              </a:lnSpc>
            </a:pPr>
            <a:r>
              <a:rPr lang="en-US" altLang="zh-CN" dirty="0">
                <a:latin typeface="+mn-ea"/>
              </a:rPr>
              <a:t>6</a:t>
            </a:r>
            <a:r>
              <a:rPr lang="zh-CN" altLang="en-US" dirty="0" smtClean="0">
                <a:latin typeface="+mn-ea"/>
              </a:rPr>
              <a:t>、</a:t>
            </a:r>
            <a:r>
              <a:rPr lang="en-US" altLang="zh-CN" dirty="0" smtClean="0">
                <a:latin typeface="+mn-ea"/>
              </a:rPr>
              <a:t>IMAP</a:t>
            </a:r>
            <a:r>
              <a:rPr lang="zh-CN" altLang="en-US" dirty="0">
                <a:latin typeface="+mn-ea"/>
              </a:rPr>
              <a:t>协议可以实现对邮件服务器上的邮件进行远程管理。  （     </a:t>
            </a:r>
            <a:r>
              <a:rPr lang="zh-CN" altLang="en-US" dirty="0" smtClean="0">
                <a:latin typeface="+mn-ea"/>
              </a:rPr>
              <a:t>）</a:t>
            </a:r>
            <a:endParaRPr lang="en-US" altLang="zh-CN" dirty="0">
              <a:latin typeface="+mn-ea"/>
            </a:endParaRPr>
          </a:p>
        </p:txBody>
      </p:sp>
    </p:spTree>
    <p:extLst>
      <p:ext uri="{BB962C8B-B14F-4D97-AF65-F5344CB8AC3E}">
        <p14:creationId xmlns:p14="http://schemas.microsoft.com/office/powerpoint/2010/main" val="216915940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3">
            <a:extLst>
              <a:ext uri="{FF2B5EF4-FFF2-40B4-BE49-F238E27FC236}">
                <a16:creationId xmlns:a16="http://schemas.microsoft.com/office/drawing/2014/main" id="{04437ACC-D695-FF4C-8934-D6308980EED1}"/>
              </a:ext>
            </a:extLst>
          </p:cNvPr>
          <p:cNvSpPr>
            <a:spLocks noGrp="1" noChangeArrowheads="1"/>
          </p:cNvSpPr>
          <p:nvPr>
            <p:ph type="body" sz="half" idx="1"/>
          </p:nvPr>
        </p:nvSpPr>
        <p:spPr>
          <a:xfrm>
            <a:off x="820615" y="3652530"/>
            <a:ext cx="11183816" cy="2393950"/>
          </a:xfrm>
          <a:noFill/>
        </p:spPr>
        <p:txBody>
          <a:bodyPr/>
          <a:lstStyle/>
          <a:p>
            <a:r>
              <a:rPr lang="zh-CN" altLang="en-US" sz="2800" b="1" dirty="0"/>
              <a:t>邮件访问协议</a:t>
            </a:r>
            <a:r>
              <a:rPr lang="en-US" altLang="zh-CN" sz="2800" b="1" dirty="0"/>
              <a:t>: </a:t>
            </a:r>
            <a:r>
              <a:rPr lang="zh-CN" altLang="en-US" sz="2800" dirty="0"/>
              <a:t>从服务器获取邮件</a:t>
            </a:r>
            <a:r>
              <a:rPr lang="zh-CN" altLang="en-US" sz="2800" dirty="0" smtClean="0"/>
              <a:t>消息</a:t>
            </a:r>
            <a:endParaRPr lang="zh-CN" altLang="en-US" sz="2800" dirty="0"/>
          </a:p>
          <a:p>
            <a:pPr lvl="1"/>
            <a:r>
              <a:rPr lang="en-US" altLang="zh-CN" sz="2400" b="1" dirty="0"/>
              <a:t>POP: </a:t>
            </a:r>
            <a:r>
              <a:rPr lang="en-US" altLang="zh-CN" sz="2400" dirty="0"/>
              <a:t>Post Office Protocol </a:t>
            </a:r>
            <a:r>
              <a:rPr lang="zh-CN" altLang="en-US" sz="2400" dirty="0"/>
              <a:t>邮局协议</a:t>
            </a:r>
            <a:r>
              <a:rPr lang="en-US" altLang="zh-CN" sz="2400" dirty="0"/>
              <a:t>[RFC 1939]110</a:t>
            </a:r>
            <a:r>
              <a:rPr lang="zh-CN" altLang="en-US" sz="2400" dirty="0"/>
              <a:t>端口号</a:t>
            </a:r>
          </a:p>
          <a:p>
            <a:pPr lvl="2"/>
            <a:r>
              <a:rPr lang="zh-CN" altLang="en-US" sz="2800" dirty="0"/>
              <a:t>身份认证 </a:t>
            </a:r>
            <a:r>
              <a:rPr lang="en-US" altLang="zh-CN" sz="2800" dirty="0"/>
              <a:t>(</a:t>
            </a:r>
            <a:r>
              <a:rPr lang="zh-CN" altLang="en-US" sz="2800" dirty="0"/>
              <a:t>代理 </a:t>
            </a:r>
            <a:r>
              <a:rPr lang="en-US" altLang="zh-CN" sz="2800" dirty="0"/>
              <a:t>&lt;--&gt;</a:t>
            </a:r>
            <a:r>
              <a:rPr lang="zh-CN" altLang="en-US" sz="2800" dirty="0"/>
              <a:t>服务器</a:t>
            </a:r>
            <a:r>
              <a:rPr lang="en-US" altLang="zh-CN" sz="2800" dirty="0"/>
              <a:t>) </a:t>
            </a:r>
            <a:r>
              <a:rPr lang="zh-CN" altLang="en-US" sz="2800" dirty="0"/>
              <a:t>并 下载邮件</a:t>
            </a:r>
            <a:r>
              <a:rPr lang="zh-CN" altLang="en-US" sz="2800" dirty="0" smtClean="0"/>
              <a:t>消息</a:t>
            </a:r>
            <a:endParaRPr lang="en-US" altLang="zh-CN" sz="2800" dirty="0" smtClean="0"/>
          </a:p>
          <a:p>
            <a:pPr lvl="1" eaLnBrk="1" hangingPunct="1"/>
            <a:r>
              <a:rPr lang="en-US" altLang="zh-CN" sz="2800" b="1" dirty="0" smtClean="0"/>
              <a:t>IMAP</a:t>
            </a:r>
            <a:r>
              <a:rPr lang="en-US" altLang="zh-CN" sz="2800" b="1" dirty="0"/>
              <a:t>: </a:t>
            </a:r>
            <a:r>
              <a:rPr lang="en-US" altLang="zh-CN" sz="2800" dirty="0"/>
              <a:t>Internet Message Access Protocol [RFC 3501] 143</a:t>
            </a:r>
            <a:r>
              <a:rPr lang="zh-CN" altLang="en-US" sz="2800" dirty="0"/>
              <a:t>端口</a:t>
            </a:r>
          </a:p>
          <a:p>
            <a:pPr lvl="2" eaLnBrk="1" hangingPunct="1"/>
            <a:r>
              <a:rPr lang="zh-CN" altLang="en-US" sz="2400" dirty="0"/>
              <a:t>更多功能特征 </a:t>
            </a:r>
            <a:r>
              <a:rPr lang="en-US" altLang="zh-CN" sz="2400" dirty="0"/>
              <a:t>(</a:t>
            </a:r>
            <a:r>
              <a:rPr lang="zh-CN" altLang="en-US" sz="2400" dirty="0"/>
              <a:t>更复杂！</a:t>
            </a:r>
            <a:r>
              <a:rPr lang="en-US" altLang="zh-CN" sz="2400" dirty="0"/>
              <a:t>)</a:t>
            </a:r>
          </a:p>
          <a:p>
            <a:pPr lvl="2" eaLnBrk="1" hangingPunct="1"/>
            <a:r>
              <a:rPr lang="zh-CN" altLang="en-US" sz="2400" dirty="0"/>
              <a:t>允许用户像对待本地邮箱那样操纵远程邮箱的邮件</a:t>
            </a:r>
          </a:p>
          <a:p>
            <a:pPr lvl="1" eaLnBrk="1" hangingPunct="1"/>
            <a:r>
              <a:rPr lang="en-US" altLang="zh-CN" sz="2800" b="1" dirty="0"/>
              <a:t>HTTP: </a:t>
            </a:r>
            <a:r>
              <a:rPr lang="en-US" altLang="zh-CN" sz="2800" dirty="0"/>
              <a:t>Hotmail , Yahoo! Mail, etc.</a:t>
            </a:r>
          </a:p>
        </p:txBody>
      </p:sp>
      <p:sp>
        <p:nvSpPr>
          <p:cNvPr id="166915" name="Line 4">
            <a:extLst>
              <a:ext uri="{FF2B5EF4-FFF2-40B4-BE49-F238E27FC236}">
                <a16:creationId xmlns:a16="http://schemas.microsoft.com/office/drawing/2014/main" id="{7AFCC7DF-2F33-4C45-A6FB-32F5FF458F8C}"/>
              </a:ext>
            </a:extLst>
          </p:cNvPr>
          <p:cNvSpPr>
            <a:spLocks noChangeShapeType="1"/>
          </p:cNvSpPr>
          <p:nvPr/>
        </p:nvSpPr>
        <p:spPr bwMode="auto">
          <a:xfrm>
            <a:off x="2978150" y="2381250"/>
            <a:ext cx="974725" cy="11113"/>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grpSp>
        <p:nvGrpSpPr>
          <p:cNvPr id="166916" name="Group 9">
            <a:extLst>
              <a:ext uri="{FF2B5EF4-FFF2-40B4-BE49-F238E27FC236}">
                <a16:creationId xmlns:a16="http://schemas.microsoft.com/office/drawing/2014/main" id="{210E84C2-CBB1-0C4A-84CF-A10683371765}"/>
              </a:ext>
            </a:extLst>
          </p:cNvPr>
          <p:cNvGrpSpPr>
            <a:grpSpLocks/>
          </p:cNvGrpSpPr>
          <p:nvPr/>
        </p:nvGrpSpPr>
        <p:grpSpPr bwMode="auto">
          <a:xfrm>
            <a:off x="8583613" y="1589088"/>
            <a:ext cx="944562" cy="1120775"/>
            <a:chOff x="4444" y="944"/>
            <a:chExt cx="379" cy="423"/>
          </a:xfrm>
        </p:grpSpPr>
        <p:graphicFrame>
          <p:nvGraphicFramePr>
            <p:cNvPr id="166983" name="Object 5">
              <a:extLst>
                <a:ext uri="{FF2B5EF4-FFF2-40B4-BE49-F238E27FC236}">
                  <a16:creationId xmlns:a16="http://schemas.microsoft.com/office/drawing/2014/main" id="{D5D75D20-C9BE-6243-9ED1-DC5F606915E0}"/>
                </a:ext>
              </a:extLst>
            </p:cNvPr>
            <p:cNvGraphicFramePr>
              <a:graphicFrameLocks/>
            </p:cNvGraphicFramePr>
            <p:nvPr/>
          </p:nvGraphicFramePr>
          <p:xfrm>
            <a:off x="4476" y="944"/>
            <a:ext cx="324" cy="268"/>
          </p:xfrm>
          <a:graphic>
            <a:graphicData uri="http://schemas.openxmlformats.org/presentationml/2006/ole">
              <mc:AlternateContent xmlns:mc="http://schemas.openxmlformats.org/markup-compatibility/2006">
                <mc:Choice xmlns:v="urn:schemas-microsoft-com:vml" Requires="v">
                  <p:oleObj spid="_x0000_s4660" name="Clip" r:id="rId4" imgW="3670300" imgH="2959100" progId="MS_ClipArt_Gallery.2">
                    <p:embed/>
                  </p:oleObj>
                </mc:Choice>
                <mc:Fallback>
                  <p:oleObj name="Clip" r:id="rId4" imgW="3670300" imgH="2959100" progId="MS_ClipArt_Gallery.2">
                    <p:embed/>
                    <p:pic>
                      <p:nvPicPr>
                        <p:cNvPr id="166983" name="Object 5">
                          <a:extLst>
                            <a:ext uri="{FF2B5EF4-FFF2-40B4-BE49-F238E27FC236}">
                              <a16:creationId xmlns:a16="http://schemas.microsoft.com/office/drawing/2014/main" id="{D5D75D20-C9BE-6243-9ED1-DC5F606915E0}"/>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6" y="944"/>
                          <a:ext cx="324"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66984" name="Group 8">
              <a:extLst>
                <a:ext uri="{FF2B5EF4-FFF2-40B4-BE49-F238E27FC236}">
                  <a16:creationId xmlns:a16="http://schemas.microsoft.com/office/drawing/2014/main" id="{DC783B6F-3E3C-9A42-9300-0B9851332CB5}"/>
                </a:ext>
              </a:extLst>
            </p:cNvPr>
            <p:cNvGrpSpPr>
              <a:grpSpLocks/>
            </p:cNvGrpSpPr>
            <p:nvPr/>
          </p:nvGrpSpPr>
          <p:grpSpPr bwMode="auto">
            <a:xfrm>
              <a:off x="4444" y="1115"/>
              <a:ext cx="379" cy="252"/>
              <a:chOff x="4444" y="1115"/>
              <a:chExt cx="379" cy="252"/>
            </a:xfrm>
          </p:grpSpPr>
          <p:sp>
            <p:nvSpPr>
              <p:cNvPr id="166985" name="Rectangle 6">
                <a:extLst>
                  <a:ext uri="{FF2B5EF4-FFF2-40B4-BE49-F238E27FC236}">
                    <a16:creationId xmlns:a16="http://schemas.microsoft.com/office/drawing/2014/main" id="{907C26AD-F835-2F45-9891-16098D518469}"/>
                  </a:ext>
                </a:extLst>
              </p:cNvPr>
              <p:cNvSpPr>
                <a:spLocks noChangeArrowheads="1"/>
              </p:cNvSpPr>
              <p:nvPr/>
            </p:nvSpPr>
            <p:spPr bwMode="auto">
              <a:xfrm>
                <a:off x="4444" y="1128"/>
                <a:ext cx="379" cy="239"/>
              </a:xfrm>
              <a:prstGeom prst="rect">
                <a:avLst/>
              </a:prstGeom>
              <a:solidFill>
                <a:schemeClr val="hlink"/>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solidFill>
                    <a:schemeClr val="bg1"/>
                  </a:solidFill>
                </a:endParaRPr>
              </a:p>
            </p:txBody>
          </p:sp>
          <p:sp>
            <p:nvSpPr>
              <p:cNvPr id="166986" name="Rectangle 7">
                <a:extLst>
                  <a:ext uri="{FF2B5EF4-FFF2-40B4-BE49-F238E27FC236}">
                    <a16:creationId xmlns:a16="http://schemas.microsoft.com/office/drawing/2014/main" id="{BA7DCB67-D2B7-2D4D-AEF5-928E215A351B}"/>
                  </a:ext>
                </a:extLst>
              </p:cNvPr>
              <p:cNvSpPr>
                <a:spLocks noChangeArrowheads="1"/>
              </p:cNvSpPr>
              <p:nvPr/>
            </p:nvSpPr>
            <p:spPr bwMode="auto">
              <a:xfrm>
                <a:off x="4470" y="1115"/>
                <a:ext cx="330"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800">
                    <a:solidFill>
                      <a:schemeClr val="bg1"/>
                    </a:solidFill>
                  </a:rPr>
                  <a:t>user</a:t>
                </a:r>
              </a:p>
              <a:p>
                <a:pPr algn="ctr">
                  <a:spcBef>
                    <a:spcPct val="0"/>
                  </a:spcBef>
                  <a:buFontTx/>
                  <a:buNone/>
                </a:pPr>
                <a:r>
                  <a:rPr lang="en-US" altLang="zh-CN" sz="1800">
                    <a:solidFill>
                      <a:schemeClr val="bg1"/>
                    </a:solidFill>
                  </a:rPr>
                  <a:t>agent</a:t>
                </a:r>
              </a:p>
            </p:txBody>
          </p:sp>
        </p:grpSp>
      </p:grpSp>
      <p:grpSp>
        <p:nvGrpSpPr>
          <p:cNvPr id="166917" name="Group 18">
            <a:extLst>
              <a:ext uri="{FF2B5EF4-FFF2-40B4-BE49-F238E27FC236}">
                <a16:creationId xmlns:a16="http://schemas.microsoft.com/office/drawing/2014/main" id="{56E6A501-A6C4-624D-9A7F-0B393004C311}"/>
              </a:ext>
            </a:extLst>
          </p:cNvPr>
          <p:cNvGrpSpPr>
            <a:grpSpLocks/>
          </p:cNvGrpSpPr>
          <p:nvPr/>
        </p:nvGrpSpPr>
        <p:grpSpPr bwMode="auto">
          <a:xfrm>
            <a:off x="4181475" y="1528763"/>
            <a:ext cx="519113" cy="987425"/>
            <a:chOff x="1975" y="1029"/>
            <a:chExt cx="224" cy="587"/>
          </a:xfrm>
        </p:grpSpPr>
        <p:sp>
          <p:nvSpPr>
            <p:cNvPr id="166975" name="AutoShape 10">
              <a:extLst>
                <a:ext uri="{FF2B5EF4-FFF2-40B4-BE49-F238E27FC236}">
                  <a16:creationId xmlns:a16="http://schemas.microsoft.com/office/drawing/2014/main" id="{6028812B-C7BC-C94A-9389-4A13DC4C9532}"/>
                </a:ext>
              </a:extLst>
            </p:cNvPr>
            <p:cNvSpPr>
              <a:spLocks noChangeArrowheads="1"/>
            </p:cNvSpPr>
            <p:nvPr/>
          </p:nvSpPr>
          <p:spPr bwMode="auto">
            <a:xfrm>
              <a:off x="1975" y="1480"/>
              <a:ext cx="224" cy="136"/>
            </a:xfrm>
            <a:prstGeom prst="parallelogram">
              <a:avLst>
                <a:gd name="adj" fmla="val 63435"/>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6976" name="Rectangle 11">
              <a:extLst>
                <a:ext uri="{FF2B5EF4-FFF2-40B4-BE49-F238E27FC236}">
                  <a16:creationId xmlns:a16="http://schemas.microsoft.com/office/drawing/2014/main" id="{37059C42-1352-A740-B0DE-9AC04451689D}"/>
                </a:ext>
              </a:extLst>
            </p:cNvPr>
            <p:cNvSpPr>
              <a:spLocks noChangeArrowheads="1"/>
            </p:cNvSpPr>
            <p:nvPr/>
          </p:nvSpPr>
          <p:spPr bwMode="auto">
            <a:xfrm>
              <a:off x="2088" y="1032"/>
              <a:ext cx="104" cy="452"/>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6977" name="Rectangle 12">
              <a:extLst>
                <a:ext uri="{FF2B5EF4-FFF2-40B4-BE49-F238E27FC236}">
                  <a16:creationId xmlns:a16="http://schemas.microsoft.com/office/drawing/2014/main" id="{FAAB33FD-E689-9E40-9EFC-0C6926552E79}"/>
                </a:ext>
              </a:extLst>
            </p:cNvPr>
            <p:cNvSpPr>
              <a:spLocks noChangeArrowheads="1"/>
            </p:cNvSpPr>
            <p:nvPr/>
          </p:nvSpPr>
          <p:spPr bwMode="auto">
            <a:xfrm>
              <a:off x="1977" y="1161"/>
              <a:ext cx="140" cy="450"/>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6978" name="AutoShape 13">
              <a:extLst>
                <a:ext uri="{FF2B5EF4-FFF2-40B4-BE49-F238E27FC236}">
                  <a16:creationId xmlns:a16="http://schemas.microsoft.com/office/drawing/2014/main" id="{44388187-3476-1646-9A9C-1A170AC4ABF9}"/>
                </a:ext>
              </a:extLst>
            </p:cNvPr>
            <p:cNvSpPr>
              <a:spLocks noChangeArrowheads="1"/>
            </p:cNvSpPr>
            <p:nvPr/>
          </p:nvSpPr>
          <p:spPr bwMode="auto">
            <a:xfrm>
              <a:off x="1976" y="1029"/>
              <a:ext cx="222" cy="134"/>
            </a:xfrm>
            <a:prstGeom prst="parallelogram">
              <a:avLst>
                <a:gd name="adj" fmla="val 63807"/>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6979" name="Line 14">
              <a:extLst>
                <a:ext uri="{FF2B5EF4-FFF2-40B4-BE49-F238E27FC236}">
                  <a16:creationId xmlns:a16="http://schemas.microsoft.com/office/drawing/2014/main" id="{F8588B78-F4F5-4548-8F66-489D0FFC019D}"/>
                </a:ext>
              </a:extLst>
            </p:cNvPr>
            <p:cNvSpPr>
              <a:spLocks noChangeShapeType="1"/>
            </p:cNvSpPr>
            <p:nvPr/>
          </p:nvSpPr>
          <p:spPr bwMode="auto">
            <a:xfrm>
              <a:off x="2199" y="1038"/>
              <a:ext cx="0" cy="44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6980" name="Line 15">
              <a:extLst>
                <a:ext uri="{FF2B5EF4-FFF2-40B4-BE49-F238E27FC236}">
                  <a16:creationId xmlns:a16="http://schemas.microsoft.com/office/drawing/2014/main" id="{97CF1B21-454F-6940-8442-A3BCC9B99A24}"/>
                </a:ext>
              </a:extLst>
            </p:cNvPr>
            <p:cNvSpPr>
              <a:spLocks noChangeShapeType="1"/>
            </p:cNvSpPr>
            <p:nvPr/>
          </p:nvSpPr>
          <p:spPr bwMode="auto">
            <a:xfrm flipH="1">
              <a:off x="2118" y="1480"/>
              <a:ext cx="81" cy="1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6981" name="Rectangle 16">
              <a:extLst>
                <a:ext uri="{FF2B5EF4-FFF2-40B4-BE49-F238E27FC236}">
                  <a16:creationId xmlns:a16="http://schemas.microsoft.com/office/drawing/2014/main" id="{08AFB9FC-F003-A642-8E8D-ECB435CCA92A}"/>
                </a:ext>
              </a:extLst>
            </p:cNvPr>
            <p:cNvSpPr>
              <a:spLocks noChangeArrowheads="1"/>
            </p:cNvSpPr>
            <p:nvPr/>
          </p:nvSpPr>
          <p:spPr bwMode="auto">
            <a:xfrm>
              <a:off x="1995" y="1221"/>
              <a:ext cx="92" cy="258"/>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6982" name="Rectangle 17">
              <a:extLst>
                <a:ext uri="{FF2B5EF4-FFF2-40B4-BE49-F238E27FC236}">
                  <a16:creationId xmlns:a16="http://schemas.microsoft.com/office/drawing/2014/main" id="{75C19779-1FC5-FD4E-BABB-CC44539E5C3A}"/>
                </a:ext>
              </a:extLst>
            </p:cNvPr>
            <p:cNvSpPr>
              <a:spLocks noChangeArrowheads="1"/>
            </p:cNvSpPr>
            <p:nvPr/>
          </p:nvSpPr>
          <p:spPr bwMode="auto">
            <a:xfrm>
              <a:off x="2008" y="1298"/>
              <a:ext cx="72" cy="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grpSp>
      <p:grpSp>
        <p:nvGrpSpPr>
          <p:cNvPr id="166918" name="Group 35">
            <a:extLst>
              <a:ext uri="{FF2B5EF4-FFF2-40B4-BE49-F238E27FC236}">
                <a16:creationId xmlns:a16="http://schemas.microsoft.com/office/drawing/2014/main" id="{1A5094BE-3F29-A243-8B27-F24657D8BE13}"/>
              </a:ext>
            </a:extLst>
          </p:cNvPr>
          <p:cNvGrpSpPr>
            <a:grpSpLocks/>
          </p:cNvGrpSpPr>
          <p:nvPr/>
        </p:nvGrpSpPr>
        <p:grpSpPr bwMode="auto">
          <a:xfrm>
            <a:off x="3432175" y="2132013"/>
            <a:ext cx="2062163" cy="1547812"/>
            <a:chOff x="1555" y="1264"/>
            <a:chExt cx="1042" cy="699"/>
          </a:xfrm>
        </p:grpSpPr>
        <p:sp>
          <p:nvSpPr>
            <p:cNvPr id="166959" name="Rectangle 19">
              <a:extLst>
                <a:ext uri="{FF2B5EF4-FFF2-40B4-BE49-F238E27FC236}">
                  <a16:creationId xmlns:a16="http://schemas.microsoft.com/office/drawing/2014/main" id="{A7C04FF3-34E2-E149-AECB-A1B676777BE7}"/>
                </a:ext>
              </a:extLst>
            </p:cNvPr>
            <p:cNvSpPr>
              <a:spLocks noChangeArrowheads="1"/>
            </p:cNvSpPr>
            <p:nvPr/>
          </p:nvSpPr>
          <p:spPr bwMode="auto">
            <a:xfrm>
              <a:off x="1555" y="1643"/>
              <a:ext cx="1042"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t>sender’s mail </a:t>
              </a:r>
            </a:p>
            <a:p>
              <a:pPr algn="ctr">
                <a:spcBef>
                  <a:spcPct val="0"/>
                </a:spcBef>
                <a:buFontTx/>
                <a:buNone/>
              </a:pPr>
              <a:r>
                <a:rPr lang="en-US" altLang="zh-CN" sz="2000"/>
                <a:t>server</a:t>
              </a:r>
            </a:p>
          </p:txBody>
        </p:sp>
        <p:grpSp>
          <p:nvGrpSpPr>
            <p:cNvPr id="166960" name="Group 34">
              <a:extLst>
                <a:ext uri="{FF2B5EF4-FFF2-40B4-BE49-F238E27FC236}">
                  <a16:creationId xmlns:a16="http://schemas.microsoft.com/office/drawing/2014/main" id="{9BF0C4BB-AB7A-2C4D-B245-36F18FDC2968}"/>
                </a:ext>
              </a:extLst>
            </p:cNvPr>
            <p:cNvGrpSpPr>
              <a:grpSpLocks/>
            </p:cNvGrpSpPr>
            <p:nvPr/>
          </p:nvGrpSpPr>
          <p:grpSpPr bwMode="auto">
            <a:xfrm>
              <a:off x="1816" y="1264"/>
              <a:ext cx="514" cy="358"/>
              <a:chOff x="1816" y="1264"/>
              <a:chExt cx="514" cy="358"/>
            </a:xfrm>
          </p:grpSpPr>
          <p:sp>
            <p:nvSpPr>
              <p:cNvPr id="166961" name="Rectangle 20">
                <a:extLst>
                  <a:ext uri="{FF2B5EF4-FFF2-40B4-BE49-F238E27FC236}">
                    <a16:creationId xmlns:a16="http://schemas.microsoft.com/office/drawing/2014/main" id="{23CDD49F-BC33-5146-9CB4-978F495FFD55}"/>
                  </a:ext>
                </a:extLst>
              </p:cNvPr>
              <p:cNvSpPr>
                <a:spLocks noChangeArrowheads="1"/>
              </p:cNvSpPr>
              <p:nvPr/>
            </p:nvSpPr>
            <p:spPr bwMode="auto">
              <a:xfrm>
                <a:off x="1816" y="1264"/>
                <a:ext cx="514" cy="358"/>
              </a:xfrm>
              <a:prstGeom prst="rect">
                <a:avLst/>
              </a:prstGeom>
              <a:solidFill>
                <a:schemeClr val="hlink"/>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6962" name="Rectangle 21">
                <a:extLst>
                  <a:ext uri="{FF2B5EF4-FFF2-40B4-BE49-F238E27FC236}">
                    <a16:creationId xmlns:a16="http://schemas.microsoft.com/office/drawing/2014/main" id="{6ADD1688-C142-584E-9799-572495C7AE9F}"/>
                  </a:ext>
                </a:extLst>
              </p:cNvPr>
              <p:cNvSpPr>
                <a:spLocks noChangeArrowheads="1"/>
              </p:cNvSpPr>
              <p:nvPr/>
            </p:nvSpPr>
            <p:spPr bwMode="auto">
              <a:xfrm>
                <a:off x="1840" y="1336"/>
                <a:ext cx="454" cy="124"/>
              </a:xfrm>
              <a:prstGeom prst="rect">
                <a:avLst/>
              </a:prstGeom>
              <a:solidFill>
                <a:srgbClr val="00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6963" name="Line 22">
                <a:extLst>
                  <a:ext uri="{FF2B5EF4-FFF2-40B4-BE49-F238E27FC236}">
                    <a16:creationId xmlns:a16="http://schemas.microsoft.com/office/drawing/2014/main" id="{6E4323A8-1C5F-F241-83C6-4CC36FC10094}"/>
                  </a:ext>
                </a:extLst>
              </p:cNvPr>
              <p:cNvSpPr>
                <a:spLocks noChangeShapeType="1"/>
              </p:cNvSpPr>
              <p:nvPr/>
            </p:nvSpPr>
            <p:spPr bwMode="auto">
              <a:xfrm>
                <a:off x="1891" y="1366"/>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6964" name="Line 23">
                <a:extLst>
                  <a:ext uri="{FF2B5EF4-FFF2-40B4-BE49-F238E27FC236}">
                    <a16:creationId xmlns:a16="http://schemas.microsoft.com/office/drawing/2014/main" id="{4AA80BD8-4381-4C43-970C-23617FAEB913}"/>
                  </a:ext>
                </a:extLst>
              </p:cNvPr>
              <p:cNvSpPr>
                <a:spLocks noChangeShapeType="1"/>
              </p:cNvSpPr>
              <p:nvPr/>
            </p:nvSpPr>
            <p:spPr bwMode="auto">
              <a:xfrm>
                <a:off x="2000" y="1365"/>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6965" name="Line 24">
                <a:extLst>
                  <a:ext uri="{FF2B5EF4-FFF2-40B4-BE49-F238E27FC236}">
                    <a16:creationId xmlns:a16="http://schemas.microsoft.com/office/drawing/2014/main" id="{343AB329-6B96-9543-900D-EF4E3532AE19}"/>
                  </a:ext>
                </a:extLst>
              </p:cNvPr>
              <p:cNvSpPr>
                <a:spLocks noChangeShapeType="1"/>
              </p:cNvSpPr>
              <p:nvPr/>
            </p:nvSpPr>
            <p:spPr bwMode="auto">
              <a:xfrm>
                <a:off x="2055" y="1367"/>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6966" name="Line 25">
                <a:extLst>
                  <a:ext uri="{FF2B5EF4-FFF2-40B4-BE49-F238E27FC236}">
                    <a16:creationId xmlns:a16="http://schemas.microsoft.com/office/drawing/2014/main" id="{207BF632-6095-6C4E-978F-9174396E8D54}"/>
                  </a:ext>
                </a:extLst>
              </p:cNvPr>
              <p:cNvSpPr>
                <a:spLocks noChangeShapeType="1"/>
              </p:cNvSpPr>
              <p:nvPr/>
            </p:nvSpPr>
            <p:spPr bwMode="auto">
              <a:xfrm>
                <a:off x="2112" y="1365"/>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6967" name="Line 26">
                <a:extLst>
                  <a:ext uri="{FF2B5EF4-FFF2-40B4-BE49-F238E27FC236}">
                    <a16:creationId xmlns:a16="http://schemas.microsoft.com/office/drawing/2014/main" id="{D25D812D-C03A-6848-AF19-142110022B4C}"/>
                  </a:ext>
                </a:extLst>
              </p:cNvPr>
              <p:cNvSpPr>
                <a:spLocks noChangeShapeType="1"/>
              </p:cNvSpPr>
              <p:nvPr/>
            </p:nvSpPr>
            <p:spPr bwMode="auto">
              <a:xfrm>
                <a:off x="2173" y="1365"/>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6968" name="Line 27">
                <a:extLst>
                  <a:ext uri="{FF2B5EF4-FFF2-40B4-BE49-F238E27FC236}">
                    <a16:creationId xmlns:a16="http://schemas.microsoft.com/office/drawing/2014/main" id="{C5ACE8FB-FBDD-8246-B209-17D1B6D95FC3}"/>
                  </a:ext>
                </a:extLst>
              </p:cNvPr>
              <p:cNvSpPr>
                <a:spLocks noChangeShapeType="1"/>
              </p:cNvSpPr>
              <p:nvPr/>
            </p:nvSpPr>
            <p:spPr bwMode="auto">
              <a:xfrm>
                <a:off x="2229" y="1365"/>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6969" name="Line 28">
                <a:extLst>
                  <a:ext uri="{FF2B5EF4-FFF2-40B4-BE49-F238E27FC236}">
                    <a16:creationId xmlns:a16="http://schemas.microsoft.com/office/drawing/2014/main" id="{6668ADDF-56C6-F64C-8F0D-C6C8490437A0}"/>
                  </a:ext>
                </a:extLst>
              </p:cNvPr>
              <p:cNvSpPr>
                <a:spLocks noChangeShapeType="1"/>
              </p:cNvSpPr>
              <p:nvPr/>
            </p:nvSpPr>
            <p:spPr bwMode="auto">
              <a:xfrm>
                <a:off x="1944" y="1366"/>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6970" name="Rectangle 29">
                <a:extLst>
                  <a:ext uri="{FF2B5EF4-FFF2-40B4-BE49-F238E27FC236}">
                    <a16:creationId xmlns:a16="http://schemas.microsoft.com/office/drawing/2014/main" id="{1B69FFF0-46F5-F141-AFEF-FA49485FE1EF}"/>
                  </a:ext>
                </a:extLst>
              </p:cNvPr>
              <p:cNvSpPr>
                <a:spLocks noChangeArrowheads="1"/>
              </p:cNvSpPr>
              <p:nvPr/>
            </p:nvSpPr>
            <p:spPr bwMode="auto">
              <a:xfrm>
                <a:off x="1851" y="1506"/>
                <a:ext cx="62" cy="91"/>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6971" name="Rectangle 30">
                <a:extLst>
                  <a:ext uri="{FF2B5EF4-FFF2-40B4-BE49-F238E27FC236}">
                    <a16:creationId xmlns:a16="http://schemas.microsoft.com/office/drawing/2014/main" id="{CFEC05CD-B2E0-2B46-97FE-259773B0AEF8}"/>
                  </a:ext>
                </a:extLst>
              </p:cNvPr>
              <p:cNvSpPr>
                <a:spLocks noChangeArrowheads="1"/>
              </p:cNvSpPr>
              <p:nvPr/>
            </p:nvSpPr>
            <p:spPr bwMode="auto">
              <a:xfrm>
                <a:off x="1937" y="1506"/>
                <a:ext cx="62" cy="91"/>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6972" name="Rectangle 31">
                <a:extLst>
                  <a:ext uri="{FF2B5EF4-FFF2-40B4-BE49-F238E27FC236}">
                    <a16:creationId xmlns:a16="http://schemas.microsoft.com/office/drawing/2014/main" id="{AB67E199-24B5-DE42-828D-13AC348706BB}"/>
                  </a:ext>
                </a:extLst>
              </p:cNvPr>
              <p:cNvSpPr>
                <a:spLocks noChangeArrowheads="1"/>
              </p:cNvSpPr>
              <p:nvPr/>
            </p:nvSpPr>
            <p:spPr bwMode="auto">
              <a:xfrm>
                <a:off x="2023" y="1505"/>
                <a:ext cx="62" cy="91"/>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6973" name="Rectangle 32">
                <a:extLst>
                  <a:ext uri="{FF2B5EF4-FFF2-40B4-BE49-F238E27FC236}">
                    <a16:creationId xmlns:a16="http://schemas.microsoft.com/office/drawing/2014/main" id="{0C4F6A96-FB47-264D-8CE4-AD8157D98812}"/>
                  </a:ext>
                </a:extLst>
              </p:cNvPr>
              <p:cNvSpPr>
                <a:spLocks noChangeArrowheads="1"/>
              </p:cNvSpPr>
              <p:nvPr/>
            </p:nvSpPr>
            <p:spPr bwMode="auto">
              <a:xfrm>
                <a:off x="2120" y="1503"/>
                <a:ext cx="62" cy="91"/>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6974" name="Rectangle 33">
                <a:extLst>
                  <a:ext uri="{FF2B5EF4-FFF2-40B4-BE49-F238E27FC236}">
                    <a16:creationId xmlns:a16="http://schemas.microsoft.com/office/drawing/2014/main" id="{93AAB22E-4207-D542-8F89-E85A4B6FB245}"/>
                  </a:ext>
                </a:extLst>
              </p:cNvPr>
              <p:cNvSpPr>
                <a:spLocks noChangeArrowheads="1"/>
              </p:cNvSpPr>
              <p:nvPr/>
            </p:nvSpPr>
            <p:spPr bwMode="auto">
              <a:xfrm>
                <a:off x="2216" y="1503"/>
                <a:ext cx="62" cy="91"/>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grpSp>
      </p:grpSp>
      <p:grpSp>
        <p:nvGrpSpPr>
          <p:cNvPr id="166919" name="Group 40">
            <a:extLst>
              <a:ext uri="{FF2B5EF4-FFF2-40B4-BE49-F238E27FC236}">
                <a16:creationId xmlns:a16="http://schemas.microsoft.com/office/drawing/2014/main" id="{C7BEE5AF-C1D8-3B49-9899-0CD4503221BE}"/>
              </a:ext>
            </a:extLst>
          </p:cNvPr>
          <p:cNvGrpSpPr>
            <a:grpSpLocks/>
          </p:cNvGrpSpPr>
          <p:nvPr/>
        </p:nvGrpSpPr>
        <p:grpSpPr bwMode="auto">
          <a:xfrm>
            <a:off x="2092325" y="1603375"/>
            <a:ext cx="892175" cy="1147763"/>
            <a:chOff x="970" y="891"/>
            <a:chExt cx="489" cy="581"/>
          </a:xfrm>
        </p:grpSpPr>
        <p:graphicFrame>
          <p:nvGraphicFramePr>
            <p:cNvPr id="166955" name="Object 36">
              <a:extLst>
                <a:ext uri="{FF2B5EF4-FFF2-40B4-BE49-F238E27FC236}">
                  <a16:creationId xmlns:a16="http://schemas.microsoft.com/office/drawing/2014/main" id="{2076B7F2-42AE-6D43-A7D8-4E7D6E21C044}"/>
                </a:ext>
              </a:extLst>
            </p:cNvPr>
            <p:cNvGraphicFramePr>
              <a:graphicFrameLocks/>
            </p:cNvGraphicFramePr>
            <p:nvPr/>
          </p:nvGraphicFramePr>
          <p:xfrm>
            <a:off x="1016" y="891"/>
            <a:ext cx="400" cy="323"/>
          </p:xfrm>
          <a:graphic>
            <a:graphicData uri="http://schemas.openxmlformats.org/presentationml/2006/ole">
              <mc:AlternateContent xmlns:mc="http://schemas.openxmlformats.org/markup-compatibility/2006">
                <mc:Choice xmlns:v="urn:schemas-microsoft-com:vml" Requires="v">
                  <p:oleObj spid="_x0000_s4661" name="Clip" r:id="rId6" imgW="3670300" imgH="2959100" progId="MS_ClipArt_Gallery.2">
                    <p:embed/>
                  </p:oleObj>
                </mc:Choice>
                <mc:Fallback>
                  <p:oleObj name="Clip" r:id="rId6" imgW="3670300" imgH="2959100" progId="MS_ClipArt_Gallery.2">
                    <p:embed/>
                    <p:pic>
                      <p:nvPicPr>
                        <p:cNvPr id="166955" name="Object 36">
                          <a:extLst>
                            <a:ext uri="{FF2B5EF4-FFF2-40B4-BE49-F238E27FC236}">
                              <a16:creationId xmlns:a16="http://schemas.microsoft.com/office/drawing/2014/main" id="{2076B7F2-42AE-6D43-A7D8-4E7D6E21C044}"/>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6" y="891"/>
                          <a:ext cx="400"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66956" name="Group 39">
              <a:extLst>
                <a:ext uri="{FF2B5EF4-FFF2-40B4-BE49-F238E27FC236}">
                  <a16:creationId xmlns:a16="http://schemas.microsoft.com/office/drawing/2014/main" id="{702920FB-72E5-7E40-88DD-B16474E8E249}"/>
                </a:ext>
              </a:extLst>
            </p:cNvPr>
            <p:cNvGrpSpPr>
              <a:grpSpLocks/>
            </p:cNvGrpSpPr>
            <p:nvPr/>
          </p:nvGrpSpPr>
          <p:grpSpPr bwMode="auto">
            <a:xfrm>
              <a:off x="970" y="1111"/>
              <a:ext cx="489" cy="361"/>
              <a:chOff x="970" y="1111"/>
              <a:chExt cx="489" cy="361"/>
            </a:xfrm>
          </p:grpSpPr>
          <p:sp>
            <p:nvSpPr>
              <p:cNvPr id="166957" name="Rectangle 37">
                <a:extLst>
                  <a:ext uri="{FF2B5EF4-FFF2-40B4-BE49-F238E27FC236}">
                    <a16:creationId xmlns:a16="http://schemas.microsoft.com/office/drawing/2014/main" id="{FFEC836E-A884-024E-AC93-6B1240D9C4B1}"/>
                  </a:ext>
                </a:extLst>
              </p:cNvPr>
              <p:cNvSpPr>
                <a:spLocks noChangeArrowheads="1"/>
              </p:cNvSpPr>
              <p:nvPr/>
            </p:nvSpPr>
            <p:spPr bwMode="auto">
              <a:xfrm>
                <a:off x="1017" y="1138"/>
                <a:ext cx="385" cy="334"/>
              </a:xfrm>
              <a:prstGeom prst="rect">
                <a:avLst/>
              </a:prstGeom>
              <a:solidFill>
                <a:schemeClr val="hlink"/>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6958" name="Rectangle 38">
                <a:extLst>
                  <a:ext uri="{FF2B5EF4-FFF2-40B4-BE49-F238E27FC236}">
                    <a16:creationId xmlns:a16="http://schemas.microsoft.com/office/drawing/2014/main" id="{42BD84B9-A65C-7245-889C-1BC618F90588}"/>
                  </a:ext>
                </a:extLst>
              </p:cNvPr>
              <p:cNvSpPr>
                <a:spLocks noChangeArrowheads="1"/>
              </p:cNvSpPr>
              <p:nvPr/>
            </p:nvSpPr>
            <p:spPr bwMode="auto">
              <a:xfrm>
                <a:off x="970" y="1111"/>
                <a:ext cx="48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solidFill>
                      <a:schemeClr val="bg1"/>
                    </a:solidFill>
                  </a:rPr>
                  <a:t>user</a:t>
                </a:r>
              </a:p>
              <a:p>
                <a:pPr algn="ctr">
                  <a:spcBef>
                    <a:spcPct val="0"/>
                  </a:spcBef>
                  <a:buFontTx/>
                  <a:buNone/>
                </a:pPr>
                <a:r>
                  <a:rPr lang="en-US" altLang="zh-CN" sz="2000">
                    <a:solidFill>
                      <a:schemeClr val="bg1"/>
                    </a:solidFill>
                  </a:rPr>
                  <a:t>agent</a:t>
                </a:r>
              </a:p>
            </p:txBody>
          </p:sp>
        </p:grpSp>
      </p:grpSp>
      <p:grpSp>
        <p:nvGrpSpPr>
          <p:cNvPr id="166920" name="Group 43">
            <a:extLst>
              <a:ext uri="{FF2B5EF4-FFF2-40B4-BE49-F238E27FC236}">
                <a16:creationId xmlns:a16="http://schemas.microsoft.com/office/drawing/2014/main" id="{009D011A-C3F3-0141-AFD8-8D8E3BF476D9}"/>
              </a:ext>
            </a:extLst>
          </p:cNvPr>
          <p:cNvGrpSpPr>
            <a:grpSpLocks/>
          </p:cNvGrpSpPr>
          <p:nvPr/>
        </p:nvGrpSpPr>
        <p:grpSpPr bwMode="auto">
          <a:xfrm>
            <a:off x="2989263" y="1782763"/>
            <a:ext cx="1028700" cy="463550"/>
            <a:chOff x="1412" y="875"/>
            <a:chExt cx="564" cy="235"/>
          </a:xfrm>
        </p:grpSpPr>
        <p:sp>
          <p:nvSpPr>
            <p:cNvPr id="166953" name="Rectangle 41">
              <a:extLst>
                <a:ext uri="{FF2B5EF4-FFF2-40B4-BE49-F238E27FC236}">
                  <a16:creationId xmlns:a16="http://schemas.microsoft.com/office/drawing/2014/main" id="{E3295B61-8873-3240-944E-CA9DE8CE91FA}"/>
                </a:ext>
              </a:extLst>
            </p:cNvPr>
            <p:cNvSpPr>
              <a:spLocks noChangeArrowheads="1"/>
            </p:cNvSpPr>
            <p:nvPr/>
          </p:nvSpPr>
          <p:spPr bwMode="auto">
            <a:xfrm>
              <a:off x="1422" y="918"/>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66954" name="Rectangle 42">
              <a:extLst>
                <a:ext uri="{FF2B5EF4-FFF2-40B4-BE49-F238E27FC236}">
                  <a16:creationId xmlns:a16="http://schemas.microsoft.com/office/drawing/2014/main" id="{27C04C5B-40A8-894F-8FE5-B336935D1D20}"/>
                </a:ext>
              </a:extLst>
            </p:cNvPr>
            <p:cNvSpPr>
              <a:spLocks noChangeArrowheads="1"/>
            </p:cNvSpPr>
            <p:nvPr/>
          </p:nvSpPr>
          <p:spPr bwMode="auto">
            <a:xfrm>
              <a:off x="1412" y="875"/>
              <a:ext cx="56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t>SMTP</a:t>
              </a:r>
            </a:p>
          </p:txBody>
        </p:sp>
      </p:grpSp>
      <p:grpSp>
        <p:nvGrpSpPr>
          <p:cNvPr id="166921" name="Group 52">
            <a:extLst>
              <a:ext uri="{FF2B5EF4-FFF2-40B4-BE49-F238E27FC236}">
                <a16:creationId xmlns:a16="http://schemas.microsoft.com/office/drawing/2014/main" id="{6D93E614-7202-3E46-BC7D-7CFC6BD85AF1}"/>
              </a:ext>
            </a:extLst>
          </p:cNvPr>
          <p:cNvGrpSpPr>
            <a:grpSpLocks/>
          </p:cNvGrpSpPr>
          <p:nvPr/>
        </p:nvGrpSpPr>
        <p:grpSpPr bwMode="auto">
          <a:xfrm>
            <a:off x="6372225" y="1497013"/>
            <a:ext cx="539750" cy="1222375"/>
            <a:chOff x="3151" y="1029"/>
            <a:chExt cx="224" cy="587"/>
          </a:xfrm>
        </p:grpSpPr>
        <p:sp>
          <p:nvSpPr>
            <p:cNvPr id="166945" name="AutoShape 44">
              <a:extLst>
                <a:ext uri="{FF2B5EF4-FFF2-40B4-BE49-F238E27FC236}">
                  <a16:creationId xmlns:a16="http://schemas.microsoft.com/office/drawing/2014/main" id="{9DD245D1-FD19-0143-B337-1521B0250CF2}"/>
                </a:ext>
              </a:extLst>
            </p:cNvPr>
            <p:cNvSpPr>
              <a:spLocks noChangeArrowheads="1"/>
            </p:cNvSpPr>
            <p:nvPr/>
          </p:nvSpPr>
          <p:spPr bwMode="auto">
            <a:xfrm>
              <a:off x="3151" y="1480"/>
              <a:ext cx="224" cy="136"/>
            </a:xfrm>
            <a:prstGeom prst="parallelogram">
              <a:avLst>
                <a:gd name="adj" fmla="val 63435"/>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6946" name="Rectangle 45">
              <a:extLst>
                <a:ext uri="{FF2B5EF4-FFF2-40B4-BE49-F238E27FC236}">
                  <a16:creationId xmlns:a16="http://schemas.microsoft.com/office/drawing/2014/main" id="{70CD266E-3F09-4B40-9977-EFBA8B84E7B5}"/>
                </a:ext>
              </a:extLst>
            </p:cNvPr>
            <p:cNvSpPr>
              <a:spLocks noChangeArrowheads="1"/>
            </p:cNvSpPr>
            <p:nvPr/>
          </p:nvSpPr>
          <p:spPr bwMode="auto">
            <a:xfrm>
              <a:off x="3264" y="1032"/>
              <a:ext cx="104" cy="452"/>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6947" name="Rectangle 46">
              <a:extLst>
                <a:ext uri="{FF2B5EF4-FFF2-40B4-BE49-F238E27FC236}">
                  <a16:creationId xmlns:a16="http://schemas.microsoft.com/office/drawing/2014/main" id="{EF351521-BC65-424E-9A0E-2D55E662A4A6}"/>
                </a:ext>
              </a:extLst>
            </p:cNvPr>
            <p:cNvSpPr>
              <a:spLocks noChangeArrowheads="1"/>
            </p:cNvSpPr>
            <p:nvPr/>
          </p:nvSpPr>
          <p:spPr bwMode="auto">
            <a:xfrm>
              <a:off x="3153" y="1161"/>
              <a:ext cx="140" cy="450"/>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6948" name="AutoShape 47">
              <a:extLst>
                <a:ext uri="{FF2B5EF4-FFF2-40B4-BE49-F238E27FC236}">
                  <a16:creationId xmlns:a16="http://schemas.microsoft.com/office/drawing/2014/main" id="{24FD690D-AD8F-534E-BF01-DC68EF502AE1}"/>
                </a:ext>
              </a:extLst>
            </p:cNvPr>
            <p:cNvSpPr>
              <a:spLocks noChangeArrowheads="1"/>
            </p:cNvSpPr>
            <p:nvPr/>
          </p:nvSpPr>
          <p:spPr bwMode="auto">
            <a:xfrm>
              <a:off x="3152" y="1029"/>
              <a:ext cx="222" cy="134"/>
            </a:xfrm>
            <a:prstGeom prst="parallelogram">
              <a:avLst>
                <a:gd name="adj" fmla="val 63807"/>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6949" name="Line 48">
              <a:extLst>
                <a:ext uri="{FF2B5EF4-FFF2-40B4-BE49-F238E27FC236}">
                  <a16:creationId xmlns:a16="http://schemas.microsoft.com/office/drawing/2014/main" id="{D840394B-951C-1043-BCA4-18354787FD3E}"/>
                </a:ext>
              </a:extLst>
            </p:cNvPr>
            <p:cNvSpPr>
              <a:spLocks noChangeShapeType="1"/>
            </p:cNvSpPr>
            <p:nvPr/>
          </p:nvSpPr>
          <p:spPr bwMode="auto">
            <a:xfrm>
              <a:off x="3375" y="1038"/>
              <a:ext cx="0" cy="44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6950" name="Line 49">
              <a:extLst>
                <a:ext uri="{FF2B5EF4-FFF2-40B4-BE49-F238E27FC236}">
                  <a16:creationId xmlns:a16="http://schemas.microsoft.com/office/drawing/2014/main" id="{ACFE933D-3E61-764A-8903-8A398650E454}"/>
                </a:ext>
              </a:extLst>
            </p:cNvPr>
            <p:cNvSpPr>
              <a:spLocks noChangeShapeType="1"/>
            </p:cNvSpPr>
            <p:nvPr/>
          </p:nvSpPr>
          <p:spPr bwMode="auto">
            <a:xfrm flipH="1">
              <a:off x="3294" y="1480"/>
              <a:ext cx="81" cy="1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6951" name="Rectangle 50">
              <a:extLst>
                <a:ext uri="{FF2B5EF4-FFF2-40B4-BE49-F238E27FC236}">
                  <a16:creationId xmlns:a16="http://schemas.microsoft.com/office/drawing/2014/main" id="{41239E0D-BF3D-9C41-B595-8A18EC126F86}"/>
                </a:ext>
              </a:extLst>
            </p:cNvPr>
            <p:cNvSpPr>
              <a:spLocks noChangeArrowheads="1"/>
            </p:cNvSpPr>
            <p:nvPr/>
          </p:nvSpPr>
          <p:spPr bwMode="auto">
            <a:xfrm>
              <a:off x="3171" y="1221"/>
              <a:ext cx="92" cy="258"/>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6952" name="Rectangle 51">
              <a:extLst>
                <a:ext uri="{FF2B5EF4-FFF2-40B4-BE49-F238E27FC236}">
                  <a16:creationId xmlns:a16="http://schemas.microsoft.com/office/drawing/2014/main" id="{7EF8D65F-3021-6A4C-833E-6EF9BDA75D55}"/>
                </a:ext>
              </a:extLst>
            </p:cNvPr>
            <p:cNvSpPr>
              <a:spLocks noChangeArrowheads="1"/>
            </p:cNvSpPr>
            <p:nvPr/>
          </p:nvSpPr>
          <p:spPr bwMode="auto">
            <a:xfrm>
              <a:off x="3184" y="1298"/>
              <a:ext cx="72" cy="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grpSp>
      <p:sp>
        <p:nvSpPr>
          <p:cNvPr id="166922" name="Line 53">
            <a:extLst>
              <a:ext uri="{FF2B5EF4-FFF2-40B4-BE49-F238E27FC236}">
                <a16:creationId xmlns:a16="http://schemas.microsoft.com/office/drawing/2014/main" id="{CE952B0E-DCD9-2940-BBD9-6A744609D2D6}"/>
              </a:ext>
            </a:extLst>
          </p:cNvPr>
          <p:cNvSpPr>
            <a:spLocks noChangeShapeType="1"/>
          </p:cNvSpPr>
          <p:nvPr/>
        </p:nvSpPr>
        <p:spPr bwMode="auto">
          <a:xfrm>
            <a:off x="4995863" y="2400300"/>
            <a:ext cx="1597025" cy="11113"/>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66923" name="Rectangle 54">
            <a:extLst>
              <a:ext uri="{FF2B5EF4-FFF2-40B4-BE49-F238E27FC236}">
                <a16:creationId xmlns:a16="http://schemas.microsoft.com/office/drawing/2014/main" id="{A6985D4B-1586-C242-8F1D-4DA1931250AF}"/>
              </a:ext>
            </a:extLst>
          </p:cNvPr>
          <p:cNvSpPr>
            <a:spLocks noChangeArrowheads="1"/>
          </p:cNvSpPr>
          <p:nvPr/>
        </p:nvSpPr>
        <p:spPr bwMode="auto">
          <a:xfrm>
            <a:off x="4867275" y="1674813"/>
            <a:ext cx="985838" cy="3794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6924" name="Rectangle 55">
            <a:extLst>
              <a:ext uri="{FF2B5EF4-FFF2-40B4-BE49-F238E27FC236}">
                <a16:creationId xmlns:a16="http://schemas.microsoft.com/office/drawing/2014/main" id="{CA33703E-7E6E-5B49-8DE7-F2F6EA4E9400}"/>
              </a:ext>
            </a:extLst>
          </p:cNvPr>
          <p:cNvSpPr>
            <a:spLocks noChangeArrowheads="1"/>
          </p:cNvSpPr>
          <p:nvPr/>
        </p:nvSpPr>
        <p:spPr bwMode="auto">
          <a:xfrm>
            <a:off x="5011738" y="1785938"/>
            <a:ext cx="1343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t>SMTP</a:t>
            </a:r>
          </a:p>
        </p:txBody>
      </p:sp>
      <p:sp>
        <p:nvSpPr>
          <p:cNvPr id="166925" name="Line 56">
            <a:extLst>
              <a:ext uri="{FF2B5EF4-FFF2-40B4-BE49-F238E27FC236}">
                <a16:creationId xmlns:a16="http://schemas.microsoft.com/office/drawing/2014/main" id="{838F5160-62B4-9B4A-A858-E7F3589AF6AC}"/>
              </a:ext>
            </a:extLst>
          </p:cNvPr>
          <p:cNvSpPr>
            <a:spLocks noChangeShapeType="1"/>
          </p:cNvSpPr>
          <p:nvPr/>
        </p:nvSpPr>
        <p:spPr bwMode="auto">
          <a:xfrm>
            <a:off x="6726238" y="2428875"/>
            <a:ext cx="1893887" cy="0"/>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66926" name="Rectangle 57">
            <a:extLst>
              <a:ext uri="{FF2B5EF4-FFF2-40B4-BE49-F238E27FC236}">
                <a16:creationId xmlns:a16="http://schemas.microsoft.com/office/drawing/2014/main" id="{42B9EC72-F0DA-B143-887C-6C6C6427E7AB}"/>
              </a:ext>
            </a:extLst>
          </p:cNvPr>
          <p:cNvSpPr>
            <a:spLocks noChangeArrowheads="1"/>
          </p:cNvSpPr>
          <p:nvPr/>
        </p:nvSpPr>
        <p:spPr bwMode="auto">
          <a:xfrm>
            <a:off x="6894513" y="1566863"/>
            <a:ext cx="188118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t>access</a:t>
            </a:r>
          </a:p>
          <a:p>
            <a:pPr algn="ctr">
              <a:spcBef>
                <a:spcPct val="0"/>
              </a:spcBef>
              <a:buFontTx/>
              <a:buNone/>
            </a:pPr>
            <a:r>
              <a:rPr lang="en-US" altLang="zh-CN" sz="2400"/>
              <a:t>protocol</a:t>
            </a:r>
          </a:p>
        </p:txBody>
      </p:sp>
      <p:sp>
        <p:nvSpPr>
          <p:cNvPr id="166927" name="Rectangle 58">
            <a:extLst>
              <a:ext uri="{FF2B5EF4-FFF2-40B4-BE49-F238E27FC236}">
                <a16:creationId xmlns:a16="http://schemas.microsoft.com/office/drawing/2014/main" id="{06790EC6-E9D5-5A4E-A2CC-511A430DDBED}"/>
              </a:ext>
            </a:extLst>
          </p:cNvPr>
          <p:cNvSpPr>
            <a:spLocks noChangeArrowheads="1"/>
          </p:cNvSpPr>
          <p:nvPr/>
        </p:nvSpPr>
        <p:spPr bwMode="auto">
          <a:xfrm>
            <a:off x="5580063" y="2978150"/>
            <a:ext cx="22907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t>receiver’s mail </a:t>
            </a:r>
          </a:p>
          <a:p>
            <a:pPr algn="ctr">
              <a:spcBef>
                <a:spcPct val="0"/>
              </a:spcBef>
              <a:buFontTx/>
              <a:buNone/>
            </a:pPr>
            <a:r>
              <a:rPr lang="en-US" altLang="zh-CN" sz="2000"/>
              <a:t>server</a:t>
            </a:r>
          </a:p>
        </p:txBody>
      </p:sp>
      <p:grpSp>
        <p:nvGrpSpPr>
          <p:cNvPr id="166928" name="Group 73">
            <a:extLst>
              <a:ext uri="{FF2B5EF4-FFF2-40B4-BE49-F238E27FC236}">
                <a16:creationId xmlns:a16="http://schemas.microsoft.com/office/drawing/2014/main" id="{40A931DA-B8F2-0843-B9C2-A79A6CDFC4FC}"/>
              </a:ext>
            </a:extLst>
          </p:cNvPr>
          <p:cNvGrpSpPr>
            <a:grpSpLocks/>
          </p:cNvGrpSpPr>
          <p:nvPr/>
        </p:nvGrpSpPr>
        <p:grpSpPr bwMode="auto">
          <a:xfrm>
            <a:off x="6170613" y="2174875"/>
            <a:ext cx="938212" cy="706438"/>
            <a:chOff x="2980" y="1258"/>
            <a:chExt cx="514" cy="358"/>
          </a:xfrm>
        </p:grpSpPr>
        <p:sp>
          <p:nvSpPr>
            <p:cNvPr id="166931" name="Rectangle 59">
              <a:extLst>
                <a:ext uri="{FF2B5EF4-FFF2-40B4-BE49-F238E27FC236}">
                  <a16:creationId xmlns:a16="http://schemas.microsoft.com/office/drawing/2014/main" id="{7E73D199-F60C-3A44-BD1E-2AC36A282E75}"/>
                </a:ext>
              </a:extLst>
            </p:cNvPr>
            <p:cNvSpPr>
              <a:spLocks noChangeArrowheads="1"/>
            </p:cNvSpPr>
            <p:nvPr/>
          </p:nvSpPr>
          <p:spPr bwMode="auto">
            <a:xfrm>
              <a:off x="2980" y="1258"/>
              <a:ext cx="514" cy="358"/>
            </a:xfrm>
            <a:prstGeom prst="rect">
              <a:avLst/>
            </a:prstGeom>
            <a:solidFill>
              <a:schemeClr val="hlink"/>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6932" name="Rectangle 60">
              <a:extLst>
                <a:ext uri="{FF2B5EF4-FFF2-40B4-BE49-F238E27FC236}">
                  <a16:creationId xmlns:a16="http://schemas.microsoft.com/office/drawing/2014/main" id="{8A0144CB-3039-1E44-986F-A61FF10AB4C5}"/>
                </a:ext>
              </a:extLst>
            </p:cNvPr>
            <p:cNvSpPr>
              <a:spLocks noChangeArrowheads="1"/>
            </p:cNvSpPr>
            <p:nvPr/>
          </p:nvSpPr>
          <p:spPr bwMode="auto">
            <a:xfrm>
              <a:off x="3004" y="1330"/>
              <a:ext cx="454" cy="124"/>
            </a:xfrm>
            <a:prstGeom prst="rect">
              <a:avLst/>
            </a:prstGeom>
            <a:solidFill>
              <a:srgbClr val="00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6933" name="Line 61">
              <a:extLst>
                <a:ext uri="{FF2B5EF4-FFF2-40B4-BE49-F238E27FC236}">
                  <a16:creationId xmlns:a16="http://schemas.microsoft.com/office/drawing/2014/main" id="{64938615-9659-254E-80DA-3E48AEAFB689}"/>
                </a:ext>
              </a:extLst>
            </p:cNvPr>
            <p:cNvSpPr>
              <a:spLocks noChangeShapeType="1"/>
            </p:cNvSpPr>
            <p:nvPr/>
          </p:nvSpPr>
          <p:spPr bwMode="auto">
            <a:xfrm>
              <a:off x="3055" y="1360"/>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6934" name="Line 62">
              <a:extLst>
                <a:ext uri="{FF2B5EF4-FFF2-40B4-BE49-F238E27FC236}">
                  <a16:creationId xmlns:a16="http://schemas.microsoft.com/office/drawing/2014/main" id="{D99A4E69-E85A-8247-B0B8-97E17036978C}"/>
                </a:ext>
              </a:extLst>
            </p:cNvPr>
            <p:cNvSpPr>
              <a:spLocks noChangeShapeType="1"/>
            </p:cNvSpPr>
            <p:nvPr/>
          </p:nvSpPr>
          <p:spPr bwMode="auto">
            <a:xfrm>
              <a:off x="3164" y="1359"/>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6935" name="Line 63">
              <a:extLst>
                <a:ext uri="{FF2B5EF4-FFF2-40B4-BE49-F238E27FC236}">
                  <a16:creationId xmlns:a16="http://schemas.microsoft.com/office/drawing/2014/main" id="{FD5E5B9D-2D58-464B-AB31-911115083906}"/>
                </a:ext>
              </a:extLst>
            </p:cNvPr>
            <p:cNvSpPr>
              <a:spLocks noChangeShapeType="1"/>
            </p:cNvSpPr>
            <p:nvPr/>
          </p:nvSpPr>
          <p:spPr bwMode="auto">
            <a:xfrm>
              <a:off x="3219" y="1361"/>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6936" name="Line 64">
              <a:extLst>
                <a:ext uri="{FF2B5EF4-FFF2-40B4-BE49-F238E27FC236}">
                  <a16:creationId xmlns:a16="http://schemas.microsoft.com/office/drawing/2014/main" id="{B8F5B5D6-A756-FB45-8047-F5EC89632C69}"/>
                </a:ext>
              </a:extLst>
            </p:cNvPr>
            <p:cNvSpPr>
              <a:spLocks noChangeShapeType="1"/>
            </p:cNvSpPr>
            <p:nvPr/>
          </p:nvSpPr>
          <p:spPr bwMode="auto">
            <a:xfrm>
              <a:off x="3276" y="1359"/>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6937" name="Line 65">
              <a:extLst>
                <a:ext uri="{FF2B5EF4-FFF2-40B4-BE49-F238E27FC236}">
                  <a16:creationId xmlns:a16="http://schemas.microsoft.com/office/drawing/2014/main" id="{6E800130-244E-3F40-B819-032B0D1244DF}"/>
                </a:ext>
              </a:extLst>
            </p:cNvPr>
            <p:cNvSpPr>
              <a:spLocks noChangeShapeType="1"/>
            </p:cNvSpPr>
            <p:nvPr/>
          </p:nvSpPr>
          <p:spPr bwMode="auto">
            <a:xfrm>
              <a:off x="3337" y="1359"/>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6938" name="Line 66">
              <a:extLst>
                <a:ext uri="{FF2B5EF4-FFF2-40B4-BE49-F238E27FC236}">
                  <a16:creationId xmlns:a16="http://schemas.microsoft.com/office/drawing/2014/main" id="{2EE72749-8616-A249-B7D4-E7DD6B5B3CFE}"/>
                </a:ext>
              </a:extLst>
            </p:cNvPr>
            <p:cNvSpPr>
              <a:spLocks noChangeShapeType="1"/>
            </p:cNvSpPr>
            <p:nvPr/>
          </p:nvSpPr>
          <p:spPr bwMode="auto">
            <a:xfrm>
              <a:off x="3393" y="1359"/>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6939" name="Line 67">
              <a:extLst>
                <a:ext uri="{FF2B5EF4-FFF2-40B4-BE49-F238E27FC236}">
                  <a16:creationId xmlns:a16="http://schemas.microsoft.com/office/drawing/2014/main" id="{7F4038B8-1FE6-FB4B-A83E-6CE66E6D2C30}"/>
                </a:ext>
              </a:extLst>
            </p:cNvPr>
            <p:cNvSpPr>
              <a:spLocks noChangeShapeType="1"/>
            </p:cNvSpPr>
            <p:nvPr/>
          </p:nvSpPr>
          <p:spPr bwMode="auto">
            <a:xfrm>
              <a:off x="3108" y="1360"/>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6940" name="Rectangle 68">
              <a:extLst>
                <a:ext uri="{FF2B5EF4-FFF2-40B4-BE49-F238E27FC236}">
                  <a16:creationId xmlns:a16="http://schemas.microsoft.com/office/drawing/2014/main" id="{8FBC6EDA-13FF-3048-B5ED-814697B311B5}"/>
                </a:ext>
              </a:extLst>
            </p:cNvPr>
            <p:cNvSpPr>
              <a:spLocks noChangeArrowheads="1"/>
            </p:cNvSpPr>
            <p:nvPr/>
          </p:nvSpPr>
          <p:spPr bwMode="auto">
            <a:xfrm>
              <a:off x="3015" y="1500"/>
              <a:ext cx="62" cy="91"/>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6941" name="Rectangle 69">
              <a:extLst>
                <a:ext uri="{FF2B5EF4-FFF2-40B4-BE49-F238E27FC236}">
                  <a16:creationId xmlns:a16="http://schemas.microsoft.com/office/drawing/2014/main" id="{75EA65EB-F8C8-4241-AECF-2A80E14E1B90}"/>
                </a:ext>
              </a:extLst>
            </p:cNvPr>
            <p:cNvSpPr>
              <a:spLocks noChangeArrowheads="1"/>
            </p:cNvSpPr>
            <p:nvPr/>
          </p:nvSpPr>
          <p:spPr bwMode="auto">
            <a:xfrm>
              <a:off x="3101" y="1500"/>
              <a:ext cx="62" cy="91"/>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6942" name="Rectangle 70">
              <a:extLst>
                <a:ext uri="{FF2B5EF4-FFF2-40B4-BE49-F238E27FC236}">
                  <a16:creationId xmlns:a16="http://schemas.microsoft.com/office/drawing/2014/main" id="{AE7A563A-D3F6-D74D-ACAA-81E2692CDD86}"/>
                </a:ext>
              </a:extLst>
            </p:cNvPr>
            <p:cNvSpPr>
              <a:spLocks noChangeArrowheads="1"/>
            </p:cNvSpPr>
            <p:nvPr/>
          </p:nvSpPr>
          <p:spPr bwMode="auto">
            <a:xfrm>
              <a:off x="3187" y="1499"/>
              <a:ext cx="62" cy="91"/>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6943" name="Rectangle 71">
              <a:extLst>
                <a:ext uri="{FF2B5EF4-FFF2-40B4-BE49-F238E27FC236}">
                  <a16:creationId xmlns:a16="http://schemas.microsoft.com/office/drawing/2014/main" id="{4AFAD048-547C-6B4C-B0C9-CD97AE86A8D5}"/>
                </a:ext>
              </a:extLst>
            </p:cNvPr>
            <p:cNvSpPr>
              <a:spLocks noChangeArrowheads="1"/>
            </p:cNvSpPr>
            <p:nvPr/>
          </p:nvSpPr>
          <p:spPr bwMode="auto">
            <a:xfrm>
              <a:off x="3284" y="1497"/>
              <a:ext cx="62" cy="91"/>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6944" name="Rectangle 72">
              <a:extLst>
                <a:ext uri="{FF2B5EF4-FFF2-40B4-BE49-F238E27FC236}">
                  <a16:creationId xmlns:a16="http://schemas.microsoft.com/office/drawing/2014/main" id="{D72D5382-8EA7-134A-88D2-96E365A0A031}"/>
                </a:ext>
              </a:extLst>
            </p:cNvPr>
            <p:cNvSpPr>
              <a:spLocks noChangeArrowheads="1"/>
            </p:cNvSpPr>
            <p:nvPr/>
          </p:nvSpPr>
          <p:spPr bwMode="auto">
            <a:xfrm>
              <a:off x="3380" y="1497"/>
              <a:ext cx="62" cy="91"/>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grpSp>
      <p:pic>
        <p:nvPicPr>
          <p:cNvPr id="166929" name="Picture 74">
            <a:extLst>
              <a:ext uri="{FF2B5EF4-FFF2-40B4-BE49-F238E27FC236}">
                <a16:creationId xmlns:a16="http://schemas.microsoft.com/office/drawing/2014/main" id="{1C1DAF21-F133-A64E-B720-C3A38E64F64B}"/>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2525" y="1914525"/>
            <a:ext cx="660400"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30" name="Picture 77">
            <a:extLst>
              <a:ext uri="{FF2B5EF4-FFF2-40B4-BE49-F238E27FC236}">
                <a16:creationId xmlns:a16="http://schemas.microsoft.com/office/drawing/2014/main" id="{ED2F5201-42B5-FF43-94D0-BD2AADBC5053}"/>
              </a:ext>
            </a:extLst>
          </p:cNvPr>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36138" y="1919288"/>
            <a:ext cx="792162"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Rectangle 2">
            <a:extLst>
              <a:ext uri="{FF2B5EF4-FFF2-40B4-BE49-F238E27FC236}">
                <a16:creationId xmlns:a16="http://schemas.microsoft.com/office/drawing/2014/main" id="{834E3010-6E81-C244-9DFB-A3B13498DF90}"/>
              </a:ext>
            </a:extLst>
          </p:cNvPr>
          <p:cNvSpPr>
            <a:spLocks noGrp="1" noChangeArrowheads="1"/>
          </p:cNvSpPr>
          <p:nvPr>
            <p:ph type="title"/>
          </p:nvPr>
        </p:nvSpPr>
        <p:spPr>
          <a:xfrm>
            <a:off x="4863023" y="646416"/>
            <a:ext cx="3331162" cy="669929"/>
          </a:xfrm>
        </p:spPr>
        <p:txBody>
          <a:bodyPr/>
          <a:lstStyle/>
          <a:p>
            <a:pPr eaLnBrk="1" hangingPunct="1">
              <a:defRPr/>
            </a:pPr>
            <a:r>
              <a:rPr lang="zh-CN" altLang="en-US" sz="3600" b="1" dirty="0">
                <a:solidFill>
                  <a:schemeClr val="accent1"/>
                </a:solidFill>
                <a:latin typeface="+mn-lt"/>
                <a:ea typeface="+mn-ea"/>
                <a:cs typeface="+mn-ea"/>
              </a:rPr>
              <a:t>邮件访问协议</a:t>
            </a:r>
          </a:p>
        </p:txBody>
      </p:sp>
      <p:sp>
        <p:nvSpPr>
          <p:cNvPr id="80" name="Title 1">
            <a:extLst>
              <a:ext uri="{FF2B5EF4-FFF2-40B4-BE49-F238E27FC236}">
                <a16:creationId xmlns:a16="http://schemas.microsoft.com/office/drawing/2014/main" id="{FA53A03B-C1A0-D246-824A-5FC4C80E5E42}"/>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因特网中的电子邮件</a:t>
            </a:r>
            <a:r>
              <a:rPr lang="en-US" altLang="zh-CN" sz="1800" dirty="0">
                <a:solidFill>
                  <a:schemeClr val="tx1">
                    <a:lumMod val="65000"/>
                    <a:lumOff val="35000"/>
                  </a:schemeClr>
                </a:solidFill>
                <a:latin typeface="+mn-lt"/>
                <a:ea typeface="+mn-ea"/>
                <a:cs typeface="+mn-ea"/>
                <a:sym typeface="+mn-lt"/>
              </a:rPr>
              <a:t>SMTP,POP3,IMAP</a:t>
            </a:r>
            <a:endParaRPr lang="zh-CN" altLang="en-US" sz="1800" dirty="0">
              <a:solidFill>
                <a:schemeClr val="tx1">
                  <a:lumMod val="65000"/>
                  <a:lumOff val="35000"/>
                </a:schemeClr>
              </a:solidFill>
              <a:latin typeface="+mn-lt"/>
              <a:ea typeface="+mn-ea"/>
              <a:cs typeface="+mn-ea"/>
              <a:sym typeface="+mn-lt"/>
            </a:endParaRPr>
          </a:p>
        </p:txBody>
      </p:sp>
    </p:spTree>
    <p:extLst>
      <p:ext uri="{BB962C8B-B14F-4D97-AF65-F5344CB8AC3E}">
        <p14:creationId xmlns:p14="http://schemas.microsoft.com/office/powerpoint/2010/main" val="3642254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 calcmode="lin" valueType="num">
                                      <p:cBhvr additive="base">
                                        <p:cTn id="7" dur="500" fill="hold"/>
                                        <p:tgtEl>
                                          <p:spTgt spid="80"/>
                                        </p:tgtEl>
                                        <p:attrNameLst>
                                          <p:attrName>ppt_x</p:attrName>
                                        </p:attrNameLst>
                                      </p:cBhvr>
                                      <p:tavLst>
                                        <p:tav tm="0">
                                          <p:val>
                                            <p:strVal val="0-#ppt_w/2"/>
                                          </p:val>
                                        </p:tav>
                                        <p:tav tm="100000">
                                          <p:val>
                                            <p:strVal val="#ppt_x"/>
                                          </p:val>
                                        </p:tav>
                                      </p:tavLst>
                                    </p:anim>
                                    <p:anim calcmode="lin" valueType="num">
                                      <p:cBhvr additive="base">
                                        <p:cTn id="8" dur="500" fill="hold"/>
                                        <p:tgtEl>
                                          <p:spTgt spid="8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2" name="Rectangle 2">
            <a:extLst>
              <a:ext uri="{FF2B5EF4-FFF2-40B4-BE49-F238E27FC236}">
                <a16:creationId xmlns:a16="http://schemas.microsoft.com/office/drawing/2014/main" id="{4C47491A-D945-0749-BE6C-827A8678CB54}"/>
              </a:ext>
            </a:extLst>
          </p:cNvPr>
          <p:cNvSpPr>
            <a:spLocks noGrp="1" noChangeArrowheads="1"/>
          </p:cNvSpPr>
          <p:nvPr>
            <p:ph type="title"/>
          </p:nvPr>
        </p:nvSpPr>
        <p:spPr>
          <a:xfrm>
            <a:off x="5105400" y="817706"/>
            <a:ext cx="3079668" cy="908050"/>
          </a:xfrm>
        </p:spPr>
        <p:txBody>
          <a:bodyPr/>
          <a:lstStyle/>
          <a:p>
            <a:r>
              <a:rPr lang="en-US" altLang="zh-CN" sz="3600" b="1" dirty="0">
                <a:solidFill>
                  <a:schemeClr val="accent1"/>
                </a:solidFill>
                <a:latin typeface="+mn-lt"/>
                <a:ea typeface="+mn-ea"/>
                <a:cs typeface="+mn-ea"/>
              </a:rPr>
              <a:t>POP3</a:t>
            </a:r>
            <a:r>
              <a:rPr lang="zh-CN" altLang="en-US" sz="3600" b="1" dirty="0">
                <a:solidFill>
                  <a:schemeClr val="accent1"/>
                </a:solidFill>
                <a:latin typeface="+mn-lt"/>
                <a:ea typeface="+mn-ea"/>
                <a:cs typeface="+mn-ea"/>
              </a:rPr>
              <a:t>协议</a:t>
            </a:r>
          </a:p>
        </p:txBody>
      </p:sp>
      <p:sp>
        <p:nvSpPr>
          <p:cNvPr id="173058" name="Rectangle 3">
            <a:extLst>
              <a:ext uri="{FF2B5EF4-FFF2-40B4-BE49-F238E27FC236}">
                <a16:creationId xmlns:a16="http://schemas.microsoft.com/office/drawing/2014/main" id="{DC53D227-2FD4-F044-AD83-05D8F617A168}"/>
              </a:ext>
            </a:extLst>
          </p:cNvPr>
          <p:cNvSpPr>
            <a:spLocks noGrp="1" noChangeArrowheads="1"/>
          </p:cNvSpPr>
          <p:nvPr>
            <p:ph type="body" sz="half" idx="1"/>
          </p:nvPr>
        </p:nvSpPr>
        <p:spPr>
          <a:xfrm>
            <a:off x="952211" y="1725756"/>
            <a:ext cx="4448175" cy="3321050"/>
          </a:xfrm>
          <a:noFill/>
        </p:spPr>
        <p:txBody>
          <a:bodyPr/>
          <a:lstStyle/>
          <a:p>
            <a:pPr eaLnBrk="1" hangingPunct="1">
              <a:buFont typeface="Wingdings" pitchFamily="2" charset="2"/>
              <a:buNone/>
            </a:pPr>
            <a:r>
              <a:rPr lang="zh-CN" altLang="en-US" sz="2400" dirty="0">
                <a:solidFill>
                  <a:schemeClr val="accent2"/>
                </a:solidFill>
                <a:latin typeface="+mn-ea"/>
              </a:rPr>
              <a:t>身份认证阶段</a:t>
            </a:r>
          </a:p>
          <a:p>
            <a:pPr eaLnBrk="1" hangingPunct="1">
              <a:buFont typeface="Wingdings" pitchFamily="2" charset="2"/>
              <a:buNone/>
            </a:pPr>
            <a:r>
              <a:rPr lang="en-US" altLang="zh-CN" sz="2400" dirty="0">
                <a:solidFill>
                  <a:schemeClr val="accent2"/>
                </a:solidFill>
                <a:latin typeface="+mn-ea"/>
              </a:rPr>
              <a:t>authorization phase</a:t>
            </a:r>
          </a:p>
          <a:p>
            <a:pPr eaLnBrk="1" hangingPunct="1"/>
            <a:r>
              <a:rPr lang="zh-CN" altLang="en-US" sz="2400" dirty="0">
                <a:latin typeface="+mn-ea"/>
              </a:rPr>
              <a:t>客户命令</a:t>
            </a:r>
            <a:r>
              <a:rPr lang="en-US" altLang="zh-CN" sz="2400" dirty="0">
                <a:latin typeface="+mn-ea"/>
              </a:rPr>
              <a:t>: </a:t>
            </a:r>
          </a:p>
          <a:p>
            <a:pPr lvl="1" eaLnBrk="1" hangingPunct="1"/>
            <a:r>
              <a:rPr lang="en-US" altLang="zh-CN" sz="2400" dirty="0">
                <a:latin typeface="+mn-ea"/>
              </a:rPr>
              <a:t>user username</a:t>
            </a:r>
          </a:p>
          <a:p>
            <a:pPr lvl="1" eaLnBrk="1" hangingPunct="1"/>
            <a:r>
              <a:rPr lang="en-US" altLang="zh-CN" sz="2400" dirty="0">
                <a:latin typeface="+mn-ea"/>
              </a:rPr>
              <a:t>pass password</a:t>
            </a:r>
          </a:p>
          <a:p>
            <a:pPr eaLnBrk="1" hangingPunct="1"/>
            <a:r>
              <a:rPr lang="zh-CN" altLang="en-US" sz="2400" dirty="0">
                <a:latin typeface="+mn-ea"/>
              </a:rPr>
              <a:t>服务器响应</a:t>
            </a:r>
          </a:p>
          <a:p>
            <a:pPr lvl="1" eaLnBrk="1" hangingPunct="1"/>
            <a:r>
              <a:rPr lang="en-US" altLang="zh-CN" sz="2400" dirty="0">
                <a:latin typeface="+mn-ea"/>
              </a:rPr>
              <a:t>+OK</a:t>
            </a:r>
          </a:p>
          <a:p>
            <a:pPr lvl="1" eaLnBrk="1" hangingPunct="1"/>
            <a:r>
              <a:rPr lang="en-US" altLang="zh-CN" sz="2400" dirty="0">
                <a:latin typeface="+mn-ea"/>
              </a:rPr>
              <a:t>-ERR</a:t>
            </a:r>
          </a:p>
          <a:p>
            <a:pPr eaLnBrk="1" hangingPunct="1">
              <a:buFont typeface="Wingdings" pitchFamily="2" charset="2"/>
              <a:buNone/>
            </a:pPr>
            <a:endParaRPr lang="en-US" altLang="zh-CN" sz="2400" dirty="0">
              <a:latin typeface="+mn-ea"/>
            </a:endParaRPr>
          </a:p>
        </p:txBody>
      </p:sp>
      <p:sp>
        <p:nvSpPr>
          <p:cNvPr id="8" name="Title 1">
            <a:extLst>
              <a:ext uri="{FF2B5EF4-FFF2-40B4-BE49-F238E27FC236}">
                <a16:creationId xmlns:a16="http://schemas.microsoft.com/office/drawing/2014/main" id="{2845FF0D-DD29-2849-A0C0-9AB2E6E3B902}"/>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因特网中的电子邮件</a:t>
            </a:r>
            <a:r>
              <a:rPr lang="en-US" altLang="zh-CN" sz="1800" dirty="0">
                <a:solidFill>
                  <a:schemeClr val="tx1">
                    <a:lumMod val="65000"/>
                    <a:lumOff val="35000"/>
                  </a:schemeClr>
                </a:solidFill>
                <a:latin typeface="+mn-lt"/>
                <a:ea typeface="+mn-ea"/>
                <a:cs typeface="+mn-ea"/>
                <a:sym typeface="+mn-lt"/>
              </a:rPr>
              <a:t>SMTP,POP3,IMAP</a:t>
            </a:r>
            <a:endParaRPr lang="zh-CN" altLang="en-US" sz="1800" dirty="0">
              <a:solidFill>
                <a:schemeClr val="tx1">
                  <a:lumMod val="65000"/>
                  <a:lumOff val="35000"/>
                </a:schemeClr>
              </a:solidFill>
              <a:latin typeface="+mn-lt"/>
              <a:ea typeface="+mn-ea"/>
              <a:cs typeface="+mn-ea"/>
              <a:sym typeface="+mn-lt"/>
            </a:endParaRPr>
          </a:p>
        </p:txBody>
      </p:sp>
      <p:sp>
        <p:nvSpPr>
          <p:cNvPr id="9" name="Rectangle 3">
            <a:extLst>
              <a:ext uri="{FF2B5EF4-FFF2-40B4-BE49-F238E27FC236}">
                <a16:creationId xmlns:a16="http://schemas.microsoft.com/office/drawing/2014/main" id="{9B579F96-40C2-8040-BDE8-9A294E3508E2}"/>
              </a:ext>
            </a:extLst>
          </p:cNvPr>
          <p:cNvSpPr txBox="1">
            <a:spLocks noChangeArrowheads="1"/>
          </p:cNvSpPr>
          <p:nvPr/>
        </p:nvSpPr>
        <p:spPr>
          <a:xfrm>
            <a:off x="5105400" y="1801956"/>
            <a:ext cx="4143375" cy="3244850"/>
          </a:xfr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zh-CN" altLang="en-US" sz="2400" dirty="0" smtClean="0">
                <a:solidFill>
                  <a:schemeClr val="accent2"/>
                </a:solidFill>
                <a:latin typeface="+mn-ea"/>
              </a:rPr>
              <a:t>传输阶段</a:t>
            </a:r>
          </a:p>
          <a:p>
            <a:pPr>
              <a:buFont typeface="Wingdings" pitchFamily="2" charset="2"/>
              <a:buNone/>
            </a:pPr>
            <a:r>
              <a:rPr lang="en-US" altLang="zh-CN" sz="2400" dirty="0" smtClean="0">
                <a:solidFill>
                  <a:schemeClr val="accent2"/>
                </a:solidFill>
                <a:latin typeface="+mn-ea"/>
              </a:rPr>
              <a:t>transaction phase</a:t>
            </a:r>
            <a:r>
              <a:rPr lang="en-US" altLang="zh-CN" sz="2400" dirty="0" smtClean="0">
                <a:solidFill>
                  <a:srgbClr val="7030A0"/>
                </a:solidFill>
                <a:latin typeface="+mn-ea"/>
              </a:rPr>
              <a:t>, </a:t>
            </a:r>
            <a:r>
              <a:rPr lang="en-US" altLang="zh-CN" sz="2400" dirty="0" smtClean="0">
                <a:solidFill>
                  <a:schemeClr val="tx2"/>
                </a:solidFill>
                <a:latin typeface="+mn-ea"/>
              </a:rPr>
              <a:t>client:</a:t>
            </a:r>
            <a:endParaRPr lang="en-US" altLang="zh-CN" sz="2400" dirty="0" smtClean="0">
              <a:latin typeface="+mn-ea"/>
            </a:endParaRPr>
          </a:p>
          <a:p>
            <a:r>
              <a:rPr lang="en-US" altLang="zh-CN" sz="2400" dirty="0" smtClean="0">
                <a:latin typeface="+mn-ea"/>
              </a:rPr>
              <a:t>list: </a:t>
            </a:r>
            <a:r>
              <a:rPr lang="zh-CN" altLang="en-US" sz="2400" dirty="0" smtClean="0">
                <a:latin typeface="+mn-ea"/>
              </a:rPr>
              <a:t>列出邮件编号</a:t>
            </a:r>
          </a:p>
          <a:p>
            <a:r>
              <a:rPr lang="en-US" altLang="zh-CN" sz="2400" dirty="0" err="1" smtClean="0">
                <a:latin typeface="+mn-ea"/>
              </a:rPr>
              <a:t>retr</a:t>
            </a:r>
            <a:r>
              <a:rPr lang="en-US" altLang="zh-CN" sz="2400" dirty="0" smtClean="0">
                <a:latin typeface="+mn-ea"/>
              </a:rPr>
              <a:t>: </a:t>
            </a:r>
            <a:r>
              <a:rPr lang="zh-CN" altLang="en-US" sz="2400" dirty="0" smtClean="0">
                <a:latin typeface="+mn-ea"/>
              </a:rPr>
              <a:t>按编号取邮件</a:t>
            </a:r>
          </a:p>
          <a:p>
            <a:r>
              <a:rPr lang="en-US" altLang="zh-CN" sz="2400" dirty="0" smtClean="0">
                <a:latin typeface="+mn-ea"/>
              </a:rPr>
              <a:t>dele: </a:t>
            </a:r>
            <a:r>
              <a:rPr lang="zh-CN" altLang="en-US" sz="2400" dirty="0" smtClean="0">
                <a:latin typeface="+mn-ea"/>
              </a:rPr>
              <a:t>删除</a:t>
            </a:r>
          </a:p>
          <a:p>
            <a:r>
              <a:rPr lang="en-US" altLang="zh-CN" sz="2400" dirty="0" smtClean="0">
                <a:latin typeface="+mn-ea"/>
              </a:rPr>
              <a:t>quit</a:t>
            </a:r>
            <a:endParaRPr lang="en-US" altLang="zh-CN" sz="2400" dirty="0">
              <a:latin typeface="+mn-ea"/>
            </a:endParaRPr>
          </a:p>
        </p:txBody>
      </p:sp>
    </p:spTree>
    <p:extLst>
      <p:ext uri="{BB962C8B-B14F-4D97-AF65-F5344CB8AC3E}">
        <p14:creationId xmlns:p14="http://schemas.microsoft.com/office/powerpoint/2010/main" val="2875054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00" name="Rectangle 2">
            <a:extLst>
              <a:ext uri="{FF2B5EF4-FFF2-40B4-BE49-F238E27FC236}">
                <a16:creationId xmlns:a16="http://schemas.microsoft.com/office/drawing/2014/main" id="{85DDB947-B6F5-614C-846E-FE709FBF6C43}"/>
              </a:ext>
            </a:extLst>
          </p:cNvPr>
          <p:cNvSpPr>
            <a:spLocks noGrp="1" noChangeArrowheads="1"/>
          </p:cNvSpPr>
          <p:nvPr>
            <p:ph type="title"/>
          </p:nvPr>
        </p:nvSpPr>
        <p:spPr>
          <a:xfrm>
            <a:off x="4508501" y="863388"/>
            <a:ext cx="3436092" cy="685800"/>
          </a:xfrm>
        </p:spPr>
        <p:txBody>
          <a:bodyPr/>
          <a:lstStyle/>
          <a:p>
            <a:r>
              <a:rPr lang="en-US" altLang="zh-CN" sz="3600" b="1" dirty="0" smtClean="0">
                <a:solidFill>
                  <a:schemeClr val="accent1"/>
                </a:solidFill>
                <a:latin typeface="+mn-lt"/>
                <a:ea typeface="+mn-ea"/>
                <a:cs typeface="+mn-ea"/>
              </a:rPr>
              <a:t>POP3</a:t>
            </a:r>
            <a:r>
              <a:rPr lang="zh-CN" altLang="en-US" sz="3600" b="1" dirty="0">
                <a:solidFill>
                  <a:schemeClr val="accent1"/>
                </a:solidFill>
                <a:cs typeface="+mn-ea"/>
              </a:rPr>
              <a:t>协议</a:t>
            </a:r>
            <a:endParaRPr lang="en-US" altLang="zh-CN" sz="3600" b="1" dirty="0">
              <a:solidFill>
                <a:schemeClr val="accent1"/>
              </a:solidFill>
              <a:latin typeface="+mn-lt"/>
              <a:ea typeface="+mn-ea"/>
              <a:cs typeface="+mn-ea"/>
            </a:endParaRPr>
          </a:p>
        </p:txBody>
      </p:sp>
      <p:sp>
        <p:nvSpPr>
          <p:cNvPr id="177154" name="Rectangle 3">
            <a:extLst>
              <a:ext uri="{FF2B5EF4-FFF2-40B4-BE49-F238E27FC236}">
                <a16:creationId xmlns:a16="http://schemas.microsoft.com/office/drawing/2014/main" id="{F18077CD-5563-BF4D-8BB6-B6C7DAF2DC8D}"/>
              </a:ext>
            </a:extLst>
          </p:cNvPr>
          <p:cNvSpPr>
            <a:spLocks noGrp="1" noChangeArrowheads="1"/>
          </p:cNvSpPr>
          <p:nvPr>
            <p:ph type="body" sz="half" idx="1"/>
          </p:nvPr>
        </p:nvSpPr>
        <p:spPr>
          <a:xfrm>
            <a:off x="988208" y="2193925"/>
            <a:ext cx="9750130" cy="3292475"/>
          </a:xfrm>
          <a:noFill/>
        </p:spPr>
        <p:txBody>
          <a:bodyPr/>
          <a:lstStyle/>
          <a:p>
            <a:pPr eaLnBrk="1" hangingPunct="1">
              <a:buFont typeface="Wingdings" pitchFamily="2" charset="2"/>
              <a:buNone/>
            </a:pPr>
            <a:r>
              <a:rPr lang="en-US" altLang="zh-CN" sz="2800" dirty="0">
                <a:solidFill>
                  <a:schemeClr val="accent2"/>
                </a:solidFill>
              </a:rPr>
              <a:t>POP3</a:t>
            </a:r>
            <a:r>
              <a:rPr lang="zh-CN" altLang="en-US" sz="2800" dirty="0">
                <a:solidFill>
                  <a:schemeClr val="accent2"/>
                </a:solidFill>
              </a:rPr>
              <a:t>的更多细节</a:t>
            </a:r>
          </a:p>
          <a:p>
            <a:pPr eaLnBrk="1" hangingPunct="1"/>
            <a:r>
              <a:rPr lang="zh-CN" altLang="en-US" sz="2800" dirty="0"/>
              <a:t>先前例子使用 “</a:t>
            </a:r>
            <a:r>
              <a:rPr lang="en-US" altLang="zh-CN" sz="2800" dirty="0"/>
              <a:t>Download-and-delete”.</a:t>
            </a:r>
          </a:p>
          <a:p>
            <a:pPr lvl="1">
              <a:buFont typeface="Wingdings" panose="05000000000000000000" pitchFamily="2" charset="2"/>
              <a:buChar char="ü"/>
            </a:pPr>
            <a:r>
              <a:rPr lang="en-US" altLang="zh-CN" sz="2000" dirty="0"/>
              <a:t>Bob</a:t>
            </a:r>
            <a:r>
              <a:rPr lang="zh-CN" altLang="en-US" sz="2000" dirty="0"/>
              <a:t>换客户端后不能再读</a:t>
            </a:r>
            <a:r>
              <a:rPr lang="zh-CN" altLang="en-US" sz="2000" dirty="0" smtClean="0"/>
              <a:t>邮件</a:t>
            </a:r>
            <a:endParaRPr lang="en-US" altLang="zh-CN" sz="2000" dirty="0" smtClean="0"/>
          </a:p>
          <a:p>
            <a:pPr lvl="1">
              <a:buFont typeface="Wingdings" panose="05000000000000000000" pitchFamily="2" charset="2"/>
              <a:buChar char="ü"/>
            </a:pPr>
            <a:endParaRPr lang="zh-CN" altLang="en-US" sz="2000" dirty="0"/>
          </a:p>
          <a:p>
            <a:pPr eaLnBrk="1" hangingPunct="1"/>
            <a:r>
              <a:rPr lang="zh-CN" altLang="en-US" sz="2800" dirty="0"/>
              <a:t>“</a:t>
            </a:r>
            <a:r>
              <a:rPr lang="en-US" altLang="zh-CN" sz="2800" dirty="0"/>
              <a:t>Download-and-keep”</a:t>
            </a:r>
            <a:r>
              <a:rPr lang="zh-CN" altLang="en-US" sz="2800" dirty="0"/>
              <a:t>模式</a:t>
            </a:r>
            <a:r>
              <a:rPr lang="en-US" altLang="zh-CN" sz="2800" dirty="0"/>
              <a:t>: </a:t>
            </a:r>
            <a:r>
              <a:rPr lang="zh-CN" altLang="en-US" sz="2800" dirty="0"/>
              <a:t>在不同客户机上的邮件</a:t>
            </a:r>
            <a:r>
              <a:rPr lang="zh-CN" altLang="en-US" sz="2800" dirty="0" smtClean="0"/>
              <a:t>拷贝</a:t>
            </a:r>
            <a:endParaRPr lang="en-US" altLang="zh-CN" sz="2800" dirty="0" smtClean="0"/>
          </a:p>
          <a:p>
            <a:pPr eaLnBrk="1" hangingPunct="1"/>
            <a:endParaRPr lang="zh-CN" altLang="en-US" sz="2800" dirty="0"/>
          </a:p>
          <a:p>
            <a:pPr eaLnBrk="1" hangingPunct="1"/>
            <a:r>
              <a:rPr lang="en-US" altLang="zh-CN" sz="2800" dirty="0"/>
              <a:t>POP3</a:t>
            </a:r>
            <a:r>
              <a:rPr lang="zh-CN" altLang="en-US" sz="2800" dirty="0"/>
              <a:t>的会话是无状态的</a:t>
            </a:r>
          </a:p>
        </p:txBody>
      </p:sp>
      <p:sp>
        <p:nvSpPr>
          <p:cNvPr id="6" name="Title 1">
            <a:extLst>
              <a:ext uri="{FF2B5EF4-FFF2-40B4-BE49-F238E27FC236}">
                <a16:creationId xmlns:a16="http://schemas.microsoft.com/office/drawing/2014/main" id="{CD3F202F-18A5-934C-BE6D-A1C104CFCE68}"/>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因特网中的电子邮件</a:t>
            </a:r>
            <a:r>
              <a:rPr lang="en-US" altLang="zh-CN" sz="1800" dirty="0">
                <a:solidFill>
                  <a:schemeClr val="tx1">
                    <a:lumMod val="65000"/>
                    <a:lumOff val="35000"/>
                  </a:schemeClr>
                </a:solidFill>
                <a:latin typeface="+mn-lt"/>
                <a:ea typeface="+mn-ea"/>
                <a:cs typeface="+mn-ea"/>
                <a:sym typeface="+mn-lt"/>
              </a:rPr>
              <a:t>SMTP,POP3,IMAP</a:t>
            </a:r>
            <a:endParaRPr lang="zh-CN" altLang="en-US" sz="1800" dirty="0">
              <a:solidFill>
                <a:schemeClr val="tx1">
                  <a:lumMod val="65000"/>
                  <a:lumOff val="35000"/>
                </a:schemeClr>
              </a:solidFill>
              <a:latin typeface="+mn-lt"/>
              <a:ea typeface="+mn-ea"/>
              <a:cs typeface="+mn-ea"/>
              <a:sym typeface="+mn-lt"/>
            </a:endParaRPr>
          </a:p>
        </p:txBody>
      </p:sp>
    </p:spTree>
    <p:extLst>
      <p:ext uri="{BB962C8B-B14F-4D97-AF65-F5344CB8AC3E}">
        <p14:creationId xmlns:p14="http://schemas.microsoft.com/office/powerpoint/2010/main" val="4136058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学习目的</a:t>
            </a:r>
          </a:p>
        </p:txBody>
      </p:sp>
      <p:sp>
        <p:nvSpPr>
          <p:cNvPr id="2" name="矩形 1"/>
          <p:cNvSpPr/>
          <p:nvPr/>
        </p:nvSpPr>
        <p:spPr>
          <a:xfrm>
            <a:off x="0" y="706101"/>
            <a:ext cx="11418277" cy="3416320"/>
          </a:xfrm>
          <a:prstGeom prst="rect">
            <a:avLst/>
          </a:prstGeom>
        </p:spPr>
        <p:txBody>
          <a:bodyPr wrap="square">
            <a:spAutoFit/>
          </a:bodyPr>
          <a:lstStyle/>
          <a:p>
            <a:r>
              <a:rPr lang="en-US" altLang="zh-CN" sz="2400" dirty="0">
                <a:latin typeface="+mn-ea"/>
              </a:rPr>
              <a:t>4</a:t>
            </a:r>
            <a:r>
              <a:rPr lang="zh-CN" altLang="en-US" sz="2400" dirty="0" smtClean="0">
                <a:latin typeface="+mn-ea"/>
              </a:rPr>
              <a:t>、</a:t>
            </a:r>
            <a:r>
              <a:rPr lang="zh-CN" altLang="en-US" sz="2400" b="1" dirty="0"/>
              <a:t>分组丢失</a:t>
            </a:r>
          </a:p>
          <a:p>
            <a:r>
              <a:rPr lang="zh-CN" altLang="en-US" sz="2400" dirty="0" smtClean="0">
                <a:latin typeface="+mn-ea"/>
              </a:rPr>
              <a:t>（</a:t>
            </a:r>
            <a:r>
              <a:rPr lang="en-US" altLang="zh-CN" sz="2400" dirty="0" smtClean="0">
                <a:latin typeface="+mn-ea"/>
              </a:rPr>
              <a:t>1</a:t>
            </a:r>
            <a:r>
              <a:rPr lang="zh-CN" altLang="en-US" sz="2400" dirty="0" smtClean="0">
                <a:latin typeface="+mn-ea"/>
              </a:rPr>
              <a:t>）</a:t>
            </a:r>
            <a:r>
              <a:rPr lang="zh-CN" altLang="en-US" sz="2400" kern="0" dirty="0">
                <a:latin typeface="+mn-ea"/>
                <a:cs typeface="微软雅黑" panose="020B0503020204020204" pitchFamily="34" charset="-122"/>
              </a:rPr>
              <a:t>路由器输入链路和输出链路的缓冲区容量</a:t>
            </a:r>
            <a:r>
              <a:rPr lang="zh-CN" altLang="en-US" sz="2400" kern="0" dirty="0" smtClean="0">
                <a:latin typeface="+mn-ea"/>
                <a:cs typeface="微软雅黑" panose="020B0503020204020204" pitchFamily="34" charset="-122"/>
              </a:rPr>
              <a:t>有限</a:t>
            </a:r>
            <a:endParaRPr lang="en-US" altLang="zh-CN" sz="2400" kern="0" dirty="0" smtClean="0">
              <a:latin typeface="+mn-ea"/>
              <a:cs typeface="微软雅黑" panose="020B0503020204020204" pitchFamily="34" charset="-122"/>
            </a:endParaRPr>
          </a:p>
          <a:p>
            <a:r>
              <a:rPr lang="zh-CN" altLang="en-US" sz="2400" kern="0" dirty="0" smtClean="0">
                <a:latin typeface="+mn-ea"/>
                <a:cs typeface="微软雅黑" panose="020B0503020204020204" pitchFamily="34" charset="-122"/>
              </a:rPr>
              <a:t>（</a:t>
            </a:r>
            <a:r>
              <a:rPr lang="en-US" altLang="zh-CN" sz="2400" kern="0" dirty="0" smtClean="0">
                <a:latin typeface="+mn-ea"/>
                <a:cs typeface="微软雅黑" panose="020B0503020204020204" pitchFamily="34" charset="-122"/>
              </a:rPr>
              <a:t>2</a:t>
            </a:r>
            <a:r>
              <a:rPr lang="zh-CN" altLang="en-US" sz="2400" kern="0" dirty="0" smtClean="0">
                <a:latin typeface="+mn-ea"/>
                <a:cs typeface="微软雅黑" panose="020B0503020204020204" pitchFamily="34" charset="-122"/>
              </a:rPr>
              <a:t>）</a:t>
            </a:r>
            <a:r>
              <a:rPr lang="zh-CN" altLang="en-US" sz="2400" kern="0" dirty="0">
                <a:latin typeface="+mn-ea"/>
                <a:cs typeface="微软雅黑" panose="020B0503020204020204" pitchFamily="34" charset="-122"/>
              </a:rPr>
              <a:t>当分组到达路由器</a:t>
            </a:r>
            <a:r>
              <a:rPr lang="zh-CN" altLang="en-US" sz="2400" b="1" kern="0" dirty="0">
                <a:latin typeface="+mn-ea"/>
                <a:cs typeface="微软雅黑" panose="020B0503020204020204" pitchFamily="34" charset="-122"/>
              </a:rPr>
              <a:t>输入链路</a:t>
            </a:r>
            <a:r>
              <a:rPr lang="zh-CN" altLang="en-US" sz="2400" kern="0" dirty="0">
                <a:latin typeface="+mn-ea"/>
                <a:cs typeface="微软雅黑" panose="020B0503020204020204" pitchFamily="34" charset="-122"/>
              </a:rPr>
              <a:t>发现缓冲区已满，则路由器只好丢弃</a:t>
            </a:r>
            <a:r>
              <a:rPr lang="zh-CN" altLang="en-US" sz="2400" kern="0" dirty="0" smtClean="0">
                <a:latin typeface="+mn-ea"/>
                <a:cs typeface="微软雅黑" panose="020B0503020204020204" pitchFamily="34" charset="-122"/>
              </a:rPr>
              <a:t>分组</a:t>
            </a:r>
            <a:endParaRPr lang="en-US" altLang="zh-CN" sz="2400" kern="0" dirty="0" smtClean="0">
              <a:latin typeface="+mn-ea"/>
              <a:cs typeface="微软雅黑" panose="020B0503020204020204" pitchFamily="34" charset="-122"/>
            </a:endParaRPr>
          </a:p>
          <a:p>
            <a:r>
              <a:rPr lang="zh-CN" altLang="en-US" sz="2400" kern="0" dirty="0" smtClean="0">
                <a:latin typeface="+mn-ea"/>
              </a:rPr>
              <a:t>（</a:t>
            </a:r>
            <a:r>
              <a:rPr lang="en-US" altLang="zh-CN" sz="2400" kern="0" dirty="0" smtClean="0">
                <a:latin typeface="+mn-ea"/>
              </a:rPr>
              <a:t>3</a:t>
            </a:r>
            <a:r>
              <a:rPr lang="zh-CN" altLang="en-US" sz="2400" kern="0" dirty="0" smtClean="0">
                <a:latin typeface="+mn-ea"/>
              </a:rPr>
              <a:t>）</a:t>
            </a:r>
            <a:r>
              <a:rPr lang="zh-CN" altLang="en-US" sz="2400" kern="0" dirty="0">
                <a:latin typeface="+mn-ea"/>
                <a:cs typeface="微软雅黑" panose="020B0503020204020204" pitchFamily="34" charset="-122"/>
              </a:rPr>
              <a:t>当分组在路由器内部要转发到输出链路时，发现</a:t>
            </a:r>
            <a:r>
              <a:rPr lang="zh-CN" altLang="en-US" sz="2400" b="1" kern="0" dirty="0">
                <a:latin typeface="+mn-ea"/>
                <a:cs typeface="微软雅黑" panose="020B0503020204020204" pitchFamily="34" charset="-122"/>
              </a:rPr>
              <a:t>输出缓冲区</a:t>
            </a:r>
            <a:r>
              <a:rPr lang="zh-CN" altLang="en-US" sz="2400" kern="0" dirty="0">
                <a:latin typeface="+mn-ea"/>
                <a:cs typeface="微软雅黑" panose="020B0503020204020204" pitchFamily="34" charset="-122"/>
              </a:rPr>
              <a:t>队列已满，路由器只好丢弃分组</a:t>
            </a:r>
          </a:p>
          <a:p>
            <a:endParaRPr lang="en-US" altLang="zh-CN" sz="2400" dirty="0" smtClean="0">
              <a:latin typeface="+mn-ea"/>
            </a:endParaRPr>
          </a:p>
          <a:p>
            <a:r>
              <a:rPr lang="en-US" altLang="zh-CN" sz="2400" dirty="0">
                <a:latin typeface="+mn-ea"/>
              </a:rPr>
              <a:t>5</a:t>
            </a:r>
            <a:r>
              <a:rPr lang="zh-CN" altLang="en-US" sz="2400" dirty="0" smtClean="0">
                <a:latin typeface="+mn-ea"/>
              </a:rPr>
              <a:t>、</a:t>
            </a:r>
            <a:r>
              <a:rPr lang="zh-CN" altLang="en-US" sz="2400" b="1" kern="0" dirty="0" smtClean="0">
                <a:latin typeface="+mn-ea"/>
                <a:cs typeface="微软雅黑" panose="020B0503020204020204" pitchFamily="34" charset="-122"/>
              </a:rPr>
              <a:t>吞吐量</a:t>
            </a:r>
            <a:endParaRPr lang="en-US" altLang="zh-CN" sz="2400" b="1" kern="0" dirty="0" smtClean="0">
              <a:latin typeface="+mn-ea"/>
              <a:cs typeface="微软雅黑" panose="020B0503020204020204" pitchFamily="34" charset="-122"/>
            </a:endParaRPr>
          </a:p>
          <a:p>
            <a:r>
              <a:rPr lang="zh-CN" altLang="en-US" sz="2400" dirty="0">
                <a:latin typeface="+mn-ea"/>
                <a:cs typeface="微软雅黑" panose="020B0503020204020204" pitchFamily="34" charset="-122"/>
              </a:rPr>
              <a:t>接收端接收到数据的比特速率 </a:t>
            </a:r>
            <a:r>
              <a:rPr lang="en-US" altLang="zh-CN" sz="2400" dirty="0">
                <a:latin typeface="+mn-ea"/>
                <a:cs typeface="微软雅黑" panose="020B0503020204020204" pitchFamily="34" charset="-122"/>
              </a:rPr>
              <a:t>(bps )</a:t>
            </a:r>
          </a:p>
          <a:p>
            <a:endParaRPr lang="zh-CN" altLang="en-US" sz="2400" dirty="0">
              <a:latin typeface="+mn-ea"/>
            </a:endParaRPr>
          </a:p>
        </p:txBody>
      </p:sp>
      <p:sp>
        <p:nvSpPr>
          <p:cNvPr id="4" name="矩形 3"/>
          <p:cNvSpPr/>
          <p:nvPr/>
        </p:nvSpPr>
        <p:spPr>
          <a:xfrm>
            <a:off x="11098283" y="521435"/>
            <a:ext cx="822661" cy="369332"/>
          </a:xfrm>
          <a:prstGeom prst="rect">
            <a:avLst/>
          </a:prstGeom>
        </p:spPr>
        <p:txBody>
          <a:bodyPr wrap="none">
            <a:spAutoFit/>
          </a:bodyPr>
          <a:lstStyle/>
          <a:p>
            <a:r>
              <a:rPr lang="en-US" altLang="zh-CN" dirty="0" smtClean="0">
                <a:latin typeface="+mn-ea"/>
              </a:rPr>
              <a:t>03/09</a:t>
            </a:r>
            <a:endParaRPr lang="zh-CN" altLang="en-US" dirty="0"/>
          </a:p>
        </p:txBody>
      </p:sp>
    </p:spTree>
    <p:extLst>
      <p:ext uri="{BB962C8B-B14F-4D97-AF65-F5344CB8AC3E}">
        <p14:creationId xmlns:p14="http://schemas.microsoft.com/office/powerpoint/2010/main" val="395854826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00" name="Rectangle 2">
            <a:extLst>
              <a:ext uri="{FF2B5EF4-FFF2-40B4-BE49-F238E27FC236}">
                <a16:creationId xmlns:a16="http://schemas.microsoft.com/office/drawing/2014/main" id="{85DDB947-B6F5-614C-846E-FE709FBF6C43}"/>
              </a:ext>
            </a:extLst>
          </p:cNvPr>
          <p:cNvSpPr>
            <a:spLocks noGrp="1" noChangeArrowheads="1"/>
          </p:cNvSpPr>
          <p:nvPr>
            <p:ph type="title"/>
          </p:nvPr>
        </p:nvSpPr>
        <p:spPr>
          <a:xfrm>
            <a:off x="4508501" y="863388"/>
            <a:ext cx="3436092" cy="685800"/>
          </a:xfrm>
        </p:spPr>
        <p:txBody>
          <a:bodyPr/>
          <a:lstStyle/>
          <a:p>
            <a:r>
              <a:rPr lang="en-US" altLang="zh-CN" sz="3600" b="1" dirty="0" smtClean="0">
                <a:solidFill>
                  <a:schemeClr val="accent1"/>
                </a:solidFill>
                <a:latin typeface="+mn-lt"/>
                <a:ea typeface="+mn-ea"/>
                <a:cs typeface="+mn-ea"/>
              </a:rPr>
              <a:t>IMAP</a:t>
            </a:r>
            <a:r>
              <a:rPr lang="zh-CN" altLang="en-US" sz="3600" b="1" dirty="0" smtClean="0">
                <a:solidFill>
                  <a:schemeClr val="accent1"/>
                </a:solidFill>
                <a:latin typeface="+mn-lt"/>
                <a:ea typeface="+mn-ea"/>
                <a:cs typeface="+mn-ea"/>
              </a:rPr>
              <a:t>协议</a:t>
            </a:r>
            <a:endParaRPr lang="en-US" altLang="zh-CN" sz="3600" b="1" dirty="0">
              <a:solidFill>
                <a:schemeClr val="accent1"/>
              </a:solidFill>
              <a:latin typeface="+mn-lt"/>
              <a:ea typeface="+mn-ea"/>
              <a:cs typeface="+mn-ea"/>
            </a:endParaRPr>
          </a:p>
        </p:txBody>
      </p:sp>
      <p:sp>
        <p:nvSpPr>
          <p:cNvPr id="177155" name="Rectangle 4">
            <a:extLst>
              <a:ext uri="{FF2B5EF4-FFF2-40B4-BE49-F238E27FC236}">
                <a16:creationId xmlns:a16="http://schemas.microsoft.com/office/drawing/2014/main" id="{2F908ECE-AC6F-E54C-BCD3-13FA2748AB00}"/>
              </a:ext>
            </a:extLst>
          </p:cNvPr>
          <p:cNvSpPr>
            <a:spLocks noGrp="1" noChangeArrowheads="1"/>
          </p:cNvSpPr>
          <p:nvPr>
            <p:ph type="body" sz="half" idx="2"/>
          </p:nvPr>
        </p:nvSpPr>
        <p:spPr>
          <a:xfrm>
            <a:off x="1501953" y="1857456"/>
            <a:ext cx="7708549" cy="3412813"/>
          </a:xfrm>
          <a:noFill/>
        </p:spPr>
        <p:txBody>
          <a:bodyPr/>
          <a:lstStyle/>
          <a:p>
            <a:r>
              <a:rPr lang="zh-CN" altLang="en-US" sz="2800" dirty="0" smtClean="0"/>
              <a:t>所有</a:t>
            </a:r>
            <a:r>
              <a:rPr lang="zh-CN" altLang="en-US" sz="2800" dirty="0"/>
              <a:t>邮件消息保存在一个位置</a:t>
            </a:r>
            <a:r>
              <a:rPr lang="en-US" altLang="zh-CN" sz="2800" dirty="0"/>
              <a:t>: </a:t>
            </a:r>
            <a:r>
              <a:rPr lang="zh-CN" altLang="en-US" sz="2800" dirty="0" smtClean="0"/>
              <a:t>服务器</a:t>
            </a:r>
            <a:endParaRPr lang="en-US" altLang="zh-CN" sz="2800" dirty="0" smtClean="0"/>
          </a:p>
          <a:p>
            <a:endParaRPr lang="zh-CN" altLang="en-US" sz="2800" dirty="0"/>
          </a:p>
          <a:p>
            <a:r>
              <a:rPr lang="zh-CN" altLang="en-US" sz="2800" dirty="0"/>
              <a:t>允许用户利用文件夹</a:t>
            </a:r>
            <a:r>
              <a:rPr lang="zh-CN" altLang="en-US" sz="2800" dirty="0" smtClean="0"/>
              <a:t>组织管理</a:t>
            </a:r>
            <a:r>
              <a:rPr lang="zh-CN" altLang="en-US" sz="2800" dirty="0"/>
              <a:t>邮件</a:t>
            </a:r>
            <a:r>
              <a:rPr lang="zh-CN" altLang="en-US" sz="2800" dirty="0" smtClean="0"/>
              <a:t>消息</a:t>
            </a:r>
            <a:endParaRPr lang="en-US" altLang="zh-CN" sz="2800" dirty="0" smtClean="0"/>
          </a:p>
          <a:p>
            <a:endParaRPr lang="zh-CN" altLang="en-US" sz="2800" dirty="0"/>
          </a:p>
          <a:p>
            <a:r>
              <a:rPr lang="en-US" altLang="zh-CN" sz="2800" dirty="0"/>
              <a:t>IMAP</a:t>
            </a:r>
            <a:r>
              <a:rPr lang="zh-CN" altLang="en-US" sz="2800" dirty="0"/>
              <a:t>支持跨会话</a:t>
            </a:r>
            <a:r>
              <a:rPr lang="en-US" altLang="zh-CN" sz="2800" dirty="0"/>
              <a:t>(Session)</a:t>
            </a:r>
            <a:r>
              <a:rPr lang="zh-CN" altLang="en-US" sz="2800" dirty="0"/>
              <a:t>的用户状态</a:t>
            </a:r>
            <a:r>
              <a:rPr lang="en-US" altLang="zh-CN" sz="2800" dirty="0"/>
              <a:t>:</a:t>
            </a:r>
          </a:p>
          <a:p>
            <a:pPr lvl="1"/>
            <a:r>
              <a:rPr lang="zh-CN" altLang="en-US" sz="2400" dirty="0"/>
              <a:t>文件夹的名字</a:t>
            </a:r>
            <a:endParaRPr lang="en-US" altLang="zh-CN" sz="2400" dirty="0"/>
          </a:p>
          <a:p>
            <a:pPr lvl="1" eaLnBrk="1" hangingPunct="1"/>
            <a:r>
              <a:rPr lang="zh-CN" altLang="en-US" sz="2400" dirty="0" smtClean="0"/>
              <a:t>邮件</a:t>
            </a:r>
            <a:r>
              <a:rPr lang="zh-CN" altLang="en-US" sz="2400" dirty="0"/>
              <a:t>消息</a:t>
            </a:r>
            <a:r>
              <a:rPr lang="en-US" altLang="zh-CN" sz="2400" dirty="0" smtClean="0"/>
              <a:t>IDs</a:t>
            </a:r>
            <a:r>
              <a:rPr lang="zh-CN" altLang="en-US" sz="2400" dirty="0" smtClean="0"/>
              <a:t>和文件夹的</a:t>
            </a:r>
            <a:r>
              <a:rPr lang="zh-CN" altLang="en-US" sz="2400" dirty="0"/>
              <a:t>映射</a:t>
            </a:r>
          </a:p>
        </p:txBody>
      </p:sp>
      <p:sp>
        <p:nvSpPr>
          <p:cNvPr id="6" name="Title 1">
            <a:extLst>
              <a:ext uri="{FF2B5EF4-FFF2-40B4-BE49-F238E27FC236}">
                <a16:creationId xmlns:a16="http://schemas.microsoft.com/office/drawing/2014/main" id="{CD3F202F-18A5-934C-BE6D-A1C104CFCE68}"/>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因特网中的电子邮件</a:t>
            </a:r>
            <a:r>
              <a:rPr lang="en-US" altLang="zh-CN" sz="1800" dirty="0">
                <a:solidFill>
                  <a:schemeClr val="tx1">
                    <a:lumMod val="65000"/>
                    <a:lumOff val="35000"/>
                  </a:schemeClr>
                </a:solidFill>
                <a:latin typeface="+mn-lt"/>
                <a:ea typeface="+mn-ea"/>
                <a:cs typeface="+mn-ea"/>
                <a:sym typeface="+mn-lt"/>
              </a:rPr>
              <a:t>SMTP,POP3,IMAP</a:t>
            </a:r>
            <a:endParaRPr lang="zh-CN" altLang="en-US" sz="1800" dirty="0">
              <a:solidFill>
                <a:schemeClr val="tx1">
                  <a:lumMod val="65000"/>
                  <a:lumOff val="35000"/>
                </a:schemeClr>
              </a:solidFill>
              <a:latin typeface="+mn-lt"/>
              <a:ea typeface="+mn-ea"/>
              <a:cs typeface="+mn-ea"/>
              <a:sym typeface="+mn-lt"/>
            </a:endParaRPr>
          </a:p>
        </p:txBody>
      </p:sp>
    </p:spTree>
    <p:extLst>
      <p:ext uri="{BB962C8B-B14F-4D97-AF65-F5344CB8AC3E}">
        <p14:creationId xmlns:p14="http://schemas.microsoft.com/office/powerpoint/2010/main" val="3292605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6196" name="Rectangle 2">
            <a:extLst>
              <a:ext uri="{FF2B5EF4-FFF2-40B4-BE49-F238E27FC236}">
                <a16:creationId xmlns:a16="http://schemas.microsoft.com/office/drawing/2014/main" id="{DB5A56F4-463E-FF48-A2C5-5CE5BE4158F2}"/>
              </a:ext>
            </a:extLst>
          </p:cNvPr>
          <p:cNvSpPr>
            <a:spLocks noGrp="1" noChangeArrowheads="1"/>
          </p:cNvSpPr>
          <p:nvPr>
            <p:ph type="title"/>
          </p:nvPr>
        </p:nvSpPr>
        <p:spPr>
          <a:xfrm>
            <a:off x="2435430" y="878681"/>
            <a:ext cx="9880600" cy="1143000"/>
          </a:xfrm>
        </p:spPr>
        <p:txBody>
          <a:bodyPr/>
          <a:lstStyle/>
          <a:p>
            <a:r>
              <a:rPr lang="en-US" altLang="zh-CN" sz="3600" b="1" dirty="0">
                <a:solidFill>
                  <a:schemeClr val="accent1"/>
                </a:solidFill>
                <a:latin typeface="+mn-lt"/>
                <a:ea typeface="+mn-ea"/>
                <a:cs typeface="+mn-ea"/>
              </a:rPr>
              <a:t>DNS: </a:t>
            </a:r>
            <a:r>
              <a:rPr lang="zh-CN" altLang="en-US" sz="3600" b="1" dirty="0">
                <a:solidFill>
                  <a:schemeClr val="accent1"/>
                </a:solidFill>
                <a:latin typeface="+mn-lt"/>
                <a:ea typeface="+mn-ea"/>
                <a:cs typeface="+mn-ea"/>
              </a:rPr>
              <a:t>域名系统</a:t>
            </a:r>
            <a:r>
              <a:rPr lang="en-US" altLang="zh-CN" sz="3600" b="1" dirty="0">
                <a:solidFill>
                  <a:schemeClr val="accent1"/>
                </a:solidFill>
                <a:latin typeface="+mn-lt"/>
                <a:ea typeface="+mn-ea"/>
                <a:cs typeface="+mn-ea"/>
              </a:rPr>
              <a:t>Domain Name System</a:t>
            </a:r>
          </a:p>
        </p:txBody>
      </p:sp>
      <p:sp>
        <p:nvSpPr>
          <p:cNvPr id="8" name="Rectangle 3">
            <a:extLst>
              <a:ext uri="{FF2B5EF4-FFF2-40B4-BE49-F238E27FC236}">
                <a16:creationId xmlns:a16="http://schemas.microsoft.com/office/drawing/2014/main" id="{604000F3-BEED-994E-865F-D3EA9EFE3E96}"/>
              </a:ext>
            </a:extLst>
          </p:cNvPr>
          <p:cNvSpPr>
            <a:spLocks noChangeArrowheads="1"/>
          </p:cNvSpPr>
          <p:nvPr/>
        </p:nvSpPr>
        <p:spPr bwMode="auto">
          <a:xfrm>
            <a:off x="975219" y="2021681"/>
            <a:ext cx="10396166"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FontTx/>
              <a:buNone/>
            </a:pPr>
            <a:r>
              <a:rPr lang="en-US" altLang="zh-CN" sz="2800" dirty="0">
                <a:solidFill>
                  <a:schemeClr val="accent2"/>
                </a:solidFill>
              </a:rPr>
              <a:t>DNS</a:t>
            </a:r>
            <a:r>
              <a:rPr lang="zh-CN" altLang="en-US" sz="2800" dirty="0">
                <a:solidFill>
                  <a:schemeClr val="accent2"/>
                </a:solidFill>
              </a:rPr>
              <a:t>服务器提供的功能：</a:t>
            </a:r>
          </a:p>
          <a:p>
            <a:pPr eaLnBrk="1" hangingPunct="1">
              <a:buClr>
                <a:srgbClr val="3333CC"/>
              </a:buClr>
              <a:buSzPct val="85000"/>
              <a:buFont typeface="Wingdings" panose="05000000000000000000" pitchFamily="2" charset="2"/>
              <a:buChar char="l"/>
            </a:pPr>
            <a:r>
              <a:rPr lang="zh-CN" altLang="en-US" sz="2800" dirty="0"/>
              <a:t>主机名到</a:t>
            </a:r>
            <a:r>
              <a:rPr lang="en-US" altLang="zh-CN" sz="2800" dirty="0"/>
              <a:t>IP</a:t>
            </a:r>
            <a:r>
              <a:rPr lang="zh-CN" altLang="en-US" sz="2800" dirty="0"/>
              <a:t>地址的转换</a:t>
            </a:r>
          </a:p>
          <a:p>
            <a:pPr eaLnBrk="1" hangingPunct="1">
              <a:buClr>
                <a:srgbClr val="3333CC"/>
              </a:buClr>
              <a:buSzPct val="85000"/>
              <a:buFont typeface="Wingdings" panose="05000000000000000000" pitchFamily="2" charset="2"/>
              <a:buChar char="l"/>
            </a:pPr>
            <a:r>
              <a:rPr lang="zh-CN" altLang="en-US" sz="2800" dirty="0"/>
              <a:t>主机别名</a:t>
            </a:r>
          </a:p>
          <a:p>
            <a:pPr lvl="1" eaLnBrk="1" hangingPunct="1">
              <a:buClr>
                <a:srgbClr val="3333CC"/>
              </a:buClr>
              <a:buSzPct val="85000"/>
              <a:buFont typeface="Wingdings" pitchFamily="2" charset="2"/>
              <a:buChar char="m"/>
            </a:pPr>
            <a:r>
              <a:rPr lang="zh-CN" altLang="en-US" sz="2400" dirty="0"/>
              <a:t>一个主机可以有一个规范主机名和多个主机别名</a:t>
            </a:r>
          </a:p>
          <a:p>
            <a:pPr eaLnBrk="1" hangingPunct="1">
              <a:buClr>
                <a:srgbClr val="3333CC"/>
              </a:buClr>
              <a:buSzPct val="85000"/>
              <a:buFont typeface="Wingdings" panose="05000000000000000000" pitchFamily="2" charset="2"/>
              <a:buChar char="l"/>
            </a:pPr>
            <a:r>
              <a:rPr lang="zh-CN" altLang="en-US" sz="2800" dirty="0"/>
              <a:t>邮件服务器别名</a:t>
            </a:r>
          </a:p>
          <a:p>
            <a:pPr eaLnBrk="1" hangingPunct="1">
              <a:buClr>
                <a:srgbClr val="3333CC"/>
              </a:buClr>
              <a:buSzPct val="85000"/>
              <a:buFont typeface="Wingdings" panose="05000000000000000000" pitchFamily="2" charset="2"/>
              <a:buChar char="l"/>
            </a:pPr>
            <a:r>
              <a:rPr lang="zh-CN" altLang="en-US" sz="2800" dirty="0"/>
              <a:t>负载分配</a:t>
            </a:r>
          </a:p>
          <a:p>
            <a:pPr lvl="1" eaLnBrk="1" hangingPunct="1">
              <a:buClr>
                <a:srgbClr val="3333CC"/>
              </a:buClr>
              <a:buSzPct val="85000"/>
              <a:buFont typeface="Wingdings" pitchFamily="2" charset="2"/>
              <a:buChar char="m"/>
            </a:pPr>
            <a:r>
              <a:rPr lang="en-US" altLang="zh-CN" sz="2400" dirty="0"/>
              <a:t>DNS</a:t>
            </a:r>
            <a:r>
              <a:rPr lang="zh-CN" altLang="en-US" sz="2400" dirty="0"/>
              <a:t>实现冗余服务器：一个</a:t>
            </a:r>
            <a:r>
              <a:rPr lang="en-US" altLang="zh-CN" sz="2400" dirty="0"/>
              <a:t>IP</a:t>
            </a:r>
            <a:r>
              <a:rPr lang="zh-CN" altLang="en-US" sz="2400" dirty="0"/>
              <a:t>地址集合可以对应于同一个规范主机名。</a:t>
            </a:r>
          </a:p>
        </p:txBody>
      </p:sp>
      <p:sp>
        <p:nvSpPr>
          <p:cNvPr id="5" name="Title 1">
            <a:extLst>
              <a:ext uri="{FF2B5EF4-FFF2-40B4-BE49-F238E27FC236}">
                <a16:creationId xmlns:a16="http://schemas.microsoft.com/office/drawing/2014/main" id="{D319B0C7-7FF6-6440-B689-BD3099CA9515}"/>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DNS: </a:t>
            </a:r>
            <a:r>
              <a:rPr lang="zh-CN" altLang="en-US" sz="1800" dirty="0">
                <a:solidFill>
                  <a:schemeClr val="tx1">
                    <a:lumMod val="65000"/>
                    <a:lumOff val="35000"/>
                  </a:schemeClr>
                </a:solidFill>
                <a:latin typeface="+mn-lt"/>
                <a:ea typeface="+mn-ea"/>
                <a:cs typeface="+mn-ea"/>
                <a:sym typeface="+mn-lt"/>
              </a:rPr>
              <a:t>因特网的目录服务</a:t>
            </a:r>
          </a:p>
        </p:txBody>
      </p:sp>
    </p:spTree>
    <p:extLst>
      <p:ext uri="{BB962C8B-B14F-4D97-AF65-F5344CB8AC3E}">
        <p14:creationId xmlns:p14="http://schemas.microsoft.com/office/powerpoint/2010/main" val="1983043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4" name="Rectangle 2">
            <a:extLst>
              <a:ext uri="{FF2B5EF4-FFF2-40B4-BE49-F238E27FC236}">
                <a16:creationId xmlns:a16="http://schemas.microsoft.com/office/drawing/2014/main" id="{E661E495-DD03-0246-9517-5FADE3D7F181}"/>
              </a:ext>
            </a:extLst>
          </p:cNvPr>
          <p:cNvSpPr>
            <a:spLocks noChangeArrowheads="1"/>
          </p:cNvSpPr>
          <p:nvPr/>
        </p:nvSpPr>
        <p:spPr bwMode="auto">
          <a:xfrm>
            <a:off x="2003309" y="882934"/>
            <a:ext cx="8309092" cy="694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lr>
                <a:srgbClr val="3333CC"/>
              </a:buClr>
              <a:buSzPct val="85000"/>
              <a:buFont typeface="Wingdings" pitchFamily="2" charset="2"/>
              <a:buChar char="r"/>
              <a:defRPr sz="3200" b="1">
                <a:solidFill>
                  <a:schemeClr val="tx1"/>
                </a:solidFill>
                <a:latin typeface="Comic Sans MS" panose="030F0902030302020204" pitchFamily="66" charset="0"/>
                <a:ea typeface="宋体" panose="02010600030101010101" pitchFamily="2" charset="-122"/>
              </a:defRPr>
            </a:lvl1pPr>
            <a:lvl2pPr marL="742950" indent="-285750">
              <a:spcBef>
                <a:spcPct val="20000"/>
              </a:spcBef>
              <a:buClr>
                <a:srgbClr val="3333CC"/>
              </a:buClr>
              <a:buSzPct val="85000"/>
              <a:buFont typeface="Wingdings" pitchFamily="2" charset="2"/>
              <a:buChar char="m"/>
              <a:defRPr sz="2800" b="1">
                <a:solidFill>
                  <a:schemeClr val="tx1"/>
                </a:solidFill>
                <a:latin typeface="Comic Sans MS" panose="030F0902030302020204" pitchFamily="66" charset="0"/>
                <a:ea typeface="宋体" panose="02010600030101010101" pitchFamily="2" charset="-122"/>
              </a:defRPr>
            </a:lvl2pPr>
            <a:lvl3pPr marL="1143000" indent="-228600">
              <a:spcBef>
                <a:spcPct val="20000"/>
              </a:spcBef>
              <a:buChar char="•"/>
              <a:defRPr sz="2400" b="1">
                <a:solidFill>
                  <a:schemeClr val="tx1"/>
                </a:solidFill>
                <a:latin typeface="Comic Sans MS" panose="030F0902030302020204" pitchFamily="66" charset="0"/>
                <a:ea typeface="宋体" panose="02010600030101010101" pitchFamily="2" charset="-122"/>
              </a:defRPr>
            </a:lvl3pPr>
            <a:lvl4pPr marL="1600200" indent="-228600">
              <a:spcBef>
                <a:spcPct val="20000"/>
              </a:spcBef>
              <a:buChar char="–"/>
              <a:defRPr sz="2000" b="1">
                <a:solidFill>
                  <a:schemeClr val="tx1"/>
                </a:solidFill>
                <a:latin typeface="Comic Sans MS" panose="030F0902030302020204" pitchFamily="66"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buNone/>
              <a:defRPr/>
            </a:pPr>
            <a:r>
              <a:rPr lang="en-US" altLang="zh-CN" sz="3600" dirty="0" smtClean="0">
                <a:solidFill>
                  <a:schemeClr val="accent1"/>
                </a:solidFill>
                <a:latin typeface="+mn-lt"/>
                <a:ea typeface="+mn-ea"/>
                <a:cs typeface="+mn-ea"/>
              </a:rPr>
              <a:t>DNS</a:t>
            </a:r>
            <a:r>
              <a:rPr lang="en-US" altLang="zh-CN" sz="3600" dirty="0" smtClean="0">
                <a:solidFill>
                  <a:srgbClr val="7030A0"/>
                </a:solidFill>
              </a:rPr>
              <a:t>:</a:t>
            </a:r>
            <a:r>
              <a:rPr lang="zh-CN" altLang="en-US" sz="3600" dirty="0">
                <a:solidFill>
                  <a:schemeClr val="accent1"/>
                </a:solidFill>
                <a:latin typeface="+mn-lt"/>
                <a:ea typeface="+mn-ea"/>
                <a:cs typeface="+mn-ea"/>
              </a:rPr>
              <a:t>域名系统</a:t>
            </a:r>
            <a:r>
              <a:rPr lang="en-US" altLang="zh-CN" sz="3600" dirty="0">
                <a:solidFill>
                  <a:schemeClr val="accent1"/>
                </a:solidFill>
                <a:latin typeface="+mn-lt"/>
                <a:ea typeface="+mn-ea"/>
                <a:cs typeface="+mn-ea"/>
              </a:rPr>
              <a:t>Domain Name </a:t>
            </a:r>
            <a:r>
              <a:rPr lang="en-US" altLang="zh-CN" sz="3600" dirty="0" smtClean="0">
                <a:solidFill>
                  <a:schemeClr val="accent1"/>
                </a:solidFill>
                <a:latin typeface="+mn-lt"/>
                <a:ea typeface="+mn-ea"/>
                <a:cs typeface="+mn-ea"/>
              </a:rPr>
              <a:t>System </a:t>
            </a:r>
            <a:endParaRPr lang="en-US" altLang="zh-CN" sz="3600" dirty="0">
              <a:solidFill>
                <a:schemeClr val="accent1"/>
              </a:solidFill>
              <a:latin typeface="+mn-lt"/>
              <a:ea typeface="+mn-ea"/>
              <a:cs typeface="+mn-ea"/>
            </a:endParaRPr>
          </a:p>
        </p:txBody>
      </p:sp>
      <p:sp>
        <p:nvSpPr>
          <p:cNvPr id="183298" name="Rectangle 4">
            <a:extLst>
              <a:ext uri="{FF2B5EF4-FFF2-40B4-BE49-F238E27FC236}">
                <a16:creationId xmlns:a16="http://schemas.microsoft.com/office/drawing/2014/main" id="{B519FB85-1E6B-534D-81E1-A84328095D02}"/>
              </a:ext>
            </a:extLst>
          </p:cNvPr>
          <p:cNvSpPr>
            <a:spLocks noChangeArrowheads="1"/>
          </p:cNvSpPr>
          <p:nvPr/>
        </p:nvSpPr>
        <p:spPr bwMode="auto">
          <a:xfrm>
            <a:off x="6553200" y="1905000"/>
            <a:ext cx="3759200" cy="3300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FontTx/>
              <a:buNone/>
            </a:pPr>
            <a:r>
              <a:rPr lang="zh-CN" altLang="en-US" sz="2800" dirty="0">
                <a:solidFill>
                  <a:schemeClr val="accent2"/>
                </a:solidFill>
              </a:rPr>
              <a:t>为什么不集中式</a:t>
            </a:r>
            <a:r>
              <a:rPr lang="en-US" altLang="zh-CN" sz="2800" dirty="0">
                <a:solidFill>
                  <a:schemeClr val="accent2"/>
                </a:solidFill>
              </a:rPr>
              <a:t>DNS?</a:t>
            </a:r>
          </a:p>
          <a:p>
            <a:pPr eaLnBrk="1" hangingPunct="1">
              <a:buClr>
                <a:srgbClr val="3333CC"/>
              </a:buClr>
              <a:buSzPct val="85000"/>
              <a:buFont typeface="Wingdings" panose="05000000000000000000" pitchFamily="2" charset="2"/>
              <a:buChar char="l"/>
            </a:pPr>
            <a:r>
              <a:rPr lang="zh-CN" altLang="en-US" sz="2800" dirty="0"/>
              <a:t>单点故障</a:t>
            </a:r>
          </a:p>
          <a:p>
            <a:pPr eaLnBrk="1" hangingPunct="1">
              <a:buClr>
                <a:srgbClr val="3333CC"/>
              </a:buClr>
              <a:buSzPct val="85000"/>
              <a:buFont typeface="Wingdings" panose="05000000000000000000" pitchFamily="2" charset="2"/>
              <a:buChar char="l"/>
            </a:pPr>
            <a:r>
              <a:rPr lang="zh-CN" altLang="en-US" sz="2800" dirty="0"/>
              <a:t>巨大访问量</a:t>
            </a:r>
          </a:p>
          <a:p>
            <a:pPr eaLnBrk="1" hangingPunct="1">
              <a:buClr>
                <a:srgbClr val="3333CC"/>
              </a:buClr>
              <a:buSzPct val="85000"/>
              <a:buFont typeface="Wingdings" panose="05000000000000000000" pitchFamily="2" charset="2"/>
              <a:buChar char="l"/>
            </a:pPr>
            <a:r>
              <a:rPr lang="zh-CN" altLang="en-US" sz="2800" dirty="0"/>
              <a:t>远距离集中式数据库</a:t>
            </a:r>
          </a:p>
          <a:p>
            <a:pPr eaLnBrk="1" hangingPunct="1">
              <a:buClr>
                <a:srgbClr val="3333CC"/>
              </a:buClr>
              <a:buSzPct val="85000"/>
              <a:buFont typeface="Wingdings" panose="05000000000000000000" pitchFamily="2" charset="2"/>
              <a:buChar char="l"/>
            </a:pPr>
            <a:r>
              <a:rPr lang="zh-CN" altLang="en-US" sz="2800" dirty="0" smtClean="0"/>
              <a:t>维护</a:t>
            </a:r>
            <a:endParaRPr lang="en-US" altLang="zh-CN" sz="2800" dirty="0" smtClean="0"/>
          </a:p>
          <a:p>
            <a:pPr eaLnBrk="1" hangingPunct="1">
              <a:buClr>
                <a:srgbClr val="3333CC"/>
              </a:buClr>
              <a:buSzPct val="85000"/>
              <a:buFont typeface="Wingdings" panose="05000000000000000000" pitchFamily="2" charset="2"/>
              <a:buChar char="l"/>
            </a:pPr>
            <a:r>
              <a:rPr lang="zh-CN" altLang="en-US" sz="2800" dirty="0" smtClean="0"/>
              <a:t>难以扩展</a:t>
            </a:r>
            <a:endParaRPr lang="en-US" altLang="zh-CN" sz="2800" i="1" dirty="0"/>
          </a:p>
        </p:txBody>
      </p:sp>
      <p:sp>
        <p:nvSpPr>
          <p:cNvPr id="164867" name="Rectangle 4">
            <a:extLst>
              <a:ext uri="{FF2B5EF4-FFF2-40B4-BE49-F238E27FC236}">
                <a16:creationId xmlns:a16="http://schemas.microsoft.com/office/drawing/2014/main" id="{4BB48342-0151-4A42-8D1C-80297CE211F2}"/>
              </a:ext>
            </a:extLst>
          </p:cNvPr>
          <p:cNvSpPr txBox="1">
            <a:spLocks noChangeArrowheads="1"/>
          </p:cNvSpPr>
          <p:nvPr/>
        </p:nvSpPr>
        <p:spPr bwMode="auto">
          <a:xfrm>
            <a:off x="611559" y="1904999"/>
            <a:ext cx="5410200" cy="469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l"/>
              <a:defRPr/>
            </a:pPr>
            <a:r>
              <a:rPr lang="en-US" altLang="zh-CN" sz="2800" dirty="0" smtClean="0">
                <a:solidFill>
                  <a:schemeClr val="accent2"/>
                </a:solidFill>
              </a:rPr>
              <a:t>DNS</a:t>
            </a:r>
            <a:r>
              <a:rPr lang="zh-CN" altLang="en-US" sz="2800" dirty="0" smtClean="0">
                <a:solidFill>
                  <a:schemeClr val="accent2"/>
                </a:solidFill>
              </a:rPr>
              <a:t>特点</a:t>
            </a:r>
            <a:endParaRPr lang="en-US" altLang="zh-CN" sz="2800" dirty="0" smtClean="0">
              <a:solidFill>
                <a:schemeClr val="accent2"/>
              </a:solidFill>
            </a:endParaRPr>
          </a:p>
          <a:p>
            <a:pPr lvl="1">
              <a:buClr>
                <a:srgbClr val="3333CC"/>
              </a:buClr>
              <a:buSzPct val="85000"/>
              <a:buFont typeface="Wingdings" panose="05000000000000000000" pitchFamily="2" charset="2"/>
              <a:buChar char="l"/>
              <a:defRPr/>
            </a:pPr>
            <a:r>
              <a:rPr lang="zh-CN" altLang="en-US" sz="2400" dirty="0" smtClean="0">
                <a:solidFill>
                  <a:schemeClr val="accent2"/>
                </a:solidFill>
              </a:rPr>
              <a:t>分布式数据库</a:t>
            </a:r>
            <a:r>
              <a:rPr lang="zh-CN" altLang="en-US" sz="2400" i="1" dirty="0">
                <a:solidFill>
                  <a:srgbClr val="3333CC"/>
                </a:solidFill>
              </a:rPr>
              <a:t>：</a:t>
            </a:r>
            <a:r>
              <a:rPr lang="zh-CN" altLang="en-US" sz="2400" dirty="0"/>
              <a:t>一个由分层</a:t>
            </a:r>
            <a:r>
              <a:rPr lang="en-US" altLang="zh-CN" sz="2400" dirty="0"/>
              <a:t>DNS</a:t>
            </a:r>
            <a:r>
              <a:rPr lang="zh-CN" altLang="en-US" sz="2400" dirty="0"/>
              <a:t>服务器实现的分布式数据库</a:t>
            </a:r>
          </a:p>
          <a:p>
            <a:pPr lvl="1">
              <a:buClr>
                <a:srgbClr val="3333CC"/>
              </a:buClr>
              <a:buSzPct val="85000"/>
              <a:buFont typeface="Wingdings" panose="05000000000000000000" pitchFamily="2" charset="2"/>
              <a:buChar char="l"/>
              <a:defRPr/>
            </a:pPr>
            <a:r>
              <a:rPr lang="zh-CN" altLang="en-US" sz="2400" dirty="0">
                <a:solidFill>
                  <a:schemeClr val="accent2"/>
                </a:solidFill>
              </a:rPr>
              <a:t>应用层协议：</a:t>
            </a:r>
            <a:r>
              <a:rPr lang="en-US" altLang="zh-CN" sz="2400" dirty="0"/>
              <a:t>DNS</a:t>
            </a:r>
            <a:r>
              <a:rPr lang="zh-CN" altLang="en-US" sz="2400" dirty="0"/>
              <a:t>服务器实现域名转换 </a:t>
            </a:r>
            <a:r>
              <a:rPr lang="en-US" altLang="zh-CN" sz="2400" dirty="0"/>
              <a:t>(</a:t>
            </a:r>
            <a:r>
              <a:rPr lang="zh-CN" altLang="en-US" sz="2400" dirty="0"/>
              <a:t>域名</a:t>
            </a:r>
            <a:r>
              <a:rPr lang="en-US" altLang="zh-CN" sz="2400" dirty="0"/>
              <a:t>/</a:t>
            </a:r>
            <a:r>
              <a:rPr lang="zh-CN" altLang="en-US" sz="2400" dirty="0"/>
              <a:t>地址转换</a:t>
            </a:r>
            <a:r>
              <a:rPr lang="en-US" altLang="zh-CN" sz="2400" dirty="0"/>
              <a:t>)</a:t>
            </a:r>
          </a:p>
        </p:txBody>
      </p:sp>
      <p:sp>
        <p:nvSpPr>
          <p:cNvPr id="5" name="Title 1">
            <a:extLst>
              <a:ext uri="{FF2B5EF4-FFF2-40B4-BE49-F238E27FC236}">
                <a16:creationId xmlns:a16="http://schemas.microsoft.com/office/drawing/2014/main" id="{4423BB9B-8234-A746-928C-9E3656EC4F78}"/>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DNS: </a:t>
            </a:r>
            <a:r>
              <a:rPr lang="zh-CN" altLang="en-US" sz="1800" dirty="0">
                <a:solidFill>
                  <a:schemeClr val="tx1">
                    <a:lumMod val="65000"/>
                    <a:lumOff val="35000"/>
                  </a:schemeClr>
                </a:solidFill>
                <a:latin typeface="+mn-lt"/>
                <a:ea typeface="+mn-ea"/>
                <a:cs typeface="+mn-ea"/>
                <a:sym typeface="+mn-lt"/>
              </a:rPr>
              <a:t>因特网的目录服务</a:t>
            </a:r>
          </a:p>
        </p:txBody>
      </p:sp>
    </p:spTree>
    <p:extLst>
      <p:ext uri="{BB962C8B-B14F-4D97-AF65-F5344CB8AC3E}">
        <p14:creationId xmlns:p14="http://schemas.microsoft.com/office/powerpoint/2010/main" val="1030857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2" name="Rectangle 2">
            <a:extLst>
              <a:ext uri="{FF2B5EF4-FFF2-40B4-BE49-F238E27FC236}">
                <a16:creationId xmlns:a16="http://schemas.microsoft.com/office/drawing/2014/main" id="{6FC37CD9-6D93-7248-B8E2-D05104B7A9E5}"/>
              </a:ext>
            </a:extLst>
          </p:cNvPr>
          <p:cNvSpPr>
            <a:spLocks noChangeArrowheads="1"/>
          </p:cNvSpPr>
          <p:nvPr/>
        </p:nvSpPr>
        <p:spPr bwMode="auto">
          <a:xfrm>
            <a:off x="4419600" y="4834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lr>
                <a:srgbClr val="3333CC"/>
              </a:buClr>
              <a:buSzPct val="85000"/>
              <a:buFont typeface="Wingdings" pitchFamily="2" charset="2"/>
              <a:buChar char="r"/>
              <a:defRPr sz="3200" b="1">
                <a:solidFill>
                  <a:schemeClr val="tx1"/>
                </a:solidFill>
                <a:latin typeface="Comic Sans MS" panose="030F0902030302020204" pitchFamily="66" charset="0"/>
                <a:ea typeface="宋体" panose="02010600030101010101" pitchFamily="2" charset="-122"/>
              </a:defRPr>
            </a:lvl1pPr>
            <a:lvl2pPr marL="742950" indent="-285750">
              <a:spcBef>
                <a:spcPct val="20000"/>
              </a:spcBef>
              <a:buClr>
                <a:srgbClr val="3333CC"/>
              </a:buClr>
              <a:buSzPct val="85000"/>
              <a:buFont typeface="Wingdings" pitchFamily="2" charset="2"/>
              <a:buChar char="m"/>
              <a:defRPr sz="2800" b="1">
                <a:solidFill>
                  <a:schemeClr val="tx1"/>
                </a:solidFill>
                <a:latin typeface="Comic Sans MS" panose="030F0902030302020204" pitchFamily="66" charset="0"/>
                <a:ea typeface="宋体" panose="02010600030101010101" pitchFamily="2" charset="-122"/>
              </a:defRPr>
            </a:lvl2pPr>
            <a:lvl3pPr marL="1143000" indent="-228600">
              <a:spcBef>
                <a:spcPct val="20000"/>
              </a:spcBef>
              <a:buChar char="•"/>
              <a:defRPr sz="2400" b="1">
                <a:solidFill>
                  <a:schemeClr val="tx1"/>
                </a:solidFill>
                <a:latin typeface="Comic Sans MS" panose="030F0902030302020204" pitchFamily="66" charset="0"/>
                <a:ea typeface="宋体" panose="02010600030101010101" pitchFamily="2" charset="-122"/>
              </a:defRPr>
            </a:lvl3pPr>
            <a:lvl4pPr marL="1600200" indent="-228600">
              <a:spcBef>
                <a:spcPct val="20000"/>
              </a:spcBef>
              <a:buChar char="–"/>
              <a:defRPr sz="2000" b="1">
                <a:solidFill>
                  <a:schemeClr val="tx1"/>
                </a:solidFill>
                <a:latin typeface="Comic Sans MS" panose="030F0902030302020204" pitchFamily="66"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nSpc>
                <a:spcPct val="90000"/>
              </a:lnSpc>
              <a:spcBef>
                <a:spcPct val="0"/>
              </a:spcBef>
              <a:buClrTx/>
              <a:buSzTx/>
              <a:buNone/>
              <a:defRPr/>
            </a:pPr>
            <a:r>
              <a:rPr lang="zh-CN" altLang="en-US" sz="3600" dirty="0">
                <a:solidFill>
                  <a:schemeClr val="accent1"/>
                </a:solidFill>
                <a:latin typeface="+mn-lt"/>
                <a:ea typeface="+mn-ea"/>
                <a:cs typeface="+mn-ea"/>
              </a:rPr>
              <a:t>分布式、层次数据库</a:t>
            </a:r>
          </a:p>
        </p:txBody>
      </p:sp>
      <p:grpSp>
        <p:nvGrpSpPr>
          <p:cNvPr id="185346" name="Group 20">
            <a:extLst>
              <a:ext uri="{FF2B5EF4-FFF2-40B4-BE49-F238E27FC236}">
                <a16:creationId xmlns:a16="http://schemas.microsoft.com/office/drawing/2014/main" id="{AFD6B543-28D8-1948-B53A-8B14E266CC84}"/>
              </a:ext>
            </a:extLst>
          </p:cNvPr>
          <p:cNvGrpSpPr>
            <a:grpSpLocks/>
          </p:cNvGrpSpPr>
          <p:nvPr/>
        </p:nvGrpSpPr>
        <p:grpSpPr bwMode="auto">
          <a:xfrm>
            <a:off x="1457935" y="1554024"/>
            <a:ext cx="9415462" cy="2706688"/>
            <a:chOff x="30" y="689"/>
            <a:chExt cx="5931" cy="1705"/>
          </a:xfrm>
        </p:grpSpPr>
        <p:sp>
          <p:nvSpPr>
            <p:cNvPr id="185347" name="Rectangle 3">
              <a:extLst>
                <a:ext uri="{FF2B5EF4-FFF2-40B4-BE49-F238E27FC236}">
                  <a16:creationId xmlns:a16="http://schemas.microsoft.com/office/drawing/2014/main" id="{B48BB7F4-63BF-E448-815C-88D91F48F0F7}"/>
                </a:ext>
              </a:extLst>
            </p:cNvPr>
            <p:cNvSpPr>
              <a:spLocks noChangeArrowheads="1"/>
            </p:cNvSpPr>
            <p:nvPr/>
          </p:nvSpPr>
          <p:spPr bwMode="auto">
            <a:xfrm>
              <a:off x="2193" y="689"/>
              <a:ext cx="142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zh-CN" altLang="en-US" sz="2400"/>
                <a:t>根 </a:t>
              </a:r>
              <a:r>
                <a:rPr lang="en-US" altLang="zh-CN" sz="2400"/>
                <a:t>DNS </a:t>
              </a:r>
              <a:r>
                <a:rPr lang="zh-CN" altLang="en-US" sz="2400"/>
                <a:t>服务器</a:t>
              </a:r>
            </a:p>
          </p:txBody>
        </p:sp>
        <p:sp>
          <p:nvSpPr>
            <p:cNvPr id="185348" name="Rectangle 4">
              <a:extLst>
                <a:ext uri="{FF2B5EF4-FFF2-40B4-BE49-F238E27FC236}">
                  <a16:creationId xmlns:a16="http://schemas.microsoft.com/office/drawing/2014/main" id="{9A24099B-0BF3-4245-BD92-EE850C480853}"/>
                </a:ext>
              </a:extLst>
            </p:cNvPr>
            <p:cNvSpPr>
              <a:spLocks noChangeArrowheads="1"/>
            </p:cNvSpPr>
            <p:nvPr/>
          </p:nvSpPr>
          <p:spPr bwMode="auto">
            <a:xfrm>
              <a:off x="571" y="1362"/>
              <a:ext cx="163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a:t>com DNS </a:t>
              </a:r>
              <a:r>
                <a:rPr lang="zh-CN" altLang="en-US" sz="2400"/>
                <a:t>服务器</a:t>
              </a:r>
            </a:p>
          </p:txBody>
        </p:sp>
        <p:sp>
          <p:nvSpPr>
            <p:cNvPr id="185349" name="Rectangle 5">
              <a:extLst>
                <a:ext uri="{FF2B5EF4-FFF2-40B4-BE49-F238E27FC236}">
                  <a16:creationId xmlns:a16="http://schemas.microsoft.com/office/drawing/2014/main" id="{FBF1F7D3-B19A-FA40-B3F3-84EF71817124}"/>
                </a:ext>
              </a:extLst>
            </p:cNvPr>
            <p:cNvSpPr>
              <a:spLocks noChangeArrowheads="1"/>
            </p:cNvSpPr>
            <p:nvPr/>
          </p:nvSpPr>
          <p:spPr bwMode="auto">
            <a:xfrm>
              <a:off x="2239" y="1320"/>
              <a:ext cx="154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a:t>org DNS </a:t>
              </a:r>
              <a:r>
                <a:rPr lang="zh-CN" altLang="en-US" sz="2400"/>
                <a:t>服务器</a:t>
              </a:r>
            </a:p>
          </p:txBody>
        </p:sp>
        <p:sp>
          <p:nvSpPr>
            <p:cNvPr id="185350" name="Rectangle 6">
              <a:extLst>
                <a:ext uri="{FF2B5EF4-FFF2-40B4-BE49-F238E27FC236}">
                  <a16:creationId xmlns:a16="http://schemas.microsoft.com/office/drawing/2014/main" id="{B68186C6-3089-AD46-B266-EEC41C72A8DD}"/>
                </a:ext>
              </a:extLst>
            </p:cNvPr>
            <p:cNvSpPr>
              <a:spLocks noChangeArrowheads="1"/>
            </p:cNvSpPr>
            <p:nvPr/>
          </p:nvSpPr>
          <p:spPr bwMode="auto">
            <a:xfrm>
              <a:off x="3861" y="1320"/>
              <a:ext cx="158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a:t>edu DNS </a:t>
              </a:r>
              <a:r>
                <a:rPr lang="zh-CN" altLang="en-US" sz="2400"/>
                <a:t>服务器</a:t>
              </a:r>
            </a:p>
          </p:txBody>
        </p:sp>
        <p:sp>
          <p:nvSpPr>
            <p:cNvPr id="185351" name="Line 7">
              <a:extLst>
                <a:ext uri="{FF2B5EF4-FFF2-40B4-BE49-F238E27FC236}">
                  <a16:creationId xmlns:a16="http://schemas.microsoft.com/office/drawing/2014/main" id="{000C49E7-476E-E74C-904F-90F4B848A55E}"/>
                </a:ext>
              </a:extLst>
            </p:cNvPr>
            <p:cNvSpPr>
              <a:spLocks noChangeShapeType="1"/>
            </p:cNvSpPr>
            <p:nvPr/>
          </p:nvSpPr>
          <p:spPr bwMode="auto">
            <a:xfrm flipH="1">
              <a:off x="1337" y="941"/>
              <a:ext cx="1307" cy="379"/>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85352" name="Line 8">
              <a:extLst>
                <a:ext uri="{FF2B5EF4-FFF2-40B4-BE49-F238E27FC236}">
                  <a16:creationId xmlns:a16="http://schemas.microsoft.com/office/drawing/2014/main" id="{F3C8AB15-D246-9D40-8EF3-5285C1DAD773}"/>
                </a:ext>
              </a:extLst>
            </p:cNvPr>
            <p:cNvSpPr>
              <a:spLocks noChangeShapeType="1"/>
            </p:cNvSpPr>
            <p:nvPr/>
          </p:nvSpPr>
          <p:spPr bwMode="auto">
            <a:xfrm>
              <a:off x="2825" y="899"/>
              <a:ext cx="0" cy="42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85353" name="Line 9">
              <a:extLst>
                <a:ext uri="{FF2B5EF4-FFF2-40B4-BE49-F238E27FC236}">
                  <a16:creationId xmlns:a16="http://schemas.microsoft.com/office/drawing/2014/main" id="{E5BA1EBD-15A3-2C4F-9E00-8E25D37EE63B}"/>
                </a:ext>
              </a:extLst>
            </p:cNvPr>
            <p:cNvSpPr>
              <a:spLocks noChangeShapeType="1"/>
            </p:cNvSpPr>
            <p:nvPr/>
          </p:nvSpPr>
          <p:spPr bwMode="auto">
            <a:xfrm>
              <a:off x="3050" y="941"/>
              <a:ext cx="1352" cy="379"/>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85354" name="Rectangle 10">
              <a:extLst>
                <a:ext uri="{FF2B5EF4-FFF2-40B4-BE49-F238E27FC236}">
                  <a16:creationId xmlns:a16="http://schemas.microsoft.com/office/drawing/2014/main" id="{CB97234E-1C88-7844-B420-896659DB17D4}"/>
                </a:ext>
              </a:extLst>
            </p:cNvPr>
            <p:cNvSpPr>
              <a:spLocks noChangeArrowheads="1"/>
            </p:cNvSpPr>
            <p:nvPr/>
          </p:nvSpPr>
          <p:spPr bwMode="auto">
            <a:xfrm>
              <a:off x="3645" y="1866"/>
              <a:ext cx="1173"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a:t>poly.edu</a:t>
              </a:r>
            </a:p>
            <a:p>
              <a:pPr eaLnBrk="1" hangingPunct="1">
                <a:spcBef>
                  <a:spcPct val="0"/>
                </a:spcBef>
                <a:buFontTx/>
                <a:buNone/>
              </a:pPr>
              <a:r>
                <a:rPr lang="en-US" altLang="zh-CN" sz="2400"/>
                <a:t>DNS </a:t>
              </a:r>
              <a:r>
                <a:rPr lang="zh-CN" altLang="en-US" sz="2400"/>
                <a:t>服务器</a:t>
              </a:r>
            </a:p>
          </p:txBody>
        </p:sp>
        <p:sp>
          <p:nvSpPr>
            <p:cNvPr id="185355" name="Rectangle 11">
              <a:extLst>
                <a:ext uri="{FF2B5EF4-FFF2-40B4-BE49-F238E27FC236}">
                  <a16:creationId xmlns:a16="http://schemas.microsoft.com/office/drawing/2014/main" id="{25BD2FA4-009F-F24C-8DA4-DEE6CC9B05C0}"/>
                </a:ext>
              </a:extLst>
            </p:cNvPr>
            <p:cNvSpPr>
              <a:spLocks noChangeArrowheads="1"/>
            </p:cNvSpPr>
            <p:nvPr/>
          </p:nvSpPr>
          <p:spPr bwMode="auto">
            <a:xfrm>
              <a:off x="4788" y="1870"/>
              <a:ext cx="1173"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a:t>umass.edu</a:t>
              </a:r>
            </a:p>
            <a:p>
              <a:pPr eaLnBrk="1" hangingPunct="1">
                <a:spcBef>
                  <a:spcPct val="0"/>
                </a:spcBef>
                <a:buFontTx/>
                <a:buNone/>
              </a:pPr>
              <a:r>
                <a:rPr lang="en-US" altLang="zh-CN" sz="2400"/>
                <a:t>DNS </a:t>
              </a:r>
              <a:r>
                <a:rPr lang="zh-CN" altLang="en-US" sz="2400"/>
                <a:t>服务器</a:t>
              </a:r>
            </a:p>
          </p:txBody>
        </p:sp>
        <p:sp>
          <p:nvSpPr>
            <p:cNvPr id="185356" name="Line 12">
              <a:extLst>
                <a:ext uri="{FF2B5EF4-FFF2-40B4-BE49-F238E27FC236}">
                  <a16:creationId xmlns:a16="http://schemas.microsoft.com/office/drawing/2014/main" id="{9DB20713-D151-E048-8C49-A58DA5EA7512}"/>
                </a:ext>
              </a:extLst>
            </p:cNvPr>
            <p:cNvSpPr>
              <a:spLocks noChangeShapeType="1"/>
            </p:cNvSpPr>
            <p:nvPr/>
          </p:nvSpPr>
          <p:spPr bwMode="auto">
            <a:xfrm flipH="1">
              <a:off x="4402" y="1611"/>
              <a:ext cx="316" cy="21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85357" name="Line 13">
              <a:extLst>
                <a:ext uri="{FF2B5EF4-FFF2-40B4-BE49-F238E27FC236}">
                  <a16:creationId xmlns:a16="http://schemas.microsoft.com/office/drawing/2014/main" id="{0BD2A3B8-199C-E24A-87B3-B613BF4AB605}"/>
                </a:ext>
              </a:extLst>
            </p:cNvPr>
            <p:cNvSpPr>
              <a:spLocks noChangeShapeType="1"/>
            </p:cNvSpPr>
            <p:nvPr/>
          </p:nvSpPr>
          <p:spPr bwMode="auto">
            <a:xfrm>
              <a:off x="4721" y="1611"/>
              <a:ext cx="429" cy="25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85358" name="Rectangle 14">
              <a:extLst>
                <a:ext uri="{FF2B5EF4-FFF2-40B4-BE49-F238E27FC236}">
                  <a16:creationId xmlns:a16="http://schemas.microsoft.com/office/drawing/2014/main" id="{E258BC1F-FD08-1143-8AE6-947E7CC28589}"/>
                </a:ext>
              </a:extLst>
            </p:cNvPr>
            <p:cNvSpPr>
              <a:spLocks noChangeArrowheads="1"/>
            </p:cNvSpPr>
            <p:nvPr/>
          </p:nvSpPr>
          <p:spPr bwMode="auto">
            <a:xfrm>
              <a:off x="30" y="1864"/>
              <a:ext cx="1173"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a:t>yahoo.com</a:t>
              </a:r>
            </a:p>
            <a:p>
              <a:pPr eaLnBrk="1" hangingPunct="1">
                <a:spcBef>
                  <a:spcPct val="0"/>
                </a:spcBef>
                <a:buFontTx/>
                <a:buNone/>
              </a:pPr>
              <a:r>
                <a:rPr lang="en-US" altLang="zh-CN" sz="2400"/>
                <a:t>DNS </a:t>
              </a:r>
              <a:r>
                <a:rPr lang="zh-CN" altLang="en-US" sz="2400"/>
                <a:t>服务器</a:t>
              </a:r>
            </a:p>
          </p:txBody>
        </p:sp>
        <p:sp>
          <p:nvSpPr>
            <p:cNvPr id="185359" name="Rectangle 15">
              <a:extLst>
                <a:ext uri="{FF2B5EF4-FFF2-40B4-BE49-F238E27FC236}">
                  <a16:creationId xmlns:a16="http://schemas.microsoft.com/office/drawing/2014/main" id="{6FA9E87C-CF0E-9A40-9508-AEDEF510A2BD}"/>
                </a:ext>
              </a:extLst>
            </p:cNvPr>
            <p:cNvSpPr>
              <a:spLocks noChangeArrowheads="1"/>
            </p:cNvSpPr>
            <p:nvPr/>
          </p:nvSpPr>
          <p:spPr bwMode="auto">
            <a:xfrm>
              <a:off x="1203" y="1867"/>
              <a:ext cx="1299"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a:t>amazon.com</a:t>
              </a:r>
            </a:p>
            <a:p>
              <a:pPr eaLnBrk="1" hangingPunct="1">
                <a:spcBef>
                  <a:spcPct val="0"/>
                </a:spcBef>
                <a:buFontTx/>
                <a:buNone/>
              </a:pPr>
              <a:r>
                <a:rPr lang="en-US" altLang="zh-CN" sz="2400"/>
                <a:t>DNS </a:t>
              </a:r>
              <a:r>
                <a:rPr lang="zh-CN" altLang="en-US" sz="2400"/>
                <a:t>服务器</a:t>
              </a:r>
            </a:p>
          </p:txBody>
        </p:sp>
        <p:sp>
          <p:nvSpPr>
            <p:cNvPr id="185360" name="Line 16">
              <a:extLst>
                <a:ext uri="{FF2B5EF4-FFF2-40B4-BE49-F238E27FC236}">
                  <a16:creationId xmlns:a16="http://schemas.microsoft.com/office/drawing/2014/main" id="{984F58AA-652B-0A49-B9D5-C575CB7D8A22}"/>
                </a:ext>
              </a:extLst>
            </p:cNvPr>
            <p:cNvSpPr>
              <a:spLocks noChangeShapeType="1"/>
            </p:cNvSpPr>
            <p:nvPr/>
          </p:nvSpPr>
          <p:spPr bwMode="auto">
            <a:xfrm flipH="1">
              <a:off x="771" y="1633"/>
              <a:ext cx="423" cy="25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85361" name="Line 17">
              <a:extLst>
                <a:ext uri="{FF2B5EF4-FFF2-40B4-BE49-F238E27FC236}">
                  <a16:creationId xmlns:a16="http://schemas.microsoft.com/office/drawing/2014/main" id="{92518AAD-C71E-FD49-A8BA-248311D1DD26}"/>
                </a:ext>
              </a:extLst>
            </p:cNvPr>
            <p:cNvSpPr>
              <a:spLocks noChangeShapeType="1"/>
            </p:cNvSpPr>
            <p:nvPr/>
          </p:nvSpPr>
          <p:spPr bwMode="auto">
            <a:xfrm>
              <a:off x="1230" y="1632"/>
              <a:ext cx="505" cy="277"/>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85362" name="Rectangle 18">
              <a:extLst>
                <a:ext uri="{FF2B5EF4-FFF2-40B4-BE49-F238E27FC236}">
                  <a16:creationId xmlns:a16="http://schemas.microsoft.com/office/drawing/2014/main" id="{FC3F6D5A-A0F3-144A-83E8-624876AF2AC9}"/>
                </a:ext>
              </a:extLst>
            </p:cNvPr>
            <p:cNvSpPr>
              <a:spLocks noChangeArrowheads="1"/>
            </p:cNvSpPr>
            <p:nvPr/>
          </p:nvSpPr>
          <p:spPr bwMode="auto">
            <a:xfrm>
              <a:off x="2459" y="1870"/>
              <a:ext cx="1173"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a:t>pbs.org</a:t>
              </a:r>
            </a:p>
            <a:p>
              <a:pPr eaLnBrk="1" hangingPunct="1">
                <a:spcBef>
                  <a:spcPct val="0"/>
                </a:spcBef>
                <a:buFontTx/>
                <a:buNone/>
              </a:pPr>
              <a:r>
                <a:rPr lang="en-US" altLang="zh-CN" sz="2400"/>
                <a:t>DNS </a:t>
              </a:r>
              <a:r>
                <a:rPr lang="zh-CN" altLang="en-US" sz="2400"/>
                <a:t>服务器</a:t>
              </a:r>
            </a:p>
          </p:txBody>
        </p:sp>
        <p:sp>
          <p:nvSpPr>
            <p:cNvPr id="185363" name="Line 19">
              <a:extLst>
                <a:ext uri="{FF2B5EF4-FFF2-40B4-BE49-F238E27FC236}">
                  <a16:creationId xmlns:a16="http://schemas.microsoft.com/office/drawing/2014/main" id="{C7699091-0941-AB41-9966-3E905AA9D8CF}"/>
                </a:ext>
              </a:extLst>
            </p:cNvPr>
            <p:cNvSpPr>
              <a:spLocks noChangeShapeType="1"/>
            </p:cNvSpPr>
            <p:nvPr/>
          </p:nvSpPr>
          <p:spPr bwMode="auto">
            <a:xfrm>
              <a:off x="2825" y="1530"/>
              <a:ext cx="0" cy="25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sp>
        <p:nvSpPr>
          <p:cNvPr id="21" name="Title 1">
            <a:extLst>
              <a:ext uri="{FF2B5EF4-FFF2-40B4-BE49-F238E27FC236}">
                <a16:creationId xmlns:a16="http://schemas.microsoft.com/office/drawing/2014/main" id="{E53E76E2-4E6B-8F47-8938-60E366809112}"/>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DNS: </a:t>
            </a:r>
            <a:r>
              <a:rPr lang="zh-CN" altLang="en-US" sz="1800" dirty="0">
                <a:solidFill>
                  <a:schemeClr val="tx1">
                    <a:lumMod val="65000"/>
                    <a:lumOff val="35000"/>
                  </a:schemeClr>
                </a:solidFill>
                <a:latin typeface="+mn-lt"/>
                <a:ea typeface="+mn-ea"/>
                <a:cs typeface="+mn-ea"/>
                <a:sym typeface="+mn-lt"/>
              </a:rPr>
              <a:t>因特网的目录服务</a:t>
            </a:r>
          </a:p>
        </p:txBody>
      </p:sp>
      <p:sp>
        <p:nvSpPr>
          <p:cNvPr id="22" name="Rectangle 21">
            <a:extLst>
              <a:ext uri="{FF2B5EF4-FFF2-40B4-BE49-F238E27FC236}">
                <a16:creationId xmlns:a16="http://schemas.microsoft.com/office/drawing/2014/main" id="{54466375-EB0F-734A-88BC-9EB17366436F}"/>
              </a:ext>
            </a:extLst>
          </p:cNvPr>
          <p:cNvSpPr>
            <a:spLocks noChangeArrowheads="1"/>
          </p:cNvSpPr>
          <p:nvPr/>
        </p:nvSpPr>
        <p:spPr bwMode="auto">
          <a:xfrm>
            <a:off x="1457935" y="4733039"/>
            <a:ext cx="10247557" cy="228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90000"/>
              </a:lnSpc>
              <a:buFontTx/>
              <a:buNone/>
            </a:pPr>
            <a:r>
              <a:rPr lang="zh-CN" altLang="en-US" sz="2400" dirty="0">
                <a:solidFill>
                  <a:schemeClr val="accent2"/>
                </a:solidFill>
              </a:rPr>
              <a:t>客户机怎样决定主机名</a:t>
            </a:r>
            <a:r>
              <a:rPr lang="en-US" altLang="zh-CN" sz="2400" dirty="0" err="1">
                <a:solidFill>
                  <a:schemeClr val="accent2"/>
                </a:solidFill>
              </a:rPr>
              <a:t>www.amazon.com</a:t>
            </a:r>
            <a:r>
              <a:rPr lang="zh-CN" altLang="en-US" sz="2400" dirty="0">
                <a:solidFill>
                  <a:schemeClr val="accent2"/>
                </a:solidFill>
              </a:rPr>
              <a:t>的</a:t>
            </a:r>
            <a:r>
              <a:rPr lang="en-US" altLang="zh-CN" sz="2400" dirty="0">
                <a:solidFill>
                  <a:schemeClr val="accent2"/>
                </a:solidFill>
              </a:rPr>
              <a:t>IP</a:t>
            </a:r>
            <a:r>
              <a:rPr lang="zh-CN" altLang="en-US" sz="2400" dirty="0">
                <a:solidFill>
                  <a:schemeClr val="accent2"/>
                </a:solidFill>
              </a:rPr>
              <a:t>地址？</a:t>
            </a:r>
          </a:p>
          <a:p>
            <a:pPr eaLnBrk="1" hangingPunct="1">
              <a:lnSpc>
                <a:spcPct val="90000"/>
              </a:lnSpc>
              <a:buClr>
                <a:srgbClr val="3333CC"/>
              </a:buClr>
              <a:buSzPct val="85000"/>
              <a:buFont typeface="Wingdings" panose="05000000000000000000" pitchFamily="2" charset="2"/>
              <a:buChar char="l"/>
            </a:pPr>
            <a:r>
              <a:rPr lang="zh-CN" altLang="en-US" sz="2400" dirty="0"/>
              <a:t>客户机查询根服务器得到</a:t>
            </a:r>
            <a:r>
              <a:rPr lang="en-US" altLang="zh-CN" sz="2400" dirty="0"/>
              <a:t>com DNS</a:t>
            </a:r>
            <a:r>
              <a:rPr lang="zh-CN" altLang="en-US" sz="2400" dirty="0"/>
              <a:t>服务器</a:t>
            </a:r>
          </a:p>
          <a:p>
            <a:pPr eaLnBrk="1" hangingPunct="1">
              <a:lnSpc>
                <a:spcPct val="90000"/>
              </a:lnSpc>
              <a:buClr>
                <a:srgbClr val="3333CC"/>
              </a:buClr>
              <a:buSzPct val="85000"/>
              <a:buFont typeface="Wingdings" panose="05000000000000000000" pitchFamily="2" charset="2"/>
              <a:buChar char="l"/>
            </a:pPr>
            <a:r>
              <a:rPr lang="zh-CN" altLang="en-US" sz="2400" dirty="0"/>
              <a:t>客户机查询</a:t>
            </a:r>
            <a:r>
              <a:rPr lang="en-US" altLang="zh-CN" sz="2400" dirty="0"/>
              <a:t>com DNS</a:t>
            </a:r>
            <a:r>
              <a:rPr lang="zh-CN" altLang="en-US" sz="2400" dirty="0"/>
              <a:t>服务器得到</a:t>
            </a:r>
            <a:r>
              <a:rPr lang="en-US" altLang="zh-CN" sz="2400" dirty="0" err="1"/>
              <a:t>amazon.comDNS</a:t>
            </a:r>
            <a:r>
              <a:rPr lang="zh-CN" altLang="en-US" sz="2400" dirty="0"/>
              <a:t>服务器</a:t>
            </a:r>
          </a:p>
          <a:p>
            <a:pPr eaLnBrk="1" hangingPunct="1">
              <a:lnSpc>
                <a:spcPct val="90000"/>
              </a:lnSpc>
              <a:buClr>
                <a:srgbClr val="3333CC"/>
              </a:buClr>
              <a:buSzPct val="85000"/>
              <a:buFont typeface="Wingdings" panose="05000000000000000000" pitchFamily="2" charset="2"/>
              <a:buChar char="l"/>
            </a:pPr>
            <a:r>
              <a:rPr lang="zh-CN" altLang="en-US" sz="2400" dirty="0"/>
              <a:t>客户机查询</a:t>
            </a:r>
            <a:r>
              <a:rPr lang="en-US" altLang="zh-CN" sz="2400" dirty="0" err="1"/>
              <a:t>amazon.comDNS</a:t>
            </a:r>
            <a:r>
              <a:rPr lang="zh-CN" altLang="en-US" sz="2400" dirty="0"/>
              <a:t>服务器得到</a:t>
            </a:r>
            <a:r>
              <a:rPr lang="en-US" altLang="zh-CN" sz="2400" dirty="0" err="1"/>
              <a:t>www.amazon.com</a:t>
            </a:r>
            <a:r>
              <a:rPr lang="zh-CN" altLang="en-US" sz="2400" dirty="0"/>
              <a:t>的</a:t>
            </a:r>
            <a:r>
              <a:rPr lang="en-US" altLang="zh-CN" sz="2400" dirty="0"/>
              <a:t>IP</a:t>
            </a:r>
            <a:r>
              <a:rPr lang="zh-CN" altLang="en-US" sz="2400" dirty="0"/>
              <a:t>地址</a:t>
            </a:r>
          </a:p>
        </p:txBody>
      </p:sp>
    </p:spTree>
    <p:extLst>
      <p:ext uri="{BB962C8B-B14F-4D97-AF65-F5344CB8AC3E}">
        <p14:creationId xmlns:p14="http://schemas.microsoft.com/office/powerpoint/2010/main" val="3996993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6" name="Rectangle 2">
            <a:extLst>
              <a:ext uri="{FF2B5EF4-FFF2-40B4-BE49-F238E27FC236}">
                <a16:creationId xmlns:a16="http://schemas.microsoft.com/office/drawing/2014/main" id="{763F0CD5-3B51-D14B-8541-9CF10A278FF8}"/>
              </a:ext>
            </a:extLst>
          </p:cNvPr>
          <p:cNvSpPr>
            <a:spLocks noChangeArrowheads="1"/>
          </p:cNvSpPr>
          <p:nvPr/>
        </p:nvSpPr>
        <p:spPr bwMode="auto">
          <a:xfrm>
            <a:off x="611559" y="759240"/>
            <a:ext cx="10439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lr>
                <a:srgbClr val="3333CC"/>
              </a:buClr>
              <a:buSzPct val="85000"/>
              <a:buFont typeface="Wingdings" pitchFamily="2" charset="2"/>
              <a:buChar char="r"/>
              <a:defRPr sz="3200" b="1">
                <a:solidFill>
                  <a:schemeClr val="tx1"/>
                </a:solidFill>
                <a:latin typeface="Comic Sans MS" panose="030F0902030302020204" pitchFamily="66" charset="0"/>
                <a:ea typeface="宋体" panose="02010600030101010101" pitchFamily="2" charset="-122"/>
              </a:defRPr>
            </a:lvl1pPr>
            <a:lvl2pPr marL="742950" indent="-285750">
              <a:spcBef>
                <a:spcPct val="20000"/>
              </a:spcBef>
              <a:buClr>
                <a:srgbClr val="3333CC"/>
              </a:buClr>
              <a:buSzPct val="85000"/>
              <a:buFont typeface="Wingdings" pitchFamily="2" charset="2"/>
              <a:buChar char="m"/>
              <a:defRPr sz="2800" b="1">
                <a:solidFill>
                  <a:schemeClr val="tx1"/>
                </a:solidFill>
                <a:latin typeface="Comic Sans MS" panose="030F0902030302020204" pitchFamily="66" charset="0"/>
                <a:ea typeface="宋体" panose="02010600030101010101" pitchFamily="2" charset="-122"/>
              </a:defRPr>
            </a:lvl2pPr>
            <a:lvl3pPr marL="1143000" indent="-228600">
              <a:spcBef>
                <a:spcPct val="20000"/>
              </a:spcBef>
              <a:buChar char="•"/>
              <a:defRPr sz="2400" b="1">
                <a:solidFill>
                  <a:schemeClr val="tx1"/>
                </a:solidFill>
                <a:latin typeface="Comic Sans MS" panose="030F0902030302020204" pitchFamily="66" charset="0"/>
                <a:ea typeface="宋体" panose="02010600030101010101" pitchFamily="2" charset="-122"/>
              </a:defRPr>
            </a:lvl3pPr>
            <a:lvl4pPr marL="1600200" indent="-228600">
              <a:spcBef>
                <a:spcPct val="20000"/>
              </a:spcBef>
              <a:buChar char="–"/>
              <a:defRPr sz="2000" b="1">
                <a:solidFill>
                  <a:schemeClr val="tx1"/>
                </a:solidFill>
                <a:latin typeface="Comic Sans MS" panose="030F0902030302020204" pitchFamily="66"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nSpc>
                <a:spcPct val="90000"/>
              </a:lnSpc>
              <a:spcBef>
                <a:spcPct val="0"/>
              </a:spcBef>
              <a:buClrTx/>
              <a:buSzTx/>
              <a:buNone/>
              <a:defRPr/>
            </a:pPr>
            <a:r>
              <a:rPr lang="zh-CN" altLang="en-US" sz="3600" dirty="0">
                <a:solidFill>
                  <a:schemeClr val="accent1"/>
                </a:solidFill>
                <a:latin typeface="+mn-lt"/>
                <a:ea typeface="+mn-ea"/>
                <a:cs typeface="+mn-ea"/>
              </a:rPr>
              <a:t>本地</a:t>
            </a:r>
            <a:r>
              <a:rPr lang="en-US" altLang="zh-CN" sz="3600" dirty="0">
                <a:solidFill>
                  <a:schemeClr val="accent1"/>
                </a:solidFill>
                <a:latin typeface="+mn-lt"/>
                <a:ea typeface="+mn-ea"/>
                <a:cs typeface="+mn-ea"/>
              </a:rPr>
              <a:t>DNS</a:t>
            </a:r>
            <a:r>
              <a:rPr lang="zh-CN" altLang="en-US" sz="3600" dirty="0">
                <a:solidFill>
                  <a:schemeClr val="accent1"/>
                </a:solidFill>
                <a:latin typeface="+mn-lt"/>
                <a:ea typeface="+mn-ea"/>
                <a:cs typeface="+mn-ea"/>
              </a:rPr>
              <a:t>服务器</a:t>
            </a:r>
            <a:r>
              <a:rPr lang="en-US" altLang="zh-CN" sz="3600" dirty="0">
                <a:solidFill>
                  <a:schemeClr val="accent1"/>
                </a:solidFill>
                <a:latin typeface="+mn-lt"/>
                <a:ea typeface="+mn-ea"/>
                <a:cs typeface="+mn-ea"/>
              </a:rPr>
              <a:t>(Local DNS name server)</a:t>
            </a:r>
            <a:endParaRPr lang="zh-CN" altLang="en-US" sz="3600" dirty="0">
              <a:solidFill>
                <a:schemeClr val="accent1"/>
              </a:solidFill>
              <a:latin typeface="+mn-lt"/>
              <a:ea typeface="+mn-ea"/>
              <a:cs typeface="+mn-ea"/>
            </a:endParaRPr>
          </a:p>
        </p:txBody>
      </p:sp>
      <p:sp>
        <p:nvSpPr>
          <p:cNvPr id="195586" name="Rectangle 3">
            <a:extLst>
              <a:ext uri="{FF2B5EF4-FFF2-40B4-BE49-F238E27FC236}">
                <a16:creationId xmlns:a16="http://schemas.microsoft.com/office/drawing/2014/main" id="{8752C651-969A-8D4B-93F6-A7F8725EA0E7}"/>
              </a:ext>
            </a:extLst>
          </p:cNvPr>
          <p:cNvSpPr>
            <a:spLocks noChangeArrowheads="1"/>
          </p:cNvSpPr>
          <p:nvPr/>
        </p:nvSpPr>
        <p:spPr bwMode="auto">
          <a:xfrm>
            <a:off x="428679" y="1712247"/>
            <a:ext cx="8017052" cy="320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l"/>
            </a:pPr>
            <a:r>
              <a:rPr lang="zh-CN" altLang="en-US" sz="2400" dirty="0"/>
              <a:t>严格来说不属于该服务器的层次结构</a:t>
            </a:r>
          </a:p>
          <a:p>
            <a:pPr eaLnBrk="1" hangingPunct="1">
              <a:buClr>
                <a:srgbClr val="3333CC"/>
              </a:buClr>
              <a:buSzPct val="85000"/>
              <a:buFont typeface="Wingdings" panose="05000000000000000000" pitchFamily="2" charset="2"/>
              <a:buChar char="l"/>
            </a:pPr>
            <a:r>
              <a:rPr lang="zh-CN" altLang="en-US" sz="2400" dirty="0"/>
              <a:t>每个</a:t>
            </a:r>
            <a:r>
              <a:rPr lang="en-US" altLang="zh-CN" sz="2400" dirty="0"/>
              <a:t>ISP</a:t>
            </a:r>
            <a:r>
              <a:rPr lang="zh-CN" altLang="en-US" sz="2400" dirty="0"/>
              <a:t>（如居民区</a:t>
            </a:r>
            <a:r>
              <a:rPr lang="en-US" altLang="zh-CN" sz="2400" dirty="0"/>
              <a:t>ISP</a:t>
            </a:r>
            <a:r>
              <a:rPr lang="zh-CN" altLang="en-US" sz="2400" dirty="0"/>
              <a:t>、公司、大学）都有一个本地</a:t>
            </a:r>
            <a:r>
              <a:rPr lang="en-US" altLang="zh-CN" sz="2400" dirty="0"/>
              <a:t>DNS</a:t>
            </a:r>
          </a:p>
          <a:p>
            <a:pPr lvl="1" eaLnBrk="1" hangingPunct="1">
              <a:buClr>
                <a:srgbClr val="3333CC"/>
              </a:buClr>
              <a:buSzPct val="85000"/>
              <a:buFont typeface="Wingdings" pitchFamily="2" charset="2"/>
              <a:buChar char="m"/>
            </a:pPr>
            <a:r>
              <a:rPr lang="zh-CN" altLang="en-US" sz="2400" dirty="0"/>
              <a:t>也叫默认服务器</a:t>
            </a:r>
          </a:p>
          <a:p>
            <a:pPr eaLnBrk="1" hangingPunct="1">
              <a:buClr>
                <a:srgbClr val="3333CC"/>
              </a:buClr>
              <a:buSzPct val="85000"/>
              <a:buFont typeface="Wingdings" panose="05000000000000000000" pitchFamily="2" charset="2"/>
              <a:buChar char="l"/>
            </a:pPr>
            <a:r>
              <a:rPr lang="zh-CN" altLang="en-US" sz="2400" dirty="0"/>
              <a:t>当主机发出</a:t>
            </a:r>
            <a:r>
              <a:rPr lang="en-US" altLang="zh-CN" sz="2400" dirty="0"/>
              <a:t>DNS</a:t>
            </a:r>
            <a:r>
              <a:rPr lang="zh-CN" altLang="en-US" sz="2400" dirty="0"/>
              <a:t>请求时，该请求被发往本地</a:t>
            </a:r>
            <a:r>
              <a:rPr lang="en-US" altLang="zh-CN" sz="2400" dirty="0"/>
              <a:t>DNS</a:t>
            </a:r>
            <a:r>
              <a:rPr lang="zh-CN" altLang="en-US" sz="2400" dirty="0"/>
              <a:t>服务器。</a:t>
            </a:r>
          </a:p>
          <a:p>
            <a:pPr lvl="1" eaLnBrk="1" hangingPunct="1">
              <a:buClr>
                <a:srgbClr val="3333CC"/>
              </a:buClr>
              <a:buSzPct val="85000"/>
              <a:buFont typeface="Wingdings" pitchFamily="2" charset="2"/>
              <a:buChar char="m"/>
            </a:pPr>
            <a:r>
              <a:rPr lang="zh-CN" altLang="en-US" sz="2400" dirty="0"/>
              <a:t>起着代理的作用，转发请求到层次结构中。</a:t>
            </a:r>
          </a:p>
        </p:txBody>
      </p:sp>
      <p:sp>
        <p:nvSpPr>
          <p:cNvPr id="4" name="Title 1">
            <a:extLst>
              <a:ext uri="{FF2B5EF4-FFF2-40B4-BE49-F238E27FC236}">
                <a16:creationId xmlns:a16="http://schemas.microsoft.com/office/drawing/2014/main" id="{77814CFC-E985-7E46-AF68-8D6121AE98F3}"/>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DNS: </a:t>
            </a:r>
            <a:r>
              <a:rPr lang="zh-CN" altLang="en-US" sz="1800" dirty="0">
                <a:solidFill>
                  <a:schemeClr val="tx1">
                    <a:lumMod val="65000"/>
                    <a:lumOff val="35000"/>
                  </a:schemeClr>
                </a:solidFill>
                <a:latin typeface="+mn-lt"/>
                <a:ea typeface="+mn-ea"/>
                <a:cs typeface="+mn-ea"/>
                <a:sym typeface="+mn-lt"/>
              </a:rPr>
              <a:t>因特网的目录服务</a:t>
            </a:r>
          </a:p>
        </p:txBody>
      </p:sp>
      <p:pic>
        <p:nvPicPr>
          <p:cNvPr id="2" name="图片 1"/>
          <p:cNvPicPr>
            <a:picLocks noChangeAspect="1"/>
          </p:cNvPicPr>
          <p:nvPr/>
        </p:nvPicPr>
        <p:blipFill>
          <a:blip r:embed="rId3"/>
          <a:stretch>
            <a:fillRect/>
          </a:stretch>
        </p:blipFill>
        <p:spPr>
          <a:xfrm>
            <a:off x="8445731" y="2979019"/>
            <a:ext cx="3743352" cy="3878981"/>
          </a:xfrm>
          <a:prstGeom prst="rect">
            <a:avLst/>
          </a:prstGeom>
        </p:spPr>
      </p:pic>
    </p:spTree>
    <p:extLst>
      <p:ext uri="{BB962C8B-B14F-4D97-AF65-F5344CB8AC3E}">
        <p14:creationId xmlns:p14="http://schemas.microsoft.com/office/powerpoint/2010/main" val="297505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4" name="Rectangle 2">
            <a:extLst>
              <a:ext uri="{FF2B5EF4-FFF2-40B4-BE49-F238E27FC236}">
                <a16:creationId xmlns:a16="http://schemas.microsoft.com/office/drawing/2014/main" id="{F7A4B5D4-4D56-5049-B3FE-0DA4EB8D9882}"/>
              </a:ext>
            </a:extLst>
          </p:cNvPr>
          <p:cNvSpPr>
            <a:spLocks noChangeArrowheads="1"/>
          </p:cNvSpPr>
          <p:nvPr/>
        </p:nvSpPr>
        <p:spPr bwMode="auto">
          <a:xfrm>
            <a:off x="1968500" y="652462"/>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lr>
                <a:srgbClr val="3333CC"/>
              </a:buClr>
              <a:buSzPct val="85000"/>
              <a:buFont typeface="Wingdings" pitchFamily="2" charset="2"/>
              <a:buChar char="r"/>
              <a:defRPr sz="3200" b="1">
                <a:solidFill>
                  <a:schemeClr val="tx1"/>
                </a:solidFill>
                <a:latin typeface="Comic Sans MS" panose="030F0902030302020204" pitchFamily="66" charset="0"/>
                <a:ea typeface="宋体" panose="02010600030101010101" pitchFamily="2" charset="-122"/>
              </a:defRPr>
            </a:lvl1pPr>
            <a:lvl2pPr marL="742950" indent="-285750">
              <a:spcBef>
                <a:spcPct val="20000"/>
              </a:spcBef>
              <a:buClr>
                <a:srgbClr val="3333CC"/>
              </a:buClr>
              <a:buSzPct val="85000"/>
              <a:buFont typeface="Wingdings" pitchFamily="2" charset="2"/>
              <a:buChar char="m"/>
              <a:defRPr sz="2800" b="1">
                <a:solidFill>
                  <a:schemeClr val="tx1"/>
                </a:solidFill>
                <a:latin typeface="Comic Sans MS" panose="030F0902030302020204" pitchFamily="66" charset="0"/>
                <a:ea typeface="宋体" panose="02010600030101010101" pitchFamily="2" charset="-122"/>
              </a:defRPr>
            </a:lvl2pPr>
            <a:lvl3pPr marL="1143000" indent="-228600">
              <a:spcBef>
                <a:spcPct val="20000"/>
              </a:spcBef>
              <a:buChar char="•"/>
              <a:defRPr sz="2400" b="1">
                <a:solidFill>
                  <a:schemeClr val="tx1"/>
                </a:solidFill>
                <a:latin typeface="Comic Sans MS" panose="030F0902030302020204" pitchFamily="66" charset="0"/>
                <a:ea typeface="宋体" panose="02010600030101010101" pitchFamily="2" charset="-122"/>
              </a:defRPr>
            </a:lvl3pPr>
            <a:lvl4pPr marL="1600200" indent="-228600">
              <a:spcBef>
                <a:spcPct val="20000"/>
              </a:spcBef>
              <a:buChar char="–"/>
              <a:defRPr sz="2000" b="1">
                <a:solidFill>
                  <a:schemeClr val="tx1"/>
                </a:solidFill>
                <a:latin typeface="Comic Sans MS" panose="030F0902030302020204" pitchFamily="66"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nSpc>
                <a:spcPct val="90000"/>
              </a:lnSpc>
              <a:spcBef>
                <a:spcPct val="0"/>
              </a:spcBef>
              <a:buClrTx/>
              <a:buSzTx/>
              <a:buNone/>
              <a:defRPr/>
            </a:pPr>
            <a:r>
              <a:rPr lang="en-US" altLang="zh-CN" sz="3600" dirty="0">
                <a:solidFill>
                  <a:schemeClr val="accent1"/>
                </a:solidFill>
                <a:latin typeface="+mn-lt"/>
                <a:ea typeface="+mn-ea"/>
                <a:cs typeface="+mn-ea"/>
              </a:rPr>
              <a:t>DNS</a:t>
            </a:r>
            <a:r>
              <a:rPr lang="zh-CN" altLang="en-US" sz="3600" dirty="0">
                <a:solidFill>
                  <a:schemeClr val="accent1"/>
                </a:solidFill>
                <a:latin typeface="+mn-lt"/>
                <a:ea typeface="+mn-ea"/>
                <a:cs typeface="+mn-ea"/>
              </a:rPr>
              <a:t>查询方法一</a:t>
            </a:r>
          </a:p>
        </p:txBody>
      </p:sp>
      <p:sp>
        <p:nvSpPr>
          <p:cNvPr id="197634" name="Rectangle 3">
            <a:extLst>
              <a:ext uri="{FF2B5EF4-FFF2-40B4-BE49-F238E27FC236}">
                <a16:creationId xmlns:a16="http://schemas.microsoft.com/office/drawing/2014/main" id="{90004B51-C0A2-B44C-8FC4-AFFC150DFEB5}"/>
              </a:ext>
            </a:extLst>
          </p:cNvPr>
          <p:cNvSpPr>
            <a:spLocks noChangeArrowheads="1"/>
          </p:cNvSpPr>
          <p:nvPr/>
        </p:nvSpPr>
        <p:spPr bwMode="auto">
          <a:xfrm>
            <a:off x="611559" y="2779713"/>
            <a:ext cx="4728792" cy="318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90000"/>
              </a:lnSpc>
              <a:buFontTx/>
              <a:buNone/>
            </a:pPr>
            <a:r>
              <a:rPr lang="zh-CN" altLang="en-US" sz="2800" dirty="0">
                <a:solidFill>
                  <a:schemeClr val="accent2"/>
                </a:solidFill>
              </a:rPr>
              <a:t>递归查询</a:t>
            </a:r>
            <a:r>
              <a:rPr lang="en-US" altLang="zh-CN" sz="2800" dirty="0">
                <a:solidFill>
                  <a:schemeClr val="accent2"/>
                </a:solidFill>
              </a:rPr>
              <a:t>(recursive query):</a:t>
            </a:r>
          </a:p>
          <a:p>
            <a:pPr eaLnBrk="1" hangingPunct="1">
              <a:lnSpc>
                <a:spcPct val="150000"/>
              </a:lnSpc>
              <a:buClr>
                <a:srgbClr val="3333CC"/>
              </a:buClr>
              <a:buSzPct val="85000"/>
              <a:buFont typeface="Wingdings" panose="05000000000000000000" pitchFamily="2" charset="2"/>
              <a:buChar char="l"/>
            </a:pPr>
            <a:r>
              <a:rPr lang="zh-CN" altLang="en-US" sz="2400" dirty="0"/>
              <a:t>名字解析的负担交给被查询的名字服务器</a:t>
            </a:r>
          </a:p>
          <a:p>
            <a:pPr eaLnBrk="1" hangingPunct="1">
              <a:lnSpc>
                <a:spcPct val="150000"/>
              </a:lnSpc>
              <a:buClr>
                <a:srgbClr val="3333CC"/>
              </a:buClr>
              <a:buSzPct val="85000"/>
              <a:buFont typeface="Wingdings" panose="05000000000000000000" pitchFamily="2" charset="2"/>
              <a:buChar char="l"/>
            </a:pPr>
            <a:r>
              <a:rPr lang="zh-CN" altLang="en-US" sz="2400" dirty="0"/>
              <a:t>被查询的名字服务器负载重</a:t>
            </a:r>
            <a:r>
              <a:rPr lang="en-US" altLang="zh-CN" sz="2400" dirty="0"/>
              <a:t>?</a:t>
            </a:r>
          </a:p>
        </p:txBody>
      </p:sp>
      <p:grpSp>
        <p:nvGrpSpPr>
          <p:cNvPr id="197635" name="Group 66">
            <a:extLst>
              <a:ext uri="{FF2B5EF4-FFF2-40B4-BE49-F238E27FC236}">
                <a16:creationId xmlns:a16="http://schemas.microsoft.com/office/drawing/2014/main" id="{2A16DD1B-2C46-E04D-B618-56770C3E3E6F}"/>
              </a:ext>
            </a:extLst>
          </p:cNvPr>
          <p:cNvGrpSpPr>
            <a:grpSpLocks/>
          </p:cNvGrpSpPr>
          <p:nvPr/>
        </p:nvGrpSpPr>
        <p:grpSpPr bwMode="auto">
          <a:xfrm>
            <a:off x="5854700" y="836613"/>
            <a:ext cx="5834063" cy="5605462"/>
            <a:chOff x="2085" y="362"/>
            <a:chExt cx="3675" cy="3531"/>
          </a:xfrm>
        </p:grpSpPr>
        <p:graphicFrame>
          <p:nvGraphicFramePr>
            <p:cNvPr id="197636" name="Object 4">
              <a:extLst>
                <a:ext uri="{FF2B5EF4-FFF2-40B4-BE49-F238E27FC236}">
                  <a16:creationId xmlns:a16="http://schemas.microsoft.com/office/drawing/2014/main" id="{8340F8AD-D389-2049-A095-799100B1C569}"/>
                </a:ext>
              </a:extLst>
            </p:cNvPr>
            <p:cNvGraphicFramePr>
              <a:graphicFrameLocks/>
            </p:cNvGraphicFramePr>
            <p:nvPr/>
          </p:nvGraphicFramePr>
          <p:xfrm>
            <a:off x="2693" y="2799"/>
            <a:ext cx="533" cy="410"/>
          </p:xfrm>
          <a:graphic>
            <a:graphicData uri="http://schemas.openxmlformats.org/presentationml/2006/ole">
              <mc:AlternateContent xmlns:mc="http://schemas.openxmlformats.org/markup-compatibility/2006">
                <mc:Choice xmlns:v="urn:schemas-microsoft-com:vml" Requires="v">
                  <p:oleObj spid="_x0000_s5682" name="Clip" r:id="rId4" imgW="4876800" imgH="3759200" progId="MS_ClipArt_Gallery.2">
                    <p:embed/>
                  </p:oleObj>
                </mc:Choice>
                <mc:Fallback>
                  <p:oleObj name="Clip" r:id="rId4" imgW="4876800" imgH="3759200" progId="MS_ClipArt_Gallery.2">
                    <p:embed/>
                    <p:pic>
                      <p:nvPicPr>
                        <p:cNvPr id="197636" name="Object 4">
                          <a:extLst>
                            <a:ext uri="{FF2B5EF4-FFF2-40B4-BE49-F238E27FC236}">
                              <a16:creationId xmlns:a16="http://schemas.microsoft.com/office/drawing/2014/main" id="{8340F8AD-D389-2049-A095-799100B1C569}"/>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3" y="2799"/>
                          <a:ext cx="533" cy="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7637" name="Rectangle 5">
              <a:extLst>
                <a:ext uri="{FF2B5EF4-FFF2-40B4-BE49-F238E27FC236}">
                  <a16:creationId xmlns:a16="http://schemas.microsoft.com/office/drawing/2014/main" id="{3E4C21AB-5189-904B-8E35-AB5A32643447}"/>
                </a:ext>
              </a:extLst>
            </p:cNvPr>
            <p:cNvSpPr>
              <a:spLocks noChangeArrowheads="1"/>
            </p:cNvSpPr>
            <p:nvPr/>
          </p:nvSpPr>
          <p:spPr bwMode="auto">
            <a:xfrm>
              <a:off x="2085" y="3163"/>
              <a:ext cx="1331" cy="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t>requesting host</a:t>
              </a:r>
              <a:endParaRPr lang="en-US" altLang="zh-CN" sz="2800"/>
            </a:p>
            <a:p>
              <a:pPr algn="ctr">
                <a:spcBef>
                  <a:spcPct val="0"/>
                </a:spcBef>
                <a:buFontTx/>
                <a:buNone/>
              </a:pPr>
              <a:r>
                <a:rPr lang="en-US" altLang="zh-CN" sz="1800" b="1"/>
                <a:t>cis.poly.edu</a:t>
              </a:r>
            </a:p>
          </p:txBody>
        </p:sp>
        <p:sp>
          <p:nvSpPr>
            <p:cNvPr id="197638" name="Rectangle 6">
              <a:extLst>
                <a:ext uri="{FF2B5EF4-FFF2-40B4-BE49-F238E27FC236}">
                  <a16:creationId xmlns:a16="http://schemas.microsoft.com/office/drawing/2014/main" id="{E368BB5C-E151-E745-B780-D62F1EE8565E}"/>
                </a:ext>
              </a:extLst>
            </p:cNvPr>
            <p:cNvSpPr>
              <a:spLocks noChangeArrowheads="1"/>
            </p:cNvSpPr>
            <p:nvPr/>
          </p:nvSpPr>
          <p:spPr bwMode="auto">
            <a:xfrm>
              <a:off x="3629" y="3660"/>
              <a:ext cx="143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800" b="1"/>
                <a:t>gaia.cs.umass.edu</a:t>
              </a:r>
            </a:p>
          </p:txBody>
        </p:sp>
        <p:graphicFrame>
          <p:nvGraphicFramePr>
            <p:cNvPr id="197639" name="Object 7">
              <a:extLst>
                <a:ext uri="{FF2B5EF4-FFF2-40B4-BE49-F238E27FC236}">
                  <a16:creationId xmlns:a16="http://schemas.microsoft.com/office/drawing/2014/main" id="{DBDB5A4F-A266-5143-A8A2-60DD48DCB3DB}"/>
                </a:ext>
              </a:extLst>
            </p:cNvPr>
            <p:cNvGraphicFramePr>
              <a:graphicFrameLocks/>
            </p:cNvGraphicFramePr>
            <p:nvPr/>
          </p:nvGraphicFramePr>
          <p:xfrm>
            <a:off x="4031" y="3303"/>
            <a:ext cx="533" cy="410"/>
          </p:xfrm>
          <a:graphic>
            <a:graphicData uri="http://schemas.openxmlformats.org/presentationml/2006/ole">
              <mc:AlternateContent xmlns:mc="http://schemas.openxmlformats.org/markup-compatibility/2006">
                <mc:Choice xmlns:v="urn:schemas-microsoft-com:vml" Requires="v">
                  <p:oleObj spid="_x0000_s5683" name="Clip" r:id="rId6" imgW="4876800" imgH="3759200" progId="MS_ClipArt_Gallery.2">
                    <p:embed/>
                  </p:oleObj>
                </mc:Choice>
                <mc:Fallback>
                  <p:oleObj name="Clip" r:id="rId6" imgW="4876800" imgH="3759200" progId="MS_ClipArt_Gallery.2">
                    <p:embed/>
                    <p:pic>
                      <p:nvPicPr>
                        <p:cNvPr id="197639" name="Object 7">
                          <a:extLst>
                            <a:ext uri="{FF2B5EF4-FFF2-40B4-BE49-F238E27FC236}">
                              <a16:creationId xmlns:a16="http://schemas.microsoft.com/office/drawing/2014/main" id="{DBDB5A4F-A266-5143-A8A2-60DD48DCB3DB}"/>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31" y="3303"/>
                          <a:ext cx="533" cy="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97640" name="Group 16">
              <a:extLst>
                <a:ext uri="{FF2B5EF4-FFF2-40B4-BE49-F238E27FC236}">
                  <a16:creationId xmlns:a16="http://schemas.microsoft.com/office/drawing/2014/main" id="{FB2F7641-DE53-0E4B-9512-6A66A23D2911}"/>
                </a:ext>
              </a:extLst>
            </p:cNvPr>
            <p:cNvGrpSpPr>
              <a:grpSpLocks/>
            </p:cNvGrpSpPr>
            <p:nvPr/>
          </p:nvGrpSpPr>
          <p:grpSpPr bwMode="auto">
            <a:xfrm>
              <a:off x="2849" y="1493"/>
              <a:ext cx="233" cy="413"/>
              <a:chOff x="2849" y="1493"/>
              <a:chExt cx="233" cy="413"/>
            </a:xfrm>
          </p:grpSpPr>
          <p:sp>
            <p:nvSpPr>
              <p:cNvPr id="197690" name="AutoShape 8">
                <a:extLst>
                  <a:ext uri="{FF2B5EF4-FFF2-40B4-BE49-F238E27FC236}">
                    <a16:creationId xmlns:a16="http://schemas.microsoft.com/office/drawing/2014/main" id="{D7EA6923-5108-B441-A82A-80D7F94DB3A4}"/>
                  </a:ext>
                </a:extLst>
              </p:cNvPr>
              <p:cNvSpPr>
                <a:spLocks noChangeArrowheads="1"/>
              </p:cNvSpPr>
              <p:nvPr/>
            </p:nvSpPr>
            <p:spPr bwMode="auto">
              <a:xfrm>
                <a:off x="2849" y="1810"/>
                <a:ext cx="233" cy="96"/>
              </a:xfrm>
              <a:prstGeom prst="parallelogram">
                <a:avLst>
                  <a:gd name="adj" fmla="val 93476"/>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7691" name="Rectangle 9">
                <a:extLst>
                  <a:ext uri="{FF2B5EF4-FFF2-40B4-BE49-F238E27FC236}">
                    <a16:creationId xmlns:a16="http://schemas.microsoft.com/office/drawing/2014/main" id="{A742B2BB-7191-4C43-B48C-2F7C6EE2F660}"/>
                  </a:ext>
                </a:extLst>
              </p:cNvPr>
              <p:cNvSpPr>
                <a:spLocks noChangeArrowheads="1"/>
              </p:cNvSpPr>
              <p:nvPr/>
            </p:nvSpPr>
            <p:spPr bwMode="auto">
              <a:xfrm>
                <a:off x="2967" y="1495"/>
                <a:ext cx="107" cy="318"/>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7692" name="Rectangle 10">
                <a:extLst>
                  <a:ext uri="{FF2B5EF4-FFF2-40B4-BE49-F238E27FC236}">
                    <a16:creationId xmlns:a16="http://schemas.microsoft.com/office/drawing/2014/main" id="{BA6D6594-655F-A940-9ECD-960ABFE22CDA}"/>
                  </a:ext>
                </a:extLst>
              </p:cNvPr>
              <p:cNvSpPr>
                <a:spLocks noChangeArrowheads="1"/>
              </p:cNvSpPr>
              <p:nvPr/>
            </p:nvSpPr>
            <p:spPr bwMode="auto">
              <a:xfrm>
                <a:off x="2852" y="1586"/>
                <a:ext cx="145" cy="316"/>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7693" name="AutoShape 11">
                <a:extLst>
                  <a:ext uri="{FF2B5EF4-FFF2-40B4-BE49-F238E27FC236}">
                    <a16:creationId xmlns:a16="http://schemas.microsoft.com/office/drawing/2014/main" id="{014FA436-4DE9-BD45-9DD2-29EE80479C8C}"/>
                  </a:ext>
                </a:extLst>
              </p:cNvPr>
              <p:cNvSpPr>
                <a:spLocks noChangeArrowheads="1"/>
              </p:cNvSpPr>
              <p:nvPr/>
            </p:nvSpPr>
            <p:spPr bwMode="auto">
              <a:xfrm>
                <a:off x="2850" y="1493"/>
                <a:ext cx="231" cy="94"/>
              </a:xfrm>
              <a:prstGeom prst="parallelogram">
                <a:avLst>
                  <a:gd name="adj" fmla="val 94646"/>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7694" name="Line 12">
                <a:extLst>
                  <a:ext uri="{FF2B5EF4-FFF2-40B4-BE49-F238E27FC236}">
                    <a16:creationId xmlns:a16="http://schemas.microsoft.com/office/drawing/2014/main" id="{E0A20890-F62C-994D-9ED8-B929CF127F50}"/>
                  </a:ext>
                </a:extLst>
              </p:cNvPr>
              <p:cNvSpPr>
                <a:spLocks noChangeShapeType="1"/>
              </p:cNvSpPr>
              <p:nvPr/>
            </p:nvSpPr>
            <p:spPr bwMode="auto">
              <a:xfrm>
                <a:off x="3082" y="1499"/>
                <a:ext cx="0" cy="31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97695" name="Line 13">
                <a:extLst>
                  <a:ext uri="{FF2B5EF4-FFF2-40B4-BE49-F238E27FC236}">
                    <a16:creationId xmlns:a16="http://schemas.microsoft.com/office/drawing/2014/main" id="{02F924D0-BB98-934B-895D-69AB01F0F1AA}"/>
                  </a:ext>
                </a:extLst>
              </p:cNvPr>
              <p:cNvSpPr>
                <a:spLocks noChangeShapeType="1"/>
              </p:cNvSpPr>
              <p:nvPr/>
            </p:nvSpPr>
            <p:spPr bwMode="auto">
              <a:xfrm flipH="1">
                <a:off x="2998" y="1810"/>
                <a:ext cx="84" cy="9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97696" name="Rectangle 14">
                <a:extLst>
                  <a:ext uri="{FF2B5EF4-FFF2-40B4-BE49-F238E27FC236}">
                    <a16:creationId xmlns:a16="http://schemas.microsoft.com/office/drawing/2014/main" id="{6FBFECE8-F8D1-0C45-940A-AA1C85C302C6}"/>
                  </a:ext>
                </a:extLst>
              </p:cNvPr>
              <p:cNvSpPr>
                <a:spLocks noChangeArrowheads="1"/>
              </p:cNvSpPr>
              <p:nvPr/>
            </p:nvSpPr>
            <p:spPr bwMode="auto">
              <a:xfrm>
                <a:off x="2870" y="1628"/>
                <a:ext cx="96" cy="181"/>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7697" name="Rectangle 15">
                <a:extLst>
                  <a:ext uri="{FF2B5EF4-FFF2-40B4-BE49-F238E27FC236}">
                    <a16:creationId xmlns:a16="http://schemas.microsoft.com/office/drawing/2014/main" id="{AD0B7842-A8B0-844B-9683-214C8FD53428}"/>
                  </a:ext>
                </a:extLst>
              </p:cNvPr>
              <p:cNvSpPr>
                <a:spLocks noChangeArrowheads="1"/>
              </p:cNvSpPr>
              <p:nvPr/>
            </p:nvSpPr>
            <p:spPr bwMode="auto">
              <a:xfrm>
                <a:off x="2883" y="1682"/>
                <a:ext cx="75" cy="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grpSp>
        <p:sp>
          <p:nvSpPr>
            <p:cNvPr id="197641" name="Rectangle 17">
              <a:extLst>
                <a:ext uri="{FF2B5EF4-FFF2-40B4-BE49-F238E27FC236}">
                  <a16:creationId xmlns:a16="http://schemas.microsoft.com/office/drawing/2014/main" id="{2C0ACE0C-D1CA-274D-9898-6E08E308A961}"/>
                </a:ext>
              </a:extLst>
            </p:cNvPr>
            <p:cNvSpPr>
              <a:spLocks noChangeArrowheads="1"/>
            </p:cNvSpPr>
            <p:nvPr/>
          </p:nvSpPr>
          <p:spPr bwMode="auto">
            <a:xfrm>
              <a:off x="3599" y="362"/>
              <a:ext cx="1267"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t>root DNS server</a:t>
              </a:r>
            </a:p>
          </p:txBody>
        </p:sp>
        <p:sp>
          <p:nvSpPr>
            <p:cNvPr id="197642" name="Line 18">
              <a:extLst>
                <a:ext uri="{FF2B5EF4-FFF2-40B4-BE49-F238E27FC236}">
                  <a16:creationId xmlns:a16="http://schemas.microsoft.com/office/drawing/2014/main" id="{6422B6C6-32F6-814A-8AF6-89B3095F62AD}"/>
                </a:ext>
              </a:extLst>
            </p:cNvPr>
            <p:cNvSpPr>
              <a:spLocks noChangeShapeType="1"/>
            </p:cNvSpPr>
            <p:nvPr/>
          </p:nvSpPr>
          <p:spPr bwMode="auto">
            <a:xfrm flipV="1">
              <a:off x="2880" y="1925"/>
              <a:ext cx="0" cy="828"/>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97643" name="Line 19">
              <a:extLst>
                <a:ext uri="{FF2B5EF4-FFF2-40B4-BE49-F238E27FC236}">
                  <a16:creationId xmlns:a16="http://schemas.microsoft.com/office/drawing/2014/main" id="{2F64CB2A-B13F-9D41-BE5D-F105CA47B039}"/>
                </a:ext>
              </a:extLst>
            </p:cNvPr>
            <p:cNvSpPr>
              <a:spLocks noChangeShapeType="1"/>
            </p:cNvSpPr>
            <p:nvPr/>
          </p:nvSpPr>
          <p:spPr bwMode="auto">
            <a:xfrm flipV="1">
              <a:off x="2952" y="857"/>
              <a:ext cx="576" cy="612"/>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97644" name="Line 20">
              <a:extLst>
                <a:ext uri="{FF2B5EF4-FFF2-40B4-BE49-F238E27FC236}">
                  <a16:creationId xmlns:a16="http://schemas.microsoft.com/office/drawing/2014/main" id="{47EE9D20-7A8C-C643-88FC-058CD364B8FF}"/>
                </a:ext>
              </a:extLst>
            </p:cNvPr>
            <p:cNvSpPr>
              <a:spLocks noChangeShapeType="1"/>
            </p:cNvSpPr>
            <p:nvPr/>
          </p:nvSpPr>
          <p:spPr bwMode="auto">
            <a:xfrm>
              <a:off x="3000" y="1943"/>
              <a:ext cx="6" cy="834"/>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grpSp>
          <p:nvGrpSpPr>
            <p:cNvPr id="197645" name="Group 23">
              <a:extLst>
                <a:ext uri="{FF2B5EF4-FFF2-40B4-BE49-F238E27FC236}">
                  <a16:creationId xmlns:a16="http://schemas.microsoft.com/office/drawing/2014/main" id="{98C32B2C-3264-874F-BCDD-3C9514F71C8A}"/>
                </a:ext>
              </a:extLst>
            </p:cNvPr>
            <p:cNvGrpSpPr>
              <a:grpSpLocks/>
            </p:cNvGrpSpPr>
            <p:nvPr/>
          </p:nvGrpSpPr>
          <p:grpSpPr bwMode="auto">
            <a:xfrm>
              <a:off x="2086" y="2017"/>
              <a:ext cx="1391" cy="427"/>
              <a:chOff x="2086" y="2017"/>
              <a:chExt cx="1391" cy="427"/>
            </a:xfrm>
          </p:grpSpPr>
          <p:sp>
            <p:nvSpPr>
              <p:cNvPr id="197688" name="Rectangle 21">
                <a:extLst>
                  <a:ext uri="{FF2B5EF4-FFF2-40B4-BE49-F238E27FC236}">
                    <a16:creationId xmlns:a16="http://schemas.microsoft.com/office/drawing/2014/main" id="{828F2EA4-78E2-6547-8D9F-7F64D743EFC7}"/>
                  </a:ext>
                </a:extLst>
              </p:cNvPr>
              <p:cNvSpPr>
                <a:spLocks noChangeArrowheads="1"/>
              </p:cNvSpPr>
              <p:nvPr/>
            </p:nvSpPr>
            <p:spPr bwMode="auto">
              <a:xfrm>
                <a:off x="2190" y="2063"/>
                <a:ext cx="1182" cy="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7689" name="Rectangle 22">
                <a:extLst>
                  <a:ext uri="{FF2B5EF4-FFF2-40B4-BE49-F238E27FC236}">
                    <a16:creationId xmlns:a16="http://schemas.microsoft.com/office/drawing/2014/main" id="{92F90E6D-C112-F74A-A019-3C70AB788FFF}"/>
                  </a:ext>
                </a:extLst>
              </p:cNvPr>
              <p:cNvSpPr>
                <a:spLocks noChangeArrowheads="1"/>
              </p:cNvSpPr>
              <p:nvPr/>
            </p:nvSpPr>
            <p:spPr bwMode="auto">
              <a:xfrm>
                <a:off x="2086" y="2017"/>
                <a:ext cx="1391" cy="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t>local DNS server</a:t>
                </a:r>
                <a:endParaRPr lang="en-US" altLang="zh-CN" sz="2800"/>
              </a:p>
              <a:p>
                <a:pPr algn="ctr">
                  <a:spcBef>
                    <a:spcPct val="0"/>
                  </a:spcBef>
                  <a:buFontTx/>
                  <a:buNone/>
                </a:pPr>
                <a:r>
                  <a:rPr lang="en-US" altLang="zh-CN" sz="1800" b="1"/>
                  <a:t>dns.poly.edu</a:t>
                </a:r>
              </a:p>
            </p:txBody>
          </p:sp>
        </p:grpSp>
        <p:sp>
          <p:nvSpPr>
            <p:cNvPr id="197646" name="Rectangle 24">
              <a:extLst>
                <a:ext uri="{FF2B5EF4-FFF2-40B4-BE49-F238E27FC236}">
                  <a16:creationId xmlns:a16="http://schemas.microsoft.com/office/drawing/2014/main" id="{398493AD-E850-764B-A09D-6A022BD1494F}"/>
                </a:ext>
              </a:extLst>
            </p:cNvPr>
            <p:cNvSpPr>
              <a:spLocks noChangeArrowheads="1"/>
            </p:cNvSpPr>
            <p:nvPr/>
          </p:nvSpPr>
          <p:spPr bwMode="auto">
            <a:xfrm>
              <a:off x="2690" y="2464"/>
              <a:ext cx="21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solidFill>
                    <a:srgbClr val="FF0000"/>
                  </a:solidFill>
                </a:rPr>
                <a:t>1</a:t>
              </a:r>
            </a:p>
          </p:txBody>
        </p:sp>
        <p:sp>
          <p:nvSpPr>
            <p:cNvPr id="197647" name="Rectangle 25">
              <a:extLst>
                <a:ext uri="{FF2B5EF4-FFF2-40B4-BE49-F238E27FC236}">
                  <a16:creationId xmlns:a16="http://schemas.microsoft.com/office/drawing/2014/main" id="{98421C69-4CA1-5645-9D67-0CAF18CF1C06}"/>
                </a:ext>
              </a:extLst>
            </p:cNvPr>
            <p:cNvSpPr>
              <a:spLocks noChangeArrowheads="1"/>
            </p:cNvSpPr>
            <p:nvPr/>
          </p:nvSpPr>
          <p:spPr bwMode="auto">
            <a:xfrm>
              <a:off x="3032" y="994"/>
              <a:ext cx="21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solidFill>
                    <a:srgbClr val="FF0000"/>
                  </a:solidFill>
                </a:rPr>
                <a:t>2</a:t>
              </a:r>
            </a:p>
          </p:txBody>
        </p:sp>
        <p:sp>
          <p:nvSpPr>
            <p:cNvPr id="197648" name="Rectangle 26">
              <a:extLst>
                <a:ext uri="{FF2B5EF4-FFF2-40B4-BE49-F238E27FC236}">
                  <a16:creationId xmlns:a16="http://schemas.microsoft.com/office/drawing/2014/main" id="{B6DE6022-D105-084A-B30C-B261C2EACDFC}"/>
                </a:ext>
              </a:extLst>
            </p:cNvPr>
            <p:cNvSpPr>
              <a:spLocks noChangeArrowheads="1"/>
            </p:cNvSpPr>
            <p:nvPr/>
          </p:nvSpPr>
          <p:spPr bwMode="auto">
            <a:xfrm>
              <a:off x="4245" y="2119"/>
              <a:ext cx="21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solidFill>
                    <a:srgbClr val="FF0000"/>
                  </a:solidFill>
                </a:rPr>
                <a:t>4</a:t>
              </a:r>
            </a:p>
          </p:txBody>
        </p:sp>
        <p:sp>
          <p:nvSpPr>
            <p:cNvPr id="197649" name="Rectangle 27">
              <a:extLst>
                <a:ext uri="{FF2B5EF4-FFF2-40B4-BE49-F238E27FC236}">
                  <a16:creationId xmlns:a16="http://schemas.microsoft.com/office/drawing/2014/main" id="{340564C0-435B-A14F-BECC-49789293025E}"/>
                </a:ext>
              </a:extLst>
            </p:cNvPr>
            <p:cNvSpPr>
              <a:spLocks noChangeArrowheads="1"/>
            </p:cNvSpPr>
            <p:nvPr/>
          </p:nvSpPr>
          <p:spPr bwMode="auto">
            <a:xfrm>
              <a:off x="3957" y="2167"/>
              <a:ext cx="21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solidFill>
                    <a:srgbClr val="FF0000"/>
                  </a:solidFill>
                </a:rPr>
                <a:t>5</a:t>
              </a:r>
            </a:p>
          </p:txBody>
        </p:sp>
        <p:sp>
          <p:nvSpPr>
            <p:cNvPr id="197650" name="Rectangle 28">
              <a:extLst>
                <a:ext uri="{FF2B5EF4-FFF2-40B4-BE49-F238E27FC236}">
                  <a16:creationId xmlns:a16="http://schemas.microsoft.com/office/drawing/2014/main" id="{7944F605-1E73-F340-8C79-52463A0507C5}"/>
                </a:ext>
              </a:extLst>
            </p:cNvPr>
            <p:cNvSpPr>
              <a:spLocks noChangeArrowheads="1"/>
            </p:cNvSpPr>
            <p:nvPr/>
          </p:nvSpPr>
          <p:spPr bwMode="auto">
            <a:xfrm>
              <a:off x="3765" y="1303"/>
              <a:ext cx="21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solidFill>
                    <a:srgbClr val="FF0000"/>
                  </a:solidFill>
                </a:rPr>
                <a:t>6</a:t>
              </a:r>
            </a:p>
          </p:txBody>
        </p:sp>
        <p:grpSp>
          <p:nvGrpSpPr>
            <p:cNvPr id="197651" name="Group 37">
              <a:extLst>
                <a:ext uri="{FF2B5EF4-FFF2-40B4-BE49-F238E27FC236}">
                  <a16:creationId xmlns:a16="http://schemas.microsoft.com/office/drawing/2014/main" id="{F5376116-421B-A94B-9220-C0CF59962DC3}"/>
                </a:ext>
              </a:extLst>
            </p:cNvPr>
            <p:cNvGrpSpPr>
              <a:grpSpLocks/>
            </p:cNvGrpSpPr>
            <p:nvPr/>
          </p:nvGrpSpPr>
          <p:grpSpPr bwMode="auto">
            <a:xfrm>
              <a:off x="3551" y="599"/>
              <a:ext cx="233" cy="413"/>
              <a:chOff x="3551" y="599"/>
              <a:chExt cx="233" cy="413"/>
            </a:xfrm>
          </p:grpSpPr>
          <p:sp>
            <p:nvSpPr>
              <p:cNvPr id="197680" name="AutoShape 29">
                <a:extLst>
                  <a:ext uri="{FF2B5EF4-FFF2-40B4-BE49-F238E27FC236}">
                    <a16:creationId xmlns:a16="http://schemas.microsoft.com/office/drawing/2014/main" id="{5F0E1D8F-6732-0C49-A9F6-E3F00A42BCE2}"/>
                  </a:ext>
                </a:extLst>
              </p:cNvPr>
              <p:cNvSpPr>
                <a:spLocks noChangeArrowheads="1"/>
              </p:cNvSpPr>
              <p:nvPr/>
            </p:nvSpPr>
            <p:spPr bwMode="auto">
              <a:xfrm>
                <a:off x="3551" y="916"/>
                <a:ext cx="233" cy="96"/>
              </a:xfrm>
              <a:prstGeom prst="parallelogram">
                <a:avLst>
                  <a:gd name="adj" fmla="val 93476"/>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7681" name="Rectangle 30">
                <a:extLst>
                  <a:ext uri="{FF2B5EF4-FFF2-40B4-BE49-F238E27FC236}">
                    <a16:creationId xmlns:a16="http://schemas.microsoft.com/office/drawing/2014/main" id="{ACF5D1AE-0EF7-CA4D-A083-37EAB30E5EFC}"/>
                  </a:ext>
                </a:extLst>
              </p:cNvPr>
              <p:cNvSpPr>
                <a:spLocks noChangeArrowheads="1"/>
              </p:cNvSpPr>
              <p:nvPr/>
            </p:nvSpPr>
            <p:spPr bwMode="auto">
              <a:xfrm>
                <a:off x="3669" y="601"/>
                <a:ext cx="107" cy="318"/>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7682" name="Rectangle 31">
                <a:extLst>
                  <a:ext uri="{FF2B5EF4-FFF2-40B4-BE49-F238E27FC236}">
                    <a16:creationId xmlns:a16="http://schemas.microsoft.com/office/drawing/2014/main" id="{564E15C0-77B0-B842-BBFF-B8B8F09F449D}"/>
                  </a:ext>
                </a:extLst>
              </p:cNvPr>
              <p:cNvSpPr>
                <a:spLocks noChangeArrowheads="1"/>
              </p:cNvSpPr>
              <p:nvPr/>
            </p:nvSpPr>
            <p:spPr bwMode="auto">
              <a:xfrm>
                <a:off x="3554" y="692"/>
                <a:ext cx="145" cy="316"/>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7683" name="AutoShape 32">
                <a:extLst>
                  <a:ext uri="{FF2B5EF4-FFF2-40B4-BE49-F238E27FC236}">
                    <a16:creationId xmlns:a16="http://schemas.microsoft.com/office/drawing/2014/main" id="{8DAD7E0C-0463-8D45-9126-88E4ABB3DA75}"/>
                  </a:ext>
                </a:extLst>
              </p:cNvPr>
              <p:cNvSpPr>
                <a:spLocks noChangeArrowheads="1"/>
              </p:cNvSpPr>
              <p:nvPr/>
            </p:nvSpPr>
            <p:spPr bwMode="auto">
              <a:xfrm>
                <a:off x="3552" y="599"/>
                <a:ext cx="231" cy="94"/>
              </a:xfrm>
              <a:prstGeom prst="parallelogram">
                <a:avLst>
                  <a:gd name="adj" fmla="val 94646"/>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7684" name="Line 33">
                <a:extLst>
                  <a:ext uri="{FF2B5EF4-FFF2-40B4-BE49-F238E27FC236}">
                    <a16:creationId xmlns:a16="http://schemas.microsoft.com/office/drawing/2014/main" id="{0C5AB990-3F96-B449-91CF-0E446E13BEEE}"/>
                  </a:ext>
                </a:extLst>
              </p:cNvPr>
              <p:cNvSpPr>
                <a:spLocks noChangeShapeType="1"/>
              </p:cNvSpPr>
              <p:nvPr/>
            </p:nvSpPr>
            <p:spPr bwMode="auto">
              <a:xfrm>
                <a:off x="3784" y="605"/>
                <a:ext cx="0" cy="31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97685" name="Line 34">
                <a:extLst>
                  <a:ext uri="{FF2B5EF4-FFF2-40B4-BE49-F238E27FC236}">
                    <a16:creationId xmlns:a16="http://schemas.microsoft.com/office/drawing/2014/main" id="{5372B6B4-9478-2C4C-A0D0-2F7DD06A9F89}"/>
                  </a:ext>
                </a:extLst>
              </p:cNvPr>
              <p:cNvSpPr>
                <a:spLocks noChangeShapeType="1"/>
              </p:cNvSpPr>
              <p:nvPr/>
            </p:nvSpPr>
            <p:spPr bwMode="auto">
              <a:xfrm flipH="1">
                <a:off x="3700" y="916"/>
                <a:ext cx="84" cy="9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97686" name="Rectangle 35">
                <a:extLst>
                  <a:ext uri="{FF2B5EF4-FFF2-40B4-BE49-F238E27FC236}">
                    <a16:creationId xmlns:a16="http://schemas.microsoft.com/office/drawing/2014/main" id="{98D4F2DB-0A4F-7948-B7FC-848DC7BD4DD4}"/>
                  </a:ext>
                </a:extLst>
              </p:cNvPr>
              <p:cNvSpPr>
                <a:spLocks noChangeArrowheads="1"/>
              </p:cNvSpPr>
              <p:nvPr/>
            </p:nvSpPr>
            <p:spPr bwMode="auto">
              <a:xfrm>
                <a:off x="3572" y="734"/>
                <a:ext cx="96" cy="181"/>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7687" name="Rectangle 36">
                <a:extLst>
                  <a:ext uri="{FF2B5EF4-FFF2-40B4-BE49-F238E27FC236}">
                    <a16:creationId xmlns:a16="http://schemas.microsoft.com/office/drawing/2014/main" id="{8C62375F-21B2-FE45-A87E-40D26BA54093}"/>
                  </a:ext>
                </a:extLst>
              </p:cNvPr>
              <p:cNvSpPr>
                <a:spLocks noChangeArrowheads="1"/>
              </p:cNvSpPr>
              <p:nvPr/>
            </p:nvSpPr>
            <p:spPr bwMode="auto">
              <a:xfrm>
                <a:off x="3585" y="788"/>
                <a:ext cx="75" cy="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grpSp>
        <p:grpSp>
          <p:nvGrpSpPr>
            <p:cNvPr id="197652" name="Group 46">
              <a:extLst>
                <a:ext uri="{FF2B5EF4-FFF2-40B4-BE49-F238E27FC236}">
                  <a16:creationId xmlns:a16="http://schemas.microsoft.com/office/drawing/2014/main" id="{83C24DE7-75A6-8E45-95AF-39421EC15245}"/>
                </a:ext>
              </a:extLst>
            </p:cNvPr>
            <p:cNvGrpSpPr>
              <a:grpSpLocks/>
            </p:cNvGrpSpPr>
            <p:nvPr/>
          </p:nvGrpSpPr>
          <p:grpSpPr bwMode="auto">
            <a:xfrm>
              <a:off x="4073" y="1499"/>
              <a:ext cx="233" cy="413"/>
              <a:chOff x="4073" y="1499"/>
              <a:chExt cx="233" cy="413"/>
            </a:xfrm>
          </p:grpSpPr>
          <p:sp>
            <p:nvSpPr>
              <p:cNvPr id="197672" name="AutoShape 38">
                <a:extLst>
                  <a:ext uri="{FF2B5EF4-FFF2-40B4-BE49-F238E27FC236}">
                    <a16:creationId xmlns:a16="http://schemas.microsoft.com/office/drawing/2014/main" id="{95DE1E49-4C5A-BE4E-A183-26C85574CBA3}"/>
                  </a:ext>
                </a:extLst>
              </p:cNvPr>
              <p:cNvSpPr>
                <a:spLocks noChangeArrowheads="1"/>
              </p:cNvSpPr>
              <p:nvPr/>
            </p:nvSpPr>
            <p:spPr bwMode="auto">
              <a:xfrm>
                <a:off x="4073" y="1816"/>
                <a:ext cx="233" cy="96"/>
              </a:xfrm>
              <a:prstGeom prst="parallelogram">
                <a:avLst>
                  <a:gd name="adj" fmla="val 93476"/>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7673" name="Rectangle 39">
                <a:extLst>
                  <a:ext uri="{FF2B5EF4-FFF2-40B4-BE49-F238E27FC236}">
                    <a16:creationId xmlns:a16="http://schemas.microsoft.com/office/drawing/2014/main" id="{B5AC937A-4DC5-5249-804B-5C8916666F63}"/>
                  </a:ext>
                </a:extLst>
              </p:cNvPr>
              <p:cNvSpPr>
                <a:spLocks noChangeArrowheads="1"/>
              </p:cNvSpPr>
              <p:nvPr/>
            </p:nvSpPr>
            <p:spPr bwMode="auto">
              <a:xfrm>
                <a:off x="4191" y="1501"/>
                <a:ext cx="107" cy="318"/>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7674" name="Rectangle 40">
                <a:extLst>
                  <a:ext uri="{FF2B5EF4-FFF2-40B4-BE49-F238E27FC236}">
                    <a16:creationId xmlns:a16="http://schemas.microsoft.com/office/drawing/2014/main" id="{BCAE20A3-9914-D343-B261-931A9A4F4EA7}"/>
                  </a:ext>
                </a:extLst>
              </p:cNvPr>
              <p:cNvSpPr>
                <a:spLocks noChangeArrowheads="1"/>
              </p:cNvSpPr>
              <p:nvPr/>
            </p:nvSpPr>
            <p:spPr bwMode="auto">
              <a:xfrm>
                <a:off x="4076" y="1592"/>
                <a:ext cx="145" cy="316"/>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7675" name="AutoShape 41">
                <a:extLst>
                  <a:ext uri="{FF2B5EF4-FFF2-40B4-BE49-F238E27FC236}">
                    <a16:creationId xmlns:a16="http://schemas.microsoft.com/office/drawing/2014/main" id="{2AEBAE37-851E-E548-A017-35FF0F2E28CA}"/>
                  </a:ext>
                </a:extLst>
              </p:cNvPr>
              <p:cNvSpPr>
                <a:spLocks noChangeArrowheads="1"/>
              </p:cNvSpPr>
              <p:nvPr/>
            </p:nvSpPr>
            <p:spPr bwMode="auto">
              <a:xfrm>
                <a:off x="4074" y="1499"/>
                <a:ext cx="231" cy="94"/>
              </a:xfrm>
              <a:prstGeom prst="parallelogram">
                <a:avLst>
                  <a:gd name="adj" fmla="val 94646"/>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7676" name="Line 42">
                <a:extLst>
                  <a:ext uri="{FF2B5EF4-FFF2-40B4-BE49-F238E27FC236}">
                    <a16:creationId xmlns:a16="http://schemas.microsoft.com/office/drawing/2014/main" id="{BA45FA05-8A70-6D45-B5E3-EA8E875AB932}"/>
                  </a:ext>
                </a:extLst>
              </p:cNvPr>
              <p:cNvSpPr>
                <a:spLocks noChangeShapeType="1"/>
              </p:cNvSpPr>
              <p:nvPr/>
            </p:nvSpPr>
            <p:spPr bwMode="auto">
              <a:xfrm>
                <a:off x="4306" y="1505"/>
                <a:ext cx="0" cy="31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97677" name="Line 43">
                <a:extLst>
                  <a:ext uri="{FF2B5EF4-FFF2-40B4-BE49-F238E27FC236}">
                    <a16:creationId xmlns:a16="http://schemas.microsoft.com/office/drawing/2014/main" id="{66E764C7-B81C-C147-BE9B-F9196DAA52D1}"/>
                  </a:ext>
                </a:extLst>
              </p:cNvPr>
              <p:cNvSpPr>
                <a:spLocks noChangeShapeType="1"/>
              </p:cNvSpPr>
              <p:nvPr/>
            </p:nvSpPr>
            <p:spPr bwMode="auto">
              <a:xfrm flipH="1">
                <a:off x="4222" y="1816"/>
                <a:ext cx="84" cy="9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97678" name="Rectangle 44">
                <a:extLst>
                  <a:ext uri="{FF2B5EF4-FFF2-40B4-BE49-F238E27FC236}">
                    <a16:creationId xmlns:a16="http://schemas.microsoft.com/office/drawing/2014/main" id="{12BC7740-03EF-2E49-98D8-E3F3F96B0ACD}"/>
                  </a:ext>
                </a:extLst>
              </p:cNvPr>
              <p:cNvSpPr>
                <a:spLocks noChangeArrowheads="1"/>
              </p:cNvSpPr>
              <p:nvPr/>
            </p:nvSpPr>
            <p:spPr bwMode="auto">
              <a:xfrm>
                <a:off x="4094" y="1634"/>
                <a:ext cx="96" cy="181"/>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7679" name="Rectangle 45">
                <a:extLst>
                  <a:ext uri="{FF2B5EF4-FFF2-40B4-BE49-F238E27FC236}">
                    <a16:creationId xmlns:a16="http://schemas.microsoft.com/office/drawing/2014/main" id="{61F85A52-C27F-7D43-90DB-380ADCB44B95}"/>
                  </a:ext>
                </a:extLst>
              </p:cNvPr>
              <p:cNvSpPr>
                <a:spLocks noChangeArrowheads="1"/>
              </p:cNvSpPr>
              <p:nvPr/>
            </p:nvSpPr>
            <p:spPr bwMode="auto">
              <a:xfrm>
                <a:off x="4107" y="1688"/>
                <a:ext cx="75" cy="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grpSp>
        <p:grpSp>
          <p:nvGrpSpPr>
            <p:cNvPr id="197653" name="Group 55">
              <a:extLst>
                <a:ext uri="{FF2B5EF4-FFF2-40B4-BE49-F238E27FC236}">
                  <a16:creationId xmlns:a16="http://schemas.microsoft.com/office/drawing/2014/main" id="{F9779E1F-B18B-C043-9021-8FF373853F44}"/>
                </a:ext>
              </a:extLst>
            </p:cNvPr>
            <p:cNvGrpSpPr>
              <a:grpSpLocks/>
            </p:cNvGrpSpPr>
            <p:nvPr/>
          </p:nvGrpSpPr>
          <p:grpSpPr bwMode="auto">
            <a:xfrm>
              <a:off x="4061" y="2519"/>
              <a:ext cx="233" cy="413"/>
              <a:chOff x="4061" y="2519"/>
              <a:chExt cx="233" cy="413"/>
            </a:xfrm>
          </p:grpSpPr>
          <p:sp>
            <p:nvSpPr>
              <p:cNvPr id="197664" name="AutoShape 47">
                <a:extLst>
                  <a:ext uri="{FF2B5EF4-FFF2-40B4-BE49-F238E27FC236}">
                    <a16:creationId xmlns:a16="http://schemas.microsoft.com/office/drawing/2014/main" id="{C7E5E0B1-5B5F-5E42-B6BA-DA466CB154AF}"/>
                  </a:ext>
                </a:extLst>
              </p:cNvPr>
              <p:cNvSpPr>
                <a:spLocks noChangeArrowheads="1"/>
              </p:cNvSpPr>
              <p:nvPr/>
            </p:nvSpPr>
            <p:spPr bwMode="auto">
              <a:xfrm>
                <a:off x="4061" y="2836"/>
                <a:ext cx="233" cy="96"/>
              </a:xfrm>
              <a:prstGeom prst="parallelogram">
                <a:avLst>
                  <a:gd name="adj" fmla="val 93476"/>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7665" name="Rectangle 48">
                <a:extLst>
                  <a:ext uri="{FF2B5EF4-FFF2-40B4-BE49-F238E27FC236}">
                    <a16:creationId xmlns:a16="http://schemas.microsoft.com/office/drawing/2014/main" id="{887B90E2-3C6E-2843-BF8A-D1493F665741}"/>
                  </a:ext>
                </a:extLst>
              </p:cNvPr>
              <p:cNvSpPr>
                <a:spLocks noChangeArrowheads="1"/>
              </p:cNvSpPr>
              <p:nvPr/>
            </p:nvSpPr>
            <p:spPr bwMode="auto">
              <a:xfrm>
                <a:off x="4179" y="2521"/>
                <a:ext cx="107" cy="318"/>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7666" name="Rectangle 49">
                <a:extLst>
                  <a:ext uri="{FF2B5EF4-FFF2-40B4-BE49-F238E27FC236}">
                    <a16:creationId xmlns:a16="http://schemas.microsoft.com/office/drawing/2014/main" id="{D66782DE-28C6-554E-8E0A-8EEC82CD69C5}"/>
                  </a:ext>
                </a:extLst>
              </p:cNvPr>
              <p:cNvSpPr>
                <a:spLocks noChangeArrowheads="1"/>
              </p:cNvSpPr>
              <p:nvPr/>
            </p:nvSpPr>
            <p:spPr bwMode="auto">
              <a:xfrm>
                <a:off x="4064" y="2612"/>
                <a:ext cx="145" cy="316"/>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7667" name="AutoShape 50">
                <a:extLst>
                  <a:ext uri="{FF2B5EF4-FFF2-40B4-BE49-F238E27FC236}">
                    <a16:creationId xmlns:a16="http://schemas.microsoft.com/office/drawing/2014/main" id="{E1278E01-332E-4941-9BDF-4383A14F985B}"/>
                  </a:ext>
                </a:extLst>
              </p:cNvPr>
              <p:cNvSpPr>
                <a:spLocks noChangeArrowheads="1"/>
              </p:cNvSpPr>
              <p:nvPr/>
            </p:nvSpPr>
            <p:spPr bwMode="auto">
              <a:xfrm>
                <a:off x="4062" y="2519"/>
                <a:ext cx="231" cy="94"/>
              </a:xfrm>
              <a:prstGeom prst="parallelogram">
                <a:avLst>
                  <a:gd name="adj" fmla="val 94646"/>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7668" name="Line 51">
                <a:extLst>
                  <a:ext uri="{FF2B5EF4-FFF2-40B4-BE49-F238E27FC236}">
                    <a16:creationId xmlns:a16="http://schemas.microsoft.com/office/drawing/2014/main" id="{07EC2EC2-41C1-AB41-B9BE-4C1B1FB54C09}"/>
                  </a:ext>
                </a:extLst>
              </p:cNvPr>
              <p:cNvSpPr>
                <a:spLocks noChangeShapeType="1"/>
              </p:cNvSpPr>
              <p:nvPr/>
            </p:nvSpPr>
            <p:spPr bwMode="auto">
              <a:xfrm>
                <a:off x="4294" y="2525"/>
                <a:ext cx="0" cy="31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97669" name="Line 52">
                <a:extLst>
                  <a:ext uri="{FF2B5EF4-FFF2-40B4-BE49-F238E27FC236}">
                    <a16:creationId xmlns:a16="http://schemas.microsoft.com/office/drawing/2014/main" id="{4E6D0865-61BA-3E4E-807C-1A9023515D23}"/>
                  </a:ext>
                </a:extLst>
              </p:cNvPr>
              <p:cNvSpPr>
                <a:spLocks noChangeShapeType="1"/>
              </p:cNvSpPr>
              <p:nvPr/>
            </p:nvSpPr>
            <p:spPr bwMode="auto">
              <a:xfrm flipH="1">
                <a:off x="4210" y="2836"/>
                <a:ext cx="84" cy="9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97670" name="Rectangle 53">
                <a:extLst>
                  <a:ext uri="{FF2B5EF4-FFF2-40B4-BE49-F238E27FC236}">
                    <a16:creationId xmlns:a16="http://schemas.microsoft.com/office/drawing/2014/main" id="{B67EB856-249A-2B42-9964-6F79642E8994}"/>
                  </a:ext>
                </a:extLst>
              </p:cNvPr>
              <p:cNvSpPr>
                <a:spLocks noChangeArrowheads="1"/>
              </p:cNvSpPr>
              <p:nvPr/>
            </p:nvSpPr>
            <p:spPr bwMode="auto">
              <a:xfrm>
                <a:off x="4082" y="2654"/>
                <a:ext cx="96" cy="181"/>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7671" name="Rectangle 54">
                <a:extLst>
                  <a:ext uri="{FF2B5EF4-FFF2-40B4-BE49-F238E27FC236}">
                    <a16:creationId xmlns:a16="http://schemas.microsoft.com/office/drawing/2014/main" id="{0E1FC9C7-5943-A84D-A767-51468E05E968}"/>
                  </a:ext>
                </a:extLst>
              </p:cNvPr>
              <p:cNvSpPr>
                <a:spLocks noChangeArrowheads="1"/>
              </p:cNvSpPr>
              <p:nvPr/>
            </p:nvSpPr>
            <p:spPr bwMode="auto">
              <a:xfrm>
                <a:off x="4095" y="2708"/>
                <a:ext cx="75" cy="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grpSp>
        <p:sp>
          <p:nvSpPr>
            <p:cNvPr id="197654" name="Rectangle 56">
              <a:extLst>
                <a:ext uri="{FF2B5EF4-FFF2-40B4-BE49-F238E27FC236}">
                  <a16:creationId xmlns:a16="http://schemas.microsoft.com/office/drawing/2014/main" id="{407A18BE-068F-8A4B-BB26-B21136B76E7D}"/>
                </a:ext>
              </a:extLst>
            </p:cNvPr>
            <p:cNvSpPr>
              <a:spLocks noChangeArrowheads="1"/>
            </p:cNvSpPr>
            <p:nvPr/>
          </p:nvSpPr>
          <p:spPr bwMode="auto">
            <a:xfrm>
              <a:off x="3391" y="2878"/>
              <a:ext cx="1832"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800"/>
                <a:t>authoritative DNS server</a:t>
              </a:r>
              <a:endParaRPr lang="en-US" altLang="zh-CN" sz="2800"/>
            </a:p>
            <a:p>
              <a:pPr algn="ctr">
                <a:spcBef>
                  <a:spcPct val="0"/>
                </a:spcBef>
                <a:buFontTx/>
                <a:buNone/>
              </a:pPr>
              <a:r>
                <a:rPr lang="en-US" altLang="zh-CN" sz="1800" b="1"/>
                <a:t>dns.cs.umass.edu</a:t>
              </a:r>
            </a:p>
          </p:txBody>
        </p:sp>
        <p:sp>
          <p:nvSpPr>
            <p:cNvPr id="197655" name="Rectangle 57">
              <a:extLst>
                <a:ext uri="{FF2B5EF4-FFF2-40B4-BE49-F238E27FC236}">
                  <a16:creationId xmlns:a16="http://schemas.microsoft.com/office/drawing/2014/main" id="{47C5676E-FC66-6842-8C97-FC3A92EB6EBA}"/>
                </a:ext>
              </a:extLst>
            </p:cNvPr>
            <p:cNvSpPr>
              <a:spLocks noChangeArrowheads="1"/>
            </p:cNvSpPr>
            <p:nvPr/>
          </p:nvSpPr>
          <p:spPr bwMode="auto">
            <a:xfrm>
              <a:off x="3237" y="1351"/>
              <a:ext cx="21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solidFill>
                    <a:srgbClr val="FF0000"/>
                  </a:solidFill>
                </a:rPr>
                <a:t>7</a:t>
              </a:r>
            </a:p>
          </p:txBody>
        </p:sp>
        <p:sp>
          <p:nvSpPr>
            <p:cNvPr id="197656" name="Rectangle 58">
              <a:extLst>
                <a:ext uri="{FF2B5EF4-FFF2-40B4-BE49-F238E27FC236}">
                  <a16:creationId xmlns:a16="http://schemas.microsoft.com/office/drawing/2014/main" id="{FEA2A10F-A9BB-0143-943D-1DC95A08D0CE}"/>
                </a:ext>
              </a:extLst>
            </p:cNvPr>
            <p:cNvSpPr>
              <a:spLocks noChangeArrowheads="1"/>
            </p:cNvSpPr>
            <p:nvPr/>
          </p:nvSpPr>
          <p:spPr bwMode="auto">
            <a:xfrm>
              <a:off x="3038" y="2476"/>
              <a:ext cx="21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solidFill>
                    <a:srgbClr val="FF0000"/>
                  </a:solidFill>
                </a:rPr>
                <a:t>8</a:t>
              </a:r>
            </a:p>
          </p:txBody>
        </p:sp>
        <p:sp>
          <p:nvSpPr>
            <p:cNvPr id="197657" name="Line 59">
              <a:extLst>
                <a:ext uri="{FF2B5EF4-FFF2-40B4-BE49-F238E27FC236}">
                  <a16:creationId xmlns:a16="http://schemas.microsoft.com/office/drawing/2014/main" id="{32571094-6F90-3448-AA9C-4C2C32C6B1FE}"/>
                </a:ext>
              </a:extLst>
            </p:cNvPr>
            <p:cNvSpPr>
              <a:spLocks noChangeShapeType="1"/>
            </p:cNvSpPr>
            <p:nvPr/>
          </p:nvSpPr>
          <p:spPr bwMode="auto">
            <a:xfrm>
              <a:off x="3773" y="775"/>
              <a:ext cx="432" cy="720"/>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97658" name="Rectangle 60">
              <a:extLst>
                <a:ext uri="{FF2B5EF4-FFF2-40B4-BE49-F238E27FC236}">
                  <a16:creationId xmlns:a16="http://schemas.microsoft.com/office/drawing/2014/main" id="{E90998B1-95DE-0C45-87AA-77E3C0EC2F22}"/>
                </a:ext>
              </a:extLst>
            </p:cNvPr>
            <p:cNvSpPr>
              <a:spLocks noChangeArrowheads="1"/>
            </p:cNvSpPr>
            <p:nvPr/>
          </p:nvSpPr>
          <p:spPr bwMode="auto">
            <a:xfrm>
              <a:off x="4493" y="1543"/>
              <a:ext cx="1267"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t>TLD DNS server</a:t>
              </a:r>
            </a:p>
          </p:txBody>
        </p:sp>
        <p:sp>
          <p:nvSpPr>
            <p:cNvPr id="197659" name="Line 61">
              <a:extLst>
                <a:ext uri="{FF2B5EF4-FFF2-40B4-BE49-F238E27FC236}">
                  <a16:creationId xmlns:a16="http://schemas.microsoft.com/office/drawing/2014/main" id="{C45AE533-17E7-9347-8130-EAE3212874B7}"/>
                </a:ext>
              </a:extLst>
            </p:cNvPr>
            <p:cNvSpPr>
              <a:spLocks noChangeShapeType="1"/>
            </p:cNvSpPr>
            <p:nvPr/>
          </p:nvSpPr>
          <p:spPr bwMode="auto">
            <a:xfrm>
              <a:off x="4253" y="1879"/>
              <a:ext cx="0" cy="624"/>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97660" name="Line 62">
              <a:extLst>
                <a:ext uri="{FF2B5EF4-FFF2-40B4-BE49-F238E27FC236}">
                  <a16:creationId xmlns:a16="http://schemas.microsoft.com/office/drawing/2014/main" id="{8E847FA6-D2D1-EA4B-BE7B-C53D9F612F82}"/>
                </a:ext>
              </a:extLst>
            </p:cNvPr>
            <p:cNvSpPr>
              <a:spLocks noChangeShapeType="1"/>
            </p:cNvSpPr>
            <p:nvPr/>
          </p:nvSpPr>
          <p:spPr bwMode="auto">
            <a:xfrm flipV="1">
              <a:off x="4157" y="1927"/>
              <a:ext cx="0" cy="576"/>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97661" name="Line 63">
              <a:extLst>
                <a:ext uri="{FF2B5EF4-FFF2-40B4-BE49-F238E27FC236}">
                  <a16:creationId xmlns:a16="http://schemas.microsoft.com/office/drawing/2014/main" id="{5459D23F-AE4F-CC45-A263-9BDADA7C1E99}"/>
                </a:ext>
              </a:extLst>
            </p:cNvPr>
            <p:cNvSpPr>
              <a:spLocks noChangeShapeType="1"/>
            </p:cNvSpPr>
            <p:nvPr/>
          </p:nvSpPr>
          <p:spPr bwMode="auto">
            <a:xfrm flipH="1" flipV="1">
              <a:off x="3725" y="1015"/>
              <a:ext cx="336" cy="576"/>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97662" name="Rectangle 64">
              <a:extLst>
                <a:ext uri="{FF2B5EF4-FFF2-40B4-BE49-F238E27FC236}">
                  <a16:creationId xmlns:a16="http://schemas.microsoft.com/office/drawing/2014/main" id="{4A702C7B-7092-3B4D-AABC-CAD45E18A6C8}"/>
                </a:ext>
              </a:extLst>
            </p:cNvPr>
            <p:cNvSpPr>
              <a:spLocks noChangeArrowheads="1"/>
            </p:cNvSpPr>
            <p:nvPr/>
          </p:nvSpPr>
          <p:spPr bwMode="auto">
            <a:xfrm>
              <a:off x="4053" y="1015"/>
              <a:ext cx="21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solidFill>
                    <a:srgbClr val="FF0000"/>
                  </a:solidFill>
                </a:rPr>
                <a:t>3</a:t>
              </a:r>
            </a:p>
          </p:txBody>
        </p:sp>
        <p:sp>
          <p:nvSpPr>
            <p:cNvPr id="197663" name="Line 65">
              <a:extLst>
                <a:ext uri="{FF2B5EF4-FFF2-40B4-BE49-F238E27FC236}">
                  <a16:creationId xmlns:a16="http://schemas.microsoft.com/office/drawing/2014/main" id="{31BAB735-DF70-354F-A80D-D17162CD9A97}"/>
                </a:ext>
              </a:extLst>
            </p:cNvPr>
            <p:cNvSpPr>
              <a:spLocks noChangeShapeType="1"/>
            </p:cNvSpPr>
            <p:nvPr/>
          </p:nvSpPr>
          <p:spPr bwMode="auto">
            <a:xfrm flipH="1">
              <a:off x="3101" y="1015"/>
              <a:ext cx="480" cy="528"/>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grpSp>
      <p:sp>
        <p:nvSpPr>
          <p:cNvPr id="67" name="Title 1">
            <a:extLst>
              <a:ext uri="{FF2B5EF4-FFF2-40B4-BE49-F238E27FC236}">
                <a16:creationId xmlns:a16="http://schemas.microsoft.com/office/drawing/2014/main" id="{A657CA28-9A5B-2D4F-A900-954D38BCC8A2}"/>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DNS: </a:t>
            </a:r>
            <a:r>
              <a:rPr lang="zh-CN" altLang="en-US" sz="1800" dirty="0">
                <a:solidFill>
                  <a:schemeClr val="tx1">
                    <a:lumMod val="65000"/>
                    <a:lumOff val="35000"/>
                  </a:schemeClr>
                </a:solidFill>
                <a:latin typeface="+mn-lt"/>
                <a:ea typeface="+mn-ea"/>
                <a:cs typeface="+mn-ea"/>
                <a:sym typeface="+mn-lt"/>
              </a:rPr>
              <a:t>因特网的目录服务</a:t>
            </a:r>
          </a:p>
        </p:txBody>
      </p:sp>
      <p:sp>
        <p:nvSpPr>
          <p:cNvPr id="2" name="矩形 1"/>
          <p:cNvSpPr/>
          <p:nvPr/>
        </p:nvSpPr>
        <p:spPr>
          <a:xfrm>
            <a:off x="547510" y="1779220"/>
            <a:ext cx="4833527" cy="830997"/>
          </a:xfrm>
          <a:prstGeom prst="rect">
            <a:avLst/>
          </a:prstGeom>
        </p:spPr>
        <p:txBody>
          <a:bodyPr wrap="square">
            <a:spAutoFit/>
          </a:bodyPr>
          <a:lstStyle/>
          <a:p>
            <a:r>
              <a:rPr lang="en-US" altLang="zh-CN" sz="2400" dirty="0">
                <a:solidFill>
                  <a:srgbClr val="FF0000"/>
                </a:solidFill>
                <a:latin typeface="+mn-ea"/>
              </a:rPr>
              <a:t> </a:t>
            </a:r>
            <a:r>
              <a:rPr lang="zh-CN" altLang="en-US" sz="2400" dirty="0" smtClean="0">
                <a:solidFill>
                  <a:srgbClr val="FF0000"/>
                </a:solidFill>
                <a:latin typeface="+mn-ea"/>
              </a:rPr>
              <a:t>问题：</a:t>
            </a:r>
            <a:r>
              <a:rPr lang="en-US" altLang="zh-CN" sz="2400" dirty="0" smtClean="0">
                <a:latin typeface="+mn-ea"/>
              </a:rPr>
              <a:t>Cis.poly.edu</a:t>
            </a:r>
            <a:r>
              <a:rPr lang="zh-CN" altLang="en-US" sz="2400" dirty="0">
                <a:latin typeface="+mn-ea"/>
              </a:rPr>
              <a:t>的主机想</a:t>
            </a:r>
            <a:r>
              <a:rPr lang="zh-CN" altLang="en-US" sz="2400" dirty="0" smtClean="0">
                <a:latin typeface="+mn-ea"/>
              </a:rPr>
              <a:t>获得</a:t>
            </a:r>
            <a:r>
              <a:rPr lang="en-US" altLang="zh-CN" sz="2400" b="1" dirty="0" smtClean="0">
                <a:solidFill>
                  <a:srgbClr val="FF0000"/>
                </a:solidFill>
                <a:latin typeface="+mn-ea"/>
              </a:rPr>
              <a:t>gaia.cs.umass.edu</a:t>
            </a:r>
            <a:r>
              <a:rPr lang="zh-CN" altLang="en-US" sz="2400" dirty="0">
                <a:latin typeface="+mn-ea"/>
              </a:rPr>
              <a:t>的</a:t>
            </a:r>
            <a:r>
              <a:rPr lang="en-US" altLang="zh-CN" sz="2400" dirty="0">
                <a:latin typeface="+mn-ea"/>
              </a:rPr>
              <a:t>IP</a:t>
            </a:r>
            <a:r>
              <a:rPr lang="zh-CN" altLang="en-US" sz="2400" dirty="0">
                <a:latin typeface="+mn-ea"/>
              </a:rPr>
              <a:t>地址</a:t>
            </a:r>
          </a:p>
        </p:txBody>
      </p:sp>
    </p:spTree>
    <p:extLst>
      <p:ext uri="{BB962C8B-B14F-4D97-AF65-F5344CB8AC3E}">
        <p14:creationId xmlns:p14="http://schemas.microsoft.com/office/powerpoint/2010/main" val="1286974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500" fill="hold"/>
                                        <p:tgtEl>
                                          <p:spTgt spid="67"/>
                                        </p:tgtEl>
                                        <p:attrNameLst>
                                          <p:attrName>ppt_x</p:attrName>
                                        </p:attrNameLst>
                                      </p:cBhvr>
                                      <p:tavLst>
                                        <p:tav tm="0">
                                          <p:val>
                                            <p:strVal val="0-#ppt_w/2"/>
                                          </p:val>
                                        </p:tav>
                                        <p:tav tm="100000">
                                          <p:val>
                                            <p:strVal val="#ppt_x"/>
                                          </p:val>
                                        </p:tav>
                                      </p:tavLst>
                                    </p:anim>
                                    <p:anim calcmode="lin" valueType="num">
                                      <p:cBhvr additive="base">
                                        <p:cTn id="8" dur="500" fill="hold"/>
                                        <p:tgtEl>
                                          <p:spTgt spid="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9681" name="Group 66">
            <a:extLst>
              <a:ext uri="{FF2B5EF4-FFF2-40B4-BE49-F238E27FC236}">
                <a16:creationId xmlns:a16="http://schemas.microsoft.com/office/drawing/2014/main" id="{0F053B89-A97E-464E-BFA5-061A6547FFC7}"/>
              </a:ext>
            </a:extLst>
          </p:cNvPr>
          <p:cNvGrpSpPr>
            <a:grpSpLocks/>
          </p:cNvGrpSpPr>
          <p:nvPr/>
        </p:nvGrpSpPr>
        <p:grpSpPr bwMode="auto">
          <a:xfrm>
            <a:off x="6439933" y="828675"/>
            <a:ext cx="5211763" cy="5568950"/>
            <a:chOff x="2541" y="430"/>
            <a:chExt cx="3283" cy="3508"/>
          </a:xfrm>
        </p:grpSpPr>
        <p:graphicFrame>
          <p:nvGraphicFramePr>
            <p:cNvPr id="199684" name="Object 4">
              <a:extLst>
                <a:ext uri="{FF2B5EF4-FFF2-40B4-BE49-F238E27FC236}">
                  <a16:creationId xmlns:a16="http://schemas.microsoft.com/office/drawing/2014/main" id="{6D9A5E13-4D47-494D-9BAA-075B5BBA18B0}"/>
                </a:ext>
              </a:extLst>
            </p:cNvPr>
            <p:cNvGraphicFramePr>
              <a:graphicFrameLocks/>
            </p:cNvGraphicFramePr>
            <p:nvPr/>
          </p:nvGraphicFramePr>
          <p:xfrm>
            <a:off x="3149" y="2844"/>
            <a:ext cx="533" cy="410"/>
          </p:xfrm>
          <a:graphic>
            <a:graphicData uri="http://schemas.openxmlformats.org/presentationml/2006/ole">
              <mc:AlternateContent xmlns:mc="http://schemas.openxmlformats.org/markup-compatibility/2006">
                <mc:Choice xmlns:v="urn:schemas-microsoft-com:vml" Requires="v">
                  <p:oleObj spid="_x0000_s6706" name="Clip" r:id="rId4" imgW="4876800" imgH="3759200" progId="MS_ClipArt_Gallery.2">
                    <p:embed/>
                  </p:oleObj>
                </mc:Choice>
                <mc:Fallback>
                  <p:oleObj name="Clip" r:id="rId4" imgW="4876800" imgH="3759200" progId="MS_ClipArt_Gallery.2">
                    <p:embed/>
                    <p:pic>
                      <p:nvPicPr>
                        <p:cNvPr id="199684" name="Object 4">
                          <a:extLst>
                            <a:ext uri="{FF2B5EF4-FFF2-40B4-BE49-F238E27FC236}">
                              <a16:creationId xmlns:a16="http://schemas.microsoft.com/office/drawing/2014/main" id="{6D9A5E13-4D47-494D-9BAA-075B5BBA18B0}"/>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9" y="2844"/>
                          <a:ext cx="533" cy="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9685" name="Rectangle 5">
              <a:extLst>
                <a:ext uri="{FF2B5EF4-FFF2-40B4-BE49-F238E27FC236}">
                  <a16:creationId xmlns:a16="http://schemas.microsoft.com/office/drawing/2014/main" id="{CB1DC187-5F59-AA40-80BA-49BE73E867A8}"/>
                </a:ext>
              </a:extLst>
            </p:cNvPr>
            <p:cNvSpPr>
              <a:spLocks noChangeArrowheads="1"/>
            </p:cNvSpPr>
            <p:nvPr/>
          </p:nvSpPr>
          <p:spPr bwMode="auto">
            <a:xfrm>
              <a:off x="2541" y="3208"/>
              <a:ext cx="1331" cy="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t>requesting host</a:t>
              </a:r>
              <a:endParaRPr lang="en-US" altLang="zh-CN" sz="2800"/>
            </a:p>
            <a:p>
              <a:pPr algn="ctr">
                <a:spcBef>
                  <a:spcPct val="0"/>
                </a:spcBef>
                <a:buFontTx/>
                <a:buNone/>
              </a:pPr>
              <a:r>
                <a:rPr lang="en-US" altLang="zh-CN" sz="1800" b="1"/>
                <a:t>cis.poly.edu</a:t>
              </a:r>
            </a:p>
          </p:txBody>
        </p:sp>
        <p:sp>
          <p:nvSpPr>
            <p:cNvPr id="199686" name="Rectangle 6">
              <a:extLst>
                <a:ext uri="{FF2B5EF4-FFF2-40B4-BE49-F238E27FC236}">
                  <a16:creationId xmlns:a16="http://schemas.microsoft.com/office/drawing/2014/main" id="{C625B0BE-E2B1-2448-9663-90956F067E5D}"/>
                </a:ext>
              </a:extLst>
            </p:cNvPr>
            <p:cNvSpPr>
              <a:spLocks noChangeArrowheads="1"/>
            </p:cNvSpPr>
            <p:nvPr/>
          </p:nvSpPr>
          <p:spPr bwMode="auto">
            <a:xfrm>
              <a:off x="4085" y="3705"/>
              <a:ext cx="143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800" b="1"/>
                <a:t>gaia.cs.umass.edu</a:t>
              </a:r>
            </a:p>
          </p:txBody>
        </p:sp>
        <p:graphicFrame>
          <p:nvGraphicFramePr>
            <p:cNvPr id="199687" name="Object 7">
              <a:extLst>
                <a:ext uri="{FF2B5EF4-FFF2-40B4-BE49-F238E27FC236}">
                  <a16:creationId xmlns:a16="http://schemas.microsoft.com/office/drawing/2014/main" id="{5974A2FC-B99A-A543-AF17-7E3D82FBEC80}"/>
                </a:ext>
              </a:extLst>
            </p:cNvPr>
            <p:cNvGraphicFramePr>
              <a:graphicFrameLocks/>
            </p:cNvGraphicFramePr>
            <p:nvPr/>
          </p:nvGraphicFramePr>
          <p:xfrm>
            <a:off x="4487" y="3348"/>
            <a:ext cx="533" cy="410"/>
          </p:xfrm>
          <a:graphic>
            <a:graphicData uri="http://schemas.openxmlformats.org/presentationml/2006/ole">
              <mc:AlternateContent xmlns:mc="http://schemas.openxmlformats.org/markup-compatibility/2006">
                <mc:Choice xmlns:v="urn:schemas-microsoft-com:vml" Requires="v">
                  <p:oleObj spid="_x0000_s6707" name="Clip" r:id="rId6" imgW="4876800" imgH="3759200" progId="MS_ClipArt_Gallery.2">
                    <p:embed/>
                  </p:oleObj>
                </mc:Choice>
                <mc:Fallback>
                  <p:oleObj name="Clip" r:id="rId6" imgW="4876800" imgH="3759200" progId="MS_ClipArt_Gallery.2">
                    <p:embed/>
                    <p:pic>
                      <p:nvPicPr>
                        <p:cNvPr id="199687" name="Object 7">
                          <a:extLst>
                            <a:ext uri="{FF2B5EF4-FFF2-40B4-BE49-F238E27FC236}">
                              <a16:creationId xmlns:a16="http://schemas.microsoft.com/office/drawing/2014/main" id="{5974A2FC-B99A-A543-AF17-7E3D82FBEC80}"/>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87" y="3348"/>
                          <a:ext cx="533" cy="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99688" name="Group 16">
              <a:extLst>
                <a:ext uri="{FF2B5EF4-FFF2-40B4-BE49-F238E27FC236}">
                  <a16:creationId xmlns:a16="http://schemas.microsoft.com/office/drawing/2014/main" id="{3CEACF46-3D7D-2E4C-9058-4489804223B1}"/>
                </a:ext>
              </a:extLst>
            </p:cNvPr>
            <p:cNvGrpSpPr>
              <a:grpSpLocks/>
            </p:cNvGrpSpPr>
            <p:nvPr/>
          </p:nvGrpSpPr>
          <p:grpSpPr bwMode="auto">
            <a:xfrm>
              <a:off x="3305" y="1538"/>
              <a:ext cx="233" cy="413"/>
              <a:chOff x="3305" y="1538"/>
              <a:chExt cx="233" cy="413"/>
            </a:xfrm>
          </p:grpSpPr>
          <p:sp>
            <p:nvSpPr>
              <p:cNvPr id="199738" name="AutoShape 8">
                <a:extLst>
                  <a:ext uri="{FF2B5EF4-FFF2-40B4-BE49-F238E27FC236}">
                    <a16:creationId xmlns:a16="http://schemas.microsoft.com/office/drawing/2014/main" id="{43CE582E-799B-C047-9FBC-181A51E77007}"/>
                  </a:ext>
                </a:extLst>
              </p:cNvPr>
              <p:cNvSpPr>
                <a:spLocks noChangeArrowheads="1"/>
              </p:cNvSpPr>
              <p:nvPr/>
            </p:nvSpPr>
            <p:spPr bwMode="auto">
              <a:xfrm>
                <a:off x="3305" y="1855"/>
                <a:ext cx="233" cy="96"/>
              </a:xfrm>
              <a:prstGeom prst="parallelogram">
                <a:avLst>
                  <a:gd name="adj" fmla="val 93476"/>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9739" name="Rectangle 9">
                <a:extLst>
                  <a:ext uri="{FF2B5EF4-FFF2-40B4-BE49-F238E27FC236}">
                    <a16:creationId xmlns:a16="http://schemas.microsoft.com/office/drawing/2014/main" id="{BE18E645-DA0C-3649-A802-D640CF8A0832}"/>
                  </a:ext>
                </a:extLst>
              </p:cNvPr>
              <p:cNvSpPr>
                <a:spLocks noChangeArrowheads="1"/>
              </p:cNvSpPr>
              <p:nvPr/>
            </p:nvSpPr>
            <p:spPr bwMode="auto">
              <a:xfrm>
                <a:off x="3423" y="1540"/>
                <a:ext cx="107" cy="318"/>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9740" name="Rectangle 10">
                <a:extLst>
                  <a:ext uri="{FF2B5EF4-FFF2-40B4-BE49-F238E27FC236}">
                    <a16:creationId xmlns:a16="http://schemas.microsoft.com/office/drawing/2014/main" id="{C7558C0B-DFCE-0E45-BA62-51D9224432F7}"/>
                  </a:ext>
                </a:extLst>
              </p:cNvPr>
              <p:cNvSpPr>
                <a:spLocks noChangeArrowheads="1"/>
              </p:cNvSpPr>
              <p:nvPr/>
            </p:nvSpPr>
            <p:spPr bwMode="auto">
              <a:xfrm>
                <a:off x="3308" y="1631"/>
                <a:ext cx="145" cy="316"/>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9741" name="AutoShape 11">
                <a:extLst>
                  <a:ext uri="{FF2B5EF4-FFF2-40B4-BE49-F238E27FC236}">
                    <a16:creationId xmlns:a16="http://schemas.microsoft.com/office/drawing/2014/main" id="{803EB444-5CE8-5844-8230-85AD142DBF5E}"/>
                  </a:ext>
                </a:extLst>
              </p:cNvPr>
              <p:cNvSpPr>
                <a:spLocks noChangeArrowheads="1"/>
              </p:cNvSpPr>
              <p:nvPr/>
            </p:nvSpPr>
            <p:spPr bwMode="auto">
              <a:xfrm>
                <a:off x="3306" y="1538"/>
                <a:ext cx="231" cy="94"/>
              </a:xfrm>
              <a:prstGeom prst="parallelogram">
                <a:avLst>
                  <a:gd name="adj" fmla="val 94646"/>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9742" name="Line 12">
                <a:extLst>
                  <a:ext uri="{FF2B5EF4-FFF2-40B4-BE49-F238E27FC236}">
                    <a16:creationId xmlns:a16="http://schemas.microsoft.com/office/drawing/2014/main" id="{E587ECC3-1BC5-0A43-B349-BDD983B7980B}"/>
                  </a:ext>
                </a:extLst>
              </p:cNvPr>
              <p:cNvSpPr>
                <a:spLocks noChangeShapeType="1"/>
              </p:cNvSpPr>
              <p:nvPr/>
            </p:nvSpPr>
            <p:spPr bwMode="auto">
              <a:xfrm>
                <a:off x="3538" y="1544"/>
                <a:ext cx="0" cy="31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99743" name="Line 13">
                <a:extLst>
                  <a:ext uri="{FF2B5EF4-FFF2-40B4-BE49-F238E27FC236}">
                    <a16:creationId xmlns:a16="http://schemas.microsoft.com/office/drawing/2014/main" id="{E78DE921-836C-4B4F-828D-EE8961D6580E}"/>
                  </a:ext>
                </a:extLst>
              </p:cNvPr>
              <p:cNvSpPr>
                <a:spLocks noChangeShapeType="1"/>
              </p:cNvSpPr>
              <p:nvPr/>
            </p:nvSpPr>
            <p:spPr bwMode="auto">
              <a:xfrm flipH="1">
                <a:off x="3454" y="1855"/>
                <a:ext cx="84" cy="9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99744" name="Rectangle 14">
                <a:extLst>
                  <a:ext uri="{FF2B5EF4-FFF2-40B4-BE49-F238E27FC236}">
                    <a16:creationId xmlns:a16="http://schemas.microsoft.com/office/drawing/2014/main" id="{83D001B9-A572-0141-9B6E-4EA395B7705C}"/>
                  </a:ext>
                </a:extLst>
              </p:cNvPr>
              <p:cNvSpPr>
                <a:spLocks noChangeArrowheads="1"/>
              </p:cNvSpPr>
              <p:nvPr/>
            </p:nvSpPr>
            <p:spPr bwMode="auto">
              <a:xfrm>
                <a:off x="3326" y="1673"/>
                <a:ext cx="96" cy="181"/>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9745" name="Rectangle 15">
                <a:extLst>
                  <a:ext uri="{FF2B5EF4-FFF2-40B4-BE49-F238E27FC236}">
                    <a16:creationId xmlns:a16="http://schemas.microsoft.com/office/drawing/2014/main" id="{8CF54966-04B3-C849-86EF-B23159B8726A}"/>
                  </a:ext>
                </a:extLst>
              </p:cNvPr>
              <p:cNvSpPr>
                <a:spLocks noChangeArrowheads="1"/>
              </p:cNvSpPr>
              <p:nvPr/>
            </p:nvSpPr>
            <p:spPr bwMode="auto">
              <a:xfrm>
                <a:off x="3339" y="1727"/>
                <a:ext cx="75" cy="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grpSp>
        <p:sp>
          <p:nvSpPr>
            <p:cNvPr id="199689" name="Rectangle 17">
              <a:extLst>
                <a:ext uri="{FF2B5EF4-FFF2-40B4-BE49-F238E27FC236}">
                  <a16:creationId xmlns:a16="http://schemas.microsoft.com/office/drawing/2014/main" id="{70C3E946-6945-D64A-A5F9-317081095FC1}"/>
                </a:ext>
              </a:extLst>
            </p:cNvPr>
            <p:cNvSpPr>
              <a:spLocks noChangeArrowheads="1"/>
            </p:cNvSpPr>
            <p:nvPr/>
          </p:nvSpPr>
          <p:spPr bwMode="auto">
            <a:xfrm>
              <a:off x="4050" y="430"/>
              <a:ext cx="1267"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t>root DNS server</a:t>
              </a:r>
            </a:p>
          </p:txBody>
        </p:sp>
        <p:sp>
          <p:nvSpPr>
            <p:cNvPr id="199690" name="Line 18">
              <a:extLst>
                <a:ext uri="{FF2B5EF4-FFF2-40B4-BE49-F238E27FC236}">
                  <a16:creationId xmlns:a16="http://schemas.microsoft.com/office/drawing/2014/main" id="{8D24BEFC-9C4B-2B42-972E-D38BD8D0EDFF}"/>
                </a:ext>
              </a:extLst>
            </p:cNvPr>
            <p:cNvSpPr>
              <a:spLocks noChangeShapeType="1"/>
            </p:cNvSpPr>
            <p:nvPr/>
          </p:nvSpPr>
          <p:spPr bwMode="auto">
            <a:xfrm flipV="1">
              <a:off x="3336" y="1970"/>
              <a:ext cx="0" cy="828"/>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99691" name="Line 19">
              <a:extLst>
                <a:ext uri="{FF2B5EF4-FFF2-40B4-BE49-F238E27FC236}">
                  <a16:creationId xmlns:a16="http://schemas.microsoft.com/office/drawing/2014/main" id="{20813662-61CC-EB46-87AD-F16BAAA42567}"/>
                </a:ext>
              </a:extLst>
            </p:cNvPr>
            <p:cNvSpPr>
              <a:spLocks noChangeShapeType="1"/>
            </p:cNvSpPr>
            <p:nvPr/>
          </p:nvSpPr>
          <p:spPr bwMode="auto">
            <a:xfrm flipV="1">
              <a:off x="3408" y="902"/>
              <a:ext cx="576" cy="612"/>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99692" name="Line 20">
              <a:extLst>
                <a:ext uri="{FF2B5EF4-FFF2-40B4-BE49-F238E27FC236}">
                  <a16:creationId xmlns:a16="http://schemas.microsoft.com/office/drawing/2014/main" id="{EFD2DC65-9C10-1541-9D2A-77B8B0E048C8}"/>
                </a:ext>
              </a:extLst>
            </p:cNvPr>
            <p:cNvSpPr>
              <a:spLocks noChangeShapeType="1"/>
            </p:cNvSpPr>
            <p:nvPr/>
          </p:nvSpPr>
          <p:spPr bwMode="auto">
            <a:xfrm flipV="1">
              <a:off x="3588" y="1634"/>
              <a:ext cx="936" cy="6"/>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99693" name="Line 21">
              <a:extLst>
                <a:ext uri="{FF2B5EF4-FFF2-40B4-BE49-F238E27FC236}">
                  <a16:creationId xmlns:a16="http://schemas.microsoft.com/office/drawing/2014/main" id="{75132F20-3A51-904D-8692-095699A9091E}"/>
                </a:ext>
              </a:extLst>
            </p:cNvPr>
            <p:cNvSpPr>
              <a:spLocks noChangeShapeType="1"/>
            </p:cNvSpPr>
            <p:nvPr/>
          </p:nvSpPr>
          <p:spPr bwMode="auto">
            <a:xfrm flipH="1">
              <a:off x="3588" y="1742"/>
              <a:ext cx="894" cy="0"/>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99694" name="Line 22">
              <a:extLst>
                <a:ext uri="{FF2B5EF4-FFF2-40B4-BE49-F238E27FC236}">
                  <a16:creationId xmlns:a16="http://schemas.microsoft.com/office/drawing/2014/main" id="{C682B9F0-81E1-BF4C-B675-D6CAA301ABA4}"/>
                </a:ext>
              </a:extLst>
            </p:cNvPr>
            <p:cNvSpPr>
              <a:spLocks noChangeShapeType="1"/>
            </p:cNvSpPr>
            <p:nvPr/>
          </p:nvSpPr>
          <p:spPr bwMode="auto">
            <a:xfrm flipH="1">
              <a:off x="3540" y="1046"/>
              <a:ext cx="462" cy="480"/>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99695" name="Line 23">
              <a:extLst>
                <a:ext uri="{FF2B5EF4-FFF2-40B4-BE49-F238E27FC236}">
                  <a16:creationId xmlns:a16="http://schemas.microsoft.com/office/drawing/2014/main" id="{F3480A11-3C5E-1741-A315-5DF41DC9EF42}"/>
                </a:ext>
              </a:extLst>
            </p:cNvPr>
            <p:cNvSpPr>
              <a:spLocks noChangeShapeType="1"/>
            </p:cNvSpPr>
            <p:nvPr/>
          </p:nvSpPr>
          <p:spPr bwMode="auto">
            <a:xfrm>
              <a:off x="3456" y="1988"/>
              <a:ext cx="6" cy="834"/>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grpSp>
          <p:nvGrpSpPr>
            <p:cNvPr id="199696" name="Group 26">
              <a:extLst>
                <a:ext uri="{FF2B5EF4-FFF2-40B4-BE49-F238E27FC236}">
                  <a16:creationId xmlns:a16="http://schemas.microsoft.com/office/drawing/2014/main" id="{8EF7FE7E-97E1-D447-BA35-8221E2BC0105}"/>
                </a:ext>
              </a:extLst>
            </p:cNvPr>
            <p:cNvGrpSpPr>
              <a:grpSpLocks/>
            </p:cNvGrpSpPr>
            <p:nvPr/>
          </p:nvGrpSpPr>
          <p:grpSpPr bwMode="auto">
            <a:xfrm>
              <a:off x="2542" y="2062"/>
              <a:ext cx="1391" cy="427"/>
              <a:chOff x="2542" y="2062"/>
              <a:chExt cx="1391" cy="427"/>
            </a:xfrm>
          </p:grpSpPr>
          <p:sp>
            <p:nvSpPr>
              <p:cNvPr id="199736" name="Rectangle 24">
                <a:extLst>
                  <a:ext uri="{FF2B5EF4-FFF2-40B4-BE49-F238E27FC236}">
                    <a16:creationId xmlns:a16="http://schemas.microsoft.com/office/drawing/2014/main" id="{534D67C9-D312-744A-8B71-1C1C0C8F4650}"/>
                  </a:ext>
                </a:extLst>
              </p:cNvPr>
              <p:cNvSpPr>
                <a:spLocks noChangeArrowheads="1"/>
              </p:cNvSpPr>
              <p:nvPr/>
            </p:nvSpPr>
            <p:spPr bwMode="auto">
              <a:xfrm>
                <a:off x="2646" y="2108"/>
                <a:ext cx="1182" cy="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9737" name="Rectangle 25">
                <a:extLst>
                  <a:ext uri="{FF2B5EF4-FFF2-40B4-BE49-F238E27FC236}">
                    <a16:creationId xmlns:a16="http://schemas.microsoft.com/office/drawing/2014/main" id="{EC55D1A0-D570-6C45-9752-F20725DD091F}"/>
                  </a:ext>
                </a:extLst>
              </p:cNvPr>
              <p:cNvSpPr>
                <a:spLocks noChangeArrowheads="1"/>
              </p:cNvSpPr>
              <p:nvPr/>
            </p:nvSpPr>
            <p:spPr bwMode="auto">
              <a:xfrm>
                <a:off x="2542" y="2062"/>
                <a:ext cx="1391" cy="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t>local DNS server</a:t>
                </a:r>
                <a:endParaRPr lang="en-US" altLang="zh-CN" sz="2800"/>
              </a:p>
              <a:p>
                <a:pPr algn="ctr">
                  <a:spcBef>
                    <a:spcPct val="0"/>
                  </a:spcBef>
                  <a:buFontTx/>
                  <a:buNone/>
                </a:pPr>
                <a:r>
                  <a:rPr lang="en-US" altLang="zh-CN" sz="1800" b="1"/>
                  <a:t>dns.poly.edu</a:t>
                </a:r>
              </a:p>
            </p:txBody>
          </p:sp>
        </p:grpSp>
        <p:sp>
          <p:nvSpPr>
            <p:cNvPr id="199697" name="Rectangle 27">
              <a:extLst>
                <a:ext uri="{FF2B5EF4-FFF2-40B4-BE49-F238E27FC236}">
                  <a16:creationId xmlns:a16="http://schemas.microsoft.com/office/drawing/2014/main" id="{07CA51F2-F1E2-6F44-BF54-EA5703F68ACC}"/>
                </a:ext>
              </a:extLst>
            </p:cNvPr>
            <p:cNvSpPr>
              <a:spLocks noChangeArrowheads="1"/>
            </p:cNvSpPr>
            <p:nvPr/>
          </p:nvSpPr>
          <p:spPr bwMode="auto">
            <a:xfrm>
              <a:off x="3146" y="2509"/>
              <a:ext cx="21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solidFill>
                    <a:srgbClr val="FF0000"/>
                  </a:solidFill>
                </a:rPr>
                <a:t>1</a:t>
              </a:r>
            </a:p>
          </p:txBody>
        </p:sp>
        <p:sp>
          <p:nvSpPr>
            <p:cNvPr id="199698" name="Rectangle 28">
              <a:extLst>
                <a:ext uri="{FF2B5EF4-FFF2-40B4-BE49-F238E27FC236}">
                  <a16:creationId xmlns:a16="http://schemas.microsoft.com/office/drawing/2014/main" id="{CEC274D8-1E7E-5145-949B-61DA60B4085D}"/>
                </a:ext>
              </a:extLst>
            </p:cNvPr>
            <p:cNvSpPr>
              <a:spLocks noChangeArrowheads="1"/>
            </p:cNvSpPr>
            <p:nvPr/>
          </p:nvSpPr>
          <p:spPr bwMode="auto">
            <a:xfrm>
              <a:off x="3488" y="1039"/>
              <a:ext cx="21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solidFill>
                    <a:srgbClr val="FF0000"/>
                  </a:solidFill>
                </a:rPr>
                <a:t>2</a:t>
              </a:r>
            </a:p>
          </p:txBody>
        </p:sp>
        <p:sp>
          <p:nvSpPr>
            <p:cNvPr id="199699" name="Rectangle 29">
              <a:extLst>
                <a:ext uri="{FF2B5EF4-FFF2-40B4-BE49-F238E27FC236}">
                  <a16:creationId xmlns:a16="http://schemas.microsoft.com/office/drawing/2014/main" id="{755DAE90-BFBF-BE4B-86D2-7576B8D49B09}"/>
                </a:ext>
              </a:extLst>
            </p:cNvPr>
            <p:cNvSpPr>
              <a:spLocks noChangeArrowheads="1"/>
            </p:cNvSpPr>
            <p:nvPr/>
          </p:nvSpPr>
          <p:spPr bwMode="auto">
            <a:xfrm>
              <a:off x="3764" y="1189"/>
              <a:ext cx="21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solidFill>
                    <a:srgbClr val="FF0000"/>
                  </a:solidFill>
                </a:rPr>
                <a:t>3</a:t>
              </a:r>
            </a:p>
          </p:txBody>
        </p:sp>
        <p:sp>
          <p:nvSpPr>
            <p:cNvPr id="199700" name="Rectangle 30">
              <a:extLst>
                <a:ext uri="{FF2B5EF4-FFF2-40B4-BE49-F238E27FC236}">
                  <a16:creationId xmlns:a16="http://schemas.microsoft.com/office/drawing/2014/main" id="{C2BB7B08-FBF3-2447-88BF-223F9E84674C}"/>
                </a:ext>
              </a:extLst>
            </p:cNvPr>
            <p:cNvSpPr>
              <a:spLocks noChangeArrowheads="1"/>
            </p:cNvSpPr>
            <p:nvPr/>
          </p:nvSpPr>
          <p:spPr bwMode="auto">
            <a:xfrm>
              <a:off x="3962" y="1447"/>
              <a:ext cx="21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solidFill>
                    <a:srgbClr val="FF0000"/>
                  </a:solidFill>
                </a:rPr>
                <a:t>4</a:t>
              </a:r>
            </a:p>
          </p:txBody>
        </p:sp>
        <p:sp>
          <p:nvSpPr>
            <p:cNvPr id="199701" name="Rectangle 31">
              <a:extLst>
                <a:ext uri="{FF2B5EF4-FFF2-40B4-BE49-F238E27FC236}">
                  <a16:creationId xmlns:a16="http://schemas.microsoft.com/office/drawing/2014/main" id="{E224991A-FF54-AC43-9E68-C22E4E1FA7E4}"/>
                </a:ext>
              </a:extLst>
            </p:cNvPr>
            <p:cNvSpPr>
              <a:spLocks noChangeArrowheads="1"/>
            </p:cNvSpPr>
            <p:nvPr/>
          </p:nvSpPr>
          <p:spPr bwMode="auto">
            <a:xfrm>
              <a:off x="3981" y="1754"/>
              <a:ext cx="21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solidFill>
                    <a:srgbClr val="FF0000"/>
                  </a:solidFill>
                </a:rPr>
                <a:t>5</a:t>
              </a:r>
            </a:p>
          </p:txBody>
        </p:sp>
        <p:sp>
          <p:nvSpPr>
            <p:cNvPr id="199702" name="Rectangle 32">
              <a:extLst>
                <a:ext uri="{FF2B5EF4-FFF2-40B4-BE49-F238E27FC236}">
                  <a16:creationId xmlns:a16="http://schemas.microsoft.com/office/drawing/2014/main" id="{A96985EF-87E3-7B44-B045-42FAB7CA37FA}"/>
                </a:ext>
              </a:extLst>
            </p:cNvPr>
            <p:cNvSpPr>
              <a:spLocks noChangeArrowheads="1"/>
            </p:cNvSpPr>
            <p:nvPr/>
          </p:nvSpPr>
          <p:spPr bwMode="auto">
            <a:xfrm>
              <a:off x="4357" y="2409"/>
              <a:ext cx="21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solidFill>
                    <a:srgbClr val="FF0000"/>
                  </a:solidFill>
                </a:rPr>
                <a:t>6</a:t>
              </a:r>
            </a:p>
          </p:txBody>
        </p:sp>
        <p:grpSp>
          <p:nvGrpSpPr>
            <p:cNvPr id="199703" name="Group 41">
              <a:extLst>
                <a:ext uri="{FF2B5EF4-FFF2-40B4-BE49-F238E27FC236}">
                  <a16:creationId xmlns:a16="http://schemas.microsoft.com/office/drawing/2014/main" id="{7A50F411-936C-174F-A70D-2F88E984D4CF}"/>
                </a:ext>
              </a:extLst>
            </p:cNvPr>
            <p:cNvGrpSpPr>
              <a:grpSpLocks/>
            </p:cNvGrpSpPr>
            <p:nvPr/>
          </p:nvGrpSpPr>
          <p:grpSpPr bwMode="auto">
            <a:xfrm>
              <a:off x="4007" y="644"/>
              <a:ext cx="233" cy="413"/>
              <a:chOff x="4007" y="644"/>
              <a:chExt cx="233" cy="413"/>
            </a:xfrm>
          </p:grpSpPr>
          <p:sp>
            <p:nvSpPr>
              <p:cNvPr id="199728" name="AutoShape 33">
                <a:extLst>
                  <a:ext uri="{FF2B5EF4-FFF2-40B4-BE49-F238E27FC236}">
                    <a16:creationId xmlns:a16="http://schemas.microsoft.com/office/drawing/2014/main" id="{1DFAB8A3-4F11-D04F-8B58-E71A1C2F9281}"/>
                  </a:ext>
                </a:extLst>
              </p:cNvPr>
              <p:cNvSpPr>
                <a:spLocks noChangeArrowheads="1"/>
              </p:cNvSpPr>
              <p:nvPr/>
            </p:nvSpPr>
            <p:spPr bwMode="auto">
              <a:xfrm>
                <a:off x="4007" y="961"/>
                <a:ext cx="233" cy="96"/>
              </a:xfrm>
              <a:prstGeom prst="parallelogram">
                <a:avLst>
                  <a:gd name="adj" fmla="val 93476"/>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9729" name="Rectangle 34">
                <a:extLst>
                  <a:ext uri="{FF2B5EF4-FFF2-40B4-BE49-F238E27FC236}">
                    <a16:creationId xmlns:a16="http://schemas.microsoft.com/office/drawing/2014/main" id="{06259831-0B54-4940-B509-FA48B0A98071}"/>
                  </a:ext>
                </a:extLst>
              </p:cNvPr>
              <p:cNvSpPr>
                <a:spLocks noChangeArrowheads="1"/>
              </p:cNvSpPr>
              <p:nvPr/>
            </p:nvSpPr>
            <p:spPr bwMode="auto">
              <a:xfrm>
                <a:off x="4125" y="646"/>
                <a:ext cx="107" cy="318"/>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9730" name="Rectangle 35">
                <a:extLst>
                  <a:ext uri="{FF2B5EF4-FFF2-40B4-BE49-F238E27FC236}">
                    <a16:creationId xmlns:a16="http://schemas.microsoft.com/office/drawing/2014/main" id="{43FFB9B7-40F9-9743-98DF-429E686B8464}"/>
                  </a:ext>
                </a:extLst>
              </p:cNvPr>
              <p:cNvSpPr>
                <a:spLocks noChangeArrowheads="1"/>
              </p:cNvSpPr>
              <p:nvPr/>
            </p:nvSpPr>
            <p:spPr bwMode="auto">
              <a:xfrm>
                <a:off x="4010" y="737"/>
                <a:ext cx="145" cy="316"/>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9731" name="AutoShape 36">
                <a:extLst>
                  <a:ext uri="{FF2B5EF4-FFF2-40B4-BE49-F238E27FC236}">
                    <a16:creationId xmlns:a16="http://schemas.microsoft.com/office/drawing/2014/main" id="{D1103F35-14CF-324E-91BD-D5277A558BED}"/>
                  </a:ext>
                </a:extLst>
              </p:cNvPr>
              <p:cNvSpPr>
                <a:spLocks noChangeArrowheads="1"/>
              </p:cNvSpPr>
              <p:nvPr/>
            </p:nvSpPr>
            <p:spPr bwMode="auto">
              <a:xfrm>
                <a:off x="4008" y="644"/>
                <a:ext cx="231" cy="94"/>
              </a:xfrm>
              <a:prstGeom prst="parallelogram">
                <a:avLst>
                  <a:gd name="adj" fmla="val 94646"/>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9732" name="Line 37">
                <a:extLst>
                  <a:ext uri="{FF2B5EF4-FFF2-40B4-BE49-F238E27FC236}">
                    <a16:creationId xmlns:a16="http://schemas.microsoft.com/office/drawing/2014/main" id="{61B5E729-91FA-8A4A-B4F6-9A1E316C538F}"/>
                  </a:ext>
                </a:extLst>
              </p:cNvPr>
              <p:cNvSpPr>
                <a:spLocks noChangeShapeType="1"/>
              </p:cNvSpPr>
              <p:nvPr/>
            </p:nvSpPr>
            <p:spPr bwMode="auto">
              <a:xfrm>
                <a:off x="4240" y="650"/>
                <a:ext cx="0" cy="31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99733" name="Line 38">
                <a:extLst>
                  <a:ext uri="{FF2B5EF4-FFF2-40B4-BE49-F238E27FC236}">
                    <a16:creationId xmlns:a16="http://schemas.microsoft.com/office/drawing/2014/main" id="{51F62ECB-C14E-4546-98A6-D99591DD271F}"/>
                  </a:ext>
                </a:extLst>
              </p:cNvPr>
              <p:cNvSpPr>
                <a:spLocks noChangeShapeType="1"/>
              </p:cNvSpPr>
              <p:nvPr/>
            </p:nvSpPr>
            <p:spPr bwMode="auto">
              <a:xfrm flipH="1">
                <a:off x="4156" y="961"/>
                <a:ext cx="84" cy="9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99734" name="Rectangle 39">
                <a:extLst>
                  <a:ext uri="{FF2B5EF4-FFF2-40B4-BE49-F238E27FC236}">
                    <a16:creationId xmlns:a16="http://schemas.microsoft.com/office/drawing/2014/main" id="{44020CCC-D2FF-F549-81C5-1B8965A70225}"/>
                  </a:ext>
                </a:extLst>
              </p:cNvPr>
              <p:cNvSpPr>
                <a:spLocks noChangeArrowheads="1"/>
              </p:cNvSpPr>
              <p:nvPr/>
            </p:nvSpPr>
            <p:spPr bwMode="auto">
              <a:xfrm>
                <a:off x="4028" y="779"/>
                <a:ext cx="96" cy="181"/>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9735" name="Rectangle 40">
                <a:extLst>
                  <a:ext uri="{FF2B5EF4-FFF2-40B4-BE49-F238E27FC236}">
                    <a16:creationId xmlns:a16="http://schemas.microsoft.com/office/drawing/2014/main" id="{B22E1E2A-1942-5945-8801-BDFFCF817F51}"/>
                  </a:ext>
                </a:extLst>
              </p:cNvPr>
              <p:cNvSpPr>
                <a:spLocks noChangeArrowheads="1"/>
              </p:cNvSpPr>
              <p:nvPr/>
            </p:nvSpPr>
            <p:spPr bwMode="auto">
              <a:xfrm>
                <a:off x="4041" y="833"/>
                <a:ext cx="75" cy="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grpSp>
        <p:grpSp>
          <p:nvGrpSpPr>
            <p:cNvPr id="199704" name="Group 50">
              <a:extLst>
                <a:ext uri="{FF2B5EF4-FFF2-40B4-BE49-F238E27FC236}">
                  <a16:creationId xmlns:a16="http://schemas.microsoft.com/office/drawing/2014/main" id="{55A57B38-18FE-1D4C-955B-2C6E39DCFF93}"/>
                </a:ext>
              </a:extLst>
            </p:cNvPr>
            <p:cNvGrpSpPr>
              <a:grpSpLocks/>
            </p:cNvGrpSpPr>
            <p:nvPr/>
          </p:nvGrpSpPr>
          <p:grpSpPr bwMode="auto">
            <a:xfrm>
              <a:off x="4529" y="1544"/>
              <a:ext cx="233" cy="413"/>
              <a:chOff x="4529" y="1544"/>
              <a:chExt cx="233" cy="413"/>
            </a:xfrm>
          </p:grpSpPr>
          <p:sp>
            <p:nvSpPr>
              <p:cNvPr id="199720" name="AutoShape 42">
                <a:extLst>
                  <a:ext uri="{FF2B5EF4-FFF2-40B4-BE49-F238E27FC236}">
                    <a16:creationId xmlns:a16="http://schemas.microsoft.com/office/drawing/2014/main" id="{89FF5D37-D529-B348-BD80-3AA0436EB60C}"/>
                  </a:ext>
                </a:extLst>
              </p:cNvPr>
              <p:cNvSpPr>
                <a:spLocks noChangeArrowheads="1"/>
              </p:cNvSpPr>
              <p:nvPr/>
            </p:nvSpPr>
            <p:spPr bwMode="auto">
              <a:xfrm>
                <a:off x="4529" y="1861"/>
                <a:ext cx="233" cy="96"/>
              </a:xfrm>
              <a:prstGeom prst="parallelogram">
                <a:avLst>
                  <a:gd name="adj" fmla="val 93476"/>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9721" name="Rectangle 43">
                <a:extLst>
                  <a:ext uri="{FF2B5EF4-FFF2-40B4-BE49-F238E27FC236}">
                    <a16:creationId xmlns:a16="http://schemas.microsoft.com/office/drawing/2014/main" id="{03AF7109-E223-D940-932D-53C75D53D9B1}"/>
                  </a:ext>
                </a:extLst>
              </p:cNvPr>
              <p:cNvSpPr>
                <a:spLocks noChangeArrowheads="1"/>
              </p:cNvSpPr>
              <p:nvPr/>
            </p:nvSpPr>
            <p:spPr bwMode="auto">
              <a:xfrm>
                <a:off x="4647" y="1546"/>
                <a:ext cx="107" cy="318"/>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9722" name="Rectangle 44">
                <a:extLst>
                  <a:ext uri="{FF2B5EF4-FFF2-40B4-BE49-F238E27FC236}">
                    <a16:creationId xmlns:a16="http://schemas.microsoft.com/office/drawing/2014/main" id="{82196663-E019-7347-8802-4911A15C7CB0}"/>
                  </a:ext>
                </a:extLst>
              </p:cNvPr>
              <p:cNvSpPr>
                <a:spLocks noChangeArrowheads="1"/>
              </p:cNvSpPr>
              <p:nvPr/>
            </p:nvSpPr>
            <p:spPr bwMode="auto">
              <a:xfrm>
                <a:off x="4532" y="1637"/>
                <a:ext cx="145" cy="316"/>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9723" name="AutoShape 45">
                <a:extLst>
                  <a:ext uri="{FF2B5EF4-FFF2-40B4-BE49-F238E27FC236}">
                    <a16:creationId xmlns:a16="http://schemas.microsoft.com/office/drawing/2014/main" id="{BD5657E7-D471-1A46-A552-2F5DBA45BF00}"/>
                  </a:ext>
                </a:extLst>
              </p:cNvPr>
              <p:cNvSpPr>
                <a:spLocks noChangeArrowheads="1"/>
              </p:cNvSpPr>
              <p:nvPr/>
            </p:nvSpPr>
            <p:spPr bwMode="auto">
              <a:xfrm>
                <a:off x="4530" y="1544"/>
                <a:ext cx="231" cy="94"/>
              </a:xfrm>
              <a:prstGeom prst="parallelogram">
                <a:avLst>
                  <a:gd name="adj" fmla="val 94646"/>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9724" name="Line 46">
                <a:extLst>
                  <a:ext uri="{FF2B5EF4-FFF2-40B4-BE49-F238E27FC236}">
                    <a16:creationId xmlns:a16="http://schemas.microsoft.com/office/drawing/2014/main" id="{7575E8BA-5930-3148-A1AD-3C4F6387022C}"/>
                  </a:ext>
                </a:extLst>
              </p:cNvPr>
              <p:cNvSpPr>
                <a:spLocks noChangeShapeType="1"/>
              </p:cNvSpPr>
              <p:nvPr/>
            </p:nvSpPr>
            <p:spPr bwMode="auto">
              <a:xfrm>
                <a:off x="4762" y="1550"/>
                <a:ext cx="0" cy="31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99725" name="Line 47">
                <a:extLst>
                  <a:ext uri="{FF2B5EF4-FFF2-40B4-BE49-F238E27FC236}">
                    <a16:creationId xmlns:a16="http://schemas.microsoft.com/office/drawing/2014/main" id="{46F7FB9C-AD63-9342-B19B-F84CC67B6B70}"/>
                  </a:ext>
                </a:extLst>
              </p:cNvPr>
              <p:cNvSpPr>
                <a:spLocks noChangeShapeType="1"/>
              </p:cNvSpPr>
              <p:nvPr/>
            </p:nvSpPr>
            <p:spPr bwMode="auto">
              <a:xfrm flipH="1">
                <a:off x="4678" y="1861"/>
                <a:ext cx="84" cy="9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99726" name="Rectangle 48">
                <a:extLst>
                  <a:ext uri="{FF2B5EF4-FFF2-40B4-BE49-F238E27FC236}">
                    <a16:creationId xmlns:a16="http://schemas.microsoft.com/office/drawing/2014/main" id="{A75D2F66-480E-514F-A511-99A4284A563A}"/>
                  </a:ext>
                </a:extLst>
              </p:cNvPr>
              <p:cNvSpPr>
                <a:spLocks noChangeArrowheads="1"/>
              </p:cNvSpPr>
              <p:nvPr/>
            </p:nvSpPr>
            <p:spPr bwMode="auto">
              <a:xfrm>
                <a:off x="4550" y="1679"/>
                <a:ext cx="96" cy="181"/>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9727" name="Rectangle 49">
                <a:extLst>
                  <a:ext uri="{FF2B5EF4-FFF2-40B4-BE49-F238E27FC236}">
                    <a16:creationId xmlns:a16="http://schemas.microsoft.com/office/drawing/2014/main" id="{27B650B0-B0EA-754F-BFA5-B24D5CC78EB0}"/>
                  </a:ext>
                </a:extLst>
              </p:cNvPr>
              <p:cNvSpPr>
                <a:spLocks noChangeArrowheads="1"/>
              </p:cNvSpPr>
              <p:nvPr/>
            </p:nvSpPr>
            <p:spPr bwMode="auto">
              <a:xfrm>
                <a:off x="4563" y="1733"/>
                <a:ext cx="75" cy="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grpSp>
        <p:grpSp>
          <p:nvGrpSpPr>
            <p:cNvPr id="199705" name="Group 59">
              <a:extLst>
                <a:ext uri="{FF2B5EF4-FFF2-40B4-BE49-F238E27FC236}">
                  <a16:creationId xmlns:a16="http://schemas.microsoft.com/office/drawing/2014/main" id="{0905EE0A-BB8B-D24D-A809-B0DF958ED63F}"/>
                </a:ext>
              </a:extLst>
            </p:cNvPr>
            <p:cNvGrpSpPr>
              <a:grpSpLocks/>
            </p:cNvGrpSpPr>
            <p:nvPr/>
          </p:nvGrpSpPr>
          <p:grpSpPr bwMode="auto">
            <a:xfrm>
              <a:off x="4517" y="2564"/>
              <a:ext cx="233" cy="413"/>
              <a:chOff x="4517" y="2564"/>
              <a:chExt cx="233" cy="413"/>
            </a:xfrm>
          </p:grpSpPr>
          <p:sp>
            <p:nvSpPr>
              <p:cNvPr id="199712" name="AutoShape 51">
                <a:extLst>
                  <a:ext uri="{FF2B5EF4-FFF2-40B4-BE49-F238E27FC236}">
                    <a16:creationId xmlns:a16="http://schemas.microsoft.com/office/drawing/2014/main" id="{01148403-F9E0-7248-9102-0E294C2A18A8}"/>
                  </a:ext>
                </a:extLst>
              </p:cNvPr>
              <p:cNvSpPr>
                <a:spLocks noChangeArrowheads="1"/>
              </p:cNvSpPr>
              <p:nvPr/>
            </p:nvSpPr>
            <p:spPr bwMode="auto">
              <a:xfrm>
                <a:off x="4517" y="2881"/>
                <a:ext cx="233" cy="96"/>
              </a:xfrm>
              <a:prstGeom prst="parallelogram">
                <a:avLst>
                  <a:gd name="adj" fmla="val 93476"/>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9713" name="Rectangle 52">
                <a:extLst>
                  <a:ext uri="{FF2B5EF4-FFF2-40B4-BE49-F238E27FC236}">
                    <a16:creationId xmlns:a16="http://schemas.microsoft.com/office/drawing/2014/main" id="{EE7E6150-33C0-124B-B702-C39ADE4CFD3B}"/>
                  </a:ext>
                </a:extLst>
              </p:cNvPr>
              <p:cNvSpPr>
                <a:spLocks noChangeArrowheads="1"/>
              </p:cNvSpPr>
              <p:nvPr/>
            </p:nvSpPr>
            <p:spPr bwMode="auto">
              <a:xfrm>
                <a:off x="4635" y="2566"/>
                <a:ext cx="107" cy="318"/>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9714" name="Rectangle 53">
                <a:extLst>
                  <a:ext uri="{FF2B5EF4-FFF2-40B4-BE49-F238E27FC236}">
                    <a16:creationId xmlns:a16="http://schemas.microsoft.com/office/drawing/2014/main" id="{46112AF3-DB9B-C147-A967-BE69CDAF573B}"/>
                  </a:ext>
                </a:extLst>
              </p:cNvPr>
              <p:cNvSpPr>
                <a:spLocks noChangeArrowheads="1"/>
              </p:cNvSpPr>
              <p:nvPr/>
            </p:nvSpPr>
            <p:spPr bwMode="auto">
              <a:xfrm>
                <a:off x="4520" y="2657"/>
                <a:ext cx="145" cy="316"/>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9715" name="AutoShape 54">
                <a:extLst>
                  <a:ext uri="{FF2B5EF4-FFF2-40B4-BE49-F238E27FC236}">
                    <a16:creationId xmlns:a16="http://schemas.microsoft.com/office/drawing/2014/main" id="{AE3B69E6-02CB-3441-ACC2-4D1FBB53F791}"/>
                  </a:ext>
                </a:extLst>
              </p:cNvPr>
              <p:cNvSpPr>
                <a:spLocks noChangeArrowheads="1"/>
              </p:cNvSpPr>
              <p:nvPr/>
            </p:nvSpPr>
            <p:spPr bwMode="auto">
              <a:xfrm>
                <a:off x="4518" y="2564"/>
                <a:ext cx="231" cy="94"/>
              </a:xfrm>
              <a:prstGeom prst="parallelogram">
                <a:avLst>
                  <a:gd name="adj" fmla="val 94646"/>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9716" name="Line 55">
                <a:extLst>
                  <a:ext uri="{FF2B5EF4-FFF2-40B4-BE49-F238E27FC236}">
                    <a16:creationId xmlns:a16="http://schemas.microsoft.com/office/drawing/2014/main" id="{B868EB71-B20A-FA48-A19F-7D54CBEA5241}"/>
                  </a:ext>
                </a:extLst>
              </p:cNvPr>
              <p:cNvSpPr>
                <a:spLocks noChangeShapeType="1"/>
              </p:cNvSpPr>
              <p:nvPr/>
            </p:nvSpPr>
            <p:spPr bwMode="auto">
              <a:xfrm>
                <a:off x="4750" y="2570"/>
                <a:ext cx="0" cy="31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99717" name="Line 56">
                <a:extLst>
                  <a:ext uri="{FF2B5EF4-FFF2-40B4-BE49-F238E27FC236}">
                    <a16:creationId xmlns:a16="http://schemas.microsoft.com/office/drawing/2014/main" id="{B1968235-B26F-8045-A956-E5CA702B0B2C}"/>
                  </a:ext>
                </a:extLst>
              </p:cNvPr>
              <p:cNvSpPr>
                <a:spLocks noChangeShapeType="1"/>
              </p:cNvSpPr>
              <p:nvPr/>
            </p:nvSpPr>
            <p:spPr bwMode="auto">
              <a:xfrm flipH="1">
                <a:off x="4666" y="2881"/>
                <a:ext cx="84" cy="9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99718" name="Rectangle 57">
                <a:extLst>
                  <a:ext uri="{FF2B5EF4-FFF2-40B4-BE49-F238E27FC236}">
                    <a16:creationId xmlns:a16="http://schemas.microsoft.com/office/drawing/2014/main" id="{C019EF10-2F87-C641-A73E-2632B9284E5C}"/>
                  </a:ext>
                </a:extLst>
              </p:cNvPr>
              <p:cNvSpPr>
                <a:spLocks noChangeArrowheads="1"/>
              </p:cNvSpPr>
              <p:nvPr/>
            </p:nvSpPr>
            <p:spPr bwMode="auto">
              <a:xfrm>
                <a:off x="4538" y="2699"/>
                <a:ext cx="96" cy="181"/>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9719" name="Rectangle 58">
                <a:extLst>
                  <a:ext uri="{FF2B5EF4-FFF2-40B4-BE49-F238E27FC236}">
                    <a16:creationId xmlns:a16="http://schemas.microsoft.com/office/drawing/2014/main" id="{FB3414DA-0379-AF47-8BB0-50BFC44AA637}"/>
                  </a:ext>
                </a:extLst>
              </p:cNvPr>
              <p:cNvSpPr>
                <a:spLocks noChangeArrowheads="1"/>
              </p:cNvSpPr>
              <p:nvPr/>
            </p:nvSpPr>
            <p:spPr bwMode="auto">
              <a:xfrm>
                <a:off x="4551" y="2753"/>
                <a:ext cx="75" cy="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grpSp>
        <p:sp>
          <p:nvSpPr>
            <p:cNvPr id="199706" name="Rectangle 60">
              <a:extLst>
                <a:ext uri="{FF2B5EF4-FFF2-40B4-BE49-F238E27FC236}">
                  <a16:creationId xmlns:a16="http://schemas.microsoft.com/office/drawing/2014/main" id="{5864B645-2BD5-C94C-A682-477CFE562093}"/>
                </a:ext>
              </a:extLst>
            </p:cNvPr>
            <p:cNvSpPr>
              <a:spLocks noChangeArrowheads="1"/>
            </p:cNvSpPr>
            <p:nvPr/>
          </p:nvSpPr>
          <p:spPr bwMode="auto">
            <a:xfrm>
              <a:off x="3847" y="2923"/>
              <a:ext cx="1832"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800"/>
                <a:t>authoritative DNS server</a:t>
              </a:r>
              <a:endParaRPr lang="en-US" altLang="zh-CN" sz="2800"/>
            </a:p>
            <a:p>
              <a:pPr algn="ctr">
                <a:spcBef>
                  <a:spcPct val="0"/>
                </a:spcBef>
                <a:buFontTx/>
                <a:buNone/>
              </a:pPr>
              <a:r>
                <a:rPr lang="en-US" altLang="zh-CN" sz="1800" b="1"/>
                <a:t>dns.cs.umass.edu</a:t>
              </a:r>
            </a:p>
          </p:txBody>
        </p:sp>
        <p:sp>
          <p:nvSpPr>
            <p:cNvPr id="199707" name="Rectangle 61">
              <a:extLst>
                <a:ext uri="{FF2B5EF4-FFF2-40B4-BE49-F238E27FC236}">
                  <a16:creationId xmlns:a16="http://schemas.microsoft.com/office/drawing/2014/main" id="{38D8BECA-FFAB-1344-8F5F-3BC1FD77CA3F}"/>
                </a:ext>
              </a:extLst>
            </p:cNvPr>
            <p:cNvSpPr>
              <a:spLocks noChangeArrowheads="1"/>
            </p:cNvSpPr>
            <p:nvPr/>
          </p:nvSpPr>
          <p:spPr bwMode="auto">
            <a:xfrm>
              <a:off x="3962" y="2428"/>
              <a:ext cx="21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solidFill>
                    <a:srgbClr val="FF0000"/>
                  </a:solidFill>
                </a:rPr>
                <a:t>7</a:t>
              </a:r>
            </a:p>
          </p:txBody>
        </p:sp>
        <p:sp>
          <p:nvSpPr>
            <p:cNvPr id="199708" name="Rectangle 62">
              <a:extLst>
                <a:ext uri="{FF2B5EF4-FFF2-40B4-BE49-F238E27FC236}">
                  <a16:creationId xmlns:a16="http://schemas.microsoft.com/office/drawing/2014/main" id="{E32663CA-30F0-8948-B032-10CB74443FDC}"/>
                </a:ext>
              </a:extLst>
            </p:cNvPr>
            <p:cNvSpPr>
              <a:spLocks noChangeArrowheads="1"/>
            </p:cNvSpPr>
            <p:nvPr/>
          </p:nvSpPr>
          <p:spPr bwMode="auto">
            <a:xfrm>
              <a:off x="3494" y="2521"/>
              <a:ext cx="21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solidFill>
                    <a:srgbClr val="FF0000"/>
                  </a:solidFill>
                </a:rPr>
                <a:t>8</a:t>
              </a:r>
            </a:p>
          </p:txBody>
        </p:sp>
        <p:sp>
          <p:nvSpPr>
            <p:cNvPr id="199709" name="Line 63">
              <a:extLst>
                <a:ext uri="{FF2B5EF4-FFF2-40B4-BE49-F238E27FC236}">
                  <a16:creationId xmlns:a16="http://schemas.microsoft.com/office/drawing/2014/main" id="{FB930130-6719-9541-8A9C-98C0033047CA}"/>
                </a:ext>
              </a:extLst>
            </p:cNvPr>
            <p:cNvSpPr>
              <a:spLocks noChangeShapeType="1"/>
            </p:cNvSpPr>
            <p:nvPr/>
          </p:nvSpPr>
          <p:spPr bwMode="auto">
            <a:xfrm>
              <a:off x="3546" y="1843"/>
              <a:ext cx="941" cy="828"/>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99710" name="Line 64">
              <a:extLst>
                <a:ext uri="{FF2B5EF4-FFF2-40B4-BE49-F238E27FC236}">
                  <a16:creationId xmlns:a16="http://schemas.microsoft.com/office/drawing/2014/main" id="{E45AB931-C010-2142-9EEE-F5E6A99F37DF}"/>
                </a:ext>
              </a:extLst>
            </p:cNvPr>
            <p:cNvSpPr>
              <a:spLocks noChangeShapeType="1"/>
            </p:cNvSpPr>
            <p:nvPr/>
          </p:nvSpPr>
          <p:spPr bwMode="auto">
            <a:xfrm flipH="1" flipV="1">
              <a:off x="3520" y="1916"/>
              <a:ext cx="941" cy="820"/>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99711" name="Rectangle 65">
              <a:extLst>
                <a:ext uri="{FF2B5EF4-FFF2-40B4-BE49-F238E27FC236}">
                  <a16:creationId xmlns:a16="http://schemas.microsoft.com/office/drawing/2014/main" id="{C798880F-A815-F44E-84BC-5386DB8F22B3}"/>
                </a:ext>
              </a:extLst>
            </p:cNvPr>
            <p:cNvSpPr>
              <a:spLocks noChangeArrowheads="1"/>
            </p:cNvSpPr>
            <p:nvPr/>
          </p:nvSpPr>
          <p:spPr bwMode="auto">
            <a:xfrm>
              <a:off x="4557" y="1227"/>
              <a:ext cx="1267"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t>TLD DNS server</a:t>
              </a:r>
            </a:p>
          </p:txBody>
        </p:sp>
      </p:grpSp>
      <p:sp>
        <p:nvSpPr>
          <p:cNvPr id="150533" name="Rectangle 67">
            <a:extLst>
              <a:ext uri="{FF2B5EF4-FFF2-40B4-BE49-F238E27FC236}">
                <a16:creationId xmlns:a16="http://schemas.microsoft.com/office/drawing/2014/main" id="{E60661FF-0A7B-A74C-8265-2FF75E6BB156}"/>
              </a:ext>
            </a:extLst>
          </p:cNvPr>
          <p:cNvSpPr>
            <a:spLocks noChangeArrowheads="1"/>
          </p:cNvSpPr>
          <p:nvPr/>
        </p:nvSpPr>
        <p:spPr bwMode="auto">
          <a:xfrm>
            <a:off x="1982881" y="943856"/>
            <a:ext cx="3467616"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a:spcBef>
                <a:spcPct val="20000"/>
              </a:spcBef>
              <a:buClr>
                <a:srgbClr val="3333CC"/>
              </a:buClr>
              <a:buSzPct val="85000"/>
              <a:buFont typeface="Wingdings" pitchFamily="2" charset="2"/>
              <a:buChar char="r"/>
              <a:defRPr sz="3200" b="1">
                <a:solidFill>
                  <a:schemeClr val="tx1"/>
                </a:solidFill>
                <a:latin typeface="Comic Sans MS" panose="030F0902030302020204" pitchFamily="66" charset="0"/>
                <a:ea typeface="宋体" panose="02010600030101010101" pitchFamily="2" charset="-122"/>
              </a:defRPr>
            </a:lvl1pPr>
            <a:lvl2pPr marL="742950" indent="-285750">
              <a:spcBef>
                <a:spcPct val="20000"/>
              </a:spcBef>
              <a:buClr>
                <a:srgbClr val="3333CC"/>
              </a:buClr>
              <a:buSzPct val="85000"/>
              <a:buFont typeface="Wingdings" pitchFamily="2" charset="2"/>
              <a:buChar char="m"/>
              <a:defRPr sz="2800" b="1">
                <a:solidFill>
                  <a:schemeClr val="tx1"/>
                </a:solidFill>
                <a:latin typeface="Comic Sans MS" panose="030F0902030302020204" pitchFamily="66" charset="0"/>
                <a:ea typeface="宋体" panose="02010600030101010101" pitchFamily="2" charset="-122"/>
              </a:defRPr>
            </a:lvl2pPr>
            <a:lvl3pPr marL="1143000" indent="-228600">
              <a:spcBef>
                <a:spcPct val="20000"/>
              </a:spcBef>
              <a:buChar char="•"/>
              <a:defRPr sz="2400" b="1">
                <a:solidFill>
                  <a:schemeClr val="tx1"/>
                </a:solidFill>
                <a:latin typeface="Comic Sans MS" panose="030F0902030302020204" pitchFamily="66" charset="0"/>
                <a:ea typeface="宋体" panose="02010600030101010101" pitchFamily="2" charset="-122"/>
              </a:defRPr>
            </a:lvl3pPr>
            <a:lvl4pPr marL="1600200" indent="-228600">
              <a:spcBef>
                <a:spcPct val="20000"/>
              </a:spcBef>
              <a:buChar char="–"/>
              <a:defRPr sz="2000" b="1">
                <a:solidFill>
                  <a:schemeClr val="tx1"/>
                </a:solidFill>
                <a:latin typeface="Comic Sans MS" panose="030F0902030302020204" pitchFamily="66"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nSpc>
                <a:spcPct val="90000"/>
              </a:lnSpc>
              <a:spcBef>
                <a:spcPct val="0"/>
              </a:spcBef>
              <a:buClrTx/>
              <a:buSzTx/>
              <a:buNone/>
              <a:defRPr/>
            </a:pPr>
            <a:r>
              <a:rPr lang="en-US" altLang="zh-CN" sz="3600" dirty="0">
                <a:solidFill>
                  <a:schemeClr val="accent1"/>
                </a:solidFill>
                <a:latin typeface="+mn-lt"/>
                <a:ea typeface="+mn-ea"/>
                <a:cs typeface="+mn-ea"/>
              </a:rPr>
              <a:t>DNS</a:t>
            </a:r>
            <a:r>
              <a:rPr lang="zh-CN" altLang="en-US" sz="3600" dirty="0">
                <a:solidFill>
                  <a:schemeClr val="accent1"/>
                </a:solidFill>
                <a:latin typeface="+mn-lt"/>
                <a:ea typeface="+mn-ea"/>
                <a:cs typeface="+mn-ea"/>
              </a:rPr>
              <a:t>查询方法二</a:t>
            </a:r>
          </a:p>
        </p:txBody>
      </p:sp>
      <p:sp>
        <p:nvSpPr>
          <p:cNvPr id="199683" name="Rectangle 68">
            <a:extLst>
              <a:ext uri="{FF2B5EF4-FFF2-40B4-BE49-F238E27FC236}">
                <a16:creationId xmlns:a16="http://schemas.microsoft.com/office/drawing/2014/main" id="{F419FEE3-58A0-AC4B-8ED4-129E2DB9CDD2}"/>
              </a:ext>
            </a:extLst>
          </p:cNvPr>
          <p:cNvSpPr>
            <a:spLocks noChangeArrowheads="1"/>
          </p:cNvSpPr>
          <p:nvPr/>
        </p:nvSpPr>
        <p:spPr bwMode="auto">
          <a:xfrm>
            <a:off x="251346" y="2798381"/>
            <a:ext cx="6083727" cy="266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90000"/>
              </a:lnSpc>
              <a:spcBef>
                <a:spcPct val="50000"/>
              </a:spcBef>
              <a:buFontTx/>
              <a:buNone/>
            </a:pPr>
            <a:r>
              <a:rPr lang="zh-CN" altLang="en-US" sz="2800" dirty="0">
                <a:solidFill>
                  <a:schemeClr val="accent2"/>
                </a:solidFill>
              </a:rPr>
              <a:t>迭代查询</a:t>
            </a:r>
            <a:r>
              <a:rPr lang="en-US" altLang="zh-CN" sz="2800" dirty="0">
                <a:solidFill>
                  <a:schemeClr val="accent2"/>
                </a:solidFill>
              </a:rPr>
              <a:t>(iterated query):</a:t>
            </a:r>
          </a:p>
          <a:p>
            <a:pPr eaLnBrk="1" hangingPunct="1">
              <a:lnSpc>
                <a:spcPct val="150000"/>
              </a:lnSpc>
              <a:buClr>
                <a:srgbClr val="3333CC"/>
              </a:buClr>
              <a:buSzPct val="85000"/>
              <a:buFont typeface="Wingdings" panose="05000000000000000000" pitchFamily="2" charset="2"/>
              <a:buChar char="l"/>
            </a:pPr>
            <a:r>
              <a:rPr lang="zh-CN" altLang="en-US" sz="2400" dirty="0"/>
              <a:t>被查询的名字服务器 </a:t>
            </a:r>
            <a:r>
              <a:rPr lang="zh-CN" altLang="en-US" sz="2400" b="1" dirty="0">
                <a:solidFill>
                  <a:srgbClr val="FF0000"/>
                </a:solidFill>
              </a:rPr>
              <a:t>回复</a:t>
            </a:r>
            <a:r>
              <a:rPr lang="zh-CN" altLang="en-US" sz="2400" dirty="0"/>
              <a:t>可以被查询的名字服务器的</a:t>
            </a:r>
            <a:r>
              <a:rPr lang="en-US" altLang="zh-CN" sz="2400" dirty="0"/>
              <a:t>IP</a:t>
            </a:r>
            <a:r>
              <a:rPr lang="zh-CN" altLang="en-US" sz="2400" dirty="0"/>
              <a:t>地址</a:t>
            </a:r>
          </a:p>
          <a:p>
            <a:pPr eaLnBrk="1" hangingPunct="1">
              <a:lnSpc>
                <a:spcPct val="150000"/>
              </a:lnSpc>
              <a:buClr>
                <a:srgbClr val="3333CC"/>
              </a:buClr>
              <a:buSzPct val="85000"/>
              <a:buFont typeface="Wingdings" panose="05000000000000000000" pitchFamily="2" charset="2"/>
              <a:buChar char="l"/>
            </a:pPr>
            <a:r>
              <a:rPr lang="zh-CN" altLang="en-US" sz="2400" dirty="0"/>
              <a:t>“我不知道它的名字，但是可以问服务器</a:t>
            </a:r>
            <a:r>
              <a:rPr lang="zh-CN" altLang="en-US" sz="2800" dirty="0"/>
              <a:t>”</a:t>
            </a:r>
          </a:p>
        </p:txBody>
      </p:sp>
      <p:sp>
        <p:nvSpPr>
          <p:cNvPr id="67" name="Title 1">
            <a:extLst>
              <a:ext uri="{FF2B5EF4-FFF2-40B4-BE49-F238E27FC236}">
                <a16:creationId xmlns:a16="http://schemas.microsoft.com/office/drawing/2014/main" id="{7E0B68D3-FD80-4F46-BCD9-04B2FFDD7C0A}"/>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DNS: </a:t>
            </a:r>
            <a:r>
              <a:rPr lang="zh-CN" altLang="en-US" sz="1800" dirty="0">
                <a:solidFill>
                  <a:schemeClr val="tx1">
                    <a:lumMod val="65000"/>
                    <a:lumOff val="35000"/>
                  </a:schemeClr>
                </a:solidFill>
                <a:latin typeface="+mn-lt"/>
                <a:ea typeface="+mn-ea"/>
                <a:cs typeface="+mn-ea"/>
                <a:sym typeface="+mn-lt"/>
              </a:rPr>
              <a:t>因特网的目录服务</a:t>
            </a:r>
          </a:p>
        </p:txBody>
      </p:sp>
      <p:sp>
        <p:nvSpPr>
          <p:cNvPr id="68" name="矩形 67"/>
          <p:cNvSpPr/>
          <p:nvPr/>
        </p:nvSpPr>
        <p:spPr>
          <a:xfrm>
            <a:off x="206198" y="1766153"/>
            <a:ext cx="4833527" cy="830997"/>
          </a:xfrm>
          <a:prstGeom prst="rect">
            <a:avLst/>
          </a:prstGeom>
        </p:spPr>
        <p:txBody>
          <a:bodyPr wrap="square">
            <a:spAutoFit/>
          </a:bodyPr>
          <a:lstStyle/>
          <a:p>
            <a:r>
              <a:rPr lang="en-US" altLang="zh-CN" sz="2400" dirty="0">
                <a:solidFill>
                  <a:srgbClr val="FF0000"/>
                </a:solidFill>
                <a:latin typeface="+mn-ea"/>
              </a:rPr>
              <a:t> </a:t>
            </a:r>
            <a:r>
              <a:rPr lang="zh-CN" altLang="en-US" sz="2400" dirty="0" smtClean="0">
                <a:solidFill>
                  <a:srgbClr val="FF0000"/>
                </a:solidFill>
                <a:latin typeface="+mn-ea"/>
              </a:rPr>
              <a:t>问题：</a:t>
            </a:r>
            <a:r>
              <a:rPr lang="en-US" altLang="zh-CN" sz="2400" dirty="0" smtClean="0">
                <a:latin typeface="+mn-ea"/>
              </a:rPr>
              <a:t>Cis.poly.edu</a:t>
            </a:r>
            <a:r>
              <a:rPr lang="zh-CN" altLang="en-US" sz="2400" dirty="0">
                <a:latin typeface="+mn-ea"/>
              </a:rPr>
              <a:t>的主机想</a:t>
            </a:r>
            <a:r>
              <a:rPr lang="zh-CN" altLang="en-US" sz="2400" dirty="0" smtClean="0">
                <a:latin typeface="+mn-ea"/>
              </a:rPr>
              <a:t>获得</a:t>
            </a:r>
            <a:r>
              <a:rPr lang="en-US" altLang="zh-CN" sz="2400" dirty="0" smtClean="0">
                <a:solidFill>
                  <a:srgbClr val="FF0000"/>
                </a:solidFill>
                <a:latin typeface="+mn-ea"/>
              </a:rPr>
              <a:t>gaia.cs.umass.edu</a:t>
            </a:r>
            <a:r>
              <a:rPr lang="zh-CN" altLang="en-US" sz="2400" dirty="0">
                <a:latin typeface="+mn-ea"/>
              </a:rPr>
              <a:t>的</a:t>
            </a:r>
            <a:r>
              <a:rPr lang="en-US" altLang="zh-CN" sz="2400" dirty="0">
                <a:latin typeface="+mn-ea"/>
              </a:rPr>
              <a:t>IP</a:t>
            </a:r>
            <a:r>
              <a:rPr lang="zh-CN" altLang="en-US" sz="2400" dirty="0">
                <a:latin typeface="+mn-ea"/>
              </a:rPr>
              <a:t>地址</a:t>
            </a:r>
          </a:p>
        </p:txBody>
      </p:sp>
    </p:spTree>
    <p:extLst>
      <p:ext uri="{BB962C8B-B14F-4D97-AF65-F5344CB8AC3E}">
        <p14:creationId xmlns:p14="http://schemas.microsoft.com/office/powerpoint/2010/main" val="1985890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500" fill="hold"/>
                                        <p:tgtEl>
                                          <p:spTgt spid="67"/>
                                        </p:tgtEl>
                                        <p:attrNameLst>
                                          <p:attrName>ppt_x</p:attrName>
                                        </p:attrNameLst>
                                      </p:cBhvr>
                                      <p:tavLst>
                                        <p:tav tm="0">
                                          <p:val>
                                            <p:strVal val="0-#ppt_w/2"/>
                                          </p:val>
                                        </p:tav>
                                        <p:tav tm="100000">
                                          <p:val>
                                            <p:strVal val="#ppt_x"/>
                                          </p:val>
                                        </p:tav>
                                      </p:tavLst>
                                    </p:anim>
                                    <p:anim calcmode="lin" valueType="num">
                                      <p:cBhvr additive="base">
                                        <p:cTn id="8" dur="500" fill="hold"/>
                                        <p:tgtEl>
                                          <p:spTgt spid="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8" name="Rectangle 2">
            <a:extLst>
              <a:ext uri="{FF2B5EF4-FFF2-40B4-BE49-F238E27FC236}">
                <a16:creationId xmlns:a16="http://schemas.microsoft.com/office/drawing/2014/main" id="{2D332126-EC9F-F149-887D-B943C8B22BEA}"/>
              </a:ext>
            </a:extLst>
          </p:cNvPr>
          <p:cNvSpPr>
            <a:spLocks noGrp="1" noChangeArrowheads="1"/>
          </p:cNvSpPr>
          <p:nvPr>
            <p:ph type="title"/>
          </p:nvPr>
        </p:nvSpPr>
        <p:spPr>
          <a:xfrm>
            <a:off x="4916384" y="820202"/>
            <a:ext cx="8229600" cy="850900"/>
          </a:xfrm>
        </p:spPr>
        <p:txBody>
          <a:bodyPr/>
          <a:lstStyle/>
          <a:p>
            <a:pPr>
              <a:defRPr/>
            </a:pPr>
            <a:r>
              <a:rPr lang="en-US" altLang="zh-CN" sz="3600" b="1" dirty="0">
                <a:solidFill>
                  <a:schemeClr val="accent1"/>
                </a:solidFill>
                <a:latin typeface="+mn-lt"/>
                <a:ea typeface="+mn-ea"/>
                <a:cs typeface="+mn-ea"/>
              </a:rPr>
              <a:t>DNS</a:t>
            </a:r>
            <a:r>
              <a:rPr lang="zh-CN" altLang="en-US" sz="3600" b="1" dirty="0">
                <a:solidFill>
                  <a:schemeClr val="accent1"/>
                </a:solidFill>
                <a:latin typeface="+mn-lt"/>
                <a:ea typeface="+mn-ea"/>
                <a:cs typeface="+mn-ea"/>
              </a:rPr>
              <a:t>记录</a:t>
            </a:r>
          </a:p>
        </p:txBody>
      </p:sp>
      <p:sp>
        <p:nvSpPr>
          <p:cNvPr id="203778" name="Rectangle 3">
            <a:extLst>
              <a:ext uri="{FF2B5EF4-FFF2-40B4-BE49-F238E27FC236}">
                <a16:creationId xmlns:a16="http://schemas.microsoft.com/office/drawing/2014/main" id="{C33BDE1D-9B57-6643-ABD5-BA62BDEE1D5C}"/>
              </a:ext>
            </a:extLst>
          </p:cNvPr>
          <p:cNvSpPr>
            <a:spLocks noGrp="1" noChangeArrowheads="1"/>
          </p:cNvSpPr>
          <p:nvPr>
            <p:ph type="body" sz="half" idx="1"/>
          </p:nvPr>
        </p:nvSpPr>
        <p:spPr>
          <a:xfrm>
            <a:off x="1231076" y="1421256"/>
            <a:ext cx="10134600" cy="514350"/>
          </a:xfrm>
          <a:noFill/>
        </p:spPr>
        <p:txBody>
          <a:bodyPr/>
          <a:lstStyle/>
          <a:p>
            <a:pPr eaLnBrk="1" hangingPunct="1">
              <a:lnSpc>
                <a:spcPct val="90000"/>
              </a:lnSpc>
              <a:buFont typeface="Wingdings" pitchFamily="2" charset="2"/>
              <a:buNone/>
            </a:pPr>
            <a:r>
              <a:rPr lang="en-US" altLang="zh-CN" sz="2800" dirty="0">
                <a:solidFill>
                  <a:schemeClr val="accent2"/>
                </a:solidFill>
              </a:rPr>
              <a:t>DNS: </a:t>
            </a:r>
            <a:r>
              <a:rPr lang="zh-CN" altLang="en-US" sz="2800" dirty="0"/>
              <a:t>存储资源记录</a:t>
            </a:r>
            <a:r>
              <a:rPr lang="en-US" altLang="zh-CN" sz="2800" dirty="0">
                <a:solidFill>
                  <a:schemeClr val="accent2"/>
                </a:solidFill>
              </a:rPr>
              <a:t>(RR</a:t>
            </a:r>
            <a:r>
              <a:rPr lang="zh-CN" altLang="en-US" sz="2800" dirty="0">
                <a:solidFill>
                  <a:srgbClr val="FF0000"/>
                </a:solidFill>
              </a:rPr>
              <a:t>，</a:t>
            </a:r>
            <a:r>
              <a:rPr lang="en-US" altLang="zh-CN" sz="2800" dirty="0"/>
              <a:t>Resource Records</a:t>
            </a:r>
            <a:r>
              <a:rPr lang="en-US" altLang="zh-CN" sz="2800" dirty="0">
                <a:solidFill>
                  <a:schemeClr val="accent2"/>
                </a:solidFill>
              </a:rPr>
              <a:t>)</a:t>
            </a:r>
            <a:r>
              <a:rPr lang="zh-CN" altLang="en-US" sz="2800" dirty="0"/>
              <a:t>的分布式数据库</a:t>
            </a:r>
          </a:p>
        </p:txBody>
      </p:sp>
      <p:grpSp>
        <p:nvGrpSpPr>
          <p:cNvPr id="203779" name="Group 7">
            <a:extLst>
              <a:ext uri="{FF2B5EF4-FFF2-40B4-BE49-F238E27FC236}">
                <a16:creationId xmlns:a16="http://schemas.microsoft.com/office/drawing/2014/main" id="{D17C49F6-58DB-6D4F-A3CD-E222603047CB}"/>
              </a:ext>
            </a:extLst>
          </p:cNvPr>
          <p:cNvGrpSpPr>
            <a:grpSpLocks/>
          </p:cNvGrpSpPr>
          <p:nvPr/>
        </p:nvGrpSpPr>
        <p:grpSpPr bwMode="auto">
          <a:xfrm>
            <a:off x="2526476" y="1728313"/>
            <a:ext cx="6854825" cy="954088"/>
            <a:chOff x="1131" y="1045"/>
            <a:chExt cx="3379" cy="601"/>
          </a:xfrm>
        </p:grpSpPr>
        <p:sp>
          <p:nvSpPr>
            <p:cNvPr id="203782" name="Rectangle 5">
              <a:extLst>
                <a:ext uri="{FF2B5EF4-FFF2-40B4-BE49-F238E27FC236}">
                  <a16:creationId xmlns:a16="http://schemas.microsoft.com/office/drawing/2014/main" id="{20B81087-3127-3E4C-9330-9B6259221F8D}"/>
                </a:ext>
              </a:extLst>
            </p:cNvPr>
            <p:cNvSpPr>
              <a:spLocks noChangeArrowheads="1"/>
            </p:cNvSpPr>
            <p:nvPr/>
          </p:nvSpPr>
          <p:spPr bwMode="auto">
            <a:xfrm>
              <a:off x="1131" y="1045"/>
              <a:ext cx="3379"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800" b="1" dirty="0"/>
                <a:t>RR </a:t>
              </a:r>
              <a:r>
                <a:rPr lang="zh-CN" altLang="en-US" sz="2800" b="1" dirty="0"/>
                <a:t>格式</a:t>
              </a:r>
              <a:r>
                <a:rPr lang="en-US" altLang="zh-CN" sz="2800" b="1" dirty="0"/>
                <a:t>: (name, value, </a:t>
              </a:r>
              <a:r>
                <a:rPr lang="en-US" altLang="zh-CN" sz="2800" b="1" dirty="0" err="1"/>
                <a:t>type,ttl</a:t>
              </a:r>
              <a:r>
                <a:rPr lang="en-US" altLang="zh-CN" sz="2800" b="1" dirty="0"/>
                <a:t>)</a:t>
              </a:r>
            </a:p>
          </p:txBody>
        </p:sp>
        <p:sp>
          <p:nvSpPr>
            <p:cNvPr id="203783" name="Rectangle 6">
              <a:extLst>
                <a:ext uri="{FF2B5EF4-FFF2-40B4-BE49-F238E27FC236}">
                  <a16:creationId xmlns:a16="http://schemas.microsoft.com/office/drawing/2014/main" id="{D70388E8-A5E1-8D43-A43A-37991031CE0F}"/>
                </a:ext>
              </a:extLst>
            </p:cNvPr>
            <p:cNvSpPr>
              <a:spLocks noChangeArrowheads="1"/>
            </p:cNvSpPr>
            <p:nvPr/>
          </p:nvSpPr>
          <p:spPr bwMode="auto">
            <a:xfrm>
              <a:off x="1180" y="1192"/>
              <a:ext cx="3322" cy="364"/>
            </a:xfrm>
            <a:prstGeom prst="rect">
              <a:avLst/>
            </a:prstGeom>
            <a:noFill/>
            <a:ln w="127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2800"/>
            </a:p>
          </p:txBody>
        </p:sp>
      </p:grpSp>
      <p:sp>
        <p:nvSpPr>
          <p:cNvPr id="203780" name="Rectangle 8">
            <a:extLst>
              <a:ext uri="{FF2B5EF4-FFF2-40B4-BE49-F238E27FC236}">
                <a16:creationId xmlns:a16="http://schemas.microsoft.com/office/drawing/2014/main" id="{40D23126-19A0-F842-A73A-A6A0BADB9F9A}"/>
              </a:ext>
            </a:extLst>
          </p:cNvPr>
          <p:cNvSpPr>
            <a:spLocks noChangeArrowheads="1"/>
          </p:cNvSpPr>
          <p:nvPr/>
        </p:nvSpPr>
        <p:spPr bwMode="auto">
          <a:xfrm>
            <a:off x="875600" y="2698429"/>
            <a:ext cx="5172075" cy="123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r>
              <a:rPr lang="en-US" altLang="zh-CN" sz="2000" dirty="0">
                <a:latin typeface="+mn-ea"/>
                <a:ea typeface="+mn-ea"/>
              </a:rPr>
              <a:t>Type=A</a:t>
            </a:r>
            <a:r>
              <a:rPr lang="zh-CN" altLang="en-US" sz="2000" dirty="0">
                <a:latin typeface="+mn-ea"/>
                <a:ea typeface="+mn-ea"/>
              </a:rPr>
              <a:t>（</a:t>
            </a:r>
            <a:r>
              <a:rPr lang="en-US" altLang="zh-CN" sz="2000" dirty="0">
                <a:latin typeface="+mn-ea"/>
                <a:ea typeface="+mn-ea"/>
              </a:rPr>
              <a:t>Address</a:t>
            </a:r>
            <a:r>
              <a:rPr lang="zh-CN" altLang="en-US" sz="2000" dirty="0">
                <a:latin typeface="+mn-ea"/>
                <a:ea typeface="+mn-ea"/>
              </a:rPr>
              <a:t>）</a:t>
            </a:r>
          </a:p>
          <a:p>
            <a:pPr lvl="1" eaLnBrk="1" hangingPunct="1">
              <a:buClr>
                <a:srgbClr val="3333CC"/>
              </a:buClr>
              <a:buSzPct val="85000"/>
              <a:buFont typeface="Wingdings" pitchFamily="2" charset="2"/>
              <a:buChar char="m"/>
            </a:pPr>
            <a:r>
              <a:rPr lang="en-US" altLang="zh-CN" sz="2000" dirty="0">
                <a:latin typeface="+mn-ea"/>
                <a:ea typeface="+mn-ea"/>
              </a:rPr>
              <a:t>name = </a:t>
            </a:r>
            <a:r>
              <a:rPr lang="zh-CN" altLang="en-US" sz="2000" dirty="0">
                <a:latin typeface="+mn-ea"/>
                <a:ea typeface="+mn-ea"/>
              </a:rPr>
              <a:t>主机名</a:t>
            </a:r>
            <a:endParaRPr lang="zh-CN" altLang="en-US" sz="2000" dirty="0">
              <a:solidFill>
                <a:schemeClr val="accent2"/>
              </a:solidFill>
              <a:latin typeface="+mn-ea"/>
              <a:ea typeface="+mn-ea"/>
            </a:endParaRPr>
          </a:p>
          <a:p>
            <a:pPr lvl="1" eaLnBrk="1" hangingPunct="1">
              <a:buClr>
                <a:srgbClr val="3333CC"/>
              </a:buClr>
              <a:buSzPct val="85000"/>
              <a:buFont typeface="Wingdings" pitchFamily="2" charset="2"/>
              <a:buChar char="m"/>
            </a:pPr>
            <a:r>
              <a:rPr lang="en-US" altLang="zh-CN" sz="2000" dirty="0">
                <a:latin typeface="+mn-ea"/>
                <a:ea typeface="+mn-ea"/>
              </a:rPr>
              <a:t>value = IP</a:t>
            </a:r>
            <a:r>
              <a:rPr lang="zh-CN" altLang="en-US" sz="2000" dirty="0">
                <a:latin typeface="+mn-ea"/>
                <a:ea typeface="+mn-ea"/>
              </a:rPr>
              <a:t>地址</a:t>
            </a:r>
          </a:p>
        </p:txBody>
      </p:sp>
      <p:sp>
        <p:nvSpPr>
          <p:cNvPr id="183301" name="Rectangle 9">
            <a:extLst>
              <a:ext uri="{FF2B5EF4-FFF2-40B4-BE49-F238E27FC236}">
                <a16:creationId xmlns:a16="http://schemas.microsoft.com/office/drawing/2014/main" id="{CA83A7C0-A2FA-A344-B1EE-BDCAE1BA5C20}"/>
              </a:ext>
            </a:extLst>
          </p:cNvPr>
          <p:cNvSpPr>
            <a:spLocks noChangeArrowheads="1"/>
          </p:cNvSpPr>
          <p:nvPr/>
        </p:nvSpPr>
        <p:spPr bwMode="auto">
          <a:xfrm>
            <a:off x="5684322" y="2473855"/>
            <a:ext cx="5441641"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defRPr/>
            </a:pPr>
            <a:r>
              <a:rPr lang="en-US" altLang="zh-CN" sz="2000" dirty="0">
                <a:latin typeface="+mn-ea"/>
                <a:ea typeface="+mn-ea"/>
              </a:rPr>
              <a:t>Type=CNAME</a:t>
            </a:r>
            <a:r>
              <a:rPr lang="zh-CN" altLang="en-US" sz="2000" dirty="0">
                <a:latin typeface="+mn-ea"/>
                <a:ea typeface="+mn-ea"/>
              </a:rPr>
              <a:t>（</a:t>
            </a:r>
            <a:r>
              <a:rPr lang="en-US" altLang="zh-CN" sz="2000" dirty="0">
                <a:latin typeface="+mn-ea"/>
                <a:ea typeface="+mn-ea"/>
              </a:rPr>
              <a:t>canonical</a:t>
            </a:r>
            <a:r>
              <a:rPr lang="zh-CN" altLang="en-US" sz="2000" dirty="0">
                <a:latin typeface="+mn-ea"/>
                <a:ea typeface="+mn-ea"/>
              </a:rPr>
              <a:t>）</a:t>
            </a:r>
          </a:p>
          <a:p>
            <a:pPr lvl="1" eaLnBrk="1" hangingPunct="1">
              <a:buClr>
                <a:srgbClr val="3333CC"/>
              </a:buClr>
              <a:buSzPct val="85000"/>
              <a:buFont typeface="Wingdings" pitchFamily="2" charset="2"/>
              <a:buChar char="m"/>
              <a:defRPr/>
            </a:pPr>
            <a:r>
              <a:rPr lang="en-US" altLang="zh-CN" sz="2000" dirty="0">
                <a:latin typeface="+mn-ea"/>
                <a:ea typeface="+mn-ea"/>
              </a:rPr>
              <a:t>name = </a:t>
            </a:r>
            <a:r>
              <a:rPr lang="zh-CN" altLang="en-US" sz="2000" dirty="0">
                <a:latin typeface="+mn-ea"/>
                <a:ea typeface="+mn-ea"/>
              </a:rPr>
              <a:t>主机别名</a:t>
            </a:r>
          </a:p>
          <a:p>
            <a:pPr lvl="1" eaLnBrk="1" hangingPunct="1">
              <a:buFontTx/>
              <a:buNone/>
              <a:defRPr/>
            </a:pPr>
            <a:r>
              <a:rPr lang="zh-CN" altLang="en-US" sz="2000" dirty="0">
                <a:latin typeface="+mn-ea"/>
                <a:ea typeface="+mn-ea"/>
              </a:rPr>
              <a:t>  </a:t>
            </a:r>
            <a:r>
              <a:rPr lang="en-US" altLang="zh-CN" sz="2000" dirty="0" err="1">
                <a:solidFill>
                  <a:schemeClr val="accent2">
                    <a:lumMod val="50000"/>
                  </a:schemeClr>
                </a:solidFill>
                <a:latin typeface="+mn-ea"/>
                <a:ea typeface="+mn-ea"/>
              </a:rPr>
              <a:t>www.ibm.com</a:t>
            </a:r>
            <a:r>
              <a:rPr lang="zh-CN" altLang="en-US" sz="2000" dirty="0">
                <a:solidFill>
                  <a:schemeClr val="accent2">
                    <a:lumMod val="50000"/>
                  </a:schemeClr>
                </a:solidFill>
                <a:latin typeface="+mn-ea"/>
                <a:ea typeface="+mn-ea"/>
              </a:rPr>
              <a:t>的真名</a:t>
            </a:r>
            <a:r>
              <a:rPr lang="zh-CN" altLang="en-US" sz="2000" dirty="0" smtClean="0">
                <a:solidFill>
                  <a:schemeClr val="accent2">
                    <a:lumMod val="50000"/>
                  </a:schemeClr>
                </a:solidFill>
                <a:latin typeface="+mn-ea"/>
                <a:ea typeface="+mn-ea"/>
              </a:rPr>
              <a:t>为</a:t>
            </a:r>
            <a:r>
              <a:rPr lang="en-US" altLang="zh-CN" sz="2000" dirty="0" smtClean="0">
                <a:latin typeface="+mn-ea"/>
                <a:ea typeface="+mn-ea"/>
              </a:rPr>
              <a:t>servereast.backup2.ibm.com </a:t>
            </a:r>
            <a:endParaRPr lang="en-US" altLang="zh-CN" sz="2000" dirty="0">
              <a:solidFill>
                <a:schemeClr val="accent2"/>
              </a:solidFill>
              <a:latin typeface="+mn-ea"/>
              <a:ea typeface="+mn-ea"/>
            </a:endParaRPr>
          </a:p>
          <a:p>
            <a:pPr lvl="1" eaLnBrk="1" hangingPunct="1">
              <a:buClr>
                <a:srgbClr val="3333CC"/>
              </a:buClr>
              <a:buSzPct val="85000"/>
              <a:buFont typeface="Wingdings" pitchFamily="2" charset="2"/>
              <a:buChar char="m"/>
              <a:defRPr/>
            </a:pPr>
            <a:r>
              <a:rPr lang="en-US" altLang="zh-CN" sz="2000" dirty="0">
                <a:latin typeface="+mn-ea"/>
                <a:ea typeface="+mn-ea"/>
              </a:rPr>
              <a:t>value = </a:t>
            </a:r>
            <a:r>
              <a:rPr lang="zh-CN" altLang="en-US" sz="2000" dirty="0">
                <a:latin typeface="+mn-ea"/>
                <a:ea typeface="+mn-ea"/>
              </a:rPr>
              <a:t>真实的规范主机名</a:t>
            </a:r>
          </a:p>
        </p:txBody>
      </p:sp>
      <p:sp>
        <p:nvSpPr>
          <p:cNvPr id="9" name="Title 1">
            <a:extLst>
              <a:ext uri="{FF2B5EF4-FFF2-40B4-BE49-F238E27FC236}">
                <a16:creationId xmlns:a16="http://schemas.microsoft.com/office/drawing/2014/main" id="{CD917099-DC3B-0341-9050-6FCF4EA3F710}"/>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DNS: </a:t>
            </a:r>
            <a:r>
              <a:rPr lang="zh-CN" altLang="en-US" sz="1800" dirty="0">
                <a:solidFill>
                  <a:schemeClr val="tx1">
                    <a:lumMod val="65000"/>
                    <a:lumOff val="35000"/>
                  </a:schemeClr>
                </a:solidFill>
                <a:latin typeface="+mn-lt"/>
                <a:ea typeface="+mn-ea"/>
                <a:cs typeface="+mn-ea"/>
                <a:sym typeface="+mn-lt"/>
              </a:rPr>
              <a:t>因特网的目录服务</a:t>
            </a:r>
          </a:p>
        </p:txBody>
      </p:sp>
      <p:sp>
        <p:nvSpPr>
          <p:cNvPr id="10" name="Rectangle 4">
            <a:extLst>
              <a:ext uri="{FF2B5EF4-FFF2-40B4-BE49-F238E27FC236}">
                <a16:creationId xmlns:a16="http://schemas.microsoft.com/office/drawing/2014/main" id="{C8549E2D-90AA-704C-8FA1-7DD5CACEC56F}"/>
              </a:ext>
            </a:extLst>
          </p:cNvPr>
          <p:cNvSpPr txBox="1">
            <a:spLocks noChangeArrowheads="1"/>
          </p:cNvSpPr>
          <p:nvPr/>
        </p:nvSpPr>
        <p:spPr>
          <a:xfrm>
            <a:off x="875600" y="4107385"/>
            <a:ext cx="6492626" cy="1636394"/>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ltLang="zh-CN" sz="2000" dirty="0" smtClean="0">
                <a:latin typeface="+mn-ea"/>
              </a:rPr>
              <a:t>Type=NS</a:t>
            </a:r>
          </a:p>
          <a:p>
            <a:pPr>
              <a:buFont typeface="Wingdings" pitchFamily="2" charset="2"/>
              <a:buNone/>
              <a:defRPr/>
            </a:pPr>
            <a:r>
              <a:rPr lang="zh-CN" altLang="en-US" sz="2000" dirty="0" smtClean="0">
                <a:latin typeface="+mn-ea"/>
              </a:rPr>
              <a:t>（ </a:t>
            </a:r>
            <a:r>
              <a:rPr lang="en-US" altLang="zh-CN" sz="2000" dirty="0" smtClean="0">
                <a:latin typeface="+mn-ea"/>
              </a:rPr>
              <a:t>name server </a:t>
            </a:r>
            <a:r>
              <a:rPr lang="zh-CN" altLang="en-US" sz="2000" dirty="0" smtClean="0">
                <a:latin typeface="+mn-ea"/>
              </a:rPr>
              <a:t>）</a:t>
            </a:r>
          </a:p>
          <a:p>
            <a:pPr lvl="1">
              <a:defRPr/>
            </a:pPr>
            <a:r>
              <a:rPr lang="en-US" altLang="zh-CN" sz="2000" dirty="0" smtClean="0">
                <a:latin typeface="+mn-ea"/>
              </a:rPr>
              <a:t>name = </a:t>
            </a:r>
            <a:r>
              <a:rPr lang="zh-CN" altLang="en-US" sz="2000" dirty="0" smtClean="0">
                <a:latin typeface="+mn-ea"/>
              </a:rPr>
              <a:t>域名（如</a:t>
            </a:r>
            <a:r>
              <a:rPr lang="en-US" altLang="zh-CN" sz="2000" dirty="0" smtClean="0">
                <a:solidFill>
                  <a:schemeClr val="accent2">
                    <a:lumMod val="50000"/>
                  </a:schemeClr>
                </a:solidFill>
                <a:latin typeface="+mn-ea"/>
              </a:rPr>
              <a:t>foo.com</a:t>
            </a:r>
            <a:r>
              <a:rPr lang="zh-CN" altLang="en-US" sz="2000" dirty="0" smtClean="0">
                <a:latin typeface="+mn-ea"/>
              </a:rPr>
              <a:t>） </a:t>
            </a:r>
          </a:p>
          <a:p>
            <a:pPr lvl="1">
              <a:defRPr/>
            </a:pPr>
            <a:r>
              <a:rPr lang="en-US" altLang="zh-CN" sz="2000" dirty="0" smtClean="0">
                <a:latin typeface="+mn-ea"/>
              </a:rPr>
              <a:t>value = </a:t>
            </a:r>
            <a:r>
              <a:rPr lang="zh-CN" altLang="en-US" sz="2000" dirty="0" smtClean="0">
                <a:latin typeface="+mn-ea"/>
              </a:rPr>
              <a:t>该域权威名字服务器的主机名</a:t>
            </a:r>
            <a:endParaRPr lang="zh-CN" altLang="en-US" sz="2000" dirty="0">
              <a:latin typeface="+mn-ea"/>
            </a:endParaRPr>
          </a:p>
        </p:txBody>
      </p:sp>
      <p:sp>
        <p:nvSpPr>
          <p:cNvPr id="11" name="Rectangle 10">
            <a:extLst>
              <a:ext uri="{FF2B5EF4-FFF2-40B4-BE49-F238E27FC236}">
                <a16:creationId xmlns:a16="http://schemas.microsoft.com/office/drawing/2014/main" id="{20004AA3-5BD5-CE44-9A55-A0D4939EEA61}"/>
              </a:ext>
            </a:extLst>
          </p:cNvPr>
          <p:cNvSpPr>
            <a:spLocks noChangeArrowheads="1"/>
          </p:cNvSpPr>
          <p:nvPr/>
        </p:nvSpPr>
        <p:spPr bwMode="auto">
          <a:xfrm>
            <a:off x="5953888" y="4451874"/>
            <a:ext cx="5357813" cy="1400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r>
              <a:rPr lang="en-US" altLang="zh-CN" sz="2000" dirty="0">
                <a:latin typeface="+mn-ea"/>
                <a:ea typeface="+mn-ea"/>
              </a:rPr>
              <a:t>Type=MX</a:t>
            </a:r>
            <a:r>
              <a:rPr lang="zh-CN" altLang="en-US" sz="2000" dirty="0">
                <a:latin typeface="+mn-ea"/>
                <a:ea typeface="+mn-ea"/>
              </a:rPr>
              <a:t>（</a:t>
            </a:r>
            <a:r>
              <a:rPr lang="en-US" altLang="zh-CN" sz="2000" dirty="0">
                <a:latin typeface="+mn-ea"/>
                <a:ea typeface="+mn-ea"/>
              </a:rPr>
              <a:t>mail exchange</a:t>
            </a:r>
            <a:r>
              <a:rPr lang="zh-CN" altLang="en-US" sz="2000" dirty="0">
                <a:latin typeface="+mn-ea"/>
                <a:ea typeface="+mn-ea"/>
              </a:rPr>
              <a:t>）</a:t>
            </a:r>
          </a:p>
          <a:p>
            <a:pPr lvl="1" eaLnBrk="1" hangingPunct="1">
              <a:buClr>
                <a:srgbClr val="3333CC"/>
              </a:buClr>
              <a:buSzPct val="85000"/>
              <a:buFont typeface="Wingdings" pitchFamily="2" charset="2"/>
              <a:buChar char="m"/>
            </a:pPr>
            <a:r>
              <a:rPr lang="en-US" altLang="zh-CN" sz="2000" dirty="0">
                <a:latin typeface="+mn-ea"/>
                <a:ea typeface="+mn-ea"/>
              </a:rPr>
              <a:t>name =</a:t>
            </a:r>
            <a:r>
              <a:rPr lang="zh-CN" altLang="en-US" sz="2000" dirty="0">
                <a:latin typeface="+mn-ea"/>
                <a:ea typeface="+mn-ea"/>
              </a:rPr>
              <a:t>邮件服务器的主机别名</a:t>
            </a:r>
          </a:p>
          <a:p>
            <a:pPr lvl="1" eaLnBrk="1" hangingPunct="1">
              <a:buClr>
                <a:srgbClr val="3333CC"/>
              </a:buClr>
              <a:buSzPct val="85000"/>
              <a:buFont typeface="Wingdings" pitchFamily="2" charset="2"/>
              <a:buChar char="m"/>
            </a:pPr>
            <a:r>
              <a:rPr lang="en-US" altLang="zh-CN" sz="2000" dirty="0">
                <a:latin typeface="+mn-ea"/>
                <a:ea typeface="+mn-ea"/>
              </a:rPr>
              <a:t>value =</a:t>
            </a:r>
            <a:r>
              <a:rPr lang="zh-CN" altLang="en-US" sz="2000" dirty="0">
                <a:latin typeface="+mn-ea"/>
                <a:ea typeface="+mn-ea"/>
              </a:rPr>
              <a:t>邮件服务器的真实规范主机名</a:t>
            </a:r>
          </a:p>
          <a:p>
            <a:pPr lvl="1" eaLnBrk="1" hangingPunct="1">
              <a:buFontTx/>
              <a:buNone/>
            </a:pPr>
            <a:r>
              <a:rPr lang="zh-CN" altLang="en-US" sz="2000" dirty="0">
                <a:latin typeface="+mn-ea"/>
                <a:ea typeface="+mn-ea"/>
              </a:rPr>
              <a:t>  </a:t>
            </a:r>
          </a:p>
        </p:txBody>
      </p:sp>
    </p:spTree>
    <p:extLst>
      <p:ext uri="{BB962C8B-B14F-4D97-AF65-F5344CB8AC3E}">
        <p14:creationId xmlns:p14="http://schemas.microsoft.com/office/powerpoint/2010/main" val="391493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D917099-DC3B-0341-9050-6FCF4EA3F710}"/>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DNS: </a:t>
            </a:r>
            <a:r>
              <a:rPr lang="zh-CN" altLang="en-US" sz="1800" dirty="0">
                <a:solidFill>
                  <a:schemeClr val="tx1">
                    <a:lumMod val="65000"/>
                    <a:lumOff val="35000"/>
                  </a:schemeClr>
                </a:solidFill>
                <a:latin typeface="+mn-lt"/>
                <a:ea typeface="+mn-ea"/>
                <a:cs typeface="+mn-ea"/>
                <a:sym typeface="+mn-lt"/>
              </a:rPr>
              <a:t>因特网的目录服务</a:t>
            </a:r>
          </a:p>
        </p:txBody>
      </p:sp>
      <p:sp>
        <p:nvSpPr>
          <p:cNvPr id="16" name="矩形 15"/>
          <p:cNvSpPr/>
          <p:nvPr/>
        </p:nvSpPr>
        <p:spPr>
          <a:xfrm>
            <a:off x="128338" y="700220"/>
            <a:ext cx="11646568" cy="5940088"/>
          </a:xfrm>
          <a:prstGeom prst="rect">
            <a:avLst/>
          </a:prstGeom>
        </p:spPr>
        <p:txBody>
          <a:bodyPr wrap="square">
            <a:spAutoFit/>
          </a:bodyPr>
          <a:lstStyle/>
          <a:p>
            <a:r>
              <a:rPr lang="zh-CN" altLang="en-US" sz="2000" dirty="0"/>
              <a:t>假</a:t>
            </a:r>
            <a:r>
              <a:rPr lang="zh-CN" altLang="en-US" sz="2000" dirty="0" smtClean="0"/>
              <a:t>设用</a:t>
            </a:r>
            <a:r>
              <a:rPr lang="zh-CN" altLang="en-US" sz="2000" dirty="0"/>
              <a:t>一个全新的浏览器（第一次启动的那种），访问百度（http://www.baidu.com/），</a:t>
            </a:r>
            <a:r>
              <a:rPr lang="zh-CN" altLang="en-US" sz="2000" dirty="0" smtClean="0"/>
              <a:t>在敲</a:t>
            </a:r>
            <a:r>
              <a:rPr lang="zh-CN" altLang="en-US" sz="2000" dirty="0"/>
              <a:t>入网址并按下回车之</a:t>
            </a:r>
            <a:r>
              <a:rPr lang="zh-CN" altLang="en-US" sz="2000" dirty="0" smtClean="0"/>
              <a:t>后：</a:t>
            </a:r>
            <a:endParaRPr lang="en-US" altLang="zh-CN" sz="2000" dirty="0"/>
          </a:p>
          <a:p>
            <a:r>
              <a:rPr lang="en-US" altLang="zh-CN" sz="2000" b="1" dirty="0" smtClean="0"/>
              <a:t>1</a:t>
            </a:r>
            <a:r>
              <a:rPr lang="zh-CN" altLang="en-US" sz="2000" b="1" dirty="0" smtClean="0"/>
              <a:t>、获得</a:t>
            </a:r>
            <a:r>
              <a:rPr lang="en-US" altLang="zh-CN" sz="2000" b="1" dirty="0" smtClean="0"/>
              <a:t>IP</a:t>
            </a:r>
            <a:r>
              <a:rPr lang="zh-CN" altLang="en-US" sz="2000" b="1" dirty="0" smtClean="0"/>
              <a:t>地址</a:t>
            </a:r>
            <a:endParaRPr lang="en-US" altLang="zh-CN" sz="2000" b="1" dirty="0" smtClean="0"/>
          </a:p>
          <a:p>
            <a:r>
              <a:rPr lang="zh-CN" altLang="en-US" sz="2000" dirty="0" smtClean="0"/>
              <a:t>（</a:t>
            </a:r>
            <a:r>
              <a:rPr lang="en-US" altLang="zh-CN" sz="2000" dirty="0" smtClean="0"/>
              <a:t>1</a:t>
            </a:r>
            <a:r>
              <a:rPr lang="zh-CN" altLang="en-US" sz="2000" dirty="0" smtClean="0"/>
              <a:t>）</a:t>
            </a:r>
            <a:r>
              <a:rPr lang="zh-CN" altLang="en-US" sz="2000" dirty="0"/>
              <a:t>首先搜索浏览器的 </a:t>
            </a:r>
            <a:r>
              <a:rPr lang="en-US" altLang="zh-CN" sz="2000" dirty="0"/>
              <a:t>DNS </a:t>
            </a:r>
            <a:r>
              <a:rPr lang="zh-CN" altLang="en-US" sz="2000" dirty="0"/>
              <a:t>缓存，缓存中维护一张域名与 </a:t>
            </a:r>
            <a:r>
              <a:rPr lang="en-US" altLang="zh-CN" sz="2000" dirty="0"/>
              <a:t>IP </a:t>
            </a:r>
            <a:r>
              <a:rPr lang="zh-CN" altLang="en-US" sz="2000" dirty="0"/>
              <a:t>地址的对应表</a:t>
            </a:r>
          </a:p>
          <a:p>
            <a:r>
              <a:rPr lang="zh-CN" altLang="en-US" sz="2000" dirty="0" smtClean="0"/>
              <a:t>（</a:t>
            </a:r>
            <a:r>
              <a:rPr lang="en-US" altLang="zh-CN" sz="2000" dirty="0" smtClean="0"/>
              <a:t>2</a:t>
            </a:r>
            <a:r>
              <a:rPr lang="zh-CN" altLang="en-US" sz="2000" dirty="0" smtClean="0"/>
              <a:t>）</a:t>
            </a:r>
            <a:r>
              <a:rPr lang="zh-CN" altLang="en-US" sz="2000" dirty="0"/>
              <a:t>若没有命中，则继续搜索操作系统的 </a:t>
            </a:r>
            <a:r>
              <a:rPr lang="en-US" altLang="zh-CN" sz="2000" dirty="0"/>
              <a:t>DNS </a:t>
            </a:r>
            <a:r>
              <a:rPr lang="zh-CN" altLang="en-US" sz="2000" dirty="0"/>
              <a:t>缓存</a:t>
            </a:r>
            <a:r>
              <a:rPr lang="zh-CN" altLang="en-US" sz="2000" dirty="0" smtClean="0"/>
              <a:t>（</a:t>
            </a:r>
            <a:r>
              <a:rPr lang="en-US" altLang="zh-CN" sz="2000" dirty="0"/>
              <a:t>Linux,/etc/hosts; Windows, C:\WINDOWS\system32\drivers\etc\hosts</a:t>
            </a:r>
            <a:r>
              <a:rPr lang="zh-CN" altLang="en-US" sz="2000" dirty="0" smtClean="0"/>
              <a:t>）</a:t>
            </a:r>
            <a:endParaRPr lang="zh-CN" altLang="en-US" sz="2000" dirty="0"/>
          </a:p>
          <a:p>
            <a:r>
              <a:rPr lang="zh-CN" altLang="en-US" sz="2000" dirty="0" smtClean="0"/>
              <a:t>（</a:t>
            </a:r>
            <a:r>
              <a:rPr lang="en-US" altLang="zh-CN" sz="2000" dirty="0"/>
              <a:t>3</a:t>
            </a:r>
            <a:r>
              <a:rPr lang="zh-CN" altLang="en-US" sz="2000" dirty="0" smtClean="0"/>
              <a:t>）</a:t>
            </a:r>
            <a:r>
              <a:rPr lang="zh-CN" altLang="en-US" sz="2000" dirty="0"/>
              <a:t>若仍然没有命中，则操作系统将域名发送至本</a:t>
            </a:r>
            <a:r>
              <a:rPr lang="zh-CN" altLang="en-US" sz="2000" dirty="0" smtClean="0"/>
              <a:t>地域名服务器，</a:t>
            </a:r>
            <a:r>
              <a:rPr lang="zh-CN" altLang="en-US" sz="2000" dirty="0"/>
              <a:t>本地域名服务器采用递归查询自己的 </a:t>
            </a:r>
            <a:r>
              <a:rPr lang="en-US" altLang="zh-CN" sz="2000" dirty="0"/>
              <a:t>DNS </a:t>
            </a:r>
            <a:r>
              <a:rPr lang="zh-CN" altLang="en-US" sz="2000" dirty="0"/>
              <a:t>缓存，查找成功则返回结</a:t>
            </a:r>
            <a:r>
              <a:rPr lang="zh-CN" altLang="en-US" sz="2000" dirty="0" smtClean="0"/>
              <a:t>果</a:t>
            </a:r>
            <a:endParaRPr lang="en-US" altLang="zh-CN" sz="2000" dirty="0" smtClean="0"/>
          </a:p>
          <a:p>
            <a:r>
              <a:rPr lang="zh-CN" altLang="en-US" sz="2000" dirty="0" smtClean="0"/>
              <a:t>（</a:t>
            </a:r>
            <a:r>
              <a:rPr lang="en-US" altLang="zh-CN" sz="2000" dirty="0" smtClean="0"/>
              <a:t>4</a:t>
            </a:r>
            <a:r>
              <a:rPr lang="zh-CN" altLang="en-US" sz="2000" dirty="0" smtClean="0"/>
              <a:t>）若</a:t>
            </a:r>
            <a:r>
              <a:rPr lang="zh-CN" altLang="en-US" sz="2000" dirty="0"/>
              <a:t>本地域名服务器的 </a:t>
            </a:r>
            <a:r>
              <a:rPr lang="en-US" altLang="zh-CN" sz="2000" dirty="0" smtClean="0"/>
              <a:t>DNS </a:t>
            </a:r>
            <a:r>
              <a:rPr lang="zh-CN" altLang="en-US" sz="2000" dirty="0" smtClean="0"/>
              <a:t>缓</a:t>
            </a:r>
            <a:r>
              <a:rPr lang="zh-CN" altLang="en-US" sz="2000" dirty="0"/>
              <a:t>存没有命中，则本</a:t>
            </a:r>
            <a:r>
              <a:rPr lang="zh-CN" altLang="en-US" sz="2000" dirty="0" smtClean="0"/>
              <a:t>地域名服务器向</a:t>
            </a:r>
            <a:r>
              <a:rPr lang="zh-CN" altLang="en-US" sz="2000" dirty="0"/>
              <a:t>上级域名服务器进行迭代查</a:t>
            </a:r>
            <a:r>
              <a:rPr lang="zh-CN" altLang="en-US" sz="2000" dirty="0" smtClean="0"/>
              <a:t>询</a:t>
            </a:r>
            <a:endParaRPr lang="en-US" altLang="zh-CN" sz="2000" dirty="0" smtClean="0"/>
          </a:p>
          <a:p>
            <a:r>
              <a:rPr lang="en-US" altLang="zh-CN" sz="2000" dirty="0"/>
              <a:t> </a:t>
            </a:r>
            <a:r>
              <a:rPr lang="en-US" altLang="zh-CN" sz="2000" dirty="0" smtClean="0"/>
              <a:t>      </a:t>
            </a:r>
            <a:r>
              <a:rPr lang="zh-CN" altLang="en-US" sz="2000" dirty="0" smtClean="0"/>
              <a:t>本地域名服务器向</a:t>
            </a:r>
            <a:r>
              <a:rPr lang="zh-CN" altLang="en-US" sz="2000" dirty="0"/>
              <a:t>根域名服务器发起请求，根域名服务器返回顶级域名服务</a:t>
            </a:r>
            <a:r>
              <a:rPr lang="zh-CN" altLang="en-US" sz="2000" dirty="0" smtClean="0"/>
              <a:t>器地</a:t>
            </a:r>
            <a:r>
              <a:rPr lang="zh-CN" altLang="en-US" sz="2000" dirty="0"/>
              <a:t>址给本</a:t>
            </a:r>
            <a:r>
              <a:rPr lang="zh-CN" altLang="en-US" sz="2000" dirty="0" smtClean="0"/>
              <a:t>地服务器</a:t>
            </a:r>
            <a:endParaRPr lang="en-US" altLang="zh-CN" sz="2000" dirty="0" smtClean="0"/>
          </a:p>
          <a:p>
            <a:r>
              <a:rPr lang="en-US" altLang="zh-CN" sz="2000" dirty="0"/>
              <a:t> </a:t>
            </a:r>
            <a:r>
              <a:rPr lang="en-US" altLang="zh-CN" sz="2000" dirty="0" smtClean="0"/>
              <a:t>      </a:t>
            </a:r>
            <a:r>
              <a:rPr lang="zh-CN" altLang="en-US" sz="2000" dirty="0" smtClean="0"/>
              <a:t>本地域名服务器拿到顶</a:t>
            </a:r>
            <a:r>
              <a:rPr lang="zh-CN" altLang="en-US" sz="2000" dirty="0"/>
              <a:t>级域名服务</a:t>
            </a:r>
            <a:r>
              <a:rPr lang="zh-CN" altLang="en-US" sz="2000" dirty="0" smtClean="0"/>
              <a:t>器地</a:t>
            </a:r>
            <a:r>
              <a:rPr lang="zh-CN" altLang="en-US" sz="2000" dirty="0"/>
              <a:t>址后</a:t>
            </a:r>
            <a:r>
              <a:rPr lang="zh-CN" altLang="en-US" sz="2000" dirty="0" smtClean="0"/>
              <a:t>，向</a:t>
            </a:r>
            <a:r>
              <a:rPr lang="zh-CN" altLang="en-US" sz="2000" dirty="0"/>
              <a:t>其发起请求，获</a:t>
            </a:r>
            <a:r>
              <a:rPr lang="zh-CN" altLang="en-US" sz="2000" dirty="0" smtClean="0"/>
              <a:t>取权威域</a:t>
            </a:r>
            <a:r>
              <a:rPr lang="zh-CN" altLang="en-US" sz="2000" dirty="0"/>
              <a:t>名服务</a:t>
            </a:r>
            <a:r>
              <a:rPr lang="zh-CN" altLang="en-US" sz="2000" dirty="0" smtClean="0"/>
              <a:t>器地址</a:t>
            </a:r>
            <a:endParaRPr lang="en-US" altLang="zh-CN" sz="2000" dirty="0" smtClean="0"/>
          </a:p>
          <a:p>
            <a:r>
              <a:rPr lang="en-US" altLang="zh-CN" sz="2000" dirty="0"/>
              <a:t> </a:t>
            </a:r>
            <a:r>
              <a:rPr lang="en-US" altLang="zh-CN" sz="2000" dirty="0" smtClean="0"/>
              <a:t>      </a:t>
            </a:r>
            <a:r>
              <a:rPr lang="zh-CN" altLang="en-US" sz="2000" dirty="0" smtClean="0"/>
              <a:t>本地域名服务器根</a:t>
            </a:r>
            <a:r>
              <a:rPr lang="zh-CN" altLang="en-US" sz="2000" dirty="0"/>
              <a:t>据</a:t>
            </a:r>
            <a:r>
              <a:rPr lang="zh-CN" altLang="en-US" sz="2000" dirty="0" smtClean="0"/>
              <a:t>权</a:t>
            </a:r>
            <a:r>
              <a:rPr lang="zh-CN" altLang="en-US" sz="2000" dirty="0"/>
              <a:t>威</a:t>
            </a:r>
            <a:r>
              <a:rPr lang="zh-CN" altLang="en-US" sz="2000" dirty="0" smtClean="0"/>
              <a:t>域</a:t>
            </a:r>
            <a:r>
              <a:rPr lang="zh-CN" altLang="en-US" sz="2000" dirty="0"/>
              <a:t>名服务</a:t>
            </a:r>
            <a:r>
              <a:rPr lang="zh-CN" altLang="en-US" sz="2000" dirty="0" smtClean="0"/>
              <a:t>器地址，向</a:t>
            </a:r>
            <a:r>
              <a:rPr lang="zh-CN" altLang="en-US" sz="2000" dirty="0"/>
              <a:t>其发起请求</a:t>
            </a:r>
            <a:r>
              <a:rPr lang="zh-CN" altLang="en-US" sz="2000" dirty="0" smtClean="0"/>
              <a:t>，得</a:t>
            </a:r>
            <a:r>
              <a:rPr lang="zh-CN" altLang="en-US" sz="2000" dirty="0"/>
              <a:t>到该域名对应的 </a:t>
            </a:r>
            <a:r>
              <a:rPr lang="en-US" altLang="zh-CN" sz="2000" dirty="0"/>
              <a:t>IP </a:t>
            </a:r>
            <a:r>
              <a:rPr lang="zh-CN" altLang="en-US" sz="2000" dirty="0"/>
              <a:t>地</a:t>
            </a:r>
            <a:r>
              <a:rPr lang="zh-CN" altLang="en-US" sz="2000" dirty="0" smtClean="0"/>
              <a:t>址</a:t>
            </a:r>
            <a:endParaRPr lang="en-US" altLang="zh-CN" sz="2000" dirty="0" smtClean="0"/>
          </a:p>
          <a:p>
            <a:r>
              <a:rPr lang="en-US" altLang="zh-CN" sz="2000" dirty="0"/>
              <a:t> </a:t>
            </a:r>
            <a:r>
              <a:rPr lang="en-US" altLang="zh-CN" sz="2000" dirty="0" smtClean="0"/>
              <a:t>     </a:t>
            </a:r>
            <a:r>
              <a:rPr lang="zh-CN" altLang="en-US" sz="2000" dirty="0" smtClean="0"/>
              <a:t>本</a:t>
            </a:r>
            <a:r>
              <a:rPr lang="zh-CN" altLang="en-US" sz="2000" dirty="0"/>
              <a:t>地域名服务器将得到的 </a:t>
            </a:r>
            <a:r>
              <a:rPr lang="en-US" altLang="zh-CN" sz="2000" dirty="0"/>
              <a:t>IP </a:t>
            </a:r>
            <a:r>
              <a:rPr lang="zh-CN" altLang="en-US" sz="2000" dirty="0"/>
              <a:t>地址返回给操作系统，同时自己将 </a:t>
            </a:r>
            <a:r>
              <a:rPr lang="en-US" altLang="zh-CN" sz="2000" dirty="0"/>
              <a:t>IP </a:t>
            </a:r>
            <a:r>
              <a:rPr lang="zh-CN" altLang="en-US" sz="2000" dirty="0"/>
              <a:t>地址缓存起</a:t>
            </a:r>
            <a:r>
              <a:rPr lang="zh-CN" altLang="en-US" sz="2000" dirty="0" smtClean="0"/>
              <a:t>来</a:t>
            </a:r>
            <a:endParaRPr lang="en-US" altLang="zh-CN" sz="2000" dirty="0" smtClean="0"/>
          </a:p>
          <a:p>
            <a:r>
              <a:rPr lang="zh-CN" altLang="en-US" sz="2000" dirty="0" smtClean="0"/>
              <a:t>（</a:t>
            </a:r>
            <a:r>
              <a:rPr lang="en-US" altLang="zh-CN" sz="2000" dirty="0" smtClean="0"/>
              <a:t>5</a:t>
            </a:r>
            <a:r>
              <a:rPr lang="zh-CN" altLang="en-US" sz="2000" dirty="0" smtClean="0"/>
              <a:t>）操</a:t>
            </a:r>
            <a:r>
              <a:rPr lang="zh-CN" altLang="en-US" sz="2000" dirty="0"/>
              <a:t>作系统将 </a:t>
            </a:r>
            <a:r>
              <a:rPr lang="en-US" altLang="zh-CN" sz="2000" dirty="0"/>
              <a:t>IP </a:t>
            </a:r>
            <a:r>
              <a:rPr lang="zh-CN" altLang="en-US" sz="2000" dirty="0"/>
              <a:t>地址返回给浏览器，同时自己也将 </a:t>
            </a:r>
            <a:r>
              <a:rPr lang="en-US" altLang="zh-CN" sz="2000" dirty="0"/>
              <a:t>IP </a:t>
            </a:r>
            <a:r>
              <a:rPr lang="zh-CN" altLang="en-US" sz="2000" dirty="0"/>
              <a:t>地址缓</a:t>
            </a:r>
            <a:r>
              <a:rPr lang="zh-CN" altLang="en-US" sz="2000" dirty="0" smtClean="0"/>
              <a:t>存。浏</a:t>
            </a:r>
            <a:r>
              <a:rPr lang="zh-CN" altLang="en-US" sz="2000" dirty="0"/>
              <a:t>览</a:t>
            </a:r>
            <a:r>
              <a:rPr lang="zh-CN" altLang="en-US" sz="2000" dirty="0" smtClean="0"/>
              <a:t>器得到域</a:t>
            </a:r>
            <a:r>
              <a:rPr lang="zh-CN" altLang="en-US" sz="2000" dirty="0"/>
              <a:t>名对应的 </a:t>
            </a:r>
            <a:r>
              <a:rPr lang="en-US" altLang="zh-CN" sz="2000" dirty="0"/>
              <a:t>IP </a:t>
            </a:r>
            <a:r>
              <a:rPr lang="zh-CN" altLang="en-US" sz="2000" dirty="0"/>
              <a:t>地址，并将 </a:t>
            </a:r>
            <a:r>
              <a:rPr lang="en-US" altLang="zh-CN" sz="2000" dirty="0"/>
              <a:t>IP </a:t>
            </a:r>
            <a:r>
              <a:rPr lang="zh-CN" altLang="en-US" sz="2000" dirty="0"/>
              <a:t>地址缓</a:t>
            </a:r>
            <a:r>
              <a:rPr lang="zh-CN" altLang="en-US" sz="2000" dirty="0" smtClean="0"/>
              <a:t>存（</a:t>
            </a:r>
            <a:r>
              <a:rPr lang="zh-CN" altLang="en-US" sz="2000" b="1" dirty="0">
                <a:solidFill>
                  <a:srgbClr val="FF0000"/>
                </a:solidFill>
              </a:rPr>
              <a:t>缓存时间</a:t>
            </a:r>
            <a:r>
              <a:rPr lang="zh-CN" altLang="en-US" sz="2000" dirty="0" smtClean="0"/>
              <a:t>）。</a:t>
            </a:r>
            <a:endParaRPr lang="en-US" altLang="zh-CN" sz="2000" dirty="0" smtClean="0"/>
          </a:p>
          <a:p>
            <a:r>
              <a:rPr lang="en-US" altLang="zh-CN" sz="2000" dirty="0" smtClean="0"/>
              <a:t>2</a:t>
            </a:r>
            <a:r>
              <a:rPr lang="zh-CN" altLang="en-US" sz="2000" dirty="0" smtClean="0"/>
              <a:t>、和起始服务器（或者</a:t>
            </a:r>
            <a:r>
              <a:rPr lang="en-US" altLang="zh-CN" sz="2000" dirty="0" smtClean="0"/>
              <a:t>Web</a:t>
            </a:r>
            <a:r>
              <a:rPr lang="zh-CN" altLang="en-US" sz="2000" dirty="0" smtClean="0"/>
              <a:t>缓存</a:t>
            </a:r>
            <a:r>
              <a:rPr lang="en-US" altLang="zh-CN" sz="2000" dirty="0" smtClean="0"/>
              <a:t>/</a:t>
            </a:r>
            <a:r>
              <a:rPr lang="zh-CN" altLang="en-US" sz="2000" dirty="0" smtClean="0"/>
              <a:t>代理服务器），建立</a:t>
            </a:r>
            <a:r>
              <a:rPr lang="en-US" altLang="zh-CN" sz="2000" dirty="0" smtClean="0"/>
              <a:t>TCP</a:t>
            </a:r>
            <a:r>
              <a:rPr lang="zh-CN" altLang="en-US" sz="2000" dirty="0" smtClean="0"/>
              <a:t>连接</a:t>
            </a:r>
            <a:endParaRPr lang="en-US" altLang="zh-CN" sz="2000" dirty="0"/>
          </a:p>
          <a:p>
            <a:r>
              <a:rPr lang="zh-CN" altLang="en-US" sz="2000" dirty="0" smtClean="0"/>
              <a:t>   得</a:t>
            </a:r>
            <a:r>
              <a:rPr lang="zh-CN" altLang="en-US" sz="2000" dirty="0"/>
              <a:t>到百度的IP，下一步是使用TCP协议，建立TCP连接</a:t>
            </a:r>
            <a:r>
              <a:rPr lang="zh-CN" altLang="en-US" sz="2000" dirty="0" smtClean="0"/>
              <a:t>。</a:t>
            </a:r>
            <a:endParaRPr lang="en-US" altLang="zh-CN" sz="2000" dirty="0" smtClean="0"/>
          </a:p>
          <a:p>
            <a:r>
              <a:rPr lang="en-US" altLang="zh-CN" sz="2000" dirty="0" smtClean="0"/>
              <a:t>3</a:t>
            </a:r>
            <a:r>
              <a:rPr lang="zh-CN" altLang="en-US" sz="2000" dirty="0" smtClean="0"/>
              <a:t>、向起始服务器</a:t>
            </a:r>
            <a:r>
              <a:rPr lang="zh-CN" altLang="en-US" sz="2000" dirty="0"/>
              <a:t>（或者</a:t>
            </a:r>
            <a:r>
              <a:rPr lang="en-US" altLang="zh-CN" sz="2000" dirty="0"/>
              <a:t>Web</a:t>
            </a:r>
            <a:r>
              <a:rPr lang="zh-CN" altLang="en-US" sz="2000" dirty="0"/>
              <a:t>缓存</a:t>
            </a:r>
            <a:r>
              <a:rPr lang="en-US" altLang="zh-CN" sz="2000" dirty="0"/>
              <a:t>/</a:t>
            </a:r>
            <a:r>
              <a:rPr lang="zh-CN" altLang="en-US" sz="2000" dirty="0"/>
              <a:t>代理服务器）</a:t>
            </a:r>
            <a:r>
              <a:rPr lang="zh-CN" altLang="en-US" sz="2000" dirty="0" smtClean="0"/>
              <a:t>发</a:t>
            </a:r>
            <a:r>
              <a:rPr lang="zh-CN" altLang="en-US" sz="2000" dirty="0"/>
              <a:t>送请求报文</a:t>
            </a:r>
            <a:r>
              <a:rPr lang="zh-CN" altLang="en-US" sz="2000" dirty="0" smtClean="0"/>
              <a:t>，用</a:t>
            </a:r>
            <a:r>
              <a:rPr lang="en-US" altLang="zh-CN" sz="2000" dirty="0"/>
              <a:t>HTTP</a:t>
            </a:r>
            <a:r>
              <a:rPr lang="zh-CN" altLang="en-US" sz="2000" dirty="0"/>
              <a:t>协议请求网页内</a:t>
            </a:r>
            <a:r>
              <a:rPr lang="zh-CN" altLang="en-US" sz="2000" dirty="0" smtClean="0"/>
              <a:t>容，</a:t>
            </a:r>
            <a:endParaRPr lang="en-US" altLang="zh-CN" sz="2000" dirty="0" smtClean="0"/>
          </a:p>
          <a:p>
            <a:r>
              <a:rPr lang="en-US" altLang="zh-CN" sz="2000" dirty="0" smtClean="0"/>
              <a:t>4</a:t>
            </a:r>
            <a:r>
              <a:rPr lang="zh-CN" altLang="en-US" sz="2000" dirty="0" smtClean="0"/>
              <a:t>、浏览器收到响应报文，并解析。</a:t>
            </a:r>
            <a:endParaRPr lang="zh-CN" altLang="en-US" sz="2000" dirty="0"/>
          </a:p>
        </p:txBody>
      </p:sp>
      <p:sp>
        <p:nvSpPr>
          <p:cNvPr id="5" name="标题 4"/>
          <p:cNvSpPr>
            <a:spLocks noGrp="1"/>
          </p:cNvSpPr>
          <p:nvPr>
            <p:ph type="title"/>
          </p:nvPr>
        </p:nvSpPr>
        <p:spPr/>
        <p:txBody>
          <a:bodyPr/>
          <a:lstStyle/>
          <a:p>
            <a:endParaRPr lang="zh-CN" altLang="en-US" dirty="0"/>
          </a:p>
        </p:txBody>
      </p:sp>
    </p:spTree>
    <p:extLst>
      <p:ext uri="{BB962C8B-B14F-4D97-AF65-F5344CB8AC3E}">
        <p14:creationId xmlns:p14="http://schemas.microsoft.com/office/powerpoint/2010/main" val="35735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6" name="Rectangle 2">
            <a:extLst>
              <a:ext uri="{FF2B5EF4-FFF2-40B4-BE49-F238E27FC236}">
                <a16:creationId xmlns:a16="http://schemas.microsoft.com/office/drawing/2014/main" id="{140F6C13-AC8A-B242-9793-0BE1E1A6F826}"/>
              </a:ext>
            </a:extLst>
          </p:cNvPr>
          <p:cNvSpPr>
            <a:spLocks noGrp="1" noChangeArrowheads="1"/>
          </p:cNvSpPr>
          <p:nvPr>
            <p:ph type="title"/>
          </p:nvPr>
        </p:nvSpPr>
        <p:spPr>
          <a:xfrm>
            <a:off x="4261839" y="699582"/>
            <a:ext cx="8229600" cy="922338"/>
          </a:xfrm>
        </p:spPr>
        <p:txBody>
          <a:bodyPr/>
          <a:lstStyle/>
          <a:p>
            <a:pPr>
              <a:defRPr/>
            </a:pPr>
            <a:r>
              <a:rPr lang="en-US" altLang="zh-CN" sz="3600" b="1" dirty="0">
                <a:solidFill>
                  <a:schemeClr val="accent1"/>
                </a:solidFill>
                <a:latin typeface="+mn-lt"/>
                <a:ea typeface="+mn-ea"/>
                <a:cs typeface="+mn-ea"/>
              </a:rPr>
              <a:t>DNS</a:t>
            </a:r>
            <a:r>
              <a:rPr lang="zh-CN" altLang="en-US" sz="3600" b="1" dirty="0">
                <a:solidFill>
                  <a:schemeClr val="accent1"/>
                </a:solidFill>
                <a:latin typeface="+mn-lt"/>
                <a:ea typeface="+mn-ea"/>
                <a:cs typeface="+mn-ea"/>
              </a:rPr>
              <a:t>协议</a:t>
            </a:r>
            <a:r>
              <a:rPr lang="en-US" altLang="zh-CN" sz="3600" b="1" dirty="0">
                <a:solidFill>
                  <a:schemeClr val="accent1"/>
                </a:solidFill>
                <a:latin typeface="+mn-lt"/>
                <a:ea typeface="+mn-ea"/>
                <a:cs typeface="+mn-ea"/>
              </a:rPr>
              <a:t>, </a:t>
            </a:r>
            <a:r>
              <a:rPr lang="zh-CN" altLang="en-US" sz="3600" b="1" dirty="0">
                <a:solidFill>
                  <a:schemeClr val="accent1"/>
                </a:solidFill>
                <a:latin typeface="+mn-lt"/>
                <a:ea typeface="+mn-ea"/>
                <a:cs typeface="+mn-ea"/>
              </a:rPr>
              <a:t>消息</a:t>
            </a:r>
          </a:p>
        </p:txBody>
      </p:sp>
      <p:sp>
        <p:nvSpPr>
          <p:cNvPr id="207874" name="Rectangle 3">
            <a:extLst>
              <a:ext uri="{FF2B5EF4-FFF2-40B4-BE49-F238E27FC236}">
                <a16:creationId xmlns:a16="http://schemas.microsoft.com/office/drawing/2014/main" id="{7DAFAF7B-FE13-1E42-B697-4540082AD135}"/>
              </a:ext>
            </a:extLst>
          </p:cNvPr>
          <p:cNvSpPr>
            <a:spLocks noGrp="1" noChangeArrowheads="1"/>
          </p:cNvSpPr>
          <p:nvPr>
            <p:ph type="body" sz="half" idx="1"/>
          </p:nvPr>
        </p:nvSpPr>
        <p:spPr>
          <a:xfrm>
            <a:off x="1354776" y="1706645"/>
            <a:ext cx="9578975" cy="514350"/>
          </a:xfrm>
          <a:noFill/>
        </p:spPr>
        <p:txBody>
          <a:bodyPr/>
          <a:lstStyle/>
          <a:p>
            <a:pPr eaLnBrk="1" hangingPunct="1">
              <a:buFont typeface="Wingdings" pitchFamily="2" charset="2"/>
              <a:buNone/>
            </a:pPr>
            <a:r>
              <a:rPr lang="en-US" altLang="zh-CN" sz="2800" dirty="0">
                <a:solidFill>
                  <a:schemeClr val="accent2"/>
                </a:solidFill>
              </a:rPr>
              <a:t>DNS</a:t>
            </a:r>
            <a:r>
              <a:rPr lang="zh-CN" altLang="en-US" sz="2800" dirty="0">
                <a:solidFill>
                  <a:schemeClr val="accent2"/>
                </a:solidFill>
              </a:rPr>
              <a:t>协议 </a:t>
            </a:r>
            <a:r>
              <a:rPr lang="en-US" altLang="zh-CN" sz="2800" dirty="0">
                <a:solidFill>
                  <a:schemeClr val="accent2"/>
                </a:solidFill>
              </a:rPr>
              <a:t>: </a:t>
            </a:r>
            <a:r>
              <a:rPr lang="zh-CN" altLang="en-US" sz="2800" dirty="0">
                <a:solidFill>
                  <a:schemeClr val="accent2"/>
                </a:solidFill>
              </a:rPr>
              <a:t>查询报文与应答报文 </a:t>
            </a:r>
            <a:r>
              <a:rPr lang="en-US" altLang="zh-CN" sz="2800" dirty="0">
                <a:solidFill>
                  <a:schemeClr val="accent2"/>
                </a:solidFill>
              </a:rPr>
              <a:t>, </a:t>
            </a:r>
            <a:r>
              <a:rPr lang="zh-CN" altLang="en-US" sz="2800" dirty="0"/>
              <a:t>但具有同样的</a:t>
            </a:r>
            <a:r>
              <a:rPr lang="zh-CN" altLang="en-US" sz="2800" dirty="0">
                <a:solidFill>
                  <a:schemeClr val="accent2"/>
                </a:solidFill>
              </a:rPr>
              <a:t>报文格式</a:t>
            </a:r>
          </a:p>
        </p:txBody>
      </p:sp>
      <p:sp>
        <p:nvSpPr>
          <p:cNvPr id="187395" name="Rectangle 4">
            <a:extLst>
              <a:ext uri="{FF2B5EF4-FFF2-40B4-BE49-F238E27FC236}">
                <a16:creationId xmlns:a16="http://schemas.microsoft.com/office/drawing/2014/main" id="{C502489A-E31D-714E-B47F-813ECEE8734F}"/>
              </a:ext>
            </a:extLst>
          </p:cNvPr>
          <p:cNvSpPr>
            <a:spLocks noChangeArrowheads="1"/>
          </p:cNvSpPr>
          <p:nvPr/>
        </p:nvSpPr>
        <p:spPr bwMode="auto">
          <a:xfrm>
            <a:off x="1291276" y="2501982"/>
            <a:ext cx="4362450" cy="383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FontTx/>
              <a:buNone/>
              <a:defRPr/>
            </a:pPr>
            <a:r>
              <a:rPr lang="zh-CN" altLang="en-US" sz="2400" dirty="0"/>
              <a:t>报文头部</a:t>
            </a:r>
          </a:p>
          <a:p>
            <a:pPr eaLnBrk="1" hangingPunct="1">
              <a:buClr>
                <a:srgbClr val="3333CC"/>
              </a:buClr>
              <a:buSzPct val="85000"/>
              <a:buFont typeface="Wingdings" pitchFamily="2" charset="2"/>
              <a:buChar char="r"/>
              <a:defRPr/>
            </a:pPr>
            <a:r>
              <a:rPr lang="zh-CN" altLang="en-US" sz="2000" dirty="0">
                <a:solidFill>
                  <a:schemeClr val="accent2"/>
                </a:solidFill>
              </a:rPr>
              <a:t>标识符</a:t>
            </a:r>
            <a:r>
              <a:rPr lang="en-US" altLang="zh-CN" sz="2000" dirty="0">
                <a:solidFill>
                  <a:schemeClr val="accent2"/>
                </a:solidFill>
              </a:rPr>
              <a:t>:</a:t>
            </a:r>
            <a:r>
              <a:rPr lang="en-US" altLang="zh-CN" sz="2000" dirty="0"/>
              <a:t> 16</a:t>
            </a:r>
            <a:r>
              <a:rPr lang="zh-CN" altLang="en-US" sz="2000" dirty="0"/>
              <a:t>位，查询和应答报文使用相同的标识符</a:t>
            </a:r>
          </a:p>
          <a:p>
            <a:pPr eaLnBrk="1" hangingPunct="1">
              <a:buClr>
                <a:srgbClr val="3333CC"/>
              </a:buClr>
              <a:buSzPct val="85000"/>
              <a:buFont typeface="Wingdings" pitchFamily="2" charset="2"/>
              <a:buChar char="r"/>
              <a:defRPr/>
            </a:pPr>
            <a:r>
              <a:rPr lang="zh-CN" altLang="en-US" sz="2000" dirty="0">
                <a:solidFill>
                  <a:schemeClr val="accent2"/>
                </a:solidFill>
              </a:rPr>
              <a:t>标志</a:t>
            </a:r>
            <a:r>
              <a:rPr lang="en-US" altLang="zh-CN" sz="2000" dirty="0">
                <a:solidFill>
                  <a:schemeClr val="accent2"/>
                </a:solidFill>
              </a:rPr>
              <a:t>:</a:t>
            </a:r>
            <a:r>
              <a:rPr lang="zh-CN" altLang="en-US" sz="2000" dirty="0">
                <a:solidFill>
                  <a:schemeClr val="accent2"/>
                </a:solidFill>
              </a:rPr>
              <a:t>有若干个标志构成，分别标识不同的功能</a:t>
            </a:r>
          </a:p>
          <a:p>
            <a:pPr lvl="1" eaLnBrk="1" hangingPunct="1">
              <a:buClr>
                <a:srgbClr val="3333CC"/>
              </a:buClr>
              <a:buSzPct val="85000"/>
              <a:buFont typeface="Wingdings" pitchFamily="2" charset="2"/>
              <a:buChar char="m"/>
              <a:defRPr/>
            </a:pPr>
            <a:r>
              <a:rPr lang="zh-CN" altLang="en-US" sz="2000" dirty="0"/>
              <a:t>查询</a:t>
            </a:r>
            <a:r>
              <a:rPr lang="en-US" altLang="zh-CN" sz="2000" dirty="0"/>
              <a:t>/</a:t>
            </a:r>
            <a:r>
              <a:rPr lang="zh-CN" altLang="en-US" sz="2000" dirty="0"/>
              <a:t>应答－</a:t>
            </a:r>
            <a:r>
              <a:rPr lang="en-US" altLang="zh-CN" sz="2000" dirty="0"/>
              <a:t>0/ 1</a:t>
            </a:r>
          </a:p>
          <a:p>
            <a:pPr lvl="1" eaLnBrk="1" hangingPunct="1">
              <a:buClr>
                <a:srgbClr val="3333CC"/>
              </a:buClr>
              <a:buSzPct val="85000"/>
              <a:buFont typeface="Wingdings" pitchFamily="2" charset="2"/>
              <a:buChar char="m"/>
              <a:defRPr/>
            </a:pPr>
            <a:r>
              <a:rPr lang="zh-CN" altLang="en-US" sz="2000" dirty="0"/>
              <a:t>查询希望是</a:t>
            </a:r>
            <a:r>
              <a:rPr lang="en-US" altLang="zh-CN" sz="2000" dirty="0"/>
              <a:t>/</a:t>
            </a:r>
            <a:r>
              <a:rPr lang="zh-CN" altLang="en-US" sz="2000" dirty="0"/>
              <a:t>非递归查询－</a:t>
            </a:r>
            <a:r>
              <a:rPr lang="en-US" altLang="zh-CN" sz="2000" dirty="0"/>
              <a:t>1/0</a:t>
            </a:r>
          </a:p>
          <a:p>
            <a:pPr lvl="1" eaLnBrk="1" hangingPunct="1">
              <a:buClr>
                <a:srgbClr val="3333CC"/>
              </a:buClr>
              <a:buSzPct val="85000"/>
              <a:buFont typeface="Wingdings" pitchFamily="2" charset="2"/>
              <a:buChar char="m"/>
              <a:defRPr/>
            </a:pPr>
            <a:r>
              <a:rPr lang="zh-CN" altLang="en-US" sz="2000" dirty="0"/>
              <a:t>应答可</a:t>
            </a:r>
            <a:r>
              <a:rPr lang="en-US" altLang="zh-CN" sz="2000" dirty="0"/>
              <a:t>/</a:t>
            </a:r>
            <a:r>
              <a:rPr lang="zh-CN" altLang="en-US" sz="2000" dirty="0"/>
              <a:t>否获得</a:t>
            </a:r>
            <a:r>
              <a:rPr lang="en-US" altLang="zh-CN" sz="2000" dirty="0"/>
              <a:t>(</a:t>
            </a:r>
            <a:r>
              <a:rPr lang="zh-CN" altLang="en-US" sz="2000" dirty="0"/>
              <a:t>支持</a:t>
            </a:r>
            <a:r>
              <a:rPr lang="en-US" altLang="zh-CN" sz="2000" dirty="0"/>
              <a:t>)</a:t>
            </a:r>
            <a:r>
              <a:rPr lang="zh-CN" altLang="en-US" sz="2000" dirty="0"/>
              <a:t>递归查询－</a:t>
            </a:r>
            <a:r>
              <a:rPr lang="en-US" altLang="zh-CN" sz="2000" dirty="0"/>
              <a:t>1/0</a:t>
            </a:r>
          </a:p>
          <a:p>
            <a:pPr lvl="1" eaLnBrk="1" hangingPunct="1">
              <a:buClr>
                <a:srgbClr val="3333CC"/>
              </a:buClr>
              <a:buSzPct val="85000"/>
              <a:buFont typeface="Wingdings" pitchFamily="2" charset="2"/>
              <a:buChar char="m"/>
              <a:defRPr/>
            </a:pPr>
            <a:r>
              <a:rPr lang="zh-CN" altLang="en-US" sz="2000" dirty="0"/>
              <a:t>应答是</a:t>
            </a:r>
            <a:r>
              <a:rPr lang="en-US" altLang="zh-CN" sz="2000" dirty="0"/>
              <a:t>/</a:t>
            </a:r>
            <a:r>
              <a:rPr lang="zh-CN" altLang="en-US" sz="2000" dirty="0"/>
              <a:t>否来自权威名字服务器－</a:t>
            </a:r>
            <a:r>
              <a:rPr lang="en-US" altLang="zh-CN" sz="2000" dirty="0"/>
              <a:t>1/ 0</a:t>
            </a:r>
          </a:p>
        </p:txBody>
      </p:sp>
      <p:grpSp>
        <p:nvGrpSpPr>
          <p:cNvPr id="207876" name="Group 26">
            <a:extLst>
              <a:ext uri="{FF2B5EF4-FFF2-40B4-BE49-F238E27FC236}">
                <a16:creationId xmlns:a16="http://schemas.microsoft.com/office/drawing/2014/main" id="{25D3CC49-7F4E-1248-AF21-0A241249E2F1}"/>
              </a:ext>
            </a:extLst>
          </p:cNvPr>
          <p:cNvGrpSpPr>
            <a:grpSpLocks/>
          </p:cNvGrpSpPr>
          <p:nvPr/>
        </p:nvGrpSpPr>
        <p:grpSpPr bwMode="auto">
          <a:xfrm>
            <a:off x="6377626" y="2459120"/>
            <a:ext cx="3810000" cy="4064000"/>
            <a:chOff x="2976" y="1152"/>
            <a:chExt cx="2400" cy="2560"/>
          </a:xfrm>
        </p:grpSpPr>
        <p:sp>
          <p:nvSpPr>
            <p:cNvPr id="207882" name="Rectangle 5">
              <a:extLst>
                <a:ext uri="{FF2B5EF4-FFF2-40B4-BE49-F238E27FC236}">
                  <a16:creationId xmlns:a16="http://schemas.microsoft.com/office/drawing/2014/main" id="{CA2E249F-91A8-D64E-B310-3456BF3D813D}"/>
                </a:ext>
              </a:extLst>
            </p:cNvPr>
            <p:cNvSpPr>
              <a:spLocks noChangeArrowheads="1"/>
            </p:cNvSpPr>
            <p:nvPr/>
          </p:nvSpPr>
          <p:spPr bwMode="auto">
            <a:xfrm>
              <a:off x="2976" y="3346"/>
              <a:ext cx="240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zh-CN" altLang="en-US" sz="2000"/>
                <a:t>附加信息（资源记录的变量数）</a:t>
              </a:r>
            </a:p>
          </p:txBody>
        </p:sp>
        <p:sp>
          <p:nvSpPr>
            <p:cNvPr id="207883" name="Rectangle 6">
              <a:extLst>
                <a:ext uri="{FF2B5EF4-FFF2-40B4-BE49-F238E27FC236}">
                  <a16:creationId xmlns:a16="http://schemas.microsoft.com/office/drawing/2014/main" id="{E9B958C4-C6A6-8748-9396-96A284031B74}"/>
                </a:ext>
              </a:extLst>
            </p:cNvPr>
            <p:cNvSpPr>
              <a:spLocks noChangeArrowheads="1"/>
            </p:cNvSpPr>
            <p:nvPr/>
          </p:nvSpPr>
          <p:spPr bwMode="auto">
            <a:xfrm>
              <a:off x="2976" y="2981"/>
              <a:ext cx="240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zh-CN" altLang="en-US" sz="2000"/>
                <a:t>权威（资源记录的变量数）</a:t>
              </a:r>
            </a:p>
          </p:txBody>
        </p:sp>
        <p:sp>
          <p:nvSpPr>
            <p:cNvPr id="207884" name="Rectangle 7">
              <a:extLst>
                <a:ext uri="{FF2B5EF4-FFF2-40B4-BE49-F238E27FC236}">
                  <a16:creationId xmlns:a16="http://schemas.microsoft.com/office/drawing/2014/main" id="{2B111E0E-A0EB-CA42-8A8F-A5109155FF44}"/>
                </a:ext>
              </a:extLst>
            </p:cNvPr>
            <p:cNvSpPr>
              <a:spLocks noChangeArrowheads="1"/>
            </p:cNvSpPr>
            <p:nvPr/>
          </p:nvSpPr>
          <p:spPr bwMode="auto">
            <a:xfrm>
              <a:off x="2976" y="2615"/>
              <a:ext cx="240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zh-CN" altLang="en-US" sz="2000"/>
                <a:t>回答（资源记录的变量数）</a:t>
              </a:r>
            </a:p>
          </p:txBody>
        </p:sp>
        <p:sp>
          <p:nvSpPr>
            <p:cNvPr id="207885" name="Rectangle 8">
              <a:extLst>
                <a:ext uri="{FF2B5EF4-FFF2-40B4-BE49-F238E27FC236}">
                  <a16:creationId xmlns:a16="http://schemas.microsoft.com/office/drawing/2014/main" id="{AA8B99E1-DD0C-644B-B3DC-AD696968831D}"/>
                </a:ext>
              </a:extLst>
            </p:cNvPr>
            <p:cNvSpPr>
              <a:spLocks noChangeArrowheads="1"/>
            </p:cNvSpPr>
            <p:nvPr/>
          </p:nvSpPr>
          <p:spPr bwMode="auto">
            <a:xfrm>
              <a:off x="2976" y="2249"/>
              <a:ext cx="240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zh-CN" altLang="en-US" sz="2000"/>
                <a:t>问题（问题的变量数）</a:t>
              </a:r>
            </a:p>
          </p:txBody>
        </p:sp>
        <p:sp>
          <p:nvSpPr>
            <p:cNvPr id="207886" name="Rectangle 9">
              <a:extLst>
                <a:ext uri="{FF2B5EF4-FFF2-40B4-BE49-F238E27FC236}">
                  <a16:creationId xmlns:a16="http://schemas.microsoft.com/office/drawing/2014/main" id="{1444B7DD-DC94-3C4B-8274-63D61BCC0C9F}"/>
                </a:ext>
              </a:extLst>
            </p:cNvPr>
            <p:cNvSpPr>
              <a:spLocks noChangeArrowheads="1"/>
            </p:cNvSpPr>
            <p:nvPr/>
          </p:nvSpPr>
          <p:spPr bwMode="auto">
            <a:xfrm>
              <a:off x="4176" y="1883"/>
              <a:ext cx="120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zh-CN" altLang="en-US" sz="2000"/>
                <a:t>附加</a:t>
              </a:r>
              <a:r>
                <a:rPr lang="en-US" altLang="zh-CN" sz="2000"/>
                <a:t>RR</a:t>
              </a:r>
              <a:r>
                <a:rPr lang="zh-CN" altLang="en-US" sz="2000"/>
                <a:t>数</a:t>
              </a:r>
            </a:p>
          </p:txBody>
        </p:sp>
        <p:sp>
          <p:nvSpPr>
            <p:cNvPr id="207887" name="Rectangle 10">
              <a:extLst>
                <a:ext uri="{FF2B5EF4-FFF2-40B4-BE49-F238E27FC236}">
                  <a16:creationId xmlns:a16="http://schemas.microsoft.com/office/drawing/2014/main" id="{91B8AB6D-F18F-3848-A4CF-CD934CF3D087}"/>
                </a:ext>
              </a:extLst>
            </p:cNvPr>
            <p:cNvSpPr>
              <a:spLocks noChangeArrowheads="1"/>
            </p:cNvSpPr>
            <p:nvPr/>
          </p:nvSpPr>
          <p:spPr bwMode="auto">
            <a:xfrm>
              <a:off x="2976" y="1883"/>
              <a:ext cx="120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zh-CN" altLang="en-US" sz="2000"/>
                <a:t>权威</a:t>
              </a:r>
              <a:r>
                <a:rPr lang="en-US" altLang="zh-CN" sz="2000"/>
                <a:t>RR</a:t>
              </a:r>
              <a:r>
                <a:rPr lang="zh-CN" altLang="en-US" sz="2000"/>
                <a:t>数</a:t>
              </a:r>
            </a:p>
          </p:txBody>
        </p:sp>
        <p:sp>
          <p:nvSpPr>
            <p:cNvPr id="207888" name="Rectangle 11">
              <a:extLst>
                <a:ext uri="{FF2B5EF4-FFF2-40B4-BE49-F238E27FC236}">
                  <a16:creationId xmlns:a16="http://schemas.microsoft.com/office/drawing/2014/main" id="{3B47A754-AA94-0349-A962-F91A537707DC}"/>
                </a:ext>
              </a:extLst>
            </p:cNvPr>
            <p:cNvSpPr>
              <a:spLocks noChangeArrowheads="1"/>
            </p:cNvSpPr>
            <p:nvPr/>
          </p:nvSpPr>
          <p:spPr bwMode="auto">
            <a:xfrm>
              <a:off x="4176" y="1518"/>
              <a:ext cx="120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zh-CN" altLang="en-US" sz="2000"/>
                <a:t>回答</a:t>
              </a:r>
              <a:r>
                <a:rPr lang="en-US" altLang="zh-CN" sz="2000"/>
                <a:t>RR</a:t>
              </a:r>
              <a:r>
                <a:rPr lang="zh-CN" altLang="en-US" sz="2000"/>
                <a:t>数</a:t>
              </a:r>
            </a:p>
          </p:txBody>
        </p:sp>
        <p:sp>
          <p:nvSpPr>
            <p:cNvPr id="207889" name="Rectangle 12">
              <a:extLst>
                <a:ext uri="{FF2B5EF4-FFF2-40B4-BE49-F238E27FC236}">
                  <a16:creationId xmlns:a16="http://schemas.microsoft.com/office/drawing/2014/main" id="{B820B11E-CB5E-7345-BACB-3E764757EF86}"/>
                </a:ext>
              </a:extLst>
            </p:cNvPr>
            <p:cNvSpPr>
              <a:spLocks noChangeArrowheads="1"/>
            </p:cNvSpPr>
            <p:nvPr/>
          </p:nvSpPr>
          <p:spPr bwMode="auto">
            <a:xfrm>
              <a:off x="2976" y="1518"/>
              <a:ext cx="120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zh-CN" altLang="en-US" sz="2000"/>
                <a:t>问题数</a:t>
              </a:r>
            </a:p>
          </p:txBody>
        </p:sp>
        <p:sp>
          <p:nvSpPr>
            <p:cNvPr id="207890" name="Rectangle 13">
              <a:extLst>
                <a:ext uri="{FF2B5EF4-FFF2-40B4-BE49-F238E27FC236}">
                  <a16:creationId xmlns:a16="http://schemas.microsoft.com/office/drawing/2014/main" id="{835F5853-EB84-2A41-B971-D183DA7337FE}"/>
                </a:ext>
              </a:extLst>
            </p:cNvPr>
            <p:cNvSpPr>
              <a:spLocks noChangeArrowheads="1"/>
            </p:cNvSpPr>
            <p:nvPr/>
          </p:nvSpPr>
          <p:spPr bwMode="auto">
            <a:xfrm>
              <a:off x="4176" y="1152"/>
              <a:ext cx="120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zh-CN" altLang="en-US" sz="2000"/>
                <a:t>标志</a:t>
              </a:r>
            </a:p>
          </p:txBody>
        </p:sp>
        <p:sp>
          <p:nvSpPr>
            <p:cNvPr id="207891" name="Rectangle 14">
              <a:extLst>
                <a:ext uri="{FF2B5EF4-FFF2-40B4-BE49-F238E27FC236}">
                  <a16:creationId xmlns:a16="http://schemas.microsoft.com/office/drawing/2014/main" id="{C0E13911-97C0-9E4E-B89E-0FA0967F684C}"/>
                </a:ext>
              </a:extLst>
            </p:cNvPr>
            <p:cNvSpPr>
              <a:spLocks noChangeArrowheads="1"/>
            </p:cNvSpPr>
            <p:nvPr/>
          </p:nvSpPr>
          <p:spPr bwMode="auto">
            <a:xfrm>
              <a:off x="2976" y="1152"/>
              <a:ext cx="120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zh-CN" altLang="en-US" sz="2000"/>
                <a:t>标识符</a:t>
              </a:r>
            </a:p>
          </p:txBody>
        </p:sp>
        <p:sp>
          <p:nvSpPr>
            <p:cNvPr id="207892" name="Line 15">
              <a:extLst>
                <a:ext uri="{FF2B5EF4-FFF2-40B4-BE49-F238E27FC236}">
                  <a16:creationId xmlns:a16="http://schemas.microsoft.com/office/drawing/2014/main" id="{7BB9E948-6854-D94E-B49C-12B49EA0A840}"/>
                </a:ext>
              </a:extLst>
            </p:cNvPr>
            <p:cNvSpPr>
              <a:spLocks noChangeShapeType="1"/>
            </p:cNvSpPr>
            <p:nvPr/>
          </p:nvSpPr>
          <p:spPr bwMode="auto">
            <a:xfrm>
              <a:off x="2976" y="1152"/>
              <a:ext cx="2400"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07893" name="Line 16">
              <a:extLst>
                <a:ext uri="{FF2B5EF4-FFF2-40B4-BE49-F238E27FC236}">
                  <a16:creationId xmlns:a16="http://schemas.microsoft.com/office/drawing/2014/main" id="{8C0B7B24-BECD-314C-9505-15B3E55CCA2A}"/>
                </a:ext>
              </a:extLst>
            </p:cNvPr>
            <p:cNvSpPr>
              <a:spLocks noChangeShapeType="1"/>
            </p:cNvSpPr>
            <p:nvPr/>
          </p:nvSpPr>
          <p:spPr bwMode="auto">
            <a:xfrm>
              <a:off x="2976" y="1518"/>
              <a:ext cx="2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07894" name="Line 17">
              <a:extLst>
                <a:ext uri="{FF2B5EF4-FFF2-40B4-BE49-F238E27FC236}">
                  <a16:creationId xmlns:a16="http://schemas.microsoft.com/office/drawing/2014/main" id="{67189D0C-BAAA-1C46-A8E3-C37410F788E7}"/>
                </a:ext>
              </a:extLst>
            </p:cNvPr>
            <p:cNvSpPr>
              <a:spLocks noChangeShapeType="1"/>
            </p:cNvSpPr>
            <p:nvPr/>
          </p:nvSpPr>
          <p:spPr bwMode="auto">
            <a:xfrm>
              <a:off x="2976" y="1883"/>
              <a:ext cx="2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07895" name="Line 18">
              <a:extLst>
                <a:ext uri="{FF2B5EF4-FFF2-40B4-BE49-F238E27FC236}">
                  <a16:creationId xmlns:a16="http://schemas.microsoft.com/office/drawing/2014/main" id="{E85634C1-1DEF-064B-8D1A-67D3752AF0B2}"/>
                </a:ext>
              </a:extLst>
            </p:cNvPr>
            <p:cNvSpPr>
              <a:spLocks noChangeShapeType="1"/>
            </p:cNvSpPr>
            <p:nvPr/>
          </p:nvSpPr>
          <p:spPr bwMode="auto">
            <a:xfrm>
              <a:off x="2976" y="2249"/>
              <a:ext cx="2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07896" name="Line 19">
              <a:extLst>
                <a:ext uri="{FF2B5EF4-FFF2-40B4-BE49-F238E27FC236}">
                  <a16:creationId xmlns:a16="http://schemas.microsoft.com/office/drawing/2014/main" id="{FFCDCD87-9F69-6E48-B277-313D201E79DA}"/>
                </a:ext>
              </a:extLst>
            </p:cNvPr>
            <p:cNvSpPr>
              <a:spLocks noChangeShapeType="1"/>
            </p:cNvSpPr>
            <p:nvPr/>
          </p:nvSpPr>
          <p:spPr bwMode="auto">
            <a:xfrm>
              <a:off x="2976" y="2615"/>
              <a:ext cx="2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07897" name="Line 20">
              <a:extLst>
                <a:ext uri="{FF2B5EF4-FFF2-40B4-BE49-F238E27FC236}">
                  <a16:creationId xmlns:a16="http://schemas.microsoft.com/office/drawing/2014/main" id="{1FD62F1C-415D-BE45-A3C8-B1C7F6C29808}"/>
                </a:ext>
              </a:extLst>
            </p:cNvPr>
            <p:cNvSpPr>
              <a:spLocks noChangeShapeType="1"/>
            </p:cNvSpPr>
            <p:nvPr/>
          </p:nvSpPr>
          <p:spPr bwMode="auto">
            <a:xfrm>
              <a:off x="2976" y="2981"/>
              <a:ext cx="2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07898" name="Line 21">
              <a:extLst>
                <a:ext uri="{FF2B5EF4-FFF2-40B4-BE49-F238E27FC236}">
                  <a16:creationId xmlns:a16="http://schemas.microsoft.com/office/drawing/2014/main" id="{13C1D7CA-04E8-1846-B999-A31368D526AD}"/>
                </a:ext>
              </a:extLst>
            </p:cNvPr>
            <p:cNvSpPr>
              <a:spLocks noChangeShapeType="1"/>
            </p:cNvSpPr>
            <p:nvPr/>
          </p:nvSpPr>
          <p:spPr bwMode="auto">
            <a:xfrm>
              <a:off x="2976" y="3346"/>
              <a:ext cx="2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07899" name="Line 22">
              <a:extLst>
                <a:ext uri="{FF2B5EF4-FFF2-40B4-BE49-F238E27FC236}">
                  <a16:creationId xmlns:a16="http://schemas.microsoft.com/office/drawing/2014/main" id="{96D27454-E001-0740-BCCB-49A9E000AB05}"/>
                </a:ext>
              </a:extLst>
            </p:cNvPr>
            <p:cNvSpPr>
              <a:spLocks noChangeShapeType="1"/>
            </p:cNvSpPr>
            <p:nvPr/>
          </p:nvSpPr>
          <p:spPr bwMode="auto">
            <a:xfrm>
              <a:off x="2976" y="3712"/>
              <a:ext cx="2400"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07900" name="Line 23">
              <a:extLst>
                <a:ext uri="{FF2B5EF4-FFF2-40B4-BE49-F238E27FC236}">
                  <a16:creationId xmlns:a16="http://schemas.microsoft.com/office/drawing/2014/main" id="{89C9C3F9-5902-2B41-B4DA-F4E86522AAC8}"/>
                </a:ext>
              </a:extLst>
            </p:cNvPr>
            <p:cNvSpPr>
              <a:spLocks noChangeShapeType="1"/>
            </p:cNvSpPr>
            <p:nvPr/>
          </p:nvSpPr>
          <p:spPr bwMode="auto">
            <a:xfrm>
              <a:off x="2976" y="1152"/>
              <a:ext cx="0" cy="256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07901" name="Line 24">
              <a:extLst>
                <a:ext uri="{FF2B5EF4-FFF2-40B4-BE49-F238E27FC236}">
                  <a16:creationId xmlns:a16="http://schemas.microsoft.com/office/drawing/2014/main" id="{E261ABC0-FEAE-3142-A669-B919761A47A5}"/>
                </a:ext>
              </a:extLst>
            </p:cNvPr>
            <p:cNvSpPr>
              <a:spLocks noChangeShapeType="1"/>
            </p:cNvSpPr>
            <p:nvPr/>
          </p:nvSpPr>
          <p:spPr bwMode="auto">
            <a:xfrm>
              <a:off x="4176" y="1152"/>
              <a:ext cx="0" cy="109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07902" name="Line 25">
              <a:extLst>
                <a:ext uri="{FF2B5EF4-FFF2-40B4-BE49-F238E27FC236}">
                  <a16:creationId xmlns:a16="http://schemas.microsoft.com/office/drawing/2014/main" id="{24D8A944-C984-D34D-969F-FF3D9F174A9F}"/>
                </a:ext>
              </a:extLst>
            </p:cNvPr>
            <p:cNvSpPr>
              <a:spLocks noChangeShapeType="1"/>
            </p:cNvSpPr>
            <p:nvPr/>
          </p:nvSpPr>
          <p:spPr bwMode="auto">
            <a:xfrm>
              <a:off x="5376" y="1152"/>
              <a:ext cx="0" cy="256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sp>
        <p:nvSpPr>
          <p:cNvPr id="207877" name="Line 27">
            <a:extLst>
              <a:ext uri="{FF2B5EF4-FFF2-40B4-BE49-F238E27FC236}">
                <a16:creationId xmlns:a16="http://schemas.microsoft.com/office/drawing/2014/main" id="{0772B116-336E-2543-96F1-634881D81D12}"/>
              </a:ext>
            </a:extLst>
          </p:cNvPr>
          <p:cNvSpPr>
            <a:spLocks noChangeShapeType="1"/>
          </p:cNvSpPr>
          <p:nvPr/>
        </p:nvSpPr>
        <p:spPr bwMode="auto">
          <a:xfrm>
            <a:off x="10384476" y="2438482"/>
            <a:ext cx="3810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07878" name="Line 28">
            <a:extLst>
              <a:ext uri="{FF2B5EF4-FFF2-40B4-BE49-F238E27FC236}">
                <a16:creationId xmlns:a16="http://schemas.microsoft.com/office/drawing/2014/main" id="{689E64C3-8652-CA4D-9C8C-ED483B7D9B61}"/>
              </a:ext>
            </a:extLst>
          </p:cNvPr>
          <p:cNvSpPr>
            <a:spLocks noChangeShapeType="1"/>
          </p:cNvSpPr>
          <p:nvPr/>
        </p:nvSpPr>
        <p:spPr bwMode="auto">
          <a:xfrm>
            <a:off x="10384476" y="4191082"/>
            <a:ext cx="3810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07879" name="Line 29">
            <a:extLst>
              <a:ext uri="{FF2B5EF4-FFF2-40B4-BE49-F238E27FC236}">
                <a16:creationId xmlns:a16="http://schemas.microsoft.com/office/drawing/2014/main" id="{0CB3BA81-592B-7F4A-A861-7B74D81E35D4}"/>
              </a:ext>
            </a:extLst>
          </p:cNvPr>
          <p:cNvSpPr>
            <a:spLocks noChangeShapeType="1"/>
          </p:cNvSpPr>
          <p:nvPr/>
        </p:nvSpPr>
        <p:spPr bwMode="auto">
          <a:xfrm flipV="1">
            <a:off x="10536876" y="2438482"/>
            <a:ext cx="0" cy="30480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07880" name="Line 30">
            <a:extLst>
              <a:ext uri="{FF2B5EF4-FFF2-40B4-BE49-F238E27FC236}">
                <a16:creationId xmlns:a16="http://schemas.microsoft.com/office/drawing/2014/main" id="{1680395F-3114-7944-94F0-53B3D3F7F127}"/>
              </a:ext>
            </a:extLst>
          </p:cNvPr>
          <p:cNvSpPr>
            <a:spLocks noChangeShapeType="1"/>
          </p:cNvSpPr>
          <p:nvPr/>
        </p:nvSpPr>
        <p:spPr bwMode="auto">
          <a:xfrm>
            <a:off x="10536876" y="3886282"/>
            <a:ext cx="0" cy="30480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07881" name="Rectangle 31">
            <a:extLst>
              <a:ext uri="{FF2B5EF4-FFF2-40B4-BE49-F238E27FC236}">
                <a16:creationId xmlns:a16="http://schemas.microsoft.com/office/drawing/2014/main" id="{98341F1A-74EB-A742-8476-93AA055DE201}"/>
              </a:ext>
            </a:extLst>
          </p:cNvPr>
          <p:cNvSpPr>
            <a:spLocks noChangeArrowheads="1"/>
          </p:cNvSpPr>
          <p:nvPr/>
        </p:nvSpPr>
        <p:spPr bwMode="auto">
          <a:xfrm>
            <a:off x="10384476" y="2819482"/>
            <a:ext cx="45720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50000"/>
              </a:spcBef>
              <a:buFontTx/>
              <a:buNone/>
            </a:pPr>
            <a:r>
              <a:rPr lang="en-US" altLang="zh-CN" sz="1600"/>
              <a:t>12</a:t>
            </a:r>
          </a:p>
          <a:p>
            <a:pPr eaLnBrk="1" hangingPunct="1">
              <a:spcBef>
                <a:spcPct val="50000"/>
              </a:spcBef>
              <a:buFontTx/>
              <a:buNone/>
            </a:pPr>
            <a:r>
              <a:rPr lang="zh-CN" altLang="en-US" sz="1600"/>
              <a:t>字</a:t>
            </a:r>
          </a:p>
          <a:p>
            <a:pPr eaLnBrk="1" hangingPunct="1">
              <a:spcBef>
                <a:spcPct val="50000"/>
              </a:spcBef>
              <a:buFontTx/>
              <a:buNone/>
            </a:pPr>
            <a:r>
              <a:rPr lang="zh-CN" altLang="en-US" sz="1600"/>
              <a:t>节</a:t>
            </a:r>
          </a:p>
        </p:txBody>
      </p:sp>
      <p:sp>
        <p:nvSpPr>
          <p:cNvPr id="32" name="Title 1">
            <a:extLst>
              <a:ext uri="{FF2B5EF4-FFF2-40B4-BE49-F238E27FC236}">
                <a16:creationId xmlns:a16="http://schemas.microsoft.com/office/drawing/2014/main" id="{BBC176F0-FB95-D445-882C-34D0F8A3E005}"/>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DNS: </a:t>
            </a:r>
            <a:r>
              <a:rPr lang="zh-CN" altLang="en-US" sz="1800" dirty="0">
                <a:solidFill>
                  <a:schemeClr val="tx1">
                    <a:lumMod val="65000"/>
                    <a:lumOff val="35000"/>
                  </a:schemeClr>
                </a:solidFill>
                <a:latin typeface="+mn-lt"/>
                <a:ea typeface="+mn-ea"/>
                <a:cs typeface="+mn-ea"/>
                <a:sym typeface="+mn-lt"/>
              </a:rPr>
              <a:t>因特网的目录服务</a:t>
            </a:r>
          </a:p>
        </p:txBody>
      </p:sp>
    </p:spTree>
    <p:extLst>
      <p:ext uri="{BB962C8B-B14F-4D97-AF65-F5344CB8AC3E}">
        <p14:creationId xmlns:p14="http://schemas.microsoft.com/office/powerpoint/2010/main" val="409449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0-#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ChangeArrowheads="1"/>
          </p:cNvSpPr>
          <p:nvPr/>
        </p:nvSpPr>
        <p:spPr bwMode="auto">
          <a:xfrm>
            <a:off x="-673441" y="390213"/>
            <a:ext cx="4072337"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90000"/>
              </a:lnSpc>
              <a:buFontTx/>
              <a:buNone/>
            </a:pPr>
            <a:endParaRPr lang="en-US" altLang="zh-CN" sz="2400" dirty="0">
              <a:latin typeface="+mn-lt"/>
              <a:ea typeface="+mn-ea"/>
              <a:cs typeface="+mn-ea"/>
              <a:sym typeface="+mn-lt"/>
            </a:endParaRPr>
          </a:p>
        </p:txBody>
      </p:sp>
      <p:sp>
        <p:nvSpPr>
          <p:cNvPr id="5"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学习目的</a:t>
            </a:r>
          </a:p>
        </p:txBody>
      </p:sp>
      <p:sp>
        <p:nvSpPr>
          <p:cNvPr id="2" name="矩形 1"/>
          <p:cNvSpPr/>
          <p:nvPr/>
        </p:nvSpPr>
        <p:spPr>
          <a:xfrm>
            <a:off x="611559" y="699352"/>
            <a:ext cx="10947395" cy="5632311"/>
          </a:xfrm>
          <a:prstGeom prst="rect">
            <a:avLst/>
          </a:prstGeom>
        </p:spPr>
        <p:txBody>
          <a:bodyPr wrap="square">
            <a:spAutoFit/>
          </a:bodyPr>
          <a:lstStyle/>
          <a:p>
            <a:r>
              <a:rPr lang="en-US" altLang="zh-CN" sz="2400" dirty="0" smtClean="0">
                <a:latin typeface="+mn-ea"/>
              </a:rPr>
              <a:t>1</a:t>
            </a:r>
            <a:r>
              <a:rPr lang="zh-CN" altLang="en-US" sz="2400" dirty="0" smtClean="0">
                <a:latin typeface="+mn-ea"/>
              </a:rPr>
              <a:t>、</a:t>
            </a:r>
            <a:r>
              <a:rPr lang="zh-CN" altLang="zh-CN" sz="2400" dirty="0" smtClean="0">
                <a:latin typeface="+mn-ea"/>
              </a:rPr>
              <a:t>计算机网络</a:t>
            </a:r>
            <a:r>
              <a:rPr lang="zh-CN" altLang="zh-CN" sz="2400" dirty="0">
                <a:latin typeface="+mn-ea"/>
              </a:rPr>
              <a:t>向用户提供的最重要的两大功能（多选</a:t>
            </a:r>
            <a:r>
              <a:rPr lang="zh-CN" altLang="zh-CN" sz="2400" dirty="0" smtClean="0">
                <a:latin typeface="+mn-ea"/>
              </a:rPr>
              <a:t>）</a:t>
            </a:r>
            <a:r>
              <a:rPr lang="zh-CN" altLang="en-US" sz="2400" dirty="0" smtClean="0">
                <a:latin typeface="+mn-ea"/>
              </a:rPr>
              <a:t>（）</a:t>
            </a:r>
            <a:endParaRPr lang="en-US" altLang="zh-CN" sz="2400" dirty="0" smtClean="0">
              <a:latin typeface="+mn-ea"/>
            </a:endParaRPr>
          </a:p>
          <a:p>
            <a:r>
              <a:rPr lang="en-US" altLang="zh-CN" sz="2400" dirty="0" smtClean="0">
                <a:solidFill>
                  <a:srgbClr val="000000"/>
                </a:solidFill>
                <a:latin typeface="+mn-ea"/>
                <a:sym typeface="Microsoft Yahei" panose="020B0503020204020204" pitchFamily="34" charset="-122"/>
              </a:rPr>
              <a:t>A</a:t>
            </a:r>
            <a:r>
              <a:rPr lang="zh-CN" altLang="en-US" sz="2400" dirty="0" smtClean="0">
                <a:solidFill>
                  <a:srgbClr val="000000"/>
                </a:solidFill>
                <a:latin typeface="+mn-ea"/>
                <a:sym typeface="Microsoft Yahei" panose="020B0503020204020204" pitchFamily="34" charset="-122"/>
              </a:rPr>
              <a:t>、连通性  </a:t>
            </a:r>
            <a:r>
              <a:rPr lang="en-US" altLang="zh-CN" sz="2400" dirty="0" smtClean="0">
                <a:solidFill>
                  <a:srgbClr val="000000"/>
                </a:solidFill>
                <a:latin typeface="+mn-ea"/>
                <a:sym typeface="Microsoft Yahei" panose="020B0503020204020204" pitchFamily="34" charset="-122"/>
              </a:rPr>
              <a:t>B</a:t>
            </a:r>
            <a:r>
              <a:rPr lang="zh-CN" altLang="en-US" sz="2400" dirty="0" smtClean="0">
                <a:solidFill>
                  <a:srgbClr val="000000"/>
                </a:solidFill>
                <a:latin typeface="+mn-ea"/>
                <a:sym typeface="Microsoft Yahei" panose="020B0503020204020204" pitchFamily="34" charset="-122"/>
              </a:rPr>
              <a:t>、共享    </a:t>
            </a:r>
            <a:r>
              <a:rPr lang="en-US" altLang="zh-CN" sz="2400" dirty="0" smtClean="0">
                <a:solidFill>
                  <a:srgbClr val="000000"/>
                </a:solidFill>
                <a:latin typeface="+mn-ea"/>
                <a:sym typeface="Microsoft Yahei" panose="020B0503020204020204" pitchFamily="34" charset="-122"/>
              </a:rPr>
              <a:t>C</a:t>
            </a:r>
            <a:r>
              <a:rPr lang="zh-CN" altLang="en-US" sz="2400" dirty="0" smtClean="0">
                <a:solidFill>
                  <a:srgbClr val="000000"/>
                </a:solidFill>
                <a:latin typeface="+mn-ea"/>
                <a:sym typeface="Microsoft Yahei" panose="020B0503020204020204" pitchFamily="34" charset="-122"/>
              </a:rPr>
              <a:t>、安全     </a:t>
            </a:r>
            <a:r>
              <a:rPr lang="en-US" altLang="zh-CN" sz="2400" dirty="0" smtClean="0">
                <a:solidFill>
                  <a:srgbClr val="000000"/>
                </a:solidFill>
                <a:latin typeface="+mn-ea"/>
                <a:sym typeface="Microsoft Yahei" panose="020B0503020204020204" pitchFamily="34" charset="-122"/>
              </a:rPr>
              <a:t>D</a:t>
            </a:r>
            <a:r>
              <a:rPr lang="zh-CN" altLang="en-US" sz="2400" dirty="0" smtClean="0">
                <a:solidFill>
                  <a:srgbClr val="000000"/>
                </a:solidFill>
                <a:latin typeface="+mn-ea"/>
                <a:sym typeface="Microsoft Yahei" panose="020B0503020204020204" pitchFamily="34" charset="-122"/>
              </a:rPr>
              <a:t>、提高计算能力</a:t>
            </a:r>
            <a:endParaRPr lang="en-US" altLang="zh-CN" sz="2400" dirty="0" smtClean="0">
              <a:solidFill>
                <a:srgbClr val="000000"/>
              </a:solidFill>
              <a:latin typeface="+mn-ea"/>
              <a:sym typeface="Microsoft Yahei" panose="020B0503020204020204" pitchFamily="34" charset="-122"/>
            </a:endParaRPr>
          </a:p>
          <a:p>
            <a:endParaRPr lang="en-US" altLang="zh-CN" sz="2400" dirty="0">
              <a:solidFill>
                <a:srgbClr val="000000"/>
              </a:solidFill>
              <a:latin typeface="+mn-ea"/>
              <a:sym typeface="Microsoft Yahei" panose="020B0503020204020204" pitchFamily="34" charset="-122"/>
            </a:endParaRPr>
          </a:p>
          <a:p>
            <a:r>
              <a:rPr lang="en-US" altLang="zh-CN" sz="2400" dirty="0" smtClean="0">
                <a:solidFill>
                  <a:srgbClr val="000000"/>
                </a:solidFill>
                <a:latin typeface="+mn-ea"/>
                <a:sym typeface="Microsoft Yahei" panose="020B0503020204020204" pitchFamily="34" charset="-122"/>
              </a:rPr>
              <a:t>2</a:t>
            </a:r>
            <a:r>
              <a:rPr lang="zh-CN" altLang="en-US" sz="2400" dirty="0" smtClean="0">
                <a:solidFill>
                  <a:srgbClr val="000000"/>
                </a:solidFill>
                <a:latin typeface="+mn-ea"/>
                <a:sym typeface="Microsoft Yahei" panose="020B0503020204020204" pitchFamily="34" charset="-122"/>
              </a:rPr>
              <a:t>、</a:t>
            </a:r>
            <a:r>
              <a:rPr lang="zh-CN" altLang="zh-CN" sz="2400" dirty="0">
                <a:latin typeface="+mn-ea"/>
              </a:rPr>
              <a:t>以下哪一项不是协议的基本要素（单选</a:t>
            </a:r>
            <a:r>
              <a:rPr lang="zh-CN" altLang="zh-CN" sz="2400" dirty="0" smtClean="0">
                <a:latin typeface="+mn-ea"/>
              </a:rPr>
              <a:t>）</a:t>
            </a:r>
            <a:r>
              <a:rPr lang="zh-CN" altLang="en-US" sz="2400" dirty="0" smtClean="0">
                <a:latin typeface="+mn-ea"/>
              </a:rPr>
              <a:t>（）</a:t>
            </a:r>
            <a:endParaRPr lang="zh-CN" altLang="en-US" sz="2400" dirty="0">
              <a:solidFill>
                <a:srgbClr val="000000"/>
              </a:solidFill>
              <a:latin typeface="+mn-ea"/>
              <a:sym typeface="Microsoft Yahei" panose="020B0503020204020204" pitchFamily="34" charset="-122"/>
            </a:endParaRPr>
          </a:p>
          <a:p>
            <a:r>
              <a:rPr lang="en-US" altLang="zh-CN" sz="2400" dirty="0" smtClean="0">
                <a:solidFill>
                  <a:srgbClr val="000000"/>
                </a:solidFill>
                <a:latin typeface="+mn-ea"/>
                <a:sym typeface="Microsoft Yahei" panose="020B0503020204020204" pitchFamily="34" charset="-122"/>
              </a:rPr>
              <a:t>A</a:t>
            </a:r>
            <a:r>
              <a:rPr lang="zh-CN" altLang="en-US" sz="2400" dirty="0" smtClean="0">
                <a:solidFill>
                  <a:srgbClr val="000000"/>
                </a:solidFill>
                <a:latin typeface="+mn-ea"/>
                <a:sym typeface="Microsoft Yahei" panose="020B0503020204020204" pitchFamily="34" charset="-122"/>
              </a:rPr>
              <a:t>、语法     </a:t>
            </a:r>
            <a:r>
              <a:rPr lang="en-US" altLang="zh-CN" sz="2400" dirty="0" smtClean="0">
                <a:solidFill>
                  <a:srgbClr val="000000"/>
                </a:solidFill>
                <a:latin typeface="+mn-ea"/>
                <a:sym typeface="Microsoft Yahei" panose="020B0503020204020204" pitchFamily="34" charset="-122"/>
              </a:rPr>
              <a:t>B</a:t>
            </a:r>
            <a:r>
              <a:rPr lang="zh-CN" altLang="en-US" sz="2400" dirty="0" smtClean="0">
                <a:solidFill>
                  <a:srgbClr val="000000"/>
                </a:solidFill>
                <a:latin typeface="+mn-ea"/>
                <a:sym typeface="Microsoft Yahei" panose="020B0503020204020204" pitchFamily="34" charset="-122"/>
              </a:rPr>
              <a:t>、语序      </a:t>
            </a:r>
            <a:r>
              <a:rPr lang="en-US" altLang="zh-CN" sz="2400" dirty="0" smtClean="0">
                <a:solidFill>
                  <a:srgbClr val="000000"/>
                </a:solidFill>
                <a:latin typeface="+mn-ea"/>
                <a:sym typeface="Microsoft Yahei" panose="020B0503020204020204" pitchFamily="34" charset="-122"/>
              </a:rPr>
              <a:t>C</a:t>
            </a:r>
            <a:r>
              <a:rPr lang="zh-CN" altLang="en-US" sz="2400" dirty="0" smtClean="0">
                <a:solidFill>
                  <a:srgbClr val="000000"/>
                </a:solidFill>
                <a:latin typeface="+mn-ea"/>
                <a:sym typeface="Microsoft Yahei" panose="020B0503020204020204" pitchFamily="34" charset="-122"/>
              </a:rPr>
              <a:t>、语义    </a:t>
            </a:r>
            <a:r>
              <a:rPr lang="en-US" altLang="zh-CN" sz="2400" dirty="0" smtClean="0">
                <a:solidFill>
                  <a:srgbClr val="000000"/>
                </a:solidFill>
                <a:latin typeface="+mn-ea"/>
                <a:sym typeface="Microsoft Yahei" panose="020B0503020204020204" pitchFamily="34" charset="-122"/>
              </a:rPr>
              <a:t>D</a:t>
            </a:r>
            <a:r>
              <a:rPr lang="zh-CN" altLang="en-US" sz="2400" dirty="0" smtClean="0">
                <a:solidFill>
                  <a:srgbClr val="000000"/>
                </a:solidFill>
                <a:latin typeface="+mn-ea"/>
                <a:sym typeface="Microsoft Yahei" panose="020B0503020204020204" pitchFamily="34" charset="-122"/>
              </a:rPr>
              <a:t>、同步</a:t>
            </a:r>
            <a:endParaRPr lang="en-US" altLang="zh-CN" sz="2400" dirty="0" smtClean="0">
              <a:solidFill>
                <a:srgbClr val="000000"/>
              </a:solidFill>
              <a:latin typeface="+mn-ea"/>
              <a:sym typeface="Microsoft Yahei" panose="020B0503020204020204" pitchFamily="34" charset="-122"/>
            </a:endParaRPr>
          </a:p>
          <a:p>
            <a:endParaRPr lang="en-US" altLang="zh-CN" sz="2400" dirty="0">
              <a:solidFill>
                <a:srgbClr val="000000"/>
              </a:solidFill>
              <a:latin typeface="+mn-ea"/>
              <a:sym typeface="Microsoft Yahei" panose="020B0503020204020204" pitchFamily="34" charset="-122"/>
            </a:endParaRPr>
          </a:p>
          <a:p>
            <a:r>
              <a:rPr lang="en-US" altLang="zh-CN" sz="2400" dirty="0" smtClean="0">
                <a:solidFill>
                  <a:srgbClr val="000000"/>
                </a:solidFill>
                <a:latin typeface="+mn-ea"/>
                <a:sym typeface="Microsoft Yahei" panose="020B0503020204020204" pitchFamily="34" charset="-122"/>
              </a:rPr>
              <a:t>3</a:t>
            </a:r>
            <a:r>
              <a:rPr lang="zh-CN" altLang="en-US" sz="2400" dirty="0" smtClean="0">
                <a:solidFill>
                  <a:srgbClr val="000000"/>
                </a:solidFill>
                <a:latin typeface="+mn-ea"/>
                <a:sym typeface="Microsoft Yahei" panose="020B0503020204020204" pitchFamily="34" charset="-122"/>
              </a:rPr>
              <a:t>、</a:t>
            </a:r>
            <a:r>
              <a:rPr lang="zh-CN" altLang="zh-CN" sz="2400" dirty="0">
                <a:latin typeface="+mn-ea"/>
              </a:rPr>
              <a:t>协议要素中的语法是</a:t>
            </a:r>
            <a:r>
              <a:rPr lang="zh-CN" altLang="zh-CN" sz="2400" dirty="0" smtClean="0">
                <a:latin typeface="+mn-ea"/>
              </a:rPr>
              <a:t>指</a:t>
            </a:r>
            <a:r>
              <a:rPr lang="zh-CN" altLang="en-US" sz="2400" dirty="0" smtClean="0">
                <a:latin typeface="+mn-ea"/>
              </a:rPr>
              <a:t>（）</a:t>
            </a:r>
            <a:endParaRPr lang="zh-CN" altLang="en-US" sz="2400" dirty="0">
              <a:solidFill>
                <a:srgbClr val="000000"/>
              </a:solidFill>
              <a:latin typeface="+mn-ea"/>
              <a:sym typeface="Microsoft Yahei" panose="020B0503020204020204" pitchFamily="34" charset="-122"/>
            </a:endParaRPr>
          </a:p>
          <a:p>
            <a:r>
              <a:rPr lang="en-US" altLang="zh-CN" sz="2400" dirty="0" smtClean="0">
                <a:solidFill>
                  <a:srgbClr val="000000"/>
                </a:solidFill>
                <a:latin typeface="+mn-ea"/>
                <a:sym typeface="Microsoft Yahei" panose="020B0503020204020204" pitchFamily="34" charset="-122"/>
              </a:rPr>
              <a:t>A</a:t>
            </a:r>
            <a:r>
              <a:rPr lang="zh-CN" altLang="en-US" sz="2400" dirty="0" smtClean="0">
                <a:solidFill>
                  <a:srgbClr val="000000"/>
                </a:solidFill>
                <a:latin typeface="+mn-ea"/>
                <a:sym typeface="Microsoft Yahei" panose="020B0503020204020204" pitchFamily="34" charset="-122"/>
              </a:rPr>
              <a:t>、</a:t>
            </a:r>
            <a:r>
              <a:rPr lang="zh-CN" altLang="zh-CN" sz="2400" dirty="0">
                <a:latin typeface="+mn-ea"/>
              </a:rPr>
              <a:t>字段的</a:t>
            </a:r>
            <a:r>
              <a:rPr lang="zh-CN" altLang="zh-CN" sz="2400" dirty="0" smtClean="0">
                <a:latin typeface="+mn-ea"/>
              </a:rPr>
              <a:t>含义</a:t>
            </a:r>
            <a:r>
              <a:rPr lang="en-US" altLang="zh-CN" sz="2400" dirty="0" smtClean="0">
                <a:latin typeface="+mn-ea"/>
              </a:rPr>
              <a:t>   B</a:t>
            </a:r>
            <a:r>
              <a:rPr lang="zh-CN" altLang="en-US" sz="2400" dirty="0" smtClean="0">
                <a:latin typeface="+mn-ea"/>
              </a:rPr>
              <a:t>、</a:t>
            </a:r>
            <a:r>
              <a:rPr lang="zh-CN" altLang="zh-CN" sz="2400" dirty="0">
                <a:latin typeface="+mn-ea"/>
              </a:rPr>
              <a:t>报文的</a:t>
            </a:r>
            <a:r>
              <a:rPr lang="zh-CN" altLang="zh-CN" sz="2400" dirty="0" smtClean="0">
                <a:latin typeface="+mn-ea"/>
              </a:rPr>
              <a:t>格式</a:t>
            </a:r>
            <a:r>
              <a:rPr lang="en-US" altLang="zh-CN" sz="2400" dirty="0" smtClean="0">
                <a:latin typeface="+mn-ea"/>
              </a:rPr>
              <a:t>    C</a:t>
            </a:r>
            <a:r>
              <a:rPr lang="zh-CN" altLang="en-US" sz="2400" dirty="0" smtClean="0">
                <a:latin typeface="+mn-ea"/>
              </a:rPr>
              <a:t>、报文交换顺序     </a:t>
            </a:r>
            <a:r>
              <a:rPr lang="en-US" altLang="zh-CN" sz="2400" dirty="0" smtClean="0">
                <a:latin typeface="+mn-ea"/>
              </a:rPr>
              <a:t>D</a:t>
            </a:r>
            <a:r>
              <a:rPr lang="zh-CN" altLang="en-US" sz="2400" dirty="0" smtClean="0">
                <a:latin typeface="+mn-ea"/>
              </a:rPr>
              <a:t>、请求和响应过程</a:t>
            </a:r>
            <a:endParaRPr lang="zh-CN" altLang="en-US" sz="2400" dirty="0">
              <a:solidFill>
                <a:srgbClr val="000000"/>
              </a:solidFill>
              <a:latin typeface="+mn-ea"/>
              <a:sym typeface="Microsoft Yahei" panose="020B0503020204020204" pitchFamily="34" charset="-122"/>
            </a:endParaRPr>
          </a:p>
          <a:p>
            <a:endParaRPr lang="zh-CN" altLang="en-US" sz="2400" dirty="0">
              <a:solidFill>
                <a:srgbClr val="000000"/>
              </a:solidFill>
              <a:latin typeface="+mn-ea"/>
              <a:sym typeface="Microsoft Yahei" panose="020B0503020204020204" pitchFamily="34" charset="-122"/>
            </a:endParaRPr>
          </a:p>
          <a:p>
            <a:r>
              <a:rPr lang="en-US" altLang="zh-CN" sz="2400" dirty="0" smtClean="0">
                <a:solidFill>
                  <a:srgbClr val="000000"/>
                </a:solidFill>
                <a:latin typeface="+mn-ea"/>
                <a:sym typeface="Microsoft Yahei" panose="020B0503020204020204" pitchFamily="34" charset="-122"/>
              </a:rPr>
              <a:t>4</a:t>
            </a:r>
            <a:r>
              <a:rPr lang="zh-CN" altLang="en-US" sz="2400" dirty="0" smtClean="0">
                <a:solidFill>
                  <a:srgbClr val="000000"/>
                </a:solidFill>
                <a:latin typeface="+mn-ea"/>
                <a:sym typeface="Microsoft Yahei" panose="020B0503020204020204" pitchFamily="34" charset="-122"/>
              </a:rPr>
              <a:t>、</a:t>
            </a:r>
            <a:r>
              <a:rPr lang="zh-CN" altLang="zh-CN" sz="2400" dirty="0">
                <a:latin typeface="+mn-ea"/>
              </a:rPr>
              <a:t>为了使数据在网络中的传输延迟最小，首选的交换方式</a:t>
            </a:r>
            <a:r>
              <a:rPr lang="zh-CN" altLang="zh-CN" sz="2400" dirty="0" smtClean="0">
                <a:latin typeface="+mn-ea"/>
              </a:rPr>
              <a:t>是</a:t>
            </a:r>
            <a:r>
              <a:rPr lang="zh-CN" altLang="en-US" sz="2400" dirty="0" smtClean="0">
                <a:latin typeface="+mn-ea"/>
              </a:rPr>
              <a:t>（）</a:t>
            </a:r>
            <a:endParaRPr lang="zh-CN" altLang="en-US" sz="2400" dirty="0">
              <a:solidFill>
                <a:srgbClr val="000000"/>
              </a:solidFill>
              <a:latin typeface="+mn-ea"/>
              <a:sym typeface="Microsoft Yahei" panose="020B0503020204020204" pitchFamily="34" charset="-122"/>
            </a:endParaRPr>
          </a:p>
          <a:p>
            <a:r>
              <a:rPr lang="en-US" altLang="zh-CN" sz="2400" dirty="0" smtClean="0">
                <a:solidFill>
                  <a:srgbClr val="000000"/>
                </a:solidFill>
                <a:latin typeface="+mn-ea"/>
                <a:sym typeface="Microsoft Yahei" panose="020B0503020204020204" pitchFamily="34" charset="-122"/>
              </a:rPr>
              <a:t>A</a:t>
            </a:r>
            <a:r>
              <a:rPr lang="zh-CN" altLang="en-US" sz="2400" dirty="0" smtClean="0">
                <a:solidFill>
                  <a:srgbClr val="000000"/>
                </a:solidFill>
                <a:latin typeface="+mn-ea"/>
                <a:sym typeface="Microsoft Yahei" panose="020B0503020204020204" pitchFamily="34" charset="-122"/>
              </a:rPr>
              <a:t>、分组交换  </a:t>
            </a:r>
            <a:r>
              <a:rPr lang="en-US" altLang="zh-CN" sz="2400" dirty="0" smtClean="0">
                <a:solidFill>
                  <a:srgbClr val="000000"/>
                </a:solidFill>
                <a:latin typeface="+mn-ea"/>
                <a:sym typeface="Microsoft Yahei" panose="020B0503020204020204" pitchFamily="34" charset="-122"/>
              </a:rPr>
              <a:t>B</a:t>
            </a:r>
            <a:r>
              <a:rPr lang="zh-CN" altLang="en-US" sz="2400" dirty="0" smtClean="0">
                <a:solidFill>
                  <a:srgbClr val="000000"/>
                </a:solidFill>
                <a:latin typeface="+mn-ea"/>
                <a:sym typeface="Microsoft Yahei" panose="020B0503020204020204" pitchFamily="34" charset="-122"/>
              </a:rPr>
              <a:t>、报文交换   </a:t>
            </a:r>
            <a:r>
              <a:rPr lang="en-US" altLang="zh-CN" sz="2400" dirty="0" smtClean="0">
                <a:solidFill>
                  <a:srgbClr val="000000"/>
                </a:solidFill>
                <a:latin typeface="+mn-ea"/>
                <a:sym typeface="Microsoft Yahei" panose="020B0503020204020204" pitchFamily="34" charset="-122"/>
              </a:rPr>
              <a:t>C</a:t>
            </a:r>
            <a:r>
              <a:rPr lang="zh-CN" altLang="en-US" sz="2400" dirty="0" smtClean="0">
                <a:solidFill>
                  <a:srgbClr val="000000"/>
                </a:solidFill>
                <a:latin typeface="+mn-ea"/>
                <a:sym typeface="Microsoft Yahei" panose="020B0503020204020204" pitchFamily="34" charset="-122"/>
              </a:rPr>
              <a:t>、电路交换  </a:t>
            </a:r>
            <a:r>
              <a:rPr lang="en-US" altLang="zh-CN" sz="2400" dirty="0" smtClean="0">
                <a:solidFill>
                  <a:srgbClr val="000000"/>
                </a:solidFill>
                <a:latin typeface="+mn-ea"/>
                <a:sym typeface="Microsoft Yahei" panose="020B0503020204020204" pitchFamily="34" charset="-122"/>
              </a:rPr>
              <a:t>D</a:t>
            </a:r>
            <a:r>
              <a:rPr lang="zh-CN" altLang="en-US" sz="2400" dirty="0" smtClean="0">
                <a:solidFill>
                  <a:srgbClr val="000000"/>
                </a:solidFill>
                <a:latin typeface="+mn-ea"/>
                <a:sym typeface="Microsoft Yahei" panose="020B0503020204020204" pitchFamily="34" charset="-122"/>
              </a:rPr>
              <a:t>、信元交换</a:t>
            </a:r>
            <a:endParaRPr lang="en-US" altLang="zh-CN" sz="2400" dirty="0" smtClean="0">
              <a:solidFill>
                <a:srgbClr val="000000"/>
              </a:solidFill>
              <a:latin typeface="+mn-ea"/>
              <a:sym typeface="Microsoft Yahei" panose="020B0503020204020204" pitchFamily="34" charset="-122"/>
            </a:endParaRPr>
          </a:p>
          <a:p>
            <a:endParaRPr lang="en-US" altLang="zh-CN" sz="2400" dirty="0" smtClean="0">
              <a:solidFill>
                <a:srgbClr val="000000"/>
              </a:solidFill>
              <a:latin typeface="+mn-ea"/>
              <a:sym typeface="Microsoft Yahei" panose="020B0503020204020204" pitchFamily="34" charset="-122"/>
            </a:endParaRPr>
          </a:p>
          <a:p>
            <a:pPr algn="just">
              <a:lnSpc>
                <a:spcPct val="150000"/>
              </a:lnSpc>
              <a:spcAft>
                <a:spcPts val="0"/>
              </a:spcAft>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传播</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时延是由</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决定的。</a:t>
            </a:r>
          </a:p>
          <a:p>
            <a:pPr algn="just">
              <a:lnSpc>
                <a:spcPct val="150000"/>
              </a:lnSpc>
              <a:spcAft>
                <a:spcPts val="0"/>
              </a:spcAft>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、分组的大小</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	B</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、链路的带宽</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  C</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、链路的长度</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	D</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、路由器的处理</a:t>
            </a:r>
            <a:r>
              <a:rPr lang="zh-CN"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速度</a:t>
            </a:r>
            <a:endParaRPr lang="zh-CN" altLang="en-US" sz="2400" dirty="0">
              <a:solidFill>
                <a:srgbClr val="000000"/>
              </a:solidFill>
              <a:latin typeface="+mn-ea"/>
              <a:sym typeface="Microsoft Yahei" panose="020B0503020204020204" pitchFamily="34" charset="-122"/>
            </a:endParaRPr>
          </a:p>
        </p:txBody>
      </p:sp>
    </p:spTree>
    <p:extLst>
      <p:ext uri="{BB962C8B-B14F-4D97-AF65-F5344CB8AC3E}">
        <p14:creationId xmlns:p14="http://schemas.microsoft.com/office/powerpoint/2010/main" val="60957295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A4BFD5AD-63CA-644C-B111-352CA121DA23}"/>
              </a:ext>
            </a:extLst>
          </p:cNvPr>
          <p:cNvSpPr>
            <a:spLocks noGrp="1" noChangeArrowheads="1"/>
          </p:cNvSpPr>
          <p:nvPr>
            <p:ph type="title"/>
          </p:nvPr>
        </p:nvSpPr>
        <p:spPr>
          <a:xfrm>
            <a:off x="3582389" y="999507"/>
            <a:ext cx="8229600" cy="922338"/>
          </a:xfrm>
        </p:spPr>
        <p:txBody>
          <a:bodyPr/>
          <a:lstStyle/>
          <a:p>
            <a:pPr>
              <a:defRPr/>
            </a:pPr>
            <a:r>
              <a:rPr lang="zh-CN" altLang="en-US" sz="3600" b="1" dirty="0">
                <a:solidFill>
                  <a:schemeClr val="accent1"/>
                </a:solidFill>
                <a:latin typeface="+mn-lt"/>
                <a:ea typeface="+mn-ea"/>
                <a:cs typeface="+mn-ea"/>
              </a:rPr>
              <a:t>在</a:t>
            </a:r>
            <a:r>
              <a:rPr lang="en-US" altLang="zh-CN" sz="3600" b="1" dirty="0">
                <a:solidFill>
                  <a:schemeClr val="accent1"/>
                </a:solidFill>
                <a:latin typeface="+mn-lt"/>
                <a:ea typeface="+mn-ea"/>
                <a:cs typeface="+mn-ea"/>
              </a:rPr>
              <a:t>DNS</a:t>
            </a:r>
            <a:r>
              <a:rPr lang="zh-CN" altLang="en-US" sz="3600" b="1" dirty="0">
                <a:solidFill>
                  <a:schemeClr val="accent1"/>
                </a:solidFill>
                <a:latin typeface="+mn-lt"/>
                <a:ea typeface="+mn-ea"/>
                <a:cs typeface="+mn-ea"/>
              </a:rPr>
              <a:t>数据库中插入记录</a:t>
            </a:r>
          </a:p>
        </p:txBody>
      </p:sp>
      <p:sp>
        <p:nvSpPr>
          <p:cNvPr id="8" name="Rectangle 3">
            <a:extLst>
              <a:ext uri="{FF2B5EF4-FFF2-40B4-BE49-F238E27FC236}">
                <a16:creationId xmlns:a16="http://schemas.microsoft.com/office/drawing/2014/main" id="{FF4EF02A-2A6C-D042-8D35-552B7907E16C}"/>
              </a:ext>
            </a:extLst>
          </p:cNvPr>
          <p:cNvSpPr txBox="1">
            <a:spLocks noChangeArrowheads="1"/>
          </p:cNvSpPr>
          <p:nvPr/>
        </p:nvSpPr>
        <p:spPr>
          <a:xfrm>
            <a:off x="799981" y="1684421"/>
            <a:ext cx="11392019" cy="2213811"/>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defRPr/>
            </a:pPr>
            <a:r>
              <a:rPr lang="zh-CN" altLang="en-US" sz="2000" dirty="0">
                <a:latin typeface="+mn-ea"/>
              </a:rPr>
              <a:t>例子：刚刚创建一个“网络乌托邦”公司</a:t>
            </a:r>
          </a:p>
          <a:p>
            <a:pPr>
              <a:defRPr/>
            </a:pPr>
            <a:r>
              <a:rPr lang="zh-CN" altLang="en-US" sz="2000" dirty="0" smtClean="0">
                <a:latin typeface="+mn-ea"/>
              </a:rPr>
              <a:t>在</a:t>
            </a:r>
            <a:r>
              <a:rPr lang="zh-CN" altLang="en-US" sz="2000" dirty="0">
                <a:latin typeface="+mn-ea"/>
              </a:rPr>
              <a:t>域名管理机构</a:t>
            </a:r>
            <a:r>
              <a:rPr lang="en-US" altLang="zh-CN" sz="2000" dirty="0">
                <a:latin typeface="+mn-ea"/>
              </a:rPr>
              <a:t>(</a:t>
            </a:r>
            <a:r>
              <a:rPr lang="zh-CN" altLang="en-US" sz="2000" dirty="0">
                <a:latin typeface="+mn-ea"/>
              </a:rPr>
              <a:t>如</a:t>
            </a:r>
            <a:r>
              <a:rPr lang="en-US" altLang="zh-CN" sz="2000" dirty="0">
                <a:latin typeface="+mn-ea"/>
              </a:rPr>
              <a:t>Network Solutions)</a:t>
            </a:r>
            <a:r>
              <a:rPr lang="zh-CN" altLang="en-US" sz="2000" dirty="0">
                <a:latin typeface="+mn-ea"/>
              </a:rPr>
              <a:t>注册域名</a:t>
            </a:r>
            <a:r>
              <a:rPr lang="en-US" altLang="zh-CN" sz="2000" dirty="0">
                <a:latin typeface="+mn-ea"/>
              </a:rPr>
              <a:t>networkutopia.com</a:t>
            </a:r>
            <a:endParaRPr lang="zh-CN" altLang="en-US" sz="2000" dirty="0">
              <a:latin typeface="+mn-ea"/>
            </a:endParaRPr>
          </a:p>
          <a:p>
            <a:pPr lvl="1">
              <a:defRPr/>
            </a:pPr>
            <a:r>
              <a:rPr lang="zh-CN" altLang="en-US" sz="2000" dirty="0">
                <a:latin typeface="+mn-ea"/>
              </a:rPr>
              <a:t>需要提供你自己的基本权威</a:t>
            </a:r>
            <a:r>
              <a:rPr lang="en-US" altLang="zh-CN" sz="2000" dirty="0">
                <a:latin typeface="+mn-ea"/>
              </a:rPr>
              <a:t>DNS</a:t>
            </a:r>
            <a:r>
              <a:rPr lang="zh-CN" altLang="en-US" sz="2000" dirty="0" smtClean="0">
                <a:latin typeface="+mn-ea"/>
              </a:rPr>
              <a:t>服务器的</a:t>
            </a:r>
            <a:r>
              <a:rPr lang="zh-CN" altLang="en-US" sz="2000" dirty="0">
                <a:latin typeface="+mn-ea"/>
              </a:rPr>
              <a:t>名字和</a:t>
            </a:r>
            <a:r>
              <a:rPr lang="en-US" altLang="zh-CN" sz="2000" dirty="0">
                <a:latin typeface="+mn-ea"/>
              </a:rPr>
              <a:t>IP</a:t>
            </a:r>
            <a:r>
              <a:rPr lang="zh-CN" altLang="en-US" sz="2000" dirty="0">
                <a:latin typeface="+mn-ea"/>
              </a:rPr>
              <a:t>地址</a:t>
            </a:r>
          </a:p>
          <a:p>
            <a:pPr lvl="1">
              <a:defRPr/>
            </a:pPr>
            <a:r>
              <a:rPr lang="zh-CN" altLang="en-US" sz="2000" dirty="0">
                <a:latin typeface="+mn-ea"/>
              </a:rPr>
              <a:t>该注册登记机构将下列两条资源记录插入注册机构的</a:t>
            </a:r>
            <a:r>
              <a:rPr lang="en-US" altLang="zh-CN" sz="2000" dirty="0">
                <a:latin typeface="+mn-ea"/>
              </a:rPr>
              <a:t>DNS</a:t>
            </a:r>
            <a:r>
              <a:rPr lang="zh-CN" altLang="en-US" sz="2000" dirty="0">
                <a:latin typeface="+mn-ea"/>
              </a:rPr>
              <a:t>系统中：</a:t>
            </a:r>
          </a:p>
          <a:p>
            <a:pPr lvl="1">
              <a:buFont typeface="Wingdings" pitchFamily="2" charset="2"/>
              <a:buNone/>
              <a:defRPr/>
            </a:pPr>
            <a:r>
              <a:rPr lang="en-US" altLang="zh-CN" sz="2000" dirty="0">
                <a:solidFill>
                  <a:srgbClr val="FF0000"/>
                </a:solidFill>
                <a:latin typeface="+mn-ea"/>
              </a:rPr>
              <a:t>(</a:t>
            </a:r>
            <a:r>
              <a:rPr lang="en-US" altLang="zh-CN" sz="2000" dirty="0" err="1">
                <a:solidFill>
                  <a:srgbClr val="FF0000"/>
                </a:solidFill>
                <a:latin typeface="+mn-ea"/>
              </a:rPr>
              <a:t>network.com</a:t>
            </a:r>
            <a:r>
              <a:rPr lang="en-US" altLang="zh-CN" sz="2000" dirty="0">
                <a:solidFill>
                  <a:srgbClr val="FF0000"/>
                </a:solidFill>
                <a:latin typeface="+mn-ea"/>
              </a:rPr>
              <a:t>, dns1.network.com, NS)</a:t>
            </a:r>
          </a:p>
          <a:p>
            <a:pPr lvl="1">
              <a:buFont typeface="Wingdings" pitchFamily="2" charset="2"/>
              <a:buNone/>
              <a:defRPr/>
            </a:pPr>
            <a:r>
              <a:rPr lang="en-US" altLang="zh-CN" sz="2000" dirty="0">
                <a:solidFill>
                  <a:srgbClr val="FF0000"/>
                </a:solidFill>
                <a:latin typeface="+mn-ea"/>
              </a:rPr>
              <a:t>(dns1.network.com, 212.212.212.1, A</a:t>
            </a:r>
            <a:r>
              <a:rPr lang="en-US" altLang="zh-CN" sz="2000" dirty="0" smtClean="0">
                <a:solidFill>
                  <a:srgbClr val="FF0000"/>
                </a:solidFill>
                <a:latin typeface="+mn-ea"/>
              </a:rPr>
              <a:t>)</a:t>
            </a:r>
            <a:endParaRPr lang="zh-CN" altLang="en-US" sz="2000" dirty="0">
              <a:solidFill>
                <a:srgbClr val="FF0000"/>
              </a:solidFill>
              <a:latin typeface="+mn-ea"/>
            </a:endParaRPr>
          </a:p>
        </p:txBody>
      </p:sp>
      <p:sp>
        <p:nvSpPr>
          <p:cNvPr id="9" name="Title 1">
            <a:extLst>
              <a:ext uri="{FF2B5EF4-FFF2-40B4-BE49-F238E27FC236}">
                <a16:creationId xmlns:a16="http://schemas.microsoft.com/office/drawing/2014/main" id="{844E8902-E09F-8E41-88C7-B1C708B91C4D}"/>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DNS: </a:t>
            </a:r>
            <a:r>
              <a:rPr lang="zh-CN" altLang="en-US" sz="1800" dirty="0">
                <a:solidFill>
                  <a:schemeClr val="tx1">
                    <a:lumMod val="65000"/>
                    <a:lumOff val="35000"/>
                  </a:schemeClr>
                </a:solidFill>
                <a:latin typeface="+mn-lt"/>
                <a:ea typeface="+mn-ea"/>
                <a:cs typeface="+mn-ea"/>
                <a:sym typeface="+mn-lt"/>
              </a:rPr>
              <a:t>因特网的目录服务</a:t>
            </a:r>
          </a:p>
        </p:txBody>
      </p:sp>
      <p:sp>
        <p:nvSpPr>
          <p:cNvPr id="5" name="Rectangle 3">
            <a:extLst>
              <a:ext uri="{FF2B5EF4-FFF2-40B4-BE49-F238E27FC236}">
                <a16:creationId xmlns:a16="http://schemas.microsoft.com/office/drawing/2014/main" id="{05DFA95E-6CD2-264D-8B17-185073B2D7E4}"/>
              </a:ext>
            </a:extLst>
          </p:cNvPr>
          <p:cNvSpPr txBox="1">
            <a:spLocks noChangeArrowheads="1"/>
          </p:cNvSpPr>
          <p:nvPr/>
        </p:nvSpPr>
        <p:spPr>
          <a:xfrm>
            <a:off x="799981" y="3994864"/>
            <a:ext cx="11151388" cy="2065338"/>
          </a:xfr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t>在</a:t>
            </a:r>
            <a:r>
              <a:rPr lang="zh-CN" altLang="en-US" sz="2000" b="1" dirty="0">
                <a:solidFill>
                  <a:srgbClr val="FF0000"/>
                </a:solidFill>
              </a:rPr>
              <a:t>权威域名解析服务器</a:t>
            </a:r>
            <a:r>
              <a:rPr lang="zh-CN" altLang="en-US" sz="2000" dirty="0"/>
              <a:t>中为</a:t>
            </a:r>
            <a:r>
              <a:rPr lang="en-US" altLang="zh-CN" sz="2000" dirty="0" smtClean="0"/>
              <a:t>www.networkuptopia.com</a:t>
            </a:r>
            <a:r>
              <a:rPr lang="zh-CN" altLang="en-US" sz="2000" dirty="0" smtClean="0"/>
              <a:t>（真实机器名</a:t>
            </a:r>
            <a:r>
              <a:rPr lang="en-US" altLang="zh-CN" sz="2000" dirty="0" smtClean="0"/>
              <a:t>web1.</a:t>
            </a:r>
            <a:r>
              <a:rPr lang="en-US" altLang="zh-CN" sz="2000" dirty="0"/>
              <a:t> </a:t>
            </a:r>
            <a:r>
              <a:rPr lang="en-US" altLang="zh-CN" sz="2000" dirty="0" smtClean="0"/>
              <a:t>networkuptopia.com, IP</a:t>
            </a:r>
            <a:r>
              <a:rPr lang="zh-CN" altLang="en-US" sz="2000" dirty="0" smtClean="0"/>
              <a:t>地址</a:t>
            </a:r>
            <a:r>
              <a:rPr lang="en-US" altLang="zh-CN" sz="2000" dirty="0" smtClean="0"/>
              <a:t>212.212.212.2</a:t>
            </a:r>
            <a:r>
              <a:rPr lang="zh-CN" altLang="en-US" sz="2000" dirty="0" smtClean="0"/>
              <a:t>）加</a:t>
            </a:r>
            <a:r>
              <a:rPr lang="zh-CN" altLang="en-US" sz="2000" dirty="0"/>
              <a:t>入</a:t>
            </a:r>
            <a:r>
              <a:rPr lang="en-US" altLang="zh-CN" sz="2000" dirty="0"/>
              <a:t>Type A</a:t>
            </a:r>
            <a:r>
              <a:rPr lang="zh-CN" altLang="en-US" sz="2000" dirty="0" smtClean="0"/>
              <a:t>记录，</a:t>
            </a:r>
            <a:r>
              <a:rPr lang="zh-CN" altLang="en-US" sz="2000" dirty="0" smtClean="0"/>
              <a:t>为</a:t>
            </a:r>
            <a:r>
              <a:rPr lang="en-US" altLang="zh-CN" sz="2000" dirty="0" smtClean="0"/>
              <a:t>mail.networkutopia.com(</a:t>
            </a:r>
            <a:r>
              <a:rPr lang="zh-CN" altLang="en-US" sz="2000" dirty="0"/>
              <a:t>真实机器</a:t>
            </a:r>
            <a:r>
              <a:rPr lang="zh-CN" altLang="en-US" sz="2000" dirty="0" smtClean="0"/>
              <a:t>名</a:t>
            </a:r>
            <a:r>
              <a:rPr lang="en-US" altLang="zh-CN" sz="2000" dirty="0" smtClean="0"/>
              <a:t>mx1.mxmail. </a:t>
            </a:r>
            <a:r>
              <a:rPr lang="en-US" altLang="zh-CN" sz="2000" dirty="0"/>
              <a:t>networkuptopia.com,IP</a:t>
            </a:r>
            <a:r>
              <a:rPr lang="zh-CN" altLang="en-US" sz="2000" dirty="0"/>
              <a:t>地址</a:t>
            </a:r>
            <a:r>
              <a:rPr lang="en-US" altLang="zh-CN" sz="2000" dirty="0" smtClean="0"/>
              <a:t>212.212.212.3</a:t>
            </a:r>
            <a:r>
              <a:rPr lang="en-US" altLang="zh-CN" sz="2000" dirty="0" smtClean="0"/>
              <a:t>)</a:t>
            </a:r>
            <a:r>
              <a:rPr lang="zh-CN" altLang="en-US" sz="2000" dirty="0" smtClean="0"/>
              <a:t>加</a:t>
            </a:r>
            <a:r>
              <a:rPr lang="zh-CN" altLang="en-US" sz="2000" dirty="0"/>
              <a:t>入</a:t>
            </a:r>
            <a:r>
              <a:rPr lang="en-US" altLang="zh-CN" sz="2000" dirty="0"/>
              <a:t>Type MX</a:t>
            </a:r>
            <a:r>
              <a:rPr lang="zh-CN" altLang="en-US" sz="2000" dirty="0" smtClean="0"/>
              <a:t>记录</a:t>
            </a:r>
            <a:endParaRPr lang="en-US" altLang="zh-CN" sz="2000" dirty="0" smtClean="0"/>
          </a:p>
          <a:p>
            <a:pPr marL="457200" lvl="1" indent="0">
              <a:buNone/>
            </a:pPr>
            <a:r>
              <a:rPr lang="zh-CN" altLang="en-US" sz="2000" dirty="0">
                <a:solidFill>
                  <a:srgbClr val="FF0000"/>
                </a:solidFill>
              </a:rPr>
              <a:t>（</a:t>
            </a:r>
            <a:r>
              <a:rPr lang="en-US" altLang="zh-CN" sz="2000" dirty="0">
                <a:solidFill>
                  <a:srgbClr val="FF0000"/>
                </a:solidFill>
              </a:rPr>
              <a:t> www.network.com, web1.netword.com,CNAME</a:t>
            </a:r>
            <a:r>
              <a:rPr lang="zh-CN" altLang="en-US" sz="2000" dirty="0">
                <a:solidFill>
                  <a:srgbClr val="FF0000"/>
                </a:solidFill>
              </a:rPr>
              <a:t>）</a:t>
            </a:r>
            <a:endParaRPr lang="en-US" altLang="zh-CN" sz="2000" dirty="0">
              <a:solidFill>
                <a:srgbClr val="FF0000"/>
              </a:solidFill>
            </a:endParaRPr>
          </a:p>
          <a:p>
            <a:pPr marL="457200" lvl="1" indent="0">
              <a:buNone/>
            </a:pPr>
            <a:r>
              <a:rPr lang="en-US" altLang="zh-CN" sz="2000" dirty="0">
                <a:solidFill>
                  <a:srgbClr val="FF0000"/>
                </a:solidFill>
              </a:rPr>
              <a:t> (web1.netword.com,212.212.212.2, A)</a:t>
            </a:r>
          </a:p>
          <a:p>
            <a:pPr marL="457200" lvl="1" indent="0">
              <a:buNone/>
            </a:pPr>
            <a:r>
              <a:rPr lang="zh-CN" altLang="en-US" sz="2000" dirty="0">
                <a:solidFill>
                  <a:srgbClr val="FF0000"/>
                </a:solidFill>
              </a:rPr>
              <a:t>（</a:t>
            </a:r>
            <a:r>
              <a:rPr lang="en-US" altLang="zh-CN" sz="2000" dirty="0">
                <a:solidFill>
                  <a:srgbClr val="FF0000"/>
                </a:solidFill>
              </a:rPr>
              <a:t> mail.network.com, mx1.mxmail. network.com, MX</a:t>
            </a:r>
            <a:r>
              <a:rPr lang="zh-CN" altLang="en-US" sz="2000" dirty="0">
                <a:solidFill>
                  <a:srgbClr val="FF0000"/>
                </a:solidFill>
              </a:rPr>
              <a:t>）</a:t>
            </a:r>
            <a:endParaRPr lang="en-US" altLang="zh-CN" sz="2000" dirty="0">
              <a:solidFill>
                <a:srgbClr val="FF0000"/>
              </a:solidFill>
            </a:endParaRPr>
          </a:p>
          <a:p>
            <a:pPr marL="457200" lvl="1" indent="0">
              <a:buNone/>
            </a:pPr>
            <a:r>
              <a:rPr lang="zh-CN" altLang="en-US" sz="2000" dirty="0">
                <a:solidFill>
                  <a:srgbClr val="FF0000"/>
                </a:solidFill>
              </a:rPr>
              <a:t>（</a:t>
            </a:r>
            <a:r>
              <a:rPr lang="en-US" altLang="zh-CN" sz="2000" dirty="0">
                <a:solidFill>
                  <a:srgbClr val="FF0000"/>
                </a:solidFill>
              </a:rPr>
              <a:t>mx1.mxmail. network.com,212.212.212.3,A</a:t>
            </a:r>
            <a:r>
              <a:rPr lang="zh-CN" altLang="en-US" sz="2000" dirty="0">
                <a:solidFill>
                  <a:srgbClr val="FF0000"/>
                </a:solidFill>
              </a:rPr>
              <a:t>）</a:t>
            </a:r>
            <a:endParaRPr lang="en-US" altLang="zh-CN" sz="2000" dirty="0">
              <a:solidFill>
                <a:srgbClr val="FF0000"/>
              </a:solidFill>
            </a:endParaRPr>
          </a:p>
        </p:txBody>
      </p:sp>
    </p:spTree>
    <p:extLst>
      <p:ext uri="{BB962C8B-B14F-4D97-AF65-F5344CB8AC3E}">
        <p14:creationId xmlns:p14="http://schemas.microsoft.com/office/powerpoint/2010/main" val="2259871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A4BFD5AD-63CA-644C-B111-352CA121DA23}"/>
              </a:ext>
            </a:extLst>
          </p:cNvPr>
          <p:cNvSpPr>
            <a:spLocks noGrp="1" noChangeArrowheads="1"/>
          </p:cNvSpPr>
          <p:nvPr>
            <p:ph type="title"/>
          </p:nvPr>
        </p:nvSpPr>
        <p:spPr>
          <a:xfrm>
            <a:off x="3582389" y="999507"/>
            <a:ext cx="8229600" cy="922338"/>
          </a:xfrm>
        </p:spPr>
        <p:txBody>
          <a:bodyPr/>
          <a:lstStyle/>
          <a:p>
            <a:pPr>
              <a:defRPr/>
            </a:pPr>
            <a:r>
              <a:rPr lang="zh-CN" altLang="en-US" sz="3600" b="1" dirty="0">
                <a:solidFill>
                  <a:schemeClr val="accent1"/>
                </a:solidFill>
                <a:latin typeface="+mn-lt"/>
                <a:ea typeface="+mn-ea"/>
                <a:cs typeface="+mn-ea"/>
              </a:rPr>
              <a:t>在</a:t>
            </a:r>
            <a:r>
              <a:rPr lang="en-US" altLang="zh-CN" sz="3600" b="1" dirty="0">
                <a:solidFill>
                  <a:schemeClr val="accent1"/>
                </a:solidFill>
                <a:latin typeface="+mn-lt"/>
                <a:ea typeface="+mn-ea"/>
                <a:cs typeface="+mn-ea"/>
              </a:rPr>
              <a:t>DNS</a:t>
            </a:r>
            <a:r>
              <a:rPr lang="zh-CN" altLang="en-US" sz="3600" b="1" dirty="0">
                <a:solidFill>
                  <a:schemeClr val="accent1"/>
                </a:solidFill>
                <a:latin typeface="+mn-lt"/>
                <a:ea typeface="+mn-ea"/>
                <a:cs typeface="+mn-ea"/>
              </a:rPr>
              <a:t>数据库中插入记录</a:t>
            </a:r>
          </a:p>
        </p:txBody>
      </p:sp>
      <p:sp>
        <p:nvSpPr>
          <p:cNvPr id="9" name="Title 1">
            <a:extLst>
              <a:ext uri="{FF2B5EF4-FFF2-40B4-BE49-F238E27FC236}">
                <a16:creationId xmlns:a16="http://schemas.microsoft.com/office/drawing/2014/main" id="{844E8902-E09F-8E41-88C7-B1C708B91C4D}"/>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DNS: </a:t>
            </a:r>
            <a:r>
              <a:rPr lang="zh-CN" altLang="en-US" sz="1800" dirty="0">
                <a:solidFill>
                  <a:schemeClr val="tx1">
                    <a:lumMod val="65000"/>
                    <a:lumOff val="35000"/>
                  </a:schemeClr>
                </a:solidFill>
                <a:latin typeface="+mn-lt"/>
                <a:ea typeface="+mn-ea"/>
                <a:cs typeface="+mn-ea"/>
                <a:sym typeface="+mn-lt"/>
              </a:rPr>
              <a:t>因特网的目录服务</a:t>
            </a:r>
          </a:p>
        </p:txBody>
      </p:sp>
      <p:sp>
        <p:nvSpPr>
          <p:cNvPr id="6" name="矩形 5"/>
          <p:cNvSpPr/>
          <p:nvPr/>
        </p:nvSpPr>
        <p:spPr>
          <a:xfrm>
            <a:off x="611559" y="2245916"/>
            <a:ext cx="11121444" cy="1015663"/>
          </a:xfrm>
          <a:prstGeom prst="rect">
            <a:avLst/>
          </a:prstGeom>
        </p:spPr>
        <p:txBody>
          <a:bodyPr wrap="square">
            <a:spAutoFit/>
          </a:bodyPr>
          <a:lstStyle/>
          <a:p>
            <a:r>
              <a:rPr lang="zh-CN" altLang="en-US" sz="2000" dirty="0" smtClean="0">
                <a:solidFill>
                  <a:srgbClr val="FF0000"/>
                </a:solidFill>
                <a:latin typeface="+mn-ea"/>
              </a:rPr>
              <a:t>思考：网站主机名是</a:t>
            </a:r>
            <a:r>
              <a:rPr lang="en-US" altLang="zh-CN" sz="2000" dirty="0" smtClean="0">
                <a:solidFill>
                  <a:srgbClr val="FF0000"/>
                </a:solidFill>
                <a:latin typeface="+mn-ea"/>
              </a:rPr>
              <a:t>www.foo.com</a:t>
            </a:r>
            <a:r>
              <a:rPr lang="zh-CN" altLang="en-US" sz="2000" dirty="0" smtClean="0">
                <a:solidFill>
                  <a:srgbClr val="FF0000"/>
                </a:solidFill>
                <a:latin typeface="+mn-ea"/>
              </a:rPr>
              <a:t>， 真</a:t>
            </a:r>
            <a:r>
              <a:rPr lang="zh-CN" altLang="en-US" sz="2000" dirty="0">
                <a:solidFill>
                  <a:srgbClr val="FF0000"/>
                </a:solidFill>
                <a:latin typeface="+mn-ea"/>
              </a:rPr>
              <a:t>实的规范主机</a:t>
            </a:r>
            <a:r>
              <a:rPr lang="zh-CN" altLang="en-US" sz="2000" dirty="0" smtClean="0">
                <a:solidFill>
                  <a:srgbClr val="FF0000"/>
                </a:solidFill>
                <a:latin typeface="+mn-ea"/>
              </a:rPr>
              <a:t>名是</a:t>
            </a:r>
            <a:r>
              <a:rPr lang="en-US" altLang="zh-CN" sz="2000" dirty="0" smtClean="0">
                <a:solidFill>
                  <a:srgbClr val="FF0000"/>
                </a:solidFill>
                <a:latin typeface="+mn-ea"/>
              </a:rPr>
              <a:t>servereast.backup1.foo.com</a:t>
            </a:r>
            <a:r>
              <a:rPr lang="zh-CN" altLang="en-US" sz="2000" dirty="0" smtClean="0">
                <a:solidFill>
                  <a:srgbClr val="FF0000"/>
                </a:solidFill>
                <a:latin typeface="+mn-ea"/>
              </a:rPr>
              <a:t>，</a:t>
            </a:r>
            <a:r>
              <a:rPr lang="en-US" altLang="zh-CN" sz="2000" dirty="0" smtClean="0">
                <a:solidFill>
                  <a:srgbClr val="FF0000"/>
                </a:solidFill>
                <a:latin typeface="+mn-ea"/>
              </a:rPr>
              <a:t>IP</a:t>
            </a:r>
            <a:r>
              <a:rPr lang="zh-CN" altLang="en-US" sz="2000" dirty="0" smtClean="0">
                <a:solidFill>
                  <a:srgbClr val="FF0000"/>
                </a:solidFill>
                <a:latin typeface="+mn-ea"/>
              </a:rPr>
              <a:t>地址：</a:t>
            </a:r>
            <a:r>
              <a:rPr lang="en-US" altLang="zh-CN" sz="2000" dirty="0" smtClean="0">
                <a:solidFill>
                  <a:srgbClr val="FF0000"/>
                </a:solidFill>
                <a:latin typeface="+mn-ea"/>
              </a:rPr>
              <a:t>112.147.11.30</a:t>
            </a:r>
            <a:r>
              <a:rPr lang="zh-CN" altLang="en-US" sz="2000" dirty="0" smtClean="0">
                <a:solidFill>
                  <a:srgbClr val="FF0000"/>
                </a:solidFill>
                <a:latin typeface="+mn-ea"/>
              </a:rPr>
              <a:t>。邮件主机名</a:t>
            </a:r>
            <a:r>
              <a:rPr lang="en-US" altLang="zh-CN" sz="2000" dirty="0" smtClean="0">
                <a:solidFill>
                  <a:srgbClr val="FF0000"/>
                </a:solidFill>
                <a:latin typeface="+mn-ea"/>
              </a:rPr>
              <a:t>mail.foo.com,</a:t>
            </a:r>
            <a:r>
              <a:rPr lang="zh-CN" altLang="en-US" sz="2000" dirty="0" smtClean="0">
                <a:solidFill>
                  <a:srgbClr val="FF0000"/>
                </a:solidFill>
                <a:latin typeface="+mn-ea"/>
              </a:rPr>
              <a:t>真</a:t>
            </a:r>
            <a:r>
              <a:rPr lang="zh-CN" altLang="en-US" sz="2000" dirty="0">
                <a:solidFill>
                  <a:srgbClr val="FF0000"/>
                </a:solidFill>
                <a:latin typeface="+mn-ea"/>
              </a:rPr>
              <a:t>实的规范主</a:t>
            </a:r>
            <a:r>
              <a:rPr lang="zh-CN" altLang="en-US" sz="2000" dirty="0" smtClean="0">
                <a:solidFill>
                  <a:srgbClr val="FF0000"/>
                </a:solidFill>
                <a:latin typeface="+mn-ea"/>
              </a:rPr>
              <a:t>机名</a:t>
            </a:r>
            <a:r>
              <a:rPr lang="en-US" altLang="zh-CN" sz="2000" dirty="0" smtClean="0">
                <a:solidFill>
                  <a:srgbClr val="FF0000"/>
                </a:solidFill>
                <a:latin typeface="+mn-ea"/>
              </a:rPr>
              <a:t>servereast.backup2.foo.com</a:t>
            </a:r>
            <a:r>
              <a:rPr lang="zh-CN" altLang="en-US" sz="2000" dirty="0" smtClean="0">
                <a:solidFill>
                  <a:srgbClr val="FF0000"/>
                </a:solidFill>
                <a:latin typeface="+mn-ea"/>
              </a:rPr>
              <a:t>，</a:t>
            </a:r>
            <a:r>
              <a:rPr lang="en-US" altLang="zh-CN" sz="2000" dirty="0" smtClean="0">
                <a:solidFill>
                  <a:srgbClr val="FF0000"/>
                </a:solidFill>
                <a:latin typeface="+mn-ea"/>
              </a:rPr>
              <a:t>IP</a:t>
            </a:r>
            <a:r>
              <a:rPr lang="zh-CN" altLang="en-US" sz="2000" dirty="0" smtClean="0">
                <a:solidFill>
                  <a:srgbClr val="FF0000"/>
                </a:solidFill>
                <a:latin typeface="+mn-ea"/>
              </a:rPr>
              <a:t>地址：</a:t>
            </a:r>
            <a:r>
              <a:rPr lang="en-US" altLang="zh-CN" sz="2000" dirty="0" smtClean="0">
                <a:solidFill>
                  <a:srgbClr val="FF0000"/>
                </a:solidFill>
                <a:latin typeface="+mn-ea"/>
              </a:rPr>
              <a:t>112.147.11.40</a:t>
            </a:r>
            <a:r>
              <a:rPr lang="zh-CN" altLang="en-US" sz="2000" dirty="0" smtClean="0">
                <a:solidFill>
                  <a:srgbClr val="FF0000"/>
                </a:solidFill>
                <a:latin typeface="+mn-ea"/>
              </a:rPr>
              <a:t>。在权威服务器中</a:t>
            </a:r>
            <a:r>
              <a:rPr lang="zh-CN" altLang="en-US" sz="2000" dirty="0">
                <a:solidFill>
                  <a:srgbClr val="FF0000"/>
                </a:solidFill>
                <a:latin typeface="+mn-ea"/>
              </a:rPr>
              <a:t>需</a:t>
            </a:r>
            <a:r>
              <a:rPr lang="zh-CN" altLang="en-US" sz="2000" dirty="0" smtClean="0">
                <a:solidFill>
                  <a:srgbClr val="FF0000"/>
                </a:solidFill>
                <a:latin typeface="+mn-ea"/>
              </a:rPr>
              <a:t>要的</a:t>
            </a:r>
            <a:r>
              <a:rPr lang="en-US" altLang="zh-CN" sz="2000" dirty="0" smtClean="0">
                <a:solidFill>
                  <a:srgbClr val="FF0000"/>
                </a:solidFill>
                <a:latin typeface="+mn-ea"/>
              </a:rPr>
              <a:t>RR</a:t>
            </a:r>
            <a:r>
              <a:rPr lang="zh-CN" altLang="en-US" sz="2000" dirty="0" smtClean="0">
                <a:solidFill>
                  <a:srgbClr val="FF0000"/>
                </a:solidFill>
                <a:latin typeface="+mn-ea"/>
              </a:rPr>
              <a:t>？</a:t>
            </a:r>
            <a:endParaRPr lang="zh-CN" altLang="en-US" sz="2000" dirty="0">
              <a:solidFill>
                <a:srgbClr val="FF0000"/>
              </a:solidFill>
            </a:endParaRPr>
          </a:p>
        </p:txBody>
      </p:sp>
      <p:sp>
        <p:nvSpPr>
          <p:cNvPr id="2" name="矩形 1"/>
          <p:cNvSpPr/>
          <p:nvPr/>
        </p:nvSpPr>
        <p:spPr>
          <a:xfrm>
            <a:off x="1459830" y="3585651"/>
            <a:ext cx="10352159" cy="1323439"/>
          </a:xfrm>
          <a:prstGeom prst="rect">
            <a:avLst/>
          </a:prstGeom>
        </p:spPr>
        <p:txBody>
          <a:bodyPr wrap="square">
            <a:spAutoFit/>
          </a:bodyPr>
          <a:lstStyle/>
          <a:p>
            <a:pPr lvl="1"/>
            <a:r>
              <a:rPr lang="en-US" altLang="zh-CN" sz="2000" dirty="0" smtClean="0">
                <a:solidFill>
                  <a:srgbClr val="FF0000"/>
                </a:solidFill>
                <a:latin typeface="Times New Roman" panose="02020603050405020304" pitchFamily="18" charset="0"/>
                <a:cs typeface="Times New Roman" panose="02020603050405020304" pitchFamily="18" charset="0"/>
              </a:rPr>
              <a:t>(</a:t>
            </a:r>
            <a:r>
              <a:rPr lang="en-US" altLang="zh-CN" sz="2000" dirty="0">
                <a:solidFill>
                  <a:srgbClr val="FF0000"/>
                </a:solidFill>
                <a:latin typeface="Times New Roman" panose="02020603050405020304" pitchFamily="18" charset="0"/>
                <a:cs typeface="Times New Roman" panose="02020603050405020304" pitchFamily="18" charset="0"/>
              </a:rPr>
              <a:t>www.network.com, servereast.backup1.foo.com, CNAME</a:t>
            </a:r>
            <a:r>
              <a:rPr lang="zh-CN" altLang="en-US" sz="2000" dirty="0">
                <a:solidFill>
                  <a:srgbClr val="FF0000"/>
                </a:solidFill>
                <a:latin typeface="Times New Roman" panose="02020603050405020304" pitchFamily="18" charset="0"/>
                <a:cs typeface="Times New Roman" panose="02020603050405020304" pitchFamily="18" charset="0"/>
              </a:rPr>
              <a:t>）</a:t>
            </a:r>
            <a:endParaRPr lang="en-US" altLang="zh-CN" sz="2000" dirty="0">
              <a:solidFill>
                <a:srgbClr val="FF0000"/>
              </a:solidFill>
              <a:latin typeface="Times New Roman" panose="02020603050405020304" pitchFamily="18" charset="0"/>
              <a:cs typeface="Times New Roman" panose="02020603050405020304" pitchFamily="18" charset="0"/>
            </a:endParaRPr>
          </a:p>
          <a:p>
            <a:pPr lvl="1"/>
            <a:r>
              <a:rPr lang="en-US" altLang="zh-CN" sz="2000" dirty="0" smtClean="0">
                <a:solidFill>
                  <a:srgbClr val="FF0000"/>
                </a:solidFill>
                <a:latin typeface="Times New Roman" panose="02020603050405020304" pitchFamily="18" charset="0"/>
                <a:cs typeface="Times New Roman" panose="02020603050405020304" pitchFamily="18" charset="0"/>
              </a:rPr>
              <a:t>(</a:t>
            </a:r>
            <a:r>
              <a:rPr lang="en-US" altLang="zh-CN" sz="2000" dirty="0" smtClean="0">
                <a:solidFill>
                  <a:srgbClr val="FF0000"/>
                </a:solidFill>
                <a:latin typeface="Times New Roman" panose="02020603050405020304" pitchFamily="18" charset="0"/>
                <a:cs typeface="Times New Roman" panose="02020603050405020304" pitchFamily="18" charset="0"/>
              </a:rPr>
              <a:t>servereast.backup1.foo.com</a:t>
            </a:r>
            <a:r>
              <a:rPr lang="en-US" altLang="zh-CN" sz="2000" dirty="0">
                <a:solidFill>
                  <a:srgbClr val="FF0000"/>
                </a:solidFill>
                <a:latin typeface="+mn-ea"/>
              </a:rPr>
              <a:t> </a:t>
            </a:r>
            <a:r>
              <a:rPr lang="en-US" altLang="zh-CN" sz="2000" dirty="0" smtClean="0">
                <a:solidFill>
                  <a:srgbClr val="FF0000"/>
                </a:solidFill>
                <a:latin typeface="+mn-ea"/>
              </a:rPr>
              <a:t>,12.147.11.30</a:t>
            </a:r>
            <a:r>
              <a:rPr lang="en-US" altLang="zh-CN" sz="2000" dirty="0" smtClean="0">
                <a:solidFill>
                  <a:srgbClr val="FF0000"/>
                </a:solidFill>
                <a:latin typeface="Times New Roman" panose="02020603050405020304" pitchFamily="18" charset="0"/>
                <a:cs typeface="Times New Roman" panose="02020603050405020304" pitchFamily="18" charset="0"/>
              </a:rPr>
              <a:t>, </a:t>
            </a:r>
            <a:r>
              <a:rPr lang="en-US" altLang="zh-CN" sz="2000" dirty="0">
                <a:solidFill>
                  <a:srgbClr val="FF0000"/>
                </a:solidFill>
                <a:latin typeface="Times New Roman" panose="02020603050405020304" pitchFamily="18" charset="0"/>
                <a:cs typeface="Times New Roman" panose="02020603050405020304" pitchFamily="18" charset="0"/>
              </a:rPr>
              <a:t>A </a:t>
            </a:r>
            <a:r>
              <a:rPr lang="zh-CN" altLang="en-US" sz="2000" dirty="0">
                <a:solidFill>
                  <a:srgbClr val="FF0000"/>
                </a:solidFill>
                <a:latin typeface="Times New Roman" panose="02020603050405020304" pitchFamily="18" charset="0"/>
                <a:cs typeface="Times New Roman" panose="02020603050405020304" pitchFamily="18" charset="0"/>
              </a:rPr>
              <a:t>）</a:t>
            </a:r>
            <a:endParaRPr lang="en-US" altLang="zh-CN" sz="2000" dirty="0">
              <a:solidFill>
                <a:srgbClr val="FF0000"/>
              </a:solidFill>
              <a:latin typeface="Times New Roman" panose="02020603050405020304" pitchFamily="18" charset="0"/>
              <a:cs typeface="Times New Roman" panose="02020603050405020304" pitchFamily="18" charset="0"/>
            </a:endParaRPr>
          </a:p>
          <a:p>
            <a:pPr lvl="1"/>
            <a:r>
              <a:rPr lang="en-US" altLang="zh-CN" sz="2000" dirty="0" smtClean="0">
                <a:solidFill>
                  <a:srgbClr val="FF0000"/>
                </a:solidFill>
                <a:latin typeface="Times New Roman" panose="02020603050405020304" pitchFamily="18" charset="0"/>
                <a:cs typeface="Times New Roman" panose="02020603050405020304" pitchFamily="18" charset="0"/>
              </a:rPr>
              <a:t>(mail.network.com</a:t>
            </a:r>
            <a:r>
              <a:rPr lang="en-US" altLang="zh-CN" sz="2000" dirty="0">
                <a:solidFill>
                  <a:srgbClr val="FF0000"/>
                </a:solidFill>
                <a:latin typeface="Times New Roman" panose="02020603050405020304" pitchFamily="18" charset="0"/>
                <a:cs typeface="Times New Roman" panose="02020603050405020304" pitchFamily="18" charset="0"/>
              </a:rPr>
              <a:t>, servereast.backup2.foo.com</a:t>
            </a:r>
            <a:r>
              <a:rPr lang="en-US" altLang="zh-CN" sz="2000" dirty="0" smtClean="0">
                <a:solidFill>
                  <a:srgbClr val="FF0000"/>
                </a:solidFill>
                <a:latin typeface="Times New Roman" panose="02020603050405020304" pitchFamily="18" charset="0"/>
                <a:cs typeface="Times New Roman" panose="02020603050405020304" pitchFamily="18" charset="0"/>
              </a:rPr>
              <a:t>, </a:t>
            </a:r>
            <a:r>
              <a:rPr lang="en-US" altLang="zh-CN" sz="2000" dirty="0">
                <a:solidFill>
                  <a:srgbClr val="FF0000"/>
                </a:solidFill>
                <a:latin typeface="Times New Roman" panose="02020603050405020304" pitchFamily="18" charset="0"/>
                <a:cs typeface="Times New Roman" panose="02020603050405020304" pitchFamily="18" charset="0"/>
              </a:rPr>
              <a:t>MX </a:t>
            </a:r>
            <a:r>
              <a:rPr lang="zh-CN" altLang="en-US" sz="2000" dirty="0" smtClean="0">
                <a:solidFill>
                  <a:srgbClr val="FF0000"/>
                </a:solidFill>
                <a:latin typeface="Times New Roman" panose="02020603050405020304" pitchFamily="18" charset="0"/>
                <a:cs typeface="Times New Roman" panose="02020603050405020304" pitchFamily="18" charset="0"/>
              </a:rPr>
              <a:t>）</a:t>
            </a:r>
            <a:endParaRPr lang="en-US" altLang="zh-CN" sz="2000" dirty="0" smtClean="0">
              <a:solidFill>
                <a:srgbClr val="FF0000"/>
              </a:solidFill>
              <a:latin typeface="Times New Roman" panose="02020603050405020304" pitchFamily="18" charset="0"/>
              <a:cs typeface="Times New Roman" panose="02020603050405020304" pitchFamily="18" charset="0"/>
            </a:endParaRPr>
          </a:p>
          <a:p>
            <a:pPr lvl="1"/>
            <a:r>
              <a:rPr lang="en-US" altLang="zh-CN" sz="2000" dirty="0" smtClean="0">
                <a:solidFill>
                  <a:srgbClr val="FF0000"/>
                </a:solidFill>
                <a:latin typeface="Times New Roman" panose="02020603050405020304" pitchFamily="18" charset="0"/>
                <a:cs typeface="Times New Roman" panose="02020603050405020304" pitchFamily="18" charset="0"/>
              </a:rPr>
              <a:t>(servereast.backup2.foo.com, </a:t>
            </a:r>
            <a:r>
              <a:rPr lang="en-US" altLang="zh-CN" sz="2000" dirty="0">
                <a:solidFill>
                  <a:srgbClr val="FF0000"/>
                </a:solidFill>
                <a:latin typeface="+mn-ea"/>
              </a:rPr>
              <a:t>112.147.11.40</a:t>
            </a:r>
            <a:r>
              <a:rPr lang="en-US" altLang="zh-CN" sz="2000" dirty="0" smtClean="0">
                <a:solidFill>
                  <a:srgbClr val="FF0000"/>
                </a:solidFill>
                <a:latin typeface="Times New Roman" panose="02020603050405020304" pitchFamily="18" charset="0"/>
                <a:cs typeface="Times New Roman" panose="02020603050405020304" pitchFamily="18" charset="0"/>
              </a:rPr>
              <a:t>, </a:t>
            </a:r>
            <a:r>
              <a:rPr lang="en-US" altLang="zh-CN" sz="2000" dirty="0" smtClean="0">
                <a:solidFill>
                  <a:srgbClr val="FF0000"/>
                </a:solidFill>
                <a:latin typeface="Times New Roman" panose="02020603050405020304" pitchFamily="18" charset="0"/>
                <a:cs typeface="Times New Roman" panose="02020603050405020304" pitchFamily="18" charset="0"/>
              </a:rPr>
              <a:t>A)</a:t>
            </a:r>
            <a:endParaRPr lang="zh-CN" altLang="en-US" sz="2000"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4436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学习目的</a:t>
            </a:r>
          </a:p>
        </p:txBody>
      </p:sp>
      <p:sp>
        <p:nvSpPr>
          <p:cNvPr id="4" name="矩形 3"/>
          <p:cNvSpPr/>
          <p:nvPr/>
        </p:nvSpPr>
        <p:spPr>
          <a:xfrm>
            <a:off x="310605" y="388486"/>
            <a:ext cx="11593220" cy="5940088"/>
          </a:xfrm>
          <a:prstGeom prst="rect">
            <a:avLst/>
          </a:prstGeom>
        </p:spPr>
        <p:txBody>
          <a:bodyPr wrap="square">
            <a:spAutoFit/>
          </a:bodyPr>
          <a:lstStyle/>
          <a:p>
            <a:r>
              <a:rPr lang="en-US" altLang="zh-CN" sz="2000" dirty="0" smtClean="0"/>
              <a:t>1</a:t>
            </a:r>
            <a:r>
              <a:rPr lang="zh-CN" altLang="en-US" sz="2000" dirty="0" smtClean="0"/>
              <a:t>、</a:t>
            </a:r>
            <a:r>
              <a:rPr lang="zh-CN" altLang="en-US" sz="2000" dirty="0"/>
              <a:t>在使用浏览器打开某个网页时，用户输入网址后，浏览器首先要进行(       )。</a:t>
            </a:r>
          </a:p>
          <a:p>
            <a:r>
              <a:rPr lang="zh-CN" altLang="en-US" sz="2000" dirty="0"/>
              <a:t>A、和服务器建立TCP连接    B、域名到IP地址的解析</a:t>
            </a:r>
          </a:p>
          <a:p>
            <a:r>
              <a:rPr lang="zh-CN" altLang="en-US" sz="2000" dirty="0"/>
              <a:t>C、发送UDP分组到服务器    D、发出GET的HTTP命令来获得网页内容</a:t>
            </a:r>
          </a:p>
          <a:p>
            <a:endParaRPr lang="en-US" altLang="zh-CN" sz="2000" dirty="0" smtClean="0"/>
          </a:p>
          <a:p>
            <a:r>
              <a:rPr lang="en-US" altLang="zh-CN" sz="2000" dirty="0"/>
              <a:t>2</a:t>
            </a:r>
            <a:r>
              <a:rPr lang="zh-CN" altLang="en-US" sz="2000" dirty="0" smtClean="0"/>
              <a:t>、Internet</a:t>
            </a:r>
            <a:r>
              <a:rPr lang="zh-CN" altLang="en-US" sz="2000" dirty="0"/>
              <a:t>中域名解析依赖于由域名服务器组成的逻辑树。请问在域名解析过程中，主机上请求域名解析的软件不需要知道以下哪些信息？ (     )。</a:t>
            </a:r>
          </a:p>
          <a:p>
            <a:r>
              <a:rPr lang="zh-CN" altLang="en-US" sz="2000" dirty="0"/>
              <a:t>①本地域名服务器的端口号  </a:t>
            </a:r>
          </a:p>
          <a:p>
            <a:r>
              <a:rPr lang="zh-CN" altLang="en-US" sz="2000" dirty="0"/>
              <a:t>②本地域名服务器父结点的IP  </a:t>
            </a:r>
          </a:p>
          <a:p>
            <a:r>
              <a:rPr lang="zh-CN" altLang="en-US" sz="2000" dirty="0"/>
              <a:t>③域名服务器树根结点的IP</a:t>
            </a:r>
          </a:p>
          <a:p>
            <a:r>
              <a:rPr lang="zh-CN" altLang="en-US" sz="2000" dirty="0"/>
              <a:t>A、①②    B、①②③    C、②③     D、①②③</a:t>
            </a:r>
          </a:p>
          <a:p>
            <a:endParaRPr lang="en-US" altLang="zh-CN" sz="2000" dirty="0" smtClean="0"/>
          </a:p>
          <a:p>
            <a:r>
              <a:rPr lang="en-US" altLang="zh-CN" sz="2000" dirty="0"/>
              <a:t>3</a:t>
            </a:r>
            <a:r>
              <a:rPr lang="zh-CN" altLang="en-US" sz="2000" dirty="0" smtClean="0"/>
              <a:t>、下列</a:t>
            </a:r>
            <a:r>
              <a:rPr lang="zh-CN" altLang="en-US" sz="2000" dirty="0"/>
              <a:t>DNS服务器不具有分配域名功能的是（         ）</a:t>
            </a:r>
          </a:p>
          <a:p>
            <a:r>
              <a:rPr lang="zh-CN" altLang="en-US" sz="2000" dirty="0"/>
              <a:t>A、根域名服务器	B、顶级域名服务器	C、权威域名服务器	D、本地域名</a:t>
            </a:r>
            <a:r>
              <a:rPr lang="zh-CN" altLang="en-US" sz="2000" dirty="0" smtClean="0"/>
              <a:t>服务器</a:t>
            </a:r>
            <a:endParaRPr lang="en-US" altLang="zh-CN" sz="2000" dirty="0" smtClean="0"/>
          </a:p>
          <a:p>
            <a:endParaRPr lang="en-US" altLang="zh-CN" sz="2000" dirty="0"/>
          </a:p>
          <a:p>
            <a:r>
              <a:rPr lang="en-US" altLang="zh-CN" sz="2000" dirty="0"/>
              <a:t>4</a:t>
            </a:r>
            <a:r>
              <a:rPr lang="zh-CN" altLang="en-US" sz="2000" dirty="0" smtClean="0"/>
              <a:t>、关于</a:t>
            </a:r>
            <a:r>
              <a:rPr lang="zh-CN" altLang="en-US" sz="2000" dirty="0"/>
              <a:t>DNS描述错误的是(     )。</a:t>
            </a:r>
          </a:p>
          <a:p>
            <a:r>
              <a:rPr lang="zh-CN" altLang="en-US" sz="2000" dirty="0"/>
              <a:t>A、将主机名转换为IP地址</a:t>
            </a:r>
          </a:p>
          <a:p>
            <a:r>
              <a:rPr lang="zh-CN" altLang="en-US" sz="2000" dirty="0"/>
              <a:t>B、所有的DNS请求和回答报文使用的是53端口发送</a:t>
            </a:r>
          </a:p>
          <a:p>
            <a:r>
              <a:rPr lang="zh-CN" altLang="en-US" sz="2000" dirty="0"/>
              <a:t>C、在因特网上DNS功能的实现采用的是分布式、层次数据库</a:t>
            </a:r>
          </a:p>
          <a:p>
            <a:r>
              <a:rPr lang="zh-CN" altLang="en-US" sz="2000" dirty="0"/>
              <a:t>D、DNS的请求和回答报文采用的是TCP协议进行传输</a:t>
            </a:r>
            <a:r>
              <a:rPr lang="zh-CN" altLang="en-US" sz="2000" dirty="0" smtClean="0"/>
              <a:t>的</a:t>
            </a:r>
            <a:endParaRPr lang="zh-CN" altLang="en-US" sz="2000" dirty="0"/>
          </a:p>
        </p:txBody>
      </p:sp>
    </p:spTree>
    <p:extLst>
      <p:ext uri="{BB962C8B-B14F-4D97-AF65-F5344CB8AC3E}">
        <p14:creationId xmlns:p14="http://schemas.microsoft.com/office/powerpoint/2010/main" val="133034095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学习目的</a:t>
            </a:r>
          </a:p>
        </p:txBody>
      </p:sp>
      <p:sp>
        <p:nvSpPr>
          <p:cNvPr id="4" name="矩形 3"/>
          <p:cNvSpPr/>
          <p:nvPr/>
        </p:nvSpPr>
        <p:spPr>
          <a:xfrm>
            <a:off x="310605" y="741410"/>
            <a:ext cx="10934911" cy="4093428"/>
          </a:xfrm>
          <a:prstGeom prst="rect">
            <a:avLst/>
          </a:prstGeom>
        </p:spPr>
        <p:txBody>
          <a:bodyPr wrap="square">
            <a:spAutoFit/>
          </a:bodyPr>
          <a:lstStyle/>
          <a:p>
            <a:r>
              <a:rPr lang="en-US" altLang="zh-CN" sz="2000" dirty="0" smtClean="0">
                <a:latin typeface="+mn-ea"/>
              </a:rPr>
              <a:t>5.</a:t>
            </a:r>
            <a:r>
              <a:rPr lang="zh-CN" altLang="en-US" sz="2000" dirty="0" smtClean="0">
                <a:latin typeface="+mn-ea"/>
              </a:rPr>
              <a:t>DNS</a:t>
            </a:r>
            <a:r>
              <a:rPr lang="zh-CN" altLang="en-US" sz="2000" dirty="0">
                <a:latin typeface="+mn-ea"/>
              </a:rPr>
              <a:t>协议的资源记录中，TYPE是</a:t>
            </a:r>
            <a:r>
              <a:rPr lang="en-US" altLang="zh-CN" sz="2000" dirty="0">
                <a:latin typeface="+mn-ea"/>
              </a:rPr>
              <a:t>CNAME</a:t>
            </a:r>
            <a:r>
              <a:rPr lang="zh-CN" altLang="en-US" sz="2000" dirty="0">
                <a:latin typeface="+mn-ea"/>
              </a:rPr>
              <a:t>时，其NAME和VALUE的值是（      ）</a:t>
            </a:r>
          </a:p>
          <a:p>
            <a:r>
              <a:rPr lang="zh-CN" altLang="en-US" sz="2000" dirty="0">
                <a:latin typeface="+mn-ea"/>
              </a:rPr>
              <a:t>A、NAME是主机别名，VALUE是主机的IP地址 </a:t>
            </a:r>
          </a:p>
          <a:p>
            <a:r>
              <a:rPr lang="zh-CN" altLang="en-US" sz="2000" dirty="0">
                <a:latin typeface="+mn-ea"/>
              </a:rPr>
              <a:t>B、NAME是规范主机名，VALUE是主机的IP地址     </a:t>
            </a:r>
          </a:p>
          <a:p>
            <a:r>
              <a:rPr lang="zh-CN" altLang="en-US" sz="2000" dirty="0">
                <a:latin typeface="+mn-ea"/>
              </a:rPr>
              <a:t>C、NAME是主机别名，VALUE是规范主机名</a:t>
            </a:r>
          </a:p>
          <a:p>
            <a:r>
              <a:rPr lang="zh-CN" altLang="en-US" sz="2000" dirty="0">
                <a:latin typeface="+mn-ea"/>
              </a:rPr>
              <a:t>D、NAME是IP地址，VALUE是规范主机名</a:t>
            </a:r>
          </a:p>
          <a:p>
            <a:endParaRPr lang="en-US" altLang="zh-CN" sz="2000" dirty="0" smtClean="0">
              <a:latin typeface="+mn-ea"/>
            </a:endParaRPr>
          </a:p>
          <a:p>
            <a:r>
              <a:rPr lang="en-US" altLang="zh-CN" sz="2000" dirty="0">
                <a:latin typeface="+mn-ea"/>
              </a:rPr>
              <a:t>6</a:t>
            </a:r>
            <a:r>
              <a:rPr lang="zh-CN" altLang="en-US" sz="2000" dirty="0" smtClean="0">
                <a:latin typeface="+mn-ea"/>
              </a:rPr>
              <a:t>、查询</a:t>
            </a:r>
            <a:r>
              <a:rPr lang="zh-CN" altLang="en-US" sz="2000" dirty="0">
                <a:latin typeface="+mn-ea"/>
              </a:rPr>
              <a:t>链中的DNS服务器如果不是某主机名的权威服务器，对于该主机名，它必将包含对应的两种类型记录，分别为（       ）。</a:t>
            </a:r>
          </a:p>
          <a:p>
            <a:r>
              <a:rPr lang="zh-CN" altLang="en-US" sz="2000" dirty="0">
                <a:latin typeface="+mn-ea"/>
              </a:rPr>
              <a:t>A、CNAME和A    B、MX和NS      C、NS和A     D、NS和MX</a:t>
            </a:r>
          </a:p>
          <a:p>
            <a:endParaRPr lang="en-US" altLang="zh-CN" sz="2000" dirty="0" smtClean="0">
              <a:latin typeface="+mn-ea"/>
            </a:endParaRPr>
          </a:p>
          <a:p>
            <a:r>
              <a:rPr lang="en-US" altLang="zh-CN" sz="2000" dirty="0">
                <a:latin typeface="+mn-ea"/>
              </a:rPr>
              <a:t>7</a:t>
            </a:r>
            <a:r>
              <a:rPr lang="zh-CN" altLang="en-US" sz="2000" dirty="0" smtClean="0">
                <a:latin typeface="+mn-ea"/>
              </a:rPr>
              <a:t>、</a:t>
            </a:r>
            <a:r>
              <a:rPr lang="zh-CN" altLang="en-US" sz="2000" dirty="0">
                <a:latin typeface="+mn-ea"/>
              </a:rPr>
              <a:t>如果本地域名服务器无缓存，当采用递归方法解析另一网络某</a:t>
            </a:r>
            <a:r>
              <a:rPr lang="zh-CN" altLang="en-US" sz="2000" dirty="0" smtClean="0">
                <a:latin typeface="+mn-ea"/>
              </a:rPr>
              <a:t>主机域名</a:t>
            </a:r>
            <a:r>
              <a:rPr lang="zh-CN" altLang="en-US" sz="2000" dirty="0">
                <a:latin typeface="+mn-ea"/>
              </a:rPr>
              <a:t>时，用户主机、本地域名服务器发送的域名请求消息数分别</a:t>
            </a:r>
            <a:r>
              <a:rPr lang="zh-CN" altLang="en-US" sz="2000" dirty="0" smtClean="0">
                <a:latin typeface="+mn-ea"/>
              </a:rPr>
              <a:t>为（ ）</a:t>
            </a:r>
            <a:endParaRPr lang="en-US" altLang="zh-CN" sz="2000" dirty="0" smtClean="0">
              <a:latin typeface="+mn-ea"/>
            </a:endParaRPr>
          </a:p>
          <a:p>
            <a:r>
              <a:rPr lang="en-US" altLang="zh-CN" sz="2000" dirty="0">
                <a:latin typeface="+mn-ea"/>
              </a:rPr>
              <a:t>A</a:t>
            </a:r>
            <a:r>
              <a:rPr lang="zh-CN" altLang="en-US" sz="2000" dirty="0">
                <a:latin typeface="+mn-ea"/>
              </a:rPr>
              <a:t>．一条、一</a:t>
            </a:r>
            <a:r>
              <a:rPr lang="zh-CN" altLang="en-US" sz="2000" dirty="0" smtClean="0">
                <a:latin typeface="+mn-ea"/>
              </a:rPr>
              <a:t>条     </a:t>
            </a:r>
            <a:r>
              <a:rPr lang="en-US" altLang="zh-CN" sz="2000" dirty="0">
                <a:latin typeface="+mn-ea"/>
              </a:rPr>
              <a:t>B</a:t>
            </a:r>
            <a:r>
              <a:rPr lang="zh-CN" altLang="en-US" sz="2000" dirty="0">
                <a:latin typeface="+mn-ea"/>
              </a:rPr>
              <a:t>．一条、多</a:t>
            </a:r>
            <a:r>
              <a:rPr lang="zh-CN" altLang="en-US" sz="2000" dirty="0" smtClean="0">
                <a:latin typeface="+mn-ea"/>
              </a:rPr>
              <a:t>条   </a:t>
            </a:r>
            <a:r>
              <a:rPr lang="en-US" altLang="zh-CN" sz="2000" dirty="0">
                <a:latin typeface="+mn-ea"/>
              </a:rPr>
              <a:t>C</a:t>
            </a:r>
            <a:r>
              <a:rPr lang="zh-CN" altLang="en-US" sz="2000" dirty="0">
                <a:latin typeface="+mn-ea"/>
              </a:rPr>
              <a:t>．多条、一</a:t>
            </a:r>
            <a:r>
              <a:rPr lang="zh-CN" altLang="en-US" sz="2000" dirty="0" smtClean="0">
                <a:latin typeface="+mn-ea"/>
              </a:rPr>
              <a:t>条   </a:t>
            </a:r>
            <a:r>
              <a:rPr lang="en-US" altLang="zh-CN" sz="2000" dirty="0">
                <a:latin typeface="+mn-ea"/>
              </a:rPr>
              <a:t>D</a:t>
            </a:r>
            <a:r>
              <a:rPr lang="zh-CN" altLang="en-US" sz="2000" dirty="0">
                <a:latin typeface="+mn-ea"/>
              </a:rPr>
              <a:t>．多条、多条</a:t>
            </a:r>
          </a:p>
        </p:txBody>
      </p:sp>
    </p:spTree>
    <p:extLst>
      <p:ext uri="{BB962C8B-B14F-4D97-AF65-F5344CB8AC3E}">
        <p14:creationId xmlns:p14="http://schemas.microsoft.com/office/powerpoint/2010/main" val="3493972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学习目的</a:t>
            </a:r>
          </a:p>
        </p:txBody>
      </p:sp>
      <p:sp>
        <p:nvSpPr>
          <p:cNvPr id="4" name="矩形 3"/>
          <p:cNvSpPr/>
          <p:nvPr/>
        </p:nvSpPr>
        <p:spPr>
          <a:xfrm>
            <a:off x="310605" y="580990"/>
            <a:ext cx="11593220" cy="1631216"/>
          </a:xfrm>
          <a:prstGeom prst="rect">
            <a:avLst/>
          </a:prstGeom>
        </p:spPr>
        <p:txBody>
          <a:bodyPr wrap="square">
            <a:spAutoFit/>
          </a:bodyPr>
          <a:lstStyle/>
          <a:p>
            <a:r>
              <a:rPr lang="en-US" altLang="zh-CN" sz="2000" dirty="0" smtClean="0"/>
              <a:t>P7</a:t>
            </a:r>
            <a:r>
              <a:rPr lang="zh-CN" altLang="en-US" sz="2000" dirty="0" smtClean="0"/>
              <a:t>、假</a:t>
            </a:r>
            <a:r>
              <a:rPr lang="zh-CN" altLang="en-US" sz="2000" dirty="0"/>
              <a:t>定你在浏览器中点击一条超链接获得</a:t>
            </a:r>
            <a:r>
              <a:rPr lang="en-US" altLang="zh-CN" sz="2000" dirty="0"/>
              <a:t>Web</a:t>
            </a:r>
            <a:r>
              <a:rPr lang="zh-CN" altLang="en-US" sz="2000" dirty="0"/>
              <a:t>页面。相关联的</a:t>
            </a:r>
            <a:r>
              <a:rPr lang="en-US" altLang="zh-CN" sz="2000" dirty="0"/>
              <a:t>URL</a:t>
            </a:r>
            <a:r>
              <a:rPr lang="zh-CN" altLang="en-US" sz="2000" dirty="0"/>
              <a:t>的</a:t>
            </a:r>
            <a:r>
              <a:rPr lang="en-US" altLang="zh-CN" sz="2000" dirty="0"/>
              <a:t>IP</a:t>
            </a:r>
            <a:r>
              <a:rPr lang="zh-CN" altLang="en-US" sz="2000" dirty="0"/>
              <a:t>地址没有缓存在本地主机上</a:t>
            </a:r>
            <a:r>
              <a:rPr lang="en-US" altLang="zh-CN" sz="2000" dirty="0"/>
              <a:t>,</a:t>
            </a:r>
            <a:r>
              <a:rPr lang="zh-CN" altLang="en-US" sz="2000" dirty="0"/>
              <a:t>因此必须使用</a:t>
            </a:r>
            <a:r>
              <a:rPr lang="en-US" altLang="zh-CN" sz="2000" dirty="0"/>
              <a:t>DNS lookup</a:t>
            </a:r>
            <a:r>
              <a:rPr lang="zh-CN" altLang="en-US" sz="2000" dirty="0"/>
              <a:t>以获得该</a:t>
            </a:r>
            <a:r>
              <a:rPr lang="en-US" altLang="zh-CN" sz="2000" dirty="0"/>
              <a:t>IP</a:t>
            </a:r>
            <a:r>
              <a:rPr lang="zh-CN" altLang="en-US" sz="2000" dirty="0"/>
              <a:t>地址。如果主机从</a:t>
            </a:r>
            <a:r>
              <a:rPr lang="en-US" altLang="zh-CN" sz="2000" dirty="0"/>
              <a:t>DNS</a:t>
            </a:r>
            <a:r>
              <a:rPr lang="zh-CN" altLang="en-US" sz="2000" dirty="0"/>
              <a:t>得到</a:t>
            </a:r>
            <a:r>
              <a:rPr lang="en-US" altLang="zh-CN" sz="2000" dirty="0"/>
              <a:t>IP</a:t>
            </a:r>
            <a:r>
              <a:rPr lang="zh-CN" altLang="en-US" sz="2000" dirty="0"/>
              <a:t>地址之前已经访问了</a:t>
            </a:r>
            <a:r>
              <a:rPr lang="en-US" altLang="zh-CN" sz="2000" dirty="0"/>
              <a:t>n</a:t>
            </a:r>
            <a:r>
              <a:rPr lang="zh-CN" altLang="en-US" sz="2000" dirty="0"/>
              <a:t>个</a:t>
            </a:r>
            <a:r>
              <a:rPr lang="en-US" altLang="zh-CN" sz="2000" dirty="0"/>
              <a:t>DNS</a:t>
            </a:r>
            <a:r>
              <a:rPr lang="zh-CN" altLang="en-US" sz="2000" dirty="0"/>
              <a:t>服务器；相继产生的</a:t>
            </a:r>
            <a:r>
              <a:rPr lang="en-US" altLang="zh-CN" sz="2000" dirty="0"/>
              <a:t>RTT</a:t>
            </a:r>
            <a:r>
              <a:rPr lang="zh-CN" altLang="en-US" sz="2000" dirty="0"/>
              <a:t>依次为</a:t>
            </a:r>
            <a:r>
              <a:rPr lang="en-US" altLang="zh-CN" sz="2000" dirty="0"/>
              <a:t>RTT1</a:t>
            </a:r>
            <a:r>
              <a:rPr lang="zh-CN" altLang="en-US" sz="2000" dirty="0"/>
              <a:t>、</a:t>
            </a:r>
            <a:r>
              <a:rPr lang="en-US" altLang="zh-CN" sz="2000" dirty="0"/>
              <a:t>…</a:t>
            </a:r>
            <a:r>
              <a:rPr lang="zh-CN" altLang="en-US" sz="2000" dirty="0"/>
              <a:t>、</a:t>
            </a:r>
            <a:r>
              <a:rPr lang="en-US" altLang="zh-CN" sz="2000" dirty="0" err="1"/>
              <a:t>RTTn</a:t>
            </a:r>
            <a:r>
              <a:rPr lang="zh-CN" altLang="en-US" sz="2000" dirty="0"/>
              <a:t>。进一步假定与链路相关的</a:t>
            </a:r>
            <a:r>
              <a:rPr lang="en-US" altLang="zh-CN" sz="2000" dirty="0"/>
              <a:t>Web</a:t>
            </a:r>
            <a:r>
              <a:rPr lang="zh-CN" altLang="en-US" sz="2000" dirty="0"/>
              <a:t>页面只包含一个对象，即由少量的</a:t>
            </a:r>
            <a:r>
              <a:rPr lang="en-US" altLang="zh-CN" sz="2000" dirty="0"/>
              <a:t>HTML</a:t>
            </a:r>
            <a:r>
              <a:rPr lang="zh-CN" altLang="en-US" sz="2000" dirty="0"/>
              <a:t>文本组成。令</a:t>
            </a:r>
            <a:r>
              <a:rPr lang="en-US" altLang="zh-CN" sz="2000" dirty="0"/>
              <a:t>RTT0</a:t>
            </a:r>
            <a:r>
              <a:rPr lang="zh-CN" altLang="en-US" sz="2000" dirty="0"/>
              <a:t>表示本地主机和包含对象的服务器之间的</a:t>
            </a:r>
            <a:r>
              <a:rPr lang="en-US" altLang="zh-CN" sz="2000" dirty="0"/>
              <a:t>RTT</a:t>
            </a:r>
            <a:r>
              <a:rPr lang="zh-CN" altLang="en-US" sz="2000" dirty="0"/>
              <a:t>值。假定该对象传输时间为零，则从该客户点击该超链接到它接收到该对象需要多长时间</a:t>
            </a:r>
            <a:r>
              <a:rPr lang="zh-CN" altLang="en-US" sz="2000" dirty="0" smtClean="0"/>
              <a:t>？</a:t>
            </a:r>
            <a:endParaRPr lang="en-US" altLang="zh-CN" sz="2000" dirty="0" smtClean="0"/>
          </a:p>
        </p:txBody>
      </p:sp>
      <p:sp>
        <p:nvSpPr>
          <p:cNvPr id="2" name="矩形 1"/>
          <p:cNvSpPr/>
          <p:nvPr/>
        </p:nvSpPr>
        <p:spPr>
          <a:xfrm>
            <a:off x="310605" y="3285490"/>
            <a:ext cx="10886784" cy="2246769"/>
          </a:xfrm>
          <a:prstGeom prst="rect">
            <a:avLst/>
          </a:prstGeom>
        </p:spPr>
        <p:txBody>
          <a:bodyPr wrap="square">
            <a:spAutoFit/>
          </a:bodyPr>
          <a:lstStyle/>
          <a:p>
            <a:r>
              <a:rPr lang="en-US" altLang="zh-CN" sz="2000" dirty="0" smtClean="0">
                <a:latin typeface="+mn-ea"/>
              </a:rPr>
              <a:t>P8</a:t>
            </a:r>
            <a:r>
              <a:rPr lang="zh-CN" altLang="en-US" sz="2000" dirty="0">
                <a:latin typeface="+mn-ea"/>
              </a:rPr>
              <a:t>、参照习题</a:t>
            </a:r>
            <a:r>
              <a:rPr lang="en-US" altLang="zh-CN" sz="2000" dirty="0">
                <a:latin typeface="+mn-ea"/>
              </a:rPr>
              <a:t>P7,</a:t>
            </a:r>
            <a:r>
              <a:rPr lang="zh-CN" altLang="en-US" sz="2000" dirty="0">
                <a:latin typeface="+mn-ea"/>
              </a:rPr>
              <a:t>假定在同一服务器上某</a:t>
            </a:r>
            <a:r>
              <a:rPr lang="en-US" altLang="zh-CN" sz="2000" dirty="0">
                <a:latin typeface="+mn-ea"/>
              </a:rPr>
              <a:t>HTML</a:t>
            </a:r>
            <a:r>
              <a:rPr lang="zh-CN" altLang="en-US" sz="2000" dirty="0">
                <a:latin typeface="+mn-ea"/>
              </a:rPr>
              <a:t>文件引用了 </a:t>
            </a:r>
            <a:r>
              <a:rPr lang="en-US" altLang="zh-CN" sz="2000" dirty="0">
                <a:latin typeface="+mn-ea"/>
              </a:rPr>
              <a:t>8</a:t>
            </a:r>
            <a:r>
              <a:rPr lang="zh-CN" altLang="en-US" sz="2000" dirty="0">
                <a:latin typeface="+mn-ea"/>
              </a:rPr>
              <a:t>个非常小的对象。忽略发送时间，在下列情况下需要多长时间：</a:t>
            </a:r>
          </a:p>
          <a:p>
            <a:r>
              <a:rPr lang="en-US" altLang="zh-CN" sz="2000" dirty="0">
                <a:latin typeface="+mn-ea"/>
              </a:rPr>
              <a:t>(1)</a:t>
            </a:r>
            <a:r>
              <a:rPr lang="zh-CN" altLang="en-US" sz="2000" dirty="0">
                <a:latin typeface="+mn-ea"/>
              </a:rPr>
              <a:t>没有并行</a:t>
            </a:r>
            <a:r>
              <a:rPr lang="en-US" altLang="zh-CN" sz="2000" dirty="0">
                <a:latin typeface="+mn-ea"/>
              </a:rPr>
              <a:t>TCP</a:t>
            </a:r>
            <a:r>
              <a:rPr lang="zh-CN" altLang="en-US" sz="2000" dirty="0">
                <a:latin typeface="+mn-ea"/>
              </a:rPr>
              <a:t>连接的非持续</a:t>
            </a:r>
            <a:r>
              <a:rPr lang="en-US" altLang="zh-CN" sz="2000" dirty="0">
                <a:latin typeface="+mn-ea"/>
              </a:rPr>
              <a:t>HTTP</a:t>
            </a:r>
            <a:r>
              <a:rPr lang="zh-CN" altLang="en-US" sz="2000" dirty="0" smtClean="0">
                <a:latin typeface="+mn-ea"/>
              </a:rPr>
              <a:t>。</a:t>
            </a:r>
            <a:endParaRPr lang="en-US" altLang="zh-CN" sz="2000" dirty="0" smtClean="0">
              <a:latin typeface="+mn-ea"/>
            </a:endParaRPr>
          </a:p>
          <a:p>
            <a:endParaRPr lang="zh-CN" altLang="en-US" sz="2000" dirty="0">
              <a:latin typeface="+mn-ea"/>
            </a:endParaRPr>
          </a:p>
          <a:p>
            <a:r>
              <a:rPr lang="en-US" altLang="zh-CN" sz="2000" dirty="0">
                <a:latin typeface="+mn-ea"/>
              </a:rPr>
              <a:t>(2)</a:t>
            </a:r>
            <a:r>
              <a:rPr lang="zh-CN" altLang="en-US" sz="2000" dirty="0">
                <a:latin typeface="+mn-ea"/>
              </a:rPr>
              <a:t>配置有</a:t>
            </a:r>
            <a:r>
              <a:rPr lang="en-US" altLang="zh-CN" sz="2000" dirty="0">
                <a:latin typeface="+mn-ea"/>
              </a:rPr>
              <a:t>5</a:t>
            </a:r>
            <a:r>
              <a:rPr lang="zh-CN" altLang="en-US" sz="2000" dirty="0">
                <a:latin typeface="+mn-ea"/>
              </a:rPr>
              <a:t>个并行连接的非持续</a:t>
            </a:r>
            <a:r>
              <a:rPr lang="en-US" altLang="zh-CN" sz="2000" dirty="0">
                <a:latin typeface="+mn-ea"/>
              </a:rPr>
              <a:t>HTTP</a:t>
            </a:r>
            <a:r>
              <a:rPr lang="zh-CN" altLang="en-US" sz="2000" dirty="0" smtClean="0">
                <a:latin typeface="+mn-ea"/>
              </a:rPr>
              <a:t>。</a:t>
            </a:r>
            <a:endParaRPr lang="en-US" altLang="zh-CN" sz="2000" dirty="0" smtClean="0">
              <a:latin typeface="+mn-ea"/>
            </a:endParaRPr>
          </a:p>
          <a:p>
            <a:endParaRPr lang="zh-CN" altLang="en-US" sz="2000" dirty="0">
              <a:latin typeface="+mn-ea"/>
            </a:endParaRPr>
          </a:p>
          <a:p>
            <a:r>
              <a:rPr lang="en-US" altLang="zh-CN" sz="2000" dirty="0">
                <a:latin typeface="+mn-ea"/>
              </a:rPr>
              <a:t>(3)</a:t>
            </a:r>
            <a:r>
              <a:rPr lang="zh-CN" altLang="en-US" sz="2000" dirty="0">
                <a:latin typeface="+mn-ea"/>
              </a:rPr>
              <a:t>持续</a:t>
            </a:r>
            <a:r>
              <a:rPr lang="en-US" altLang="zh-CN" sz="2000" dirty="0">
                <a:latin typeface="+mn-ea"/>
              </a:rPr>
              <a:t>HTTP.</a:t>
            </a:r>
            <a:endParaRPr lang="zh-CN" altLang="en-US" sz="2000" dirty="0">
              <a:latin typeface="+mn-ea"/>
            </a:endParaRPr>
          </a:p>
        </p:txBody>
      </p:sp>
      <p:sp>
        <p:nvSpPr>
          <p:cNvPr id="3" name="矩形 2"/>
          <p:cNvSpPr/>
          <p:nvPr/>
        </p:nvSpPr>
        <p:spPr>
          <a:xfrm>
            <a:off x="1676532" y="2439002"/>
            <a:ext cx="2862002" cy="400110"/>
          </a:xfrm>
          <a:prstGeom prst="rect">
            <a:avLst/>
          </a:prstGeom>
        </p:spPr>
        <p:txBody>
          <a:bodyPr wrap="none">
            <a:spAutoFit/>
          </a:bodyPr>
          <a:lstStyle/>
          <a:p>
            <a:r>
              <a:rPr lang="en-US" altLang="zh-CN" sz="2000" dirty="0" smtClean="0">
                <a:solidFill>
                  <a:srgbClr val="FF0000"/>
                </a:solidFill>
                <a:latin typeface="Times New Roman" panose="02020603050405020304" pitchFamily="18" charset="0"/>
                <a:cs typeface="Times New Roman" panose="02020603050405020304" pitchFamily="18" charset="0"/>
              </a:rPr>
              <a:t>RTT1+…+RTTn+</a:t>
            </a:r>
            <a:r>
              <a:rPr lang="en-US" altLang="zh-CN" sz="2000" dirty="0">
                <a:solidFill>
                  <a:srgbClr val="FF0000"/>
                </a:solidFill>
                <a:latin typeface="Times New Roman" panose="02020603050405020304" pitchFamily="18" charset="0"/>
                <a:cs typeface="Times New Roman" panose="02020603050405020304" pitchFamily="18" charset="0"/>
              </a:rPr>
              <a:t> </a:t>
            </a:r>
            <a:r>
              <a:rPr lang="en-US" altLang="zh-CN" sz="2000" dirty="0" smtClean="0">
                <a:solidFill>
                  <a:srgbClr val="FF0000"/>
                </a:solidFill>
                <a:latin typeface="Times New Roman" panose="02020603050405020304" pitchFamily="18" charset="0"/>
                <a:cs typeface="Times New Roman" panose="02020603050405020304" pitchFamily="18" charset="0"/>
              </a:rPr>
              <a:t>2RTT0</a:t>
            </a:r>
            <a:endParaRPr lang="zh-CN" altLang="en-US" sz="2000" dirty="0">
              <a:solidFill>
                <a:srgbClr val="FF0000"/>
              </a:solidFill>
              <a:latin typeface="Times New Roman" panose="02020603050405020304" pitchFamily="18" charset="0"/>
              <a:cs typeface="Times New Roman" panose="02020603050405020304" pitchFamily="18" charset="0"/>
            </a:endParaRPr>
          </a:p>
        </p:txBody>
      </p:sp>
      <p:sp>
        <p:nvSpPr>
          <p:cNvPr id="6" name="矩形 5"/>
          <p:cNvSpPr/>
          <p:nvPr/>
        </p:nvSpPr>
        <p:spPr>
          <a:xfrm>
            <a:off x="4884762" y="3898334"/>
            <a:ext cx="6939400" cy="400110"/>
          </a:xfrm>
          <a:prstGeom prst="rect">
            <a:avLst/>
          </a:prstGeom>
        </p:spPr>
        <p:txBody>
          <a:bodyPr wrap="none">
            <a:spAutoFit/>
          </a:bodyPr>
          <a:lstStyle/>
          <a:p>
            <a:r>
              <a:rPr lang="en-US" altLang="zh-CN" sz="2000" dirty="0" smtClean="0">
                <a:solidFill>
                  <a:srgbClr val="FF0000"/>
                </a:solidFill>
                <a:latin typeface="Times New Roman" panose="02020603050405020304" pitchFamily="18" charset="0"/>
                <a:cs typeface="Times New Roman" panose="02020603050405020304" pitchFamily="18" charset="0"/>
              </a:rPr>
              <a:t>RTT1+…+RTTn+</a:t>
            </a:r>
            <a:r>
              <a:rPr lang="en-US" altLang="zh-CN" sz="2000" dirty="0">
                <a:solidFill>
                  <a:srgbClr val="FF0000"/>
                </a:solidFill>
                <a:latin typeface="Times New Roman" panose="02020603050405020304" pitchFamily="18" charset="0"/>
                <a:cs typeface="Times New Roman" panose="02020603050405020304" pitchFamily="18" charset="0"/>
              </a:rPr>
              <a:t> </a:t>
            </a:r>
            <a:r>
              <a:rPr lang="en-US" altLang="zh-CN" sz="2000" dirty="0" smtClean="0">
                <a:solidFill>
                  <a:srgbClr val="FF0000"/>
                </a:solidFill>
                <a:latin typeface="Times New Roman" panose="02020603050405020304" pitchFamily="18" charset="0"/>
                <a:cs typeface="Times New Roman" panose="02020603050405020304" pitchFamily="18" charset="0"/>
              </a:rPr>
              <a:t>2RTT0+2*8RTT0=</a:t>
            </a:r>
            <a:r>
              <a:rPr lang="en-US" altLang="zh-CN" sz="2000" dirty="0">
                <a:solidFill>
                  <a:srgbClr val="FF0000"/>
                </a:solidFill>
                <a:latin typeface="Times New Roman" panose="02020603050405020304" pitchFamily="18" charset="0"/>
                <a:cs typeface="Times New Roman" panose="02020603050405020304" pitchFamily="18" charset="0"/>
              </a:rPr>
              <a:t>RTT1+…+RTTn+ </a:t>
            </a:r>
            <a:r>
              <a:rPr lang="en-US" altLang="zh-CN" sz="2000" dirty="0" smtClean="0">
                <a:solidFill>
                  <a:srgbClr val="FF0000"/>
                </a:solidFill>
                <a:latin typeface="Times New Roman" panose="02020603050405020304" pitchFamily="18" charset="0"/>
                <a:cs typeface="Times New Roman" panose="02020603050405020304" pitchFamily="18" charset="0"/>
              </a:rPr>
              <a:t>18RTT0</a:t>
            </a:r>
            <a:endParaRPr lang="zh-CN" altLang="en-US" sz="2000" dirty="0">
              <a:solidFill>
                <a:srgbClr val="FF0000"/>
              </a:solidFill>
              <a:latin typeface="Times New Roman" panose="02020603050405020304" pitchFamily="18" charset="0"/>
              <a:cs typeface="Times New Roman" panose="02020603050405020304" pitchFamily="18" charset="0"/>
            </a:endParaRPr>
          </a:p>
        </p:txBody>
      </p:sp>
      <p:sp>
        <p:nvSpPr>
          <p:cNvPr id="7" name="矩形 6"/>
          <p:cNvSpPr/>
          <p:nvPr/>
        </p:nvSpPr>
        <p:spPr>
          <a:xfrm>
            <a:off x="4884762" y="4511178"/>
            <a:ext cx="6939400" cy="400110"/>
          </a:xfrm>
          <a:prstGeom prst="rect">
            <a:avLst/>
          </a:prstGeom>
        </p:spPr>
        <p:txBody>
          <a:bodyPr wrap="none">
            <a:spAutoFit/>
          </a:bodyPr>
          <a:lstStyle/>
          <a:p>
            <a:r>
              <a:rPr lang="en-US" altLang="zh-CN" sz="2000" dirty="0" smtClean="0">
                <a:solidFill>
                  <a:srgbClr val="FF0000"/>
                </a:solidFill>
                <a:latin typeface="Times New Roman" panose="02020603050405020304" pitchFamily="18" charset="0"/>
                <a:cs typeface="Times New Roman" panose="02020603050405020304" pitchFamily="18" charset="0"/>
              </a:rPr>
              <a:t>RTT1+…+RTTn+</a:t>
            </a:r>
            <a:r>
              <a:rPr lang="en-US" altLang="zh-CN" sz="2000" dirty="0">
                <a:solidFill>
                  <a:srgbClr val="FF0000"/>
                </a:solidFill>
                <a:latin typeface="Times New Roman" panose="02020603050405020304" pitchFamily="18" charset="0"/>
                <a:cs typeface="Times New Roman" panose="02020603050405020304" pitchFamily="18" charset="0"/>
              </a:rPr>
              <a:t> </a:t>
            </a:r>
            <a:r>
              <a:rPr lang="en-US" altLang="zh-CN" sz="2000" dirty="0" smtClean="0">
                <a:solidFill>
                  <a:srgbClr val="FF0000"/>
                </a:solidFill>
                <a:latin typeface="Times New Roman" panose="02020603050405020304" pitchFamily="18" charset="0"/>
                <a:cs typeface="Times New Roman" panose="02020603050405020304" pitchFamily="18" charset="0"/>
              </a:rPr>
              <a:t>2RTT0+2*2RTT0=RTT1</a:t>
            </a:r>
            <a:r>
              <a:rPr lang="en-US" altLang="zh-CN" sz="2000" dirty="0">
                <a:solidFill>
                  <a:srgbClr val="FF0000"/>
                </a:solidFill>
                <a:latin typeface="Times New Roman" panose="02020603050405020304" pitchFamily="18" charset="0"/>
                <a:cs typeface="Times New Roman" panose="02020603050405020304" pitchFamily="18" charset="0"/>
              </a:rPr>
              <a:t>+…+RTTn+ 6</a:t>
            </a:r>
            <a:r>
              <a:rPr lang="en-US" altLang="zh-CN" sz="2000" dirty="0" smtClean="0">
                <a:solidFill>
                  <a:srgbClr val="FF0000"/>
                </a:solidFill>
                <a:latin typeface="Times New Roman" panose="02020603050405020304" pitchFamily="18" charset="0"/>
                <a:cs typeface="Times New Roman" panose="02020603050405020304" pitchFamily="18" charset="0"/>
              </a:rPr>
              <a:t>RTT0</a:t>
            </a:r>
            <a:endParaRPr lang="zh-CN" altLang="en-US" sz="2000" dirty="0">
              <a:solidFill>
                <a:srgbClr val="FF0000"/>
              </a:solidFill>
              <a:latin typeface="Times New Roman" panose="02020603050405020304" pitchFamily="18" charset="0"/>
              <a:cs typeface="Times New Roman" panose="02020603050405020304" pitchFamily="18" charset="0"/>
            </a:endParaRPr>
          </a:p>
        </p:txBody>
      </p:sp>
      <p:sp>
        <p:nvSpPr>
          <p:cNvPr id="8" name="矩形 7"/>
          <p:cNvSpPr/>
          <p:nvPr/>
        </p:nvSpPr>
        <p:spPr>
          <a:xfrm>
            <a:off x="4194951" y="5242579"/>
            <a:ext cx="7772962" cy="707886"/>
          </a:xfrm>
          <a:prstGeom prst="rect">
            <a:avLst/>
          </a:prstGeom>
        </p:spPr>
        <p:txBody>
          <a:bodyPr wrap="none">
            <a:spAutoFit/>
          </a:bodyPr>
          <a:lstStyle/>
          <a:p>
            <a:r>
              <a:rPr lang="zh-CN" altLang="en-US" sz="2000" dirty="0" smtClean="0">
                <a:solidFill>
                  <a:srgbClr val="FF0000"/>
                </a:solidFill>
                <a:latin typeface="Times New Roman" panose="02020603050405020304" pitchFamily="18" charset="0"/>
                <a:cs typeface="Times New Roman" panose="02020603050405020304" pitchFamily="18" charset="0"/>
              </a:rPr>
              <a:t>流水    ：</a:t>
            </a:r>
            <a:r>
              <a:rPr lang="en-US" altLang="zh-CN" sz="2000" dirty="0" smtClean="0">
                <a:solidFill>
                  <a:srgbClr val="FF0000"/>
                </a:solidFill>
                <a:latin typeface="Times New Roman" panose="02020603050405020304" pitchFamily="18" charset="0"/>
                <a:cs typeface="Times New Roman" panose="02020603050405020304" pitchFamily="18" charset="0"/>
              </a:rPr>
              <a:t>RTT1+…+RTTn+</a:t>
            </a:r>
            <a:r>
              <a:rPr lang="en-US" altLang="zh-CN" sz="2000" dirty="0">
                <a:solidFill>
                  <a:srgbClr val="FF0000"/>
                </a:solidFill>
                <a:latin typeface="Times New Roman" panose="02020603050405020304" pitchFamily="18" charset="0"/>
                <a:cs typeface="Times New Roman" panose="02020603050405020304" pitchFamily="18" charset="0"/>
              </a:rPr>
              <a:t> </a:t>
            </a:r>
            <a:r>
              <a:rPr lang="en-US" altLang="zh-CN" sz="2000" dirty="0" smtClean="0">
                <a:solidFill>
                  <a:srgbClr val="FF0000"/>
                </a:solidFill>
                <a:latin typeface="Times New Roman" panose="02020603050405020304" pitchFamily="18" charset="0"/>
                <a:cs typeface="Times New Roman" panose="02020603050405020304" pitchFamily="18" charset="0"/>
              </a:rPr>
              <a:t>2RTT0+RTT0=RTT1</a:t>
            </a:r>
            <a:r>
              <a:rPr lang="en-US" altLang="zh-CN" sz="2000" dirty="0">
                <a:solidFill>
                  <a:srgbClr val="FF0000"/>
                </a:solidFill>
                <a:latin typeface="Times New Roman" panose="02020603050405020304" pitchFamily="18" charset="0"/>
                <a:cs typeface="Times New Roman" panose="02020603050405020304" pitchFamily="18" charset="0"/>
              </a:rPr>
              <a:t>+…+RTTn+ </a:t>
            </a:r>
            <a:r>
              <a:rPr lang="en-US" altLang="zh-CN" sz="2000" dirty="0" smtClean="0">
                <a:solidFill>
                  <a:srgbClr val="FF0000"/>
                </a:solidFill>
                <a:latin typeface="Times New Roman" panose="02020603050405020304" pitchFamily="18" charset="0"/>
                <a:cs typeface="Times New Roman" panose="02020603050405020304" pitchFamily="18" charset="0"/>
              </a:rPr>
              <a:t>3RTT0</a:t>
            </a:r>
          </a:p>
          <a:p>
            <a:r>
              <a:rPr lang="zh-CN" altLang="en-US" sz="2000" dirty="0">
                <a:solidFill>
                  <a:srgbClr val="FF0000"/>
                </a:solidFill>
                <a:latin typeface="Times New Roman" panose="02020603050405020304" pitchFamily="18" charset="0"/>
                <a:cs typeface="Times New Roman" panose="02020603050405020304" pitchFamily="18" charset="0"/>
              </a:rPr>
              <a:t>非流</a:t>
            </a:r>
            <a:r>
              <a:rPr lang="zh-CN" altLang="en-US" sz="2000" dirty="0" smtClean="0">
                <a:solidFill>
                  <a:srgbClr val="FF0000"/>
                </a:solidFill>
                <a:latin typeface="Times New Roman" panose="02020603050405020304" pitchFamily="18" charset="0"/>
                <a:cs typeface="Times New Roman" panose="02020603050405020304" pitchFamily="18" charset="0"/>
              </a:rPr>
              <a:t>水：</a:t>
            </a:r>
            <a:r>
              <a:rPr lang="en-US" altLang="zh-CN" sz="2000" dirty="0">
                <a:solidFill>
                  <a:srgbClr val="FF0000"/>
                </a:solidFill>
                <a:latin typeface="Times New Roman" panose="02020603050405020304" pitchFamily="18" charset="0"/>
                <a:cs typeface="Times New Roman" panose="02020603050405020304" pitchFamily="18" charset="0"/>
              </a:rPr>
              <a:t> RTT1+…+RTTn+ </a:t>
            </a:r>
            <a:r>
              <a:rPr lang="en-US" altLang="zh-CN" sz="2000" dirty="0" smtClean="0">
                <a:solidFill>
                  <a:srgbClr val="FF0000"/>
                </a:solidFill>
                <a:latin typeface="Times New Roman" panose="02020603050405020304" pitchFamily="18" charset="0"/>
                <a:cs typeface="Times New Roman" panose="02020603050405020304" pitchFamily="18" charset="0"/>
              </a:rPr>
              <a:t>2RTT0+8RTT0=RTT1</a:t>
            </a:r>
            <a:r>
              <a:rPr lang="en-US" altLang="zh-CN" sz="2000" dirty="0">
                <a:solidFill>
                  <a:srgbClr val="FF0000"/>
                </a:solidFill>
                <a:latin typeface="Times New Roman" panose="02020603050405020304" pitchFamily="18" charset="0"/>
                <a:cs typeface="Times New Roman" panose="02020603050405020304" pitchFamily="18" charset="0"/>
              </a:rPr>
              <a:t>+…+RTTn+ </a:t>
            </a:r>
            <a:r>
              <a:rPr lang="en-US" altLang="zh-CN" sz="2000" dirty="0" smtClean="0">
                <a:solidFill>
                  <a:srgbClr val="FF0000"/>
                </a:solidFill>
                <a:latin typeface="Times New Roman" panose="02020603050405020304" pitchFamily="18" charset="0"/>
                <a:cs typeface="Times New Roman" panose="02020603050405020304" pitchFamily="18" charset="0"/>
              </a:rPr>
              <a:t>10RTT0</a:t>
            </a:r>
            <a:endParaRPr lang="zh-CN" altLang="en-US" sz="20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1176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学习目的</a:t>
            </a:r>
          </a:p>
        </p:txBody>
      </p:sp>
      <p:sp>
        <p:nvSpPr>
          <p:cNvPr id="4" name="矩形 3"/>
          <p:cNvSpPr/>
          <p:nvPr/>
        </p:nvSpPr>
        <p:spPr>
          <a:xfrm>
            <a:off x="224589" y="597482"/>
            <a:ext cx="11890070" cy="2246769"/>
          </a:xfrm>
          <a:prstGeom prst="rect">
            <a:avLst/>
          </a:prstGeom>
        </p:spPr>
        <p:txBody>
          <a:bodyPr wrap="square">
            <a:spAutoFit/>
          </a:bodyPr>
          <a:lstStyle/>
          <a:p>
            <a:r>
              <a:rPr lang="en-US" altLang="zh-CN" sz="2000" dirty="0" smtClean="0"/>
              <a:t>P9</a:t>
            </a:r>
            <a:r>
              <a:rPr lang="zh-CN" altLang="en-US" sz="2000" dirty="0" smtClean="0"/>
              <a:t>、考</a:t>
            </a:r>
            <a:r>
              <a:rPr lang="zh-CN" altLang="en-US" sz="2000" dirty="0"/>
              <a:t>虑图</a:t>
            </a:r>
            <a:r>
              <a:rPr lang="en-US" altLang="zh-CN" sz="2000" dirty="0"/>
              <a:t>2-12,</a:t>
            </a:r>
            <a:r>
              <a:rPr lang="zh-CN" altLang="en-US" sz="2000" dirty="0"/>
              <a:t>其中有一个机构的网络和因特网相连。假定对象的平均长度为</a:t>
            </a:r>
            <a:r>
              <a:rPr lang="en-US" altLang="zh-CN" sz="2000" dirty="0"/>
              <a:t>850 000bits</a:t>
            </a:r>
            <a:r>
              <a:rPr lang="zh-CN" altLang="en-US" sz="2000" dirty="0"/>
              <a:t>，从这个机构网的浏览器到初始服务器的平均请求率是每秒</a:t>
            </a:r>
            <a:r>
              <a:rPr lang="en-US" altLang="zh-CN" sz="2000" dirty="0"/>
              <a:t>16</a:t>
            </a:r>
            <a:r>
              <a:rPr lang="zh-CN" altLang="en-US" sz="2000" dirty="0"/>
              <a:t>个请求。还</a:t>
            </a:r>
            <a:r>
              <a:rPr lang="zh-CN" altLang="en-US" sz="2000" dirty="0" smtClean="0"/>
              <a:t>假定</a:t>
            </a:r>
            <a:r>
              <a:rPr lang="zh-CN" altLang="en-US" sz="2000" dirty="0"/>
              <a:t>从接入链路的因特网一侧的路由器转发一个</a:t>
            </a:r>
            <a:r>
              <a:rPr lang="en-US" altLang="zh-CN" sz="2000" dirty="0"/>
              <a:t>HTTP</a:t>
            </a:r>
            <a:r>
              <a:rPr lang="zh-CN" altLang="en-US" sz="2000" dirty="0"/>
              <a:t>请求开始，到接收到其响应的平均时间是</a:t>
            </a:r>
            <a:r>
              <a:rPr lang="en-US" altLang="zh-CN" sz="2000" dirty="0"/>
              <a:t>3</a:t>
            </a:r>
            <a:r>
              <a:rPr lang="zh-CN" altLang="en-US" sz="2000" dirty="0"/>
              <a:t>秒。将总的平均响应时间建模为</a:t>
            </a:r>
            <a:r>
              <a:rPr lang="zh-CN" altLang="en-US" sz="2000" dirty="0">
                <a:solidFill>
                  <a:srgbClr val="FF0000"/>
                </a:solidFill>
              </a:rPr>
              <a:t>平均接人时延</a:t>
            </a:r>
            <a:r>
              <a:rPr lang="zh-CN" altLang="en-US" sz="2000" dirty="0"/>
              <a:t>（即从因特网路由器到机构路由器的时延）和</a:t>
            </a:r>
            <a:r>
              <a:rPr lang="zh-CN" altLang="en-US" sz="2000" dirty="0">
                <a:solidFill>
                  <a:srgbClr val="FF0000"/>
                </a:solidFill>
              </a:rPr>
              <a:t>平均因特网时延</a:t>
            </a:r>
            <a:r>
              <a:rPr lang="zh-CN" altLang="en-US" sz="2000" dirty="0"/>
              <a:t>之和。对于平均接入时延，使用△</a:t>
            </a:r>
            <a:r>
              <a:rPr lang="en-US" altLang="zh-CN" sz="2000" dirty="0"/>
              <a:t>/</a:t>
            </a:r>
            <a:r>
              <a:rPr lang="zh-CN" altLang="en-US" sz="2000" dirty="0"/>
              <a:t>（</a:t>
            </a:r>
            <a:r>
              <a:rPr lang="en-US" altLang="zh-CN" sz="2000" dirty="0"/>
              <a:t>1-△B</a:t>
            </a:r>
            <a:r>
              <a:rPr lang="zh-CN" altLang="en-US" sz="2000" dirty="0"/>
              <a:t>），式中△是跨越接入链路发送一个对象的平均时间，</a:t>
            </a:r>
            <a:r>
              <a:rPr lang="en-US" altLang="zh-CN" sz="2000" dirty="0"/>
              <a:t>B</a:t>
            </a:r>
            <a:r>
              <a:rPr lang="zh-CN" altLang="en-US" sz="2000" dirty="0"/>
              <a:t>是对象对该接入链路的平均到达率。</a:t>
            </a:r>
          </a:p>
          <a:p>
            <a:r>
              <a:rPr lang="en-US" altLang="zh-CN" sz="2000" dirty="0"/>
              <a:t>(1)</a:t>
            </a:r>
            <a:r>
              <a:rPr lang="zh-CN" altLang="en-US" sz="2000" dirty="0"/>
              <a:t>求出总的平均响应时间。</a:t>
            </a:r>
          </a:p>
          <a:p>
            <a:r>
              <a:rPr lang="en-US" altLang="zh-CN" sz="2000" dirty="0"/>
              <a:t>(2)</a:t>
            </a:r>
            <a:r>
              <a:rPr lang="zh-CN" altLang="en-US" sz="2000" dirty="0"/>
              <a:t>现在假定在这个机构</a:t>
            </a:r>
            <a:r>
              <a:rPr lang="en-US" altLang="zh-CN" sz="2000" dirty="0"/>
              <a:t>LAN</a:t>
            </a:r>
            <a:r>
              <a:rPr lang="zh-CN" altLang="en-US" sz="2000" dirty="0"/>
              <a:t>中安装了一个缓存器。</a:t>
            </a:r>
            <a:r>
              <a:rPr lang="zh-CN" altLang="en-US" sz="2000" dirty="0" smtClean="0"/>
              <a:t>假定</a:t>
            </a:r>
            <a:r>
              <a:rPr lang="zh-CN" altLang="en-US" sz="2000" dirty="0" smtClean="0">
                <a:solidFill>
                  <a:srgbClr val="FF0000"/>
                </a:solidFill>
              </a:rPr>
              <a:t>未</a:t>
            </a:r>
            <a:r>
              <a:rPr lang="zh-CN" altLang="en-US" sz="2000" dirty="0" smtClean="0"/>
              <a:t>命中率</a:t>
            </a:r>
            <a:r>
              <a:rPr lang="zh-CN" altLang="en-US" sz="2000" dirty="0"/>
              <a:t>为</a:t>
            </a:r>
            <a:r>
              <a:rPr lang="en-US" altLang="zh-CN" sz="2000" dirty="0"/>
              <a:t>0.4,</a:t>
            </a:r>
            <a:r>
              <a:rPr lang="zh-CN" altLang="en-US" sz="2000" dirty="0"/>
              <a:t>求出总的响应时间。</a:t>
            </a:r>
          </a:p>
        </p:txBody>
      </p:sp>
      <p:grpSp>
        <p:nvGrpSpPr>
          <p:cNvPr id="6" name="Group 113">
            <a:extLst>
              <a:ext uri="{FF2B5EF4-FFF2-40B4-BE49-F238E27FC236}">
                <a16:creationId xmlns:a16="http://schemas.microsoft.com/office/drawing/2014/main" id="{4D2A35E9-E91C-B64A-8FD6-CB7B3B0527FF}"/>
              </a:ext>
            </a:extLst>
          </p:cNvPr>
          <p:cNvGrpSpPr>
            <a:grpSpLocks/>
          </p:cNvGrpSpPr>
          <p:nvPr/>
        </p:nvGrpSpPr>
        <p:grpSpPr bwMode="auto">
          <a:xfrm>
            <a:off x="9010283" y="2848098"/>
            <a:ext cx="2893542" cy="3409060"/>
            <a:chOff x="2930" y="688"/>
            <a:chExt cx="2633" cy="3058"/>
          </a:xfrm>
        </p:grpSpPr>
        <p:sp>
          <p:nvSpPr>
            <p:cNvPr id="7" name="Line 4">
              <a:extLst>
                <a:ext uri="{FF2B5EF4-FFF2-40B4-BE49-F238E27FC236}">
                  <a16:creationId xmlns:a16="http://schemas.microsoft.com/office/drawing/2014/main" id="{A80F8EFB-A370-D44C-A7D7-B4258F3736D9}"/>
                </a:ext>
              </a:extLst>
            </p:cNvPr>
            <p:cNvSpPr>
              <a:spLocks noChangeShapeType="1"/>
            </p:cNvSpPr>
            <p:nvPr/>
          </p:nvSpPr>
          <p:spPr bwMode="auto">
            <a:xfrm>
              <a:off x="3205" y="1379"/>
              <a:ext cx="180" cy="72"/>
            </a:xfrm>
            <a:prstGeom prst="line">
              <a:avLst/>
            </a:prstGeom>
            <a:noFill/>
            <a:ln w="254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1600"/>
            </a:p>
          </p:txBody>
        </p:sp>
        <p:grpSp>
          <p:nvGrpSpPr>
            <p:cNvPr id="8" name="Group 13">
              <a:extLst>
                <a:ext uri="{FF2B5EF4-FFF2-40B4-BE49-F238E27FC236}">
                  <a16:creationId xmlns:a16="http://schemas.microsoft.com/office/drawing/2014/main" id="{B36385CE-C6C8-5846-B0AE-7E8451CAAACB}"/>
                </a:ext>
              </a:extLst>
            </p:cNvPr>
            <p:cNvGrpSpPr>
              <a:grpSpLocks/>
            </p:cNvGrpSpPr>
            <p:nvPr/>
          </p:nvGrpSpPr>
          <p:grpSpPr bwMode="auto">
            <a:xfrm>
              <a:off x="3086" y="1142"/>
              <a:ext cx="116" cy="341"/>
              <a:chOff x="3086" y="1142"/>
              <a:chExt cx="116" cy="341"/>
            </a:xfrm>
          </p:grpSpPr>
          <p:sp>
            <p:nvSpPr>
              <p:cNvPr id="108" name="AutoShape 5">
                <a:extLst>
                  <a:ext uri="{FF2B5EF4-FFF2-40B4-BE49-F238E27FC236}">
                    <a16:creationId xmlns:a16="http://schemas.microsoft.com/office/drawing/2014/main" id="{B3A06050-EDC1-1D4B-96CC-36FC67DF066A}"/>
                  </a:ext>
                </a:extLst>
              </p:cNvPr>
              <p:cNvSpPr>
                <a:spLocks noChangeArrowheads="1"/>
              </p:cNvSpPr>
              <p:nvPr/>
            </p:nvSpPr>
            <p:spPr bwMode="auto">
              <a:xfrm>
                <a:off x="3086" y="1404"/>
                <a:ext cx="116" cy="79"/>
              </a:xfrm>
              <a:prstGeom prst="parallelogram">
                <a:avLst>
                  <a:gd name="adj" fmla="val 56552"/>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09" name="Rectangle 6">
                <a:extLst>
                  <a:ext uri="{FF2B5EF4-FFF2-40B4-BE49-F238E27FC236}">
                    <a16:creationId xmlns:a16="http://schemas.microsoft.com/office/drawing/2014/main" id="{0A83EAAE-828F-F843-ADE6-3937E27E0432}"/>
                  </a:ext>
                </a:extLst>
              </p:cNvPr>
              <p:cNvSpPr>
                <a:spLocks noChangeArrowheads="1"/>
              </p:cNvSpPr>
              <p:nvPr/>
            </p:nvSpPr>
            <p:spPr bwMode="auto">
              <a:xfrm>
                <a:off x="3145" y="1143"/>
                <a:ext cx="53" cy="263"/>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10" name="Rectangle 7">
                <a:extLst>
                  <a:ext uri="{FF2B5EF4-FFF2-40B4-BE49-F238E27FC236}">
                    <a16:creationId xmlns:a16="http://schemas.microsoft.com/office/drawing/2014/main" id="{43960E89-44C8-BC49-88C8-E90CC8FE1AB9}"/>
                  </a:ext>
                </a:extLst>
              </p:cNvPr>
              <p:cNvSpPr>
                <a:spLocks noChangeArrowheads="1"/>
              </p:cNvSpPr>
              <p:nvPr/>
            </p:nvSpPr>
            <p:spPr bwMode="auto">
              <a:xfrm>
                <a:off x="3088" y="1219"/>
                <a:ext cx="71" cy="261"/>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11" name="AutoShape 8">
                <a:extLst>
                  <a:ext uri="{FF2B5EF4-FFF2-40B4-BE49-F238E27FC236}">
                    <a16:creationId xmlns:a16="http://schemas.microsoft.com/office/drawing/2014/main" id="{A23C6F44-357E-7741-A64C-0DAAAE5D28D4}"/>
                  </a:ext>
                </a:extLst>
              </p:cNvPr>
              <p:cNvSpPr>
                <a:spLocks noChangeArrowheads="1"/>
              </p:cNvSpPr>
              <p:nvPr/>
            </p:nvSpPr>
            <p:spPr bwMode="auto">
              <a:xfrm>
                <a:off x="3087" y="1142"/>
                <a:ext cx="114" cy="77"/>
              </a:xfrm>
              <a:prstGeom prst="parallelogram">
                <a:avLst>
                  <a:gd name="adj" fmla="val 57021"/>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12" name="Line 9">
                <a:extLst>
                  <a:ext uri="{FF2B5EF4-FFF2-40B4-BE49-F238E27FC236}">
                    <a16:creationId xmlns:a16="http://schemas.microsoft.com/office/drawing/2014/main" id="{96E8781C-3A1F-4E4B-AF08-02B06E380854}"/>
                  </a:ext>
                </a:extLst>
              </p:cNvPr>
              <p:cNvSpPr>
                <a:spLocks noChangeShapeType="1"/>
              </p:cNvSpPr>
              <p:nvPr/>
            </p:nvSpPr>
            <p:spPr bwMode="auto">
              <a:xfrm>
                <a:off x="3202" y="1147"/>
                <a:ext cx="0" cy="25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1600"/>
              </a:p>
            </p:txBody>
          </p:sp>
          <p:sp>
            <p:nvSpPr>
              <p:cNvPr id="113" name="Line 10">
                <a:extLst>
                  <a:ext uri="{FF2B5EF4-FFF2-40B4-BE49-F238E27FC236}">
                    <a16:creationId xmlns:a16="http://schemas.microsoft.com/office/drawing/2014/main" id="{F2EB0367-AFDD-1C46-A8A2-FD12228192D7}"/>
                  </a:ext>
                </a:extLst>
              </p:cNvPr>
              <p:cNvSpPr>
                <a:spLocks noChangeShapeType="1"/>
              </p:cNvSpPr>
              <p:nvPr/>
            </p:nvSpPr>
            <p:spPr bwMode="auto">
              <a:xfrm flipH="1">
                <a:off x="3160" y="1404"/>
                <a:ext cx="42" cy="7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1600"/>
              </a:p>
            </p:txBody>
          </p:sp>
          <p:sp>
            <p:nvSpPr>
              <p:cNvPr id="114" name="Rectangle 11">
                <a:extLst>
                  <a:ext uri="{FF2B5EF4-FFF2-40B4-BE49-F238E27FC236}">
                    <a16:creationId xmlns:a16="http://schemas.microsoft.com/office/drawing/2014/main" id="{7EFE9D0E-F861-6440-9A87-5C88E202BB7F}"/>
                  </a:ext>
                </a:extLst>
              </p:cNvPr>
              <p:cNvSpPr>
                <a:spLocks noChangeArrowheads="1"/>
              </p:cNvSpPr>
              <p:nvPr/>
            </p:nvSpPr>
            <p:spPr bwMode="auto">
              <a:xfrm>
                <a:off x="3097" y="1253"/>
                <a:ext cx="47" cy="150"/>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15" name="Rectangle 12">
                <a:extLst>
                  <a:ext uri="{FF2B5EF4-FFF2-40B4-BE49-F238E27FC236}">
                    <a16:creationId xmlns:a16="http://schemas.microsoft.com/office/drawing/2014/main" id="{E406E2A0-B2C5-0547-B6B8-D7A85DCD5CE7}"/>
                  </a:ext>
                </a:extLst>
              </p:cNvPr>
              <p:cNvSpPr>
                <a:spLocks noChangeArrowheads="1"/>
              </p:cNvSpPr>
              <p:nvPr/>
            </p:nvSpPr>
            <p:spPr bwMode="auto">
              <a:xfrm>
                <a:off x="3103" y="1298"/>
                <a:ext cx="37" cy="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grpSp>
        <p:grpSp>
          <p:nvGrpSpPr>
            <p:cNvPr id="9" name="Group 22">
              <a:extLst>
                <a:ext uri="{FF2B5EF4-FFF2-40B4-BE49-F238E27FC236}">
                  <a16:creationId xmlns:a16="http://schemas.microsoft.com/office/drawing/2014/main" id="{1955C866-8ADE-5445-88B2-4B590445A055}"/>
                </a:ext>
              </a:extLst>
            </p:cNvPr>
            <p:cNvGrpSpPr>
              <a:grpSpLocks/>
            </p:cNvGrpSpPr>
            <p:nvPr/>
          </p:nvGrpSpPr>
          <p:grpSpPr bwMode="auto">
            <a:xfrm>
              <a:off x="3668" y="800"/>
              <a:ext cx="116" cy="341"/>
              <a:chOff x="3668" y="800"/>
              <a:chExt cx="116" cy="341"/>
            </a:xfrm>
          </p:grpSpPr>
          <p:sp>
            <p:nvSpPr>
              <p:cNvPr id="100" name="AutoShape 14">
                <a:extLst>
                  <a:ext uri="{FF2B5EF4-FFF2-40B4-BE49-F238E27FC236}">
                    <a16:creationId xmlns:a16="http://schemas.microsoft.com/office/drawing/2014/main" id="{435A2A2D-E000-0E49-8D24-47D96D3CF20E}"/>
                  </a:ext>
                </a:extLst>
              </p:cNvPr>
              <p:cNvSpPr>
                <a:spLocks noChangeArrowheads="1"/>
              </p:cNvSpPr>
              <p:nvPr/>
            </p:nvSpPr>
            <p:spPr bwMode="auto">
              <a:xfrm>
                <a:off x="3668" y="1062"/>
                <a:ext cx="116" cy="79"/>
              </a:xfrm>
              <a:prstGeom prst="parallelogram">
                <a:avLst>
                  <a:gd name="adj" fmla="val 56552"/>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01" name="Rectangle 15">
                <a:extLst>
                  <a:ext uri="{FF2B5EF4-FFF2-40B4-BE49-F238E27FC236}">
                    <a16:creationId xmlns:a16="http://schemas.microsoft.com/office/drawing/2014/main" id="{2A27CBCF-C75E-AC45-8E0D-D0A1C36EF225}"/>
                  </a:ext>
                </a:extLst>
              </p:cNvPr>
              <p:cNvSpPr>
                <a:spLocks noChangeArrowheads="1"/>
              </p:cNvSpPr>
              <p:nvPr/>
            </p:nvSpPr>
            <p:spPr bwMode="auto">
              <a:xfrm>
                <a:off x="3727" y="801"/>
                <a:ext cx="53" cy="263"/>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02" name="Rectangle 16">
                <a:extLst>
                  <a:ext uri="{FF2B5EF4-FFF2-40B4-BE49-F238E27FC236}">
                    <a16:creationId xmlns:a16="http://schemas.microsoft.com/office/drawing/2014/main" id="{78021CD7-BA97-684A-AB72-163295963EFD}"/>
                  </a:ext>
                </a:extLst>
              </p:cNvPr>
              <p:cNvSpPr>
                <a:spLocks noChangeArrowheads="1"/>
              </p:cNvSpPr>
              <p:nvPr/>
            </p:nvSpPr>
            <p:spPr bwMode="auto">
              <a:xfrm>
                <a:off x="3670" y="877"/>
                <a:ext cx="71" cy="261"/>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03" name="AutoShape 17">
                <a:extLst>
                  <a:ext uri="{FF2B5EF4-FFF2-40B4-BE49-F238E27FC236}">
                    <a16:creationId xmlns:a16="http://schemas.microsoft.com/office/drawing/2014/main" id="{FA7434BE-3A05-F74F-B667-1BB05B5AE01C}"/>
                  </a:ext>
                </a:extLst>
              </p:cNvPr>
              <p:cNvSpPr>
                <a:spLocks noChangeArrowheads="1"/>
              </p:cNvSpPr>
              <p:nvPr/>
            </p:nvSpPr>
            <p:spPr bwMode="auto">
              <a:xfrm>
                <a:off x="3669" y="800"/>
                <a:ext cx="114" cy="77"/>
              </a:xfrm>
              <a:prstGeom prst="parallelogram">
                <a:avLst>
                  <a:gd name="adj" fmla="val 57021"/>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04" name="Line 18">
                <a:extLst>
                  <a:ext uri="{FF2B5EF4-FFF2-40B4-BE49-F238E27FC236}">
                    <a16:creationId xmlns:a16="http://schemas.microsoft.com/office/drawing/2014/main" id="{55507D3B-7176-E142-8F3F-90ED98AC9AB8}"/>
                  </a:ext>
                </a:extLst>
              </p:cNvPr>
              <p:cNvSpPr>
                <a:spLocks noChangeShapeType="1"/>
              </p:cNvSpPr>
              <p:nvPr/>
            </p:nvSpPr>
            <p:spPr bwMode="auto">
              <a:xfrm>
                <a:off x="3784" y="805"/>
                <a:ext cx="0" cy="25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1600"/>
              </a:p>
            </p:txBody>
          </p:sp>
          <p:sp>
            <p:nvSpPr>
              <p:cNvPr id="105" name="Line 19">
                <a:extLst>
                  <a:ext uri="{FF2B5EF4-FFF2-40B4-BE49-F238E27FC236}">
                    <a16:creationId xmlns:a16="http://schemas.microsoft.com/office/drawing/2014/main" id="{CEBE768E-4127-9A4E-B7C1-6C64FE42540B}"/>
                  </a:ext>
                </a:extLst>
              </p:cNvPr>
              <p:cNvSpPr>
                <a:spLocks noChangeShapeType="1"/>
              </p:cNvSpPr>
              <p:nvPr/>
            </p:nvSpPr>
            <p:spPr bwMode="auto">
              <a:xfrm flipH="1">
                <a:off x="3742" y="1062"/>
                <a:ext cx="42" cy="7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1600"/>
              </a:p>
            </p:txBody>
          </p:sp>
          <p:sp>
            <p:nvSpPr>
              <p:cNvPr id="106" name="Rectangle 20">
                <a:extLst>
                  <a:ext uri="{FF2B5EF4-FFF2-40B4-BE49-F238E27FC236}">
                    <a16:creationId xmlns:a16="http://schemas.microsoft.com/office/drawing/2014/main" id="{9F3D45A4-6080-5148-A2B6-2A254C2A4330}"/>
                  </a:ext>
                </a:extLst>
              </p:cNvPr>
              <p:cNvSpPr>
                <a:spLocks noChangeArrowheads="1"/>
              </p:cNvSpPr>
              <p:nvPr/>
            </p:nvSpPr>
            <p:spPr bwMode="auto">
              <a:xfrm>
                <a:off x="3679" y="911"/>
                <a:ext cx="47" cy="150"/>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07" name="Rectangle 21">
                <a:extLst>
                  <a:ext uri="{FF2B5EF4-FFF2-40B4-BE49-F238E27FC236}">
                    <a16:creationId xmlns:a16="http://schemas.microsoft.com/office/drawing/2014/main" id="{D1F2C02F-FA63-FB4A-A47B-3C2583E10C79}"/>
                  </a:ext>
                </a:extLst>
              </p:cNvPr>
              <p:cNvSpPr>
                <a:spLocks noChangeArrowheads="1"/>
              </p:cNvSpPr>
              <p:nvPr/>
            </p:nvSpPr>
            <p:spPr bwMode="auto">
              <a:xfrm>
                <a:off x="3685" y="956"/>
                <a:ext cx="37" cy="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grpSp>
        <p:grpSp>
          <p:nvGrpSpPr>
            <p:cNvPr id="10" name="Group 31">
              <a:extLst>
                <a:ext uri="{FF2B5EF4-FFF2-40B4-BE49-F238E27FC236}">
                  <a16:creationId xmlns:a16="http://schemas.microsoft.com/office/drawing/2014/main" id="{91D7C523-63A9-7B4A-9847-1A9AED4A5B6F}"/>
                </a:ext>
              </a:extLst>
            </p:cNvPr>
            <p:cNvGrpSpPr>
              <a:grpSpLocks/>
            </p:cNvGrpSpPr>
            <p:nvPr/>
          </p:nvGrpSpPr>
          <p:grpSpPr bwMode="auto">
            <a:xfrm>
              <a:off x="4094" y="818"/>
              <a:ext cx="116" cy="341"/>
              <a:chOff x="4094" y="818"/>
              <a:chExt cx="116" cy="341"/>
            </a:xfrm>
          </p:grpSpPr>
          <p:sp>
            <p:nvSpPr>
              <p:cNvPr id="92" name="AutoShape 23">
                <a:extLst>
                  <a:ext uri="{FF2B5EF4-FFF2-40B4-BE49-F238E27FC236}">
                    <a16:creationId xmlns:a16="http://schemas.microsoft.com/office/drawing/2014/main" id="{3BD46B25-3DFE-7640-B02C-D5E8ED7A734B}"/>
                  </a:ext>
                </a:extLst>
              </p:cNvPr>
              <p:cNvSpPr>
                <a:spLocks noChangeArrowheads="1"/>
              </p:cNvSpPr>
              <p:nvPr/>
            </p:nvSpPr>
            <p:spPr bwMode="auto">
              <a:xfrm>
                <a:off x="4094" y="1080"/>
                <a:ext cx="116" cy="79"/>
              </a:xfrm>
              <a:prstGeom prst="parallelogram">
                <a:avLst>
                  <a:gd name="adj" fmla="val 56552"/>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93" name="Rectangle 24">
                <a:extLst>
                  <a:ext uri="{FF2B5EF4-FFF2-40B4-BE49-F238E27FC236}">
                    <a16:creationId xmlns:a16="http://schemas.microsoft.com/office/drawing/2014/main" id="{78787D36-9DDD-CF4E-9BFB-C98CCA6D463F}"/>
                  </a:ext>
                </a:extLst>
              </p:cNvPr>
              <p:cNvSpPr>
                <a:spLocks noChangeArrowheads="1"/>
              </p:cNvSpPr>
              <p:nvPr/>
            </p:nvSpPr>
            <p:spPr bwMode="auto">
              <a:xfrm>
                <a:off x="4153" y="819"/>
                <a:ext cx="53" cy="263"/>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94" name="Rectangle 25">
                <a:extLst>
                  <a:ext uri="{FF2B5EF4-FFF2-40B4-BE49-F238E27FC236}">
                    <a16:creationId xmlns:a16="http://schemas.microsoft.com/office/drawing/2014/main" id="{E80474C0-2976-D14A-80EC-D83795C34C58}"/>
                  </a:ext>
                </a:extLst>
              </p:cNvPr>
              <p:cNvSpPr>
                <a:spLocks noChangeArrowheads="1"/>
              </p:cNvSpPr>
              <p:nvPr/>
            </p:nvSpPr>
            <p:spPr bwMode="auto">
              <a:xfrm>
                <a:off x="4096" y="895"/>
                <a:ext cx="71" cy="261"/>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95" name="AutoShape 26">
                <a:extLst>
                  <a:ext uri="{FF2B5EF4-FFF2-40B4-BE49-F238E27FC236}">
                    <a16:creationId xmlns:a16="http://schemas.microsoft.com/office/drawing/2014/main" id="{97E22EA4-F894-1D4B-96B7-53D91F3365AA}"/>
                  </a:ext>
                </a:extLst>
              </p:cNvPr>
              <p:cNvSpPr>
                <a:spLocks noChangeArrowheads="1"/>
              </p:cNvSpPr>
              <p:nvPr/>
            </p:nvSpPr>
            <p:spPr bwMode="auto">
              <a:xfrm>
                <a:off x="4095" y="818"/>
                <a:ext cx="114" cy="77"/>
              </a:xfrm>
              <a:prstGeom prst="parallelogram">
                <a:avLst>
                  <a:gd name="adj" fmla="val 57021"/>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96" name="Line 27">
                <a:extLst>
                  <a:ext uri="{FF2B5EF4-FFF2-40B4-BE49-F238E27FC236}">
                    <a16:creationId xmlns:a16="http://schemas.microsoft.com/office/drawing/2014/main" id="{44FFE7AA-8FFA-BF42-89C6-000761E42835}"/>
                  </a:ext>
                </a:extLst>
              </p:cNvPr>
              <p:cNvSpPr>
                <a:spLocks noChangeShapeType="1"/>
              </p:cNvSpPr>
              <p:nvPr/>
            </p:nvSpPr>
            <p:spPr bwMode="auto">
              <a:xfrm>
                <a:off x="4210" y="823"/>
                <a:ext cx="0" cy="25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1600"/>
              </a:p>
            </p:txBody>
          </p:sp>
          <p:sp>
            <p:nvSpPr>
              <p:cNvPr id="97" name="Line 28">
                <a:extLst>
                  <a:ext uri="{FF2B5EF4-FFF2-40B4-BE49-F238E27FC236}">
                    <a16:creationId xmlns:a16="http://schemas.microsoft.com/office/drawing/2014/main" id="{9A265927-E72D-7D46-8B66-20AE5FEE5E9F}"/>
                  </a:ext>
                </a:extLst>
              </p:cNvPr>
              <p:cNvSpPr>
                <a:spLocks noChangeShapeType="1"/>
              </p:cNvSpPr>
              <p:nvPr/>
            </p:nvSpPr>
            <p:spPr bwMode="auto">
              <a:xfrm flipH="1">
                <a:off x="4168" y="1080"/>
                <a:ext cx="42" cy="7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1600"/>
              </a:p>
            </p:txBody>
          </p:sp>
          <p:sp>
            <p:nvSpPr>
              <p:cNvPr id="98" name="Rectangle 29">
                <a:extLst>
                  <a:ext uri="{FF2B5EF4-FFF2-40B4-BE49-F238E27FC236}">
                    <a16:creationId xmlns:a16="http://schemas.microsoft.com/office/drawing/2014/main" id="{D8B5260E-972F-3348-831E-6B67CBD76EB4}"/>
                  </a:ext>
                </a:extLst>
              </p:cNvPr>
              <p:cNvSpPr>
                <a:spLocks noChangeArrowheads="1"/>
              </p:cNvSpPr>
              <p:nvPr/>
            </p:nvSpPr>
            <p:spPr bwMode="auto">
              <a:xfrm>
                <a:off x="4105" y="929"/>
                <a:ext cx="47" cy="150"/>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99" name="Rectangle 30">
                <a:extLst>
                  <a:ext uri="{FF2B5EF4-FFF2-40B4-BE49-F238E27FC236}">
                    <a16:creationId xmlns:a16="http://schemas.microsoft.com/office/drawing/2014/main" id="{917A380D-753A-E345-8B00-1DFE899DCDC1}"/>
                  </a:ext>
                </a:extLst>
              </p:cNvPr>
              <p:cNvSpPr>
                <a:spLocks noChangeArrowheads="1"/>
              </p:cNvSpPr>
              <p:nvPr/>
            </p:nvSpPr>
            <p:spPr bwMode="auto">
              <a:xfrm>
                <a:off x="4111" y="974"/>
                <a:ext cx="37" cy="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grpSp>
        <p:grpSp>
          <p:nvGrpSpPr>
            <p:cNvPr id="11" name="Group 40">
              <a:extLst>
                <a:ext uri="{FF2B5EF4-FFF2-40B4-BE49-F238E27FC236}">
                  <a16:creationId xmlns:a16="http://schemas.microsoft.com/office/drawing/2014/main" id="{861E7D65-56AA-BC41-862E-74259A15C94B}"/>
                </a:ext>
              </a:extLst>
            </p:cNvPr>
            <p:cNvGrpSpPr>
              <a:grpSpLocks/>
            </p:cNvGrpSpPr>
            <p:nvPr/>
          </p:nvGrpSpPr>
          <p:grpSpPr bwMode="auto">
            <a:xfrm>
              <a:off x="4460" y="932"/>
              <a:ext cx="116" cy="341"/>
              <a:chOff x="4460" y="932"/>
              <a:chExt cx="116" cy="341"/>
            </a:xfrm>
          </p:grpSpPr>
          <p:sp>
            <p:nvSpPr>
              <p:cNvPr id="84" name="AutoShape 32">
                <a:extLst>
                  <a:ext uri="{FF2B5EF4-FFF2-40B4-BE49-F238E27FC236}">
                    <a16:creationId xmlns:a16="http://schemas.microsoft.com/office/drawing/2014/main" id="{8495800F-9CD8-AA4A-9360-BE05E73CEF0A}"/>
                  </a:ext>
                </a:extLst>
              </p:cNvPr>
              <p:cNvSpPr>
                <a:spLocks noChangeArrowheads="1"/>
              </p:cNvSpPr>
              <p:nvPr/>
            </p:nvSpPr>
            <p:spPr bwMode="auto">
              <a:xfrm>
                <a:off x="4460" y="1194"/>
                <a:ext cx="116" cy="79"/>
              </a:xfrm>
              <a:prstGeom prst="parallelogram">
                <a:avLst>
                  <a:gd name="adj" fmla="val 56552"/>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85" name="Rectangle 33">
                <a:extLst>
                  <a:ext uri="{FF2B5EF4-FFF2-40B4-BE49-F238E27FC236}">
                    <a16:creationId xmlns:a16="http://schemas.microsoft.com/office/drawing/2014/main" id="{1F6B47EB-08C5-4E43-9BBE-5EE5592A24FF}"/>
                  </a:ext>
                </a:extLst>
              </p:cNvPr>
              <p:cNvSpPr>
                <a:spLocks noChangeArrowheads="1"/>
              </p:cNvSpPr>
              <p:nvPr/>
            </p:nvSpPr>
            <p:spPr bwMode="auto">
              <a:xfrm>
                <a:off x="4519" y="933"/>
                <a:ext cx="53" cy="263"/>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86" name="Rectangle 34">
                <a:extLst>
                  <a:ext uri="{FF2B5EF4-FFF2-40B4-BE49-F238E27FC236}">
                    <a16:creationId xmlns:a16="http://schemas.microsoft.com/office/drawing/2014/main" id="{36F0F3E5-D25E-F041-8A47-53A2446A02C3}"/>
                  </a:ext>
                </a:extLst>
              </p:cNvPr>
              <p:cNvSpPr>
                <a:spLocks noChangeArrowheads="1"/>
              </p:cNvSpPr>
              <p:nvPr/>
            </p:nvSpPr>
            <p:spPr bwMode="auto">
              <a:xfrm>
                <a:off x="4462" y="1009"/>
                <a:ext cx="71" cy="261"/>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87" name="AutoShape 35">
                <a:extLst>
                  <a:ext uri="{FF2B5EF4-FFF2-40B4-BE49-F238E27FC236}">
                    <a16:creationId xmlns:a16="http://schemas.microsoft.com/office/drawing/2014/main" id="{9365C120-C630-224B-B5BC-EA1365402462}"/>
                  </a:ext>
                </a:extLst>
              </p:cNvPr>
              <p:cNvSpPr>
                <a:spLocks noChangeArrowheads="1"/>
              </p:cNvSpPr>
              <p:nvPr/>
            </p:nvSpPr>
            <p:spPr bwMode="auto">
              <a:xfrm>
                <a:off x="4461" y="932"/>
                <a:ext cx="114" cy="77"/>
              </a:xfrm>
              <a:prstGeom prst="parallelogram">
                <a:avLst>
                  <a:gd name="adj" fmla="val 57021"/>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88" name="Line 36">
                <a:extLst>
                  <a:ext uri="{FF2B5EF4-FFF2-40B4-BE49-F238E27FC236}">
                    <a16:creationId xmlns:a16="http://schemas.microsoft.com/office/drawing/2014/main" id="{B7597DE1-61E1-9842-8CEC-5DBA22C2D080}"/>
                  </a:ext>
                </a:extLst>
              </p:cNvPr>
              <p:cNvSpPr>
                <a:spLocks noChangeShapeType="1"/>
              </p:cNvSpPr>
              <p:nvPr/>
            </p:nvSpPr>
            <p:spPr bwMode="auto">
              <a:xfrm>
                <a:off x="4576" y="937"/>
                <a:ext cx="0" cy="25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1600"/>
              </a:p>
            </p:txBody>
          </p:sp>
          <p:sp>
            <p:nvSpPr>
              <p:cNvPr id="89" name="Line 37">
                <a:extLst>
                  <a:ext uri="{FF2B5EF4-FFF2-40B4-BE49-F238E27FC236}">
                    <a16:creationId xmlns:a16="http://schemas.microsoft.com/office/drawing/2014/main" id="{EFA2BD39-1995-4547-9B64-D75DEECDE23A}"/>
                  </a:ext>
                </a:extLst>
              </p:cNvPr>
              <p:cNvSpPr>
                <a:spLocks noChangeShapeType="1"/>
              </p:cNvSpPr>
              <p:nvPr/>
            </p:nvSpPr>
            <p:spPr bwMode="auto">
              <a:xfrm flipH="1">
                <a:off x="4534" y="1194"/>
                <a:ext cx="42" cy="7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1600"/>
              </a:p>
            </p:txBody>
          </p:sp>
          <p:sp>
            <p:nvSpPr>
              <p:cNvPr id="90" name="Rectangle 38">
                <a:extLst>
                  <a:ext uri="{FF2B5EF4-FFF2-40B4-BE49-F238E27FC236}">
                    <a16:creationId xmlns:a16="http://schemas.microsoft.com/office/drawing/2014/main" id="{3597145E-02E6-7741-BFB4-C84132B630EB}"/>
                  </a:ext>
                </a:extLst>
              </p:cNvPr>
              <p:cNvSpPr>
                <a:spLocks noChangeArrowheads="1"/>
              </p:cNvSpPr>
              <p:nvPr/>
            </p:nvSpPr>
            <p:spPr bwMode="auto">
              <a:xfrm>
                <a:off x="4471" y="1043"/>
                <a:ext cx="47" cy="150"/>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91" name="Rectangle 39">
                <a:extLst>
                  <a:ext uri="{FF2B5EF4-FFF2-40B4-BE49-F238E27FC236}">
                    <a16:creationId xmlns:a16="http://schemas.microsoft.com/office/drawing/2014/main" id="{C9759803-CF56-8642-B9F2-64936814FC3E}"/>
                  </a:ext>
                </a:extLst>
              </p:cNvPr>
              <p:cNvSpPr>
                <a:spLocks noChangeArrowheads="1"/>
              </p:cNvSpPr>
              <p:nvPr/>
            </p:nvSpPr>
            <p:spPr bwMode="auto">
              <a:xfrm>
                <a:off x="4477" y="1088"/>
                <a:ext cx="37" cy="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grpSp>
        <p:grpSp>
          <p:nvGrpSpPr>
            <p:cNvPr id="12" name="Group 49">
              <a:extLst>
                <a:ext uri="{FF2B5EF4-FFF2-40B4-BE49-F238E27FC236}">
                  <a16:creationId xmlns:a16="http://schemas.microsoft.com/office/drawing/2014/main" id="{2A6C3E9D-F58F-DC44-A27E-E0381F4C649B}"/>
                </a:ext>
              </a:extLst>
            </p:cNvPr>
            <p:cNvGrpSpPr>
              <a:grpSpLocks/>
            </p:cNvGrpSpPr>
            <p:nvPr/>
          </p:nvGrpSpPr>
          <p:grpSpPr bwMode="auto">
            <a:xfrm>
              <a:off x="4658" y="1430"/>
              <a:ext cx="116" cy="341"/>
              <a:chOff x="4658" y="1430"/>
              <a:chExt cx="116" cy="341"/>
            </a:xfrm>
          </p:grpSpPr>
          <p:sp>
            <p:nvSpPr>
              <p:cNvPr id="76" name="AutoShape 41">
                <a:extLst>
                  <a:ext uri="{FF2B5EF4-FFF2-40B4-BE49-F238E27FC236}">
                    <a16:creationId xmlns:a16="http://schemas.microsoft.com/office/drawing/2014/main" id="{25390DC5-50B1-FB47-85F6-68D24796C7DD}"/>
                  </a:ext>
                </a:extLst>
              </p:cNvPr>
              <p:cNvSpPr>
                <a:spLocks noChangeArrowheads="1"/>
              </p:cNvSpPr>
              <p:nvPr/>
            </p:nvSpPr>
            <p:spPr bwMode="auto">
              <a:xfrm>
                <a:off x="4658" y="1692"/>
                <a:ext cx="116" cy="79"/>
              </a:xfrm>
              <a:prstGeom prst="parallelogram">
                <a:avLst>
                  <a:gd name="adj" fmla="val 56552"/>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77" name="Rectangle 42">
                <a:extLst>
                  <a:ext uri="{FF2B5EF4-FFF2-40B4-BE49-F238E27FC236}">
                    <a16:creationId xmlns:a16="http://schemas.microsoft.com/office/drawing/2014/main" id="{C66491B0-1994-DD44-912D-6B7A90223934}"/>
                  </a:ext>
                </a:extLst>
              </p:cNvPr>
              <p:cNvSpPr>
                <a:spLocks noChangeArrowheads="1"/>
              </p:cNvSpPr>
              <p:nvPr/>
            </p:nvSpPr>
            <p:spPr bwMode="auto">
              <a:xfrm>
                <a:off x="4717" y="1431"/>
                <a:ext cx="53" cy="263"/>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78" name="Rectangle 43">
                <a:extLst>
                  <a:ext uri="{FF2B5EF4-FFF2-40B4-BE49-F238E27FC236}">
                    <a16:creationId xmlns:a16="http://schemas.microsoft.com/office/drawing/2014/main" id="{60D644D4-D809-AB44-823B-DB6F3ABA25E4}"/>
                  </a:ext>
                </a:extLst>
              </p:cNvPr>
              <p:cNvSpPr>
                <a:spLocks noChangeArrowheads="1"/>
              </p:cNvSpPr>
              <p:nvPr/>
            </p:nvSpPr>
            <p:spPr bwMode="auto">
              <a:xfrm>
                <a:off x="4660" y="1507"/>
                <a:ext cx="71" cy="261"/>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79" name="AutoShape 44">
                <a:extLst>
                  <a:ext uri="{FF2B5EF4-FFF2-40B4-BE49-F238E27FC236}">
                    <a16:creationId xmlns:a16="http://schemas.microsoft.com/office/drawing/2014/main" id="{50B58BA5-9FA5-4D48-9518-7A16B63F5244}"/>
                  </a:ext>
                </a:extLst>
              </p:cNvPr>
              <p:cNvSpPr>
                <a:spLocks noChangeArrowheads="1"/>
              </p:cNvSpPr>
              <p:nvPr/>
            </p:nvSpPr>
            <p:spPr bwMode="auto">
              <a:xfrm>
                <a:off x="4659" y="1430"/>
                <a:ext cx="114" cy="77"/>
              </a:xfrm>
              <a:prstGeom prst="parallelogram">
                <a:avLst>
                  <a:gd name="adj" fmla="val 57021"/>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80" name="Line 45">
                <a:extLst>
                  <a:ext uri="{FF2B5EF4-FFF2-40B4-BE49-F238E27FC236}">
                    <a16:creationId xmlns:a16="http://schemas.microsoft.com/office/drawing/2014/main" id="{36D3F087-73C9-0345-AF98-836E8B06FC6E}"/>
                  </a:ext>
                </a:extLst>
              </p:cNvPr>
              <p:cNvSpPr>
                <a:spLocks noChangeShapeType="1"/>
              </p:cNvSpPr>
              <p:nvPr/>
            </p:nvSpPr>
            <p:spPr bwMode="auto">
              <a:xfrm>
                <a:off x="4774" y="1435"/>
                <a:ext cx="0" cy="25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1600"/>
              </a:p>
            </p:txBody>
          </p:sp>
          <p:sp>
            <p:nvSpPr>
              <p:cNvPr id="81" name="Line 46">
                <a:extLst>
                  <a:ext uri="{FF2B5EF4-FFF2-40B4-BE49-F238E27FC236}">
                    <a16:creationId xmlns:a16="http://schemas.microsoft.com/office/drawing/2014/main" id="{3A690EA5-25A2-8E44-A1C0-04AEB252BDC1}"/>
                  </a:ext>
                </a:extLst>
              </p:cNvPr>
              <p:cNvSpPr>
                <a:spLocks noChangeShapeType="1"/>
              </p:cNvSpPr>
              <p:nvPr/>
            </p:nvSpPr>
            <p:spPr bwMode="auto">
              <a:xfrm flipH="1">
                <a:off x="4732" y="1692"/>
                <a:ext cx="42" cy="7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1600"/>
              </a:p>
            </p:txBody>
          </p:sp>
          <p:sp>
            <p:nvSpPr>
              <p:cNvPr id="82" name="Rectangle 47">
                <a:extLst>
                  <a:ext uri="{FF2B5EF4-FFF2-40B4-BE49-F238E27FC236}">
                    <a16:creationId xmlns:a16="http://schemas.microsoft.com/office/drawing/2014/main" id="{8AD89EC7-9A83-414E-B2F6-C0AFA6B665C6}"/>
                  </a:ext>
                </a:extLst>
              </p:cNvPr>
              <p:cNvSpPr>
                <a:spLocks noChangeArrowheads="1"/>
              </p:cNvSpPr>
              <p:nvPr/>
            </p:nvSpPr>
            <p:spPr bwMode="auto">
              <a:xfrm>
                <a:off x="4669" y="1541"/>
                <a:ext cx="47" cy="150"/>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83" name="Rectangle 48">
                <a:extLst>
                  <a:ext uri="{FF2B5EF4-FFF2-40B4-BE49-F238E27FC236}">
                    <a16:creationId xmlns:a16="http://schemas.microsoft.com/office/drawing/2014/main" id="{6C04C5D5-2382-774A-9A4B-BF016A09596D}"/>
                  </a:ext>
                </a:extLst>
              </p:cNvPr>
              <p:cNvSpPr>
                <a:spLocks noChangeArrowheads="1"/>
              </p:cNvSpPr>
              <p:nvPr/>
            </p:nvSpPr>
            <p:spPr bwMode="auto">
              <a:xfrm>
                <a:off x="4675" y="1586"/>
                <a:ext cx="37" cy="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grpSp>
        <p:sp>
          <p:nvSpPr>
            <p:cNvPr id="13" name="Rectangle 50">
              <a:extLst>
                <a:ext uri="{FF2B5EF4-FFF2-40B4-BE49-F238E27FC236}">
                  <a16:creationId xmlns:a16="http://schemas.microsoft.com/office/drawing/2014/main" id="{BF878C3C-FC5F-A142-A1DB-C67237552822}"/>
                </a:ext>
              </a:extLst>
            </p:cNvPr>
            <p:cNvSpPr>
              <a:spLocks noChangeArrowheads="1"/>
            </p:cNvSpPr>
            <p:nvPr/>
          </p:nvSpPr>
          <p:spPr bwMode="auto">
            <a:xfrm>
              <a:off x="4460" y="688"/>
              <a:ext cx="1103"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r">
                <a:spcBef>
                  <a:spcPct val="0"/>
                </a:spcBef>
                <a:buFontTx/>
                <a:buNone/>
              </a:pPr>
              <a:r>
                <a:rPr lang="zh-CN" altLang="en-US" sz="1600"/>
                <a:t>起始服务器</a:t>
              </a:r>
            </a:p>
          </p:txBody>
        </p:sp>
        <p:sp>
          <p:nvSpPr>
            <p:cNvPr id="14" name="Line 51">
              <a:extLst>
                <a:ext uri="{FF2B5EF4-FFF2-40B4-BE49-F238E27FC236}">
                  <a16:creationId xmlns:a16="http://schemas.microsoft.com/office/drawing/2014/main" id="{B6EB10FB-D971-9E45-866B-C89FB2105CF1}"/>
                </a:ext>
              </a:extLst>
            </p:cNvPr>
            <p:cNvSpPr>
              <a:spLocks noChangeShapeType="1"/>
            </p:cNvSpPr>
            <p:nvPr/>
          </p:nvSpPr>
          <p:spPr bwMode="auto">
            <a:xfrm>
              <a:off x="3715" y="1139"/>
              <a:ext cx="42" cy="174"/>
            </a:xfrm>
            <a:prstGeom prst="line">
              <a:avLst/>
            </a:prstGeom>
            <a:noFill/>
            <a:ln w="254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1600"/>
            </a:p>
          </p:txBody>
        </p:sp>
        <p:sp>
          <p:nvSpPr>
            <p:cNvPr id="15" name="Line 52">
              <a:extLst>
                <a:ext uri="{FF2B5EF4-FFF2-40B4-BE49-F238E27FC236}">
                  <a16:creationId xmlns:a16="http://schemas.microsoft.com/office/drawing/2014/main" id="{09722A52-36E6-0348-B585-3E3C97A935D8}"/>
                </a:ext>
              </a:extLst>
            </p:cNvPr>
            <p:cNvSpPr>
              <a:spLocks noChangeShapeType="1"/>
            </p:cNvSpPr>
            <p:nvPr/>
          </p:nvSpPr>
          <p:spPr bwMode="auto">
            <a:xfrm flipH="1">
              <a:off x="4111" y="1163"/>
              <a:ext cx="6" cy="150"/>
            </a:xfrm>
            <a:prstGeom prst="line">
              <a:avLst/>
            </a:prstGeom>
            <a:noFill/>
            <a:ln w="254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1600"/>
            </a:p>
          </p:txBody>
        </p:sp>
        <p:sp>
          <p:nvSpPr>
            <p:cNvPr id="16" name="Line 53">
              <a:extLst>
                <a:ext uri="{FF2B5EF4-FFF2-40B4-BE49-F238E27FC236}">
                  <a16:creationId xmlns:a16="http://schemas.microsoft.com/office/drawing/2014/main" id="{54F7F27C-66F4-E248-8B47-11C926CD14AB}"/>
                </a:ext>
              </a:extLst>
            </p:cNvPr>
            <p:cNvSpPr>
              <a:spLocks noChangeShapeType="1"/>
            </p:cNvSpPr>
            <p:nvPr/>
          </p:nvSpPr>
          <p:spPr bwMode="auto">
            <a:xfrm flipH="1">
              <a:off x="4399" y="1265"/>
              <a:ext cx="84" cy="132"/>
            </a:xfrm>
            <a:prstGeom prst="line">
              <a:avLst/>
            </a:prstGeom>
            <a:noFill/>
            <a:ln w="254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1600"/>
            </a:p>
          </p:txBody>
        </p:sp>
        <p:sp>
          <p:nvSpPr>
            <p:cNvPr id="17" name="Line 54">
              <a:extLst>
                <a:ext uri="{FF2B5EF4-FFF2-40B4-BE49-F238E27FC236}">
                  <a16:creationId xmlns:a16="http://schemas.microsoft.com/office/drawing/2014/main" id="{5652974D-8CAA-3E4F-913B-D35A61DFAE61}"/>
                </a:ext>
              </a:extLst>
            </p:cNvPr>
            <p:cNvSpPr>
              <a:spLocks noChangeShapeType="1"/>
            </p:cNvSpPr>
            <p:nvPr/>
          </p:nvSpPr>
          <p:spPr bwMode="auto">
            <a:xfrm flipH="1">
              <a:off x="4501" y="1745"/>
              <a:ext cx="156" cy="0"/>
            </a:xfrm>
            <a:prstGeom prst="line">
              <a:avLst/>
            </a:prstGeom>
            <a:noFill/>
            <a:ln w="254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1600"/>
            </a:p>
          </p:txBody>
        </p:sp>
        <p:sp>
          <p:nvSpPr>
            <p:cNvPr id="18" name="Freeform 55">
              <a:extLst>
                <a:ext uri="{FF2B5EF4-FFF2-40B4-BE49-F238E27FC236}">
                  <a16:creationId xmlns:a16="http://schemas.microsoft.com/office/drawing/2014/main" id="{9926DD8F-2C4D-8046-9B17-999DFFB47AB6}"/>
                </a:ext>
              </a:extLst>
            </p:cNvPr>
            <p:cNvSpPr>
              <a:spLocks/>
            </p:cNvSpPr>
            <p:nvPr/>
          </p:nvSpPr>
          <p:spPr bwMode="auto">
            <a:xfrm>
              <a:off x="3277" y="1171"/>
              <a:ext cx="1326" cy="937"/>
            </a:xfrm>
            <a:custGeom>
              <a:avLst/>
              <a:gdLst>
                <a:gd name="T0" fmla="*/ 3 w 1326"/>
                <a:gd name="T1" fmla="*/ 314 h 937"/>
                <a:gd name="T2" fmla="*/ 0 w 1326"/>
                <a:gd name="T3" fmla="*/ 214 h 937"/>
                <a:gd name="T4" fmla="*/ 8 w 1326"/>
                <a:gd name="T5" fmla="*/ 113 h 937"/>
                <a:gd name="T6" fmla="*/ 33 w 1326"/>
                <a:gd name="T7" fmla="*/ 34 h 937"/>
                <a:gd name="T8" fmla="*/ 55 w 1326"/>
                <a:gd name="T9" fmla="*/ 10 h 937"/>
                <a:gd name="T10" fmla="*/ 85 w 1326"/>
                <a:gd name="T11" fmla="*/ 0 h 937"/>
                <a:gd name="T12" fmla="*/ 166 w 1326"/>
                <a:gd name="T13" fmla="*/ 12 h 937"/>
                <a:gd name="T14" fmla="*/ 264 w 1326"/>
                <a:gd name="T15" fmla="*/ 46 h 937"/>
                <a:gd name="T16" fmla="*/ 363 w 1326"/>
                <a:gd name="T17" fmla="*/ 76 h 937"/>
                <a:gd name="T18" fmla="*/ 453 w 1326"/>
                <a:gd name="T19" fmla="*/ 79 h 937"/>
                <a:gd name="T20" fmla="*/ 536 w 1326"/>
                <a:gd name="T21" fmla="*/ 59 h 937"/>
                <a:gd name="T22" fmla="*/ 620 w 1326"/>
                <a:gd name="T23" fmla="*/ 34 h 937"/>
                <a:gd name="T24" fmla="*/ 712 w 1326"/>
                <a:gd name="T25" fmla="*/ 21 h 937"/>
                <a:gd name="T26" fmla="*/ 824 w 1326"/>
                <a:gd name="T27" fmla="*/ 34 h 937"/>
                <a:gd name="T28" fmla="*/ 965 w 1326"/>
                <a:gd name="T29" fmla="*/ 64 h 937"/>
                <a:gd name="T30" fmla="*/ 1111 w 1326"/>
                <a:gd name="T31" fmla="*/ 109 h 937"/>
                <a:gd name="T32" fmla="*/ 1206 w 1326"/>
                <a:gd name="T33" fmla="*/ 154 h 937"/>
                <a:gd name="T34" fmla="*/ 1254 w 1326"/>
                <a:gd name="T35" fmla="*/ 189 h 937"/>
                <a:gd name="T36" fmla="*/ 1299 w 1326"/>
                <a:gd name="T37" fmla="*/ 252 h 937"/>
                <a:gd name="T38" fmla="*/ 1325 w 1326"/>
                <a:gd name="T39" fmla="*/ 362 h 937"/>
                <a:gd name="T40" fmla="*/ 1320 w 1326"/>
                <a:gd name="T41" fmla="*/ 485 h 937"/>
                <a:gd name="T42" fmla="*/ 1296 w 1326"/>
                <a:gd name="T43" fmla="*/ 601 h 937"/>
                <a:gd name="T44" fmla="*/ 1260 w 1326"/>
                <a:gd name="T45" fmla="*/ 694 h 937"/>
                <a:gd name="T46" fmla="*/ 1207 w 1326"/>
                <a:gd name="T47" fmla="*/ 779 h 937"/>
                <a:gd name="T48" fmla="*/ 1135 w 1326"/>
                <a:gd name="T49" fmla="*/ 852 h 937"/>
                <a:gd name="T50" fmla="*/ 1050 w 1326"/>
                <a:gd name="T51" fmla="*/ 905 h 937"/>
                <a:gd name="T52" fmla="*/ 950 w 1326"/>
                <a:gd name="T53" fmla="*/ 933 h 937"/>
                <a:gd name="T54" fmla="*/ 821 w 1326"/>
                <a:gd name="T55" fmla="*/ 932 h 937"/>
                <a:gd name="T56" fmla="*/ 683 w 1326"/>
                <a:gd name="T57" fmla="*/ 913 h 937"/>
                <a:gd name="T58" fmla="*/ 559 w 1326"/>
                <a:gd name="T59" fmla="*/ 886 h 937"/>
                <a:gd name="T60" fmla="*/ 471 w 1326"/>
                <a:gd name="T61" fmla="*/ 859 h 937"/>
                <a:gd name="T62" fmla="*/ 414 w 1326"/>
                <a:gd name="T63" fmla="*/ 823 h 937"/>
                <a:gd name="T64" fmla="*/ 353 w 1326"/>
                <a:gd name="T65" fmla="*/ 762 h 937"/>
                <a:gd name="T66" fmla="*/ 310 w 1326"/>
                <a:gd name="T67" fmla="*/ 725 h 937"/>
                <a:gd name="T68" fmla="*/ 201 w 1326"/>
                <a:gd name="T69" fmla="*/ 670 h 937"/>
                <a:gd name="T70" fmla="*/ 126 w 1326"/>
                <a:gd name="T71" fmla="*/ 624 h 937"/>
                <a:gd name="T72" fmla="*/ 69 w 1326"/>
                <a:gd name="T73" fmla="*/ 552 h 937"/>
                <a:gd name="T74" fmla="*/ 24 w 1326"/>
                <a:gd name="T75" fmla="*/ 461 h 937"/>
                <a:gd name="T76" fmla="*/ 7 w 1326"/>
                <a:gd name="T77" fmla="*/ 392 h 93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26"/>
                <a:gd name="T118" fmla="*/ 0 h 937"/>
                <a:gd name="T119" fmla="*/ 1326 w 1326"/>
                <a:gd name="T120" fmla="*/ 937 h 93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26" h="937">
                  <a:moveTo>
                    <a:pt x="6" y="355"/>
                  </a:moveTo>
                  <a:lnTo>
                    <a:pt x="3" y="314"/>
                  </a:lnTo>
                  <a:lnTo>
                    <a:pt x="1" y="266"/>
                  </a:lnTo>
                  <a:lnTo>
                    <a:pt x="0" y="214"/>
                  </a:lnTo>
                  <a:lnTo>
                    <a:pt x="2" y="162"/>
                  </a:lnTo>
                  <a:lnTo>
                    <a:pt x="8" y="113"/>
                  </a:lnTo>
                  <a:lnTo>
                    <a:pt x="18" y="69"/>
                  </a:lnTo>
                  <a:lnTo>
                    <a:pt x="33" y="34"/>
                  </a:lnTo>
                  <a:lnTo>
                    <a:pt x="44" y="20"/>
                  </a:lnTo>
                  <a:lnTo>
                    <a:pt x="55" y="10"/>
                  </a:lnTo>
                  <a:lnTo>
                    <a:pt x="69" y="3"/>
                  </a:lnTo>
                  <a:lnTo>
                    <a:pt x="85" y="0"/>
                  </a:lnTo>
                  <a:lnTo>
                    <a:pt x="123" y="2"/>
                  </a:lnTo>
                  <a:lnTo>
                    <a:pt x="166" y="12"/>
                  </a:lnTo>
                  <a:lnTo>
                    <a:pt x="214" y="28"/>
                  </a:lnTo>
                  <a:lnTo>
                    <a:pt x="264" y="46"/>
                  </a:lnTo>
                  <a:lnTo>
                    <a:pt x="314" y="63"/>
                  </a:lnTo>
                  <a:lnTo>
                    <a:pt x="363" y="76"/>
                  </a:lnTo>
                  <a:lnTo>
                    <a:pt x="410" y="82"/>
                  </a:lnTo>
                  <a:lnTo>
                    <a:pt x="453" y="79"/>
                  </a:lnTo>
                  <a:lnTo>
                    <a:pt x="495" y="71"/>
                  </a:lnTo>
                  <a:lnTo>
                    <a:pt x="536" y="59"/>
                  </a:lnTo>
                  <a:lnTo>
                    <a:pt x="577" y="46"/>
                  </a:lnTo>
                  <a:lnTo>
                    <a:pt x="620" y="34"/>
                  </a:lnTo>
                  <a:lnTo>
                    <a:pt x="665" y="25"/>
                  </a:lnTo>
                  <a:lnTo>
                    <a:pt x="712" y="21"/>
                  </a:lnTo>
                  <a:lnTo>
                    <a:pt x="764" y="24"/>
                  </a:lnTo>
                  <a:lnTo>
                    <a:pt x="824" y="34"/>
                  </a:lnTo>
                  <a:lnTo>
                    <a:pt x="892" y="47"/>
                  </a:lnTo>
                  <a:lnTo>
                    <a:pt x="965" y="64"/>
                  </a:lnTo>
                  <a:lnTo>
                    <a:pt x="1040" y="84"/>
                  </a:lnTo>
                  <a:lnTo>
                    <a:pt x="1111" y="109"/>
                  </a:lnTo>
                  <a:lnTo>
                    <a:pt x="1177" y="138"/>
                  </a:lnTo>
                  <a:lnTo>
                    <a:pt x="1206" y="154"/>
                  </a:lnTo>
                  <a:lnTo>
                    <a:pt x="1232" y="171"/>
                  </a:lnTo>
                  <a:lnTo>
                    <a:pt x="1254" y="189"/>
                  </a:lnTo>
                  <a:lnTo>
                    <a:pt x="1272" y="208"/>
                  </a:lnTo>
                  <a:lnTo>
                    <a:pt x="1299" y="252"/>
                  </a:lnTo>
                  <a:lnTo>
                    <a:pt x="1316" y="304"/>
                  </a:lnTo>
                  <a:lnTo>
                    <a:pt x="1325" y="362"/>
                  </a:lnTo>
                  <a:lnTo>
                    <a:pt x="1325" y="423"/>
                  </a:lnTo>
                  <a:lnTo>
                    <a:pt x="1320" y="485"/>
                  </a:lnTo>
                  <a:lnTo>
                    <a:pt x="1310" y="545"/>
                  </a:lnTo>
                  <a:lnTo>
                    <a:pt x="1296" y="601"/>
                  </a:lnTo>
                  <a:lnTo>
                    <a:pt x="1280" y="650"/>
                  </a:lnTo>
                  <a:lnTo>
                    <a:pt x="1260" y="694"/>
                  </a:lnTo>
                  <a:lnTo>
                    <a:pt x="1236" y="738"/>
                  </a:lnTo>
                  <a:lnTo>
                    <a:pt x="1207" y="779"/>
                  </a:lnTo>
                  <a:lnTo>
                    <a:pt x="1173" y="817"/>
                  </a:lnTo>
                  <a:lnTo>
                    <a:pt x="1135" y="852"/>
                  </a:lnTo>
                  <a:lnTo>
                    <a:pt x="1094" y="881"/>
                  </a:lnTo>
                  <a:lnTo>
                    <a:pt x="1050" y="905"/>
                  </a:lnTo>
                  <a:lnTo>
                    <a:pt x="1003" y="923"/>
                  </a:lnTo>
                  <a:lnTo>
                    <a:pt x="950" y="933"/>
                  </a:lnTo>
                  <a:lnTo>
                    <a:pt x="888" y="936"/>
                  </a:lnTo>
                  <a:lnTo>
                    <a:pt x="821" y="932"/>
                  </a:lnTo>
                  <a:lnTo>
                    <a:pt x="751" y="924"/>
                  </a:lnTo>
                  <a:lnTo>
                    <a:pt x="683" y="913"/>
                  </a:lnTo>
                  <a:lnTo>
                    <a:pt x="618" y="900"/>
                  </a:lnTo>
                  <a:lnTo>
                    <a:pt x="559" y="886"/>
                  </a:lnTo>
                  <a:lnTo>
                    <a:pt x="510" y="872"/>
                  </a:lnTo>
                  <a:lnTo>
                    <a:pt x="471" y="859"/>
                  </a:lnTo>
                  <a:lnTo>
                    <a:pt x="440" y="842"/>
                  </a:lnTo>
                  <a:lnTo>
                    <a:pt x="414" y="823"/>
                  </a:lnTo>
                  <a:lnTo>
                    <a:pt x="392" y="803"/>
                  </a:lnTo>
                  <a:lnTo>
                    <a:pt x="353" y="762"/>
                  </a:lnTo>
                  <a:lnTo>
                    <a:pt x="333" y="743"/>
                  </a:lnTo>
                  <a:lnTo>
                    <a:pt x="310" y="725"/>
                  </a:lnTo>
                  <a:lnTo>
                    <a:pt x="257" y="695"/>
                  </a:lnTo>
                  <a:lnTo>
                    <a:pt x="201" y="670"/>
                  </a:lnTo>
                  <a:lnTo>
                    <a:pt x="150" y="642"/>
                  </a:lnTo>
                  <a:lnTo>
                    <a:pt x="126" y="624"/>
                  </a:lnTo>
                  <a:lnTo>
                    <a:pt x="106" y="603"/>
                  </a:lnTo>
                  <a:lnTo>
                    <a:pt x="69" y="552"/>
                  </a:lnTo>
                  <a:lnTo>
                    <a:pt x="36" y="493"/>
                  </a:lnTo>
                  <a:lnTo>
                    <a:pt x="24" y="461"/>
                  </a:lnTo>
                  <a:lnTo>
                    <a:pt x="14" y="428"/>
                  </a:lnTo>
                  <a:lnTo>
                    <a:pt x="7" y="392"/>
                  </a:lnTo>
                  <a:lnTo>
                    <a:pt x="6" y="355"/>
                  </a:lnTo>
                </a:path>
              </a:pathLst>
            </a:custGeom>
            <a:solidFill>
              <a:srgbClr val="CC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sz="1600"/>
            </a:p>
          </p:txBody>
        </p:sp>
        <p:grpSp>
          <p:nvGrpSpPr>
            <p:cNvPr id="19" name="Group 69">
              <a:extLst>
                <a:ext uri="{FF2B5EF4-FFF2-40B4-BE49-F238E27FC236}">
                  <a16:creationId xmlns:a16="http://schemas.microsoft.com/office/drawing/2014/main" id="{BFBEF1CA-785C-7245-956E-E37D7604741D}"/>
                </a:ext>
              </a:extLst>
            </p:cNvPr>
            <p:cNvGrpSpPr>
              <a:grpSpLocks/>
            </p:cNvGrpSpPr>
            <p:nvPr/>
          </p:nvGrpSpPr>
          <p:grpSpPr bwMode="auto">
            <a:xfrm>
              <a:off x="3884" y="1892"/>
              <a:ext cx="316" cy="147"/>
              <a:chOff x="3884" y="1892"/>
              <a:chExt cx="316" cy="147"/>
            </a:xfrm>
          </p:grpSpPr>
          <p:sp>
            <p:nvSpPr>
              <p:cNvPr id="63" name="Oval 56">
                <a:extLst>
                  <a:ext uri="{FF2B5EF4-FFF2-40B4-BE49-F238E27FC236}">
                    <a16:creationId xmlns:a16="http://schemas.microsoft.com/office/drawing/2014/main" id="{46EAEC5D-098A-4E4C-8553-55B39927D8F1}"/>
                  </a:ext>
                </a:extLst>
              </p:cNvPr>
              <p:cNvSpPr>
                <a:spLocks noChangeArrowheads="1"/>
              </p:cNvSpPr>
              <p:nvPr/>
            </p:nvSpPr>
            <p:spPr bwMode="auto">
              <a:xfrm>
                <a:off x="3887" y="1958"/>
                <a:ext cx="313" cy="81"/>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64" name="Line 57">
                <a:extLst>
                  <a:ext uri="{FF2B5EF4-FFF2-40B4-BE49-F238E27FC236}">
                    <a16:creationId xmlns:a16="http://schemas.microsoft.com/office/drawing/2014/main" id="{DC23CB8F-4EBA-1848-9BB3-A7226599E566}"/>
                  </a:ext>
                </a:extLst>
              </p:cNvPr>
              <p:cNvSpPr>
                <a:spLocks noChangeShapeType="1"/>
              </p:cNvSpPr>
              <p:nvPr/>
            </p:nvSpPr>
            <p:spPr bwMode="auto">
              <a:xfrm>
                <a:off x="3887" y="1951"/>
                <a:ext cx="0" cy="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1600"/>
              </a:p>
            </p:txBody>
          </p:sp>
          <p:sp>
            <p:nvSpPr>
              <p:cNvPr id="65" name="Line 58">
                <a:extLst>
                  <a:ext uri="{FF2B5EF4-FFF2-40B4-BE49-F238E27FC236}">
                    <a16:creationId xmlns:a16="http://schemas.microsoft.com/office/drawing/2014/main" id="{19D35C60-EFBD-0B4E-AC94-CA5A194C63EC}"/>
                  </a:ext>
                </a:extLst>
              </p:cNvPr>
              <p:cNvSpPr>
                <a:spLocks noChangeShapeType="1"/>
              </p:cNvSpPr>
              <p:nvPr/>
            </p:nvSpPr>
            <p:spPr bwMode="auto">
              <a:xfrm>
                <a:off x="4200" y="1951"/>
                <a:ext cx="0" cy="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1600"/>
              </a:p>
            </p:txBody>
          </p:sp>
          <p:sp>
            <p:nvSpPr>
              <p:cNvPr id="66" name="Rectangle 59">
                <a:extLst>
                  <a:ext uri="{FF2B5EF4-FFF2-40B4-BE49-F238E27FC236}">
                    <a16:creationId xmlns:a16="http://schemas.microsoft.com/office/drawing/2014/main" id="{34D1D9E7-4A6A-D241-AF35-DC7534615214}"/>
                  </a:ext>
                </a:extLst>
              </p:cNvPr>
              <p:cNvSpPr>
                <a:spLocks noChangeArrowheads="1"/>
              </p:cNvSpPr>
              <p:nvPr/>
            </p:nvSpPr>
            <p:spPr bwMode="auto">
              <a:xfrm>
                <a:off x="3887" y="1951"/>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1600"/>
              </a:p>
            </p:txBody>
          </p:sp>
          <p:sp>
            <p:nvSpPr>
              <p:cNvPr id="67" name="Oval 60">
                <a:extLst>
                  <a:ext uri="{FF2B5EF4-FFF2-40B4-BE49-F238E27FC236}">
                    <a16:creationId xmlns:a16="http://schemas.microsoft.com/office/drawing/2014/main" id="{04F2CEED-0FF5-4344-80FF-B82DD3A51CDE}"/>
                  </a:ext>
                </a:extLst>
              </p:cNvPr>
              <p:cNvSpPr>
                <a:spLocks noChangeArrowheads="1"/>
              </p:cNvSpPr>
              <p:nvPr/>
            </p:nvSpPr>
            <p:spPr bwMode="auto">
              <a:xfrm>
                <a:off x="3884" y="1892"/>
                <a:ext cx="313" cy="95"/>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grpSp>
            <p:nvGrpSpPr>
              <p:cNvPr id="68" name="Group 64">
                <a:extLst>
                  <a:ext uri="{FF2B5EF4-FFF2-40B4-BE49-F238E27FC236}">
                    <a16:creationId xmlns:a16="http://schemas.microsoft.com/office/drawing/2014/main" id="{4A6070C8-52F9-B34B-A843-93C338A48790}"/>
                  </a:ext>
                </a:extLst>
              </p:cNvPr>
              <p:cNvGrpSpPr>
                <a:grpSpLocks/>
              </p:cNvGrpSpPr>
              <p:nvPr/>
            </p:nvGrpSpPr>
            <p:grpSpPr bwMode="auto">
              <a:xfrm>
                <a:off x="3959" y="1912"/>
                <a:ext cx="156" cy="56"/>
                <a:chOff x="3959" y="1912"/>
                <a:chExt cx="156" cy="56"/>
              </a:xfrm>
            </p:grpSpPr>
            <p:sp>
              <p:nvSpPr>
                <p:cNvPr id="73" name="Line 61">
                  <a:extLst>
                    <a:ext uri="{FF2B5EF4-FFF2-40B4-BE49-F238E27FC236}">
                      <a16:creationId xmlns:a16="http://schemas.microsoft.com/office/drawing/2014/main" id="{A010BECD-884E-204A-AEFB-901ADA699042}"/>
                    </a:ext>
                  </a:extLst>
                </p:cNvPr>
                <p:cNvSpPr>
                  <a:spLocks noChangeShapeType="1"/>
                </p:cNvSpPr>
                <p:nvPr/>
              </p:nvSpPr>
              <p:spPr bwMode="auto">
                <a:xfrm flipV="1">
                  <a:off x="3959" y="1912"/>
                  <a:ext cx="56"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1600"/>
                </a:p>
              </p:txBody>
            </p:sp>
            <p:sp>
              <p:nvSpPr>
                <p:cNvPr id="74" name="Line 62">
                  <a:extLst>
                    <a:ext uri="{FF2B5EF4-FFF2-40B4-BE49-F238E27FC236}">
                      <a16:creationId xmlns:a16="http://schemas.microsoft.com/office/drawing/2014/main" id="{3308ED67-4F05-B44E-8DE1-E8193C4088B3}"/>
                    </a:ext>
                  </a:extLst>
                </p:cNvPr>
                <p:cNvSpPr>
                  <a:spLocks noChangeShapeType="1"/>
                </p:cNvSpPr>
                <p:nvPr/>
              </p:nvSpPr>
              <p:spPr bwMode="auto">
                <a:xfrm>
                  <a:off x="4066" y="1968"/>
                  <a:ext cx="4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1600"/>
                </a:p>
              </p:txBody>
            </p:sp>
            <p:sp>
              <p:nvSpPr>
                <p:cNvPr id="75" name="Line 63">
                  <a:extLst>
                    <a:ext uri="{FF2B5EF4-FFF2-40B4-BE49-F238E27FC236}">
                      <a16:creationId xmlns:a16="http://schemas.microsoft.com/office/drawing/2014/main" id="{48D1755E-BC19-9C47-A69A-BF936E780487}"/>
                    </a:ext>
                  </a:extLst>
                </p:cNvPr>
                <p:cNvSpPr>
                  <a:spLocks noChangeShapeType="1"/>
                </p:cNvSpPr>
                <p:nvPr/>
              </p:nvSpPr>
              <p:spPr bwMode="auto">
                <a:xfrm>
                  <a:off x="4010" y="1914"/>
                  <a:ext cx="58" cy="54"/>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1600"/>
                </a:p>
              </p:txBody>
            </p:sp>
          </p:grpSp>
          <p:grpSp>
            <p:nvGrpSpPr>
              <p:cNvPr id="69" name="Group 68">
                <a:extLst>
                  <a:ext uri="{FF2B5EF4-FFF2-40B4-BE49-F238E27FC236}">
                    <a16:creationId xmlns:a16="http://schemas.microsoft.com/office/drawing/2014/main" id="{CCE9F35F-5507-3549-BADD-6940DDC256ED}"/>
                  </a:ext>
                </a:extLst>
              </p:cNvPr>
              <p:cNvGrpSpPr>
                <a:grpSpLocks/>
              </p:cNvGrpSpPr>
              <p:nvPr/>
            </p:nvGrpSpPr>
            <p:grpSpPr bwMode="auto">
              <a:xfrm>
                <a:off x="3959" y="1911"/>
                <a:ext cx="155" cy="57"/>
                <a:chOff x="3959" y="1911"/>
                <a:chExt cx="155" cy="57"/>
              </a:xfrm>
            </p:grpSpPr>
            <p:sp>
              <p:nvSpPr>
                <p:cNvPr id="70" name="Line 65">
                  <a:extLst>
                    <a:ext uri="{FF2B5EF4-FFF2-40B4-BE49-F238E27FC236}">
                      <a16:creationId xmlns:a16="http://schemas.microsoft.com/office/drawing/2014/main" id="{45ACD360-28FA-1844-A403-4955DB84790A}"/>
                    </a:ext>
                  </a:extLst>
                </p:cNvPr>
                <p:cNvSpPr>
                  <a:spLocks noChangeShapeType="1"/>
                </p:cNvSpPr>
                <p:nvPr/>
              </p:nvSpPr>
              <p:spPr bwMode="auto">
                <a:xfrm>
                  <a:off x="3959" y="1967"/>
                  <a:ext cx="56"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1600"/>
                </a:p>
              </p:txBody>
            </p:sp>
            <p:sp>
              <p:nvSpPr>
                <p:cNvPr id="71" name="Line 66">
                  <a:extLst>
                    <a:ext uri="{FF2B5EF4-FFF2-40B4-BE49-F238E27FC236}">
                      <a16:creationId xmlns:a16="http://schemas.microsoft.com/office/drawing/2014/main" id="{DEACAA71-4283-E341-868E-6E21849F846A}"/>
                    </a:ext>
                  </a:extLst>
                </p:cNvPr>
                <p:cNvSpPr>
                  <a:spLocks noChangeShapeType="1"/>
                </p:cNvSpPr>
                <p:nvPr/>
              </p:nvSpPr>
              <p:spPr bwMode="auto">
                <a:xfrm>
                  <a:off x="4065" y="1912"/>
                  <a:ext cx="4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1600"/>
                </a:p>
              </p:txBody>
            </p:sp>
            <p:sp>
              <p:nvSpPr>
                <p:cNvPr id="72" name="Line 67">
                  <a:extLst>
                    <a:ext uri="{FF2B5EF4-FFF2-40B4-BE49-F238E27FC236}">
                      <a16:creationId xmlns:a16="http://schemas.microsoft.com/office/drawing/2014/main" id="{90C5FDB9-7B0A-B345-848F-0F6EF5854BE0}"/>
                    </a:ext>
                  </a:extLst>
                </p:cNvPr>
                <p:cNvSpPr>
                  <a:spLocks noChangeShapeType="1"/>
                </p:cNvSpPr>
                <p:nvPr/>
              </p:nvSpPr>
              <p:spPr bwMode="auto">
                <a:xfrm flipV="1">
                  <a:off x="4010" y="1911"/>
                  <a:ext cx="58" cy="5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1600"/>
                </a:p>
              </p:txBody>
            </p:sp>
          </p:grpSp>
        </p:grpSp>
        <p:sp>
          <p:nvSpPr>
            <p:cNvPr id="20" name="Rectangle 70">
              <a:extLst>
                <a:ext uri="{FF2B5EF4-FFF2-40B4-BE49-F238E27FC236}">
                  <a16:creationId xmlns:a16="http://schemas.microsoft.com/office/drawing/2014/main" id="{1AABD7C8-9F71-1E42-84EB-8D7E003616A0}"/>
                </a:ext>
              </a:extLst>
            </p:cNvPr>
            <p:cNvSpPr>
              <a:spLocks noChangeArrowheads="1"/>
            </p:cNvSpPr>
            <p:nvPr/>
          </p:nvSpPr>
          <p:spPr bwMode="auto">
            <a:xfrm>
              <a:off x="3411" y="1320"/>
              <a:ext cx="933" cy="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1600"/>
                <a:t>公共</a:t>
              </a:r>
            </a:p>
            <a:p>
              <a:pPr algn="ctr">
                <a:spcBef>
                  <a:spcPct val="0"/>
                </a:spcBef>
                <a:buFontTx/>
                <a:buNone/>
              </a:pPr>
              <a:r>
                <a:rPr lang="zh-CN" altLang="en-US" sz="1600"/>
                <a:t> </a:t>
              </a:r>
              <a:r>
                <a:rPr lang="en-US" altLang="zh-CN" sz="1600"/>
                <a:t>Internet</a:t>
              </a:r>
            </a:p>
          </p:txBody>
        </p:sp>
        <p:sp>
          <p:nvSpPr>
            <p:cNvPr id="21" name="Freeform 71">
              <a:extLst>
                <a:ext uri="{FF2B5EF4-FFF2-40B4-BE49-F238E27FC236}">
                  <a16:creationId xmlns:a16="http://schemas.microsoft.com/office/drawing/2014/main" id="{DB2F9512-CB14-7C46-83F3-26D971906518}"/>
                </a:ext>
              </a:extLst>
            </p:cNvPr>
            <p:cNvSpPr>
              <a:spLocks/>
            </p:cNvSpPr>
            <p:nvPr/>
          </p:nvSpPr>
          <p:spPr bwMode="auto">
            <a:xfrm>
              <a:off x="3016" y="2638"/>
              <a:ext cx="1812" cy="852"/>
            </a:xfrm>
            <a:custGeom>
              <a:avLst/>
              <a:gdLst>
                <a:gd name="T0" fmla="*/ 1 w 1812"/>
                <a:gd name="T1" fmla="*/ 257 h 852"/>
                <a:gd name="T2" fmla="*/ 3 w 1812"/>
                <a:gd name="T3" fmla="*/ 208 h 852"/>
                <a:gd name="T4" fmla="*/ 25 w 1812"/>
                <a:gd name="T5" fmla="*/ 166 h 852"/>
                <a:gd name="T6" fmla="*/ 81 w 1812"/>
                <a:gd name="T7" fmla="*/ 127 h 852"/>
                <a:gd name="T8" fmla="*/ 186 w 1812"/>
                <a:gd name="T9" fmla="*/ 89 h 852"/>
                <a:gd name="T10" fmla="*/ 328 w 1812"/>
                <a:gd name="T11" fmla="*/ 54 h 852"/>
                <a:gd name="T12" fmla="*/ 559 w 1812"/>
                <a:gd name="T13" fmla="*/ 15 h 852"/>
                <a:gd name="T14" fmla="*/ 751 w 1812"/>
                <a:gd name="T15" fmla="*/ 0 h 852"/>
                <a:gd name="T16" fmla="*/ 988 w 1812"/>
                <a:gd name="T17" fmla="*/ 13 h 852"/>
                <a:gd name="T18" fmla="*/ 1119 w 1812"/>
                <a:gd name="T19" fmla="*/ 25 h 852"/>
                <a:gd name="T20" fmla="*/ 1280 w 1812"/>
                <a:gd name="T21" fmla="*/ 30 h 852"/>
                <a:gd name="T22" fmla="*/ 1460 w 1812"/>
                <a:gd name="T23" fmla="*/ 30 h 852"/>
                <a:gd name="T24" fmla="*/ 1626 w 1812"/>
                <a:gd name="T25" fmla="*/ 50 h 852"/>
                <a:gd name="T26" fmla="*/ 1719 w 1812"/>
                <a:gd name="T27" fmla="*/ 92 h 852"/>
                <a:gd name="T28" fmla="*/ 1759 w 1812"/>
                <a:gd name="T29" fmla="*/ 136 h 852"/>
                <a:gd name="T30" fmla="*/ 1787 w 1812"/>
                <a:gd name="T31" fmla="*/ 202 h 852"/>
                <a:gd name="T32" fmla="*/ 1808 w 1812"/>
                <a:gd name="T33" fmla="*/ 328 h 852"/>
                <a:gd name="T34" fmla="*/ 1806 w 1812"/>
                <a:gd name="T35" fmla="*/ 514 h 852"/>
                <a:gd name="T36" fmla="*/ 1785 w 1812"/>
                <a:gd name="T37" fmla="*/ 640 h 852"/>
                <a:gd name="T38" fmla="*/ 1765 w 1812"/>
                <a:gd name="T39" fmla="*/ 706 h 852"/>
                <a:gd name="T40" fmla="*/ 1723 w 1812"/>
                <a:gd name="T41" fmla="*/ 769 h 852"/>
                <a:gd name="T42" fmla="*/ 1638 w 1812"/>
                <a:gd name="T43" fmla="*/ 812 h 852"/>
                <a:gd name="T44" fmla="*/ 1531 w 1812"/>
                <a:gd name="T45" fmla="*/ 826 h 852"/>
                <a:gd name="T46" fmla="*/ 1410 w 1812"/>
                <a:gd name="T47" fmla="*/ 831 h 852"/>
                <a:gd name="T48" fmla="*/ 1281 w 1812"/>
                <a:gd name="T49" fmla="*/ 841 h 852"/>
                <a:gd name="T50" fmla="*/ 1129 w 1812"/>
                <a:gd name="T51" fmla="*/ 845 h 852"/>
                <a:gd name="T52" fmla="*/ 970 w 1812"/>
                <a:gd name="T53" fmla="*/ 845 h 852"/>
                <a:gd name="T54" fmla="*/ 822 w 1812"/>
                <a:gd name="T55" fmla="*/ 842 h 852"/>
                <a:gd name="T56" fmla="*/ 705 w 1812"/>
                <a:gd name="T57" fmla="*/ 842 h 852"/>
                <a:gd name="T58" fmla="*/ 613 w 1812"/>
                <a:gd name="T59" fmla="*/ 848 h 852"/>
                <a:gd name="T60" fmla="*/ 499 w 1812"/>
                <a:gd name="T61" fmla="*/ 850 h 852"/>
                <a:gd name="T62" fmla="*/ 426 w 1812"/>
                <a:gd name="T63" fmla="*/ 837 h 852"/>
                <a:gd name="T64" fmla="*/ 274 w 1812"/>
                <a:gd name="T65" fmla="*/ 773 h 852"/>
                <a:gd name="T66" fmla="*/ 146 w 1812"/>
                <a:gd name="T67" fmla="*/ 666 h 852"/>
                <a:gd name="T68" fmla="*/ 51 w 1812"/>
                <a:gd name="T69" fmla="*/ 512 h 852"/>
                <a:gd name="T70" fmla="*/ 20 w 1812"/>
                <a:gd name="T71" fmla="*/ 419 h 852"/>
                <a:gd name="T72" fmla="*/ 9 w 1812"/>
                <a:gd name="T73" fmla="*/ 317 h 85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12"/>
                <a:gd name="T112" fmla="*/ 0 h 852"/>
                <a:gd name="T113" fmla="*/ 1812 w 1812"/>
                <a:gd name="T114" fmla="*/ 852 h 85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12" h="852">
                  <a:moveTo>
                    <a:pt x="9" y="317"/>
                  </a:moveTo>
                  <a:lnTo>
                    <a:pt x="1" y="257"/>
                  </a:lnTo>
                  <a:lnTo>
                    <a:pt x="0" y="231"/>
                  </a:lnTo>
                  <a:lnTo>
                    <a:pt x="3" y="208"/>
                  </a:lnTo>
                  <a:lnTo>
                    <a:pt x="10" y="186"/>
                  </a:lnTo>
                  <a:lnTo>
                    <a:pt x="25" y="166"/>
                  </a:lnTo>
                  <a:lnTo>
                    <a:pt x="48" y="147"/>
                  </a:lnTo>
                  <a:lnTo>
                    <a:pt x="81" y="127"/>
                  </a:lnTo>
                  <a:lnTo>
                    <a:pt x="127" y="108"/>
                  </a:lnTo>
                  <a:lnTo>
                    <a:pt x="186" y="89"/>
                  </a:lnTo>
                  <a:lnTo>
                    <a:pt x="254" y="71"/>
                  </a:lnTo>
                  <a:lnTo>
                    <a:pt x="328" y="54"/>
                  </a:lnTo>
                  <a:lnTo>
                    <a:pt x="483" y="26"/>
                  </a:lnTo>
                  <a:lnTo>
                    <a:pt x="559" y="15"/>
                  </a:lnTo>
                  <a:lnTo>
                    <a:pt x="627" y="7"/>
                  </a:lnTo>
                  <a:lnTo>
                    <a:pt x="751" y="0"/>
                  </a:lnTo>
                  <a:lnTo>
                    <a:pt x="869" y="4"/>
                  </a:lnTo>
                  <a:lnTo>
                    <a:pt x="988" y="13"/>
                  </a:lnTo>
                  <a:lnTo>
                    <a:pt x="1052" y="19"/>
                  </a:lnTo>
                  <a:lnTo>
                    <a:pt x="1119" y="25"/>
                  </a:lnTo>
                  <a:lnTo>
                    <a:pt x="1195" y="29"/>
                  </a:lnTo>
                  <a:lnTo>
                    <a:pt x="1280" y="30"/>
                  </a:lnTo>
                  <a:lnTo>
                    <a:pt x="1370" y="29"/>
                  </a:lnTo>
                  <a:lnTo>
                    <a:pt x="1460" y="30"/>
                  </a:lnTo>
                  <a:lnTo>
                    <a:pt x="1547" y="37"/>
                  </a:lnTo>
                  <a:lnTo>
                    <a:pt x="1626" y="50"/>
                  </a:lnTo>
                  <a:lnTo>
                    <a:pt x="1692" y="75"/>
                  </a:lnTo>
                  <a:lnTo>
                    <a:pt x="1719" y="92"/>
                  </a:lnTo>
                  <a:lnTo>
                    <a:pt x="1741" y="112"/>
                  </a:lnTo>
                  <a:lnTo>
                    <a:pt x="1759" y="136"/>
                  </a:lnTo>
                  <a:lnTo>
                    <a:pt x="1774" y="167"/>
                  </a:lnTo>
                  <a:lnTo>
                    <a:pt x="1787" y="202"/>
                  </a:lnTo>
                  <a:lnTo>
                    <a:pt x="1797" y="241"/>
                  </a:lnTo>
                  <a:lnTo>
                    <a:pt x="1808" y="328"/>
                  </a:lnTo>
                  <a:lnTo>
                    <a:pt x="1811" y="420"/>
                  </a:lnTo>
                  <a:lnTo>
                    <a:pt x="1806" y="514"/>
                  </a:lnTo>
                  <a:lnTo>
                    <a:pt x="1793" y="600"/>
                  </a:lnTo>
                  <a:lnTo>
                    <a:pt x="1785" y="640"/>
                  </a:lnTo>
                  <a:lnTo>
                    <a:pt x="1775" y="675"/>
                  </a:lnTo>
                  <a:lnTo>
                    <a:pt x="1765" y="706"/>
                  </a:lnTo>
                  <a:lnTo>
                    <a:pt x="1753" y="731"/>
                  </a:lnTo>
                  <a:lnTo>
                    <a:pt x="1723" y="769"/>
                  </a:lnTo>
                  <a:lnTo>
                    <a:pt x="1685" y="795"/>
                  </a:lnTo>
                  <a:lnTo>
                    <a:pt x="1638" y="812"/>
                  </a:lnTo>
                  <a:lnTo>
                    <a:pt x="1587" y="822"/>
                  </a:lnTo>
                  <a:lnTo>
                    <a:pt x="1531" y="826"/>
                  </a:lnTo>
                  <a:lnTo>
                    <a:pt x="1471" y="828"/>
                  </a:lnTo>
                  <a:lnTo>
                    <a:pt x="1410" y="831"/>
                  </a:lnTo>
                  <a:lnTo>
                    <a:pt x="1348" y="835"/>
                  </a:lnTo>
                  <a:lnTo>
                    <a:pt x="1281" y="841"/>
                  </a:lnTo>
                  <a:lnTo>
                    <a:pt x="1208" y="844"/>
                  </a:lnTo>
                  <a:lnTo>
                    <a:pt x="1129" y="845"/>
                  </a:lnTo>
                  <a:lnTo>
                    <a:pt x="1050" y="845"/>
                  </a:lnTo>
                  <a:lnTo>
                    <a:pt x="970" y="845"/>
                  </a:lnTo>
                  <a:lnTo>
                    <a:pt x="893" y="843"/>
                  </a:lnTo>
                  <a:lnTo>
                    <a:pt x="822" y="842"/>
                  </a:lnTo>
                  <a:lnTo>
                    <a:pt x="760" y="842"/>
                  </a:lnTo>
                  <a:lnTo>
                    <a:pt x="705" y="842"/>
                  </a:lnTo>
                  <a:lnTo>
                    <a:pt x="656" y="845"/>
                  </a:lnTo>
                  <a:lnTo>
                    <a:pt x="613" y="848"/>
                  </a:lnTo>
                  <a:lnTo>
                    <a:pt x="573" y="851"/>
                  </a:lnTo>
                  <a:lnTo>
                    <a:pt x="499" y="850"/>
                  </a:lnTo>
                  <a:lnTo>
                    <a:pt x="463" y="845"/>
                  </a:lnTo>
                  <a:lnTo>
                    <a:pt x="426" y="837"/>
                  </a:lnTo>
                  <a:lnTo>
                    <a:pt x="349" y="810"/>
                  </a:lnTo>
                  <a:lnTo>
                    <a:pt x="274" y="773"/>
                  </a:lnTo>
                  <a:lnTo>
                    <a:pt x="204" y="725"/>
                  </a:lnTo>
                  <a:lnTo>
                    <a:pt x="146" y="666"/>
                  </a:lnTo>
                  <a:lnTo>
                    <a:pt x="95" y="595"/>
                  </a:lnTo>
                  <a:lnTo>
                    <a:pt x="51" y="512"/>
                  </a:lnTo>
                  <a:lnTo>
                    <a:pt x="33" y="467"/>
                  </a:lnTo>
                  <a:lnTo>
                    <a:pt x="20" y="419"/>
                  </a:lnTo>
                  <a:lnTo>
                    <a:pt x="12" y="369"/>
                  </a:lnTo>
                  <a:lnTo>
                    <a:pt x="9" y="317"/>
                  </a:lnTo>
                </a:path>
              </a:pathLst>
            </a:custGeom>
            <a:solidFill>
              <a:srgbClr val="CC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sz="1600"/>
            </a:p>
          </p:txBody>
        </p:sp>
        <p:graphicFrame>
          <p:nvGraphicFramePr>
            <p:cNvPr id="22" name="Object 72">
              <a:extLst>
                <a:ext uri="{FF2B5EF4-FFF2-40B4-BE49-F238E27FC236}">
                  <a16:creationId xmlns:a16="http://schemas.microsoft.com/office/drawing/2014/main" id="{185AF204-67A6-4045-97D5-4B986CED1A26}"/>
                </a:ext>
              </a:extLst>
            </p:cNvPr>
            <p:cNvGraphicFramePr>
              <a:graphicFrameLocks/>
            </p:cNvGraphicFramePr>
            <p:nvPr/>
          </p:nvGraphicFramePr>
          <p:xfrm>
            <a:off x="3150" y="3097"/>
            <a:ext cx="288" cy="233"/>
          </p:xfrm>
          <a:graphic>
            <a:graphicData uri="http://schemas.openxmlformats.org/presentationml/2006/ole">
              <mc:AlternateContent xmlns:mc="http://schemas.openxmlformats.org/markup-compatibility/2006">
                <mc:Choice xmlns:v="urn:schemas-microsoft-com:vml" Requires="v">
                  <p:oleObj spid="_x0000_s15594" name="Clip" r:id="rId4" imgW="2641600" imgH="2133600" progId="MS_ClipArt_Gallery.2">
                    <p:embed/>
                  </p:oleObj>
                </mc:Choice>
                <mc:Fallback>
                  <p:oleObj name="Clip" r:id="rId4" imgW="2641600" imgH="2133600" progId="MS_ClipArt_Gallery.2">
                    <p:embed/>
                    <p:pic>
                      <p:nvPicPr>
                        <p:cNvPr id="115731" name="Object 72">
                          <a:extLst>
                            <a:ext uri="{FF2B5EF4-FFF2-40B4-BE49-F238E27FC236}">
                              <a16:creationId xmlns:a16="http://schemas.microsoft.com/office/drawing/2014/main" id="{185AF204-67A6-4045-97D5-4B986CED1A26}"/>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0" y="3097"/>
                          <a:ext cx="28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 name="Object 73">
              <a:extLst>
                <a:ext uri="{FF2B5EF4-FFF2-40B4-BE49-F238E27FC236}">
                  <a16:creationId xmlns:a16="http://schemas.microsoft.com/office/drawing/2014/main" id="{22E0407F-B5DA-DA4F-9B9A-130936EE1BF5}"/>
                </a:ext>
              </a:extLst>
            </p:cNvPr>
            <p:cNvGraphicFramePr>
              <a:graphicFrameLocks/>
            </p:cNvGraphicFramePr>
            <p:nvPr/>
          </p:nvGraphicFramePr>
          <p:xfrm>
            <a:off x="3468" y="3097"/>
            <a:ext cx="288" cy="233"/>
          </p:xfrm>
          <a:graphic>
            <a:graphicData uri="http://schemas.openxmlformats.org/presentationml/2006/ole">
              <mc:AlternateContent xmlns:mc="http://schemas.openxmlformats.org/markup-compatibility/2006">
                <mc:Choice xmlns:v="urn:schemas-microsoft-com:vml" Requires="v">
                  <p:oleObj spid="_x0000_s15595" name="Clip" r:id="rId6" imgW="2641600" imgH="2133600" progId="MS_ClipArt_Gallery.2">
                    <p:embed/>
                  </p:oleObj>
                </mc:Choice>
                <mc:Fallback>
                  <p:oleObj name="Clip" r:id="rId6" imgW="2641600" imgH="2133600" progId="MS_ClipArt_Gallery.2">
                    <p:embed/>
                    <p:pic>
                      <p:nvPicPr>
                        <p:cNvPr id="115732" name="Object 73">
                          <a:extLst>
                            <a:ext uri="{FF2B5EF4-FFF2-40B4-BE49-F238E27FC236}">
                              <a16:creationId xmlns:a16="http://schemas.microsoft.com/office/drawing/2014/main" id="{22E0407F-B5DA-DA4F-9B9A-130936EE1BF5}"/>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68" y="3097"/>
                          <a:ext cx="28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 name="Object 74">
              <a:extLst>
                <a:ext uri="{FF2B5EF4-FFF2-40B4-BE49-F238E27FC236}">
                  <a16:creationId xmlns:a16="http://schemas.microsoft.com/office/drawing/2014/main" id="{ED2229A9-AAC8-B142-8639-CE05BB983003}"/>
                </a:ext>
              </a:extLst>
            </p:cNvPr>
            <p:cNvGraphicFramePr>
              <a:graphicFrameLocks/>
            </p:cNvGraphicFramePr>
            <p:nvPr/>
          </p:nvGraphicFramePr>
          <p:xfrm>
            <a:off x="3804" y="3091"/>
            <a:ext cx="288" cy="233"/>
          </p:xfrm>
          <a:graphic>
            <a:graphicData uri="http://schemas.openxmlformats.org/presentationml/2006/ole">
              <mc:AlternateContent xmlns:mc="http://schemas.openxmlformats.org/markup-compatibility/2006">
                <mc:Choice xmlns:v="urn:schemas-microsoft-com:vml" Requires="v">
                  <p:oleObj spid="_x0000_s15596" name="Clip" r:id="rId8" imgW="2641600" imgH="2133600" progId="MS_ClipArt_Gallery.2">
                    <p:embed/>
                  </p:oleObj>
                </mc:Choice>
                <mc:Fallback>
                  <p:oleObj name="Clip" r:id="rId8" imgW="2641600" imgH="2133600" progId="MS_ClipArt_Gallery.2">
                    <p:embed/>
                    <p:pic>
                      <p:nvPicPr>
                        <p:cNvPr id="115733" name="Object 74">
                          <a:extLst>
                            <a:ext uri="{FF2B5EF4-FFF2-40B4-BE49-F238E27FC236}">
                              <a16:creationId xmlns:a16="http://schemas.microsoft.com/office/drawing/2014/main" id="{ED2229A9-AAC8-B142-8639-CE05BB983003}"/>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04" y="3091"/>
                          <a:ext cx="28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 name="Object 75">
              <a:extLst>
                <a:ext uri="{FF2B5EF4-FFF2-40B4-BE49-F238E27FC236}">
                  <a16:creationId xmlns:a16="http://schemas.microsoft.com/office/drawing/2014/main" id="{AB7746D1-08F1-8D47-9E5E-BB1C8A86E416}"/>
                </a:ext>
              </a:extLst>
            </p:cNvPr>
            <p:cNvGraphicFramePr>
              <a:graphicFrameLocks/>
            </p:cNvGraphicFramePr>
            <p:nvPr/>
          </p:nvGraphicFramePr>
          <p:xfrm>
            <a:off x="4128" y="3097"/>
            <a:ext cx="288" cy="233"/>
          </p:xfrm>
          <a:graphic>
            <a:graphicData uri="http://schemas.openxmlformats.org/presentationml/2006/ole">
              <mc:AlternateContent xmlns:mc="http://schemas.openxmlformats.org/markup-compatibility/2006">
                <mc:Choice xmlns:v="urn:schemas-microsoft-com:vml" Requires="v">
                  <p:oleObj spid="_x0000_s15597" name="Clip" r:id="rId10" imgW="2641600" imgH="2133600" progId="MS_ClipArt_Gallery.2">
                    <p:embed/>
                  </p:oleObj>
                </mc:Choice>
                <mc:Fallback>
                  <p:oleObj name="Clip" r:id="rId10" imgW="2641600" imgH="2133600" progId="MS_ClipArt_Gallery.2">
                    <p:embed/>
                    <p:pic>
                      <p:nvPicPr>
                        <p:cNvPr id="115734" name="Object 75">
                          <a:extLst>
                            <a:ext uri="{FF2B5EF4-FFF2-40B4-BE49-F238E27FC236}">
                              <a16:creationId xmlns:a16="http://schemas.microsoft.com/office/drawing/2014/main" id="{AB7746D1-08F1-8D47-9E5E-BB1C8A86E416}"/>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28" y="3097"/>
                          <a:ext cx="28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 name="Line 76">
              <a:extLst>
                <a:ext uri="{FF2B5EF4-FFF2-40B4-BE49-F238E27FC236}">
                  <a16:creationId xmlns:a16="http://schemas.microsoft.com/office/drawing/2014/main" id="{05EB4122-4044-1E4E-B511-1F4270D0F745}"/>
                </a:ext>
              </a:extLst>
            </p:cNvPr>
            <p:cNvSpPr>
              <a:spLocks noChangeShapeType="1"/>
            </p:cNvSpPr>
            <p:nvPr/>
          </p:nvSpPr>
          <p:spPr bwMode="auto">
            <a:xfrm>
              <a:off x="3271" y="2972"/>
              <a:ext cx="138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1600"/>
            </a:p>
          </p:txBody>
        </p:sp>
        <p:sp>
          <p:nvSpPr>
            <p:cNvPr id="27" name="Line 77">
              <a:extLst>
                <a:ext uri="{FF2B5EF4-FFF2-40B4-BE49-F238E27FC236}">
                  <a16:creationId xmlns:a16="http://schemas.microsoft.com/office/drawing/2014/main" id="{5BC32EDD-869A-DD4E-8800-7569AAE15EA7}"/>
                </a:ext>
              </a:extLst>
            </p:cNvPr>
            <p:cNvSpPr>
              <a:spLocks noChangeShapeType="1"/>
            </p:cNvSpPr>
            <p:nvPr/>
          </p:nvSpPr>
          <p:spPr bwMode="auto">
            <a:xfrm>
              <a:off x="3277" y="2972"/>
              <a:ext cx="0" cy="12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1600"/>
            </a:p>
          </p:txBody>
        </p:sp>
        <p:sp>
          <p:nvSpPr>
            <p:cNvPr id="28" name="Line 78">
              <a:extLst>
                <a:ext uri="{FF2B5EF4-FFF2-40B4-BE49-F238E27FC236}">
                  <a16:creationId xmlns:a16="http://schemas.microsoft.com/office/drawing/2014/main" id="{0D778E2F-D0AF-2244-9E32-E6E7B474626D}"/>
                </a:ext>
              </a:extLst>
            </p:cNvPr>
            <p:cNvSpPr>
              <a:spLocks noChangeShapeType="1"/>
            </p:cNvSpPr>
            <p:nvPr/>
          </p:nvSpPr>
          <p:spPr bwMode="auto">
            <a:xfrm>
              <a:off x="3598" y="2978"/>
              <a:ext cx="0" cy="12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1600"/>
            </a:p>
          </p:txBody>
        </p:sp>
        <p:sp>
          <p:nvSpPr>
            <p:cNvPr id="29" name="Line 79">
              <a:extLst>
                <a:ext uri="{FF2B5EF4-FFF2-40B4-BE49-F238E27FC236}">
                  <a16:creationId xmlns:a16="http://schemas.microsoft.com/office/drawing/2014/main" id="{36D1798F-B007-644B-AF1E-530E73877467}"/>
                </a:ext>
              </a:extLst>
            </p:cNvPr>
            <p:cNvSpPr>
              <a:spLocks noChangeShapeType="1"/>
            </p:cNvSpPr>
            <p:nvPr/>
          </p:nvSpPr>
          <p:spPr bwMode="auto">
            <a:xfrm>
              <a:off x="3937" y="2975"/>
              <a:ext cx="0" cy="12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1600"/>
            </a:p>
          </p:txBody>
        </p:sp>
        <p:sp>
          <p:nvSpPr>
            <p:cNvPr id="30" name="Line 80">
              <a:extLst>
                <a:ext uri="{FF2B5EF4-FFF2-40B4-BE49-F238E27FC236}">
                  <a16:creationId xmlns:a16="http://schemas.microsoft.com/office/drawing/2014/main" id="{A0443EF4-CF18-B445-80CF-37A1A112C590}"/>
                </a:ext>
              </a:extLst>
            </p:cNvPr>
            <p:cNvSpPr>
              <a:spLocks noChangeShapeType="1"/>
            </p:cNvSpPr>
            <p:nvPr/>
          </p:nvSpPr>
          <p:spPr bwMode="auto">
            <a:xfrm>
              <a:off x="4252" y="2975"/>
              <a:ext cx="0" cy="14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1600"/>
            </a:p>
          </p:txBody>
        </p:sp>
        <p:sp>
          <p:nvSpPr>
            <p:cNvPr id="31" name="Line 81">
              <a:extLst>
                <a:ext uri="{FF2B5EF4-FFF2-40B4-BE49-F238E27FC236}">
                  <a16:creationId xmlns:a16="http://schemas.microsoft.com/office/drawing/2014/main" id="{71BB831B-F8B5-CE47-8681-0F04F3463FD7}"/>
                </a:ext>
              </a:extLst>
            </p:cNvPr>
            <p:cNvSpPr>
              <a:spLocks noChangeShapeType="1"/>
            </p:cNvSpPr>
            <p:nvPr/>
          </p:nvSpPr>
          <p:spPr bwMode="auto">
            <a:xfrm>
              <a:off x="4654" y="2972"/>
              <a:ext cx="0" cy="14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1600"/>
            </a:p>
          </p:txBody>
        </p:sp>
        <p:grpSp>
          <p:nvGrpSpPr>
            <p:cNvPr id="32" name="Group 92">
              <a:extLst>
                <a:ext uri="{FF2B5EF4-FFF2-40B4-BE49-F238E27FC236}">
                  <a16:creationId xmlns:a16="http://schemas.microsoft.com/office/drawing/2014/main" id="{6BC086EE-3FF4-0247-B476-4A2102D1C1A5}"/>
                </a:ext>
              </a:extLst>
            </p:cNvPr>
            <p:cNvGrpSpPr>
              <a:grpSpLocks/>
            </p:cNvGrpSpPr>
            <p:nvPr/>
          </p:nvGrpSpPr>
          <p:grpSpPr bwMode="auto">
            <a:xfrm>
              <a:off x="4514" y="3030"/>
              <a:ext cx="205" cy="424"/>
              <a:chOff x="4514" y="3030"/>
              <a:chExt cx="205" cy="424"/>
            </a:xfrm>
          </p:grpSpPr>
          <p:sp>
            <p:nvSpPr>
              <p:cNvPr id="53" name="Freeform 82">
                <a:extLst>
                  <a:ext uri="{FF2B5EF4-FFF2-40B4-BE49-F238E27FC236}">
                    <a16:creationId xmlns:a16="http://schemas.microsoft.com/office/drawing/2014/main" id="{561BFB07-23DA-AF41-9773-AB49F08459AB}"/>
                  </a:ext>
                </a:extLst>
              </p:cNvPr>
              <p:cNvSpPr>
                <a:spLocks/>
              </p:cNvSpPr>
              <p:nvPr/>
            </p:nvSpPr>
            <p:spPr bwMode="auto">
              <a:xfrm>
                <a:off x="4514" y="3030"/>
                <a:ext cx="205" cy="424"/>
              </a:xfrm>
              <a:custGeom>
                <a:avLst/>
                <a:gdLst>
                  <a:gd name="T0" fmla="*/ 14 w 205"/>
                  <a:gd name="T1" fmla="*/ 104 h 424"/>
                  <a:gd name="T2" fmla="*/ 21 w 205"/>
                  <a:gd name="T3" fmla="*/ 85 h 424"/>
                  <a:gd name="T4" fmla="*/ 29 w 205"/>
                  <a:gd name="T5" fmla="*/ 68 h 424"/>
                  <a:gd name="T6" fmla="*/ 38 w 205"/>
                  <a:gd name="T7" fmla="*/ 51 h 424"/>
                  <a:gd name="T8" fmla="*/ 49 w 205"/>
                  <a:gd name="T9" fmla="*/ 37 h 424"/>
                  <a:gd name="T10" fmla="*/ 60 w 205"/>
                  <a:gd name="T11" fmla="*/ 24 h 424"/>
                  <a:gd name="T12" fmla="*/ 71 w 205"/>
                  <a:gd name="T13" fmla="*/ 14 h 424"/>
                  <a:gd name="T14" fmla="*/ 82 w 205"/>
                  <a:gd name="T15" fmla="*/ 6 h 424"/>
                  <a:gd name="T16" fmla="*/ 92 w 205"/>
                  <a:gd name="T17" fmla="*/ 2 h 424"/>
                  <a:gd name="T18" fmla="*/ 103 w 205"/>
                  <a:gd name="T19" fmla="*/ 0 h 424"/>
                  <a:gd name="T20" fmla="*/ 114 w 205"/>
                  <a:gd name="T21" fmla="*/ 0 h 424"/>
                  <a:gd name="T22" fmla="*/ 126 w 205"/>
                  <a:gd name="T23" fmla="*/ 2 h 424"/>
                  <a:gd name="T24" fmla="*/ 138 w 205"/>
                  <a:gd name="T25" fmla="*/ 6 h 424"/>
                  <a:gd name="T26" fmla="*/ 149 w 205"/>
                  <a:gd name="T27" fmla="*/ 14 h 424"/>
                  <a:gd name="T28" fmla="*/ 160 w 205"/>
                  <a:gd name="T29" fmla="*/ 26 h 424"/>
                  <a:gd name="T30" fmla="*/ 169 w 205"/>
                  <a:gd name="T31" fmla="*/ 41 h 424"/>
                  <a:gd name="T32" fmla="*/ 176 w 205"/>
                  <a:gd name="T33" fmla="*/ 62 h 424"/>
                  <a:gd name="T34" fmla="*/ 179 w 205"/>
                  <a:gd name="T35" fmla="*/ 75 h 424"/>
                  <a:gd name="T36" fmla="*/ 183 w 205"/>
                  <a:gd name="T37" fmla="*/ 91 h 424"/>
                  <a:gd name="T38" fmla="*/ 186 w 205"/>
                  <a:gd name="T39" fmla="*/ 109 h 424"/>
                  <a:gd name="T40" fmla="*/ 189 w 205"/>
                  <a:gd name="T41" fmla="*/ 129 h 424"/>
                  <a:gd name="T42" fmla="*/ 195 w 205"/>
                  <a:gd name="T43" fmla="*/ 173 h 424"/>
                  <a:gd name="T44" fmla="*/ 200 w 205"/>
                  <a:gd name="T45" fmla="*/ 219 h 424"/>
                  <a:gd name="T46" fmla="*/ 203 w 205"/>
                  <a:gd name="T47" fmla="*/ 266 h 424"/>
                  <a:gd name="T48" fmla="*/ 204 w 205"/>
                  <a:gd name="T49" fmla="*/ 288 h 424"/>
                  <a:gd name="T50" fmla="*/ 203 w 205"/>
                  <a:gd name="T51" fmla="*/ 309 h 424"/>
                  <a:gd name="T52" fmla="*/ 202 w 205"/>
                  <a:gd name="T53" fmla="*/ 329 h 424"/>
                  <a:gd name="T54" fmla="*/ 201 w 205"/>
                  <a:gd name="T55" fmla="*/ 346 h 424"/>
                  <a:gd name="T56" fmla="*/ 198 w 205"/>
                  <a:gd name="T57" fmla="*/ 362 h 424"/>
                  <a:gd name="T58" fmla="*/ 194 w 205"/>
                  <a:gd name="T59" fmla="*/ 374 h 424"/>
                  <a:gd name="T60" fmla="*/ 189 w 205"/>
                  <a:gd name="T61" fmla="*/ 384 h 424"/>
                  <a:gd name="T62" fmla="*/ 182 w 205"/>
                  <a:gd name="T63" fmla="*/ 393 h 424"/>
                  <a:gd name="T64" fmla="*/ 165 w 205"/>
                  <a:gd name="T65" fmla="*/ 407 h 424"/>
                  <a:gd name="T66" fmla="*/ 143 w 205"/>
                  <a:gd name="T67" fmla="*/ 416 h 424"/>
                  <a:gd name="T68" fmla="*/ 120 w 205"/>
                  <a:gd name="T69" fmla="*/ 421 h 424"/>
                  <a:gd name="T70" fmla="*/ 95 w 205"/>
                  <a:gd name="T71" fmla="*/ 423 h 424"/>
                  <a:gd name="T72" fmla="*/ 73 w 205"/>
                  <a:gd name="T73" fmla="*/ 423 h 424"/>
                  <a:gd name="T74" fmla="*/ 53 w 205"/>
                  <a:gd name="T75" fmla="*/ 420 h 424"/>
                  <a:gd name="T76" fmla="*/ 45 w 205"/>
                  <a:gd name="T77" fmla="*/ 418 h 424"/>
                  <a:gd name="T78" fmla="*/ 38 w 205"/>
                  <a:gd name="T79" fmla="*/ 416 h 424"/>
                  <a:gd name="T80" fmla="*/ 28 w 205"/>
                  <a:gd name="T81" fmla="*/ 410 h 424"/>
                  <a:gd name="T82" fmla="*/ 20 w 205"/>
                  <a:gd name="T83" fmla="*/ 402 h 424"/>
                  <a:gd name="T84" fmla="*/ 14 w 205"/>
                  <a:gd name="T85" fmla="*/ 391 h 424"/>
                  <a:gd name="T86" fmla="*/ 10 w 205"/>
                  <a:gd name="T87" fmla="*/ 378 h 424"/>
                  <a:gd name="T88" fmla="*/ 7 w 205"/>
                  <a:gd name="T89" fmla="*/ 362 h 424"/>
                  <a:gd name="T90" fmla="*/ 5 w 205"/>
                  <a:gd name="T91" fmla="*/ 345 h 424"/>
                  <a:gd name="T92" fmla="*/ 2 w 205"/>
                  <a:gd name="T93" fmla="*/ 308 h 424"/>
                  <a:gd name="T94" fmla="*/ 1 w 205"/>
                  <a:gd name="T95" fmla="*/ 287 h 424"/>
                  <a:gd name="T96" fmla="*/ 0 w 205"/>
                  <a:gd name="T97" fmla="*/ 261 h 424"/>
                  <a:gd name="T98" fmla="*/ 0 w 205"/>
                  <a:gd name="T99" fmla="*/ 234 h 424"/>
                  <a:gd name="T100" fmla="*/ 1 w 205"/>
                  <a:gd name="T101" fmla="*/ 206 h 424"/>
                  <a:gd name="T102" fmla="*/ 3 w 205"/>
                  <a:gd name="T103" fmla="*/ 177 h 424"/>
                  <a:gd name="T104" fmla="*/ 5 w 205"/>
                  <a:gd name="T105" fmla="*/ 150 h 424"/>
                  <a:gd name="T106" fmla="*/ 9 w 205"/>
                  <a:gd name="T107" fmla="*/ 125 h 424"/>
                  <a:gd name="T108" fmla="*/ 14 w 205"/>
                  <a:gd name="T109" fmla="*/ 104 h 42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05"/>
                  <a:gd name="T166" fmla="*/ 0 h 424"/>
                  <a:gd name="T167" fmla="*/ 205 w 205"/>
                  <a:gd name="T168" fmla="*/ 424 h 42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05" h="424">
                    <a:moveTo>
                      <a:pt x="14" y="104"/>
                    </a:moveTo>
                    <a:lnTo>
                      <a:pt x="21" y="85"/>
                    </a:lnTo>
                    <a:lnTo>
                      <a:pt x="29" y="68"/>
                    </a:lnTo>
                    <a:lnTo>
                      <a:pt x="38" y="51"/>
                    </a:lnTo>
                    <a:lnTo>
                      <a:pt x="49" y="37"/>
                    </a:lnTo>
                    <a:lnTo>
                      <a:pt x="60" y="24"/>
                    </a:lnTo>
                    <a:lnTo>
                      <a:pt x="71" y="14"/>
                    </a:lnTo>
                    <a:lnTo>
                      <a:pt x="82" y="6"/>
                    </a:lnTo>
                    <a:lnTo>
                      <a:pt x="92" y="2"/>
                    </a:lnTo>
                    <a:lnTo>
                      <a:pt x="103" y="0"/>
                    </a:lnTo>
                    <a:lnTo>
                      <a:pt x="114" y="0"/>
                    </a:lnTo>
                    <a:lnTo>
                      <a:pt x="126" y="2"/>
                    </a:lnTo>
                    <a:lnTo>
                      <a:pt x="138" y="6"/>
                    </a:lnTo>
                    <a:lnTo>
                      <a:pt x="149" y="14"/>
                    </a:lnTo>
                    <a:lnTo>
                      <a:pt x="160" y="26"/>
                    </a:lnTo>
                    <a:lnTo>
                      <a:pt x="169" y="41"/>
                    </a:lnTo>
                    <a:lnTo>
                      <a:pt x="176" y="62"/>
                    </a:lnTo>
                    <a:lnTo>
                      <a:pt x="179" y="75"/>
                    </a:lnTo>
                    <a:lnTo>
                      <a:pt x="183" y="91"/>
                    </a:lnTo>
                    <a:lnTo>
                      <a:pt x="186" y="109"/>
                    </a:lnTo>
                    <a:lnTo>
                      <a:pt x="189" y="129"/>
                    </a:lnTo>
                    <a:lnTo>
                      <a:pt x="195" y="173"/>
                    </a:lnTo>
                    <a:lnTo>
                      <a:pt x="200" y="219"/>
                    </a:lnTo>
                    <a:lnTo>
                      <a:pt x="203" y="266"/>
                    </a:lnTo>
                    <a:lnTo>
                      <a:pt x="204" y="288"/>
                    </a:lnTo>
                    <a:lnTo>
                      <a:pt x="203" y="309"/>
                    </a:lnTo>
                    <a:lnTo>
                      <a:pt x="202" y="329"/>
                    </a:lnTo>
                    <a:lnTo>
                      <a:pt x="201" y="346"/>
                    </a:lnTo>
                    <a:lnTo>
                      <a:pt x="198" y="362"/>
                    </a:lnTo>
                    <a:lnTo>
                      <a:pt x="194" y="374"/>
                    </a:lnTo>
                    <a:lnTo>
                      <a:pt x="189" y="384"/>
                    </a:lnTo>
                    <a:lnTo>
                      <a:pt x="182" y="393"/>
                    </a:lnTo>
                    <a:lnTo>
                      <a:pt x="165" y="407"/>
                    </a:lnTo>
                    <a:lnTo>
                      <a:pt x="143" y="416"/>
                    </a:lnTo>
                    <a:lnTo>
                      <a:pt x="120" y="421"/>
                    </a:lnTo>
                    <a:lnTo>
                      <a:pt x="95" y="423"/>
                    </a:lnTo>
                    <a:lnTo>
                      <a:pt x="73" y="423"/>
                    </a:lnTo>
                    <a:lnTo>
                      <a:pt x="53" y="420"/>
                    </a:lnTo>
                    <a:lnTo>
                      <a:pt x="45" y="418"/>
                    </a:lnTo>
                    <a:lnTo>
                      <a:pt x="38" y="416"/>
                    </a:lnTo>
                    <a:lnTo>
                      <a:pt x="28" y="410"/>
                    </a:lnTo>
                    <a:lnTo>
                      <a:pt x="20" y="402"/>
                    </a:lnTo>
                    <a:lnTo>
                      <a:pt x="14" y="391"/>
                    </a:lnTo>
                    <a:lnTo>
                      <a:pt x="10" y="378"/>
                    </a:lnTo>
                    <a:lnTo>
                      <a:pt x="7" y="362"/>
                    </a:lnTo>
                    <a:lnTo>
                      <a:pt x="5" y="345"/>
                    </a:lnTo>
                    <a:lnTo>
                      <a:pt x="2" y="308"/>
                    </a:lnTo>
                    <a:lnTo>
                      <a:pt x="1" y="287"/>
                    </a:lnTo>
                    <a:lnTo>
                      <a:pt x="0" y="261"/>
                    </a:lnTo>
                    <a:lnTo>
                      <a:pt x="0" y="234"/>
                    </a:lnTo>
                    <a:lnTo>
                      <a:pt x="1" y="206"/>
                    </a:lnTo>
                    <a:lnTo>
                      <a:pt x="3" y="177"/>
                    </a:lnTo>
                    <a:lnTo>
                      <a:pt x="5" y="150"/>
                    </a:lnTo>
                    <a:lnTo>
                      <a:pt x="9" y="125"/>
                    </a:lnTo>
                    <a:lnTo>
                      <a:pt x="14" y="104"/>
                    </a:lnTo>
                  </a:path>
                </a:pathLst>
              </a:custGeom>
              <a:solidFill>
                <a:srgbClr val="FF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sz="1600"/>
              </a:p>
            </p:txBody>
          </p:sp>
          <p:grpSp>
            <p:nvGrpSpPr>
              <p:cNvPr id="54" name="Group 91">
                <a:extLst>
                  <a:ext uri="{FF2B5EF4-FFF2-40B4-BE49-F238E27FC236}">
                    <a16:creationId xmlns:a16="http://schemas.microsoft.com/office/drawing/2014/main" id="{D3364D98-788E-CE42-BC5B-E65C7933C65B}"/>
                  </a:ext>
                </a:extLst>
              </p:cNvPr>
              <p:cNvGrpSpPr>
                <a:grpSpLocks/>
              </p:cNvGrpSpPr>
              <p:nvPr/>
            </p:nvGrpSpPr>
            <p:grpSpPr bwMode="auto">
              <a:xfrm>
                <a:off x="4553" y="3077"/>
                <a:ext cx="116" cy="341"/>
                <a:chOff x="4553" y="3077"/>
                <a:chExt cx="116" cy="341"/>
              </a:xfrm>
            </p:grpSpPr>
            <p:sp>
              <p:nvSpPr>
                <p:cNvPr id="55" name="AutoShape 83">
                  <a:extLst>
                    <a:ext uri="{FF2B5EF4-FFF2-40B4-BE49-F238E27FC236}">
                      <a16:creationId xmlns:a16="http://schemas.microsoft.com/office/drawing/2014/main" id="{24691D67-5DBD-2347-B87B-AC07ADF2359E}"/>
                    </a:ext>
                  </a:extLst>
                </p:cNvPr>
                <p:cNvSpPr>
                  <a:spLocks noChangeArrowheads="1"/>
                </p:cNvSpPr>
                <p:nvPr/>
              </p:nvSpPr>
              <p:spPr bwMode="auto">
                <a:xfrm>
                  <a:off x="4553" y="3339"/>
                  <a:ext cx="116" cy="79"/>
                </a:xfrm>
                <a:prstGeom prst="parallelogram">
                  <a:avLst>
                    <a:gd name="adj" fmla="val 56552"/>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56" name="Rectangle 84">
                  <a:extLst>
                    <a:ext uri="{FF2B5EF4-FFF2-40B4-BE49-F238E27FC236}">
                      <a16:creationId xmlns:a16="http://schemas.microsoft.com/office/drawing/2014/main" id="{2776DE22-8619-5041-9C00-07ADC540E883}"/>
                    </a:ext>
                  </a:extLst>
                </p:cNvPr>
                <p:cNvSpPr>
                  <a:spLocks noChangeArrowheads="1"/>
                </p:cNvSpPr>
                <p:nvPr/>
              </p:nvSpPr>
              <p:spPr bwMode="auto">
                <a:xfrm>
                  <a:off x="4612" y="3078"/>
                  <a:ext cx="53" cy="263"/>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57" name="Rectangle 85">
                  <a:extLst>
                    <a:ext uri="{FF2B5EF4-FFF2-40B4-BE49-F238E27FC236}">
                      <a16:creationId xmlns:a16="http://schemas.microsoft.com/office/drawing/2014/main" id="{57E8F9FD-67AE-3646-A978-916088C4726E}"/>
                    </a:ext>
                  </a:extLst>
                </p:cNvPr>
                <p:cNvSpPr>
                  <a:spLocks noChangeArrowheads="1"/>
                </p:cNvSpPr>
                <p:nvPr/>
              </p:nvSpPr>
              <p:spPr bwMode="auto">
                <a:xfrm>
                  <a:off x="4555" y="3154"/>
                  <a:ext cx="71" cy="261"/>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58" name="AutoShape 86">
                  <a:extLst>
                    <a:ext uri="{FF2B5EF4-FFF2-40B4-BE49-F238E27FC236}">
                      <a16:creationId xmlns:a16="http://schemas.microsoft.com/office/drawing/2014/main" id="{464D3616-2261-3C45-9F0E-7E29B5FFF4E4}"/>
                    </a:ext>
                  </a:extLst>
                </p:cNvPr>
                <p:cNvSpPr>
                  <a:spLocks noChangeArrowheads="1"/>
                </p:cNvSpPr>
                <p:nvPr/>
              </p:nvSpPr>
              <p:spPr bwMode="auto">
                <a:xfrm>
                  <a:off x="4554" y="3077"/>
                  <a:ext cx="114" cy="77"/>
                </a:xfrm>
                <a:prstGeom prst="parallelogram">
                  <a:avLst>
                    <a:gd name="adj" fmla="val 57021"/>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59" name="Line 87">
                  <a:extLst>
                    <a:ext uri="{FF2B5EF4-FFF2-40B4-BE49-F238E27FC236}">
                      <a16:creationId xmlns:a16="http://schemas.microsoft.com/office/drawing/2014/main" id="{D306EBD1-C60F-4F40-AF00-600009FDC110}"/>
                    </a:ext>
                  </a:extLst>
                </p:cNvPr>
                <p:cNvSpPr>
                  <a:spLocks noChangeShapeType="1"/>
                </p:cNvSpPr>
                <p:nvPr/>
              </p:nvSpPr>
              <p:spPr bwMode="auto">
                <a:xfrm>
                  <a:off x="4669" y="3082"/>
                  <a:ext cx="0" cy="25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1600"/>
                </a:p>
              </p:txBody>
            </p:sp>
            <p:sp>
              <p:nvSpPr>
                <p:cNvPr id="60" name="Line 88">
                  <a:extLst>
                    <a:ext uri="{FF2B5EF4-FFF2-40B4-BE49-F238E27FC236}">
                      <a16:creationId xmlns:a16="http://schemas.microsoft.com/office/drawing/2014/main" id="{901BF232-AD87-6E4E-B103-E331C8DC78C2}"/>
                    </a:ext>
                  </a:extLst>
                </p:cNvPr>
                <p:cNvSpPr>
                  <a:spLocks noChangeShapeType="1"/>
                </p:cNvSpPr>
                <p:nvPr/>
              </p:nvSpPr>
              <p:spPr bwMode="auto">
                <a:xfrm flipH="1">
                  <a:off x="4627" y="3339"/>
                  <a:ext cx="42" cy="7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1600"/>
                </a:p>
              </p:txBody>
            </p:sp>
            <p:sp>
              <p:nvSpPr>
                <p:cNvPr id="61" name="Rectangle 89">
                  <a:extLst>
                    <a:ext uri="{FF2B5EF4-FFF2-40B4-BE49-F238E27FC236}">
                      <a16:creationId xmlns:a16="http://schemas.microsoft.com/office/drawing/2014/main" id="{7A414E50-8792-FA45-8B23-6FDBCC013E73}"/>
                    </a:ext>
                  </a:extLst>
                </p:cNvPr>
                <p:cNvSpPr>
                  <a:spLocks noChangeArrowheads="1"/>
                </p:cNvSpPr>
                <p:nvPr/>
              </p:nvSpPr>
              <p:spPr bwMode="auto">
                <a:xfrm>
                  <a:off x="4564" y="3188"/>
                  <a:ext cx="47" cy="150"/>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62" name="Rectangle 90">
                  <a:extLst>
                    <a:ext uri="{FF2B5EF4-FFF2-40B4-BE49-F238E27FC236}">
                      <a16:creationId xmlns:a16="http://schemas.microsoft.com/office/drawing/2014/main" id="{991D03A7-3DDF-6343-A7ED-53AE870AD4D5}"/>
                    </a:ext>
                  </a:extLst>
                </p:cNvPr>
                <p:cNvSpPr>
                  <a:spLocks noChangeArrowheads="1"/>
                </p:cNvSpPr>
                <p:nvPr/>
              </p:nvSpPr>
              <p:spPr bwMode="auto">
                <a:xfrm>
                  <a:off x="4570" y="3233"/>
                  <a:ext cx="37" cy="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grpSp>
        </p:grpSp>
        <p:grpSp>
          <p:nvGrpSpPr>
            <p:cNvPr id="33" name="Group 106">
              <a:extLst>
                <a:ext uri="{FF2B5EF4-FFF2-40B4-BE49-F238E27FC236}">
                  <a16:creationId xmlns:a16="http://schemas.microsoft.com/office/drawing/2014/main" id="{367C2D68-F899-0C4F-9F32-5A8E5A9FBDED}"/>
                </a:ext>
              </a:extLst>
            </p:cNvPr>
            <p:cNvGrpSpPr>
              <a:grpSpLocks/>
            </p:cNvGrpSpPr>
            <p:nvPr/>
          </p:nvGrpSpPr>
          <p:grpSpPr bwMode="auto">
            <a:xfrm>
              <a:off x="3884" y="2705"/>
              <a:ext cx="316" cy="147"/>
              <a:chOff x="3884" y="2705"/>
              <a:chExt cx="316" cy="147"/>
            </a:xfrm>
          </p:grpSpPr>
          <p:sp>
            <p:nvSpPr>
              <p:cNvPr id="40" name="Oval 93">
                <a:extLst>
                  <a:ext uri="{FF2B5EF4-FFF2-40B4-BE49-F238E27FC236}">
                    <a16:creationId xmlns:a16="http://schemas.microsoft.com/office/drawing/2014/main" id="{2908955F-FCBC-AF42-9509-46A040000045}"/>
                  </a:ext>
                </a:extLst>
              </p:cNvPr>
              <p:cNvSpPr>
                <a:spLocks noChangeArrowheads="1"/>
              </p:cNvSpPr>
              <p:nvPr/>
            </p:nvSpPr>
            <p:spPr bwMode="auto">
              <a:xfrm>
                <a:off x="3887" y="2771"/>
                <a:ext cx="313" cy="81"/>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41" name="Line 94">
                <a:extLst>
                  <a:ext uri="{FF2B5EF4-FFF2-40B4-BE49-F238E27FC236}">
                    <a16:creationId xmlns:a16="http://schemas.microsoft.com/office/drawing/2014/main" id="{4176E3AD-6BB0-CC43-9193-5676C68A1DBF}"/>
                  </a:ext>
                </a:extLst>
              </p:cNvPr>
              <p:cNvSpPr>
                <a:spLocks noChangeShapeType="1"/>
              </p:cNvSpPr>
              <p:nvPr/>
            </p:nvSpPr>
            <p:spPr bwMode="auto">
              <a:xfrm>
                <a:off x="3887" y="2764"/>
                <a:ext cx="0" cy="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1600"/>
              </a:p>
            </p:txBody>
          </p:sp>
          <p:sp>
            <p:nvSpPr>
              <p:cNvPr id="42" name="Line 95">
                <a:extLst>
                  <a:ext uri="{FF2B5EF4-FFF2-40B4-BE49-F238E27FC236}">
                    <a16:creationId xmlns:a16="http://schemas.microsoft.com/office/drawing/2014/main" id="{A1AEB52C-4E6B-CE48-9C36-58E3F770197F}"/>
                  </a:ext>
                </a:extLst>
              </p:cNvPr>
              <p:cNvSpPr>
                <a:spLocks noChangeShapeType="1"/>
              </p:cNvSpPr>
              <p:nvPr/>
            </p:nvSpPr>
            <p:spPr bwMode="auto">
              <a:xfrm>
                <a:off x="4200" y="2764"/>
                <a:ext cx="0" cy="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1600"/>
              </a:p>
            </p:txBody>
          </p:sp>
          <p:sp>
            <p:nvSpPr>
              <p:cNvPr id="43" name="Rectangle 96">
                <a:extLst>
                  <a:ext uri="{FF2B5EF4-FFF2-40B4-BE49-F238E27FC236}">
                    <a16:creationId xmlns:a16="http://schemas.microsoft.com/office/drawing/2014/main" id="{D6357754-0B8F-294E-893B-2D232CE57977}"/>
                  </a:ext>
                </a:extLst>
              </p:cNvPr>
              <p:cNvSpPr>
                <a:spLocks noChangeArrowheads="1"/>
              </p:cNvSpPr>
              <p:nvPr/>
            </p:nvSpPr>
            <p:spPr bwMode="auto">
              <a:xfrm>
                <a:off x="3887" y="2764"/>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1600"/>
              </a:p>
            </p:txBody>
          </p:sp>
          <p:sp>
            <p:nvSpPr>
              <p:cNvPr id="44" name="Oval 97">
                <a:extLst>
                  <a:ext uri="{FF2B5EF4-FFF2-40B4-BE49-F238E27FC236}">
                    <a16:creationId xmlns:a16="http://schemas.microsoft.com/office/drawing/2014/main" id="{06F352EF-8617-C944-9B80-B33907AECB87}"/>
                  </a:ext>
                </a:extLst>
              </p:cNvPr>
              <p:cNvSpPr>
                <a:spLocks noChangeArrowheads="1"/>
              </p:cNvSpPr>
              <p:nvPr/>
            </p:nvSpPr>
            <p:spPr bwMode="auto">
              <a:xfrm>
                <a:off x="3884" y="2705"/>
                <a:ext cx="313" cy="95"/>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grpSp>
            <p:nvGrpSpPr>
              <p:cNvPr id="45" name="Group 101">
                <a:extLst>
                  <a:ext uri="{FF2B5EF4-FFF2-40B4-BE49-F238E27FC236}">
                    <a16:creationId xmlns:a16="http://schemas.microsoft.com/office/drawing/2014/main" id="{186D481E-65CB-AB41-B059-3B37AE7428F1}"/>
                  </a:ext>
                </a:extLst>
              </p:cNvPr>
              <p:cNvGrpSpPr>
                <a:grpSpLocks/>
              </p:cNvGrpSpPr>
              <p:nvPr/>
            </p:nvGrpSpPr>
            <p:grpSpPr bwMode="auto">
              <a:xfrm>
                <a:off x="3959" y="2725"/>
                <a:ext cx="156" cy="56"/>
                <a:chOff x="3959" y="2725"/>
                <a:chExt cx="156" cy="56"/>
              </a:xfrm>
            </p:grpSpPr>
            <p:sp>
              <p:nvSpPr>
                <p:cNvPr id="50" name="Line 98">
                  <a:extLst>
                    <a:ext uri="{FF2B5EF4-FFF2-40B4-BE49-F238E27FC236}">
                      <a16:creationId xmlns:a16="http://schemas.microsoft.com/office/drawing/2014/main" id="{95101C03-8D8E-2748-ADD9-31AE58DF8F63}"/>
                    </a:ext>
                  </a:extLst>
                </p:cNvPr>
                <p:cNvSpPr>
                  <a:spLocks noChangeShapeType="1"/>
                </p:cNvSpPr>
                <p:nvPr/>
              </p:nvSpPr>
              <p:spPr bwMode="auto">
                <a:xfrm flipV="1">
                  <a:off x="3959" y="2725"/>
                  <a:ext cx="56"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1600"/>
                </a:p>
              </p:txBody>
            </p:sp>
            <p:sp>
              <p:nvSpPr>
                <p:cNvPr id="51" name="Line 99">
                  <a:extLst>
                    <a:ext uri="{FF2B5EF4-FFF2-40B4-BE49-F238E27FC236}">
                      <a16:creationId xmlns:a16="http://schemas.microsoft.com/office/drawing/2014/main" id="{22C12425-C13B-B542-A632-499EFF784CB3}"/>
                    </a:ext>
                  </a:extLst>
                </p:cNvPr>
                <p:cNvSpPr>
                  <a:spLocks noChangeShapeType="1"/>
                </p:cNvSpPr>
                <p:nvPr/>
              </p:nvSpPr>
              <p:spPr bwMode="auto">
                <a:xfrm>
                  <a:off x="4066" y="2781"/>
                  <a:ext cx="4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1600"/>
                </a:p>
              </p:txBody>
            </p:sp>
            <p:sp>
              <p:nvSpPr>
                <p:cNvPr id="52" name="Line 100">
                  <a:extLst>
                    <a:ext uri="{FF2B5EF4-FFF2-40B4-BE49-F238E27FC236}">
                      <a16:creationId xmlns:a16="http://schemas.microsoft.com/office/drawing/2014/main" id="{0C0276A5-B2B3-804C-8DD0-81F5B28A9EDE}"/>
                    </a:ext>
                  </a:extLst>
                </p:cNvPr>
                <p:cNvSpPr>
                  <a:spLocks noChangeShapeType="1"/>
                </p:cNvSpPr>
                <p:nvPr/>
              </p:nvSpPr>
              <p:spPr bwMode="auto">
                <a:xfrm>
                  <a:off x="4010" y="2727"/>
                  <a:ext cx="58" cy="54"/>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1600"/>
                </a:p>
              </p:txBody>
            </p:sp>
          </p:grpSp>
          <p:grpSp>
            <p:nvGrpSpPr>
              <p:cNvPr id="46" name="Group 105">
                <a:extLst>
                  <a:ext uri="{FF2B5EF4-FFF2-40B4-BE49-F238E27FC236}">
                    <a16:creationId xmlns:a16="http://schemas.microsoft.com/office/drawing/2014/main" id="{6D35AA52-9FAE-C546-8BF4-F5FD4D89FFAB}"/>
                  </a:ext>
                </a:extLst>
              </p:cNvPr>
              <p:cNvGrpSpPr>
                <a:grpSpLocks/>
              </p:cNvGrpSpPr>
              <p:nvPr/>
            </p:nvGrpSpPr>
            <p:grpSpPr bwMode="auto">
              <a:xfrm>
                <a:off x="3959" y="2724"/>
                <a:ext cx="155" cy="57"/>
                <a:chOff x="3959" y="2724"/>
                <a:chExt cx="155" cy="57"/>
              </a:xfrm>
            </p:grpSpPr>
            <p:sp>
              <p:nvSpPr>
                <p:cNvPr id="47" name="Line 102">
                  <a:extLst>
                    <a:ext uri="{FF2B5EF4-FFF2-40B4-BE49-F238E27FC236}">
                      <a16:creationId xmlns:a16="http://schemas.microsoft.com/office/drawing/2014/main" id="{8E45D5B9-126F-744B-8EA9-6D826C58C8BD}"/>
                    </a:ext>
                  </a:extLst>
                </p:cNvPr>
                <p:cNvSpPr>
                  <a:spLocks noChangeShapeType="1"/>
                </p:cNvSpPr>
                <p:nvPr/>
              </p:nvSpPr>
              <p:spPr bwMode="auto">
                <a:xfrm>
                  <a:off x="3959" y="2780"/>
                  <a:ext cx="56"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1600"/>
                </a:p>
              </p:txBody>
            </p:sp>
            <p:sp>
              <p:nvSpPr>
                <p:cNvPr id="48" name="Line 103">
                  <a:extLst>
                    <a:ext uri="{FF2B5EF4-FFF2-40B4-BE49-F238E27FC236}">
                      <a16:creationId xmlns:a16="http://schemas.microsoft.com/office/drawing/2014/main" id="{E460D3EF-142B-7244-9BF0-4450C3F0C89F}"/>
                    </a:ext>
                  </a:extLst>
                </p:cNvPr>
                <p:cNvSpPr>
                  <a:spLocks noChangeShapeType="1"/>
                </p:cNvSpPr>
                <p:nvPr/>
              </p:nvSpPr>
              <p:spPr bwMode="auto">
                <a:xfrm>
                  <a:off x="4065" y="2725"/>
                  <a:ext cx="4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1600"/>
                </a:p>
              </p:txBody>
            </p:sp>
            <p:sp>
              <p:nvSpPr>
                <p:cNvPr id="49" name="Line 104">
                  <a:extLst>
                    <a:ext uri="{FF2B5EF4-FFF2-40B4-BE49-F238E27FC236}">
                      <a16:creationId xmlns:a16="http://schemas.microsoft.com/office/drawing/2014/main" id="{73AC9BCE-0EB4-F944-B974-7ADC90664851}"/>
                    </a:ext>
                  </a:extLst>
                </p:cNvPr>
                <p:cNvSpPr>
                  <a:spLocks noChangeShapeType="1"/>
                </p:cNvSpPr>
                <p:nvPr/>
              </p:nvSpPr>
              <p:spPr bwMode="auto">
                <a:xfrm flipV="1">
                  <a:off x="4010" y="2724"/>
                  <a:ext cx="58" cy="5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1600"/>
                </a:p>
              </p:txBody>
            </p:sp>
          </p:grpSp>
        </p:grpSp>
        <p:sp>
          <p:nvSpPr>
            <p:cNvPr id="34" name="Line 107">
              <a:extLst>
                <a:ext uri="{FF2B5EF4-FFF2-40B4-BE49-F238E27FC236}">
                  <a16:creationId xmlns:a16="http://schemas.microsoft.com/office/drawing/2014/main" id="{D6C5EAAA-2157-D64C-AEEE-084DEAB4455D}"/>
                </a:ext>
              </a:extLst>
            </p:cNvPr>
            <p:cNvSpPr>
              <a:spLocks noChangeShapeType="1"/>
            </p:cNvSpPr>
            <p:nvPr/>
          </p:nvSpPr>
          <p:spPr bwMode="auto">
            <a:xfrm>
              <a:off x="4039" y="2045"/>
              <a:ext cx="0" cy="669"/>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1600"/>
            </a:p>
          </p:txBody>
        </p:sp>
        <p:sp>
          <p:nvSpPr>
            <p:cNvPr id="35" name="Line 108">
              <a:extLst>
                <a:ext uri="{FF2B5EF4-FFF2-40B4-BE49-F238E27FC236}">
                  <a16:creationId xmlns:a16="http://schemas.microsoft.com/office/drawing/2014/main" id="{41487F96-6C7F-D840-84C7-2F192D1BBB87}"/>
                </a:ext>
              </a:extLst>
            </p:cNvPr>
            <p:cNvSpPr>
              <a:spLocks noChangeShapeType="1"/>
            </p:cNvSpPr>
            <p:nvPr/>
          </p:nvSpPr>
          <p:spPr bwMode="auto">
            <a:xfrm>
              <a:off x="4042" y="2855"/>
              <a:ext cx="0" cy="10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1600"/>
            </a:p>
          </p:txBody>
        </p:sp>
        <p:sp>
          <p:nvSpPr>
            <p:cNvPr id="36" name="Rectangle 109">
              <a:extLst>
                <a:ext uri="{FF2B5EF4-FFF2-40B4-BE49-F238E27FC236}">
                  <a16:creationId xmlns:a16="http://schemas.microsoft.com/office/drawing/2014/main" id="{271C28BC-8311-054E-BEDE-3F7F28ADECF7}"/>
                </a:ext>
              </a:extLst>
            </p:cNvPr>
            <p:cNvSpPr>
              <a:spLocks noChangeArrowheads="1"/>
            </p:cNvSpPr>
            <p:nvPr/>
          </p:nvSpPr>
          <p:spPr bwMode="auto">
            <a:xfrm>
              <a:off x="2930" y="2547"/>
              <a:ext cx="916"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1600"/>
                <a:t>机构网络</a:t>
              </a:r>
            </a:p>
          </p:txBody>
        </p:sp>
        <p:sp>
          <p:nvSpPr>
            <p:cNvPr id="37" name="Rectangle 110">
              <a:extLst>
                <a:ext uri="{FF2B5EF4-FFF2-40B4-BE49-F238E27FC236}">
                  <a16:creationId xmlns:a16="http://schemas.microsoft.com/office/drawing/2014/main" id="{44146843-99CD-F74D-90F2-4EDDA51932CD}"/>
                </a:ext>
              </a:extLst>
            </p:cNvPr>
            <p:cNvSpPr>
              <a:spLocks noChangeArrowheads="1"/>
            </p:cNvSpPr>
            <p:nvPr/>
          </p:nvSpPr>
          <p:spPr bwMode="auto">
            <a:xfrm>
              <a:off x="4156" y="2659"/>
              <a:ext cx="1392"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600"/>
                <a:t>10 Mbps LAN</a:t>
              </a:r>
            </a:p>
          </p:txBody>
        </p:sp>
        <p:sp>
          <p:nvSpPr>
            <p:cNvPr id="38" name="Rectangle 111">
              <a:extLst>
                <a:ext uri="{FF2B5EF4-FFF2-40B4-BE49-F238E27FC236}">
                  <a16:creationId xmlns:a16="http://schemas.microsoft.com/office/drawing/2014/main" id="{18B3C7AF-B222-1F41-8EE1-6E9A9D529379}"/>
                </a:ext>
              </a:extLst>
            </p:cNvPr>
            <p:cNvSpPr>
              <a:spLocks noChangeArrowheads="1"/>
            </p:cNvSpPr>
            <p:nvPr/>
          </p:nvSpPr>
          <p:spPr bwMode="auto">
            <a:xfrm>
              <a:off x="4040" y="2164"/>
              <a:ext cx="1052" cy="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600"/>
                <a:t>1.5 Mbps </a:t>
              </a:r>
            </a:p>
            <a:p>
              <a:pPr>
                <a:spcBef>
                  <a:spcPct val="0"/>
                </a:spcBef>
                <a:buFontTx/>
                <a:buNone/>
              </a:pPr>
              <a:r>
                <a:rPr lang="zh-CN" altLang="en-US" sz="1600"/>
                <a:t>接入链路</a:t>
              </a:r>
            </a:p>
          </p:txBody>
        </p:sp>
        <p:sp>
          <p:nvSpPr>
            <p:cNvPr id="39" name="Rectangle 112">
              <a:extLst>
                <a:ext uri="{FF2B5EF4-FFF2-40B4-BE49-F238E27FC236}">
                  <a16:creationId xmlns:a16="http://schemas.microsoft.com/office/drawing/2014/main" id="{8C7295B4-0BF6-614F-96CC-1AFB0E42262E}"/>
                </a:ext>
              </a:extLst>
            </p:cNvPr>
            <p:cNvSpPr>
              <a:spLocks noChangeArrowheads="1"/>
            </p:cNvSpPr>
            <p:nvPr/>
          </p:nvSpPr>
          <p:spPr bwMode="auto">
            <a:xfrm>
              <a:off x="4255" y="3442"/>
              <a:ext cx="1103"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1600">
                  <a:solidFill>
                    <a:srgbClr val="FF0000"/>
                  </a:solidFill>
                </a:rPr>
                <a:t>机构缓存器</a:t>
              </a:r>
            </a:p>
          </p:txBody>
        </p:sp>
      </p:grpSp>
      <p:sp>
        <p:nvSpPr>
          <p:cNvPr id="2" name="矩形 1"/>
          <p:cNvSpPr/>
          <p:nvPr/>
        </p:nvSpPr>
        <p:spPr>
          <a:xfrm>
            <a:off x="345559" y="3127910"/>
            <a:ext cx="8638903" cy="369332"/>
          </a:xfrm>
          <a:prstGeom prst="rect">
            <a:avLst/>
          </a:prstGeom>
        </p:spPr>
        <p:txBody>
          <a:bodyPr wrap="none">
            <a:spAutoFit/>
          </a:bodyPr>
          <a:lstStyle/>
          <a:p>
            <a:r>
              <a:rPr lang="en-US" altLang="zh-CN" dirty="0" smtClean="0"/>
              <a:t>(1)</a:t>
            </a:r>
            <a:r>
              <a:rPr lang="zh-CN" altLang="en-US" dirty="0" smtClean="0"/>
              <a:t>平均</a:t>
            </a:r>
            <a:r>
              <a:rPr lang="zh-CN" altLang="en-US" dirty="0"/>
              <a:t>接入</a:t>
            </a:r>
            <a:r>
              <a:rPr lang="zh-CN" altLang="en-US" dirty="0" smtClean="0"/>
              <a:t>时延</a:t>
            </a:r>
            <a:r>
              <a:rPr lang="en-US" altLang="zh-CN" dirty="0" smtClean="0"/>
              <a:t>=</a:t>
            </a:r>
            <a:r>
              <a:rPr lang="zh-CN" altLang="en-US" dirty="0"/>
              <a:t>△</a:t>
            </a:r>
            <a:r>
              <a:rPr lang="en-US" altLang="zh-CN" dirty="0"/>
              <a:t>/</a:t>
            </a:r>
            <a:r>
              <a:rPr lang="zh-CN" altLang="en-US" dirty="0"/>
              <a:t>（</a:t>
            </a:r>
            <a:r>
              <a:rPr lang="en-US" altLang="zh-CN" dirty="0"/>
              <a:t>1-△B</a:t>
            </a:r>
            <a:r>
              <a:rPr lang="zh-CN" altLang="en-US" dirty="0" smtClean="0"/>
              <a:t>）</a:t>
            </a:r>
            <a:r>
              <a:rPr lang="en-US" altLang="zh-CN" dirty="0" smtClean="0"/>
              <a:t>=(850 000b/1.5 x 10</a:t>
            </a:r>
            <a:r>
              <a:rPr lang="en-US" altLang="zh-CN" baseline="30000" dirty="0" smtClean="0"/>
              <a:t>6</a:t>
            </a:r>
            <a:r>
              <a:rPr lang="en-US" altLang="zh-CN" dirty="0" smtClean="0"/>
              <a:t>)/[1-</a:t>
            </a:r>
            <a:r>
              <a:rPr lang="en-US" altLang="zh-CN" dirty="0"/>
              <a:t>(850 000b/1.5 x </a:t>
            </a:r>
            <a:r>
              <a:rPr lang="en-US" altLang="zh-CN" dirty="0" smtClean="0"/>
              <a:t>10</a:t>
            </a:r>
            <a:r>
              <a:rPr lang="en-US" altLang="zh-CN" baseline="30000" dirty="0" smtClean="0"/>
              <a:t>6</a:t>
            </a:r>
            <a:r>
              <a:rPr lang="en-US" altLang="zh-CN" dirty="0" smtClean="0"/>
              <a:t>x16]=0.6s</a:t>
            </a:r>
            <a:endParaRPr lang="zh-CN" altLang="en-US" dirty="0"/>
          </a:p>
        </p:txBody>
      </p:sp>
      <p:sp>
        <p:nvSpPr>
          <p:cNvPr id="3" name="矩形 2"/>
          <p:cNvSpPr/>
          <p:nvPr/>
        </p:nvSpPr>
        <p:spPr>
          <a:xfrm>
            <a:off x="728242" y="3634653"/>
            <a:ext cx="6474849" cy="369332"/>
          </a:xfrm>
          <a:prstGeom prst="rect">
            <a:avLst/>
          </a:prstGeom>
        </p:spPr>
        <p:txBody>
          <a:bodyPr wrap="none">
            <a:spAutoFit/>
          </a:bodyPr>
          <a:lstStyle/>
          <a:p>
            <a:r>
              <a:rPr lang="zh-CN" altLang="en-US" dirty="0"/>
              <a:t>总的平均</a:t>
            </a:r>
            <a:r>
              <a:rPr lang="zh-CN" altLang="en-US" dirty="0" smtClean="0"/>
              <a:t>响应时间</a:t>
            </a:r>
            <a:r>
              <a:rPr lang="en-US" altLang="zh-CN" dirty="0" smtClean="0"/>
              <a:t>=</a:t>
            </a:r>
            <a:r>
              <a:rPr lang="zh-CN" altLang="en-US" dirty="0"/>
              <a:t>平均接入</a:t>
            </a:r>
            <a:r>
              <a:rPr lang="zh-CN" altLang="en-US" dirty="0" smtClean="0"/>
              <a:t>时延</a:t>
            </a:r>
            <a:r>
              <a:rPr lang="en-US" altLang="zh-CN" dirty="0" smtClean="0"/>
              <a:t>+</a:t>
            </a:r>
            <a:r>
              <a:rPr lang="zh-CN" altLang="en-US" dirty="0"/>
              <a:t>平均因特网</a:t>
            </a:r>
            <a:r>
              <a:rPr lang="zh-CN" altLang="en-US" dirty="0" smtClean="0"/>
              <a:t>时延</a:t>
            </a:r>
            <a:r>
              <a:rPr lang="en-US" altLang="zh-CN" dirty="0" smtClean="0"/>
              <a:t>=0.6+3=3.6</a:t>
            </a:r>
            <a:endParaRPr lang="zh-CN" altLang="en-US" dirty="0"/>
          </a:p>
        </p:txBody>
      </p:sp>
      <p:sp>
        <p:nvSpPr>
          <p:cNvPr id="116" name="矩形 115"/>
          <p:cNvSpPr/>
          <p:nvPr/>
        </p:nvSpPr>
        <p:spPr>
          <a:xfrm>
            <a:off x="396602" y="4378879"/>
            <a:ext cx="9183924" cy="369332"/>
          </a:xfrm>
          <a:prstGeom prst="rect">
            <a:avLst/>
          </a:prstGeom>
        </p:spPr>
        <p:txBody>
          <a:bodyPr wrap="none">
            <a:spAutoFit/>
          </a:bodyPr>
          <a:lstStyle/>
          <a:p>
            <a:r>
              <a:rPr lang="en-US" altLang="zh-CN" dirty="0" smtClean="0"/>
              <a:t>(2)</a:t>
            </a:r>
            <a:r>
              <a:rPr lang="zh-CN" altLang="en-US" dirty="0" smtClean="0"/>
              <a:t>平均</a:t>
            </a:r>
            <a:r>
              <a:rPr lang="zh-CN" altLang="en-US" dirty="0"/>
              <a:t>接入</a:t>
            </a:r>
            <a:r>
              <a:rPr lang="zh-CN" altLang="en-US" dirty="0" smtClean="0"/>
              <a:t>时延</a:t>
            </a:r>
            <a:r>
              <a:rPr lang="en-US" altLang="zh-CN" dirty="0" smtClean="0"/>
              <a:t>=</a:t>
            </a:r>
            <a:r>
              <a:rPr lang="zh-CN" altLang="en-US" dirty="0"/>
              <a:t>△</a:t>
            </a:r>
            <a:r>
              <a:rPr lang="en-US" altLang="zh-CN" dirty="0"/>
              <a:t>/</a:t>
            </a:r>
            <a:r>
              <a:rPr lang="zh-CN" altLang="en-US" dirty="0"/>
              <a:t>（</a:t>
            </a:r>
            <a:r>
              <a:rPr lang="en-US" altLang="zh-CN" dirty="0" smtClean="0"/>
              <a:t>1- △x0.4B</a:t>
            </a:r>
            <a:r>
              <a:rPr lang="zh-CN" altLang="en-US" dirty="0" smtClean="0"/>
              <a:t>）</a:t>
            </a:r>
            <a:r>
              <a:rPr lang="en-US" altLang="zh-CN" dirty="0" smtClean="0"/>
              <a:t>=(850 000b/1.5 x 10</a:t>
            </a:r>
            <a:r>
              <a:rPr lang="en-US" altLang="zh-CN" baseline="30000" dirty="0" smtClean="0"/>
              <a:t>6</a:t>
            </a:r>
            <a:r>
              <a:rPr lang="en-US" altLang="zh-CN" dirty="0" smtClean="0"/>
              <a:t>)/[1-0.4x850 </a:t>
            </a:r>
            <a:r>
              <a:rPr lang="en-US" altLang="zh-CN" dirty="0"/>
              <a:t>000b/1.5 x </a:t>
            </a:r>
            <a:r>
              <a:rPr lang="en-US" altLang="zh-CN" dirty="0" smtClean="0"/>
              <a:t>10</a:t>
            </a:r>
            <a:r>
              <a:rPr lang="en-US" altLang="zh-CN" baseline="30000" dirty="0" smtClean="0"/>
              <a:t>6</a:t>
            </a:r>
            <a:r>
              <a:rPr lang="en-US" altLang="zh-CN" dirty="0" smtClean="0"/>
              <a:t>x16]</a:t>
            </a:r>
            <a:endParaRPr lang="zh-CN" altLang="en-US" dirty="0"/>
          </a:p>
        </p:txBody>
      </p:sp>
      <p:sp>
        <p:nvSpPr>
          <p:cNvPr id="117" name="矩形 116"/>
          <p:cNvSpPr/>
          <p:nvPr/>
        </p:nvSpPr>
        <p:spPr>
          <a:xfrm>
            <a:off x="769452" y="5086066"/>
            <a:ext cx="8154797" cy="369332"/>
          </a:xfrm>
          <a:prstGeom prst="rect">
            <a:avLst/>
          </a:prstGeom>
        </p:spPr>
        <p:txBody>
          <a:bodyPr wrap="none">
            <a:spAutoFit/>
          </a:bodyPr>
          <a:lstStyle/>
          <a:p>
            <a:r>
              <a:rPr lang="zh-CN" altLang="en-US" dirty="0"/>
              <a:t>总的平均</a:t>
            </a:r>
            <a:r>
              <a:rPr lang="zh-CN" altLang="en-US" dirty="0" smtClean="0"/>
              <a:t>响应时间</a:t>
            </a:r>
            <a:r>
              <a:rPr lang="en-US" altLang="zh-CN" dirty="0" smtClean="0"/>
              <a:t>=(</a:t>
            </a:r>
            <a:r>
              <a:rPr lang="zh-CN" altLang="en-US" dirty="0" smtClean="0"/>
              <a:t>平均</a:t>
            </a:r>
            <a:r>
              <a:rPr lang="zh-CN" altLang="en-US" dirty="0"/>
              <a:t>接入</a:t>
            </a:r>
            <a:r>
              <a:rPr lang="zh-CN" altLang="en-US" dirty="0" smtClean="0"/>
              <a:t>时延</a:t>
            </a:r>
            <a:r>
              <a:rPr lang="en-US" altLang="zh-CN" dirty="0" smtClean="0"/>
              <a:t>+</a:t>
            </a:r>
            <a:r>
              <a:rPr lang="zh-CN" altLang="en-US" dirty="0"/>
              <a:t>平均因特网</a:t>
            </a:r>
            <a:r>
              <a:rPr lang="zh-CN" altLang="en-US" dirty="0" smtClean="0"/>
              <a:t>时延</a:t>
            </a:r>
            <a:r>
              <a:rPr lang="en-US" altLang="zh-CN" dirty="0" smtClean="0"/>
              <a:t>)x0.4=(3+0.089)x0.4=1.24s</a:t>
            </a:r>
            <a:endParaRPr lang="zh-CN" altLang="en-US" dirty="0"/>
          </a:p>
        </p:txBody>
      </p:sp>
    </p:spTree>
    <p:extLst>
      <p:ext uri="{BB962C8B-B14F-4D97-AF65-F5344CB8AC3E}">
        <p14:creationId xmlns:p14="http://schemas.microsoft.com/office/powerpoint/2010/main" val="15674343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学习目的</a:t>
            </a:r>
          </a:p>
        </p:txBody>
      </p:sp>
      <p:sp>
        <p:nvSpPr>
          <p:cNvPr id="4" name="矩形 3"/>
          <p:cNvSpPr/>
          <p:nvPr/>
        </p:nvSpPr>
        <p:spPr>
          <a:xfrm>
            <a:off x="143998" y="555120"/>
            <a:ext cx="11931272" cy="1631216"/>
          </a:xfrm>
          <a:prstGeom prst="rect">
            <a:avLst/>
          </a:prstGeom>
        </p:spPr>
        <p:txBody>
          <a:bodyPr wrap="square">
            <a:spAutoFit/>
          </a:bodyPr>
          <a:lstStyle/>
          <a:p>
            <a:r>
              <a:rPr lang="en-US" altLang="zh-CN" sz="2000" dirty="0"/>
              <a:t>P10.</a:t>
            </a:r>
            <a:r>
              <a:rPr lang="zh-CN" altLang="en-US" sz="2000" dirty="0"/>
              <a:t>考虑一条</a:t>
            </a:r>
            <a:r>
              <a:rPr lang="en-US" altLang="zh-CN" sz="2000" dirty="0"/>
              <a:t>10</a:t>
            </a:r>
            <a:r>
              <a:rPr lang="zh-CN" altLang="en-US" sz="2000" dirty="0"/>
              <a:t>米短链路，某发送方经过它能够以</a:t>
            </a:r>
            <a:r>
              <a:rPr lang="en-US" altLang="zh-CN" sz="2000" dirty="0"/>
              <a:t>150bps</a:t>
            </a:r>
            <a:r>
              <a:rPr lang="zh-CN" altLang="en-US" sz="2000" dirty="0"/>
              <a:t>速率双向传输。假定包含数</a:t>
            </a:r>
            <a:r>
              <a:rPr lang="zh-CN" altLang="en-US" sz="2000" dirty="0" smtClean="0"/>
              <a:t>据分</a:t>
            </a:r>
            <a:r>
              <a:rPr lang="zh-CN" altLang="en-US" sz="2000" dirty="0"/>
              <a:t>组是 </a:t>
            </a:r>
            <a:r>
              <a:rPr lang="en-US" altLang="zh-CN" sz="2000" dirty="0" smtClean="0"/>
              <a:t>100Kbits</a:t>
            </a:r>
            <a:r>
              <a:rPr lang="zh-CN" altLang="en-US" sz="2000" dirty="0" smtClean="0"/>
              <a:t>，</a:t>
            </a:r>
            <a:r>
              <a:rPr lang="zh-CN" altLang="en-US" sz="2000" dirty="0"/>
              <a:t>仅包含控制（如</a:t>
            </a:r>
            <a:r>
              <a:rPr lang="en-US" altLang="zh-CN" sz="2000" dirty="0"/>
              <a:t>ACK</a:t>
            </a:r>
            <a:r>
              <a:rPr lang="zh-CN" altLang="en-US" sz="2000" dirty="0"/>
              <a:t>或握手）的分组是</a:t>
            </a:r>
            <a:r>
              <a:rPr lang="en-US" altLang="zh-CN" sz="2000" dirty="0" smtClean="0"/>
              <a:t>200bits</a:t>
            </a:r>
            <a:r>
              <a:rPr lang="zh-CN" altLang="en-US" sz="2000" dirty="0" smtClean="0"/>
              <a:t>。</a:t>
            </a:r>
            <a:r>
              <a:rPr lang="zh-CN" altLang="en-US" sz="2000" dirty="0"/>
              <a:t>假定</a:t>
            </a:r>
            <a:r>
              <a:rPr lang="en-US" altLang="zh-CN" sz="2000" dirty="0"/>
              <a:t>N</a:t>
            </a:r>
            <a:r>
              <a:rPr lang="zh-CN" altLang="en-US" sz="2000" dirty="0"/>
              <a:t>个并行连接每个都获 得</a:t>
            </a:r>
            <a:r>
              <a:rPr lang="en-US" altLang="zh-CN" sz="2000" dirty="0" smtClean="0"/>
              <a:t>1/N</a:t>
            </a:r>
            <a:r>
              <a:rPr lang="zh-CN" altLang="en-US" sz="2000" dirty="0" smtClean="0"/>
              <a:t>的</a:t>
            </a:r>
            <a:r>
              <a:rPr lang="zh-CN" altLang="en-US" sz="2000" dirty="0"/>
              <a:t>链路带宽。现在考虑</a:t>
            </a:r>
            <a:r>
              <a:rPr lang="en-US" altLang="zh-CN" sz="2000" dirty="0"/>
              <a:t>HTTP</a:t>
            </a:r>
            <a:r>
              <a:rPr lang="zh-CN" altLang="en-US" sz="2000" dirty="0"/>
              <a:t>协议，并且假定每个下载对象</a:t>
            </a:r>
            <a:r>
              <a:rPr lang="zh-CN" altLang="en-US" sz="2000" dirty="0" smtClean="0"/>
              <a:t>是</a:t>
            </a:r>
            <a:r>
              <a:rPr lang="en-US" altLang="zh-CN" sz="2000" dirty="0" smtClean="0"/>
              <a:t>100Kbits</a:t>
            </a:r>
            <a:r>
              <a:rPr lang="zh-CN" altLang="en-US" sz="2000" dirty="0" smtClean="0"/>
              <a:t>，</a:t>
            </a:r>
            <a:r>
              <a:rPr lang="zh-CN" altLang="en-US" sz="2000" dirty="0"/>
              <a:t>这些初始下载对</a:t>
            </a:r>
            <a:r>
              <a:rPr lang="zh-CN" altLang="en-US" sz="2000" dirty="0" smtClean="0"/>
              <a:t>象包</a:t>
            </a:r>
            <a:r>
              <a:rPr lang="zh-CN" altLang="en-US" sz="2000" dirty="0"/>
              <a:t>含</a:t>
            </a:r>
            <a:r>
              <a:rPr lang="en-US" altLang="zh-CN" sz="2000" dirty="0"/>
              <a:t>10</a:t>
            </a:r>
            <a:r>
              <a:rPr lang="zh-CN" altLang="en-US" sz="2000" dirty="0"/>
              <a:t>个来自相同发送方的引用</a:t>
            </a:r>
            <a:r>
              <a:rPr lang="zh-CN" altLang="en-US" sz="2000" dirty="0" smtClean="0"/>
              <a:t>对象。</a:t>
            </a:r>
            <a:r>
              <a:rPr lang="zh-CN" altLang="en-US" sz="2000" dirty="0"/>
              <a:t>在这种情况下，经非持续</a:t>
            </a:r>
            <a:r>
              <a:rPr lang="en-US" altLang="zh-CN" sz="2000" dirty="0"/>
              <a:t>HTTP</a:t>
            </a:r>
            <a:r>
              <a:rPr lang="zh-CN" altLang="en-US" sz="2000" dirty="0"/>
              <a:t>的并行实例的并行下载有</a:t>
            </a:r>
            <a:r>
              <a:rPr lang="zh-CN" altLang="en-US" sz="2000" dirty="0" smtClean="0"/>
              <a:t>意义</a:t>
            </a:r>
            <a:r>
              <a:rPr lang="zh-CN" altLang="en-US" sz="2000" dirty="0"/>
              <a:t>吗？现在考虑持续</a:t>
            </a:r>
            <a:r>
              <a:rPr lang="en-US" altLang="zh-CN" sz="2000" dirty="0"/>
              <a:t>HTTP</a:t>
            </a:r>
            <a:r>
              <a:rPr lang="zh-CN" altLang="en-US" sz="2000" dirty="0"/>
              <a:t>。你期待这比非持续的情况有很大增益吗？评价并解释你的答案。</a:t>
            </a:r>
          </a:p>
        </p:txBody>
      </p:sp>
      <p:sp>
        <p:nvSpPr>
          <p:cNvPr id="2" name="矩形 1"/>
          <p:cNvSpPr/>
          <p:nvPr/>
        </p:nvSpPr>
        <p:spPr>
          <a:xfrm>
            <a:off x="554415" y="2421814"/>
            <a:ext cx="5601213" cy="707886"/>
          </a:xfrm>
          <a:prstGeom prst="rect">
            <a:avLst/>
          </a:prstGeom>
        </p:spPr>
        <p:txBody>
          <a:bodyPr wrap="none">
            <a:spAutoFit/>
          </a:bodyPr>
          <a:lstStyle/>
          <a:p>
            <a:r>
              <a:rPr lang="zh-CN" altLang="en-US" sz="2000" dirty="0" smtClean="0">
                <a:latin typeface="+mn-ea"/>
              </a:rPr>
              <a:t>假设Tp</a:t>
            </a:r>
            <a:r>
              <a:rPr lang="zh-CN" altLang="en-US" sz="2000" dirty="0">
                <a:latin typeface="+mn-ea"/>
              </a:rPr>
              <a:t>表示客户端和服务器之间的单向传播</a:t>
            </a:r>
            <a:r>
              <a:rPr lang="zh-CN" altLang="en-US" sz="2000" dirty="0" smtClean="0">
                <a:latin typeface="+mn-ea"/>
              </a:rPr>
              <a:t>延迟</a:t>
            </a:r>
            <a:endParaRPr lang="en-US" altLang="zh-CN" sz="2000" dirty="0" smtClean="0">
              <a:latin typeface="+mn-ea"/>
            </a:endParaRPr>
          </a:p>
          <a:p>
            <a:r>
              <a:rPr lang="zh-CN" altLang="en-US" sz="2000" dirty="0">
                <a:latin typeface="+mn-ea"/>
              </a:rPr>
              <a:t>（</a:t>
            </a:r>
            <a:r>
              <a:rPr lang="en-US" altLang="zh-CN" sz="2000" dirty="0">
                <a:latin typeface="+mn-ea"/>
              </a:rPr>
              <a:t>1</a:t>
            </a:r>
            <a:r>
              <a:rPr lang="zh-CN" altLang="en-US" sz="2000" dirty="0" smtClean="0">
                <a:latin typeface="+mn-ea"/>
              </a:rPr>
              <a:t>）非持续</a:t>
            </a:r>
            <a:r>
              <a:rPr lang="en-US" altLang="zh-CN" sz="2000" dirty="0" smtClean="0">
                <a:latin typeface="+mn-ea"/>
              </a:rPr>
              <a:t>HTTP</a:t>
            </a:r>
            <a:endParaRPr lang="zh-CN" altLang="en-US" sz="2000" dirty="0">
              <a:latin typeface="+mn-ea"/>
            </a:endParaRPr>
          </a:p>
        </p:txBody>
      </p:sp>
      <p:sp>
        <p:nvSpPr>
          <p:cNvPr id="3" name="矩形 2"/>
          <p:cNvSpPr/>
          <p:nvPr/>
        </p:nvSpPr>
        <p:spPr>
          <a:xfrm>
            <a:off x="1202573" y="3223785"/>
            <a:ext cx="8369443" cy="1323439"/>
          </a:xfrm>
          <a:prstGeom prst="rect">
            <a:avLst/>
          </a:prstGeom>
        </p:spPr>
        <p:txBody>
          <a:bodyPr wrap="square">
            <a:spAutoFit/>
          </a:bodyPr>
          <a:lstStyle/>
          <a:p>
            <a:r>
              <a:rPr lang="en-US" altLang="zh-CN" sz="2000" dirty="0">
                <a:solidFill>
                  <a:srgbClr val="000000"/>
                </a:solidFill>
                <a:latin typeface="Times New Roman" panose="02020603050405020304" pitchFamily="18" charset="0"/>
              </a:rPr>
              <a:t>(200/150+</a:t>
            </a:r>
            <a:r>
              <a:rPr lang="en-US" altLang="zh-CN" sz="2000" i="1" dirty="0">
                <a:solidFill>
                  <a:srgbClr val="000000"/>
                </a:solidFill>
                <a:latin typeface="Times New Roman" panose="02020603050405020304" pitchFamily="18" charset="0"/>
              </a:rPr>
              <a:t>T</a:t>
            </a:r>
            <a:r>
              <a:rPr lang="en-US" altLang="zh-CN" sz="2000" dirty="0">
                <a:solidFill>
                  <a:srgbClr val="000000"/>
                </a:solidFill>
                <a:latin typeface="Times New Roman" panose="02020603050405020304" pitchFamily="18" charset="0"/>
              </a:rPr>
              <a:t>p + 200/150 +</a:t>
            </a:r>
            <a:r>
              <a:rPr lang="en-US" altLang="zh-CN" sz="2000" i="1" dirty="0" err="1">
                <a:solidFill>
                  <a:srgbClr val="000000"/>
                </a:solidFill>
                <a:latin typeface="Times New Roman" panose="02020603050405020304" pitchFamily="18" charset="0"/>
              </a:rPr>
              <a:t>T</a:t>
            </a:r>
            <a:r>
              <a:rPr lang="en-US" altLang="zh-CN" sz="2000" dirty="0" err="1">
                <a:solidFill>
                  <a:srgbClr val="000000"/>
                </a:solidFill>
                <a:latin typeface="Times New Roman" panose="02020603050405020304" pitchFamily="18" charset="0"/>
              </a:rPr>
              <a:t>p</a:t>
            </a:r>
            <a:r>
              <a:rPr lang="en-US" altLang="zh-CN" sz="2000" dirty="0">
                <a:solidFill>
                  <a:srgbClr val="000000"/>
                </a:solidFill>
                <a:latin typeface="Times New Roman" panose="02020603050405020304" pitchFamily="18" charset="0"/>
              </a:rPr>
              <a:t> + 200/150+</a:t>
            </a:r>
            <a:r>
              <a:rPr lang="en-US" altLang="zh-CN" sz="2000" i="1" dirty="0">
                <a:solidFill>
                  <a:srgbClr val="000000"/>
                </a:solidFill>
                <a:latin typeface="Times New Roman" panose="02020603050405020304" pitchFamily="18" charset="0"/>
              </a:rPr>
              <a:t>T</a:t>
            </a:r>
            <a:r>
              <a:rPr lang="en-US" altLang="zh-CN" sz="2000" dirty="0">
                <a:solidFill>
                  <a:srgbClr val="000000"/>
                </a:solidFill>
                <a:latin typeface="Times New Roman" panose="02020603050405020304" pitchFamily="18" charset="0"/>
              </a:rPr>
              <a:t>p + 100,000/150+ </a:t>
            </a:r>
            <a:r>
              <a:rPr lang="en-US" altLang="zh-CN" sz="2000" i="1" dirty="0" err="1">
                <a:solidFill>
                  <a:srgbClr val="000000"/>
                </a:solidFill>
                <a:latin typeface="Times New Roman" panose="02020603050405020304" pitchFamily="18" charset="0"/>
              </a:rPr>
              <a:t>T</a:t>
            </a:r>
            <a:r>
              <a:rPr lang="en-US" altLang="zh-CN" sz="2000" dirty="0" err="1">
                <a:solidFill>
                  <a:srgbClr val="000000"/>
                </a:solidFill>
                <a:latin typeface="Times New Roman" panose="02020603050405020304" pitchFamily="18" charset="0"/>
              </a:rPr>
              <a:t>p</a:t>
            </a:r>
            <a:r>
              <a:rPr lang="en-US" altLang="zh-CN" sz="2000" dirty="0">
                <a:solidFill>
                  <a:srgbClr val="000000"/>
                </a:solidFill>
                <a:latin typeface="Times New Roman" panose="02020603050405020304" pitchFamily="18" charset="0"/>
              </a:rPr>
              <a:t> ) </a:t>
            </a:r>
          </a:p>
          <a:p>
            <a:r>
              <a:rPr lang="en-US" altLang="zh-CN" sz="2000" dirty="0">
                <a:solidFill>
                  <a:srgbClr val="000000"/>
                </a:solidFill>
                <a:latin typeface="Times New Roman" panose="02020603050405020304" pitchFamily="18" charset="0"/>
              </a:rPr>
              <a:t>+ (200/(150/10)+</a:t>
            </a:r>
            <a:r>
              <a:rPr lang="en-US" altLang="zh-CN" sz="2000" i="1" dirty="0" err="1">
                <a:solidFill>
                  <a:srgbClr val="000000"/>
                </a:solidFill>
                <a:latin typeface="Times New Roman" panose="02020603050405020304" pitchFamily="18" charset="0"/>
              </a:rPr>
              <a:t>T</a:t>
            </a:r>
            <a:r>
              <a:rPr lang="en-US" altLang="zh-CN" sz="2000" dirty="0" err="1">
                <a:solidFill>
                  <a:srgbClr val="000000"/>
                </a:solidFill>
                <a:latin typeface="Times New Roman" panose="02020603050405020304" pitchFamily="18" charset="0"/>
              </a:rPr>
              <a:t>p</a:t>
            </a:r>
            <a:r>
              <a:rPr lang="en-US" altLang="zh-CN" sz="2000" dirty="0">
                <a:solidFill>
                  <a:srgbClr val="000000"/>
                </a:solidFill>
                <a:latin typeface="Times New Roman" panose="02020603050405020304" pitchFamily="18" charset="0"/>
              </a:rPr>
              <a:t> + 200/(150/10) +</a:t>
            </a:r>
            <a:r>
              <a:rPr lang="en-US" altLang="zh-CN" sz="2000" i="1" dirty="0" err="1">
                <a:solidFill>
                  <a:srgbClr val="000000"/>
                </a:solidFill>
                <a:latin typeface="Times New Roman" panose="02020603050405020304" pitchFamily="18" charset="0"/>
              </a:rPr>
              <a:t>T</a:t>
            </a:r>
            <a:r>
              <a:rPr lang="en-US" altLang="zh-CN" sz="2000" dirty="0" err="1">
                <a:solidFill>
                  <a:srgbClr val="000000"/>
                </a:solidFill>
                <a:latin typeface="Times New Roman" panose="02020603050405020304" pitchFamily="18" charset="0"/>
              </a:rPr>
              <a:t>p</a:t>
            </a:r>
            <a:r>
              <a:rPr lang="en-US" altLang="zh-CN" sz="2000" dirty="0">
                <a:solidFill>
                  <a:srgbClr val="000000"/>
                </a:solidFill>
                <a:latin typeface="Times New Roman" panose="02020603050405020304" pitchFamily="18" charset="0"/>
              </a:rPr>
              <a:t> + 200/(150/10)+</a:t>
            </a:r>
            <a:r>
              <a:rPr lang="en-US" altLang="zh-CN" sz="2000" i="1" dirty="0" err="1">
                <a:solidFill>
                  <a:srgbClr val="000000"/>
                </a:solidFill>
                <a:latin typeface="Times New Roman" panose="02020603050405020304" pitchFamily="18" charset="0"/>
              </a:rPr>
              <a:t>T</a:t>
            </a:r>
            <a:r>
              <a:rPr lang="en-US" altLang="zh-CN" sz="2000" dirty="0" err="1">
                <a:solidFill>
                  <a:srgbClr val="000000"/>
                </a:solidFill>
                <a:latin typeface="Times New Roman" panose="02020603050405020304" pitchFamily="18" charset="0"/>
              </a:rPr>
              <a:t>p</a:t>
            </a:r>
            <a:r>
              <a:rPr lang="en-US" altLang="zh-CN" sz="2000" dirty="0">
                <a:solidFill>
                  <a:srgbClr val="000000"/>
                </a:solidFill>
                <a:latin typeface="Times New Roman" panose="02020603050405020304" pitchFamily="18" charset="0"/>
              </a:rPr>
              <a:t> + 100,000/(150/10)+ </a:t>
            </a:r>
            <a:r>
              <a:rPr lang="en-US" altLang="zh-CN" sz="2000" i="1" dirty="0" err="1">
                <a:solidFill>
                  <a:srgbClr val="000000"/>
                </a:solidFill>
                <a:latin typeface="Times New Roman" panose="02020603050405020304" pitchFamily="18" charset="0"/>
              </a:rPr>
              <a:t>T</a:t>
            </a:r>
            <a:r>
              <a:rPr lang="en-US" altLang="zh-CN" sz="2000" dirty="0" err="1">
                <a:solidFill>
                  <a:srgbClr val="000000"/>
                </a:solidFill>
                <a:latin typeface="Times New Roman" panose="02020603050405020304" pitchFamily="18" charset="0"/>
              </a:rPr>
              <a:t>p</a:t>
            </a:r>
            <a:r>
              <a:rPr lang="en-US" altLang="zh-CN" sz="2000" dirty="0">
                <a:solidFill>
                  <a:srgbClr val="000000"/>
                </a:solidFill>
                <a:latin typeface="Times New Roman" panose="02020603050405020304" pitchFamily="18" charset="0"/>
              </a:rPr>
              <a:t> ) </a:t>
            </a:r>
          </a:p>
          <a:p>
            <a:r>
              <a:rPr lang="en-US" altLang="zh-CN" sz="2000" dirty="0">
                <a:solidFill>
                  <a:srgbClr val="000000"/>
                </a:solidFill>
                <a:latin typeface="Times New Roman" panose="02020603050405020304" pitchFamily="18" charset="0"/>
              </a:rPr>
              <a:t>= 7377 + 8*</a:t>
            </a:r>
            <a:r>
              <a:rPr lang="en-US" altLang="zh-CN" sz="2000" i="1" dirty="0" err="1">
                <a:solidFill>
                  <a:srgbClr val="000000"/>
                </a:solidFill>
                <a:latin typeface="Times New Roman" panose="02020603050405020304" pitchFamily="18" charset="0"/>
              </a:rPr>
              <a:t>T</a:t>
            </a:r>
            <a:r>
              <a:rPr lang="en-US" altLang="zh-CN" sz="2000" dirty="0" err="1">
                <a:solidFill>
                  <a:srgbClr val="000000"/>
                </a:solidFill>
                <a:latin typeface="Times New Roman" panose="02020603050405020304" pitchFamily="18" charset="0"/>
              </a:rPr>
              <a:t>p</a:t>
            </a:r>
            <a:r>
              <a:rPr lang="en-US" altLang="zh-CN" sz="2000" dirty="0">
                <a:solidFill>
                  <a:srgbClr val="000000"/>
                </a:solidFill>
                <a:latin typeface="Times New Roman" panose="02020603050405020304" pitchFamily="18" charset="0"/>
              </a:rPr>
              <a:t> (seconds) </a:t>
            </a:r>
            <a:endParaRPr lang="zh-CN" altLang="en-US" sz="2000" dirty="0"/>
          </a:p>
        </p:txBody>
      </p:sp>
      <p:sp>
        <p:nvSpPr>
          <p:cNvPr id="6" name="矩形 5"/>
          <p:cNvSpPr/>
          <p:nvPr/>
        </p:nvSpPr>
        <p:spPr>
          <a:xfrm>
            <a:off x="647585" y="4531088"/>
            <a:ext cx="2017347" cy="400110"/>
          </a:xfrm>
          <a:prstGeom prst="rect">
            <a:avLst/>
          </a:prstGeom>
        </p:spPr>
        <p:txBody>
          <a:bodyPr wrap="none">
            <a:spAutoFit/>
          </a:bodyPr>
          <a:lstStyle/>
          <a:p>
            <a:r>
              <a:rPr lang="zh-CN" altLang="en-US" sz="2000" dirty="0" smtClean="0">
                <a:latin typeface="+mn-ea"/>
              </a:rPr>
              <a:t>（</a:t>
            </a:r>
            <a:r>
              <a:rPr lang="en-US" altLang="zh-CN" sz="2000" dirty="0">
                <a:latin typeface="+mn-ea"/>
              </a:rPr>
              <a:t>2</a:t>
            </a:r>
            <a:r>
              <a:rPr lang="zh-CN" altLang="en-US" sz="2000" dirty="0" smtClean="0">
                <a:latin typeface="+mn-ea"/>
              </a:rPr>
              <a:t>）持续</a:t>
            </a:r>
            <a:r>
              <a:rPr lang="en-US" altLang="zh-CN" sz="2000" dirty="0" smtClean="0">
                <a:latin typeface="+mn-ea"/>
              </a:rPr>
              <a:t>HTTP</a:t>
            </a:r>
            <a:endParaRPr lang="zh-CN" altLang="en-US" sz="2000" dirty="0">
              <a:latin typeface="+mn-ea"/>
            </a:endParaRPr>
          </a:p>
        </p:txBody>
      </p:sp>
      <p:sp>
        <p:nvSpPr>
          <p:cNvPr id="7" name="矩形 6"/>
          <p:cNvSpPr/>
          <p:nvPr/>
        </p:nvSpPr>
        <p:spPr>
          <a:xfrm>
            <a:off x="1202573" y="4926110"/>
            <a:ext cx="8369443" cy="1015663"/>
          </a:xfrm>
          <a:prstGeom prst="rect">
            <a:avLst/>
          </a:prstGeom>
        </p:spPr>
        <p:txBody>
          <a:bodyPr wrap="square">
            <a:spAutoFit/>
          </a:bodyPr>
          <a:lstStyle/>
          <a:p>
            <a:r>
              <a:rPr lang="en-US" altLang="zh-CN" sz="2000" dirty="0">
                <a:solidFill>
                  <a:srgbClr val="000000"/>
                </a:solidFill>
                <a:latin typeface="Times New Roman" panose="02020603050405020304" pitchFamily="18" charset="0"/>
              </a:rPr>
              <a:t>(200/150+</a:t>
            </a:r>
            <a:r>
              <a:rPr lang="en-US" altLang="zh-CN" sz="2000" i="1" dirty="0">
                <a:solidFill>
                  <a:srgbClr val="000000"/>
                </a:solidFill>
                <a:latin typeface="Times New Roman" panose="02020603050405020304" pitchFamily="18" charset="0"/>
              </a:rPr>
              <a:t>T</a:t>
            </a:r>
            <a:r>
              <a:rPr lang="en-US" altLang="zh-CN" sz="2000" dirty="0">
                <a:solidFill>
                  <a:srgbClr val="000000"/>
                </a:solidFill>
                <a:latin typeface="Times New Roman" panose="02020603050405020304" pitchFamily="18" charset="0"/>
              </a:rPr>
              <a:t>p + 200/150 +</a:t>
            </a:r>
            <a:r>
              <a:rPr lang="en-US" altLang="zh-CN" sz="2000" i="1" dirty="0" err="1">
                <a:solidFill>
                  <a:srgbClr val="000000"/>
                </a:solidFill>
                <a:latin typeface="Times New Roman" panose="02020603050405020304" pitchFamily="18" charset="0"/>
              </a:rPr>
              <a:t>T</a:t>
            </a:r>
            <a:r>
              <a:rPr lang="en-US" altLang="zh-CN" sz="2000" dirty="0" err="1">
                <a:solidFill>
                  <a:srgbClr val="000000"/>
                </a:solidFill>
                <a:latin typeface="Times New Roman" panose="02020603050405020304" pitchFamily="18" charset="0"/>
              </a:rPr>
              <a:t>p</a:t>
            </a:r>
            <a:r>
              <a:rPr lang="en-US" altLang="zh-CN" sz="2000" dirty="0">
                <a:solidFill>
                  <a:srgbClr val="000000"/>
                </a:solidFill>
                <a:latin typeface="Times New Roman" panose="02020603050405020304" pitchFamily="18" charset="0"/>
              </a:rPr>
              <a:t> + 200/150+</a:t>
            </a:r>
            <a:r>
              <a:rPr lang="en-US" altLang="zh-CN" sz="2000" i="1" dirty="0">
                <a:solidFill>
                  <a:srgbClr val="000000"/>
                </a:solidFill>
                <a:latin typeface="Times New Roman" panose="02020603050405020304" pitchFamily="18" charset="0"/>
              </a:rPr>
              <a:t>T</a:t>
            </a:r>
            <a:r>
              <a:rPr lang="en-US" altLang="zh-CN" sz="2000" dirty="0">
                <a:solidFill>
                  <a:srgbClr val="000000"/>
                </a:solidFill>
                <a:latin typeface="Times New Roman" panose="02020603050405020304" pitchFamily="18" charset="0"/>
              </a:rPr>
              <a:t>p + 100,000/150+ </a:t>
            </a:r>
            <a:r>
              <a:rPr lang="en-US" altLang="zh-CN" sz="2000" i="1" dirty="0" err="1">
                <a:solidFill>
                  <a:srgbClr val="000000"/>
                </a:solidFill>
                <a:latin typeface="Times New Roman" panose="02020603050405020304" pitchFamily="18" charset="0"/>
              </a:rPr>
              <a:t>T</a:t>
            </a:r>
            <a:r>
              <a:rPr lang="en-US" altLang="zh-CN" sz="2000" dirty="0" err="1">
                <a:solidFill>
                  <a:srgbClr val="000000"/>
                </a:solidFill>
                <a:latin typeface="Times New Roman" panose="02020603050405020304" pitchFamily="18" charset="0"/>
              </a:rPr>
              <a:t>p</a:t>
            </a:r>
            <a:r>
              <a:rPr lang="en-US" altLang="zh-CN" sz="2000" dirty="0">
                <a:solidFill>
                  <a:srgbClr val="000000"/>
                </a:solidFill>
                <a:latin typeface="Times New Roman" panose="02020603050405020304" pitchFamily="18" charset="0"/>
              </a:rPr>
              <a:t> ) </a:t>
            </a:r>
          </a:p>
          <a:p>
            <a:r>
              <a:rPr lang="en-US" altLang="zh-CN" sz="2000" dirty="0">
                <a:solidFill>
                  <a:srgbClr val="000000"/>
                </a:solidFill>
                <a:latin typeface="Times New Roman" panose="02020603050405020304" pitchFamily="18" charset="0"/>
              </a:rPr>
              <a:t>+ 10*(200/150+</a:t>
            </a:r>
            <a:r>
              <a:rPr lang="en-US" altLang="zh-CN" sz="2000" i="1" dirty="0">
                <a:solidFill>
                  <a:srgbClr val="000000"/>
                </a:solidFill>
                <a:latin typeface="Times New Roman" panose="02020603050405020304" pitchFamily="18" charset="0"/>
              </a:rPr>
              <a:t>T</a:t>
            </a:r>
            <a:r>
              <a:rPr lang="en-US" altLang="zh-CN" sz="2000" dirty="0">
                <a:solidFill>
                  <a:srgbClr val="000000"/>
                </a:solidFill>
                <a:latin typeface="Times New Roman" panose="02020603050405020304" pitchFamily="18" charset="0"/>
              </a:rPr>
              <a:t>p + 100,000/150+ </a:t>
            </a:r>
            <a:r>
              <a:rPr lang="en-US" altLang="zh-CN" sz="2000" i="1" dirty="0" err="1">
                <a:solidFill>
                  <a:srgbClr val="000000"/>
                </a:solidFill>
                <a:latin typeface="Times New Roman" panose="02020603050405020304" pitchFamily="18" charset="0"/>
              </a:rPr>
              <a:t>T</a:t>
            </a:r>
            <a:r>
              <a:rPr lang="en-US" altLang="zh-CN" sz="2000" dirty="0" err="1">
                <a:solidFill>
                  <a:srgbClr val="000000"/>
                </a:solidFill>
                <a:latin typeface="Times New Roman" panose="02020603050405020304" pitchFamily="18" charset="0"/>
              </a:rPr>
              <a:t>p</a:t>
            </a:r>
            <a:r>
              <a:rPr lang="en-US" altLang="zh-CN" sz="2000" dirty="0">
                <a:solidFill>
                  <a:srgbClr val="000000"/>
                </a:solidFill>
                <a:latin typeface="Times New Roman" panose="02020603050405020304" pitchFamily="18" charset="0"/>
              </a:rPr>
              <a:t> ) </a:t>
            </a:r>
          </a:p>
          <a:p>
            <a:r>
              <a:rPr lang="en-US" altLang="zh-CN" sz="2000" dirty="0">
                <a:solidFill>
                  <a:srgbClr val="000000"/>
                </a:solidFill>
                <a:latin typeface="Times New Roman" panose="02020603050405020304" pitchFamily="18" charset="0"/>
              </a:rPr>
              <a:t>=7351 + 24*</a:t>
            </a:r>
            <a:r>
              <a:rPr lang="en-US" altLang="zh-CN" sz="2000" i="1" dirty="0" err="1">
                <a:solidFill>
                  <a:srgbClr val="000000"/>
                </a:solidFill>
                <a:latin typeface="Times New Roman" panose="02020603050405020304" pitchFamily="18" charset="0"/>
              </a:rPr>
              <a:t>T</a:t>
            </a:r>
            <a:r>
              <a:rPr lang="en-US" altLang="zh-CN" sz="2000" dirty="0" err="1">
                <a:solidFill>
                  <a:srgbClr val="000000"/>
                </a:solidFill>
                <a:latin typeface="Times New Roman" panose="02020603050405020304" pitchFamily="18" charset="0"/>
              </a:rPr>
              <a:t>p</a:t>
            </a:r>
            <a:r>
              <a:rPr lang="en-US" altLang="zh-CN" sz="2000" dirty="0">
                <a:solidFill>
                  <a:srgbClr val="000000"/>
                </a:solidFill>
                <a:latin typeface="Times New Roman" panose="02020603050405020304" pitchFamily="18" charset="0"/>
              </a:rPr>
              <a:t> (seconds) </a:t>
            </a:r>
            <a:endParaRPr lang="zh-CN" altLang="en-US" sz="2000" dirty="0"/>
          </a:p>
        </p:txBody>
      </p:sp>
      <p:sp>
        <p:nvSpPr>
          <p:cNvPr id="8" name="矩形 7"/>
          <p:cNvSpPr/>
          <p:nvPr/>
        </p:nvSpPr>
        <p:spPr>
          <a:xfrm>
            <a:off x="1202574" y="6122664"/>
            <a:ext cx="7151317" cy="400110"/>
          </a:xfrm>
          <a:prstGeom prst="rect">
            <a:avLst/>
          </a:prstGeom>
        </p:spPr>
        <p:txBody>
          <a:bodyPr wrap="none">
            <a:spAutoFit/>
          </a:bodyPr>
          <a:lstStyle/>
          <a:p>
            <a:r>
              <a:rPr lang="zh-CN" altLang="en-US" sz="2000" dirty="0" smtClean="0">
                <a:solidFill>
                  <a:srgbClr val="000000"/>
                </a:solidFill>
                <a:latin typeface="+mn-ea"/>
              </a:rPr>
              <a:t>假设传播速率为</a:t>
            </a:r>
            <a:r>
              <a:rPr lang="en-US" altLang="zh-CN" sz="2000" dirty="0" smtClean="0">
                <a:solidFill>
                  <a:srgbClr val="000000"/>
                </a:solidFill>
                <a:latin typeface="+mn-ea"/>
              </a:rPr>
              <a:t>300*1</a:t>
            </a:r>
            <a:r>
              <a:rPr lang="en-US" altLang="zh-CN" sz="2000" dirty="0">
                <a:solidFill>
                  <a:srgbClr val="000000"/>
                </a:solidFill>
                <a:latin typeface="+mn-ea"/>
              </a:rPr>
              <a:t>0</a:t>
            </a:r>
            <a:r>
              <a:rPr lang="en-US" altLang="zh-CN" sz="2000" baseline="30000" dirty="0">
                <a:solidFill>
                  <a:srgbClr val="000000"/>
                </a:solidFill>
                <a:latin typeface="+mn-ea"/>
              </a:rPr>
              <a:t>6</a:t>
            </a:r>
            <a:r>
              <a:rPr lang="en-US" altLang="zh-CN" sz="2000" dirty="0" smtClean="0">
                <a:solidFill>
                  <a:srgbClr val="000000"/>
                </a:solidFill>
                <a:latin typeface="+mn-ea"/>
              </a:rPr>
              <a:t> </a:t>
            </a:r>
            <a:r>
              <a:rPr lang="en-US" altLang="zh-CN" sz="2000" dirty="0">
                <a:solidFill>
                  <a:srgbClr val="000000"/>
                </a:solidFill>
                <a:latin typeface="+mn-ea"/>
              </a:rPr>
              <a:t>m/sec, </a:t>
            </a:r>
            <a:r>
              <a:rPr lang="en-US" altLang="zh-CN" sz="2000" dirty="0" err="1" smtClean="0">
                <a:solidFill>
                  <a:srgbClr val="000000"/>
                </a:solidFill>
                <a:latin typeface="+mn-ea"/>
              </a:rPr>
              <a:t>Tp</a:t>
            </a:r>
            <a:r>
              <a:rPr lang="en-US" altLang="zh-CN" sz="2000" dirty="0" smtClean="0">
                <a:solidFill>
                  <a:srgbClr val="000000"/>
                </a:solidFill>
                <a:latin typeface="+mn-ea"/>
              </a:rPr>
              <a:t>=10</a:t>
            </a:r>
            <a:r>
              <a:rPr lang="en-US" altLang="zh-CN" sz="2000" dirty="0">
                <a:solidFill>
                  <a:srgbClr val="000000"/>
                </a:solidFill>
                <a:latin typeface="+mn-ea"/>
              </a:rPr>
              <a:t>/(300*10</a:t>
            </a:r>
            <a:r>
              <a:rPr lang="en-US" altLang="zh-CN" sz="2000" baseline="30000" dirty="0">
                <a:solidFill>
                  <a:srgbClr val="000000"/>
                </a:solidFill>
                <a:latin typeface="+mn-ea"/>
              </a:rPr>
              <a:t>6</a:t>
            </a:r>
            <a:r>
              <a:rPr lang="en-US" altLang="zh-CN" sz="2000" dirty="0">
                <a:solidFill>
                  <a:srgbClr val="000000"/>
                </a:solidFill>
                <a:latin typeface="+mn-ea"/>
              </a:rPr>
              <a:t>)=0.03 </a:t>
            </a:r>
            <a:r>
              <a:rPr lang="en-US" altLang="zh-CN" sz="2000" dirty="0" err="1" smtClean="0">
                <a:solidFill>
                  <a:srgbClr val="000000"/>
                </a:solidFill>
                <a:latin typeface="+mn-ea"/>
              </a:rPr>
              <a:t>ms</a:t>
            </a:r>
            <a:r>
              <a:rPr lang="en-US" altLang="zh-CN" sz="2000" dirty="0" smtClean="0">
                <a:solidFill>
                  <a:srgbClr val="000000"/>
                </a:solidFill>
                <a:latin typeface="+mn-ea"/>
              </a:rPr>
              <a:t> </a:t>
            </a:r>
            <a:endParaRPr lang="zh-CN" altLang="en-US" sz="2000" dirty="0">
              <a:latin typeface="+mn-ea"/>
            </a:endParaRPr>
          </a:p>
        </p:txBody>
      </p:sp>
    </p:spTree>
    <p:extLst>
      <p:ext uri="{BB962C8B-B14F-4D97-AF65-F5344CB8AC3E}">
        <p14:creationId xmlns:p14="http://schemas.microsoft.com/office/powerpoint/2010/main" val="335995317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Rectangle 2"/>
          <p:cNvSpPr>
            <a:spLocks noGrp="1" noChangeArrowheads="1"/>
          </p:cNvSpPr>
          <p:nvPr>
            <p:ph type="title"/>
          </p:nvPr>
        </p:nvSpPr>
        <p:spPr>
          <a:xfrm>
            <a:off x="644145" y="679870"/>
            <a:ext cx="10906506" cy="871538"/>
          </a:xfrm>
        </p:spPr>
        <p:txBody>
          <a:bodyPr/>
          <a:lstStyle/>
          <a:p>
            <a:r>
              <a:rPr lang="zh-CN" altLang="en-US" sz="3600" b="1" dirty="0">
                <a:solidFill>
                  <a:schemeClr val="accent1"/>
                </a:solidFill>
                <a:latin typeface="+mn-ea"/>
                <a:ea typeface="+mn-ea"/>
              </a:rPr>
              <a:t>内容分发网络</a:t>
            </a:r>
            <a:r>
              <a:rPr lang="en-US" altLang="zh-CN" sz="3600" b="1" dirty="0">
                <a:solidFill>
                  <a:schemeClr val="accent1"/>
                </a:solidFill>
                <a:latin typeface="+mn-ea"/>
                <a:ea typeface="+mn-ea"/>
              </a:rPr>
              <a:t>(</a:t>
            </a:r>
            <a:r>
              <a:rPr lang="en-US" altLang="zh-CN" sz="3200" b="1" dirty="0">
                <a:solidFill>
                  <a:schemeClr val="accent1"/>
                </a:solidFill>
                <a:latin typeface="+mn-ea"/>
                <a:ea typeface="+mn-ea"/>
              </a:rPr>
              <a:t>Content distribution networks, CDN</a:t>
            </a:r>
            <a:r>
              <a:rPr lang="en-US" altLang="zh-CN" sz="3600" b="1" dirty="0">
                <a:solidFill>
                  <a:schemeClr val="accent1"/>
                </a:solidFill>
                <a:latin typeface="+mn-ea"/>
                <a:ea typeface="+mn-ea"/>
              </a:rPr>
              <a:t>)</a:t>
            </a:r>
          </a:p>
        </p:txBody>
      </p:sp>
      <p:sp>
        <p:nvSpPr>
          <p:cNvPr id="223235" name="Rectangle 3"/>
          <p:cNvSpPr>
            <a:spLocks noGrp="1" noChangeArrowheads="1"/>
          </p:cNvSpPr>
          <p:nvPr>
            <p:ph type="body" idx="1"/>
          </p:nvPr>
        </p:nvSpPr>
        <p:spPr>
          <a:xfrm>
            <a:off x="823965" y="1381126"/>
            <a:ext cx="10229222" cy="5053013"/>
          </a:xfrm>
        </p:spPr>
        <p:txBody>
          <a:bodyPr/>
          <a:lstStyle/>
          <a:p>
            <a:pPr marL="287338" indent="-287338"/>
            <a:r>
              <a:rPr lang="zh-CN" altLang="en-US" dirty="0">
                <a:solidFill>
                  <a:srgbClr val="CC0000"/>
                </a:solidFill>
              </a:rPr>
              <a:t>挑战</a:t>
            </a:r>
            <a:r>
              <a:rPr lang="en-US" altLang="zh-CN" dirty="0">
                <a:solidFill>
                  <a:srgbClr val="CC0000"/>
                </a:solidFill>
              </a:rPr>
              <a:t>: </a:t>
            </a:r>
            <a:r>
              <a:rPr lang="zh-CN" altLang="en-US" dirty="0">
                <a:solidFill>
                  <a:srgbClr val="CC0000"/>
                </a:solidFill>
              </a:rPr>
              <a:t>如何从海量的视频中，挑选出某些内容，采用流的方式发送给成千上万的用户？</a:t>
            </a:r>
            <a:endParaRPr lang="en-US" altLang="zh-CN" dirty="0">
              <a:solidFill>
                <a:srgbClr val="000000"/>
              </a:solidFill>
            </a:endParaRPr>
          </a:p>
          <a:p>
            <a:pPr marL="287338" indent="-287338"/>
            <a:endParaRPr lang="en-US" altLang="zh-CN" dirty="0">
              <a:solidFill>
                <a:srgbClr val="000000"/>
              </a:solidFill>
            </a:endParaRPr>
          </a:p>
          <a:p>
            <a:pPr marL="287338" indent="-287338"/>
            <a:r>
              <a:rPr lang="zh-CN" altLang="en-US" dirty="0">
                <a:solidFill>
                  <a:srgbClr val="CC0000"/>
                </a:solidFill>
              </a:rPr>
              <a:t>选项</a:t>
            </a:r>
            <a:r>
              <a:rPr lang="en-US" altLang="zh-CN" dirty="0">
                <a:solidFill>
                  <a:srgbClr val="CC0000"/>
                </a:solidFill>
              </a:rPr>
              <a:t>1: </a:t>
            </a:r>
            <a:r>
              <a:rPr lang="zh-CN" altLang="en-US" dirty="0">
                <a:solidFill>
                  <a:srgbClr val="CC0000"/>
                </a:solidFill>
              </a:rPr>
              <a:t>使用单点，庞大的服务器</a:t>
            </a:r>
            <a:endParaRPr lang="en-US" altLang="zh-CN" dirty="0">
              <a:solidFill>
                <a:srgbClr val="000000"/>
              </a:solidFill>
            </a:endParaRPr>
          </a:p>
          <a:p>
            <a:pPr marL="681038" lvl="1" indent="-223838"/>
            <a:r>
              <a:rPr lang="zh-CN" altLang="en-US" dirty="0">
                <a:solidFill>
                  <a:srgbClr val="000000"/>
                </a:solidFill>
              </a:rPr>
              <a:t>单点故障</a:t>
            </a:r>
            <a:endParaRPr lang="en-US" altLang="zh-CN" dirty="0">
              <a:solidFill>
                <a:srgbClr val="000000"/>
              </a:solidFill>
            </a:endParaRPr>
          </a:p>
          <a:p>
            <a:pPr marL="681038" lvl="1" indent="-223838"/>
            <a:r>
              <a:rPr lang="zh-CN" altLang="en-US" dirty="0">
                <a:solidFill>
                  <a:srgbClr val="000000"/>
                </a:solidFill>
              </a:rPr>
              <a:t>单点网络拥塞</a:t>
            </a:r>
            <a:endParaRPr lang="en-US" altLang="zh-CN" dirty="0">
              <a:solidFill>
                <a:srgbClr val="000000"/>
              </a:solidFill>
            </a:endParaRPr>
          </a:p>
          <a:p>
            <a:pPr marL="681038" lvl="1" indent="-223838"/>
            <a:r>
              <a:rPr lang="zh-CN" altLang="en-US" dirty="0">
                <a:solidFill>
                  <a:srgbClr val="000000"/>
                </a:solidFill>
              </a:rPr>
              <a:t>远距离用户的访问路径很长</a:t>
            </a:r>
            <a:endParaRPr lang="en-US" altLang="zh-CN" dirty="0">
              <a:solidFill>
                <a:srgbClr val="000000"/>
              </a:solidFill>
            </a:endParaRPr>
          </a:p>
          <a:p>
            <a:pPr marL="681038" lvl="1" indent="-223838"/>
            <a:r>
              <a:rPr lang="zh-CN" altLang="en-US" dirty="0">
                <a:solidFill>
                  <a:srgbClr val="000000"/>
                </a:solidFill>
              </a:rPr>
              <a:t>输出链路上发送同一视频的多份重复拷贝</a:t>
            </a:r>
            <a:endParaRPr lang="en-US" altLang="zh-CN" dirty="0">
              <a:solidFill>
                <a:srgbClr val="000000"/>
              </a:solidFill>
            </a:endParaRPr>
          </a:p>
          <a:p>
            <a:pPr marL="681038" lvl="1" indent="-223838">
              <a:buNone/>
            </a:pPr>
            <a:endParaRPr lang="en-US" altLang="zh-CN" dirty="0">
              <a:solidFill>
                <a:srgbClr val="000000"/>
              </a:solidFill>
            </a:endParaRPr>
          </a:p>
          <a:p>
            <a:pPr marL="287338" indent="-287338">
              <a:buNone/>
            </a:pPr>
            <a:r>
              <a:rPr lang="en-US" altLang="zh-CN" dirty="0">
                <a:solidFill>
                  <a:srgbClr val="000000"/>
                </a:solidFill>
              </a:rPr>
              <a:t>….</a:t>
            </a:r>
            <a:r>
              <a:rPr lang="zh-CN" altLang="en-US" dirty="0">
                <a:solidFill>
                  <a:srgbClr val="000000"/>
                </a:solidFill>
              </a:rPr>
              <a:t>很显然</a:t>
            </a:r>
            <a:r>
              <a:rPr lang="en-US" altLang="zh-CN" dirty="0">
                <a:solidFill>
                  <a:srgbClr val="000000"/>
                </a:solidFill>
              </a:rPr>
              <a:t>: </a:t>
            </a:r>
            <a:r>
              <a:rPr lang="zh-CN" altLang="en-US" dirty="0">
                <a:solidFill>
                  <a:srgbClr val="000000"/>
                </a:solidFill>
              </a:rPr>
              <a:t>这种方案</a:t>
            </a:r>
            <a:r>
              <a:rPr lang="zh-CN" altLang="en-US" dirty="0">
                <a:solidFill>
                  <a:srgbClr val="CC0000"/>
                </a:solidFill>
              </a:rPr>
              <a:t>不具有可扩展性</a:t>
            </a:r>
            <a:endParaRPr lang="en-US" altLang="ja-JP" dirty="0">
              <a:solidFill>
                <a:srgbClr val="CC0000"/>
              </a:solidFill>
            </a:endParaRPr>
          </a:p>
          <a:p>
            <a:pPr marL="681038" lvl="1" indent="-223838"/>
            <a:endParaRPr lang="en-US" altLang="zh-CN" dirty="0">
              <a:solidFill>
                <a:srgbClr val="000000"/>
              </a:solidFill>
            </a:endParaRPr>
          </a:p>
          <a:p>
            <a:pPr marL="287338" indent="-287338"/>
            <a:endParaRPr lang="en-US" altLang="zh-CN" dirty="0">
              <a:solidFill>
                <a:srgbClr val="000000"/>
              </a:solidFill>
            </a:endParaRPr>
          </a:p>
          <a:p>
            <a:pPr marL="287338" indent="-287338"/>
            <a:endParaRPr lang="en-US" altLang="zh-CN" dirty="0">
              <a:solidFill>
                <a:srgbClr val="000000"/>
              </a:solidFill>
            </a:endParaRPr>
          </a:p>
        </p:txBody>
      </p:sp>
    </p:spTree>
    <p:extLst>
      <p:ext uri="{BB962C8B-B14F-4D97-AF65-F5344CB8AC3E}">
        <p14:creationId xmlns:p14="http://schemas.microsoft.com/office/powerpoint/2010/main" val="14002820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Freeform 1287"/>
          <p:cNvSpPr>
            <a:spLocks/>
          </p:cNvSpPr>
          <p:nvPr/>
        </p:nvSpPr>
        <p:spPr bwMode="auto">
          <a:xfrm rot="5400000">
            <a:off x="1293019" y="4423569"/>
            <a:ext cx="2554288" cy="1422400"/>
          </a:xfrm>
          <a:custGeom>
            <a:avLst/>
            <a:gdLst>
              <a:gd name="T0" fmla="*/ 2147483647 w 10000"/>
              <a:gd name="T1" fmla="*/ 362723237 h 10000"/>
              <a:gd name="T2" fmla="*/ 2147483647 w 10000"/>
              <a:gd name="T3" fmla="*/ 2147483647 h 10000"/>
              <a:gd name="T4" fmla="*/ 2147483647 w 10000"/>
              <a:gd name="T5" fmla="*/ 2147483647 h 10000"/>
              <a:gd name="T6" fmla="*/ 2147483647 w 10000"/>
              <a:gd name="T7" fmla="*/ 2147483647 h 10000"/>
              <a:gd name="T8" fmla="*/ 2132822051 w 10000"/>
              <a:gd name="T9" fmla="*/ 2147483647 h 10000"/>
              <a:gd name="T10" fmla="*/ 1482993304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147483647 h 10000"/>
              <a:gd name="T20" fmla="*/ 2147483647 w 10000"/>
              <a:gd name="T21" fmla="*/ 2147483647 h 10000"/>
              <a:gd name="T22" fmla="*/ 2147483647 w 10000"/>
              <a:gd name="T23" fmla="*/ 2147483647 h 10000"/>
              <a:gd name="T24" fmla="*/ 2147483647 w 10000"/>
              <a:gd name="T25" fmla="*/ 2147483647 h 10000"/>
              <a:gd name="T26" fmla="*/ 2147483647 w 10000"/>
              <a:gd name="T27" fmla="*/ 2147483647 h 10000"/>
              <a:gd name="T28" fmla="*/ 2147483647 w 10000"/>
              <a:gd name="T29" fmla="*/ 2147483647 h 10000"/>
              <a:gd name="T30" fmla="*/ 2147483647 w 10000"/>
              <a:gd name="T31" fmla="*/ 621796755 h 10000"/>
              <a:gd name="T32" fmla="*/ 2147483647 w 10000"/>
              <a:gd name="T33" fmla="*/ 14385158 h 10000"/>
              <a:gd name="T34" fmla="*/ 2147483647 w 10000"/>
              <a:gd name="T35" fmla="*/ 362723237 h 1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000" h="10000">
                <a:moveTo>
                  <a:pt x="6270" y="126"/>
                </a:moveTo>
                <a:cubicBezTo>
                  <a:pt x="5642" y="245"/>
                  <a:pt x="4469" y="528"/>
                  <a:pt x="3738" y="756"/>
                </a:cubicBezTo>
                <a:cubicBezTo>
                  <a:pt x="3007" y="984"/>
                  <a:pt x="2405" y="1322"/>
                  <a:pt x="1887" y="1495"/>
                </a:cubicBezTo>
                <a:cubicBezTo>
                  <a:pt x="1369" y="1668"/>
                  <a:pt x="1195" y="1105"/>
                  <a:pt x="629" y="1793"/>
                </a:cubicBezTo>
                <a:cubicBezTo>
                  <a:pt x="63" y="2481"/>
                  <a:pt x="218" y="3574"/>
                  <a:pt x="128" y="4417"/>
                </a:cubicBezTo>
                <a:cubicBezTo>
                  <a:pt x="39" y="5260"/>
                  <a:pt x="-87" y="6368"/>
                  <a:pt x="89" y="6848"/>
                </a:cubicBezTo>
                <a:cubicBezTo>
                  <a:pt x="265" y="7328"/>
                  <a:pt x="491" y="7223"/>
                  <a:pt x="1207" y="7298"/>
                </a:cubicBezTo>
                <a:cubicBezTo>
                  <a:pt x="1924" y="7374"/>
                  <a:pt x="3641" y="7133"/>
                  <a:pt x="4406" y="7298"/>
                </a:cubicBezTo>
                <a:cubicBezTo>
                  <a:pt x="5171" y="7463"/>
                  <a:pt x="5298" y="7868"/>
                  <a:pt x="5779" y="8288"/>
                </a:cubicBezTo>
                <a:cubicBezTo>
                  <a:pt x="6260" y="8709"/>
                  <a:pt x="6848" y="9549"/>
                  <a:pt x="7290" y="9819"/>
                </a:cubicBezTo>
                <a:cubicBezTo>
                  <a:pt x="7731" y="10089"/>
                  <a:pt x="8124" y="10014"/>
                  <a:pt x="8448" y="9879"/>
                </a:cubicBezTo>
                <a:cubicBezTo>
                  <a:pt x="8771" y="9744"/>
                  <a:pt x="9056" y="9549"/>
                  <a:pt x="9252" y="9008"/>
                </a:cubicBezTo>
                <a:cubicBezTo>
                  <a:pt x="9448" y="8469"/>
                  <a:pt x="9537" y="7418"/>
                  <a:pt x="9644" y="6639"/>
                </a:cubicBezTo>
                <a:cubicBezTo>
                  <a:pt x="9752" y="5858"/>
                  <a:pt x="9851" y="5168"/>
                  <a:pt x="9899" y="4327"/>
                </a:cubicBezTo>
                <a:cubicBezTo>
                  <a:pt x="9949" y="3486"/>
                  <a:pt x="10076" y="2256"/>
                  <a:pt x="9939" y="1566"/>
                </a:cubicBezTo>
                <a:cubicBezTo>
                  <a:pt x="9802" y="876"/>
                  <a:pt x="9478" y="471"/>
                  <a:pt x="9075" y="216"/>
                </a:cubicBezTo>
                <a:cubicBezTo>
                  <a:pt x="8674" y="-39"/>
                  <a:pt x="7997" y="20"/>
                  <a:pt x="7525" y="5"/>
                </a:cubicBezTo>
                <a:cubicBezTo>
                  <a:pt x="7055" y="-9"/>
                  <a:pt x="6898" y="5"/>
                  <a:pt x="6270" y="126"/>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066" name="Freeform 1287"/>
          <p:cNvSpPr>
            <a:spLocks/>
          </p:cNvSpPr>
          <p:nvPr/>
        </p:nvSpPr>
        <p:spPr bwMode="auto">
          <a:xfrm>
            <a:off x="4346575" y="5299075"/>
            <a:ext cx="3467100" cy="1422400"/>
          </a:xfrm>
          <a:custGeom>
            <a:avLst/>
            <a:gdLst>
              <a:gd name="T0" fmla="*/ 2147483647 w 10000"/>
              <a:gd name="T1" fmla="*/ 362723237 h 10000"/>
              <a:gd name="T2" fmla="*/ 2147483647 w 10000"/>
              <a:gd name="T3" fmla="*/ 2147483647 h 10000"/>
              <a:gd name="T4" fmla="*/ 2147483647 w 10000"/>
              <a:gd name="T5" fmla="*/ 2147483647 h 10000"/>
              <a:gd name="T6" fmla="*/ 2147483647 w 10000"/>
              <a:gd name="T7" fmla="*/ 2147483647 h 10000"/>
              <a:gd name="T8" fmla="*/ 2147483647 w 10000"/>
              <a:gd name="T9" fmla="*/ 2147483647 h 10000"/>
              <a:gd name="T10" fmla="*/ 2147483647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147483647 h 10000"/>
              <a:gd name="T20" fmla="*/ 2147483647 w 10000"/>
              <a:gd name="T21" fmla="*/ 2147483647 h 10000"/>
              <a:gd name="T22" fmla="*/ 2147483647 w 10000"/>
              <a:gd name="T23" fmla="*/ 2147483647 h 10000"/>
              <a:gd name="T24" fmla="*/ 2147483647 w 10000"/>
              <a:gd name="T25" fmla="*/ 2147483647 h 10000"/>
              <a:gd name="T26" fmla="*/ 2147483647 w 10000"/>
              <a:gd name="T27" fmla="*/ 2147483647 h 10000"/>
              <a:gd name="T28" fmla="*/ 2147483647 w 10000"/>
              <a:gd name="T29" fmla="*/ 2147483647 h 10000"/>
              <a:gd name="T30" fmla="*/ 2147483647 w 10000"/>
              <a:gd name="T31" fmla="*/ 621796755 h 10000"/>
              <a:gd name="T32" fmla="*/ 2147483647 w 10000"/>
              <a:gd name="T33" fmla="*/ 14385158 h 10000"/>
              <a:gd name="T34" fmla="*/ 2147483647 w 10000"/>
              <a:gd name="T35" fmla="*/ 362723237 h 1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000" h="10000">
                <a:moveTo>
                  <a:pt x="6270" y="126"/>
                </a:moveTo>
                <a:cubicBezTo>
                  <a:pt x="5642" y="245"/>
                  <a:pt x="4469" y="528"/>
                  <a:pt x="3738" y="756"/>
                </a:cubicBezTo>
                <a:cubicBezTo>
                  <a:pt x="3007" y="984"/>
                  <a:pt x="2405" y="1322"/>
                  <a:pt x="1887" y="1495"/>
                </a:cubicBezTo>
                <a:cubicBezTo>
                  <a:pt x="1369" y="1668"/>
                  <a:pt x="1195" y="1105"/>
                  <a:pt x="629" y="1793"/>
                </a:cubicBezTo>
                <a:cubicBezTo>
                  <a:pt x="63" y="2481"/>
                  <a:pt x="218" y="3574"/>
                  <a:pt x="128" y="4417"/>
                </a:cubicBezTo>
                <a:cubicBezTo>
                  <a:pt x="39" y="5260"/>
                  <a:pt x="-87" y="6368"/>
                  <a:pt x="89" y="6848"/>
                </a:cubicBezTo>
                <a:cubicBezTo>
                  <a:pt x="265" y="7328"/>
                  <a:pt x="491" y="7223"/>
                  <a:pt x="1207" y="7298"/>
                </a:cubicBezTo>
                <a:cubicBezTo>
                  <a:pt x="1924" y="7374"/>
                  <a:pt x="3641" y="7133"/>
                  <a:pt x="4406" y="7298"/>
                </a:cubicBezTo>
                <a:cubicBezTo>
                  <a:pt x="5171" y="7463"/>
                  <a:pt x="5298" y="7868"/>
                  <a:pt x="5779" y="8288"/>
                </a:cubicBezTo>
                <a:cubicBezTo>
                  <a:pt x="6260" y="8709"/>
                  <a:pt x="6848" y="9549"/>
                  <a:pt x="7290" y="9819"/>
                </a:cubicBezTo>
                <a:cubicBezTo>
                  <a:pt x="7731" y="10089"/>
                  <a:pt x="8124" y="10014"/>
                  <a:pt x="8448" y="9879"/>
                </a:cubicBezTo>
                <a:cubicBezTo>
                  <a:pt x="8771" y="9744"/>
                  <a:pt x="9056" y="9549"/>
                  <a:pt x="9252" y="9008"/>
                </a:cubicBezTo>
                <a:cubicBezTo>
                  <a:pt x="9448" y="8469"/>
                  <a:pt x="9537" y="7418"/>
                  <a:pt x="9644" y="6639"/>
                </a:cubicBezTo>
                <a:cubicBezTo>
                  <a:pt x="9752" y="5858"/>
                  <a:pt x="9851" y="5168"/>
                  <a:pt x="9899" y="4327"/>
                </a:cubicBezTo>
                <a:cubicBezTo>
                  <a:pt x="9949" y="3486"/>
                  <a:pt x="10076" y="2256"/>
                  <a:pt x="9939" y="1566"/>
                </a:cubicBezTo>
                <a:cubicBezTo>
                  <a:pt x="9802" y="876"/>
                  <a:pt x="9478" y="471"/>
                  <a:pt x="9075" y="216"/>
                </a:cubicBezTo>
                <a:cubicBezTo>
                  <a:pt x="8674" y="-39"/>
                  <a:pt x="7997" y="20"/>
                  <a:pt x="7525" y="5"/>
                </a:cubicBezTo>
                <a:cubicBezTo>
                  <a:pt x="7055" y="-9"/>
                  <a:pt x="6898" y="5"/>
                  <a:pt x="6270" y="126"/>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067" name="Rectangle 2"/>
          <p:cNvSpPr>
            <a:spLocks noGrp="1" noChangeArrowheads="1"/>
          </p:cNvSpPr>
          <p:nvPr>
            <p:ph type="title"/>
          </p:nvPr>
        </p:nvSpPr>
        <p:spPr>
          <a:xfrm>
            <a:off x="1643890" y="330092"/>
            <a:ext cx="8470900" cy="739958"/>
          </a:xfrm>
        </p:spPr>
        <p:txBody>
          <a:bodyPr/>
          <a:lstStyle/>
          <a:p>
            <a:pPr algn="ctr"/>
            <a:r>
              <a:rPr lang="en-US" altLang="zh-CN" sz="4000" b="1" dirty="0">
                <a:solidFill>
                  <a:schemeClr val="accent1"/>
                </a:solidFill>
                <a:latin typeface="+mn-ea"/>
                <a:ea typeface="+mn-ea"/>
              </a:rPr>
              <a:t>CDN </a:t>
            </a:r>
            <a:r>
              <a:rPr lang="zh-CN" altLang="en-US" sz="4000" b="1" dirty="0">
                <a:solidFill>
                  <a:schemeClr val="accent1"/>
                </a:solidFill>
                <a:latin typeface="+mn-ea"/>
                <a:ea typeface="+mn-ea"/>
              </a:rPr>
              <a:t>内容访问</a:t>
            </a:r>
            <a:endParaRPr lang="en-US" altLang="zh-CN" sz="4000" b="1" dirty="0">
              <a:latin typeface="+mn-ea"/>
              <a:ea typeface="+mn-ea"/>
            </a:endParaRPr>
          </a:p>
        </p:txBody>
      </p:sp>
      <p:grpSp>
        <p:nvGrpSpPr>
          <p:cNvPr id="216068" name="Group 249"/>
          <p:cNvGrpSpPr>
            <a:grpSpLocks/>
          </p:cNvGrpSpPr>
          <p:nvPr/>
        </p:nvGrpSpPr>
        <p:grpSpPr bwMode="auto">
          <a:xfrm>
            <a:off x="2462214" y="4070351"/>
            <a:ext cx="460375" cy="638175"/>
            <a:chOff x="4140" y="429"/>
            <a:chExt cx="1425" cy="2396"/>
          </a:xfrm>
        </p:grpSpPr>
        <p:sp>
          <p:nvSpPr>
            <p:cNvPr id="216245" name="Freeform 250"/>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Rectangle 251"/>
            <p:cNvSpPr>
              <a:spLocks noChangeArrowheads="1"/>
            </p:cNvSpPr>
            <p:nvPr/>
          </p:nvSpPr>
          <p:spPr bwMode="auto">
            <a:xfrm>
              <a:off x="4204" y="429"/>
              <a:ext cx="1047"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216247" name="Freeform 252"/>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248" name="Freeform 253"/>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Rectangle 254"/>
            <p:cNvSpPr>
              <a:spLocks noChangeArrowheads="1"/>
            </p:cNvSpPr>
            <p:nvPr/>
          </p:nvSpPr>
          <p:spPr bwMode="auto">
            <a:xfrm>
              <a:off x="4214" y="691"/>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nvGrpSpPr>
            <p:cNvPr id="216250" name="Group 255"/>
            <p:cNvGrpSpPr>
              <a:grpSpLocks/>
            </p:cNvGrpSpPr>
            <p:nvPr/>
          </p:nvGrpSpPr>
          <p:grpSpPr bwMode="auto">
            <a:xfrm>
              <a:off x="4749" y="668"/>
              <a:ext cx="581" cy="145"/>
              <a:chOff x="614" y="2568"/>
              <a:chExt cx="725" cy="139"/>
            </a:xfrm>
          </p:grpSpPr>
          <p:sp>
            <p:nvSpPr>
              <p:cNvPr id="41" name="AutoShape 256"/>
              <p:cNvSpPr>
                <a:spLocks noChangeArrowheads="1"/>
              </p:cNvSpPr>
              <p:nvPr/>
            </p:nvSpPr>
            <p:spPr bwMode="auto">
              <a:xfrm>
                <a:off x="614" y="2567"/>
                <a:ext cx="724" cy="12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2" name="AutoShape 257"/>
              <p:cNvSpPr>
                <a:spLocks noChangeArrowheads="1"/>
              </p:cNvSpPr>
              <p:nvPr/>
            </p:nvSpPr>
            <p:spPr bwMode="auto">
              <a:xfrm>
                <a:off x="633" y="2585"/>
                <a:ext cx="687"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sp>
          <p:nvSpPr>
            <p:cNvPr id="17" name="Rectangle 258"/>
            <p:cNvSpPr>
              <a:spLocks noChangeArrowheads="1"/>
            </p:cNvSpPr>
            <p:nvPr/>
          </p:nvSpPr>
          <p:spPr bwMode="auto">
            <a:xfrm>
              <a:off x="4224" y="1019"/>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nvGrpSpPr>
            <p:cNvPr id="216252" name="Group 259"/>
            <p:cNvGrpSpPr>
              <a:grpSpLocks/>
            </p:cNvGrpSpPr>
            <p:nvPr/>
          </p:nvGrpSpPr>
          <p:grpSpPr bwMode="auto">
            <a:xfrm>
              <a:off x="4747" y="994"/>
              <a:ext cx="581" cy="134"/>
              <a:chOff x="614" y="2568"/>
              <a:chExt cx="725" cy="139"/>
            </a:xfrm>
          </p:grpSpPr>
          <p:sp>
            <p:nvSpPr>
              <p:cNvPr id="39" name="AutoShape 260"/>
              <p:cNvSpPr>
                <a:spLocks noChangeArrowheads="1"/>
              </p:cNvSpPr>
              <p:nvPr/>
            </p:nvSpPr>
            <p:spPr bwMode="auto">
              <a:xfrm>
                <a:off x="617" y="2569"/>
                <a:ext cx="724" cy="13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0" name="AutoShape 261"/>
              <p:cNvSpPr>
                <a:spLocks noChangeArrowheads="1"/>
              </p:cNvSpPr>
              <p:nvPr/>
            </p:nvSpPr>
            <p:spPr bwMode="auto">
              <a:xfrm>
                <a:off x="629" y="2588"/>
                <a:ext cx="693" cy="9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sp>
          <p:nvSpPr>
            <p:cNvPr id="19" name="Rectangle 262"/>
            <p:cNvSpPr>
              <a:spLocks noChangeArrowheads="1"/>
            </p:cNvSpPr>
            <p:nvPr/>
          </p:nvSpPr>
          <p:spPr bwMode="auto">
            <a:xfrm>
              <a:off x="4219" y="1359"/>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20" name="Rectangle 263"/>
            <p:cNvSpPr>
              <a:spLocks noChangeArrowheads="1"/>
            </p:cNvSpPr>
            <p:nvPr/>
          </p:nvSpPr>
          <p:spPr bwMode="auto">
            <a:xfrm>
              <a:off x="4228" y="1657"/>
              <a:ext cx="595" cy="4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nvGrpSpPr>
            <p:cNvPr id="216255" name="Group 264"/>
            <p:cNvGrpSpPr>
              <a:grpSpLocks/>
            </p:cNvGrpSpPr>
            <p:nvPr/>
          </p:nvGrpSpPr>
          <p:grpSpPr bwMode="auto">
            <a:xfrm>
              <a:off x="4735" y="1627"/>
              <a:ext cx="582" cy="151"/>
              <a:chOff x="614" y="2568"/>
              <a:chExt cx="725" cy="139"/>
            </a:xfrm>
          </p:grpSpPr>
          <p:sp>
            <p:nvSpPr>
              <p:cNvPr id="37" name="AutoShape 265"/>
              <p:cNvSpPr>
                <a:spLocks noChangeArrowheads="1"/>
              </p:cNvSpPr>
              <p:nvPr/>
            </p:nvSpPr>
            <p:spPr bwMode="auto">
              <a:xfrm>
                <a:off x="613" y="2568"/>
                <a:ext cx="722" cy="137"/>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38" name="AutoShape 266"/>
              <p:cNvSpPr>
                <a:spLocks noChangeArrowheads="1"/>
              </p:cNvSpPr>
              <p:nvPr/>
            </p:nvSpPr>
            <p:spPr bwMode="auto">
              <a:xfrm>
                <a:off x="626" y="2584"/>
                <a:ext cx="698"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sp>
          <p:nvSpPr>
            <p:cNvPr id="216256" name="Freeform 267"/>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6257" name="Group 268"/>
            <p:cNvGrpSpPr>
              <a:grpSpLocks/>
            </p:cNvGrpSpPr>
            <p:nvPr/>
          </p:nvGrpSpPr>
          <p:grpSpPr bwMode="auto">
            <a:xfrm>
              <a:off x="4739" y="1327"/>
              <a:ext cx="582" cy="139"/>
              <a:chOff x="614" y="2568"/>
              <a:chExt cx="725" cy="139"/>
            </a:xfrm>
          </p:grpSpPr>
          <p:sp>
            <p:nvSpPr>
              <p:cNvPr id="35" name="AutoShape 269"/>
              <p:cNvSpPr>
                <a:spLocks noChangeArrowheads="1"/>
              </p:cNvSpPr>
              <p:nvPr/>
            </p:nvSpPr>
            <p:spPr bwMode="auto">
              <a:xfrm>
                <a:off x="615" y="2570"/>
                <a:ext cx="722" cy="137"/>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36" name="AutoShape 270"/>
              <p:cNvSpPr>
                <a:spLocks noChangeArrowheads="1"/>
              </p:cNvSpPr>
              <p:nvPr/>
            </p:nvSpPr>
            <p:spPr bwMode="auto">
              <a:xfrm>
                <a:off x="633" y="2588"/>
                <a:ext cx="68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sp>
          <p:nvSpPr>
            <p:cNvPr id="24" name="Rectangle 271"/>
            <p:cNvSpPr>
              <a:spLocks noChangeArrowheads="1"/>
            </p:cNvSpPr>
            <p:nvPr/>
          </p:nvSpPr>
          <p:spPr bwMode="auto">
            <a:xfrm>
              <a:off x="5246" y="429"/>
              <a:ext cx="69"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216259" name="Freeform 272"/>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260" name="Freeform 273"/>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Oval 274"/>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216262" name="Freeform 275"/>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AutoShape 276"/>
            <p:cNvSpPr>
              <a:spLocks noChangeArrowheads="1"/>
            </p:cNvSpPr>
            <p:nvPr/>
          </p:nvSpPr>
          <p:spPr bwMode="auto">
            <a:xfrm>
              <a:off x="4140" y="2682"/>
              <a:ext cx="1199" cy="143"/>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30" name="AutoShape 277"/>
            <p:cNvSpPr>
              <a:spLocks noChangeArrowheads="1"/>
            </p:cNvSpPr>
            <p:nvPr/>
          </p:nvSpPr>
          <p:spPr bwMode="auto">
            <a:xfrm>
              <a:off x="4204" y="2712"/>
              <a:ext cx="1071" cy="77"/>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31" name="Oval 278"/>
            <p:cNvSpPr>
              <a:spLocks noChangeArrowheads="1"/>
            </p:cNvSpPr>
            <p:nvPr/>
          </p:nvSpPr>
          <p:spPr bwMode="auto">
            <a:xfrm>
              <a:off x="4307" y="2384"/>
              <a:ext cx="162" cy="143"/>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32" name="Oval 279"/>
            <p:cNvSpPr>
              <a:spLocks noChangeArrowheads="1"/>
            </p:cNvSpPr>
            <p:nvPr/>
          </p:nvSpPr>
          <p:spPr bwMode="auto">
            <a:xfrm>
              <a:off x="4484" y="2384"/>
              <a:ext cx="162" cy="143"/>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endParaRPr lang="zh-CN" altLang="zh-CN" sz="1800">
                <a:solidFill>
                  <a:srgbClr val="FF0000"/>
                </a:solidFill>
              </a:endParaRPr>
            </a:p>
          </p:txBody>
        </p:sp>
        <p:sp>
          <p:nvSpPr>
            <p:cNvPr id="33" name="Oval 280"/>
            <p:cNvSpPr>
              <a:spLocks noChangeArrowheads="1"/>
            </p:cNvSpPr>
            <p:nvPr/>
          </p:nvSpPr>
          <p:spPr bwMode="auto">
            <a:xfrm>
              <a:off x="4661" y="2378"/>
              <a:ext cx="157" cy="143"/>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34" name="Rectangle 281"/>
            <p:cNvSpPr>
              <a:spLocks noChangeArrowheads="1"/>
            </p:cNvSpPr>
            <p:nvPr/>
          </p:nvSpPr>
          <p:spPr bwMode="auto">
            <a:xfrm>
              <a:off x="5064" y="1836"/>
              <a:ext cx="84" cy="763"/>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sp>
        <p:nvSpPr>
          <p:cNvPr id="3" name="TextBox 2"/>
          <p:cNvSpPr txBox="1"/>
          <p:nvPr/>
        </p:nvSpPr>
        <p:spPr>
          <a:xfrm>
            <a:off x="687453" y="1168272"/>
            <a:ext cx="8456610" cy="978729"/>
          </a:xfrm>
          <a:prstGeom prst="rect">
            <a:avLst/>
          </a:prstGeom>
          <a:noFill/>
        </p:spPr>
        <p:txBody>
          <a:bodyPr wrap="none">
            <a:spAutoFit/>
          </a:bodyPr>
          <a:lstStyle/>
          <a:p>
            <a:pPr>
              <a:lnSpc>
                <a:spcPct val="120000"/>
              </a:lnSpc>
              <a:buFont typeface="ZapfDingbats" charset="0"/>
              <a:buNone/>
              <a:defRPr/>
            </a:pPr>
            <a:r>
              <a:rPr lang="en-US" sz="2600" dirty="0">
                <a:latin typeface="+mn-ea"/>
              </a:rPr>
              <a:t>Bob (client) </a:t>
            </a:r>
            <a:r>
              <a:rPr lang="zh-CN" altLang="en-US" sz="2600" dirty="0">
                <a:latin typeface="+mn-ea"/>
              </a:rPr>
              <a:t>请求视频</a:t>
            </a:r>
            <a:r>
              <a:rPr lang="zh-CN" altLang="en-US" sz="2800" dirty="0">
                <a:latin typeface="+mn-ea"/>
              </a:rPr>
              <a:t>：</a:t>
            </a:r>
            <a:r>
              <a:rPr lang="en-US" sz="2400" dirty="0">
                <a:latin typeface="+mn-ea"/>
              </a:rPr>
              <a:t>http://netcinema.com</a:t>
            </a:r>
            <a:r>
              <a:rPr lang="en-US" sz="2800" dirty="0">
                <a:latin typeface="+mn-ea"/>
              </a:rPr>
              <a:t>/</a:t>
            </a:r>
            <a:r>
              <a:rPr lang="en-US" sz="2400" dirty="0">
                <a:latin typeface="+mn-ea"/>
              </a:rPr>
              <a:t>6Y7B23V</a:t>
            </a:r>
          </a:p>
          <a:p>
            <a:pPr marL="457200" indent="-230188">
              <a:lnSpc>
                <a:spcPct val="120000"/>
              </a:lnSpc>
              <a:buClr>
                <a:schemeClr val="accent6"/>
              </a:buClr>
              <a:buFont typeface="Wingdings" charset="2"/>
              <a:buChar char="§"/>
              <a:defRPr/>
            </a:pPr>
            <a:r>
              <a:rPr lang="zh-CN" altLang="en-US" sz="2000" dirty="0">
                <a:latin typeface="+mn-ea"/>
              </a:rPr>
              <a:t>视频存储在</a:t>
            </a:r>
            <a:r>
              <a:rPr lang="en-US" sz="2000" dirty="0">
                <a:latin typeface="+mn-ea"/>
              </a:rPr>
              <a:t>CDN</a:t>
            </a:r>
            <a:r>
              <a:rPr lang="zh-CN" altLang="en-US" sz="2000" dirty="0">
                <a:latin typeface="+mn-ea"/>
              </a:rPr>
              <a:t>上，地址为</a:t>
            </a:r>
            <a:r>
              <a:rPr lang="en-US" sz="2000" dirty="0">
                <a:latin typeface="+mn-ea"/>
              </a:rPr>
              <a:t>http://KingCDN.com/NetC6y&amp;B23V</a:t>
            </a:r>
          </a:p>
        </p:txBody>
      </p:sp>
      <p:sp>
        <p:nvSpPr>
          <p:cNvPr id="216071" name="TextBox 4"/>
          <p:cNvSpPr txBox="1">
            <a:spLocks noChangeArrowheads="1"/>
          </p:cNvSpPr>
          <p:nvPr/>
        </p:nvSpPr>
        <p:spPr bwMode="auto">
          <a:xfrm>
            <a:off x="1677988" y="4645025"/>
            <a:ext cx="1504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r>
              <a:rPr lang="en-US" altLang="zh-CN" sz="1800">
                <a:latin typeface="Arial Narrow" panose="020B0606020202030204" pitchFamily="34" charset="0"/>
              </a:rPr>
              <a:t>netcinema.com</a:t>
            </a:r>
            <a:endParaRPr lang="en-US" altLang="zh-CN" sz="1800" i="1">
              <a:latin typeface="Arial Narrow" panose="020B0606020202030204" pitchFamily="34" charset="0"/>
            </a:endParaRPr>
          </a:p>
        </p:txBody>
      </p:sp>
      <p:grpSp>
        <p:nvGrpSpPr>
          <p:cNvPr id="216072" name="Group 542"/>
          <p:cNvGrpSpPr>
            <a:grpSpLocks/>
          </p:cNvGrpSpPr>
          <p:nvPr/>
        </p:nvGrpSpPr>
        <p:grpSpPr bwMode="auto">
          <a:xfrm>
            <a:off x="4533901" y="2457451"/>
            <a:ext cx="963613" cy="835025"/>
            <a:chOff x="-44" y="1473"/>
            <a:chExt cx="981" cy="1105"/>
          </a:xfrm>
        </p:grpSpPr>
        <p:pic>
          <p:nvPicPr>
            <p:cNvPr id="216243" name="Picture 52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244" name="Freeform 530"/>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216073" name="Group 249"/>
          <p:cNvGrpSpPr>
            <a:grpSpLocks/>
          </p:cNvGrpSpPr>
          <p:nvPr/>
        </p:nvGrpSpPr>
        <p:grpSpPr bwMode="auto">
          <a:xfrm>
            <a:off x="4759326" y="5616575"/>
            <a:ext cx="377825" cy="636588"/>
            <a:chOff x="4140" y="429"/>
            <a:chExt cx="1425" cy="2396"/>
          </a:xfrm>
        </p:grpSpPr>
        <p:sp>
          <p:nvSpPr>
            <p:cNvPr id="216211" name="Freeform 250"/>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 name="Rectangle 251"/>
            <p:cNvSpPr>
              <a:spLocks noChangeArrowheads="1"/>
            </p:cNvSpPr>
            <p:nvPr/>
          </p:nvSpPr>
          <p:spPr bwMode="auto">
            <a:xfrm>
              <a:off x="4206" y="429"/>
              <a:ext cx="1048" cy="2282"/>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6213" name="Freeform 252"/>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214" name="Freeform 253"/>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 name="Rectangle 254"/>
            <p:cNvSpPr>
              <a:spLocks noChangeArrowheads="1"/>
            </p:cNvSpPr>
            <p:nvPr/>
          </p:nvSpPr>
          <p:spPr bwMode="auto">
            <a:xfrm>
              <a:off x="4212" y="692"/>
              <a:ext cx="599"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16216" name="Group 255"/>
            <p:cNvGrpSpPr>
              <a:grpSpLocks/>
            </p:cNvGrpSpPr>
            <p:nvPr/>
          </p:nvGrpSpPr>
          <p:grpSpPr bwMode="auto">
            <a:xfrm>
              <a:off x="4749" y="668"/>
              <a:ext cx="581" cy="145"/>
              <a:chOff x="614" y="2568"/>
              <a:chExt cx="725" cy="139"/>
            </a:xfrm>
          </p:grpSpPr>
          <p:sp>
            <p:nvSpPr>
              <p:cNvPr id="82" name="AutoShape 256"/>
              <p:cNvSpPr>
                <a:spLocks noChangeArrowheads="1"/>
              </p:cNvSpPr>
              <p:nvPr/>
            </p:nvSpPr>
            <p:spPr bwMode="auto">
              <a:xfrm>
                <a:off x="616" y="2568"/>
                <a:ext cx="725" cy="137"/>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83" name="AutoShape 257"/>
              <p:cNvSpPr>
                <a:spLocks noChangeArrowheads="1"/>
              </p:cNvSpPr>
              <p:nvPr/>
            </p:nvSpPr>
            <p:spPr bwMode="auto">
              <a:xfrm>
                <a:off x="639" y="2585"/>
                <a:ext cx="687"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8" name="Rectangle 258"/>
            <p:cNvSpPr>
              <a:spLocks noChangeArrowheads="1"/>
            </p:cNvSpPr>
            <p:nvPr/>
          </p:nvSpPr>
          <p:spPr bwMode="auto">
            <a:xfrm>
              <a:off x="4224" y="1021"/>
              <a:ext cx="593"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16218" name="Group 259"/>
            <p:cNvGrpSpPr>
              <a:grpSpLocks/>
            </p:cNvGrpSpPr>
            <p:nvPr/>
          </p:nvGrpSpPr>
          <p:grpSpPr bwMode="auto">
            <a:xfrm>
              <a:off x="4747" y="994"/>
              <a:ext cx="581" cy="134"/>
              <a:chOff x="614" y="2568"/>
              <a:chExt cx="725" cy="139"/>
            </a:xfrm>
          </p:grpSpPr>
          <p:sp>
            <p:nvSpPr>
              <p:cNvPr id="80" name="AutoShape 260"/>
              <p:cNvSpPr>
                <a:spLocks noChangeArrowheads="1"/>
              </p:cNvSpPr>
              <p:nvPr/>
            </p:nvSpPr>
            <p:spPr bwMode="auto">
              <a:xfrm>
                <a:off x="611" y="2571"/>
                <a:ext cx="725" cy="13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81" name="AutoShape 261"/>
              <p:cNvSpPr>
                <a:spLocks noChangeArrowheads="1"/>
              </p:cNvSpPr>
              <p:nvPr/>
            </p:nvSpPr>
            <p:spPr bwMode="auto">
              <a:xfrm>
                <a:off x="619" y="2589"/>
                <a:ext cx="695" cy="9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60" name="Rectangle 262"/>
            <p:cNvSpPr>
              <a:spLocks noChangeArrowheads="1"/>
            </p:cNvSpPr>
            <p:nvPr/>
          </p:nvSpPr>
          <p:spPr bwMode="auto">
            <a:xfrm>
              <a:off x="4218" y="1355"/>
              <a:ext cx="593"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61" name="Rectangle 263"/>
            <p:cNvSpPr>
              <a:spLocks noChangeArrowheads="1"/>
            </p:cNvSpPr>
            <p:nvPr/>
          </p:nvSpPr>
          <p:spPr bwMode="auto">
            <a:xfrm>
              <a:off x="4230" y="1654"/>
              <a:ext cx="593"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16221" name="Group 264"/>
            <p:cNvGrpSpPr>
              <a:grpSpLocks/>
            </p:cNvGrpSpPr>
            <p:nvPr/>
          </p:nvGrpSpPr>
          <p:grpSpPr bwMode="auto">
            <a:xfrm>
              <a:off x="4735" y="1627"/>
              <a:ext cx="582" cy="151"/>
              <a:chOff x="614" y="2568"/>
              <a:chExt cx="725" cy="139"/>
            </a:xfrm>
          </p:grpSpPr>
          <p:sp>
            <p:nvSpPr>
              <p:cNvPr id="78" name="AutoShape 265"/>
              <p:cNvSpPr>
                <a:spLocks noChangeArrowheads="1"/>
              </p:cNvSpPr>
              <p:nvPr/>
            </p:nvSpPr>
            <p:spPr bwMode="auto">
              <a:xfrm>
                <a:off x="611" y="2576"/>
                <a:ext cx="723" cy="132"/>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79" name="AutoShape 266"/>
              <p:cNvSpPr>
                <a:spLocks noChangeArrowheads="1"/>
              </p:cNvSpPr>
              <p:nvPr/>
            </p:nvSpPr>
            <p:spPr bwMode="auto">
              <a:xfrm>
                <a:off x="626" y="2587"/>
                <a:ext cx="694"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216222" name="Freeform 267"/>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6223" name="Group 268"/>
            <p:cNvGrpSpPr>
              <a:grpSpLocks/>
            </p:cNvGrpSpPr>
            <p:nvPr/>
          </p:nvGrpSpPr>
          <p:grpSpPr bwMode="auto">
            <a:xfrm>
              <a:off x="4739" y="1327"/>
              <a:ext cx="582" cy="139"/>
              <a:chOff x="614" y="2568"/>
              <a:chExt cx="725" cy="139"/>
            </a:xfrm>
          </p:grpSpPr>
          <p:sp>
            <p:nvSpPr>
              <p:cNvPr id="76" name="AutoShape 269"/>
              <p:cNvSpPr>
                <a:spLocks noChangeArrowheads="1"/>
              </p:cNvSpPr>
              <p:nvPr/>
            </p:nvSpPr>
            <p:spPr bwMode="auto">
              <a:xfrm>
                <a:off x="614" y="2566"/>
                <a:ext cx="723" cy="143"/>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77" name="AutoShape 270"/>
              <p:cNvSpPr>
                <a:spLocks noChangeArrowheads="1"/>
              </p:cNvSpPr>
              <p:nvPr/>
            </p:nvSpPr>
            <p:spPr bwMode="auto">
              <a:xfrm>
                <a:off x="636" y="2584"/>
                <a:ext cx="686"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65" name="Rectangle 271"/>
            <p:cNvSpPr>
              <a:spLocks noChangeArrowheads="1"/>
            </p:cNvSpPr>
            <p:nvPr/>
          </p:nvSpPr>
          <p:spPr bwMode="auto">
            <a:xfrm>
              <a:off x="5248" y="429"/>
              <a:ext cx="66" cy="22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6225" name="Freeform 272"/>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226" name="Freeform 273"/>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 name="Oval 274"/>
            <p:cNvSpPr>
              <a:spLocks noChangeArrowheads="1"/>
            </p:cNvSpPr>
            <p:nvPr/>
          </p:nvSpPr>
          <p:spPr bwMode="auto">
            <a:xfrm>
              <a:off x="5517" y="2610"/>
              <a:ext cx="48" cy="96"/>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6228" name="Freeform 275"/>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 name="AutoShape 276"/>
            <p:cNvSpPr>
              <a:spLocks noChangeArrowheads="1"/>
            </p:cNvSpPr>
            <p:nvPr/>
          </p:nvSpPr>
          <p:spPr bwMode="auto">
            <a:xfrm>
              <a:off x="4140" y="2682"/>
              <a:ext cx="1203" cy="143"/>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71" name="AutoShape 277"/>
            <p:cNvSpPr>
              <a:spLocks noChangeArrowheads="1"/>
            </p:cNvSpPr>
            <p:nvPr/>
          </p:nvSpPr>
          <p:spPr bwMode="auto">
            <a:xfrm>
              <a:off x="4206" y="2711"/>
              <a:ext cx="1072"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72" name="Oval 278"/>
            <p:cNvSpPr>
              <a:spLocks noChangeArrowheads="1"/>
            </p:cNvSpPr>
            <p:nvPr/>
          </p:nvSpPr>
          <p:spPr bwMode="auto">
            <a:xfrm>
              <a:off x="4308" y="2383"/>
              <a:ext cx="162" cy="143"/>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73" name="Oval 279"/>
            <p:cNvSpPr>
              <a:spLocks noChangeArrowheads="1"/>
            </p:cNvSpPr>
            <p:nvPr/>
          </p:nvSpPr>
          <p:spPr bwMode="auto">
            <a:xfrm>
              <a:off x="4487" y="2383"/>
              <a:ext cx="162" cy="143"/>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0000"/>
                </a:solidFill>
              </a:endParaRPr>
            </a:p>
          </p:txBody>
        </p:sp>
        <p:sp>
          <p:nvSpPr>
            <p:cNvPr id="74" name="Oval 280"/>
            <p:cNvSpPr>
              <a:spLocks noChangeArrowheads="1"/>
            </p:cNvSpPr>
            <p:nvPr/>
          </p:nvSpPr>
          <p:spPr bwMode="auto">
            <a:xfrm>
              <a:off x="4661" y="2383"/>
              <a:ext cx="156" cy="137"/>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75" name="Rectangle 281"/>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216074" name="Group 249"/>
          <p:cNvGrpSpPr>
            <a:grpSpLocks/>
          </p:cNvGrpSpPr>
          <p:nvPr/>
        </p:nvGrpSpPr>
        <p:grpSpPr bwMode="auto">
          <a:xfrm>
            <a:off x="2566989" y="5335589"/>
            <a:ext cx="420687" cy="636587"/>
            <a:chOff x="4140" y="429"/>
            <a:chExt cx="1425" cy="2396"/>
          </a:xfrm>
        </p:grpSpPr>
        <p:sp>
          <p:nvSpPr>
            <p:cNvPr id="216179" name="Freeform 250"/>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6" name="Rectangle 251"/>
            <p:cNvSpPr>
              <a:spLocks noChangeArrowheads="1"/>
            </p:cNvSpPr>
            <p:nvPr/>
          </p:nvSpPr>
          <p:spPr bwMode="auto">
            <a:xfrm>
              <a:off x="4205" y="429"/>
              <a:ext cx="1049" cy="2282"/>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216181" name="Freeform 252"/>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182" name="Freeform 253"/>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 name="Rectangle 254"/>
            <p:cNvSpPr>
              <a:spLocks noChangeArrowheads="1"/>
            </p:cNvSpPr>
            <p:nvPr/>
          </p:nvSpPr>
          <p:spPr bwMode="auto">
            <a:xfrm>
              <a:off x="4215" y="692"/>
              <a:ext cx="592"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nvGrpSpPr>
            <p:cNvPr id="216184" name="Group 255"/>
            <p:cNvGrpSpPr>
              <a:grpSpLocks/>
            </p:cNvGrpSpPr>
            <p:nvPr/>
          </p:nvGrpSpPr>
          <p:grpSpPr bwMode="auto">
            <a:xfrm>
              <a:off x="4749" y="668"/>
              <a:ext cx="581" cy="145"/>
              <a:chOff x="614" y="2568"/>
              <a:chExt cx="725" cy="139"/>
            </a:xfrm>
          </p:grpSpPr>
          <p:sp>
            <p:nvSpPr>
              <p:cNvPr id="115" name="AutoShape 256"/>
              <p:cNvSpPr>
                <a:spLocks noChangeArrowheads="1"/>
              </p:cNvSpPr>
              <p:nvPr/>
            </p:nvSpPr>
            <p:spPr bwMode="auto">
              <a:xfrm>
                <a:off x="612" y="2568"/>
                <a:ext cx="725" cy="137"/>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116" name="AutoShape 257"/>
              <p:cNvSpPr>
                <a:spLocks noChangeArrowheads="1"/>
              </p:cNvSpPr>
              <p:nvPr/>
            </p:nvSpPr>
            <p:spPr bwMode="auto">
              <a:xfrm>
                <a:off x="632" y="2585"/>
                <a:ext cx="684"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sp>
          <p:nvSpPr>
            <p:cNvPr id="91" name="Rectangle 258"/>
            <p:cNvSpPr>
              <a:spLocks noChangeArrowheads="1"/>
            </p:cNvSpPr>
            <p:nvPr/>
          </p:nvSpPr>
          <p:spPr bwMode="auto">
            <a:xfrm>
              <a:off x="4221" y="1021"/>
              <a:ext cx="597"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nvGrpSpPr>
            <p:cNvPr id="216186" name="Group 259"/>
            <p:cNvGrpSpPr>
              <a:grpSpLocks/>
            </p:cNvGrpSpPr>
            <p:nvPr/>
          </p:nvGrpSpPr>
          <p:grpSpPr bwMode="auto">
            <a:xfrm>
              <a:off x="4747" y="994"/>
              <a:ext cx="581" cy="134"/>
              <a:chOff x="614" y="2568"/>
              <a:chExt cx="725" cy="139"/>
            </a:xfrm>
          </p:grpSpPr>
          <p:sp>
            <p:nvSpPr>
              <p:cNvPr id="113" name="AutoShape 260"/>
              <p:cNvSpPr>
                <a:spLocks noChangeArrowheads="1"/>
              </p:cNvSpPr>
              <p:nvPr/>
            </p:nvSpPr>
            <p:spPr bwMode="auto">
              <a:xfrm>
                <a:off x="615" y="2571"/>
                <a:ext cx="725" cy="13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114" name="AutoShape 261"/>
              <p:cNvSpPr>
                <a:spLocks noChangeArrowheads="1"/>
              </p:cNvSpPr>
              <p:nvPr/>
            </p:nvSpPr>
            <p:spPr bwMode="auto">
              <a:xfrm>
                <a:off x="622" y="2589"/>
                <a:ext cx="698" cy="9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sp>
          <p:nvSpPr>
            <p:cNvPr id="93" name="Rectangle 262"/>
            <p:cNvSpPr>
              <a:spLocks noChangeArrowheads="1"/>
            </p:cNvSpPr>
            <p:nvPr/>
          </p:nvSpPr>
          <p:spPr bwMode="auto">
            <a:xfrm>
              <a:off x="4221" y="1355"/>
              <a:ext cx="592"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94" name="Rectangle 263"/>
            <p:cNvSpPr>
              <a:spLocks noChangeArrowheads="1"/>
            </p:cNvSpPr>
            <p:nvPr/>
          </p:nvSpPr>
          <p:spPr bwMode="auto">
            <a:xfrm>
              <a:off x="4226" y="1654"/>
              <a:ext cx="597"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nvGrpSpPr>
            <p:cNvPr id="216189" name="Group 264"/>
            <p:cNvGrpSpPr>
              <a:grpSpLocks/>
            </p:cNvGrpSpPr>
            <p:nvPr/>
          </p:nvGrpSpPr>
          <p:grpSpPr bwMode="auto">
            <a:xfrm>
              <a:off x="4735" y="1627"/>
              <a:ext cx="582" cy="151"/>
              <a:chOff x="614" y="2568"/>
              <a:chExt cx="725" cy="139"/>
            </a:xfrm>
          </p:grpSpPr>
          <p:sp>
            <p:nvSpPr>
              <p:cNvPr id="111" name="AutoShape 265"/>
              <p:cNvSpPr>
                <a:spLocks noChangeArrowheads="1"/>
              </p:cNvSpPr>
              <p:nvPr/>
            </p:nvSpPr>
            <p:spPr bwMode="auto">
              <a:xfrm>
                <a:off x="616" y="2576"/>
                <a:ext cx="717" cy="132"/>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112" name="AutoShape 266"/>
              <p:cNvSpPr>
                <a:spLocks noChangeArrowheads="1"/>
              </p:cNvSpPr>
              <p:nvPr/>
            </p:nvSpPr>
            <p:spPr bwMode="auto">
              <a:xfrm>
                <a:off x="630" y="2587"/>
                <a:ext cx="683"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sp>
          <p:nvSpPr>
            <p:cNvPr id="216190" name="Freeform 267"/>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6191" name="Group 268"/>
            <p:cNvGrpSpPr>
              <a:grpSpLocks/>
            </p:cNvGrpSpPr>
            <p:nvPr/>
          </p:nvGrpSpPr>
          <p:grpSpPr bwMode="auto">
            <a:xfrm>
              <a:off x="4739" y="1327"/>
              <a:ext cx="582" cy="139"/>
              <a:chOff x="614" y="2568"/>
              <a:chExt cx="725" cy="139"/>
            </a:xfrm>
          </p:grpSpPr>
          <p:sp>
            <p:nvSpPr>
              <p:cNvPr id="109" name="AutoShape 269"/>
              <p:cNvSpPr>
                <a:spLocks noChangeArrowheads="1"/>
              </p:cNvSpPr>
              <p:nvPr/>
            </p:nvSpPr>
            <p:spPr bwMode="auto">
              <a:xfrm>
                <a:off x="611" y="2566"/>
                <a:ext cx="730" cy="143"/>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110" name="AutoShape 270"/>
              <p:cNvSpPr>
                <a:spLocks noChangeArrowheads="1"/>
              </p:cNvSpPr>
              <p:nvPr/>
            </p:nvSpPr>
            <p:spPr bwMode="auto">
              <a:xfrm>
                <a:off x="631" y="2584"/>
                <a:ext cx="690"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sp>
          <p:nvSpPr>
            <p:cNvPr id="98" name="Rectangle 271"/>
            <p:cNvSpPr>
              <a:spLocks noChangeArrowheads="1"/>
            </p:cNvSpPr>
            <p:nvPr/>
          </p:nvSpPr>
          <p:spPr bwMode="auto">
            <a:xfrm>
              <a:off x="5248" y="429"/>
              <a:ext cx="70" cy="22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216193" name="Freeform 272"/>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194" name="Freeform 273"/>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 name="Oval 274"/>
            <p:cNvSpPr>
              <a:spLocks noChangeArrowheads="1"/>
            </p:cNvSpPr>
            <p:nvPr/>
          </p:nvSpPr>
          <p:spPr bwMode="auto">
            <a:xfrm>
              <a:off x="5517" y="2610"/>
              <a:ext cx="48" cy="96"/>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216196" name="Freeform 275"/>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 name="AutoShape 276"/>
            <p:cNvSpPr>
              <a:spLocks noChangeArrowheads="1"/>
            </p:cNvSpPr>
            <p:nvPr/>
          </p:nvSpPr>
          <p:spPr bwMode="auto">
            <a:xfrm>
              <a:off x="4140" y="2682"/>
              <a:ext cx="1199" cy="143"/>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104" name="AutoShape 277"/>
            <p:cNvSpPr>
              <a:spLocks noChangeArrowheads="1"/>
            </p:cNvSpPr>
            <p:nvPr/>
          </p:nvSpPr>
          <p:spPr bwMode="auto">
            <a:xfrm>
              <a:off x="4205" y="2711"/>
              <a:ext cx="1070"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105" name="Oval 278"/>
            <p:cNvSpPr>
              <a:spLocks noChangeArrowheads="1"/>
            </p:cNvSpPr>
            <p:nvPr/>
          </p:nvSpPr>
          <p:spPr bwMode="auto">
            <a:xfrm>
              <a:off x="4307" y="2383"/>
              <a:ext cx="161" cy="143"/>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106" name="Oval 279"/>
            <p:cNvSpPr>
              <a:spLocks noChangeArrowheads="1"/>
            </p:cNvSpPr>
            <p:nvPr/>
          </p:nvSpPr>
          <p:spPr bwMode="auto">
            <a:xfrm>
              <a:off x="4484" y="2383"/>
              <a:ext cx="161" cy="143"/>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endParaRPr lang="zh-CN" altLang="zh-CN" sz="1800">
                <a:solidFill>
                  <a:srgbClr val="FF0000"/>
                </a:solidFill>
              </a:endParaRPr>
            </a:p>
          </p:txBody>
        </p:sp>
        <p:sp>
          <p:nvSpPr>
            <p:cNvPr id="107" name="Oval 280"/>
            <p:cNvSpPr>
              <a:spLocks noChangeArrowheads="1"/>
            </p:cNvSpPr>
            <p:nvPr/>
          </p:nvSpPr>
          <p:spPr bwMode="auto">
            <a:xfrm>
              <a:off x="4662" y="2383"/>
              <a:ext cx="156" cy="137"/>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108" name="Rectangle 281"/>
            <p:cNvSpPr>
              <a:spLocks noChangeArrowheads="1"/>
            </p:cNvSpPr>
            <p:nvPr/>
          </p:nvSpPr>
          <p:spPr bwMode="auto">
            <a:xfrm>
              <a:off x="5060" y="1833"/>
              <a:ext cx="86" cy="765"/>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grpSp>
        <p:nvGrpSpPr>
          <p:cNvPr id="216075" name="Group 249"/>
          <p:cNvGrpSpPr>
            <a:grpSpLocks/>
          </p:cNvGrpSpPr>
          <p:nvPr/>
        </p:nvGrpSpPr>
        <p:grpSpPr bwMode="auto">
          <a:xfrm>
            <a:off x="6977064" y="5548314"/>
            <a:ext cx="344487" cy="638175"/>
            <a:chOff x="4140" y="429"/>
            <a:chExt cx="1425" cy="2396"/>
          </a:xfrm>
        </p:grpSpPr>
        <p:sp>
          <p:nvSpPr>
            <p:cNvPr id="216147" name="Freeform 250"/>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 name="Rectangle 251"/>
            <p:cNvSpPr>
              <a:spLocks noChangeArrowheads="1"/>
            </p:cNvSpPr>
            <p:nvPr/>
          </p:nvSpPr>
          <p:spPr bwMode="auto">
            <a:xfrm>
              <a:off x="4206" y="429"/>
              <a:ext cx="1044"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6149" name="Freeform 252"/>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150" name="Freeform 253"/>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 name="Rectangle 254"/>
            <p:cNvSpPr>
              <a:spLocks noChangeArrowheads="1"/>
            </p:cNvSpPr>
            <p:nvPr/>
          </p:nvSpPr>
          <p:spPr bwMode="auto">
            <a:xfrm>
              <a:off x="4212" y="691"/>
              <a:ext cx="598"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16152" name="Group 255"/>
            <p:cNvGrpSpPr>
              <a:grpSpLocks/>
            </p:cNvGrpSpPr>
            <p:nvPr/>
          </p:nvGrpSpPr>
          <p:grpSpPr bwMode="auto">
            <a:xfrm>
              <a:off x="4749" y="668"/>
              <a:ext cx="581" cy="145"/>
              <a:chOff x="614" y="2568"/>
              <a:chExt cx="725" cy="139"/>
            </a:xfrm>
          </p:grpSpPr>
          <p:sp>
            <p:nvSpPr>
              <p:cNvPr id="148" name="AutoShape 256"/>
              <p:cNvSpPr>
                <a:spLocks noChangeArrowheads="1"/>
              </p:cNvSpPr>
              <p:nvPr/>
            </p:nvSpPr>
            <p:spPr bwMode="auto">
              <a:xfrm>
                <a:off x="616" y="2567"/>
                <a:ext cx="721" cy="12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49" name="AutoShape 257"/>
              <p:cNvSpPr>
                <a:spLocks noChangeArrowheads="1"/>
              </p:cNvSpPr>
              <p:nvPr/>
            </p:nvSpPr>
            <p:spPr bwMode="auto">
              <a:xfrm>
                <a:off x="633" y="2585"/>
                <a:ext cx="688"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24" name="Rectangle 258"/>
            <p:cNvSpPr>
              <a:spLocks noChangeArrowheads="1"/>
            </p:cNvSpPr>
            <p:nvPr/>
          </p:nvSpPr>
          <p:spPr bwMode="auto">
            <a:xfrm>
              <a:off x="4225" y="1019"/>
              <a:ext cx="591"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16154" name="Group 259"/>
            <p:cNvGrpSpPr>
              <a:grpSpLocks/>
            </p:cNvGrpSpPr>
            <p:nvPr/>
          </p:nvGrpSpPr>
          <p:grpSpPr bwMode="auto">
            <a:xfrm>
              <a:off x="4747" y="994"/>
              <a:ext cx="581" cy="134"/>
              <a:chOff x="614" y="2568"/>
              <a:chExt cx="725" cy="139"/>
            </a:xfrm>
          </p:grpSpPr>
          <p:sp>
            <p:nvSpPr>
              <p:cNvPr id="146" name="AutoShape 260"/>
              <p:cNvSpPr>
                <a:spLocks noChangeArrowheads="1"/>
              </p:cNvSpPr>
              <p:nvPr/>
            </p:nvSpPr>
            <p:spPr bwMode="auto">
              <a:xfrm>
                <a:off x="610" y="2569"/>
                <a:ext cx="729" cy="13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47" name="AutoShape 261"/>
              <p:cNvSpPr>
                <a:spLocks noChangeArrowheads="1"/>
              </p:cNvSpPr>
              <p:nvPr/>
            </p:nvSpPr>
            <p:spPr bwMode="auto">
              <a:xfrm>
                <a:off x="619" y="2588"/>
                <a:ext cx="697" cy="9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26" name="Rectangle 262"/>
            <p:cNvSpPr>
              <a:spLocks noChangeArrowheads="1"/>
            </p:cNvSpPr>
            <p:nvPr/>
          </p:nvSpPr>
          <p:spPr bwMode="auto">
            <a:xfrm>
              <a:off x="4219" y="1359"/>
              <a:ext cx="591"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27" name="Rectangle 263"/>
            <p:cNvSpPr>
              <a:spLocks noChangeArrowheads="1"/>
            </p:cNvSpPr>
            <p:nvPr/>
          </p:nvSpPr>
          <p:spPr bwMode="auto">
            <a:xfrm>
              <a:off x="4225" y="1657"/>
              <a:ext cx="598" cy="4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16157" name="Group 264"/>
            <p:cNvGrpSpPr>
              <a:grpSpLocks/>
            </p:cNvGrpSpPr>
            <p:nvPr/>
          </p:nvGrpSpPr>
          <p:grpSpPr bwMode="auto">
            <a:xfrm>
              <a:off x="4735" y="1627"/>
              <a:ext cx="582" cy="151"/>
              <a:chOff x="614" y="2568"/>
              <a:chExt cx="725" cy="139"/>
            </a:xfrm>
          </p:grpSpPr>
          <p:sp>
            <p:nvSpPr>
              <p:cNvPr id="144" name="AutoShape 265"/>
              <p:cNvSpPr>
                <a:spLocks noChangeArrowheads="1"/>
              </p:cNvSpPr>
              <p:nvPr/>
            </p:nvSpPr>
            <p:spPr bwMode="auto">
              <a:xfrm>
                <a:off x="617" y="2568"/>
                <a:ext cx="712" cy="137"/>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45" name="AutoShape 266"/>
              <p:cNvSpPr>
                <a:spLocks noChangeArrowheads="1"/>
              </p:cNvSpPr>
              <p:nvPr/>
            </p:nvSpPr>
            <p:spPr bwMode="auto">
              <a:xfrm>
                <a:off x="634" y="2584"/>
                <a:ext cx="679"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216158" name="Freeform 267"/>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6159" name="Group 268"/>
            <p:cNvGrpSpPr>
              <a:grpSpLocks/>
            </p:cNvGrpSpPr>
            <p:nvPr/>
          </p:nvGrpSpPr>
          <p:grpSpPr bwMode="auto">
            <a:xfrm>
              <a:off x="4739" y="1327"/>
              <a:ext cx="582" cy="139"/>
              <a:chOff x="614" y="2568"/>
              <a:chExt cx="725" cy="139"/>
            </a:xfrm>
          </p:grpSpPr>
          <p:sp>
            <p:nvSpPr>
              <p:cNvPr id="142" name="AutoShape 269"/>
              <p:cNvSpPr>
                <a:spLocks noChangeArrowheads="1"/>
              </p:cNvSpPr>
              <p:nvPr/>
            </p:nvSpPr>
            <p:spPr bwMode="auto">
              <a:xfrm>
                <a:off x="612" y="2570"/>
                <a:ext cx="728" cy="137"/>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43" name="AutoShape 270"/>
              <p:cNvSpPr>
                <a:spLocks noChangeArrowheads="1"/>
              </p:cNvSpPr>
              <p:nvPr/>
            </p:nvSpPr>
            <p:spPr bwMode="auto">
              <a:xfrm>
                <a:off x="629" y="2588"/>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31" name="Rectangle 271"/>
            <p:cNvSpPr>
              <a:spLocks noChangeArrowheads="1"/>
            </p:cNvSpPr>
            <p:nvPr/>
          </p:nvSpPr>
          <p:spPr bwMode="auto">
            <a:xfrm>
              <a:off x="5250" y="429"/>
              <a:ext cx="66"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6161" name="Freeform 272"/>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162" name="Freeform 273"/>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4" name="Oval 274"/>
            <p:cNvSpPr>
              <a:spLocks noChangeArrowheads="1"/>
            </p:cNvSpPr>
            <p:nvPr/>
          </p:nvSpPr>
          <p:spPr bwMode="auto">
            <a:xfrm>
              <a:off x="5519" y="2610"/>
              <a:ext cx="46" cy="95"/>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6164" name="Freeform 275"/>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 name="AutoShape 276"/>
            <p:cNvSpPr>
              <a:spLocks noChangeArrowheads="1"/>
            </p:cNvSpPr>
            <p:nvPr/>
          </p:nvSpPr>
          <p:spPr bwMode="auto">
            <a:xfrm>
              <a:off x="4140" y="2682"/>
              <a:ext cx="1202" cy="143"/>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37" name="AutoShape 277"/>
            <p:cNvSpPr>
              <a:spLocks noChangeArrowheads="1"/>
            </p:cNvSpPr>
            <p:nvPr/>
          </p:nvSpPr>
          <p:spPr bwMode="auto">
            <a:xfrm>
              <a:off x="4206" y="2712"/>
              <a:ext cx="1070" cy="77"/>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38" name="Oval 278"/>
            <p:cNvSpPr>
              <a:spLocks noChangeArrowheads="1"/>
            </p:cNvSpPr>
            <p:nvPr/>
          </p:nvSpPr>
          <p:spPr bwMode="auto">
            <a:xfrm>
              <a:off x="4304" y="2384"/>
              <a:ext cx="164" cy="143"/>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39" name="Oval 279"/>
            <p:cNvSpPr>
              <a:spLocks noChangeArrowheads="1"/>
            </p:cNvSpPr>
            <p:nvPr/>
          </p:nvSpPr>
          <p:spPr bwMode="auto">
            <a:xfrm>
              <a:off x="4488" y="2384"/>
              <a:ext cx="158" cy="143"/>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0000"/>
                </a:solidFill>
              </a:endParaRPr>
            </a:p>
          </p:txBody>
        </p:sp>
        <p:sp>
          <p:nvSpPr>
            <p:cNvPr id="140" name="Oval 280"/>
            <p:cNvSpPr>
              <a:spLocks noChangeArrowheads="1"/>
            </p:cNvSpPr>
            <p:nvPr/>
          </p:nvSpPr>
          <p:spPr bwMode="auto">
            <a:xfrm>
              <a:off x="4659" y="2378"/>
              <a:ext cx="158" cy="143"/>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41" name="Rectangle 281"/>
            <p:cNvSpPr>
              <a:spLocks noChangeArrowheads="1"/>
            </p:cNvSpPr>
            <p:nvPr/>
          </p:nvSpPr>
          <p:spPr bwMode="auto">
            <a:xfrm>
              <a:off x="5059" y="1836"/>
              <a:ext cx="85" cy="763"/>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216076" name="Group 249"/>
          <p:cNvGrpSpPr>
            <a:grpSpLocks/>
          </p:cNvGrpSpPr>
          <p:nvPr/>
        </p:nvGrpSpPr>
        <p:grpSpPr bwMode="auto">
          <a:xfrm>
            <a:off x="6246813" y="3789364"/>
            <a:ext cx="342900" cy="636587"/>
            <a:chOff x="4140" y="429"/>
            <a:chExt cx="1425" cy="2396"/>
          </a:xfrm>
        </p:grpSpPr>
        <p:sp>
          <p:nvSpPr>
            <p:cNvPr id="216115" name="Freeform 250"/>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2" name="Rectangle 251"/>
            <p:cNvSpPr>
              <a:spLocks noChangeArrowheads="1"/>
            </p:cNvSpPr>
            <p:nvPr/>
          </p:nvSpPr>
          <p:spPr bwMode="auto">
            <a:xfrm>
              <a:off x="4206" y="429"/>
              <a:ext cx="1049" cy="2282"/>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216117" name="Freeform 252"/>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118" name="Freeform 253"/>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5" name="Rectangle 254"/>
            <p:cNvSpPr>
              <a:spLocks noChangeArrowheads="1"/>
            </p:cNvSpPr>
            <p:nvPr/>
          </p:nvSpPr>
          <p:spPr bwMode="auto">
            <a:xfrm>
              <a:off x="4213" y="692"/>
              <a:ext cx="594"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nvGrpSpPr>
            <p:cNvPr id="216120" name="Group 255"/>
            <p:cNvGrpSpPr>
              <a:grpSpLocks/>
            </p:cNvGrpSpPr>
            <p:nvPr/>
          </p:nvGrpSpPr>
          <p:grpSpPr bwMode="auto">
            <a:xfrm>
              <a:off x="4749" y="668"/>
              <a:ext cx="581" cy="145"/>
              <a:chOff x="614" y="2568"/>
              <a:chExt cx="725" cy="139"/>
            </a:xfrm>
          </p:grpSpPr>
          <p:sp>
            <p:nvSpPr>
              <p:cNvPr id="181" name="AutoShape 256"/>
              <p:cNvSpPr>
                <a:spLocks noChangeArrowheads="1"/>
              </p:cNvSpPr>
              <p:nvPr/>
            </p:nvSpPr>
            <p:spPr bwMode="auto">
              <a:xfrm>
                <a:off x="611" y="2568"/>
                <a:ext cx="724" cy="137"/>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182" name="AutoShape 257"/>
              <p:cNvSpPr>
                <a:spLocks noChangeArrowheads="1"/>
              </p:cNvSpPr>
              <p:nvPr/>
            </p:nvSpPr>
            <p:spPr bwMode="auto">
              <a:xfrm>
                <a:off x="628" y="2585"/>
                <a:ext cx="692"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sp>
          <p:nvSpPr>
            <p:cNvPr id="157" name="Rectangle 258"/>
            <p:cNvSpPr>
              <a:spLocks noChangeArrowheads="1"/>
            </p:cNvSpPr>
            <p:nvPr/>
          </p:nvSpPr>
          <p:spPr bwMode="auto">
            <a:xfrm>
              <a:off x="4226" y="1021"/>
              <a:ext cx="594"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nvGrpSpPr>
            <p:cNvPr id="216122" name="Group 259"/>
            <p:cNvGrpSpPr>
              <a:grpSpLocks/>
            </p:cNvGrpSpPr>
            <p:nvPr/>
          </p:nvGrpSpPr>
          <p:grpSpPr bwMode="auto">
            <a:xfrm>
              <a:off x="4747" y="994"/>
              <a:ext cx="581" cy="134"/>
              <a:chOff x="614" y="2568"/>
              <a:chExt cx="725" cy="139"/>
            </a:xfrm>
          </p:grpSpPr>
          <p:sp>
            <p:nvSpPr>
              <p:cNvPr id="179" name="AutoShape 260"/>
              <p:cNvSpPr>
                <a:spLocks noChangeArrowheads="1"/>
              </p:cNvSpPr>
              <p:nvPr/>
            </p:nvSpPr>
            <p:spPr bwMode="auto">
              <a:xfrm>
                <a:off x="614" y="2571"/>
                <a:ext cx="724" cy="13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180" name="AutoShape 261"/>
              <p:cNvSpPr>
                <a:spLocks noChangeArrowheads="1"/>
              </p:cNvSpPr>
              <p:nvPr/>
            </p:nvSpPr>
            <p:spPr bwMode="auto">
              <a:xfrm>
                <a:off x="622" y="2589"/>
                <a:ext cx="692" cy="9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sp>
          <p:nvSpPr>
            <p:cNvPr id="159" name="Rectangle 262"/>
            <p:cNvSpPr>
              <a:spLocks noChangeArrowheads="1"/>
            </p:cNvSpPr>
            <p:nvPr/>
          </p:nvSpPr>
          <p:spPr bwMode="auto">
            <a:xfrm>
              <a:off x="4219" y="1355"/>
              <a:ext cx="594"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160" name="Rectangle 263"/>
            <p:cNvSpPr>
              <a:spLocks noChangeArrowheads="1"/>
            </p:cNvSpPr>
            <p:nvPr/>
          </p:nvSpPr>
          <p:spPr bwMode="auto">
            <a:xfrm>
              <a:off x="4226" y="1654"/>
              <a:ext cx="600"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nvGrpSpPr>
            <p:cNvPr id="216125" name="Group 264"/>
            <p:cNvGrpSpPr>
              <a:grpSpLocks/>
            </p:cNvGrpSpPr>
            <p:nvPr/>
          </p:nvGrpSpPr>
          <p:grpSpPr bwMode="auto">
            <a:xfrm>
              <a:off x="4735" y="1627"/>
              <a:ext cx="582" cy="151"/>
              <a:chOff x="614" y="2568"/>
              <a:chExt cx="725" cy="139"/>
            </a:xfrm>
          </p:grpSpPr>
          <p:sp>
            <p:nvSpPr>
              <p:cNvPr id="177" name="AutoShape 265"/>
              <p:cNvSpPr>
                <a:spLocks noChangeArrowheads="1"/>
              </p:cNvSpPr>
              <p:nvPr/>
            </p:nvSpPr>
            <p:spPr bwMode="auto">
              <a:xfrm>
                <a:off x="612" y="2576"/>
                <a:ext cx="715" cy="132"/>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178" name="AutoShape 266"/>
              <p:cNvSpPr>
                <a:spLocks noChangeArrowheads="1"/>
              </p:cNvSpPr>
              <p:nvPr/>
            </p:nvSpPr>
            <p:spPr bwMode="auto">
              <a:xfrm>
                <a:off x="629" y="2587"/>
                <a:ext cx="68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sp>
          <p:nvSpPr>
            <p:cNvPr id="216126" name="Freeform 267"/>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6127" name="Group 268"/>
            <p:cNvGrpSpPr>
              <a:grpSpLocks/>
            </p:cNvGrpSpPr>
            <p:nvPr/>
          </p:nvGrpSpPr>
          <p:grpSpPr bwMode="auto">
            <a:xfrm>
              <a:off x="4739" y="1327"/>
              <a:ext cx="582" cy="139"/>
              <a:chOff x="614" y="2568"/>
              <a:chExt cx="725" cy="139"/>
            </a:xfrm>
          </p:grpSpPr>
          <p:sp>
            <p:nvSpPr>
              <p:cNvPr id="175" name="AutoShape 269"/>
              <p:cNvSpPr>
                <a:spLocks noChangeArrowheads="1"/>
              </p:cNvSpPr>
              <p:nvPr/>
            </p:nvSpPr>
            <p:spPr bwMode="auto">
              <a:xfrm>
                <a:off x="616" y="2566"/>
                <a:ext cx="723" cy="143"/>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176" name="AutoShape 270"/>
              <p:cNvSpPr>
                <a:spLocks noChangeArrowheads="1"/>
              </p:cNvSpPr>
              <p:nvPr/>
            </p:nvSpPr>
            <p:spPr bwMode="auto">
              <a:xfrm>
                <a:off x="632" y="2584"/>
                <a:ext cx="690"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sp>
          <p:nvSpPr>
            <p:cNvPr id="164" name="Rectangle 271"/>
            <p:cNvSpPr>
              <a:spLocks noChangeArrowheads="1"/>
            </p:cNvSpPr>
            <p:nvPr/>
          </p:nvSpPr>
          <p:spPr bwMode="auto">
            <a:xfrm>
              <a:off x="5248" y="429"/>
              <a:ext cx="66" cy="22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216129" name="Freeform 272"/>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130" name="Freeform 273"/>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7" name="Oval 274"/>
            <p:cNvSpPr>
              <a:spLocks noChangeArrowheads="1"/>
            </p:cNvSpPr>
            <p:nvPr/>
          </p:nvSpPr>
          <p:spPr bwMode="auto">
            <a:xfrm>
              <a:off x="5519" y="2610"/>
              <a:ext cx="46" cy="96"/>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216132" name="Freeform 275"/>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9" name="AutoShape 276"/>
            <p:cNvSpPr>
              <a:spLocks noChangeArrowheads="1"/>
            </p:cNvSpPr>
            <p:nvPr/>
          </p:nvSpPr>
          <p:spPr bwMode="auto">
            <a:xfrm>
              <a:off x="4140" y="2682"/>
              <a:ext cx="1201" cy="143"/>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170" name="AutoShape 277"/>
            <p:cNvSpPr>
              <a:spLocks noChangeArrowheads="1"/>
            </p:cNvSpPr>
            <p:nvPr/>
          </p:nvSpPr>
          <p:spPr bwMode="auto">
            <a:xfrm>
              <a:off x="4206" y="2711"/>
              <a:ext cx="1069"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171" name="Oval 278"/>
            <p:cNvSpPr>
              <a:spLocks noChangeArrowheads="1"/>
            </p:cNvSpPr>
            <p:nvPr/>
          </p:nvSpPr>
          <p:spPr bwMode="auto">
            <a:xfrm>
              <a:off x="4305" y="2383"/>
              <a:ext cx="165" cy="143"/>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172" name="Oval 279"/>
            <p:cNvSpPr>
              <a:spLocks noChangeArrowheads="1"/>
            </p:cNvSpPr>
            <p:nvPr/>
          </p:nvSpPr>
          <p:spPr bwMode="auto">
            <a:xfrm>
              <a:off x="4483" y="2383"/>
              <a:ext cx="165" cy="143"/>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endParaRPr lang="zh-CN" altLang="zh-CN" sz="1800">
                <a:solidFill>
                  <a:srgbClr val="FF0000"/>
                </a:solidFill>
              </a:endParaRPr>
            </a:p>
          </p:txBody>
        </p:sp>
        <p:sp>
          <p:nvSpPr>
            <p:cNvPr id="173" name="Oval 280"/>
            <p:cNvSpPr>
              <a:spLocks noChangeArrowheads="1"/>
            </p:cNvSpPr>
            <p:nvPr/>
          </p:nvSpPr>
          <p:spPr bwMode="auto">
            <a:xfrm>
              <a:off x="4661" y="2383"/>
              <a:ext cx="158" cy="137"/>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174" name="Rectangle 281"/>
            <p:cNvSpPr>
              <a:spLocks noChangeArrowheads="1"/>
            </p:cNvSpPr>
            <p:nvPr/>
          </p:nvSpPr>
          <p:spPr bwMode="auto">
            <a:xfrm>
              <a:off x="5064" y="1833"/>
              <a:ext cx="79" cy="765"/>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sp>
        <p:nvSpPr>
          <p:cNvPr id="216077" name="TextBox 182"/>
          <p:cNvSpPr txBox="1">
            <a:spLocks noChangeArrowheads="1"/>
          </p:cNvSpPr>
          <p:nvPr/>
        </p:nvSpPr>
        <p:spPr bwMode="auto">
          <a:xfrm>
            <a:off x="4303713" y="6191250"/>
            <a:ext cx="14208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r>
              <a:rPr lang="en-US" altLang="zh-CN" sz="1800">
                <a:latin typeface="Arial Narrow" panose="020B0606020202030204" pitchFamily="34" charset="0"/>
              </a:rPr>
              <a:t>KingCDN.com</a:t>
            </a:r>
            <a:endParaRPr lang="en-US" altLang="zh-CN" sz="1800" i="1">
              <a:latin typeface="Arial Narrow" panose="020B0606020202030204" pitchFamily="34" charset="0"/>
            </a:endParaRPr>
          </a:p>
        </p:txBody>
      </p:sp>
      <p:pic>
        <p:nvPicPr>
          <p:cNvPr id="216078" name="Picture 7" descr="Bo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3238" y="2392363"/>
            <a:ext cx="533400"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445" name="Group 61444"/>
          <p:cNvGrpSpPr>
            <a:grpSpLocks/>
          </p:cNvGrpSpPr>
          <p:nvPr/>
        </p:nvGrpSpPr>
        <p:grpSpPr bwMode="auto">
          <a:xfrm>
            <a:off x="3014664" y="3036889"/>
            <a:ext cx="1628775" cy="1063625"/>
            <a:chOff x="1490926" y="3037262"/>
            <a:chExt cx="1628976" cy="1063042"/>
          </a:xfrm>
        </p:grpSpPr>
        <p:cxnSp>
          <p:nvCxnSpPr>
            <p:cNvPr id="216111" name="Straight Arrow Connector 44"/>
            <p:cNvCxnSpPr>
              <a:cxnSpLocks noChangeShapeType="1"/>
            </p:cNvCxnSpPr>
            <p:nvPr/>
          </p:nvCxnSpPr>
          <p:spPr bwMode="auto">
            <a:xfrm flipH="1">
              <a:off x="1490926" y="3037262"/>
              <a:ext cx="1628976" cy="1063042"/>
            </a:xfrm>
            <a:prstGeom prst="straightConnector1">
              <a:avLst/>
            </a:prstGeom>
            <a:noFill/>
            <a:ln w="254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16112" name="Group 61441"/>
            <p:cNvGrpSpPr>
              <a:grpSpLocks/>
            </p:cNvGrpSpPr>
            <p:nvPr/>
          </p:nvGrpSpPr>
          <p:grpSpPr bwMode="auto">
            <a:xfrm>
              <a:off x="2056927" y="3410016"/>
              <a:ext cx="317511" cy="345125"/>
              <a:chOff x="7454630" y="3313376"/>
              <a:chExt cx="317511" cy="345125"/>
            </a:xfrm>
          </p:grpSpPr>
          <p:sp>
            <p:nvSpPr>
              <p:cNvPr id="216113" name="Oval 61440"/>
              <p:cNvSpPr>
                <a:spLocks noChangeArrowheads="1"/>
              </p:cNvSpPr>
              <p:nvPr/>
            </p:nvSpPr>
            <p:spPr bwMode="auto">
              <a:xfrm>
                <a:off x="7468434" y="3354794"/>
                <a:ext cx="303707" cy="303707"/>
              </a:xfrm>
              <a:prstGeom prst="ellipse">
                <a:avLst/>
              </a:prstGeom>
              <a:solidFill>
                <a:schemeClr val="bg1"/>
              </a:solidFill>
              <a:ln w="15875">
                <a:solidFill>
                  <a:schemeClr val="tx1"/>
                </a:solidFill>
                <a:round/>
                <a:headEnd/>
                <a:tailEnd/>
              </a:ln>
            </p:spPr>
            <p:txBody>
              <a:bodyPr wrap="none"/>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216114" name="TextBox 61439"/>
              <p:cNvSpPr txBox="1">
                <a:spLocks noChangeArrowheads="1"/>
              </p:cNvSpPr>
              <p:nvPr/>
            </p:nvSpPr>
            <p:spPr bwMode="auto">
              <a:xfrm>
                <a:off x="7454630" y="3313376"/>
                <a:ext cx="298817" cy="338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r>
                  <a:rPr lang="en-US" altLang="zh-CN" sz="1600"/>
                  <a:t>1</a:t>
                </a:r>
              </a:p>
            </p:txBody>
          </p:sp>
        </p:grpSp>
      </p:grpSp>
      <p:sp>
        <p:nvSpPr>
          <p:cNvPr id="61443" name="TextBox 61442"/>
          <p:cNvSpPr txBox="1">
            <a:spLocks noChangeArrowheads="1"/>
          </p:cNvSpPr>
          <p:nvPr/>
        </p:nvSpPr>
        <p:spPr bwMode="auto">
          <a:xfrm>
            <a:off x="1432560" y="2462213"/>
            <a:ext cx="321722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ts val="20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1. Bob </a:t>
            </a:r>
            <a:r>
              <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rPr>
              <a:t>从</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netcinema.com</a:t>
            </a:r>
            <a:r>
              <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rPr>
              <a:t>的网页得到视频的</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URL http://netcinema.com/6Y7B23V</a:t>
            </a:r>
          </a:p>
        </p:txBody>
      </p:sp>
      <p:grpSp>
        <p:nvGrpSpPr>
          <p:cNvPr id="61448" name="Group 61447"/>
          <p:cNvGrpSpPr>
            <a:grpSpLocks/>
          </p:cNvGrpSpPr>
          <p:nvPr/>
        </p:nvGrpSpPr>
        <p:grpSpPr bwMode="auto">
          <a:xfrm>
            <a:off x="5443539" y="3225801"/>
            <a:ext cx="714375" cy="684213"/>
            <a:chOff x="3924463" y="3239045"/>
            <a:chExt cx="713539" cy="684908"/>
          </a:xfrm>
        </p:grpSpPr>
        <p:cxnSp>
          <p:nvCxnSpPr>
            <p:cNvPr id="216107" name="Straight Arrow Connector 193"/>
            <p:cNvCxnSpPr>
              <a:cxnSpLocks noChangeShapeType="1"/>
            </p:cNvCxnSpPr>
            <p:nvPr/>
          </p:nvCxnSpPr>
          <p:spPr bwMode="auto">
            <a:xfrm>
              <a:off x="3924463" y="3239045"/>
              <a:ext cx="713539" cy="684908"/>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16108" name="Group 194"/>
            <p:cNvGrpSpPr>
              <a:grpSpLocks/>
            </p:cNvGrpSpPr>
            <p:nvPr/>
          </p:nvGrpSpPr>
          <p:grpSpPr bwMode="auto">
            <a:xfrm>
              <a:off x="4061324" y="3293627"/>
              <a:ext cx="322117" cy="358925"/>
              <a:chOff x="7408615" y="3244352"/>
              <a:chExt cx="322117" cy="358925"/>
            </a:xfrm>
          </p:grpSpPr>
          <p:sp>
            <p:nvSpPr>
              <p:cNvPr id="216109" name="Oval 195"/>
              <p:cNvSpPr>
                <a:spLocks noChangeArrowheads="1"/>
              </p:cNvSpPr>
              <p:nvPr/>
            </p:nvSpPr>
            <p:spPr bwMode="auto">
              <a:xfrm>
                <a:off x="7427025" y="3299570"/>
                <a:ext cx="303707" cy="303707"/>
              </a:xfrm>
              <a:prstGeom prst="ellipse">
                <a:avLst/>
              </a:prstGeom>
              <a:solidFill>
                <a:schemeClr val="bg1"/>
              </a:solidFill>
              <a:ln w="15875">
                <a:solidFill>
                  <a:schemeClr val="tx1"/>
                </a:solidFill>
                <a:round/>
                <a:headEnd/>
                <a:tailEnd/>
              </a:ln>
            </p:spPr>
            <p:txBody>
              <a:bodyPr wrap="none"/>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216110" name="TextBox 196"/>
              <p:cNvSpPr txBox="1">
                <a:spLocks noChangeArrowheads="1"/>
              </p:cNvSpPr>
              <p:nvPr/>
            </p:nvSpPr>
            <p:spPr bwMode="auto">
              <a:xfrm>
                <a:off x="7408615" y="3244352"/>
                <a:ext cx="298431" cy="338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r>
                  <a:rPr lang="en-US" altLang="zh-CN" sz="1600"/>
                  <a:t>2</a:t>
                </a:r>
              </a:p>
            </p:txBody>
          </p:sp>
        </p:grpSp>
      </p:grpSp>
      <p:sp>
        <p:nvSpPr>
          <p:cNvPr id="201" name="TextBox 200"/>
          <p:cNvSpPr txBox="1">
            <a:spLocks noChangeArrowheads="1"/>
          </p:cNvSpPr>
          <p:nvPr/>
        </p:nvSpPr>
        <p:spPr bwMode="auto">
          <a:xfrm>
            <a:off x="5895975" y="2981325"/>
            <a:ext cx="3849688" cy="50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nSpc>
                <a:spcPts val="1600"/>
              </a:lnSpc>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2. </a:t>
            </a:r>
            <a:r>
              <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rPr>
              <a:t>通过</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Bob</a:t>
            </a:r>
            <a:r>
              <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rPr>
              <a:t>的本地</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DNS</a:t>
            </a:r>
            <a:r>
              <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rPr>
              <a:t>解析</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http://netcinema.com/6Y7B23V</a:t>
            </a:r>
          </a:p>
        </p:txBody>
      </p:sp>
      <p:sp>
        <p:nvSpPr>
          <p:cNvPr id="216083" name="TextBox 201"/>
          <p:cNvSpPr txBox="1">
            <a:spLocks noChangeArrowheads="1"/>
          </p:cNvSpPr>
          <p:nvPr/>
        </p:nvSpPr>
        <p:spPr bwMode="auto">
          <a:xfrm>
            <a:off x="1896454" y="5927725"/>
            <a:ext cx="1734769" cy="50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lnSpc>
                <a:spcPts val="1600"/>
              </a:lnSpc>
            </a:pPr>
            <a:r>
              <a:rPr lang="en-US" altLang="zh-CN" sz="1800">
                <a:latin typeface="Arial Narrow" panose="020B0606020202030204" pitchFamily="34" charset="0"/>
              </a:rPr>
              <a:t>netcinema</a:t>
            </a:r>
            <a:r>
              <a:rPr lang="en-US" altLang="en-US" sz="1800">
                <a:latin typeface="Arial Narrow" panose="020B0606020202030204" pitchFamily="34" charset="0"/>
              </a:rPr>
              <a:t>’</a:t>
            </a:r>
            <a:r>
              <a:rPr lang="en-US" altLang="zh-CN" sz="1800">
                <a:latin typeface="Arial Narrow" panose="020B0606020202030204" pitchFamily="34" charset="0"/>
              </a:rPr>
              <a:t>s</a:t>
            </a:r>
          </a:p>
          <a:p>
            <a:pPr algn="ctr">
              <a:lnSpc>
                <a:spcPts val="1600"/>
              </a:lnSpc>
            </a:pPr>
            <a:r>
              <a:rPr lang="en-US" altLang="zh-CN" sz="1800">
                <a:latin typeface="Arial Narrow" panose="020B0606020202030204" pitchFamily="34" charset="0"/>
              </a:rPr>
              <a:t>authoratative DNS</a:t>
            </a:r>
            <a:endParaRPr lang="en-US" altLang="zh-CN" sz="1800" i="1">
              <a:latin typeface="Arial Narrow" panose="020B0606020202030204" pitchFamily="34" charset="0"/>
            </a:endParaRPr>
          </a:p>
        </p:txBody>
      </p:sp>
      <p:cxnSp>
        <p:nvCxnSpPr>
          <p:cNvPr id="204" name="Straight Arrow Connector 203"/>
          <p:cNvCxnSpPr>
            <a:cxnSpLocks noChangeShapeType="1"/>
          </p:cNvCxnSpPr>
          <p:nvPr/>
        </p:nvCxnSpPr>
        <p:spPr bwMode="auto">
          <a:xfrm flipH="1">
            <a:off x="3136900" y="4159251"/>
            <a:ext cx="3100388" cy="1376363"/>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9" name="Straight Arrow Connector 208"/>
          <p:cNvCxnSpPr>
            <a:cxnSpLocks noChangeShapeType="1"/>
          </p:cNvCxnSpPr>
          <p:nvPr/>
        </p:nvCxnSpPr>
        <p:spPr bwMode="auto">
          <a:xfrm flipH="1">
            <a:off x="3117850" y="4268788"/>
            <a:ext cx="3100388" cy="1376362"/>
          </a:xfrm>
          <a:prstGeom prst="straightConnector1">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05" name="Group 204"/>
          <p:cNvGrpSpPr>
            <a:grpSpLocks/>
          </p:cNvGrpSpPr>
          <p:nvPr/>
        </p:nvGrpSpPr>
        <p:grpSpPr bwMode="auto">
          <a:xfrm>
            <a:off x="3362325" y="5218114"/>
            <a:ext cx="317500" cy="344487"/>
            <a:chOff x="7454630" y="3313376"/>
            <a:chExt cx="317511" cy="345125"/>
          </a:xfrm>
        </p:grpSpPr>
        <p:sp>
          <p:nvSpPr>
            <p:cNvPr id="216105" name="Oval 205"/>
            <p:cNvSpPr>
              <a:spLocks noChangeArrowheads="1"/>
            </p:cNvSpPr>
            <p:nvPr/>
          </p:nvSpPr>
          <p:spPr bwMode="auto">
            <a:xfrm>
              <a:off x="7468434" y="3354794"/>
              <a:ext cx="303707" cy="303707"/>
            </a:xfrm>
            <a:prstGeom prst="ellipse">
              <a:avLst/>
            </a:prstGeom>
            <a:solidFill>
              <a:schemeClr val="bg1"/>
            </a:solidFill>
            <a:ln w="15875">
              <a:solidFill>
                <a:schemeClr val="tx1"/>
              </a:solidFill>
              <a:round/>
              <a:headEnd/>
              <a:tailEnd/>
            </a:ln>
          </p:spPr>
          <p:txBody>
            <a:bodyPr wrap="none"/>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216106" name="TextBox 206"/>
            <p:cNvSpPr txBox="1">
              <a:spLocks noChangeArrowheads="1"/>
            </p:cNvSpPr>
            <p:nvPr/>
          </p:nvSpPr>
          <p:spPr bwMode="auto">
            <a:xfrm>
              <a:off x="7454630" y="3313376"/>
              <a:ext cx="298790" cy="339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r>
                <a:rPr lang="en-US" altLang="zh-CN" sz="1600"/>
                <a:t>3</a:t>
              </a:r>
            </a:p>
          </p:txBody>
        </p:sp>
      </p:grpSp>
      <p:cxnSp>
        <p:nvCxnSpPr>
          <p:cNvPr id="212" name="Straight Arrow Connector 211"/>
          <p:cNvCxnSpPr>
            <a:cxnSpLocks noChangeShapeType="1"/>
          </p:cNvCxnSpPr>
          <p:nvPr/>
        </p:nvCxnSpPr>
        <p:spPr bwMode="auto">
          <a:xfrm>
            <a:off x="6556376" y="4475164"/>
            <a:ext cx="447675" cy="962025"/>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7" name="Straight Arrow Connector 216"/>
          <p:cNvCxnSpPr>
            <a:cxnSpLocks noChangeShapeType="1"/>
          </p:cNvCxnSpPr>
          <p:nvPr/>
        </p:nvCxnSpPr>
        <p:spPr bwMode="auto">
          <a:xfrm>
            <a:off x="6651626" y="4486275"/>
            <a:ext cx="447675" cy="960438"/>
          </a:xfrm>
          <a:prstGeom prst="straightConnector1">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13" name="Group 212"/>
          <p:cNvGrpSpPr>
            <a:grpSpLocks/>
          </p:cNvGrpSpPr>
          <p:nvPr/>
        </p:nvGrpSpPr>
        <p:grpSpPr bwMode="auto">
          <a:xfrm>
            <a:off x="6640513" y="4727576"/>
            <a:ext cx="317500" cy="346075"/>
            <a:chOff x="7454630" y="3313376"/>
            <a:chExt cx="317511" cy="345125"/>
          </a:xfrm>
        </p:grpSpPr>
        <p:sp>
          <p:nvSpPr>
            <p:cNvPr id="216103" name="Oval 213"/>
            <p:cNvSpPr>
              <a:spLocks noChangeArrowheads="1"/>
            </p:cNvSpPr>
            <p:nvPr/>
          </p:nvSpPr>
          <p:spPr bwMode="auto">
            <a:xfrm>
              <a:off x="7468434" y="3354794"/>
              <a:ext cx="303707" cy="303707"/>
            </a:xfrm>
            <a:prstGeom prst="ellipse">
              <a:avLst/>
            </a:prstGeom>
            <a:solidFill>
              <a:schemeClr val="bg1"/>
            </a:solidFill>
            <a:ln w="15875">
              <a:solidFill>
                <a:schemeClr val="tx1"/>
              </a:solidFill>
              <a:round/>
              <a:headEnd/>
              <a:tailEnd/>
            </a:ln>
          </p:spPr>
          <p:txBody>
            <a:bodyPr wrap="none"/>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216104" name="TextBox 214"/>
            <p:cNvSpPr txBox="1">
              <a:spLocks noChangeArrowheads="1"/>
            </p:cNvSpPr>
            <p:nvPr/>
          </p:nvSpPr>
          <p:spPr bwMode="auto">
            <a:xfrm>
              <a:off x="7454630" y="3313376"/>
              <a:ext cx="298790" cy="338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r>
                <a:rPr lang="en-US" altLang="zh-CN" sz="1600"/>
                <a:t>4</a:t>
              </a:r>
            </a:p>
          </p:txBody>
        </p:sp>
      </p:grpSp>
      <p:sp>
        <p:nvSpPr>
          <p:cNvPr id="219" name="TextBox 218"/>
          <p:cNvSpPr txBox="1">
            <a:spLocks noChangeArrowheads="1"/>
          </p:cNvSpPr>
          <p:nvPr/>
        </p:nvSpPr>
        <p:spPr bwMode="auto">
          <a:xfrm>
            <a:off x="7272338" y="4554539"/>
            <a:ext cx="359251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nSpc>
                <a:spcPts val="1600"/>
              </a:lnSpc>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4&amp;5. </a:t>
            </a:r>
            <a:r>
              <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rPr>
              <a:t>由</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KingCDN</a:t>
            </a:r>
            <a:r>
              <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rPr>
              <a:t>的权威</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DNS</a:t>
            </a:r>
            <a:r>
              <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rPr>
              <a:t>解析</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p>
          <a:p>
            <a:pPr>
              <a:lnSpc>
                <a:spcPts val="1600"/>
              </a:lnSpc>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http://KingCDN.com/NetC6y&amp;B23</a:t>
            </a:r>
            <a:r>
              <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rPr>
              <a:t>，</a:t>
            </a:r>
            <a:endPar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1600"/>
              </a:lnSpc>
            </a:pPr>
            <a:r>
              <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rPr>
              <a:t>其返回包含了视频的服务器的 </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IP</a:t>
            </a:r>
          </a:p>
        </p:txBody>
      </p:sp>
      <p:cxnSp>
        <p:nvCxnSpPr>
          <p:cNvPr id="220" name="Straight Arrow Connector 219"/>
          <p:cNvCxnSpPr>
            <a:cxnSpLocks noChangeShapeType="1"/>
          </p:cNvCxnSpPr>
          <p:nvPr/>
        </p:nvCxnSpPr>
        <p:spPr bwMode="auto">
          <a:xfrm>
            <a:off x="5307013" y="3322639"/>
            <a:ext cx="812800" cy="822325"/>
          </a:xfrm>
          <a:prstGeom prst="straightConnector1">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23" name="Group 222"/>
          <p:cNvGrpSpPr>
            <a:grpSpLocks/>
          </p:cNvGrpSpPr>
          <p:nvPr/>
        </p:nvGrpSpPr>
        <p:grpSpPr bwMode="auto">
          <a:xfrm>
            <a:off x="5678488" y="3667126"/>
            <a:ext cx="317500" cy="346075"/>
            <a:chOff x="7454630" y="3313376"/>
            <a:chExt cx="317511" cy="345125"/>
          </a:xfrm>
        </p:grpSpPr>
        <p:sp>
          <p:nvSpPr>
            <p:cNvPr id="216101" name="Oval 223"/>
            <p:cNvSpPr>
              <a:spLocks noChangeArrowheads="1"/>
            </p:cNvSpPr>
            <p:nvPr/>
          </p:nvSpPr>
          <p:spPr bwMode="auto">
            <a:xfrm>
              <a:off x="7468434" y="3354794"/>
              <a:ext cx="303707" cy="303707"/>
            </a:xfrm>
            <a:prstGeom prst="ellipse">
              <a:avLst/>
            </a:prstGeom>
            <a:solidFill>
              <a:schemeClr val="bg1"/>
            </a:solidFill>
            <a:ln w="15875">
              <a:solidFill>
                <a:schemeClr val="tx1"/>
              </a:solidFill>
              <a:round/>
              <a:headEnd/>
              <a:tailEnd/>
            </a:ln>
          </p:spPr>
          <p:txBody>
            <a:bodyPr wrap="none"/>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216102" name="TextBox 224"/>
            <p:cNvSpPr txBox="1">
              <a:spLocks noChangeArrowheads="1"/>
            </p:cNvSpPr>
            <p:nvPr/>
          </p:nvSpPr>
          <p:spPr bwMode="auto">
            <a:xfrm>
              <a:off x="7454630" y="3313376"/>
              <a:ext cx="298790" cy="338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r>
                <a:rPr lang="en-US" altLang="zh-CN" sz="1600"/>
                <a:t>5</a:t>
              </a:r>
            </a:p>
          </p:txBody>
        </p:sp>
      </p:grpSp>
      <p:cxnSp>
        <p:nvCxnSpPr>
          <p:cNvPr id="226" name="Straight Arrow Connector 225"/>
          <p:cNvCxnSpPr>
            <a:cxnSpLocks noChangeShapeType="1"/>
          </p:cNvCxnSpPr>
          <p:nvPr/>
        </p:nvCxnSpPr>
        <p:spPr bwMode="auto">
          <a:xfrm flipH="1">
            <a:off x="4835526" y="3201988"/>
            <a:ext cx="4763" cy="2362200"/>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457" name="Up Arrow 61456"/>
          <p:cNvSpPr>
            <a:spLocks noChangeArrowheads="1"/>
          </p:cNvSpPr>
          <p:nvPr/>
        </p:nvSpPr>
        <p:spPr bwMode="auto">
          <a:xfrm>
            <a:off x="4864100" y="3195638"/>
            <a:ext cx="298450" cy="2284412"/>
          </a:xfrm>
          <a:prstGeom prst="upArrow">
            <a:avLst>
              <a:gd name="adj1" fmla="val 50000"/>
              <a:gd name="adj2" fmla="val 50249"/>
            </a:avLst>
          </a:prstGeom>
          <a:gradFill rotWithShape="1">
            <a:gsLst>
              <a:gs pos="0">
                <a:srgbClr val="000090"/>
              </a:gs>
              <a:gs pos="64000">
                <a:srgbClr val="000090"/>
              </a:gs>
              <a:gs pos="100000">
                <a:srgbClr val="FFFFFF"/>
              </a:gs>
            </a:gsLst>
            <a:lin ang="5400000"/>
          </a:gra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231" name="TextBox 230"/>
          <p:cNvSpPr txBox="1">
            <a:spLocks noChangeArrowheads="1"/>
          </p:cNvSpPr>
          <p:nvPr/>
        </p:nvSpPr>
        <p:spPr bwMode="auto">
          <a:xfrm>
            <a:off x="3778250" y="3732213"/>
            <a:ext cx="2027238" cy="7078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nSpc>
                <a:spcPts val="1600"/>
              </a:lnSpc>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6. </a:t>
            </a:r>
            <a:r>
              <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rPr>
              <a:t>通过</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HTTP</a:t>
            </a:r>
            <a:r>
              <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rPr>
              <a:t>，以流的方式从</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KINGCDN </a:t>
            </a:r>
            <a:r>
              <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rPr>
              <a:t>服务器取得视频</a:t>
            </a:r>
            <a:endPar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16097" name="TextBox 232"/>
          <p:cNvSpPr txBox="1">
            <a:spLocks noChangeArrowheads="1"/>
          </p:cNvSpPr>
          <p:nvPr/>
        </p:nvSpPr>
        <p:spPr bwMode="auto">
          <a:xfrm>
            <a:off x="6345731" y="6153150"/>
            <a:ext cx="1670650" cy="50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lnSpc>
                <a:spcPts val="1600"/>
              </a:lnSpc>
            </a:pPr>
            <a:r>
              <a:rPr lang="en-US" altLang="zh-CN" sz="1800">
                <a:latin typeface="Arial Narrow" panose="020B0606020202030204" pitchFamily="34" charset="0"/>
              </a:rPr>
              <a:t>KingCDN</a:t>
            </a:r>
          </a:p>
          <a:p>
            <a:pPr algn="ctr">
              <a:lnSpc>
                <a:spcPts val="1600"/>
              </a:lnSpc>
            </a:pPr>
            <a:r>
              <a:rPr lang="en-US" altLang="zh-CN" sz="1800">
                <a:latin typeface="Arial Narrow" panose="020B0606020202030204" pitchFamily="34" charset="0"/>
              </a:rPr>
              <a:t>authoritative DNS</a:t>
            </a:r>
            <a:endParaRPr lang="en-US" altLang="zh-CN" sz="1800" i="1">
              <a:latin typeface="Arial Narrow" panose="020B0606020202030204" pitchFamily="34" charset="0"/>
            </a:endParaRPr>
          </a:p>
        </p:txBody>
      </p:sp>
      <p:sp>
        <p:nvSpPr>
          <p:cNvPr id="216098" name="TextBox 182"/>
          <p:cNvSpPr txBox="1">
            <a:spLocks noChangeArrowheads="1"/>
          </p:cNvSpPr>
          <p:nvPr/>
        </p:nvSpPr>
        <p:spPr bwMode="auto">
          <a:xfrm>
            <a:off x="6557964" y="3713163"/>
            <a:ext cx="102624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nSpc>
                <a:spcPts val="1600"/>
              </a:lnSpc>
            </a:pPr>
            <a:r>
              <a:rPr lang="en-US" altLang="zh-CN" sz="1800">
                <a:latin typeface="Arial Narrow" panose="020B0606020202030204" pitchFamily="34" charset="0"/>
              </a:rPr>
              <a:t>Bob</a:t>
            </a:r>
            <a:r>
              <a:rPr lang="en-US" altLang="en-US" sz="1800">
                <a:latin typeface="Arial Narrow" panose="020B0606020202030204" pitchFamily="34" charset="0"/>
              </a:rPr>
              <a:t>’</a:t>
            </a:r>
            <a:r>
              <a:rPr lang="en-US" altLang="zh-CN" sz="1800">
                <a:latin typeface="Arial Narrow" panose="020B0606020202030204" pitchFamily="34" charset="0"/>
              </a:rPr>
              <a:t>s </a:t>
            </a:r>
          </a:p>
          <a:p>
            <a:pPr>
              <a:lnSpc>
                <a:spcPts val="1600"/>
              </a:lnSpc>
            </a:pPr>
            <a:r>
              <a:rPr lang="en-US" altLang="zh-CN" sz="1800">
                <a:latin typeface="Arial Narrow" panose="020B0606020202030204" pitchFamily="34" charset="0"/>
              </a:rPr>
              <a:t>local DNS</a:t>
            </a:r>
          </a:p>
          <a:p>
            <a:pPr>
              <a:lnSpc>
                <a:spcPts val="1600"/>
              </a:lnSpc>
            </a:pPr>
            <a:r>
              <a:rPr lang="en-US" altLang="zh-CN" sz="1800">
                <a:latin typeface="Arial Narrow" panose="020B0606020202030204" pitchFamily="34" charset="0"/>
              </a:rPr>
              <a:t>server</a:t>
            </a:r>
            <a:endParaRPr lang="en-US" altLang="zh-CN" sz="1800" i="1">
              <a:latin typeface="Arial Narrow" panose="020B0606020202030204" pitchFamily="34" charset="0"/>
            </a:endParaRPr>
          </a:p>
        </p:txBody>
      </p:sp>
      <p:sp>
        <p:nvSpPr>
          <p:cNvPr id="210" name="TextBox 209"/>
          <p:cNvSpPr txBox="1">
            <a:spLocks noChangeArrowheads="1"/>
          </p:cNvSpPr>
          <p:nvPr/>
        </p:nvSpPr>
        <p:spPr bwMode="auto">
          <a:xfrm>
            <a:off x="3179947" y="4661754"/>
            <a:ext cx="3441845" cy="50270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nSpc>
                <a:spcPts val="1600"/>
              </a:lnSpc>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3.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netcinema</a:t>
            </a:r>
            <a:r>
              <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rPr>
              <a:t>的</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DNS </a:t>
            </a:r>
            <a:r>
              <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rPr>
              <a:t>返回</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URL</a:t>
            </a:r>
            <a:r>
              <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p>
          <a:p>
            <a:pPr>
              <a:lnSpc>
                <a:spcPts val="1600"/>
              </a:lnSpc>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http://KingCDN.com/NetC6y&amp;B</a:t>
            </a: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23V</a:t>
            </a:r>
          </a:p>
        </p:txBody>
      </p:sp>
    </p:spTree>
    <p:extLst>
      <p:ext uri="{BB962C8B-B14F-4D97-AF65-F5344CB8AC3E}">
        <p14:creationId xmlns:p14="http://schemas.microsoft.com/office/powerpoint/2010/main" val="20534584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1445"/>
                                        </p:tgtEl>
                                        <p:attrNameLst>
                                          <p:attrName>style.visibility</p:attrName>
                                        </p:attrNameLst>
                                      </p:cBhvr>
                                      <p:to>
                                        <p:strVal val="visible"/>
                                      </p:to>
                                    </p:set>
                                    <p:animEffect transition="in" filter="dissolve">
                                      <p:cBhvr>
                                        <p:cTn id="7" dur="500"/>
                                        <p:tgtEl>
                                          <p:spTgt spid="6144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1443"/>
                                        </p:tgtEl>
                                        <p:attrNameLst>
                                          <p:attrName>style.visibility</p:attrName>
                                        </p:attrNameLst>
                                      </p:cBhvr>
                                      <p:to>
                                        <p:strVal val="visible"/>
                                      </p:to>
                                    </p:set>
                                    <p:animEffect transition="in" filter="dissolve">
                                      <p:cBhvr>
                                        <p:cTn id="10" dur="500"/>
                                        <p:tgtEl>
                                          <p:spTgt spid="6144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xit" presetSubtype="0" fill="hold" grpId="1" nodeType="clickEffect">
                                  <p:stCondLst>
                                    <p:cond delay="0"/>
                                  </p:stCondLst>
                                  <p:childTnLst>
                                    <p:animEffect transition="out" filter="dissolve">
                                      <p:cBhvr>
                                        <p:cTn id="14" dur="500"/>
                                        <p:tgtEl>
                                          <p:spTgt spid="61443"/>
                                        </p:tgtEl>
                                      </p:cBhvr>
                                    </p:animEffect>
                                    <p:set>
                                      <p:cBhvr>
                                        <p:cTn id="15" dur="1" fill="hold">
                                          <p:stCondLst>
                                            <p:cond delay="499"/>
                                          </p:stCondLst>
                                        </p:cTn>
                                        <p:tgtEl>
                                          <p:spTgt spid="61443"/>
                                        </p:tgtEl>
                                        <p:attrNameLst>
                                          <p:attrName>style.visibility</p:attrName>
                                        </p:attrNameLst>
                                      </p:cBhvr>
                                      <p:to>
                                        <p:strVal val="hidden"/>
                                      </p:to>
                                    </p:set>
                                  </p:childTnLst>
                                </p:cTn>
                              </p:par>
                              <p:par>
                                <p:cTn id="16" presetID="22" presetClass="entr" presetSubtype="1" fill="hold" nodeType="withEffect">
                                  <p:stCondLst>
                                    <p:cond delay="0"/>
                                  </p:stCondLst>
                                  <p:childTnLst>
                                    <p:set>
                                      <p:cBhvr>
                                        <p:cTn id="17" dur="1" fill="hold">
                                          <p:stCondLst>
                                            <p:cond delay="0"/>
                                          </p:stCondLst>
                                        </p:cTn>
                                        <p:tgtEl>
                                          <p:spTgt spid="61448"/>
                                        </p:tgtEl>
                                        <p:attrNameLst>
                                          <p:attrName>style.visibility</p:attrName>
                                        </p:attrNameLst>
                                      </p:cBhvr>
                                      <p:to>
                                        <p:strVal val="visible"/>
                                      </p:to>
                                    </p:set>
                                    <p:animEffect transition="in" filter="wipe(up)">
                                      <p:cBhvr>
                                        <p:cTn id="18" dur="500"/>
                                        <p:tgtEl>
                                          <p:spTgt spid="61448"/>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01"/>
                                        </p:tgtEl>
                                        <p:attrNameLst>
                                          <p:attrName>style.visibility</p:attrName>
                                        </p:attrNameLst>
                                      </p:cBhvr>
                                      <p:to>
                                        <p:strVal val="visible"/>
                                      </p:to>
                                    </p:set>
                                    <p:animEffect transition="in" filter="dissolve">
                                      <p:cBhvr>
                                        <p:cTn id="21" dur="500"/>
                                        <p:tgtEl>
                                          <p:spTgt spid="20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xit" presetSubtype="0" fill="hold" grpId="1" nodeType="clickEffect">
                                  <p:stCondLst>
                                    <p:cond delay="0"/>
                                  </p:stCondLst>
                                  <p:childTnLst>
                                    <p:animEffect transition="out" filter="dissolve">
                                      <p:cBhvr>
                                        <p:cTn id="25" dur="500"/>
                                        <p:tgtEl>
                                          <p:spTgt spid="201"/>
                                        </p:tgtEl>
                                      </p:cBhvr>
                                    </p:animEffect>
                                    <p:set>
                                      <p:cBhvr>
                                        <p:cTn id="26" dur="1" fill="hold">
                                          <p:stCondLst>
                                            <p:cond delay="499"/>
                                          </p:stCondLst>
                                        </p:cTn>
                                        <p:tgtEl>
                                          <p:spTgt spid="201"/>
                                        </p:tgtEl>
                                        <p:attrNameLst>
                                          <p:attrName>style.visibility</p:attrName>
                                        </p:attrNameLst>
                                      </p:cBhvr>
                                      <p:to>
                                        <p:strVal val="hidden"/>
                                      </p:to>
                                    </p:set>
                                  </p:childTnLst>
                                </p:cTn>
                              </p:par>
                              <p:par>
                                <p:cTn id="27" presetID="22" presetClass="entr" presetSubtype="2" fill="hold" nodeType="withEffect">
                                  <p:stCondLst>
                                    <p:cond delay="0"/>
                                  </p:stCondLst>
                                  <p:childTnLst>
                                    <p:set>
                                      <p:cBhvr>
                                        <p:cTn id="28" dur="1" fill="hold">
                                          <p:stCondLst>
                                            <p:cond delay="0"/>
                                          </p:stCondLst>
                                        </p:cTn>
                                        <p:tgtEl>
                                          <p:spTgt spid="204"/>
                                        </p:tgtEl>
                                        <p:attrNameLst>
                                          <p:attrName>style.visibility</p:attrName>
                                        </p:attrNameLst>
                                      </p:cBhvr>
                                      <p:to>
                                        <p:strVal val="visible"/>
                                      </p:to>
                                    </p:set>
                                    <p:animEffect transition="in" filter="wipe(right)">
                                      <p:cBhvr>
                                        <p:cTn id="29" dur="500"/>
                                        <p:tgtEl>
                                          <p:spTgt spid="204"/>
                                        </p:tgtEl>
                                      </p:cBhvr>
                                    </p:animEffect>
                                  </p:childTnLst>
                                </p:cTn>
                              </p:par>
                            </p:childTnLst>
                          </p:cTn>
                        </p:par>
                        <p:par>
                          <p:cTn id="30" fill="hold" nodeType="afterGroup">
                            <p:stCondLst>
                              <p:cond delay="500"/>
                            </p:stCondLst>
                            <p:childTnLst>
                              <p:par>
                                <p:cTn id="31" presetID="22" presetClass="entr" presetSubtype="8" fill="hold" nodeType="afterEffect">
                                  <p:stCondLst>
                                    <p:cond delay="0"/>
                                  </p:stCondLst>
                                  <p:childTnLst>
                                    <p:set>
                                      <p:cBhvr>
                                        <p:cTn id="32" dur="1" fill="hold">
                                          <p:stCondLst>
                                            <p:cond delay="0"/>
                                          </p:stCondLst>
                                        </p:cTn>
                                        <p:tgtEl>
                                          <p:spTgt spid="209"/>
                                        </p:tgtEl>
                                        <p:attrNameLst>
                                          <p:attrName>style.visibility</p:attrName>
                                        </p:attrNameLst>
                                      </p:cBhvr>
                                      <p:to>
                                        <p:strVal val="visible"/>
                                      </p:to>
                                    </p:set>
                                    <p:animEffect transition="in" filter="wipe(left)">
                                      <p:cBhvr>
                                        <p:cTn id="33" dur="500"/>
                                        <p:tgtEl>
                                          <p:spTgt spid="209"/>
                                        </p:tgtEl>
                                      </p:cBhvr>
                                    </p:animEffect>
                                  </p:childTnLst>
                                </p:cTn>
                              </p:par>
                            </p:childTnLst>
                          </p:cTn>
                        </p:par>
                        <p:par>
                          <p:cTn id="34" fill="hold" nodeType="afterGroup">
                            <p:stCondLst>
                              <p:cond delay="1000"/>
                            </p:stCondLst>
                            <p:childTnLst>
                              <p:par>
                                <p:cTn id="35" presetID="9" presetClass="entr" presetSubtype="0" fill="hold" nodeType="afterEffect">
                                  <p:stCondLst>
                                    <p:cond delay="0"/>
                                  </p:stCondLst>
                                  <p:childTnLst>
                                    <p:set>
                                      <p:cBhvr>
                                        <p:cTn id="36" dur="1" fill="hold">
                                          <p:stCondLst>
                                            <p:cond delay="0"/>
                                          </p:stCondLst>
                                        </p:cTn>
                                        <p:tgtEl>
                                          <p:spTgt spid="205"/>
                                        </p:tgtEl>
                                        <p:attrNameLst>
                                          <p:attrName>style.visibility</p:attrName>
                                        </p:attrNameLst>
                                      </p:cBhvr>
                                      <p:to>
                                        <p:strVal val="visible"/>
                                      </p:to>
                                    </p:set>
                                    <p:animEffect transition="in" filter="dissolve">
                                      <p:cBhvr>
                                        <p:cTn id="37" dur="500"/>
                                        <p:tgtEl>
                                          <p:spTgt spid="205"/>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10"/>
                                        </p:tgtEl>
                                        <p:attrNameLst>
                                          <p:attrName>style.visibility</p:attrName>
                                        </p:attrNameLst>
                                      </p:cBhvr>
                                      <p:to>
                                        <p:strVal val="visible"/>
                                      </p:to>
                                    </p:set>
                                    <p:animEffect transition="in" filter="dissolve">
                                      <p:cBhvr>
                                        <p:cTn id="40" dur="500"/>
                                        <p:tgtEl>
                                          <p:spTgt spid="210"/>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xit" presetSubtype="0" fill="hold" grpId="1" nodeType="clickEffect">
                                  <p:stCondLst>
                                    <p:cond delay="0"/>
                                  </p:stCondLst>
                                  <p:childTnLst>
                                    <p:animEffect transition="out" filter="dissolve">
                                      <p:cBhvr>
                                        <p:cTn id="44" dur="500"/>
                                        <p:tgtEl>
                                          <p:spTgt spid="210"/>
                                        </p:tgtEl>
                                      </p:cBhvr>
                                    </p:animEffect>
                                    <p:set>
                                      <p:cBhvr>
                                        <p:cTn id="45" dur="1" fill="hold">
                                          <p:stCondLst>
                                            <p:cond delay="499"/>
                                          </p:stCondLst>
                                        </p:cTn>
                                        <p:tgtEl>
                                          <p:spTgt spid="210"/>
                                        </p:tgtEl>
                                        <p:attrNameLst>
                                          <p:attrName>style.visibility</p:attrName>
                                        </p:attrNameLst>
                                      </p:cBhvr>
                                      <p:to>
                                        <p:strVal val="hidden"/>
                                      </p:to>
                                    </p:set>
                                  </p:childTnLst>
                                </p:cTn>
                              </p:par>
                              <p:par>
                                <p:cTn id="46" presetID="22" presetClass="entr" presetSubtype="1" fill="hold" nodeType="withEffect">
                                  <p:stCondLst>
                                    <p:cond delay="0"/>
                                  </p:stCondLst>
                                  <p:childTnLst>
                                    <p:set>
                                      <p:cBhvr>
                                        <p:cTn id="47" dur="1" fill="hold">
                                          <p:stCondLst>
                                            <p:cond delay="0"/>
                                          </p:stCondLst>
                                        </p:cTn>
                                        <p:tgtEl>
                                          <p:spTgt spid="212"/>
                                        </p:tgtEl>
                                        <p:attrNameLst>
                                          <p:attrName>style.visibility</p:attrName>
                                        </p:attrNameLst>
                                      </p:cBhvr>
                                      <p:to>
                                        <p:strVal val="visible"/>
                                      </p:to>
                                    </p:set>
                                    <p:animEffect transition="in" filter="wipe(up)">
                                      <p:cBhvr>
                                        <p:cTn id="48" dur="500"/>
                                        <p:tgtEl>
                                          <p:spTgt spid="212"/>
                                        </p:tgtEl>
                                      </p:cBhvr>
                                    </p:animEffect>
                                  </p:childTnLst>
                                </p:cTn>
                              </p:par>
                            </p:childTnLst>
                          </p:cTn>
                        </p:par>
                        <p:par>
                          <p:cTn id="49" fill="hold" nodeType="afterGroup">
                            <p:stCondLst>
                              <p:cond delay="500"/>
                            </p:stCondLst>
                            <p:childTnLst>
                              <p:par>
                                <p:cTn id="50" presetID="22" presetClass="entr" presetSubtype="4" fill="hold" nodeType="afterEffect">
                                  <p:stCondLst>
                                    <p:cond delay="0"/>
                                  </p:stCondLst>
                                  <p:childTnLst>
                                    <p:set>
                                      <p:cBhvr>
                                        <p:cTn id="51" dur="1" fill="hold">
                                          <p:stCondLst>
                                            <p:cond delay="0"/>
                                          </p:stCondLst>
                                        </p:cTn>
                                        <p:tgtEl>
                                          <p:spTgt spid="217"/>
                                        </p:tgtEl>
                                        <p:attrNameLst>
                                          <p:attrName>style.visibility</p:attrName>
                                        </p:attrNameLst>
                                      </p:cBhvr>
                                      <p:to>
                                        <p:strVal val="visible"/>
                                      </p:to>
                                    </p:set>
                                    <p:animEffect transition="in" filter="wipe(down)">
                                      <p:cBhvr>
                                        <p:cTn id="52" dur="500"/>
                                        <p:tgtEl>
                                          <p:spTgt spid="217"/>
                                        </p:tgtEl>
                                      </p:cBhvr>
                                    </p:animEffect>
                                  </p:childTnLst>
                                </p:cTn>
                              </p:par>
                            </p:childTnLst>
                          </p:cTn>
                        </p:par>
                        <p:par>
                          <p:cTn id="53" fill="hold" nodeType="afterGroup">
                            <p:stCondLst>
                              <p:cond delay="1000"/>
                            </p:stCondLst>
                            <p:childTnLst>
                              <p:par>
                                <p:cTn id="54" presetID="9" presetClass="entr" presetSubtype="0" fill="hold" nodeType="afterEffect">
                                  <p:stCondLst>
                                    <p:cond delay="0"/>
                                  </p:stCondLst>
                                  <p:childTnLst>
                                    <p:set>
                                      <p:cBhvr>
                                        <p:cTn id="55" dur="1" fill="hold">
                                          <p:stCondLst>
                                            <p:cond delay="0"/>
                                          </p:stCondLst>
                                        </p:cTn>
                                        <p:tgtEl>
                                          <p:spTgt spid="213"/>
                                        </p:tgtEl>
                                        <p:attrNameLst>
                                          <p:attrName>style.visibility</p:attrName>
                                        </p:attrNameLst>
                                      </p:cBhvr>
                                      <p:to>
                                        <p:strVal val="visible"/>
                                      </p:to>
                                    </p:set>
                                    <p:animEffect transition="in" filter="dissolve">
                                      <p:cBhvr>
                                        <p:cTn id="56" dur="500"/>
                                        <p:tgtEl>
                                          <p:spTgt spid="213"/>
                                        </p:tgtEl>
                                      </p:cBhvr>
                                    </p:animEffect>
                                  </p:childTnLst>
                                </p:cTn>
                              </p:par>
                            </p:childTnLst>
                          </p:cTn>
                        </p:par>
                        <p:par>
                          <p:cTn id="57" fill="hold" nodeType="afterGroup">
                            <p:stCondLst>
                              <p:cond delay="1500"/>
                            </p:stCondLst>
                            <p:childTnLst>
                              <p:par>
                                <p:cTn id="58" presetID="22" presetClass="entr" presetSubtype="4" fill="hold" nodeType="afterEffect">
                                  <p:stCondLst>
                                    <p:cond delay="0"/>
                                  </p:stCondLst>
                                  <p:childTnLst>
                                    <p:set>
                                      <p:cBhvr>
                                        <p:cTn id="59" dur="1" fill="hold">
                                          <p:stCondLst>
                                            <p:cond delay="0"/>
                                          </p:stCondLst>
                                        </p:cTn>
                                        <p:tgtEl>
                                          <p:spTgt spid="220"/>
                                        </p:tgtEl>
                                        <p:attrNameLst>
                                          <p:attrName>style.visibility</p:attrName>
                                        </p:attrNameLst>
                                      </p:cBhvr>
                                      <p:to>
                                        <p:strVal val="visible"/>
                                      </p:to>
                                    </p:set>
                                    <p:animEffect transition="in" filter="wipe(down)">
                                      <p:cBhvr>
                                        <p:cTn id="60" dur="500"/>
                                        <p:tgtEl>
                                          <p:spTgt spid="220"/>
                                        </p:tgtEl>
                                      </p:cBhvr>
                                    </p:animEffect>
                                  </p:childTnLst>
                                </p:cTn>
                              </p:par>
                            </p:childTnLst>
                          </p:cTn>
                        </p:par>
                        <p:par>
                          <p:cTn id="61" fill="hold" nodeType="afterGroup">
                            <p:stCondLst>
                              <p:cond delay="2000"/>
                            </p:stCondLst>
                            <p:childTnLst>
                              <p:par>
                                <p:cTn id="62" presetID="9" presetClass="entr" presetSubtype="0" fill="hold" nodeType="afterEffect">
                                  <p:stCondLst>
                                    <p:cond delay="0"/>
                                  </p:stCondLst>
                                  <p:childTnLst>
                                    <p:set>
                                      <p:cBhvr>
                                        <p:cTn id="63" dur="1" fill="hold">
                                          <p:stCondLst>
                                            <p:cond delay="0"/>
                                          </p:stCondLst>
                                        </p:cTn>
                                        <p:tgtEl>
                                          <p:spTgt spid="223"/>
                                        </p:tgtEl>
                                        <p:attrNameLst>
                                          <p:attrName>style.visibility</p:attrName>
                                        </p:attrNameLst>
                                      </p:cBhvr>
                                      <p:to>
                                        <p:strVal val="visible"/>
                                      </p:to>
                                    </p:set>
                                    <p:animEffect transition="in" filter="dissolve">
                                      <p:cBhvr>
                                        <p:cTn id="64" dur="500"/>
                                        <p:tgtEl>
                                          <p:spTgt spid="223"/>
                                        </p:tgtEl>
                                      </p:cBhvr>
                                    </p:animEffect>
                                  </p:childTnLst>
                                </p:cTn>
                              </p:par>
                            </p:childTnLst>
                          </p:cTn>
                        </p:par>
                        <p:par>
                          <p:cTn id="65" fill="hold" nodeType="afterGroup">
                            <p:stCondLst>
                              <p:cond delay="2500"/>
                            </p:stCondLst>
                            <p:childTnLst>
                              <p:par>
                                <p:cTn id="66" presetID="9" presetClass="entr" presetSubtype="0" fill="hold" grpId="0" nodeType="afterEffect">
                                  <p:stCondLst>
                                    <p:cond delay="0"/>
                                  </p:stCondLst>
                                  <p:childTnLst>
                                    <p:set>
                                      <p:cBhvr>
                                        <p:cTn id="67" dur="1" fill="hold">
                                          <p:stCondLst>
                                            <p:cond delay="0"/>
                                          </p:stCondLst>
                                        </p:cTn>
                                        <p:tgtEl>
                                          <p:spTgt spid="219"/>
                                        </p:tgtEl>
                                        <p:attrNameLst>
                                          <p:attrName>style.visibility</p:attrName>
                                        </p:attrNameLst>
                                      </p:cBhvr>
                                      <p:to>
                                        <p:strVal val="visible"/>
                                      </p:to>
                                    </p:set>
                                    <p:animEffect transition="in" filter="dissolve">
                                      <p:cBhvr>
                                        <p:cTn id="68" dur="500"/>
                                        <p:tgtEl>
                                          <p:spTgt spid="219"/>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9" presetClass="exit" presetSubtype="0" fill="hold" grpId="1" nodeType="clickEffect">
                                  <p:stCondLst>
                                    <p:cond delay="0"/>
                                  </p:stCondLst>
                                  <p:childTnLst>
                                    <p:animEffect transition="out" filter="dissolve">
                                      <p:cBhvr>
                                        <p:cTn id="72" dur="500"/>
                                        <p:tgtEl>
                                          <p:spTgt spid="219"/>
                                        </p:tgtEl>
                                      </p:cBhvr>
                                    </p:animEffect>
                                    <p:set>
                                      <p:cBhvr>
                                        <p:cTn id="73" dur="1" fill="hold">
                                          <p:stCondLst>
                                            <p:cond delay="499"/>
                                          </p:stCondLst>
                                        </p:cTn>
                                        <p:tgtEl>
                                          <p:spTgt spid="219"/>
                                        </p:tgtEl>
                                        <p:attrNameLst>
                                          <p:attrName>style.visibility</p:attrName>
                                        </p:attrNameLst>
                                      </p:cBhvr>
                                      <p:to>
                                        <p:strVal val="hidden"/>
                                      </p:to>
                                    </p:set>
                                  </p:childTnLst>
                                </p:cTn>
                              </p:par>
                            </p:childTnLst>
                          </p:cTn>
                        </p:par>
                        <p:par>
                          <p:cTn id="74" fill="hold" nodeType="afterGroup">
                            <p:stCondLst>
                              <p:cond delay="500"/>
                            </p:stCondLst>
                            <p:childTnLst>
                              <p:par>
                                <p:cTn id="75" presetID="22" presetClass="entr" presetSubtype="1" fill="hold" nodeType="afterEffect">
                                  <p:stCondLst>
                                    <p:cond delay="0"/>
                                  </p:stCondLst>
                                  <p:childTnLst>
                                    <p:set>
                                      <p:cBhvr>
                                        <p:cTn id="76" dur="1" fill="hold">
                                          <p:stCondLst>
                                            <p:cond delay="0"/>
                                          </p:stCondLst>
                                        </p:cTn>
                                        <p:tgtEl>
                                          <p:spTgt spid="226"/>
                                        </p:tgtEl>
                                        <p:attrNameLst>
                                          <p:attrName>style.visibility</p:attrName>
                                        </p:attrNameLst>
                                      </p:cBhvr>
                                      <p:to>
                                        <p:strVal val="visible"/>
                                      </p:to>
                                    </p:set>
                                    <p:animEffect transition="in" filter="wipe(up)">
                                      <p:cBhvr>
                                        <p:cTn id="77" dur="500"/>
                                        <p:tgtEl>
                                          <p:spTgt spid="226"/>
                                        </p:tgtEl>
                                      </p:cBhvr>
                                    </p:animEffect>
                                  </p:childTnLst>
                                </p:cTn>
                              </p:par>
                            </p:childTnLst>
                          </p:cTn>
                        </p:par>
                        <p:par>
                          <p:cTn id="78" fill="hold" nodeType="afterGroup">
                            <p:stCondLst>
                              <p:cond delay="1000"/>
                            </p:stCondLst>
                            <p:childTnLst>
                              <p:par>
                                <p:cTn id="79" presetID="22" presetClass="entr" presetSubtype="4" fill="hold" grpId="0" nodeType="afterEffect">
                                  <p:stCondLst>
                                    <p:cond delay="0"/>
                                  </p:stCondLst>
                                  <p:childTnLst>
                                    <p:set>
                                      <p:cBhvr>
                                        <p:cTn id="80" dur="1" fill="hold">
                                          <p:stCondLst>
                                            <p:cond delay="0"/>
                                          </p:stCondLst>
                                        </p:cTn>
                                        <p:tgtEl>
                                          <p:spTgt spid="61457"/>
                                        </p:tgtEl>
                                        <p:attrNameLst>
                                          <p:attrName>style.visibility</p:attrName>
                                        </p:attrNameLst>
                                      </p:cBhvr>
                                      <p:to>
                                        <p:strVal val="visible"/>
                                      </p:to>
                                    </p:set>
                                    <p:animEffect transition="in" filter="wipe(down)">
                                      <p:cBhvr>
                                        <p:cTn id="81" dur="500"/>
                                        <p:tgtEl>
                                          <p:spTgt spid="61457"/>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231"/>
                                        </p:tgtEl>
                                        <p:attrNameLst>
                                          <p:attrName>style.visibility</p:attrName>
                                        </p:attrNameLst>
                                      </p:cBhvr>
                                      <p:to>
                                        <p:strVal val="visible"/>
                                      </p:to>
                                    </p:set>
                                    <p:animEffect transition="in" filter="dissolve">
                                      <p:cBhvr>
                                        <p:cTn id="84" dur="500"/>
                                        <p:tgtEl>
                                          <p:spTgt spid="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p:bldP spid="61443" grpId="1"/>
      <p:bldP spid="201" grpId="0"/>
      <p:bldP spid="201" grpId="1"/>
      <p:bldP spid="219" grpId="0"/>
      <p:bldP spid="219" grpId="1"/>
      <p:bldP spid="61457" grpId="0" animBg="1"/>
      <p:bldP spid="231" grpId="0" animBg="1"/>
      <p:bldP spid="210" grpId="0" animBg="1"/>
      <p:bldP spid="210" grpId="1"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2" name="Rectangle 2">
            <a:extLst>
              <a:ext uri="{FF2B5EF4-FFF2-40B4-BE49-F238E27FC236}">
                <a16:creationId xmlns:a16="http://schemas.microsoft.com/office/drawing/2014/main" id="{188B9191-844E-5D40-8D83-3951CE6D7308}"/>
              </a:ext>
            </a:extLst>
          </p:cNvPr>
          <p:cNvSpPr>
            <a:spLocks noGrp="1" noChangeArrowheads="1"/>
          </p:cNvSpPr>
          <p:nvPr>
            <p:ph type="title"/>
          </p:nvPr>
        </p:nvSpPr>
        <p:spPr>
          <a:xfrm>
            <a:off x="4185063" y="769937"/>
            <a:ext cx="8229600" cy="922338"/>
          </a:xfrm>
        </p:spPr>
        <p:txBody>
          <a:bodyPr/>
          <a:lstStyle/>
          <a:p>
            <a:pPr>
              <a:defRPr/>
            </a:pPr>
            <a:r>
              <a:rPr lang="zh-CN" altLang="en-US" sz="3600" b="1" dirty="0" smtClean="0">
                <a:solidFill>
                  <a:schemeClr val="accent1"/>
                </a:solidFill>
                <a:latin typeface="+mn-lt"/>
                <a:ea typeface="+mn-ea"/>
                <a:cs typeface="+mn-ea"/>
              </a:rPr>
              <a:t>第</a:t>
            </a:r>
            <a:r>
              <a:rPr lang="en-US" altLang="zh-CN" sz="3600" b="1" dirty="0">
                <a:solidFill>
                  <a:schemeClr val="accent1"/>
                </a:solidFill>
                <a:latin typeface="+mn-lt"/>
                <a:ea typeface="+mn-ea"/>
                <a:cs typeface="+mn-ea"/>
              </a:rPr>
              <a:t>2</a:t>
            </a:r>
            <a:r>
              <a:rPr lang="zh-CN" altLang="en-US" sz="3600" b="1" dirty="0" smtClean="0">
                <a:solidFill>
                  <a:schemeClr val="accent1"/>
                </a:solidFill>
                <a:latin typeface="+mn-lt"/>
                <a:ea typeface="+mn-ea"/>
                <a:cs typeface="+mn-ea"/>
              </a:rPr>
              <a:t>章 掌握</a:t>
            </a:r>
            <a:endParaRPr lang="zh-CN" altLang="en-US" sz="3600" b="1" dirty="0">
              <a:solidFill>
                <a:schemeClr val="accent1"/>
              </a:solidFill>
              <a:latin typeface="+mn-lt"/>
              <a:ea typeface="+mn-ea"/>
              <a:cs typeface="+mn-ea"/>
            </a:endParaRPr>
          </a:p>
        </p:txBody>
      </p:sp>
      <p:sp>
        <p:nvSpPr>
          <p:cNvPr id="319490" name="Rectangle 3">
            <a:extLst>
              <a:ext uri="{FF2B5EF4-FFF2-40B4-BE49-F238E27FC236}">
                <a16:creationId xmlns:a16="http://schemas.microsoft.com/office/drawing/2014/main" id="{A4F2A654-88F3-4F45-B582-CABDFC97C066}"/>
              </a:ext>
            </a:extLst>
          </p:cNvPr>
          <p:cNvSpPr>
            <a:spLocks noGrp="1" noChangeArrowheads="1"/>
          </p:cNvSpPr>
          <p:nvPr>
            <p:ph type="body" sz="half" idx="2"/>
          </p:nvPr>
        </p:nvSpPr>
        <p:spPr>
          <a:xfrm>
            <a:off x="748921" y="1692275"/>
            <a:ext cx="5181600" cy="4010025"/>
          </a:xfrm>
          <a:noFill/>
        </p:spPr>
        <p:txBody>
          <a:bodyPr/>
          <a:lstStyle/>
          <a:p>
            <a:pPr eaLnBrk="1" hangingPunct="1">
              <a:lnSpc>
                <a:spcPct val="100000"/>
              </a:lnSpc>
            </a:pPr>
            <a:r>
              <a:rPr lang="zh-CN" altLang="en-US" sz="2800" dirty="0">
                <a:latin typeface="Microsoft YaHei" panose="020B0503020204020204" pitchFamily="34" charset="-122"/>
                <a:ea typeface="Microsoft YaHei" panose="020B0503020204020204" pitchFamily="34" charset="-122"/>
                <a:cs typeface="楷体_GB2312"/>
              </a:rPr>
              <a:t>网络应用程序体系结构</a:t>
            </a:r>
          </a:p>
          <a:p>
            <a:pPr eaLnBrk="1" hangingPunct="1">
              <a:lnSpc>
                <a:spcPct val="100000"/>
              </a:lnSpc>
            </a:pPr>
            <a:r>
              <a:rPr lang="en-US" altLang="zh-CN" sz="2800" dirty="0">
                <a:latin typeface="Microsoft YaHei" panose="020B0503020204020204" pitchFamily="34" charset="-122"/>
                <a:ea typeface="Microsoft YaHei" panose="020B0503020204020204" pitchFamily="34" charset="-122"/>
                <a:cs typeface="楷体_GB2312"/>
              </a:rPr>
              <a:t>Web</a:t>
            </a:r>
            <a:r>
              <a:rPr lang="zh-CN" altLang="en-US" sz="2800" dirty="0">
                <a:latin typeface="Microsoft YaHei" panose="020B0503020204020204" pitchFamily="34" charset="-122"/>
                <a:ea typeface="Microsoft YaHei" panose="020B0503020204020204" pitchFamily="34" charset="-122"/>
                <a:cs typeface="楷体_GB2312"/>
              </a:rPr>
              <a:t>应用和</a:t>
            </a:r>
            <a:r>
              <a:rPr lang="en-US" altLang="zh-CN" sz="2800" dirty="0">
                <a:latin typeface="Microsoft YaHei" panose="020B0503020204020204" pitchFamily="34" charset="-122"/>
                <a:ea typeface="Microsoft YaHei" panose="020B0503020204020204" pitchFamily="34" charset="-122"/>
                <a:cs typeface="楷体_GB2312"/>
              </a:rPr>
              <a:t>HTTP</a:t>
            </a:r>
            <a:r>
              <a:rPr lang="zh-CN" altLang="en-US" sz="2800" dirty="0">
                <a:latin typeface="Microsoft YaHei" panose="020B0503020204020204" pitchFamily="34" charset="-122"/>
                <a:ea typeface="Microsoft YaHei" panose="020B0503020204020204" pitchFamily="34" charset="-122"/>
                <a:cs typeface="楷体_GB2312"/>
              </a:rPr>
              <a:t>协议</a:t>
            </a:r>
          </a:p>
          <a:p>
            <a:pPr marL="742950" lvl="1" indent="-285750">
              <a:lnSpc>
                <a:spcPct val="120000"/>
              </a:lnSpc>
              <a:spcBef>
                <a:spcPct val="20000"/>
              </a:spcBef>
              <a:buClr>
                <a:srgbClr val="3333CC"/>
              </a:buClr>
              <a:buSzPct val="850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基本术语（网页、</a:t>
            </a:r>
            <a:r>
              <a:rPr lang="en-US" altLang="zh-CN" sz="2400" dirty="0">
                <a:latin typeface="微软雅黑" panose="020B0503020204020204" pitchFamily="34" charset="-122"/>
                <a:ea typeface="微软雅黑" panose="020B0503020204020204" pitchFamily="34" charset="-122"/>
              </a:rPr>
              <a:t>URL</a:t>
            </a:r>
            <a:r>
              <a:rPr lang="zh-CN" altLang="en-US" sz="2400" dirty="0">
                <a:latin typeface="微软雅黑" panose="020B0503020204020204" pitchFamily="34" charset="-122"/>
                <a:ea typeface="微软雅黑" panose="020B0503020204020204" pitchFamily="34" charset="-122"/>
              </a:rPr>
              <a:t>等）</a:t>
            </a:r>
          </a:p>
          <a:p>
            <a:pPr marL="742950" lvl="1" indent="-285750">
              <a:lnSpc>
                <a:spcPct val="120000"/>
              </a:lnSpc>
              <a:spcBef>
                <a:spcPct val="20000"/>
              </a:spcBef>
              <a:buClr>
                <a:srgbClr val="3333CC"/>
              </a:buClr>
              <a:buSzPct val="85000"/>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HTTP</a:t>
            </a:r>
            <a:r>
              <a:rPr lang="zh-CN" altLang="en-US" sz="2400" dirty="0">
                <a:latin typeface="微软雅黑" panose="020B0503020204020204" pitchFamily="34" charset="-122"/>
                <a:ea typeface="微软雅黑" panose="020B0503020204020204" pitchFamily="34" charset="-122"/>
              </a:rPr>
              <a:t>的特性及其区别</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无状态、非持久和持久等</a:t>
            </a:r>
            <a:r>
              <a:rPr lang="en-US" altLang="zh-CN" sz="2400" dirty="0">
                <a:latin typeface="微软雅黑" panose="020B0503020204020204" pitchFamily="34" charset="-122"/>
                <a:ea typeface="微软雅黑" panose="020B0503020204020204" pitchFamily="34" charset="-122"/>
              </a:rPr>
              <a:t>)</a:t>
            </a:r>
          </a:p>
          <a:p>
            <a:pPr marL="742950" lvl="1" indent="-285750">
              <a:lnSpc>
                <a:spcPct val="120000"/>
              </a:lnSpc>
              <a:spcBef>
                <a:spcPct val="20000"/>
              </a:spcBef>
              <a:buClr>
                <a:srgbClr val="3333CC"/>
              </a:buClr>
              <a:buSzPct val="850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请求和响应报文</a:t>
            </a:r>
          </a:p>
          <a:p>
            <a:pPr marL="742950" lvl="1" indent="-285750">
              <a:lnSpc>
                <a:spcPct val="120000"/>
              </a:lnSpc>
              <a:spcBef>
                <a:spcPct val="20000"/>
              </a:spcBef>
              <a:buClr>
                <a:srgbClr val="3333CC"/>
              </a:buClr>
              <a:buSzPct val="85000"/>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COOKIE</a:t>
            </a:r>
            <a:r>
              <a:rPr lang="zh-CN" altLang="en-US" sz="2400" dirty="0">
                <a:latin typeface="微软雅黑" panose="020B0503020204020204" pitchFamily="34" charset="-122"/>
                <a:ea typeface="微软雅黑" panose="020B0503020204020204" pitchFamily="34" charset="-122"/>
              </a:rPr>
              <a:t>技术</a:t>
            </a:r>
          </a:p>
          <a:p>
            <a:pPr marL="742950" lvl="1" indent="-285750">
              <a:lnSpc>
                <a:spcPct val="120000"/>
              </a:lnSpc>
              <a:spcBef>
                <a:spcPct val="20000"/>
              </a:spcBef>
              <a:buClr>
                <a:srgbClr val="3333CC"/>
              </a:buClr>
              <a:buSzPct val="85000"/>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Web</a:t>
            </a:r>
            <a:r>
              <a:rPr lang="zh-CN" altLang="en-US" sz="2400" dirty="0">
                <a:latin typeface="微软雅黑" panose="020B0503020204020204" pitchFamily="34" charset="-122"/>
                <a:ea typeface="微软雅黑" panose="020B0503020204020204" pitchFamily="34" charset="-122"/>
              </a:rPr>
              <a:t>缓存</a:t>
            </a:r>
          </a:p>
        </p:txBody>
      </p:sp>
      <p:sp>
        <p:nvSpPr>
          <p:cNvPr id="6" name="Rectangle 3">
            <a:extLst>
              <a:ext uri="{FF2B5EF4-FFF2-40B4-BE49-F238E27FC236}">
                <a16:creationId xmlns:a16="http://schemas.microsoft.com/office/drawing/2014/main" id="{0934A43C-5953-CD42-BCE0-D2258001DDF1}"/>
              </a:ext>
            </a:extLst>
          </p:cNvPr>
          <p:cNvSpPr txBox="1">
            <a:spLocks noChangeArrowheads="1"/>
          </p:cNvSpPr>
          <p:nvPr/>
        </p:nvSpPr>
        <p:spPr bwMode="auto">
          <a:xfrm>
            <a:off x="6006720" y="1692275"/>
            <a:ext cx="5738240" cy="365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lgn="l" rtl="0" eaLnBrk="0" fontAlgn="base" hangingPunct="0">
              <a:spcBef>
                <a:spcPct val="20000"/>
              </a:spcBef>
              <a:spcAft>
                <a:spcPct val="0"/>
              </a:spcAft>
              <a:buChar char="•"/>
              <a:defRPr sz="360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Char char="–"/>
              <a:defRPr sz="3600">
                <a:solidFill>
                  <a:schemeClr val="tx1"/>
                </a:solidFill>
                <a:latin typeface="微软雅黑" panose="020B0503020204020204" pitchFamily="34" charset="-122"/>
                <a:ea typeface="微软雅黑" panose="020B0503020204020204" pitchFamily="34" charset="-122"/>
              </a:defRPr>
            </a:lvl2pPr>
            <a:lvl3pPr marL="1085850" indent="-228600" algn="l" rtl="0" eaLnBrk="0" fontAlgn="base" hangingPunct="0">
              <a:spcBef>
                <a:spcPct val="20000"/>
              </a:spcBef>
              <a:spcAft>
                <a:spcPct val="0"/>
              </a:spcAft>
              <a:buChar char="•"/>
              <a:defRPr sz="3600">
                <a:solidFill>
                  <a:schemeClr val="tx1"/>
                </a:solidFill>
                <a:latin typeface="微软雅黑" panose="020B0503020204020204" pitchFamily="34" charset="-122"/>
                <a:ea typeface="微软雅黑" panose="020B0503020204020204" pitchFamily="34" charset="-122"/>
              </a:defRPr>
            </a:lvl3pPr>
            <a:lvl4pPr marL="1428750" indent="-228600" algn="l" rtl="0" eaLnBrk="0" fontAlgn="base" hangingPunct="0">
              <a:spcBef>
                <a:spcPct val="20000"/>
              </a:spcBef>
              <a:spcAft>
                <a:spcPct val="0"/>
              </a:spcAft>
              <a:buChar char="–"/>
              <a:defRPr sz="3600">
                <a:solidFill>
                  <a:schemeClr val="tx1"/>
                </a:solidFill>
                <a:latin typeface="微软雅黑" panose="020B0503020204020204" pitchFamily="34" charset="-122"/>
                <a:ea typeface="微软雅黑" panose="020B0503020204020204" pitchFamily="34" charset="-122"/>
              </a:defRPr>
            </a:lvl4pPr>
            <a:lvl5pPr marL="1771650" indent="-228600" algn="l" rtl="0" eaLnBrk="0" fontAlgn="base" hangingPunct="0">
              <a:spcBef>
                <a:spcPct val="20000"/>
              </a:spcBef>
              <a:spcAft>
                <a:spcPct val="0"/>
              </a:spcAft>
              <a:buChar char="•"/>
              <a:defRPr sz="3600">
                <a:solidFill>
                  <a:schemeClr val="tx1"/>
                </a:solidFill>
                <a:latin typeface="微软雅黑" panose="020B0503020204020204" pitchFamily="34" charset="-122"/>
                <a:ea typeface="微软雅黑" panose="020B0503020204020204" pitchFamily="34" charset="-122"/>
              </a:defRPr>
            </a:lvl5pPr>
            <a:lvl6pPr marL="2228850" indent="-228600" algn="l" rtl="0" eaLnBrk="0" fontAlgn="base" hangingPunct="0">
              <a:spcBef>
                <a:spcPct val="20000"/>
              </a:spcBef>
              <a:spcAft>
                <a:spcPct val="0"/>
              </a:spcAft>
              <a:buChar char="•"/>
              <a:defRPr sz="1800">
                <a:solidFill>
                  <a:schemeClr val="tx1"/>
                </a:solidFill>
                <a:latin typeface="+mn-lt"/>
              </a:defRPr>
            </a:lvl6pPr>
            <a:lvl7pPr marL="2686050" indent="-228600" algn="l" rtl="0" eaLnBrk="0" fontAlgn="base" hangingPunct="0">
              <a:spcBef>
                <a:spcPct val="20000"/>
              </a:spcBef>
              <a:spcAft>
                <a:spcPct val="0"/>
              </a:spcAft>
              <a:buChar char="•"/>
              <a:defRPr sz="1800">
                <a:solidFill>
                  <a:schemeClr val="tx1"/>
                </a:solidFill>
                <a:latin typeface="+mn-lt"/>
              </a:defRPr>
            </a:lvl7pPr>
            <a:lvl8pPr marL="3143250" indent="-228600" algn="l" rtl="0" eaLnBrk="0" fontAlgn="base" hangingPunct="0">
              <a:spcBef>
                <a:spcPct val="20000"/>
              </a:spcBef>
              <a:spcAft>
                <a:spcPct val="0"/>
              </a:spcAft>
              <a:buChar char="•"/>
              <a:defRPr sz="1800">
                <a:solidFill>
                  <a:schemeClr val="tx1"/>
                </a:solidFill>
                <a:latin typeface="+mn-lt"/>
              </a:defRPr>
            </a:lvl8pPr>
            <a:lvl9pPr marL="3600450" indent="-228600" algn="l" rtl="0" eaLnBrk="0" fontAlgn="base" hangingPunct="0">
              <a:spcBef>
                <a:spcPct val="20000"/>
              </a:spcBef>
              <a:spcAft>
                <a:spcPct val="0"/>
              </a:spcAft>
              <a:buChar char="•"/>
              <a:defRPr sz="1800">
                <a:solidFill>
                  <a:schemeClr val="tx1"/>
                </a:solidFill>
                <a:latin typeface="+mn-lt"/>
              </a:defRPr>
            </a:lvl9pPr>
          </a:lstStyle>
          <a:p>
            <a:pPr marL="571500" indent="-228600" eaLnBrk="1" hangingPunct="1">
              <a:buFont typeface="Arial" panose="020B0604020202020204" pitchFamily="34" charset="0"/>
              <a:buChar char="•"/>
              <a:defRPr/>
            </a:pPr>
            <a:r>
              <a:rPr lang="zh-CN" altLang="en-US" sz="2800" dirty="0" smtClean="0">
                <a:latin typeface="Microsoft YaHei" panose="020B0503020204020204" pitchFamily="34" charset="-122"/>
                <a:ea typeface="Microsoft YaHei" panose="020B0503020204020204" pitchFamily="34" charset="-122"/>
              </a:rPr>
              <a:t>电</a:t>
            </a:r>
            <a:r>
              <a:rPr lang="zh-CN" altLang="en-US" sz="2800" dirty="0">
                <a:latin typeface="Microsoft YaHei" panose="020B0503020204020204" pitchFamily="34" charset="-122"/>
                <a:ea typeface="Microsoft YaHei" panose="020B0503020204020204" pitchFamily="34" charset="-122"/>
              </a:rPr>
              <a:t>子邮件：组成及其使用的协议</a:t>
            </a:r>
          </a:p>
          <a:p>
            <a:pPr indent="0" eaLnBrk="1" hangingPunct="1">
              <a:buNone/>
              <a:defRPr/>
            </a:pPr>
            <a:r>
              <a:rPr lang="zh-CN" altLang="en-US" sz="2800" dirty="0" smtClean="0">
                <a:latin typeface="Microsoft YaHei" panose="020B0503020204020204" pitchFamily="34" charset="-122"/>
                <a:ea typeface="Microsoft YaHei" panose="020B0503020204020204" pitchFamily="34" charset="-122"/>
              </a:rPr>
              <a:t>（用户代理、邮件服务器、邮件传输协议）</a:t>
            </a:r>
            <a:endParaRPr lang="en-US" altLang="zh-CN" sz="2800" dirty="0" smtClean="0">
              <a:latin typeface="Microsoft YaHei" panose="020B0503020204020204" pitchFamily="34" charset="-122"/>
              <a:ea typeface="Microsoft YaHei" panose="020B0503020204020204" pitchFamily="34" charset="-122"/>
            </a:endParaRPr>
          </a:p>
          <a:p>
            <a:pPr indent="0" eaLnBrk="1" hangingPunct="1">
              <a:buNone/>
              <a:defRPr/>
            </a:pPr>
            <a:endParaRPr lang="en-US" altLang="zh-CN" sz="2800" dirty="0" smtClean="0">
              <a:latin typeface="Microsoft YaHei" panose="020B0503020204020204" pitchFamily="34" charset="-122"/>
              <a:ea typeface="Microsoft YaHei" panose="020B0503020204020204" pitchFamily="34" charset="-122"/>
            </a:endParaRPr>
          </a:p>
          <a:p>
            <a:pPr marL="571500" indent="-228600" eaLnBrk="1" hangingPunct="1">
              <a:buFont typeface="Arial" panose="020B0604020202020204" pitchFamily="34" charset="0"/>
              <a:buChar char="•"/>
              <a:defRPr/>
            </a:pPr>
            <a:r>
              <a:rPr lang="en-US" altLang="zh-CN" sz="2800" dirty="0" smtClean="0">
                <a:latin typeface="Microsoft YaHei" panose="020B0503020204020204" pitchFamily="34" charset="-122"/>
                <a:ea typeface="Microsoft YaHei" panose="020B0503020204020204" pitchFamily="34" charset="-122"/>
              </a:rPr>
              <a:t>DNS</a:t>
            </a:r>
            <a:r>
              <a:rPr lang="zh-CN" altLang="en-US" sz="2800" dirty="0">
                <a:latin typeface="Microsoft YaHei" panose="020B0503020204020204" pitchFamily="34" charset="-122"/>
                <a:ea typeface="Microsoft YaHei" panose="020B0503020204020204" pitchFamily="34" charset="-122"/>
              </a:rPr>
              <a:t>的功</a:t>
            </a:r>
            <a:r>
              <a:rPr lang="zh-CN" altLang="en-US" sz="2800" dirty="0" smtClean="0">
                <a:latin typeface="Microsoft YaHei" panose="020B0503020204020204" pitchFamily="34" charset="-122"/>
                <a:ea typeface="Microsoft YaHei" panose="020B0503020204020204" pitchFamily="34" charset="-122"/>
              </a:rPr>
              <a:t>能、组成和</a:t>
            </a:r>
            <a:r>
              <a:rPr lang="zh-CN" altLang="en-US" sz="2800" dirty="0">
                <a:latin typeface="Microsoft YaHei" panose="020B0503020204020204" pitchFamily="34" charset="-122"/>
                <a:ea typeface="Microsoft YaHei" panose="020B0503020204020204" pitchFamily="34" charset="-122"/>
              </a:rPr>
              <a:t>实</a:t>
            </a:r>
            <a:r>
              <a:rPr lang="zh-CN" altLang="en-US" sz="2800" dirty="0" smtClean="0">
                <a:latin typeface="Microsoft YaHei" panose="020B0503020204020204" pitchFamily="34" charset="-122"/>
                <a:ea typeface="Microsoft YaHei" panose="020B0503020204020204" pitchFamily="34" charset="-122"/>
              </a:rPr>
              <a:t>现</a:t>
            </a:r>
            <a:endParaRPr lang="en-US" altLang="zh-CN" sz="2800" dirty="0" smtClean="0">
              <a:latin typeface="Microsoft YaHei" panose="020B0503020204020204" pitchFamily="34" charset="-122"/>
              <a:ea typeface="Microsoft YaHei" panose="020B0503020204020204" pitchFamily="34" charset="-122"/>
            </a:endParaRPr>
          </a:p>
          <a:p>
            <a:pPr marL="571500" indent="-228600" eaLnBrk="1" hangingPunct="1">
              <a:buFont typeface="Arial" panose="020B0604020202020204" pitchFamily="34" charset="0"/>
              <a:buChar char="•"/>
              <a:defRPr/>
            </a:pPr>
            <a:endParaRPr lang="zh-CN" altLang="en-US" sz="2800" dirty="0">
              <a:latin typeface="Microsoft YaHei" panose="020B0503020204020204" pitchFamily="34" charset="-122"/>
              <a:ea typeface="Microsoft YaHei" panose="020B0503020204020204" pitchFamily="34" charset="-122"/>
            </a:endParaRPr>
          </a:p>
          <a:p>
            <a:pPr marL="571500" indent="-228600" eaLnBrk="1" hangingPunct="1">
              <a:buFont typeface="Arial" panose="020B0604020202020204" pitchFamily="34" charset="0"/>
              <a:buChar char="•"/>
              <a:defRPr/>
            </a:pPr>
            <a:r>
              <a:rPr lang="en-US" altLang="zh-CN" sz="2800" dirty="0" smtClean="0">
                <a:latin typeface="Microsoft YaHei" panose="020B0503020204020204" pitchFamily="34" charset="-122"/>
                <a:ea typeface="Microsoft YaHei" panose="020B0503020204020204" pitchFamily="34" charset="-122"/>
              </a:rPr>
              <a:t>CDN</a:t>
            </a:r>
            <a:r>
              <a:rPr lang="zh-CN" altLang="en-US" sz="2800" dirty="0" smtClean="0">
                <a:latin typeface="Microsoft YaHei" panose="020B0503020204020204" pitchFamily="34" charset="-122"/>
                <a:ea typeface="Microsoft YaHei" panose="020B0503020204020204" pitchFamily="34" charset="-122"/>
              </a:rPr>
              <a:t>工作机制</a:t>
            </a:r>
            <a:endParaRPr lang="en-US" altLang="zh-CN" sz="2800" dirty="0">
              <a:latin typeface="Microsoft YaHei" panose="020B0503020204020204" pitchFamily="34" charset="-122"/>
              <a:ea typeface="Microsoft YaHei" panose="020B0503020204020204" pitchFamily="34" charset="-122"/>
            </a:endParaRPr>
          </a:p>
        </p:txBody>
      </p:sp>
      <p:sp>
        <p:nvSpPr>
          <p:cNvPr id="5" name="Title 1">
            <a:extLst>
              <a:ext uri="{FF2B5EF4-FFF2-40B4-BE49-F238E27FC236}">
                <a16:creationId xmlns:a16="http://schemas.microsoft.com/office/drawing/2014/main" id="{8EA1B800-7D38-9D4A-8DAF-EFB84F4BF337}"/>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复习</a:t>
            </a:r>
          </a:p>
        </p:txBody>
      </p:sp>
    </p:spTree>
    <p:extLst>
      <p:ext uri="{BB962C8B-B14F-4D97-AF65-F5344CB8AC3E}">
        <p14:creationId xmlns:p14="http://schemas.microsoft.com/office/powerpoint/2010/main" val="1636717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ChangeArrowheads="1"/>
          </p:cNvSpPr>
          <p:nvPr/>
        </p:nvSpPr>
        <p:spPr bwMode="auto">
          <a:xfrm>
            <a:off x="-673441" y="390213"/>
            <a:ext cx="4072337"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90000"/>
              </a:lnSpc>
              <a:buFontTx/>
              <a:buNone/>
            </a:pPr>
            <a:endParaRPr lang="en-US" altLang="zh-CN" sz="2400" dirty="0">
              <a:latin typeface="+mn-lt"/>
              <a:ea typeface="+mn-ea"/>
              <a:cs typeface="+mn-ea"/>
              <a:sym typeface="+mn-lt"/>
            </a:endParaRPr>
          </a:p>
        </p:txBody>
      </p:sp>
      <p:sp>
        <p:nvSpPr>
          <p:cNvPr id="5"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学习目的</a:t>
            </a:r>
          </a:p>
        </p:txBody>
      </p:sp>
      <p:sp>
        <p:nvSpPr>
          <p:cNvPr id="2" name="矩形 1"/>
          <p:cNvSpPr/>
          <p:nvPr/>
        </p:nvSpPr>
        <p:spPr>
          <a:xfrm>
            <a:off x="611559" y="769690"/>
            <a:ext cx="10947395" cy="5632311"/>
          </a:xfrm>
          <a:prstGeom prst="rect">
            <a:avLst/>
          </a:prstGeom>
        </p:spPr>
        <p:txBody>
          <a:bodyPr wrap="square">
            <a:spAutoFit/>
          </a:bodyPr>
          <a:lstStyle/>
          <a:p>
            <a:pPr algn="just">
              <a:lnSpc>
                <a:spcPct val="150000"/>
              </a:lnSpc>
              <a:spcAft>
                <a:spcPts val="0"/>
              </a:spcAft>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6</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当</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一条链路的传输速率固定时，其传输时延主要取决于</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        )</a:t>
            </a:r>
            <a:endPar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A.</a:t>
            </a:r>
            <a:r>
              <a:rPr lang="zh-CN"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链路</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的长度</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	 B.</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路由器的处理速度</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   C</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、分组的大小</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  D</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、队列的</a:t>
            </a:r>
            <a:r>
              <a:rPr lang="zh-CN"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长度</a:t>
            </a:r>
            <a:endPar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pPr>
            <a:endPar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7</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以下</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哪一种时延类型取决于路由器的拥塞程度（单选）：</a:t>
            </a:r>
          </a:p>
          <a:p>
            <a:pPr algn="just">
              <a:lnSpc>
                <a:spcPct val="150000"/>
              </a:lnSpc>
              <a:spcAft>
                <a:spcPts val="0"/>
              </a:spcAft>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 </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传播时延 </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   B </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传输时延 </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   C </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排队时延 </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  D </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节点处理时延</a:t>
            </a:r>
          </a:p>
          <a:p>
            <a:pPr algn="just">
              <a:lnSpc>
                <a:spcPct val="150000"/>
              </a:lnSpc>
              <a:spcAft>
                <a:spcPts val="0"/>
              </a:spcAft>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 </a:t>
            </a:r>
            <a:endPar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8</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如果</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链路每秒传输</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1000</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个帧，每个时隙由</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64</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个比特组成，则每条电路的传输速率是</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64kbps</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r>
              <a:rPr lang="zh-CN" altLang="en-US" sz="2400" dirty="0"/>
              <a:t>（注这门课中，所有的</a:t>
            </a:r>
            <a:r>
              <a:rPr lang="en-US" altLang="zh-CN" sz="2400" dirty="0"/>
              <a:t>k</a:t>
            </a:r>
            <a:r>
              <a:rPr lang="zh-CN" altLang="en-US" sz="2400" dirty="0"/>
              <a:t>、</a:t>
            </a:r>
            <a:r>
              <a:rPr lang="en-US" altLang="zh-CN" sz="2400" dirty="0"/>
              <a:t>M</a:t>
            </a:r>
            <a:r>
              <a:rPr lang="zh-CN" altLang="en-US" sz="2400" dirty="0"/>
              <a:t>、</a:t>
            </a:r>
            <a:r>
              <a:rPr lang="en-US" altLang="zh-CN" sz="2400" dirty="0"/>
              <a:t>G</a:t>
            </a:r>
            <a:r>
              <a:rPr lang="zh-CN" altLang="en-US" sz="2400" dirty="0"/>
              <a:t>都是指</a:t>
            </a:r>
            <a:r>
              <a:rPr lang="en-US" altLang="zh-CN" sz="2400" dirty="0"/>
              <a:t>10</a:t>
            </a:r>
            <a:r>
              <a:rPr lang="en-US" altLang="zh-CN" sz="2400" baseline="30000" dirty="0"/>
              <a:t>3</a:t>
            </a:r>
            <a:r>
              <a:rPr lang="zh-CN" altLang="en-US" sz="2400" dirty="0"/>
              <a:t>、</a:t>
            </a:r>
            <a:r>
              <a:rPr lang="en-US" altLang="zh-CN" sz="2400" dirty="0"/>
              <a:t>10</a:t>
            </a:r>
            <a:r>
              <a:rPr lang="en-US" altLang="zh-CN" sz="2400" baseline="30000" dirty="0"/>
              <a:t>6</a:t>
            </a:r>
            <a:r>
              <a:rPr lang="zh-CN" altLang="en-US" sz="2400" dirty="0"/>
              <a:t>、</a:t>
            </a:r>
            <a:r>
              <a:rPr lang="en-US" altLang="zh-CN" sz="2400" dirty="0"/>
              <a:t>10</a:t>
            </a:r>
            <a:r>
              <a:rPr lang="en-US" altLang="zh-CN" sz="2400" baseline="30000" dirty="0"/>
              <a:t>9</a:t>
            </a:r>
            <a:r>
              <a:rPr lang="zh-CN" altLang="en-US" sz="2400" dirty="0"/>
              <a:t>）</a:t>
            </a:r>
            <a:endParaRPr lang="zh-CN" altLang="zh-CN" sz="2400" dirty="0"/>
          </a:p>
          <a:p>
            <a:pPr algn="just">
              <a:lnSpc>
                <a:spcPct val="150000"/>
              </a:lnSpc>
              <a:spcAft>
                <a:spcPts val="0"/>
              </a:spcAft>
            </a:pPr>
            <a:endParaRPr lang="zh-CN" altLang="en-US" sz="2400" dirty="0">
              <a:solidFill>
                <a:srgbClr val="000000"/>
              </a:solidFill>
              <a:latin typeface="+mn-ea"/>
              <a:sym typeface="Microsoft Yahei" panose="020B0503020204020204" pitchFamily="34" charset="-122"/>
            </a:endParaRPr>
          </a:p>
        </p:txBody>
      </p:sp>
    </p:spTree>
    <p:extLst>
      <p:ext uri="{BB962C8B-B14F-4D97-AF65-F5344CB8AC3E}">
        <p14:creationId xmlns:p14="http://schemas.microsoft.com/office/powerpoint/2010/main" val="11089125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611560" y="1562756"/>
            <a:ext cx="4661484" cy="180750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37890" name="Rectangle 2"/>
          <p:cNvSpPr>
            <a:spLocks noChangeArrowheads="1"/>
          </p:cNvSpPr>
          <p:nvPr/>
        </p:nvSpPr>
        <p:spPr bwMode="auto">
          <a:xfrm>
            <a:off x="1754188" y="3810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多路复用和多路分解</a:t>
            </a:r>
          </a:p>
        </p:txBody>
      </p:sp>
      <p:sp>
        <p:nvSpPr>
          <p:cNvPr id="41" name="矩形 40"/>
          <p:cNvSpPr/>
          <p:nvPr/>
        </p:nvSpPr>
        <p:spPr>
          <a:xfrm>
            <a:off x="4092890" y="710268"/>
            <a:ext cx="4006225" cy="646331"/>
          </a:xfrm>
          <a:prstGeom prst="rect">
            <a:avLst/>
          </a:prstGeom>
        </p:spPr>
        <p:txBody>
          <a:bodyPr wrap="none">
            <a:spAutoFit/>
          </a:bodyPr>
          <a:lstStyle/>
          <a:p>
            <a:pPr algn="ctr"/>
            <a:r>
              <a:rPr lang="zh-CN" altLang="en-US" sz="3600" b="1" dirty="0">
                <a:solidFill>
                  <a:schemeClr val="accent1"/>
                </a:solidFill>
                <a:cs typeface="+mn-ea"/>
                <a:sym typeface="+mn-lt"/>
              </a:rPr>
              <a:t>多路复用</a:t>
            </a:r>
            <a:r>
              <a:rPr lang="en-US" altLang="zh-CN" sz="3600" b="1" dirty="0">
                <a:solidFill>
                  <a:schemeClr val="accent1"/>
                </a:solidFill>
                <a:cs typeface="+mn-ea"/>
                <a:sym typeface="+mn-lt"/>
              </a:rPr>
              <a:t>/</a:t>
            </a:r>
            <a:r>
              <a:rPr lang="zh-CN" altLang="en-US" sz="3600" b="1" dirty="0">
                <a:solidFill>
                  <a:schemeClr val="accent1"/>
                </a:solidFill>
                <a:cs typeface="+mn-ea"/>
                <a:sym typeface="+mn-lt"/>
              </a:rPr>
              <a:t>多路分解</a:t>
            </a:r>
            <a:endParaRPr lang="en-US" altLang="zh-CN" sz="3600" b="1" dirty="0">
              <a:solidFill>
                <a:schemeClr val="accent1"/>
              </a:solidFill>
              <a:cs typeface="+mn-ea"/>
              <a:sym typeface="+mn-lt"/>
            </a:endParaRPr>
          </a:p>
        </p:txBody>
      </p:sp>
      <p:sp>
        <p:nvSpPr>
          <p:cNvPr id="2" name="矩形 1"/>
          <p:cNvSpPr/>
          <p:nvPr/>
        </p:nvSpPr>
        <p:spPr>
          <a:xfrm>
            <a:off x="979813" y="1682331"/>
            <a:ext cx="3028393" cy="461665"/>
          </a:xfrm>
          <a:prstGeom prst="rect">
            <a:avLst/>
          </a:prstGeom>
        </p:spPr>
        <p:txBody>
          <a:bodyPr wrap="none">
            <a:spAutoFit/>
          </a:bodyPr>
          <a:lstStyle/>
          <a:p>
            <a:pPr algn="ctr">
              <a:spcBef>
                <a:spcPct val="0"/>
              </a:spcBef>
              <a:buClrTx/>
              <a:buFontTx/>
              <a:buNone/>
              <a:defRPr/>
            </a:pPr>
            <a:r>
              <a:rPr lang="zh-CN" altLang="en-US" sz="2400" dirty="0">
                <a:solidFill>
                  <a:schemeClr val="bg1"/>
                </a:solidFill>
                <a:latin typeface="+mn-ea"/>
              </a:rPr>
              <a:t>在接收主机多路分解</a:t>
            </a:r>
            <a:r>
              <a:rPr lang="en-US" altLang="zh-CN" sz="2400" dirty="0">
                <a:solidFill>
                  <a:schemeClr val="bg1"/>
                </a:solidFill>
                <a:latin typeface="+mn-ea"/>
              </a:rPr>
              <a:t>:</a:t>
            </a:r>
          </a:p>
        </p:txBody>
      </p:sp>
      <p:sp>
        <p:nvSpPr>
          <p:cNvPr id="3" name="矩形 2"/>
          <p:cNvSpPr/>
          <p:nvPr/>
        </p:nvSpPr>
        <p:spPr>
          <a:xfrm>
            <a:off x="1082143" y="2160709"/>
            <a:ext cx="3533400" cy="769441"/>
          </a:xfrm>
          <a:prstGeom prst="rect">
            <a:avLst/>
          </a:prstGeom>
        </p:spPr>
        <p:txBody>
          <a:bodyPr wrap="square">
            <a:spAutoFit/>
          </a:bodyPr>
          <a:lstStyle/>
          <a:p>
            <a:pPr>
              <a:spcBef>
                <a:spcPct val="0"/>
              </a:spcBef>
              <a:buFontTx/>
              <a:buNone/>
            </a:pPr>
            <a:r>
              <a:rPr lang="zh-CN" altLang="en-US" sz="2200" b="1" dirty="0">
                <a:solidFill>
                  <a:schemeClr val="bg1"/>
                </a:solidFill>
                <a:latin typeface="+mn-ea"/>
              </a:rPr>
              <a:t>将接收到的数据段传递到</a:t>
            </a:r>
          </a:p>
          <a:p>
            <a:pPr>
              <a:spcBef>
                <a:spcPct val="0"/>
              </a:spcBef>
              <a:buFontTx/>
              <a:buNone/>
            </a:pPr>
            <a:r>
              <a:rPr lang="zh-CN" altLang="en-US" sz="2200" b="1" dirty="0">
                <a:solidFill>
                  <a:schemeClr val="bg1"/>
                </a:solidFill>
                <a:latin typeface="+mn-ea"/>
              </a:rPr>
              <a:t>正确的套接字（多路分解）</a:t>
            </a:r>
          </a:p>
        </p:txBody>
      </p:sp>
      <p:sp>
        <p:nvSpPr>
          <p:cNvPr id="13" name="圆角矩形 12"/>
          <p:cNvSpPr/>
          <p:nvPr/>
        </p:nvSpPr>
        <p:spPr>
          <a:xfrm>
            <a:off x="6689272" y="1573642"/>
            <a:ext cx="4661484" cy="180750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7057524" y="1729357"/>
            <a:ext cx="3028393" cy="461665"/>
          </a:xfrm>
          <a:prstGeom prst="rect">
            <a:avLst/>
          </a:prstGeom>
        </p:spPr>
        <p:txBody>
          <a:bodyPr wrap="none">
            <a:spAutoFit/>
          </a:bodyPr>
          <a:lstStyle/>
          <a:p>
            <a:pPr algn="ctr">
              <a:spcBef>
                <a:spcPct val="0"/>
              </a:spcBef>
              <a:buClrTx/>
              <a:buFontTx/>
              <a:buNone/>
              <a:defRPr/>
            </a:pPr>
            <a:r>
              <a:rPr lang="zh-CN" altLang="en-US" sz="2400" dirty="0">
                <a:solidFill>
                  <a:schemeClr val="bg1"/>
                </a:solidFill>
                <a:latin typeface="+mn-ea"/>
              </a:rPr>
              <a:t>在发送主机多路复用</a:t>
            </a:r>
            <a:r>
              <a:rPr lang="en-US" altLang="zh-CN" sz="2400" dirty="0">
                <a:solidFill>
                  <a:schemeClr val="bg1"/>
                </a:solidFill>
                <a:latin typeface="+mn-ea"/>
              </a:rPr>
              <a:t>:</a:t>
            </a:r>
          </a:p>
        </p:txBody>
      </p:sp>
      <p:sp>
        <p:nvSpPr>
          <p:cNvPr id="15" name="矩形 14"/>
          <p:cNvSpPr/>
          <p:nvPr/>
        </p:nvSpPr>
        <p:spPr>
          <a:xfrm>
            <a:off x="7131829" y="2172665"/>
            <a:ext cx="3776369" cy="1107996"/>
          </a:xfrm>
          <a:prstGeom prst="rect">
            <a:avLst/>
          </a:prstGeom>
        </p:spPr>
        <p:txBody>
          <a:bodyPr wrap="square">
            <a:spAutoFit/>
          </a:bodyPr>
          <a:lstStyle/>
          <a:p>
            <a:pPr>
              <a:spcBef>
                <a:spcPct val="0"/>
              </a:spcBef>
              <a:buFontTx/>
              <a:buNone/>
            </a:pPr>
            <a:r>
              <a:rPr lang="zh-CN" altLang="en-US" sz="2200" b="1" dirty="0">
                <a:solidFill>
                  <a:schemeClr val="bg1"/>
                </a:solidFill>
                <a:latin typeface="+mn-ea"/>
              </a:rPr>
              <a:t>从多个套接字收集数据</a:t>
            </a:r>
            <a:r>
              <a:rPr lang="en-US" altLang="zh-CN" sz="2200" b="1" dirty="0">
                <a:solidFill>
                  <a:schemeClr val="bg1"/>
                </a:solidFill>
                <a:latin typeface="+mn-ea"/>
              </a:rPr>
              <a:t>, </a:t>
            </a:r>
            <a:r>
              <a:rPr lang="zh-CN" altLang="en-US" sz="2200" b="1" dirty="0">
                <a:solidFill>
                  <a:schemeClr val="bg1"/>
                </a:solidFill>
                <a:latin typeface="+mn-ea"/>
              </a:rPr>
              <a:t>用首部封装数据，然后将报文段传递到网络层</a:t>
            </a:r>
            <a:r>
              <a:rPr lang="en-US" altLang="zh-CN" sz="2200" b="1" dirty="0">
                <a:solidFill>
                  <a:schemeClr val="bg1"/>
                </a:solidFill>
                <a:latin typeface="+mn-ea"/>
              </a:rPr>
              <a:t>(</a:t>
            </a:r>
            <a:r>
              <a:rPr lang="zh-CN" altLang="en-US" sz="2200" b="1" dirty="0">
                <a:solidFill>
                  <a:schemeClr val="bg1"/>
                </a:solidFill>
                <a:latin typeface="+mn-ea"/>
              </a:rPr>
              <a:t>多路复用）</a:t>
            </a: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58441" y="3726480"/>
            <a:ext cx="7999413" cy="31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46"/>
          <p:cNvSpPr>
            <a:spLocks noChangeArrowheads="1"/>
          </p:cNvSpPr>
          <p:nvPr/>
        </p:nvSpPr>
        <p:spPr bwMode="auto">
          <a:xfrm>
            <a:off x="563031" y="3496029"/>
            <a:ext cx="593725" cy="192088"/>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endParaRPr lang="zh-CN" altLang="en-US" sz="1800">
              <a:ea typeface="宋体" panose="02010600030101010101" pitchFamily="2" charset="-122"/>
            </a:endParaRPr>
          </a:p>
        </p:txBody>
      </p:sp>
      <p:sp>
        <p:nvSpPr>
          <p:cNvPr id="18" name="Oval 47"/>
          <p:cNvSpPr>
            <a:spLocks noChangeArrowheads="1"/>
          </p:cNvSpPr>
          <p:nvPr/>
        </p:nvSpPr>
        <p:spPr bwMode="auto">
          <a:xfrm>
            <a:off x="2572806" y="3459517"/>
            <a:ext cx="595312" cy="301625"/>
          </a:xfrm>
          <a:prstGeom prst="ellipse">
            <a:avLst/>
          </a:prstGeom>
          <a:solidFill>
            <a:srgbClr val="CCFFFF"/>
          </a:solidFill>
          <a:ln w="12700">
            <a:solidFill>
              <a:schemeClr val="tx1"/>
            </a:solidFill>
            <a:round/>
            <a:headEnd/>
            <a:tailEnd/>
          </a:ln>
        </p:spPr>
        <p:txBody>
          <a:bodyPr wrap="none" lIns="92075" tIns="46038" rIns="92075" bIns="46038" anchor="ct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spcBef>
                <a:spcPct val="0"/>
              </a:spcBef>
              <a:buFontTx/>
              <a:buNone/>
            </a:pPr>
            <a:endParaRPr lang="zh-CN" altLang="zh-CN" sz="1800">
              <a:latin typeface="Arial" panose="020B0604020202020204" pitchFamily="34" charset="0"/>
              <a:ea typeface="宋体" panose="02010600030101010101" pitchFamily="2" charset="-122"/>
            </a:endParaRPr>
          </a:p>
        </p:txBody>
      </p:sp>
      <p:sp>
        <p:nvSpPr>
          <p:cNvPr id="19" name="Rectangle 48"/>
          <p:cNvSpPr>
            <a:spLocks noChangeArrowheads="1"/>
          </p:cNvSpPr>
          <p:nvPr/>
        </p:nvSpPr>
        <p:spPr bwMode="auto">
          <a:xfrm>
            <a:off x="3326868" y="3423004"/>
            <a:ext cx="803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spcBef>
                <a:spcPct val="0"/>
              </a:spcBef>
              <a:buFontTx/>
              <a:buNone/>
            </a:pPr>
            <a:r>
              <a:rPr lang="en-US" altLang="zh-CN" sz="1600" b="1">
                <a:latin typeface="Comic Sans MS" panose="030F0702030302020204" pitchFamily="66" charset="0"/>
                <a:ea typeface="宋体" panose="02010600030101010101" pitchFamily="2" charset="-122"/>
              </a:rPr>
              <a:t>= </a:t>
            </a:r>
            <a:r>
              <a:rPr lang="zh-CN" altLang="en-US" sz="1600" b="1">
                <a:latin typeface="Comic Sans MS" panose="030F0702030302020204" pitchFamily="66" charset="0"/>
                <a:ea typeface="宋体" panose="02010600030101010101" pitchFamily="2" charset="-122"/>
              </a:rPr>
              <a:t>进程</a:t>
            </a:r>
          </a:p>
        </p:txBody>
      </p:sp>
      <p:sp>
        <p:nvSpPr>
          <p:cNvPr id="20" name="Rectangle 49"/>
          <p:cNvSpPr>
            <a:spLocks noChangeArrowheads="1"/>
          </p:cNvSpPr>
          <p:nvPr/>
        </p:nvSpPr>
        <p:spPr bwMode="auto">
          <a:xfrm>
            <a:off x="1282168" y="3423004"/>
            <a:ext cx="10064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spcBef>
                <a:spcPct val="0"/>
              </a:spcBef>
              <a:buFontTx/>
              <a:buNone/>
            </a:pPr>
            <a:r>
              <a:rPr lang="en-US" altLang="zh-CN" sz="1600" b="1">
                <a:latin typeface="Comic Sans MS" panose="030F0702030302020204" pitchFamily="66" charset="0"/>
                <a:ea typeface="宋体" panose="02010600030101010101" pitchFamily="2" charset="-122"/>
              </a:rPr>
              <a:t>= </a:t>
            </a:r>
            <a:r>
              <a:rPr lang="zh-CN" altLang="en-US" sz="1600" b="1">
                <a:latin typeface="Comic Sans MS" panose="030F0702030302020204" pitchFamily="66" charset="0"/>
                <a:ea typeface="宋体" panose="02010600030101010101" pitchFamily="2" charset="-122"/>
              </a:rPr>
              <a:t>套接字</a:t>
            </a:r>
          </a:p>
        </p:txBody>
      </p:sp>
    </p:spTree>
    <p:extLst>
      <p:ext uri="{BB962C8B-B14F-4D97-AF65-F5344CB8AC3E}">
        <p14:creationId xmlns:p14="http://schemas.microsoft.com/office/powerpoint/2010/main" val="241181415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500"/>
                                        <p:tgtEl>
                                          <p:spTgt spid="4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par>
                                <p:cTn id="50" presetID="10" presetClass="entr" presetSubtype="0" fill="hold"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0" grpId="0"/>
      <p:bldP spid="41" grpId="0"/>
      <p:bldP spid="2" grpId="0"/>
      <p:bldP spid="3" grpId="0"/>
      <p:bldP spid="13" grpId="0" animBg="1"/>
      <p:bldP spid="14" grpId="0"/>
      <p:bldP spid="15" grpId="0"/>
      <p:bldP spid="17" grpId="0" animBg="1"/>
      <p:bldP spid="18" grpId="0" animBg="1"/>
      <p:bldP spid="19" grpId="0"/>
      <p:bldP spid="2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1754188" y="3810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多路复用和多路分解</a:t>
            </a:r>
          </a:p>
        </p:txBody>
      </p:sp>
      <p:sp>
        <p:nvSpPr>
          <p:cNvPr id="41" name="矩形 40"/>
          <p:cNvSpPr/>
          <p:nvPr/>
        </p:nvSpPr>
        <p:spPr>
          <a:xfrm>
            <a:off x="4015945" y="710268"/>
            <a:ext cx="4160114" cy="646331"/>
          </a:xfrm>
          <a:prstGeom prst="rect">
            <a:avLst/>
          </a:prstGeom>
        </p:spPr>
        <p:txBody>
          <a:bodyPr wrap="none">
            <a:spAutoFit/>
          </a:bodyPr>
          <a:lstStyle/>
          <a:p>
            <a:pPr algn="ctr"/>
            <a:r>
              <a:rPr lang="zh-CN" altLang="en-US" sz="3600" b="1" dirty="0">
                <a:solidFill>
                  <a:schemeClr val="accent1"/>
                </a:solidFill>
                <a:cs typeface="+mn-ea"/>
                <a:sym typeface="+mn-lt"/>
              </a:rPr>
              <a:t>多路分解如何工作</a:t>
            </a:r>
            <a:r>
              <a:rPr lang="en-US" altLang="zh-CN" sz="3600" b="1" dirty="0">
                <a:solidFill>
                  <a:schemeClr val="accent1"/>
                </a:solidFill>
                <a:cs typeface="+mn-ea"/>
                <a:sym typeface="+mn-lt"/>
              </a:rPr>
              <a:t>?</a:t>
            </a:r>
          </a:p>
        </p:txBody>
      </p:sp>
      <p:sp>
        <p:nvSpPr>
          <p:cNvPr id="5" name="Rectangle 2"/>
          <p:cNvSpPr>
            <a:spLocks noChangeArrowheads="1"/>
          </p:cNvSpPr>
          <p:nvPr/>
        </p:nvSpPr>
        <p:spPr bwMode="auto">
          <a:xfrm>
            <a:off x="7977188" y="2035175"/>
            <a:ext cx="3324225" cy="32004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endParaRPr lang="zh-CN" altLang="en-US" sz="1800">
              <a:ea typeface="宋体" panose="02010600030101010101" pitchFamily="2" charset="-122"/>
            </a:endParaRPr>
          </a:p>
        </p:txBody>
      </p:sp>
      <p:sp>
        <p:nvSpPr>
          <p:cNvPr id="6" name="Rectangle 3"/>
          <p:cNvSpPr>
            <a:spLocks noChangeArrowheads="1"/>
          </p:cNvSpPr>
          <p:nvPr/>
        </p:nvSpPr>
        <p:spPr bwMode="auto">
          <a:xfrm>
            <a:off x="7970838" y="2028825"/>
            <a:ext cx="3330575" cy="3206750"/>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endParaRPr lang="zh-CN" altLang="en-US" sz="1800">
              <a:ea typeface="宋体" panose="02010600030101010101" pitchFamily="2" charset="-122"/>
            </a:endParaRPr>
          </a:p>
        </p:txBody>
      </p:sp>
      <p:sp>
        <p:nvSpPr>
          <p:cNvPr id="7" name="Rectangle 6"/>
          <p:cNvSpPr>
            <a:spLocks noChangeArrowheads="1"/>
          </p:cNvSpPr>
          <p:nvPr/>
        </p:nvSpPr>
        <p:spPr bwMode="auto">
          <a:xfrm>
            <a:off x="8174038" y="2152650"/>
            <a:ext cx="1095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spcBef>
                <a:spcPct val="0"/>
              </a:spcBef>
              <a:buFontTx/>
              <a:buNone/>
            </a:pPr>
            <a:r>
              <a:rPr lang="zh-CN" altLang="en-US" sz="1800">
                <a:latin typeface="微软雅黑" panose="020B0503020204020204" pitchFamily="34" charset="-122"/>
                <a:ea typeface="微软雅黑" panose="020B0503020204020204" pitchFamily="34" charset="-122"/>
              </a:rPr>
              <a:t>源端口 </a:t>
            </a:r>
            <a:r>
              <a:rPr lang="en-US" altLang="zh-CN" sz="1800">
                <a:latin typeface="微软雅黑" panose="020B0503020204020204" pitchFamily="34" charset="-122"/>
                <a:ea typeface="微软雅黑" panose="020B0503020204020204" pitchFamily="34" charset="-122"/>
              </a:rPr>
              <a:t>#</a:t>
            </a:r>
          </a:p>
        </p:txBody>
      </p:sp>
      <p:sp>
        <p:nvSpPr>
          <p:cNvPr id="8" name="Rectangle 7"/>
          <p:cNvSpPr>
            <a:spLocks noChangeArrowheads="1"/>
          </p:cNvSpPr>
          <p:nvPr/>
        </p:nvSpPr>
        <p:spPr bwMode="auto">
          <a:xfrm>
            <a:off x="9728200" y="2152650"/>
            <a:ext cx="13255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spcBef>
                <a:spcPct val="0"/>
              </a:spcBef>
              <a:buFontTx/>
              <a:buNone/>
            </a:pPr>
            <a:r>
              <a:rPr lang="zh-CN" altLang="en-US" sz="1800" dirty="0">
                <a:latin typeface="微软雅黑" panose="020B0503020204020204" pitchFamily="34" charset="-122"/>
                <a:ea typeface="微软雅黑" panose="020B0503020204020204" pitchFamily="34" charset="-122"/>
              </a:rPr>
              <a:t>目的端口 </a:t>
            </a:r>
            <a:r>
              <a:rPr lang="en-US" altLang="zh-CN" sz="1800" dirty="0">
                <a:latin typeface="微软雅黑" panose="020B0503020204020204" pitchFamily="34" charset="-122"/>
                <a:ea typeface="微软雅黑" panose="020B0503020204020204" pitchFamily="34" charset="-122"/>
              </a:rPr>
              <a:t>#</a:t>
            </a:r>
          </a:p>
        </p:txBody>
      </p:sp>
      <p:sp>
        <p:nvSpPr>
          <p:cNvPr id="9" name="Line 8"/>
          <p:cNvSpPr>
            <a:spLocks noChangeShapeType="1"/>
          </p:cNvSpPr>
          <p:nvPr/>
        </p:nvSpPr>
        <p:spPr bwMode="auto">
          <a:xfrm>
            <a:off x="7889875" y="2530475"/>
            <a:ext cx="332898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0" name="Line 9"/>
          <p:cNvSpPr>
            <a:spLocks noChangeShapeType="1"/>
          </p:cNvSpPr>
          <p:nvPr/>
        </p:nvSpPr>
        <p:spPr bwMode="auto">
          <a:xfrm>
            <a:off x="7900988" y="3521075"/>
            <a:ext cx="33242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1" name="Line 10"/>
          <p:cNvSpPr>
            <a:spLocks noChangeShapeType="1"/>
          </p:cNvSpPr>
          <p:nvPr/>
        </p:nvSpPr>
        <p:spPr bwMode="auto">
          <a:xfrm flipV="1">
            <a:off x="9539288" y="2128838"/>
            <a:ext cx="0" cy="39528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2" name="Rectangle 11"/>
          <p:cNvSpPr>
            <a:spLocks noChangeArrowheads="1"/>
          </p:cNvSpPr>
          <p:nvPr/>
        </p:nvSpPr>
        <p:spPr bwMode="auto">
          <a:xfrm>
            <a:off x="9029700" y="1700213"/>
            <a:ext cx="9731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spcBef>
                <a:spcPct val="0"/>
              </a:spcBef>
              <a:buFontTx/>
              <a:buNone/>
            </a:pPr>
            <a:r>
              <a:rPr lang="en-US" altLang="zh-CN" sz="1800" b="1">
                <a:latin typeface="微软雅黑" panose="020B0503020204020204" pitchFamily="34" charset="-122"/>
                <a:ea typeface="微软雅黑" panose="020B0503020204020204" pitchFamily="34" charset="-122"/>
              </a:rPr>
              <a:t>32 bits</a:t>
            </a:r>
          </a:p>
        </p:txBody>
      </p:sp>
      <p:sp>
        <p:nvSpPr>
          <p:cNvPr id="13" name="Line 12"/>
          <p:cNvSpPr>
            <a:spLocks noChangeShapeType="1"/>
          </p:cNvSpPr>
          <p:nvPr/>
        </p:nvSpPr>
        <p:spPr bwMode="auto">
          <a:xfrm>
            <a:off x="9996488" y="1897063"/>
            <a:ext cx="1200150" cy="4762"/>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4" name="Line 13"/>
          <p:cNvSpPr>
            <a:spLocks noChangeShapeType="1"/>
          </p:cNvSpPr>
          <p:nvPr/>
        </p:nvSpPr>
        <p:spPr bwMode="auto">
          <a:xfrm flipH="1">
            <a:off x="7885113" y="1906588"/>
            <a:ext cx="1128712"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5" name="Rectangle 14"/>
          <p:cNvSpPr>
            <a:spLocks noChangeArrowheads="1"/>
          </p:cNvSpPr>
          <p:nvPr/>
        </p:nvSpPr>
        <p:spPr bwMode="auto">
          <a:xfrm>
            <a:off x="8643938" y="3965575"/>
            <a:ext cx="17256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spcBef>
                <a:spcPct val="0"/>
              </a:spcBef>
              <a:buFontTx/>
              <a:buNone/>
            </a:pPr>
            <a:r>
              <a:rPr lang="zh-CN" altLang="en-US" sz="2000">
                <a:latin typeface="微软雅黑" panose="020B0503020204020204" pitchFamily="34" charset="-122"/>
                <a:ea typeface="微软雅黑" panose="020B0503020204020204" pitchFamily="34" charset="-122"/>
              </a:rPr>
              <a:t>应用程序数据</a:t>
            </a:r>
          </a:p>
          <a:p>
            <a:pPr algn="ctr">
              <a:spcBef>
                <a:spcPct val="0"/>
              </a:spcBef>
              <a:buFontTx/>
              <a:buNone/>
            </a:pPr>
            <a:r>
              <a:rPr lang="en-US" altLang="zh-CN" sz="2000">
                <a:latin typeface="微软雅黑" panose="020B0503020204020204" pitchFamily="34" charset="-122"/>
                <a:ea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rPr>
              <a:t>报文</a:t>
            </a:r>
            <a:r>
              <a:rPr lang="en-US" altLang="zh-CN" sz="2000">
                <a:latin typeface="微软雅黑" panose="020B0503020204020204" pitchFamily="34" charset="-122"/>
                <a:ea typeface="微软雅黑" panose="020B0503020204020204" pitchFamily="34" charset="-122"/>
              </a:rPr>
              <a:t>)</a:t>
            </a:r>
          </a:p>
        </p:txBody>
      </p:sp>
      <p:sp>
        <p:nvSpPr>
          <p:cNvPr id="16" name="Rectangle 15"/>
          <p:cNvSpPr>
            <a:spLocks noChangeArrowheads="1"/>
          </p:cNvSpPr>
          <p:nvPr/>
        </p:nvSpPr>
        <p:spPr bwMode="auto">
          <a:xfrm>
            <a:off x="8820150" y="2874963"/>
            <a:ext cx="14684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spcBef>
                <a:spcPct val="0"/>
              </a:spcBef>
              <a:buFontTx/>
              <a:buNone/>
            </a:pPr>
            <a:r>
              <a:rPr lang="zh-CN" altLang="en-US" sz="2000">
                <a:latin typeface="微软雅黑" panose="020B0503020204020204" pitchFamily="34" charset="-122"/>
                <a:ea typeface="微软雅黑" panose="020B0503020204020204" pitchFamily="34" charset="-122"/>
              </a:rPr>
              <a:t>其他首部域</a:t>
            </a:r>
          </a:p>
        </p:txBody>
      </p:sp>
      <p:sp>
        <p:nvSpPr>
          <p:cNvPr id="17" name="Rectangle 16"/>
          <p:cNvSpPr>
            <a:spLocks noChangeArrowheads="1"/>
          </p:cNvSpPr>
          <p:nvPr/>
        </p:nvSpPr>
        <p:spPr bwMode="auto">
          <a:xfrm>
            <a:off x="8291513" y="5553075"/>
            <a:ext cx="27289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spcBef>
                <a:spcPct val="0"/>
              </a:spcBef>
              <a:buFontTx/>
              <a:buNone/>
            </a:pPr>
            <a:r>
              <a:rPr lang="en-US" altLang="zh-CN" sz="2000">
                <a:latin typeface="微软雅黑" panose="020B0503020204020204" pitchFamily="34" charset="-122"/>
                <a:ea typeface="微软雅黑" panose="020B0503020204020204" pitchFamily="34" charset="-122"/>
              </a:rPr>
              <a:t>TCP/UDP </a:t>
            </a:r>
            <a:r>
              <a:rPr lang="zh-CN" altLang="en-US" sz="2000">
                <a:latin typeface="微软雅黑" panose="020B0503020204020204" pitchFamily="34" charset="-122"/>
                <a:ea typeface="微软雅黑" panose="020B0503020204020204" pitchFamily="34" charset="-122"/>
              </a:rPr>
              <a:t>报文段格式</a:t>
            </a:r>
          </a:p>
        </p:txBody>
      </p:sp>
      <p:sp>
        <p:nvSpPr>
          <p:cNvPr id="2" name="矩形 1"/>
          <p:cNvSpPr/>
          <p:nvPr/>
        </p:nvSpPr>
        <p:spPr>
          <a:xfrm>
            <a:off x="962026" y="1635908"/>
            <a:ext cx="6734176" cy="3970318"/>
          </a:xfrm>
          <a:prstGeom prst="rect">
            <a:avLst/>
          </a:prstGeom>
        </p:spPr>
        <p:txBody>
          <a:bodyPr wrap="square">
            <a:spAutoFit/>
          </a:bodyPr>
          <a:lstStyle/>
          <a:p>
            <a:pPr>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主机收到</a:t>
            </a:r>
            <a:r>
              <a:rPr lang="en-US" altLang="zh-CN" sz="2400" dirty="0">
                <a:latin typeface="微软雅黑" panose="020B0503020204020204" pitchFamily="34" charset="-122"/>
                <a:ea typeface="微软雅黑" panose="020B0503020204020204" pitchFamily="34" charset="-122"/>
              </a:rPr>
              <a:t>IP</a:t>
            </a:r>
            <a:r>
              <a:rPr lang="zh-CN" altLang="en-US" sz="2400" dirty="0">
                <a:latin typeface="微软雅黑" panose="020B0503020204020204" pitchFamily="34" charset="-122"/>
                <a:ea typeface="微软雅黑" panose="020B0503020204020204" pitchFamily="34" charset="-122"/>
              </a:rPr>
              <a:t>数据报</a:t>
            </a:r>
          </a:p>
          <a:p>
            <a:pPr lvl="1">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每个数据报</a:t>
            </a:r>
            <a:r>
              <a:rPr lang="zh-CN" altLang="en-US" sz="2400" dirty="0">
                <a:solidFill>
                  <a:srgbClr val="FF0000"/>
                </a:solidFill>
                <a:latin typeface="微软雅黑" panose="020B0503020204020204" pitchFamily="34" charset="-122"/>
                <a:ea typeface="微软雅黑" panose="020B0503020204020204" pitchFamily="34" charset="-122"/>
              </a:rPr>
              <a:t>有源</a:t>
            </a:r>
            <a:r>
              <a:rPr lang="en-US" altLang="zh-CN" sz="2400" dirty="0">
                <a:solidFill>
                  <a:srgbClr val="FF0000"/>
                </a:solidFill>
                <a:latin typeface="微软雅黑" panose="020B0503020204020204" pitchFamily="34" charset="-122"/>
                <a:ea typeface="微软雅黑" panose="020B0503020204020204" pitchFamily="34" charset="-122"/>
              </a:rPr>
              <a:t>IP</a:t>
            </a:r>
            <a:r>
              <a:rPr lang="zh-CN" altLang="en-US" sz="2400" dirty="0">
                <a:solidFill>
                  <a:srgbClr val="FF0000"/>
                </a:solidFill>
                <a:latin typeface="微软雅黑" panose="020B0503020204020204" pitchFamily="34" charset="-122"/>
                <a:ea typeface="微软雅黑" panose="020B0503020204020204" pitchFamily="34" charset="-122"/>
              </a:rPr>
              <a:t>地址，目的</a:t>
            </a:r>
            <a:r>
              <a:rPr lang="en-US" altLang="zh-CN" sz="2400" dirty="0">
                <a:solidFill>
                  <a:srgbClr val="FF0000"/>
                </a:solidFill>
                <a:latin typeface="微软雅黑" panose="020B0503020204020204" pitchFamily="34" charset="-122"/>
                <a:ea typeface="微软雅黑" panose="020B0503020204020204" pitchFamily="34" charset="-122"/>
              </a:rPr>
              <a:t>IP</a:t>
            </a:r>
            <a:r>
              <a:rPr lang="zh-CN" altLang="en-US" sz="2400" dirty="0">
                <a:solidFill>
                  <a:srgbClr val="FF0000"/>
                </a:solidFill>
                <a:latin typeface="微软雅黑" panose="020B0503020204020204" pitchFamily="34" charset="-122"/>
                <a:ea typeface="微软雅黑" panose="020B0503020204020204" pitchFamily="34" charset="-122"/>
              </a:rPr>
              <a:t>地址</a:t>
            </a:r>
          </a:p>
          <a:p>
            <a:pPr lvl="1">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每个数据报搬运一</a:t>
            </a:r>
            <a:r>
              <a:rPr lang="zh-CN" altLang="en-US" sz="2400" dirty="0" smtClean="0">
                <a:latin typeface="微软雅黑" panose="020B0503020204020204" pitchFamily="34" charset="-122"/>
                <a:ea typeface="微软雅黑" panose="020B0503020204020204" pitchFamily="34" charset="-122"/>
              </a:rPr>
              <a:t>个报文段</a:t>
            </a:r>
            <a:endParaRPr lang="zh-CN" altLang="en-US" sz="2400" dirty="0">
              <a:latin typeface="微软雅黑" panose="020B0503020204020204" pitchFamily="34" charset="-122"/>
              <a:ea typeface="微软雅黑" panose="020B0503020204020204" pitchFamily="34" charset="-122"/>
            </a:endParaRPr>
          </a:p>
          <a:p>
            <a:pPr lvl="1">
              <a:lnSpc>
                <a:spcPct val="150000"/>
              </a:lnSpc>
              <a:buFont typeface="Arial" panose="020B0604020202020204" pitchFamily="34" charset="0"/>
              <a:buChar char="•"/>
            </a:pPr>
            <a:r>
              <a:rPr lang="zh-CN" altLang="en-US" sz="2400" dirty="0" smtClean="0">
                <a:latin typeface="微软雅黑" panose="020B0503020204020204" pitchFamily="34" charset="-122"/>
                <a:ea typeface="微软雅黑" panose="020B0503020204020204" pitchFamily="34" charset="-122"/>
              </a:rPr>
              <a:t>每个</a:t>
            </a:r>
            <a:r>
              <a:rPr lang="zh-CN" altLang="en-US" sz="2400" dirty="0">
                <a:latin typeface="微软雅黑" panose="020B0503020204020204" pitchFamily="34" charset="-122"/>
                <a:ea typeface="微软雅黑" panose="020B0503020204020204" pitchFamily="34" charset="-122"/>
              </a:rPr>
              <a:t>报文</a:t>
            </a:r>
            <a:r>
              <a:rPr lang="zh-CN" altLang="en-US" sz="2400" dirty="0" smtClean="0">
                <a:latin typeface="微软雅黑" panose="020B0503020204020204" pitchFamily="34" charset="-122"/>
                <a:ea typeface="微软雅黑" panose="020B0503020204020204" pitchFamily="34" charset="-122"/>
              </a:rPr>
              <a:t>段</a:t>
            </a:r>
            <a:r>
              <a:rPr lang="zh-CN" altLang="en-US" sz="2400" dirty="0">
                <a:latin typeface="微软雅黑" panose="020B0503020204020204" pitchFamily="34" charset="-122"/>
                <a:ea typeface="微软雅黑" panose="020B0503020204020204" pitchFamily="34" charset="-122"/>
              </a:rPr>
              <a:t>有源和目的端口号 </a:t>
            </a:r>
            <a:br>
              <a:rPr lang="zh-CN" altLang="en-US" sz="2400" dirty="0">
                <a:latin typeface="微软雅黑" panose="020B0503020204020204" pitchFamily="34" charset="-122"/>
                <a:ea typeface="微软雅黑" panose="020B0503020204020204" pitchFamily="34" charset="-122"/>
              </a:rPr>
            </a:br>
            <a:r>
              <a:rPr lang="zh-CN" altLang="en-US" sz="2400" dirty="0">
                <a:latin typeface="微软雅黑" panose="020B0503020204020204" pitchFamily="34" charset="-122"/>
                <a:ea typeface="微软雅黑" panose="020B0503020204020204" pitchFamily="34" charset="-122"/>
              </a:rPr>
              <a:t>（回忆</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对于特定应用程序具有周知端口号</a:t>
            </a:r>
            <a:r>
              <a:rPr lang="en-US" altLang="zh-CN" sz="2400" dirty="0">
                <a:latin typeface="微软雅黑" panose="020B0503020204020204" pitchFamily="34" charset="-122"/>
                <a:ea typeface="微软雅黑" panose="020B0503020204020204" pitchFamily="34" charset="-122"/>
              </a:rPr>
              <a:t>)</a:t>
            </a:r>
          </a:p>
          <a:p>
            <a:pPr>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主机用</a:t>
            </a:r>
            <a:r>
              <a:rPr lang="en-US" altLang="zh-CN" sz="2400" dirty="0">
                <a:latin typeface="微软雅黑" panose="020B0503020204020204" pitchFamily="34" charset="-122"/>
                <a:ea typeface="微软雅黑" panose="020B0503020204020204" pitchFamily="34" charset="-122"/>
              </a:rPr>
              <a:t>IP</a:t>
            </a:r>
            <a:r>
              <a:rPr lang="zh-CN" altLang="en-US" sz="2400" dirty="0">
                <a:latin typeface="微软雅黑" panose="020B0503020204020204" pitchFamily="34" charset="-122"/>
                <a:ea typeface="微软雅黑" panose="020B0503020204020204" pitchFamily="34" charset="-122"/>
              </a:rPr>
              <a:t>地址和端口号</a:t>
            </a:r>
            <a:r>
              <a:rPr lang="zh-CN" altLang="en-US" sz="2400" dirty="0" smtClean="0">
                <a:latin typeface="微软雅黑" panose="020B0503020204020204" pitchFamily="34" charset="-122"/>
                <a:ea typeface="微软雅黑" panose="020B0503020204020204" pitchFamily="34" charset="-122"/>
              </a:rPr>
              <a:t>指明报文段</a:t>
            </a:r>
            <a:r>
              <a:rPr lang="zh-CN" altLang="en-US" sz="2400" dirty="0">
                <a:latin typeface="微软雅黑" panose="020B0503020204020204" pitchFamily="34" charset="-122"/>
                <a:ea typeface="微软雅黑" panose="020B0503020204020204" pitchFamily="34" charset="-122"/>
              </a:rPr>
              <a:t>属于哪个合适的套接字</a:t>
            </a:r>
          </a:p>
        </p:txBody>
      </p:sp>
    </p:spTree>
    <p:extLst>
      <p:ext uri="{BB962C8B-B14F-4D97-AF65-F5344CB8AC3E}">
        <p14:creationId xmlns:p14="http://schemas.microsoft.com/office/powerpoint/2010/main" val="36809663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500"/>
                                        <p:tgtEl>
                                          <p:spTgt spid="4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par>
                                <p:cTn id="47" presetID="10" presetClass="entr" presetSubtype="0"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5" grpId="0" animBg="1"/>
      <p:bldP spid="6" grpId="0" animBg="1"/>
      <p:bldP spid="7" grpId="0"/>
      <p:bldP spid="8" grpId="0"/>
      <p:bldP spid="12" grpId="0"/>
      <p:bldP spid="15" grpId="0"/>
      <p:bldP spid="16" grpId="0"/>
      <p:bldP spid="17" grpId="0"/>
      <p:bldP spid="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1754188" y="3810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多路复用和多路分解</a:t>
            </a:r>
          </a:p>
        </p:txBody>
      </p:sp>
      <p:sp>
        <p:nvSpPr>
          <p:cNvPr id="41" name="矩形 40"/>
          <p:cNvSpPr/>
          <p:nvPr/>
        </p:nvSpPr>
        <p:spPr>
          <a:xfrm>
            <a:off x="2694144" y="689376"/>
            <a:ext cx="4339650" cy="646331"/>
          </a:xfrm>
          <a:prstGeom prst="rect">
            <a:avLst/>
          </a:prstGeom>
        </p:spPr>
        <p:txBody>
          <a:bodyPr wrap="none">
            <a:spAutoFit/>
          </a:bodyPr>
          <a:lstStyle/>
          <a:p>
            <a:pPr algn="ctr"/>
            <a:r>
              <a:rPr lang="zh-CN" altLang="en-US" sz="3600" b="1" dirty="0">
                <a:solidFill>
                  <a:schemeClr val="accent1"/>
                </a:solidFill>
                <a:cs typeface="+mn-ea"/>
                <a:sym typeface="+mn-lt"/>
              </a:rPr>
              <a:t>无连接多路分解例子</a:t>
            </a:r>
            <a:endParaRPr lang="en-US" altLang="zh-CN" sz="3600" b="1" dirty="0">
              <a:solidFill>
                <a:schemeClr val="accent1"/>
              </a:solidFill>
              <a:cs typeface="+mn-ea"/>
              <a:sym typeface="+mn-lt"/>
            </a:endParaRPr>
          </a:p>
        </p:txBody>
      </p:sp>
      <p:sp>
        <p:nvSpPr>
          <p:cNvPr id="19" name="Rectangle 2"/>
          <p:cNvSpPr>
            <a:spLocks noChangeArrowheads="1"/>
          </p:cNvSpPr>
          <p:nvPr/>
        </p:nvSpPr>
        <p:spPr bwMode="auto">
          <a:xfrm>
            <a:off x="1601788" y="356683"/>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12" name="Rectangle 67"/>
          <p:cNvSpPr>
            <a:spLocks noChangeArrowheads="1"/>
          </p:cNvSpPr>
          <p:nvPr/>
        </p:nvSpPr>
        <p:spPr bwMode="auto">
          <a:xfrm>
            <a:off x="4149610" y="6321078"/>
            <a:ext cx="2636940" cy="40075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lIns="92075" tIns="46038" rIns="92075" bIns="46038">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2000" b="1" dirty="0">
                <a:solidFill>
                  <a:srgbClr val="FF0000"/>
                </a:solidFill>
                <a:latin typeface="+mn-ea"/>
              </a:rPr>
              <a:t>SP </a:t>
            </a:r>
            <a:r>
              <a:rPr lang="zh-CN" altLang="en-US" sz="2000" b="1" dirty="0">
                <a:solidFill>
                  <a:srgbClr val="FF0000"/>
                </a:solidFill>
                <a:latin typeface="+mn-ea"/>
              </a:rPr>
              <a:t>提供“返回地址”</a:t>
            </a:r>
          </a:p>
        </p:txBody>
      </p:sp>
      <p:grpSp>
        <p:nvGrpSpPr>
          <p:cNvPr id="4" name="组合 3">
            <a:extLst>
              <a:ext uri="{FF2B5EF4-FFF2-40B4-BE49-F238E27FC236}">
                <a16:creationId xmlns:a16="http://schemas.microsoft.com/office/drawing/2014/main" id="{DB2CB24C-3A19-4613-B8D6-FEFC03FE6EA8}"/>
              </a:ext>
            </a:extLst>
          </p:cNvPr>
          <p:cNvGrpSpPr/>
          <p:nvPr/>
        </p:nvGrpSpPr>
        <p:grpSpPr>
          <a:xfrm>
            <a:off x="1569922" y="1290354"/>
            <a:ext cx="8980488" cy="5082707"/>
            <a:chOff x="1465942" y="1335556"/>
            <a:chExt cx="8980488" cy="5082707"/>
          </a:xfrm>
        </p:grpSpPr>
        <p:grpSp>
          <p:nvGrpSpPr>
            <p:cNvPr id="85" name="Group 196">
              <a:extLst>
                <a:ext uri="{FF2B5EF4-FFF2-40B4-BE49-F238E27FC236}">
                  <a16:creationId xmlns:a16="http://schemas.microsoft.com/office/drawing/2014/main" id="{58CEAD1E-99B9-412D-9045-07CC450186D9}"/>
                </a:ext>
              </a:extLst>
            </p:cNvPr>
            <p:cNvGrpSpPr>
              <a:grpSpLocks/>
            </p:cNvGrpSpPr>
            <p:nvPr/>
          </p:nvGrpSpPr>
          <p:grpSpPr bwMode="auto">
            <a:xfrm>
              <a:off x="2596242" y="5765800"/>
              <a:ext cx="1644650" cy="652463"/>
              <a:chOff x="1318" y="3697"/>
              <a:chExt cx="1036" cy="411"/>
            </a:xfrm>
          </p:grpSpPr>
          <p:sp>
            <p:nvSpPr>
              <p:cNvPr id="86" name="Rectangle 193">
                <a:extLst>
                  <a:ext uri="{FF2B5EF4-FFF2-40B4-BE49-F238E27FC236}">
                    <a16:creationId xmlns:a16="http://schemas.microsoft.com/office/drawing/2014/main" id="{8F86792A-692B-447D-9633-370B7F227B8C}"/>
                  </a:ext>
                </a:extLst>
              </p:cNvPr>
              <p:cNvSpPr>
                <a:spLocks noChangeArrowheads="1"/>
              </p:cNvSpPr>
              <p:nvPr/>
            </p:nvSpPr>
            <p:spPr bwMode="auto">
              <a:xfrm>
                <a:off x="1553" y="3697"/>
                <a:ext cx="678" cy="138"/>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87" name="Line 194">
                <a:extLst>
                  <a:ext uri="{FF2B5EF4-FFF2-40B4-BE49-F238E27FC236}">
                    <a16:creationId xmlns:a16="http://schemas.microsoft.com/office/drawing/2014/main" id="{82B2D972-ED45-4DDE-8D5B-AFEDC289C906}"/>
                  </a:ext>
                </a:extLst>
              </p:cNvPr>
              <p:cNvSpPr>
                <a:spLocks noChangeShapeType="1"/>
              </p:cNvSpPr>
              <p:nvPr/>
            </p:nvSpPr>
            <p:spPr bwMode="auto">
              <a:xfrm flipV="1">
                <a:off x="2179" y="3770"/>
                <a:ext cx="175" cy="0"/>
              </a:xfrm>
              <a:prstGeom prst="line">
                <a:avLst/>
              </a:prstGeom>
              <a:noFill/>
              <a:ln w="3810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88" name="Text Box 195">
                <a:extLst>
                  <a:ext uri="{FF2B5EF4-FFF2-40B4-BE49-F238E27FC236}">
                    <a16:creationId xmlns:a16="http://schemas.microsoft.com/office/drawing/2014/main" id="{7C0EF6FB-24D6-4D28-8973-A88D4D194C53}"/>
                  </a:ext>
                </a:extLst>
              </p:cNvPr>
              <p:cNvSpPr txBox="1">
                <a:spLocks noChangeArrowheads="1"/>
              </p:cNvSpPr>
              <p:nvPr/>
            </p:nvSpPr>
            <p:spPr bwMode="auto">
              <a:xfrm>
                <a:off x="1318" y="3822"/>
                <a:ext cx="994" cy="2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a:lnSpc>
                    <a:spcPct val="85000"/>
                  </a:lnSpc>
                  <a:defRPr/>
                </a:pPr>
                <a:r>
                  <a:rPr lang="en-US" sz="1400"/>
                  <a:t>source port: 9157</a:t>
                </a:r>
              </a:p>
              <a:p>
                <a:pPr algn="r">
                  <a:lnSpc>
                    <a:spcPct val="85000"/>
                  </a:lnSpc>
                  <a:defRPr/>
                </a:pPr>
                <a:r>
                  <a:rPr lang="en-US" sz="1400"/>
                  <a:t>dest port: 6428</a:t>
                </a:r>
              </a:p>
            </p:txBody>
          </p:sp>
        </p:grpSp>
        <p:grpSp>
          <p:nvGrpSpPr>
            <p:cNvPr id="97" name="Group 206">
              <a:extLst>
                <a:ext uri="{FF2B5EF4-FFF2-40B4-BE49-F238E27FC236}">
                  <a16:creationId xmlns:a16="http://schemas.microsoft.com/office/drawing/2014/main" id="{A2658418-BE9C-49C4-A5B0-CEDAF9EEF2A4}"/>
                </a:ext>
              </a:extLst>
            </p:cNvPr>
            <p:cNvGrpSpPr>
              <a:grpSpLocks/>
            </p:cNvGrpSpPr>
            <p:nvPr/>
          </p:nvGrpSpPr>
          <p:grpSpPr bwMode="auto">
            <a:xfrm>
              <a:off x="6160180" y="5743575"/>
              <a:ext cx="1389062" cy="652463"/>
              <a:chOff x="2741" y="3750"/>
              <a:chExt cx="875" cy="411"/>
            </a:xfrm>
          </p:grpSpPr>
          <p:sp>
            <p:nvSpPr>
              <p:cNvPr id="98" name="Rectangle 207">
                <a:extLst>
                  <a:ext uri="{FF2B5EF4-FFF2-40B4-BE49-F238E27FC236}">
                    <a16:creationId xmlns:a16="http://schemas.microsoft.com/office/drawing/2014/main" id="{4D7245F3-6EC6-4B75-B92A-3D5098B5385F}"/>
                  </a:ext>
                </a:extLst>
              </p:cNvPr>
              <p:cNvSpPr>
                <a:spLocks noChangeArrowheads="1"/>
              </p:cNvSpPr>
              <p:nvPr/>
            </p:nvSpPr>
            <p:spPr bwMode="auto">
              <a:xfrm>
                <a:off x="2859" y="3750"/>
                <a:ext cx="678" cy="138"/>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99" name="Line 208">
                <a:extLst>
                  <a:ext uri="{FF2B5EF4-FFF2-40B4-BE49-F238E27FC236}">
                    <a16:creationId xmlns:a16="http://schemas.microsoft.com/office/drawing/2014/main" id="{EF85F457-3ABF-4C85-BCB0-E1D13568A6AF}"/>
                  </a:ext>
                </a:extLst>
              </p:cNvPr>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100" name="Text Box 209">
                <a:extLst>
                  <a:ext uri="{FF2B5EF4-FFF2-40B4-BE49-F238E27FC236}">
                    <a16:creationId xmlns:a16="http://schemas.microsoft.com/office/drawing/2014/main" id="{04ECA6A1-AEF4-4074-9505-F3536412013F}"/>
                  </a:ext>
                </a:extLst>
              </p:cNvPr>
              <p:cNvSpPr txBox="1">
                <a:spLocks noChangeArrowheads="1"/>
              </p:cNvSpPr>
              <p:nvPr/>
            </p:nvSpPr>
            <p:spPr bwMode="auto">
              <a:xfrm>
                <a:off x="2813" y="3875"/>
                <a:ext cx="803" cy="2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lnSpc>
                    <a:spcPct val="85000"/>
                  </a:lnSpc>
                  <a:defRPr/>
                </a:pPr>
                <a:r>
                  <a:rPr lang="en-US" sz="1400"/>
                  <a:t>source port: ?</a:t>
                </a:r>
              </a:p>
              <a:p>
                <a:pPr algn="l">
                  <a:lnSpc>
                    <a:spcPct val="85000"/>
                  </a:lnSpc>
                  <a:defRPr/>
                </a:pPr>
                <a:r>
                  <a:rPr lang="en-US" sz="1400"/>
                  <a:t>dest port: ?</a:t>
                </a:r>
              </a:p>
            </p:txBody>
          </p:sp>
        </p:grpSp>
        <p:grpSp>
          <p:nvGrpSpPr>
            <p:cNvPr id="3" name="组合 2">
              <a:extLst>
                <a:ext uri="{FF2B5EF4-FFF2-40B4-BE49-F238E27FC236}">
                  <a16:creationId xmlns:a16="http://schemas.microsoft.com/office/drawing/2014/main" id="{6A9D5980-7967-4986-8516-E081029D2125}"/>
                </a:ext>
              </a:extLst>
            </p:cNvPr>
            <p:cNvGrpSpPr/>
            <p:nvPr/>
          </p:nvGrpSpPr>
          <p:grpSpPr>
            <a:xfrm>
              <a:off x="1465942" y="1335556"/>
              <a:ext cx="8980488" cy="4356766"/>
              <a:chOff x="1465942" y="1364584"/>
              <a:chExt cx="8980488" cy="4356766"/>
            </a:xfrm>
          </p:grpSpPr>
          <p:sp>
            <p:nvSpPr>
              <p:cNvPr id="13" name="Rectangle 44">
                <a:extLst>
                  <a:ext uri="{FF2B5EF4-FFF2-40B4-BE49-F238E27FC236}">
                    <a16:creationId xmlns:a16="http://schemas.microsoft.com/office/drawing/2014/main" id="{46BB8153-1C15-48AD-908E-3DC22FF9D3F2}"/>
                  </a:ext>
                </a:extLst>
              </p:cNvPr>
              <p:cNvSpPr txBox="1">
                <a:spLocks noChangeArrowheads="1"/>
              </p:cNvSpPr>
              <p:nvPr/>
            </p:nvSpPr>
            <p:spPr>
              <a:xfrm>
                <a:off x="4238963" y="1364584"/>
                <a:ext cx="3087688" cy="102936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3038" indent="-173038">
                  <a:buFont typeface="Wingdings" charset="0"/>
                  <a:buNone/>
                  <a:defRPr/>
                </a:pPr>
                <a:r>
                  <a:rPr lang="en-US" sz="1800" b="1" dirty="0" err="1">
                    <a:latin typeface="Courier New" charset="0"/>
                  </a:rPr>
                  <a:t>DatagramSocket</a:t>
                </a:r>
                <a:r>
                  <a:rPr lang="en-US" sz="1800" b="1" dirty="0">
                    <a:latin typeface="Courier New" charset="0"/>
                  </a:rPr>
                  <a:t> </a:t>
                </a:r>
                <a:r>
                  <a:rPr lang="en-US" sz="1800" b="1" dirty="0" err="1">
                    <a:latin typeface="Courier New" charset="0"/>
                  </a:rPr>
                  <a:t>serverSocket</a:t>
                </a:r>
                <a:r>
                  <a:rPr lang="en-US" sz="1800" b="1" dirty="0">
                    <a:latin typeface="Courier New" charset="0"/>
                  </a:rPr>
                  <a:t> = new </a:t>
                </a:r>
                <a:r>
                  <a:rPr lang="en-US" sz="1800" b="1" dirty="0" err="1">
                    <a:latin typeface="Courier New" charset="0"/>
                  </a:rPr>
                  <a:t>DatagramSocket</a:t>
                </a:r>
                <a:r>
                  <a:rPr lang="en-US" sz="1800" b="1" dirty="0">
                    <a:latin typeface="Courier New" charset="0"/>
                  </a:rPr>
                  <a:t> (</a:t>
                </a:r>
                <a:r>
                  <a:rPr lang="en-US" sz="1800" b="1" dirty="0">
                    <a:solidFill>
                      <a:srgbClr val="CC0000"/>
                    </a:solidFill>
                    <a:latin typeface="Courier New" charset="0"/>
                  </a:rPr>
                  <a:t>6428</a:t>
                </a:r>
                <a:r>
                  <a:rPr lang="en-US" sz="1800" b="1" dirty="0">
                    <a:latin typeface="Courier New" charset="0"/>
                  </a:rPr>
                  <a:t>);</a:t>
                </a:r>
              </a:p>
              <a:p>
                <a:pPr marL="173038" indent="-173038">
                  <a:buFont typeface="Wingdings" charset="2"/>
                  <a:buChar char="§"/>
                  <a:defRPr/>
                </a:pPr>
                <a:endParaRPr lang="en-US" sz="3600" dirty="0"/>
              </a:p>
            </p:txBody>
          </p:sp>
          <p:sp>
            <p:nvSpPr>
              <p:cNvPr id="14" name="Freeform 89">
                <a:extLst>
                  <a:ext uri="{FF2B5EF4-FFF2-40B4-BE49-F238E27FC236}">
                    <a16:creationId xmlns:a16="http://schemas.microsoft.com/office/drawing/2014/main" id="{B7D07B36-F27A-4F8F-8A7B-CF258EB9B922}"/>
                  </a:ext>
                </a:extLst>
              </p:cNvPr>
              <p:cNvSpPr>
                <a:spLocks/>
              </p:cNvSpPr>
              <p:nvPr/>
            </p:nvSpPr>
            <p:spPr bwMode="auto">
              <a:xfrm>
                <a:off x="4655230" y="2478088"/>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chemeClr val="bg1"/>
                  </a:gs>
                  <a:gs pos="100000">
                    <a:schemeClr val="folHlink"/>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Freeform 97">
                <a:extLst>
                  <a:ext uri="{FF2B5EF4-FFF2-40B4-BE49-F238E27FC236}">
                    <a16:creationId xmlns:a16="http://schemas.microsoft.com/office/drawing/2014/main" id="{7FC9C959-EF17-49EC-9703-D12F278E5F1F}"/>
                  </a:ext>
                </a:extLst>
              </p:cNvPr>
              <p:cNvSpPr>
                <a:spLocks/>
              </p:cNvSpPr>
              <p:nvPr/>
            </p:nvSpPr>
            <p:spPr bwMode="auto">
              <a:xfrm>
                <a:off x="1870755" y="2782888"/>
                <a:ext cx="460375" cy="2193925"/>
              </a:xfrm>
              <a:custGeom>
                <a:avLst/>
                <a:gdLst>
                  <a:gd name="T0" fmla="*/ 2147483647 w 290"/>
                  <a:gd name="T1" fmla="*/ 2147483647 h 1382"/>
                  <a:gd name="T2" fmla="*/ 0 w 290"/>
                  <a:gd name="T3" fmla="*/ 2147483647 h 1382"/>
                  <a:gd name="T4" fmla="*/ 2147483647 w 290"/>
                  <a:gd name="T5" fmla="*/ 0 h 1382"/>
                  <a:gd name="T6" fmla="*/ 2147483647 w 290"/>
                  <a:gd name="T7" fmla="*/ 2147483647 h 1382"/>
                  <a:gd name="T8" fmla="*/ 2147483647 w 290"/>
                  <a:gd name="T9" fmla="*/ 2147483647 h 1382"/>
                  <a:gd name="T10" fmla="*/ 2147483647 w 290"/>
                  <a:gd name="T11" fmla="*/ 2147483647 h 138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0" h="1382">
                    <a:moveTo>
                      <a:pt x="15" y="1382"/>
                    </a:moveTo>
                    <a:lnTo>
                      <a:pt x="0" y="1360"/>
                    </a:lnTo>
                    <a:lnTo>
                      <a:pt x="290" y="0"/>
                    </a:lnTo>
                    <a:lnTo>
                      <a:pt x="284" y="1258"/>
                    </a:lnTo>
                    <a:lnTo>
                      <a:pt x="182" y="1382"/>
                    </a:lnTo>
                    <a:lnTo>
                      <a:pt x="15" y="1382"/>
                    </a:lnTo>
                    <a:close/>
                  </a:path>
                </a:pathLst>
              </a:custGeom>
              <a:gradFill rotWithShape="1">
                <a:gsLst>
                  <a:gs pos="0">
                    <a:schemeClr val="bg1"/>
                  </a:gs>
                  <a:gs pos="100000">
                    <a:schemeClr val="folHlink"/>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Rectangle 23">
                <a:extLst>
                  <a:ext uri="{FF2B5EF4-FFF2-40B4-BE49-F238E27FC236}">
                    <a16:creationId xmlns:a16="http://schemas.microsoft.com/office/drawing/2014/main" id="{90F5E83B-AAE6-4473-A82F-72041D8594F3}"/>
                  </a:ext>
                </a:extLst>
              </p:cNvPr>
              <p:cNvSpPr>
                <a:spLocks noChangeArrowheads="1"/>
              </p:cNvSpPr>
              <p:nvPr/>
            </p:nvSpPr>
            <p:spPr bwMode="auto">
              <a:xfrm>
                <a:off x="2375580" y="2749550"/>
                <a:ext cx="1296987"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l"/>
                <a:endParaRPr lang="zh-CN" altLang="zh-CN" sz="2400">
                  <a:latin typeface="Times New Roman" panose="02020603050405020304" pitchFamily="18" charset="0"/>
                </a:endParaRPr>
              </a:p>
            </p:txBody>
          </p:sp>
          <p:sp>
            <p:nvSpPr>
              <p:cNvPr id="17" name="Rectangle 24">
                <a:extLst>
                  <a:ext uri="{FF2B5EF4-FFF2-40B4-BE49-F238E27FC236}">
                    <a16:creationId xmlns:a16="http://schemas.microsoft.com/office/drawing/2014/main" id="{608B8E6D-63B1-4C4C-B402-6319E4CEAA15}"/>
                  </a:ext>
                </a:extLst>
              </p:cNvPr>
              <p:cNvSpPr>
                <a:spLocks noChangeArrowheads="1"/>
              </p:cNvSpPr>
              <p:nvPr/>
            </p:nvSpPr>
            <p:spPr bwMode="auto">
              <a:xfrm>
                <a:off x="2337480" y="2803525"/>
                <a:ext cx="1273175" cy="1979613"/>
              </a:xfrm>
              <a:prstGeom prst="rect">
                <a:avLst/>
              </a:prstGeom>
              <a:solidFill>
                <a:schemeClr val="bg1"/>
              </a:solidFill>
              <a:ln w="28575">
                <a:solidFill>
                  <a:schemeClr val="tx1"/>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l"/>
                <a:endParaRPr lang="zh-CN" altLang="zh-CN" sz="2400">
                  <a:latin typeface="Times New Roman" panose="02020603050405020304" pitchFamily="18" charset="0"/>
                </a:endParaRPr>
              </a:p>
            </p:txBody>
          </p:sp>
          <p:sp>
            <p:nvSpPr>
              <p:cNvPr id="18" name="Line 25">
                <a:extLst>
                  <a:ext uri="{FF2B5EF4-FFF2-40B4-BE49-F238E27FC236}">
                    <a16:creationId xmlns:a16="http://schemas.microsoft.com/office/drawing/2014/main" id="{4CC3CF26-9DE7-40BE-9D1C-807684344FA7}"/>
                  </a:ext>
                </a:extLst>
              </p:cNvPr>
              <p:cNvSpPr>
                <a:spLocks noChangeShapeType="1"/>
              </p:cNvSpPr>
              <p:nvPr/>
            </p:nvSpPr>
            <p:spPr bwMode="auto">
              <a:xfrm>
                <a:off x="2347005" y="3563938"/>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Text Box 26">
                <a:extLst>
                  <a:ext uri="{FF2B5EF4-FFF2-40B4-BE49-F238E27FC236}">
                    <a16:creationId xmlns:a16="http://schemas.microsoft.com/office/drawing/2014/main" id="{00EF9633-6F70-4C39-92FC-2722971B87ED}"/>
                  </a:ext>
                </a:extLst>
              </p:cNvPr>
              <p:cNvSpPr txBox="1">
                <a:spLocks noChangeArrowheads="1"/>
              </p:cNvSpPr>
              <p:nvPr/>
            </p:nvSpPr>
            <p:spPr bwMode="auto">
              <a:xfrm>
                <a:off x="2304142" y="3546475"/>
                <a:ext cx="1317625"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nSpc>
                    <a:spcPct val="110000"/>
                  </a:lnSpc>
                </a:pPr>
                <a:r>
                  <a:rPr lang="en-US" altLang="zh-CN" sz="1400" dirty="0"/>
                  <a:t>transport</a:t>
                </a:r>
              </a:p>
            </p:txBody>
          </p:sp>
          <p:sp>
            <p:nvSpPr>
              <p:cNvPr id="21" name="Line 27">
                <a:extLst>
                  <a:ext uri="{FF2B5EF4-FFF2-40B4-BE49-F238E27FC236}">
                    <a16:creationId xmlns:a16="http://schemas.microsoft.com/office/drawing/2014/main" id="{64494AE9-FA82-4B95-9DCB-23966ED6DE31}"/>
                  </a:ext>
                </a:extLst>
              </p:cNvPr>
              <p:cNvSpPr>
                <a:spLocks noChangeShapeType="1"/>
              </p:cNvSpPr>
              <p:nvPr/>
            </p:nvSpPr>
            <p:spPr bwMode="auto">
              <a:xfrm>
                <a:off x="2354942" y="3884613"/>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28">
                <a:extLst>
                  <a:ext uri="{FF2B5EF4-FFF2-40B4-BE49-F238E27FC236}">
                    <a16:creationId xmlns:a16="http://schemas.microsoft.com/office/drawing/2014/main" id="{43BF449C-DABC-4A69-9E7A-65D905A0F149}"/>
                  </a:ext>
                </a:extLst>
              </p:cNvPr>
              <p:cNvSpPr>
                <a:spLocks noChangeShapeType="1"/>
              </p:cNvSpPr>
              <p:nvPr/>
            </p:nvSpPr>
            <p:spPr bwMode="auto">
              <a:xfrm>
                <a:off x="2340655" y="4194175"/>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29">
                <a:extLst>
                  <a:ext uri="{FF2B5EF4-FFF2-40B4-BE49-F238E27FC236}">
                    <a16:creationId xmlns:a16="http://schemas.microsoft.com/office/drawing/2014/main" id="{3C842128-93FD-4E92-B7A9-7FF2858C964A}"/>
                  </a:ext>
                </a:extLst>
              </p:cNvPr>
              <p:cNvSpPr>
                <a:spLocks noChangeShapeType="1"/>
              </p:cNvSpPr>
              <p:nvPr/>
            </p:nvSpPr>
            <p:spPr bwMode="auto">
              <a:xfrm>
                <a:off x="2340655" y="4479925"/>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Text Box 26">
                <a:extLst>
                  <a:ext uri="{FF2B5EF4-FFF2-40B4-BE49-F238E27FC236}">
                    <a16:creationId xmlns:a16="http://schemas.microsoft.com/office/drawing/2014/main" id="{376F2B1E-EEA7-4134-8452-027CDDA61B62}"/>
                  </a:ext>
                </a:extLst>
              </p:cNvPr>
              <p:cNvSpPr txBox="1">
                <a:spLocks noChangeArrowheads="1"/>
              </p:cNvSpPr>
              <p:nvPr/>
            </p:nvSpPr>
            <p:spPr bwMode="auto">
              <a:xfrm>
                <a:off x="2339067" y="2794000"/>
                <a:ext cx="1317625"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nSpc>
                    <a:spcPct val="110000"/>
                  </a:lnSpc>
                </a:pPr>
                <a:r>
                  <a:rPr lang="en-US" altLang="zh-CN" sz="1400"/>
                  <a:t>application</a:t>
                </a:r>
              </a:p>
            </p:txBody>
          </p:sp>
          <p:sp>
            <p:nvSpPr>
              <p:cNvPr id="25" name="Text Box 26">
                <a:extLst>
                  <a:ext uri="{FF2B5EF4-FFF2-40B4-BE49-F238E27FC236}">
                    <a16:creationId xmlns:a16="http://schemas.microsoft.com/office/drawing/2014/main" id="{80E05C32-787F-40BF-BBC4-895D882187E1}"/>
                  </a:ext>
                </a:extLst>
              </p:cNvPr>
              <p:cNvSpPr txBox="1">
                <a:spLocks noChangeArrowheads="1"/>
              </p:cNvSpPr>
              <p:nvPr/>
            </p:nvSpPr>
            <p:spPr bwMode="auto">
              <a:xfrm>
                <a:off x="2294617" y="4451350"/>
                <a:ext cx="1317625"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nSpc>
                    <a:spcPct val="110000"/>
                  </a:lnSpc>
                </a:pPr>
                <a:r>
                  <a:rPr lang="en-US" altLang="zh-CN" sz="1400"/>
                  <a:t>physical</a:t>
                </a:r>
              </a:p>
            </p:txBody>
          </p:sp>
          <p:sp>
            <p:nvSpPr>
              <p:cNvPr id="26" name="Text Box 26">
                <a:extLst>
                  <a:ext uri="{FF2B5EF4-FFF2-40B4-BE49-F238E27FC236}">
                    <a16:creationId xmlns:a16="http://schemas.microsoft.com/office/drawing/2014/main" id="{0BD4B0B6-5471-47E0-9F0B-593DC31EFF50}"/>
                  </a:ext>
                </a:extLst>
              </p:cNvPr>
              <p:cNvSpPr txBox="1">
                <a:spLocks noChangeArrowheads="1"/>
              </p:cNvSpPr>
              <p:nvPr/>
            </p:nvSpPr>
            <p:spPr bwMode="auto">
              <a:xfrm>
                <a:off x="2313667" y="4165600"/>
                <a:ext cx="1317625"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nSpc>
                    <a:spcPct val="110000"/>
                  </a:lnSpc>
                </a:pPr>
                <a:r>
                  <a:rPr lang="en-US" altLang="zh-CN" sz="1400"/>
                  <a:t>link</a:t>
                </a:r>
              </a:p>
            </p:txBody>
          </p:sp>
          <p:sp>
            <p:nvSpPr>
              <p:cNvPr id="27" name="Text Box 26">
                <a:extLst>
                  <a:ext uri="{FF2B5EF4-FFF2-40B4-BE49-F238E27FC236}">
                    <a16:creationId xmlns:a16="http://schemas.microsoft.com/office/drawing/2014/main" id="{F58A2A0D-EC2E-4CC3-A2C3-30FFA8B83457}"/>
                  </a:ext>
                </a:extLst>
              </p:cNvPr>
              <p:cNvSpPr txBox="1">
                <a:spLocks noChangeArrowheads="1"/>
              </p:cNvSpPr>
              <p:nvPr/>
            </p:nvSpPr>
            <p:spPr bwMode="auto">
              <a:xfrm>
                <a:off x="2304142" y="3870325"/>
                <a:ext cx="1317625"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nSpc>
                    <a:spcPct val="110000"/>
                  </a:lnSpc>
                </a:pPr>
                <a:r>
                  <a:rPr lang="en-US" altLang="zh-CN" sz="1400"/>
                  <a:t>network</a:t>
                </a:r>
              </a:p>
            </p:txBody>
          </p:sp>
          <p:sp>
            <p:nvSpPr>
              <p:cNvPr id="28" name="Oval 110">
                <a:extLst>
                  <a:ext uri="{FF2B5EF4-FFF2-40B4-BE49-F238E27FC236}">
                    <a16:creationId xmlns:a16="http://schemas.microsoft.com/office/drawing/2014/main" id="{98E61D74-DE8A-407C-A326-1FECCADC87EB}"/>
                  </a:ext>
                </a:extLst>
              </p:cNvPr>
              <p:cNvSpPr>
                <a:spLocks noChangeArrowheads="1"/>
              </p:cNvSpPr>
              <p:nvPr/>
            </p:nvSpPr>
            <p:spPr bwMode="auto">
              <a:xfrm>
                <a:off x="2674030" y="3079750"/>
                <a:ext cx="598487" cy="304800"/>
              </a:xfrm>
              <a:prstGeom prst="ellipse">
                <a:avLst/>
              </a:prstGeom>
              <a:solidFill>
                <a:srgbClr val="CCFFF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r>
                  <a:rPr lang="en-US">
                    <a:latin typeface="Arial" charset="0"/>
                    <a:ea typeface="ＭＳ Ｐゴシック" charset="0"/>
                  </a:rPr>
                  <a:t>P3</a:t>
                </a:r>
              </a:p>
            </p:txBody>
          </p:sp>
          <p:grpSp>
            <p:nvGrpSpPr>
              <p:cNvPr id="29" name="Group 111">
                <a:extLst>
                  <a:ext uri="{FF2B5EF4-FFF2-40B4-BE49-F238E27FC236}">
                    <a16:creationId xmlns:a16="http://schemas.microsoft.com/office/drawing/2014/main" id="{655080DD-FD4A-4DED-BC25-6ABFA0440549}"/>
                  </a:ext>
                </a:extLst>
              </p:cNvPr>
              <p:cNvGrpSpPr>
                <a:grpSpLocks/>
              </p:cNvGrpSpPr>
              <p:nvPr/>
            </p:nvGrpSpPr>
            <p:grpSpPr bwMode="auto">
              <a:xfrm>
                <a:off x="2642280" y="3403600"/>
                <a:ext cx="620712" cy="228600"/>
                <a:chOff x="1287" y="2524"/>
                <a:chExt cx="260" cy="100"/>
              </a:xfrm>
            </p:grpSpPr>
            <p:sp>
              <p:nvSpPr>
                <p:cNvPr id="30" name="Rectangle 112">
                  <a:extLst>
                    <a:ext uri="{FF2B5EF4-FFF2-40B4-BE49-F238E27FC236}">
                      <a16:creationId xmlns:a16="http://schemas.microsoft.com/office/drawing/2014/main" id="{00A00F1B-D2A5-4762-8358-DD66CD4064B5}"/>
                    </a:ext>
                  </a:extLst>
                </p:cNvPr>
                <p:cNvSpPr>
                  <a:spLocks noChangeArrowheads="1"/>
                </p:cNvSpPr>
                <p:nvPr/>
              </p:nvSpPr>
              <p:spPr bwMode="auto">
                <a:xfrm>
                  <a:off x="1287" y="2524"/>
                  <a:ext cx="260" cy="100"/>
                </a:xfrm>
                <a:prstGeom prst="rect">
                  <a:avLst/>
                </a:prstGeom>
                <a:solidFill>
                  <a:srgbClr val="FF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31" name="Rectangle 113">
                  <a:extLst>
                    <a:ext uri="{FF2B5EF4-FFF2-40B4-BE49-F238E27FC236}">
                      <a16:creationId xmlns:a16="http://schemas.microsoft.com/office/drawing/2014/main" id="{1E46FAB5-F778-44E4-9CA7-194BCFA1674B}"/>
                    </a:ext>
                  </a:extLst>
                </p:cNvPr>
                <p:cNvSpPr>
                  <a:spLocks noChangeArrowheads="1"/>
                </p:cNvSpPr>
                <p:nvPr/>
              </p:nvSpPr>
              <p:spPr bwMode="auto">
                <a:xfrm>
                  <a:off x="1338" y="2537"/>
                  <a:ext cx="155" cy="76"/>
                </a:xfrm>
                <a:prstGeom prst="rect">
                  <a:avLst/>
                </a:prstGeom>
                <a:solidFill>
                  <a:schemeClr val="bg1"/>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32" name="Rectangle 114">
                  <a:extLst>
                    <a:ext uri="{FF2B5EF4-FFF2-40B4-BE49-F238E27FC236}">
                      <a16:creationId xmlns:a16="http://schemas.microsoft.com/office/drawing/2014/main" id="{70F5F21F-51F2-4E1B-8732-DFF1BAD643D8}"/>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33" name="Rectangle 115">
                  <a:extLst>
                    <a:ext uri="{FF2B5EF4-FFF2-40B4-BE49-F238E27FC236}">
                      <a16:creationId xmlns:a16="http://schemas.microsoft.com/office/drawing/2014/main" id="{F1E9317A-D177-4FA1-9332-5DC3DB74F183}"/>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34" name="Rectangle 23">
                <a:extLst>
                  <a:ext uri="{FF2B5EF4-FFF2-40B4-BE49-F238E27FC236}">
                    <a16:creationId xmlns:a16="http://schemas.microsoft.com/office/drawing/2014/main" id="{7E5BE0ED-5815-4A2A-BA37-7D9CBC0346B0}"/>
                  </a:ext>
                </a:extLst>
              </p:cNvPr>
              <p:cNvSpPr>
                <a:spLocks noChangeArrowheads="1"/>
              </p:cNvSpPr>
              <p:nvPr/>
            </p:nvSpPr>
            <p:spPr bwMode="auto">
              <a:xfrm>
                <a:off x="5202917" y="2516188"/>
                <a:ext cx="1497013"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l"/>
                <a:endParaRPr lang="zh-CN" altLang="zh-CN" sz="2400">
                  <a:latin typeface="Times New Roman" panose="02020603050405020304" pitchFamily="18" charset="0"/>
                </a:endParaRPr>
              </a:p>
            </p:txBody>
          </p:sp>
          <p:sp>
            <p:nvSpPr>
              <p:cNvPr id="35" name="Rectangle 24">
                <a:extLst>
                  <a:ext uri="{FF2B5EF4-FFF2-40B4-BE49-F238E27FC236}">
                    <a16:creationId xmlns:a16="http://schemas.microsoft.com/office/drawing/2014/main" id="{FC4F1809-6EDF-472F-87AC-7A030DBD730A}"/>
                  </a:ext>
                </a:extLst>
              </p:cNvPr>
              <p:cNvSpPr>
                <a:spLocks noChangeArrowheads="1"/>
              </p:cNvSpPr>
              <p:nvPr/>
            </p:nvSpPr>
            <p:spPr bwMode="auto">
              <a:xfrm>
                <a:off x="5167992" y="2570163"/>
                <a:ext cx="1473200" cy="1979612"/>
              </a:xfrm>
              <a:prstGeom prst="rect">
                <a:avLst/>
              </a:prstGeom>
              <a:solidFill>
                <a:schemeClr val="bg1"/>
              </a:solidFill>
              <a:ln w="28575">
                <a:solidFill>
                  <a:schemeClr val="tx1"/>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l"/>
                <a:endParaRPr lang="zh-CN" altLang="zh-CN" sz="2400">
                  <a:latin typeface="Times New Roman" panose="02020603050405020304" pitchFamily="18" charset="0"/>
                </a:endParaRPr>
              </a:p>
            </p:txBody>
          </p:sp>
          <p:sp>
            <p:nvSpPr>
              <p:cNvPr id="36" name="Line 25">
                <a:extLst>
                  <a:ext uri="{FF2B5EF4-FFF2-40B4-BE49-F238E27FC236}">
                    <a16:creationId xmlns:a16="http://schemas.microsoft.com/office/drawing/2014/main" id="{A96D4EAE-A845-4BCC-B980-9DDA34AD29CD}"/>
                  </a:ext>
                </a:extLst>
              </p:cNvPr>
              <p:cNvSpPr>
                <a:spLocks noChangeShapeType="1"/>
              </p:cNvSpPr>
              <p:nvPr/>
            </p:nvSpPr>
            <p:spPr bwMode="auto">
              <a:xfrm>
                <a:off x="5174342" y="3340100"/>
                <a:ext cx="146050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Text Box 26">
                <a:extLst>
                  <a:ext uri="{FF2B5EF4-FFF2-40B4-BE49-F238E27FC236}">
                    <a16:creationId xmlns:a16="http://schemas.microsoft.com/office/drawing/2014/main" id="{AB041C71-0297-4C99-B5DA-6875049952EB}"/>
                  </a:ext>
                </a:extLst>
              </p:cNvPr>
              <p:cNvSpPr txBox="1">
                <a:spLocks noChangeArrowheads="1"/>
              </p:cNvSpPr>
              <p:nvPr/>
            </p:nvSpPr>
            <p:spPr bwMode="auto">
              <a:xfrm>
                <a:off x="5245780" y="3322638"/>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nSpc>
                    <a:spcPct val="110000"/>
                  </a:lnSpc>
                </a:pPr>
                <a:r>
                  <a:rPr lang="en-US" altLang="zh-CN" sz="1400"/>
                  <a:t>transport</a:t>
                </a:r>
              </a:p>
            </p:txBody>
          </p:sp>
          <p:sp>
            <p:nvSpPr>
              <p:cNvPr id="38" name="Line 27">
                <a:extLst>
                  <a:ext uri="{FF2B5EF4-FFF2-40B4-BE49-F238E27FC236}">
                    <a16:creationId xmlns:a16="http://schemas.microsoft.com/office/drawing/2014/main" id="{261ACBB4-F1E1-4FFF-87EC-5B483AB9EF2C}"/>
                  </a:ext>
                </a:extLst>
              </p:cNvPr>
              <p:cNvSpPr>
                <a:spLocks noChangeShapeType="1"/>
              </p:cNvSpPr>
              <p:nvPr/>
            </p:nvSpPr>
            <p:spPr bwMode="auto">
              <a:xfrm>
                <a:off x="5175930" y="3657600"/>
                <a:ext cx="14573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Text Box 26">
                <a:extLst>
                  <a:ext uri="{FF2B5EF4-FFF2-40B4-BE49-F238E27FC236}">
                    <a16:creationId xmlns:a16="http://schemas.microsoft.com/office/drawing/2014/main" id="{0F1E6036-9BC0-4CC6-B08D-5927B701FF42}"/>
                  </a:ext>
                </a:extLst>
              </p:cNvPr>
              <p:cNvSpPr txBox="1">
                <a:spLocks noChangeArrowheads="1"/>
              </p:cNvSpPr>
              <p:nvPr/>
            </p:nvSpPr>
            <p:spPr bwMode="auto">
              <a:xfrm>
                <a:off x="5242605" y="2536825"/>
                <a:ext cx="1317625"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nSpc>
                    <a:spcPct val="110000"/>
                  </a:lnSpc>
                </a:pPr>
                <a:r>
                  <a:rPr lang="en-US" altLang="zh-CN" sz="1400"/>
                  <a:t>application</a:t>
                </a:r>
              </a:p>
            </p:txBody>
          </p:sp>
          <p:sp>
            <p:nvSpPr>
              <p:cNvPr id="42" name="Text Box 26">
                <a:extLst>
                  <a:ext uri="{FF2B5EF4-FFF2-40B4-BE49-F238E27FC236}">
                    <a16:creationId xmlns:a16="http://schemas.microsoft.com/office/drawing/2014/main" id="{A818AD7C-9E0E-4754-8358-3726D7F162CD}"/>
                  </a:ext>
                </a:extLst>
              </p:cNvPr>
              <p:cNvSpPr txBox="1">
                <a:spLocks noChangeArrowheads="1"/>
              </p:cNvSpPr>
              <p:nvPr/>
            </p:nvSpPr>
            <p:spPr bwMode="auto">
              <a:xfrm>
                <a:off x="5239430" y="4227513"/>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nSpc>
                    <a:spcPct val="110000"/>
                  </a:lnSpc>
                </a:pPr>
                <a:r>
                  <a:rPr lang="en-US" altLang="zh-CN" sz="1400"/>
                  <a:t>physical</a:t>
                </a:r>
              </a:p>
            </p:txBody>
          </p:sp>
          <p:sp>
            <p:nvSpPr>
              <p:cNvPr id="43" name="Text Box 26">
                <a:extLst>
                  <a:ext uri="{FF2B5EF4-FFF2-40B4-BE49-F238E27FC236}">
                    <a16:creationId xmlns:a16="http://schemas.microsoft.com/office/drawing/2014/main" id="{B9A6A153-76F3-43F3-95D5-000E701651D1}"/>
                  </a:ext>
                </a:extLst>
              </p:cNvPr>
              <p:cNvSpPr txBox="1">
                <a:spLocks noChangeArrowheads="1"/>
              </p:cNvSpPr>
              <p:nvPr/>
            </p:nvSpPr>
            <p:spPr bwMode="auto">
              <a:xfrm>
                <a:off x="5239430" y="3941763"/>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nSpc>
                    <a:spcPct val="110000"/>
                  </a:lnSpc>
                </a:pPr>
                <a:r>
                  <a:rPr lang="en-US" altLang="zh-CN" sz="1400"/>
                  <a:t>link</a:t>
                </a:r>
              </a:p>
            </p:txBody>
          </p:sp>
          <p:sp>
            <p:nvSpPr>
              <p:cNvPr id="44" name="Text Box 26">
                <a:extLst>
                  <a:ext uri="{FF2B5EF4-FFF2-40B4-BE49-F238E27FC236}">
                    <a16:creationId xmlns:a16="http://schemas.microsoft.com/office/drawing/2014/main" id="{218FB8F9-F71D-487E-B6D8-251F48689F8E}"/>
                  </a:ext>
                </a:extLst>
              </p:cNvPr>
              <p:cNvSpPr txBox="1">
                <a:spLocks noChangeArrowheads="1"/>
              </p:cNvSpPr>
              <p:nvPr/>
            </p:nvSpPr>
            <p:spPr bwMode="auto">
              <a:xfrm>
                <a:off x="5239430" y="3643313"/>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nSpc>
                    <a:spcPct val="110000"/>
                  </a:lnSpc>
                </a:pPr>
                <a:r>
                  <a:rPr lang="en-US" altLang="zh-CN" sz="1400"/>
                  <a:t>network</a:t>
                </a:r>
              </a:p>
            </p:txBody>
          </p:sp>
          <p:sp>
            <p:nvSpPr>
              <p:cNvPr id="45" name="Line 27">
                <a:extLst>
                  <a:ext uri="{FF2B5EF4-FFF2-40B4-BE49-F238E27FC236}">
                    <a16:creationId xmlns:a16="http://schemas.microsoft.com/office/drawing/2014/main" id="{4A6A30FF-D67A-4DC2-8706-1483D250BBD1}"/>
                  </a:ext>
                </a:extLst>
              </p:cNvPr>
              <p:cNvSpPr>
                <a:spLocks noChangeShapeType="1"/>
              </p:cNvSpPr>
              <p:nvPr/>
            </p:nvSpPr>
            <p:spPr bwMode="auto">
              <a:xfrm>
                <a:off x="5172755" y="3968750"/>
                <a:ext cx="14573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27">
                <a:extLst>
                  <a:ext uri="{FF2B5EF4-FFF2-40B4-BE49-F238E27FC236}">
                    <a16:creationId xmlns:a16="http://schemas.microsoft.com/office/drawing/2014/main" id="{DFEF890D-1220-40BC-A7BC-B7F14AB279CE}"/>
                  </a:ext>
                </a:extLst>
              </p:cNvPr>
              <p:cNvSpPr>
                <a:spLocks noChangeShapeType="1"/>
              </p:cNvSpPr>
              <p:nvPr/>
            </p:nvSpPr>
            <p:spPr bwMode="auto">
              <a:xfrm>
                <a:off x="5169580" y="4267200"/>
                <a:ext cx="14573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Oval 128">
                <a:extLst>
                  <a:ext uri="{FF2B5EF4-FFF2-40B4-BE49-F238E27FC236}">
                    <a16:creationId xmlns:a16="http://schemas.microsoft.com/office/drawing/2014/main" id="{FFFD6988-AAFB-4B9F-8F6D-54B7580B7F0F}"/>
                  </a:ext>
                </a:extLst>
              </p:cNvPr>
              <p:cNvSpPr>
                <a:spLocks noChangeArrowheads="1"/>
              </p:cNvSpPr>
              <p:nvPr/>
            </p:nvSpPr>
            <p:spPr bwMode="auto">
              <a:xfrm>
                <a:off x="5587092" y="2876550"/>
                <a:ext cx="598488" cy="304800"/>
              </a:xfrm>
              <a:prstGeom prst="ellipse">
                <a:avLst/>
              </a:prstGeom>
              <a:solidFill>
                <a:srgbClr val="CCFFF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r>
                  <a:rPr lang="en-US">
                    <a:latin typeface="Arial" charset="0"/>
                    <a:ea typeface="ＭＳ Ｐゴシック" charset="0"/>
                  </a:rPr>
                  <a:t>P1</a:t>
                </a:r>
              </a:p>
            </p:txBody>
          </p:sp>
          <p:grpSp>
            <p:nvGrpSpPr>
              <p:cNvPr id="48" name="Group 134">
                <a:extLst>
                  <a:ext uri="{FF2B5EF4-FFF2-40B4-BE49-F238E27FC236}">
                    <a16:creationId xmlns:a16="http://schemas.microsoft.com/office/drawing/2014/main" id="{46161561-00CB-40D3-96DA-A229274E88AB}"/>
                  </a:ext>
                </a:extLst>
              </p:cNvPr>
              <p:cNvGrpSpPr>
                <a:grpSpLocks/>
              </p:cNvGrpSpPr>
              <p:nvPr/>
            </p:nvGrpSpPr>
            <p:grpSpPr bwMode="auto">
              <a:xfrm>
                <a:off x="5458505" y="3192463"/>
                <a:ext cx="887412" cy="228600"/>
                <a:chOff x="1383" y="2620"/>
                <a:chExt cx="260" cy="100"/>
              </a:xfrm>
            </p:grpSpPr>
            <p:sp>
              <p:nvSpPr>
                <p:cNvPr id="49" name="Rectangle 135">
                  <a:extLst>
                    <a:ext uri="{FF2B5EF4-FFF2-40B4-BE49-F238E27FC236}">
                      <a16:creationId xmlns:a16="http://schemas.microsoft.com/office/drawing/2014/main" id="{7301C9D3-8346-46AC-8724-E8ED5FE4C342}"/>
                    </a:ext>
                  </a:extLst>
                </p:cNvPr>
                <p:cNvSpPr>
                  <a:spLocks noChangeArrowheads="1"/>
                </p:cNvSpPr>
                <p:nvPr/>
              </p:nvSpPr>
              <p:spPr bwMode="auto">
                <a:xfrm>
                  <a:off x="1383" y="2620"/>
                  <a:ext cx="260" cy="100"/>
                </a:xfrm>
                <a:prstGeom prst="rect">
                  <a:avLst/>
                </a:prstGeom>
                <a:solidFill>
                  <a:srgbClr val="FF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50" name="Rectangle 136">
                  <a:extLst>
                    <a:ext uri="{FF2B5EF4-FFF2-40B4-BE49-F238E27FC236}">
                      <a16:creationId xmlns:a16="http://schemas.microsoft.com/office/drawing/2014/main" id="{3FC32CE6-20A5-4ED6-8146-4BCE6D34B7B9}"/>
                    </a:ext>
                  </a:extLst>
                </p:cNvPr>
                <p:cNvSpPr>
                  <a:spLocks noChangeArrowheads="1"/>
                </p:cNvSpPr>
                <p:nvPr/>
              </p:nvSpPr>
              <p:spPr bwMode="auto">
                <a:xfrm>
                  <a:off x="1434" y="2633"/>
                  <a:ext cx="155" cy="76"/>
                </a:xfrm>
                <a:prstGeom prst="rect">
                  <a:avLst/>
                </a:prstGeom>
                <a:solidFill>
                  <a:schemeClr val="bg1"/>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51" name="Rectangle 137">
                  <a:extLst>
                    <a:ext uri="{FF2B5EF4-FFF2-40B4-BE49-F238E27FC236}">
                      <a16:creationId xmlns:a16="http://schemas.microsoft.com/office/drawing/2014/main" id="{E9B38E01-95A8-46B1-9C34-0B5D4EB001A1}"/>
                    </a:ext>
                  </a:extLst>
                </p:cNvPr>
                <p:cNvSpPr>
                  <a:spLocks noChangeArrowheads="1"/>
                </p:cNvSpPr>
                <p:nvPr/>
              </p:nvSpPr>
              <p:spPr bwMode="auto">
                <a:xfrm>
                  <a:off x="1599" y="2678"/>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52" name="Rectangle 138">
                  <a:extLst>
                    <a:ext uri="{FF2B5EF4-FFF2-40B4-BE49-F238E27FC236}">
                      <a16:creationId xmlns:a16="http://schemas.microsoft.com/office/drawing/2014/main" id="{43D9B674-6DB7-4CB7-B202-A15A108BC985}"/>
                    </a:ext>
                  </a:extLst>
                </p:cNvPr>
                <p:cNvSpPr>
                  <a:spLocks noChangeArrowheads="1"/>
                </p:cNvSpPr>
                <p:nvPr/>
              </p:nvSpPr>
              <p:spPr bwMode="auto">
                <a:xfrm>
                  <a:off x="1394" y="2679"/>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53" name="Rectangle 23">
                <a:extLst>
                  <a:ext uri="{FF2B5EF4-FFF2-40B4-BE49-F238E27FC236}">
                    <a16:creationId xmlns:a16="http://schemas.microsoft.com/office/drawing/2014/main" id="{E54417A1-C16D-4E58-A7D7-CB7B1A63B8C0}"/>
                  </a:ext>
                </a:extLst>
              </p:cNvPr>
              <p:cNvSpPr>
                <a:spLocks noChangeArrowheads="1"/>
              </p:cNvSpPr>
              <p:nvPr/>
            </p:nvSpPr>
            <p:spPr bwMode="auto">
              <a:xfrm>
                <a:off x="8209642" y="2741613"/>
                <a:ext cx="1296988"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l"/>
                <a:endParaRPr lang="zh-CN" altLang="zh-CN" sz="2400">
                  <a:latin typeface="Times New Roman" panose="02020603050405020304" pitchFamily="18" charset="0"/>
                </a:endParaRPr>
              </a:p>
            </p:txBody>
          </p:sp>
          <p:sp>
            <p:nvSpPr>
              <p:cNvPr id="54" name="Rectangle 24">
                <a:extLst>
                  <a:ext uri="{FF2B5EF4-FFF2-40B4-BE49-F238E27FC236}">
                    <a16:creationId xmlns:a16="http://schemas.microsoft.com/office/drawing/2014/main" id="{0A588A19-6947-46EE-A5DD-6663EECF017C}"/>
                  </a:ext>
                </a:extLst>
              </p:cNvPr>
              <p:cNvSpPr>
                <a:spLocks noChangeArrowheads="1"/>
              </p:cNvSpPr>
              <p:nvPr/>
            </p:nvSpPr>
            <p:spPr bwMode="auto">
              <a:xfrm>
                <a:off x="8171542" y="2795588"/>
                <a:ext cx="1273175" cy="1979612"/>
              </a:xfrm>
              <a:prstGeom prst="rect">
                <a:avLst/>
              </a:prstGeom>
              <a:solidFill>
                <a:schemeClr val="bg1"/>
              </a:solidFill>
              <a:ln w="28575">
                <a:solidFill>
                  <a:schemeClr val="tx1"/>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l"/>
                <a:endParaRPr lang="zh-CN" altLang="zh-CN" sz="2400">
                  <a:latin typeface="Times New Roman" panose="02020603050405020304" pitchFamily="18" charset="0"/>
                </a:endParaRPr>
              </a:p>
            </p:txBody>
          </p:sp>
          <p:sp>
            <p:nvSpPr>
              <p:cNvPr id="55" name="Line 25">
                <a:extLst>
                  <a:ext uri="{FF2B5EF4-FFF2-40B4-BE49-F238E27FC236}">
                    <a16:creationId xmlns:a16="http://schemas.microsoft.com/office/drawing/2014/main" id="{792A4400-AD50-48BF-A018-748B503BC3E6}"/>
                  </a:ext>
                </a:extLst>
              </p:cNvPr>
              <p:cNvSpPr>
                <a:spLocks noChangeShapeType="1"/>
              </p:cNvSpPr>
              <p:nvPr/>
            </p:nvSpPr>
            <p:spPr bwMode="auto">
              <a:xfrm>
                <a:off x="8181067" y="3556000"/>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 name="Text Box 26">
                <a:extLst>
                  <a:ext uri="{FF2B5EF4-FFF2-40B4-BE49-F238E27FC236}">
                    <a16:creationId xmlns:a16="http://schemas.microsoft.com/office/drawing/2014/main" id="{CB0FCE0C-5824-4C01-85E1-0599EE7866CD}"/>
                  </a:ext>
                </a:extLst>
              </p:cNvPr>
              <p:cNvSpPr txBox="1">
                <a:spLocks noChangeArrowheads="1"/>
              </p:cNvSpPr>
              <p:nvPr/>
            </p:nvSpPr>
            <p:spPr bwMode="auto">
              <a:xfrm>
                <a:off x="8138205" y="3538538"/>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nSpc>
                    <a:spcPct val="110000"/>
                  </a:lnSpc>
                </a:pPr>
                <a:r>
                  <a:rPr lang="en-US" altLang="zh-CN" sz="1400"/>
                  <a:t>transport</a:t>
                </a:r>
              </a:p>
            </p:txBody>
          </p:sp>
          <p:sp>
            <p:nvSpPr>
              <p:cNvPr id="57" name="Line 27">
                <a:extLst>
                  <a:ext uri="{FF2B5EF4-FFF2-40B4-BE49-F238E27FC236}">
                    <a16:creationId xmlns:a16="http://schemas.microsoft.com/office/drawing/2014/main" id="{E43DAD64-0AFB-438B-BC46-499D846EEBB0}"/>
                  </a:ext>
                </a:extLst>
              </p:cNvPr>
              <p:cNvSpPr>
                <a:spLocks noChangeShapeType="1"/>
              </p:cNvSpPr>
              <p:nvPr/>
            </p:nvSpPr>
            <p:spPr bwMode="auto">
              <a:xfrm>
                <a:off x="8189005" y="3876675"/>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 name="Line 28">
                <a:extLst>
                  <a:ext uri="{FF2B5EF4-FFF2-40B4-BE49-F238E27FC236}">
                    <a16:creationId xmlns:a16="http://schemas.microsoft.com/office/drawing/2014/main" id="{126F19BC-30FE-4CE1-8753-70F6511FF3A2}"/>
                  </a:ext>
                </a:extLst>
              </p:cNvPr>
              <p:cNvSpPr>
                <a:spLocks noChangeShapeType="1"/>
              </p:cNvSpPr>
              <p:nvPr/>
            </p:nvSpPr>
            <p:spPr bwMode="auto">
              <a:xfrm>
                <a:off x="8174717" y="4186238"/>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 name="Line 29">
                <a:extLst>
                  <a:ext uri="{FF2B5EF4-FFF2-40B4-BE49-F238E27FC236}">
                    <a16:creationId xmlns:a16="http://schemas.microsoft.com/office/drawing/2014/main" id="{1F46C5E0-113B-4A37-BD03-0F1332551F15}"/>
                  </a:ext>
                </a:extLst>
              </p:cNvPr>
              <p:cNvSpPr>
                <a:spLocks noChangeShapeType="1"/>
              </p:cNvSpPr>
              <p:nvPr/>
            </p:nvSpPr>
            <p:spPr bwMode="auto">
              <a:xfrm>
                <a:off x="8174717" y="4471988"/>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 name="Text Box 26">
                <a:extLst>
                  <a:ext uri="{FF2B5EF4-FFF2-40B4-BE49-F238E27FC236}">
                    <a16:creationId xmlns:a16="http://schemas.microsoft.com/office/drawing/2014/main" id="{04C9B24B-4AB1-48DB-9D70-A7094C7689B9}"/>
                  </a:ext>
                </a:extLst>
              </p:cNvPr>
              <p:cNvSpPr txBox="1">
                <a:spLocks noChangeArrowheads="1"/>
              </p:cNvSpPr>
              <p:nvPr/>
            </p:nvSpPr>
            <p:spPr bwMode="auto">
              <a:xfrm>
                <a:off x="8173130" y="2786063"/>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nSpc>
                    <a:spcPct val="110000"/>
                  </a:lnSpc>
                </a:pPr>
                <a:r>
                  <a:rPr lang="en-US" altLang="zh-CN" sz="1400"/>
                  <a:t>application</a:t>
                </a:r>
              </a:p>
            </p:txBody>
          </p:sp>
          <p:sp>
            <p:nvSpPr>
              <p:cNvPr id="61" name="Text Box 26">
                <a:extLst>
                  <a:ext uri="{FF2B5EF4-FFF2-40B4-BE49-F238E27FC236}">
                    <a16:creationId xmlns:a16="http://schemas.microsoft.com/office/drawing/2014/main" id="{BAE8E31E-16EF-4904-8568-3FF3CFA36663}"/>
                  </a:ext>
                </a:extLst>
              </p:cNvPr>
              <p:cNvSpPr txBox="1">
                <a:spLocks noChangeArrowheads="1"/>
              </p:cNvSpPr>
              <p:nvPr/>
            </p:nvSpPr>
            <p:spPr bwMode="auto">
              <a:xfrm>
                <a:off x="8128680" y="4443413"/>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nSpc>
                    <a:spcPct val="110000"/>
                  </a:lnSpc>
                </a:pPr>
                <a:r>
                  <a:rPr lang="en-US" altLang="zh-CN" sz="1400"/>
                  <a:t>physical</a:t>
                </a:r>
              </a:p>
            </p:txBody>
          </p:sp>
          <p:sp>
            <p:nvSpPr>
              <p:cNvPr id="62" name="Text Box 26">
                <a:extLst>
                  <a:ext uri="{FF2B5EF4-FFF2-40B4-BE49-F238E27FC236}">
                    <a16:creationId xmlns:a16="http://schemas.microsoft.com/office/drawing/2014/main" id="{755D16CE-1AF9-4F60-9F9E-D6B9E90E2F34}"/>
                  </a:ext>
                </a:extLst>
              </p:cNvPr>
              <p:cNvSpPr txBox="1">
                <a:spLocks noChangeArrowheads="1"/>
              </p:cNvSpPr>
              <p:nvPr/>
            </p:nvSpPr>
            <p:spPr bwMode="auto">
              <a:xfrm>
                <a:off x="8147730" y="4157663"/>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nSpc>
                    <a:spcPct val="110000"/>
                  </a:lnSpc>
                </a:pPr>
                <a:r>
                  <a:rPr lang="en-US" altLang="zh-CN" sz="1400"/>
                  <a:t>link</a:t>
                </a:r>
              </a:p>
            </p:txBody>
          </p:sp>
          <p:sp>
            <p:nvSpPr>
              <p:cNvPr id="63" name="Text Box 26">
                <a:extLst>
                  <a:ext uri="{FF2B5EF4-FFF2-40B4-BE49-F238E27FC236}">
                    <a16:creationId xmlns:a16="http://schemas.microsoft.com/office/drawing/2014/main" id="{B745EC65-2895-4CE8-AB62-203819463EBB}"/>
                  </a:ext>
                </a:extLst>
              </p:cNvPr>
              <p:cNvSpPr txBox="1">
                <a:spLocks noChangeArrowheads="1"/>
              </p:cNvSpPr>
              <p:nvPr/>
            </p:nvSpPr>
            <p:spPr bwMode="auto">
              <a:xfrm>
                <a:off x="8138205" y="3862388"/>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nSpc>
                    <a:spcPct val="110000"/>
                  </a:lnSpc>
                </a:pPr>
                <a:r>
                  <a:rPr lang="en-US" altLang="zh-CN" sz="1400"/>
                  <a:t>network</a:t>
                </a:r>
              </a:p>
            </p:txBody>
          </p:sp>
          <p:sp>
            <p:nvSpPr>
              <p:cNvPr id="64" name="Oval 153">
                <a:extLst>
                  <a:ext uri="{FF2B5EF4-FFF2-40B4-BE49-F238E27FC236}">
                    <a16:creationId xmlns:a16="http://schemas.microsoft.com/office/drawing/2014/main" id="{55ED3AF5-90C3-4092-9872-A22457FB8EBE}"/>
                  </a:ext>
                </a:extLst>
              </p:cNvPr>
              <p:cNvSpPr>
                <a:spLocks noChangeArrowheads="1"/>
              </p:cNvSpPr>
              <p:nvPr/>
            </p:nvSpPr>
            <p:spPr bwMode="auto">
              <a:xfrm>
                <a:off x="8508092" y="3094038"/>
                <a:ext cx="598488" cy="304800"/>
              </a:xfrm>
              <a:prstGeom prst="ellipse">
                <a:avLst/>
              </a:prstGeom>
              <a:solidFill>
                <a:srgbClr val="CCFFF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r>
                  <a:rPr lang="en-US">
                    <a:latin typeface="Arial" charset="0"/>
                    <a:ea typeface="ＭＳ Ｐゴシック" charset="0"/>
                  </a:rPr>
                  <a:t>P4</a:t>
                </a:r>
              </a:p>
            </p:txBody>
          </p:sp>
          <p:sp>
            <p:nvSpPr>
              <p:cNvPr id="65" name="Freeform 154">
                <a:extLst>
                  <a:ext uri="{FF2B5EF4-FFF2-40B4-BE49-F238E27FC236}">
                    <a16:creationId xmlns:a16="http://schemas.microsoft.com/office/drawing/2014/main" id="{AAF01A58-F091-4DBB-884D-53A06894806C}"/>
                  </a:ext>
                </a:extLst>
              </p:cNvPr>
              <p:cNvSpPr>
                <a:spLocks/>
              </p:cNvSpPr>
              <p:nvPr/>
            </p:nvSpPr>
            <p:spPr bwMode="auto">
              <a:xfrm>
                <a:off x="9468530" y="2762250"/>
                <a:ext cx="504825" cy="2133600"/>
              </a:xfrm>
              <a:custGeom>
                <a:avLst/>
                <a:gdLst>
                  <a:gd name="T0" fmla="*/ 2147483647 w 318"/>
                  <a:gd name="T1" fmla="*/ 2147483647 h 1344"/>
                  <a:gd name="T2" fmla="*/ 2147483647 w 318"/>
                  <a:gd name="T3" fmla="*/ 0 h 1344"/>
                  <a:gd name="T4" fmla="*/ 0 w 318"/>
                  <a:gd name="T5" fmla="*/ 2147483647 h 1344"/>
                  <a:gd name="T6" fmla="*/ 2147483647 w 318"/>
                  <a:gd name="T7" fmla="*/ 2147483647 h 1344"/>
                  <a:gd name="T8" fmla="*/ 2147483647 w 318"/>
                  <a:gd name="T9" fmla="*/ 2147483647 h 13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8" h="1344">
                    <a:moveTo>
                      <a:pt x="318" y="1344"/>
                    </a:moveTo>
                    <a:lnTo>
                      <a:pt x="12" y="0"/>
                    </a:lnTo>
                    <a:lnTo>
                      <a:pt x="0" y="1224"/>
                    </a:lnTo>
                    <a:lnTo>
                      <a:pt x="121" y="1344"/>
                    </a:lnTo>
                    <a:lnTo>
                      <a:pt x="318" y="1344"/>
                    </a:lnTo>
                    <a:close/>
                  </a:path>
                </a:pathLst>
              </a:custGeom>
              <a:gradFill rotWithShape="1">
                <a:gsLst>
                  <a:gs pos="0">
                    <a:schemeClr val="folHlink"/>
                  </a:gs>
                  <a:gs pos="100000">
                    <a:schemeClr val="bg1"/>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66" name="Group 156">
                <a:extLst>
                  <a:ext uri="{FF2B5EF4-FFF2-40B4-BE49-F238E27FC236}">
                    <a16:creationId xmlns:a16="http://schemas.microsoft.com/office/drawing/2014/main" id="{BD591CC5-327E-495E-AAF8-4D0DF4C34A17}"/>
                  </a:ext>
                </a:extLst>
              </p:cNvPr>
              <p:cNvGrpSpPr>
                <a:grpSpLocks/>
              </p:cNvGrpSpPr>
              <p:nvPr/>
            </p:nvGrpSpPr>
            <p:grpSpPr bwMode="auto">
              <a:xfrm>
                <a:off x="8501742" y="3425825"/>
                <a:ext cx="620713" cy="204788"/>
                <a:chOff x="1287" y="2524"/>
                <a:chExt cx="260" cy="100"/>
              </a:xfrm>
            </p:grpSpPr>
            <p:sp>
              <p:nvSpPr>
                <p:cNvPr id="67" name="Rectangle 157">
                  <a:extLst>
                    <a:ext uri="{FF2B5EF4-FFF2-40B4-BE49-F238E27FC236}">
                      <a16:creationId xmlns:a16="http://schemas.microsoft.com/office/drawing/2014/main" id="{276CD1C3-3112-4BDD-A3E3-68FCBBFFE00F}"/>
                    </a:ext>
                  </a:extLst>
                </p:cNvPr>
                <p:cNvSpPr>
                  <a:spLocks noChangeArrowheads="1"/>
                </p:cNvSpPr>
                <p:nvPr/>
              </p:nvSpPr>
              <p:spPr bwMode="auto">
                <a:xfrm>
                  <a:off x="1287" y="2524"/>
                  <a:ext cx="260" cy="100"/>
                </a:xfrm>
                <a:prstGeom prst="rect">
                  <a:avLst/>
                </a:prstGeom>
                <a:solidFill>
                  <a:srgbClr val="FF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8" name="Rectangle 158">
                  <a:extLst>
                    <a:ext uri="{FF2B5EF4-FFF2-40B4-BE49-F238E27FC236}">
                      <a16:creationId xmlns:a16="http://schemas.microsoft.com/office/drawing/2014/main" id="{0A764D5A-5880-410A-9DD1-F251E86501B6}"/>
                    </a:ext>
                  </a:extLst>
                </p:cNvPr>
                <p:cNvSpPr>
                  <a:spLocks noChangeArrowheads="1"/>
                </p:cNvSpPr>
                <p:nvPr/>
              </p:nvSpPr>
              <p:spPr bwMode="auto">
                <a:xfrm>
                  <a:off x="1338" y="2537"/>
                  <a:ext cx="155" cy="76"/>
                </a:xfrm>
                <a:prstGeom prst="rect">
                  <a:avLst/>
                </a:prstGeom>
                <a:solidFill>
                  <a:schemeClr val="bg1"/>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69" name="Rectangle 159">
                  <a:extLst>
                    <a:ext uri="{FF2B5EF4-FFF2-40B4-BE49-F238E27FC236}">
                      <a16:creationId xmlns:a16="http://schemas.microsoft.com/office/drawing/2014/main" id="{C7096849-7ACA-4EEB-862A-5BA91711C3F2}"/>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70" name="Rectangle 160">
                  <a:extLst>
                    <a:ext uri="{FF2B5EF4-FFF2-40B4-BE49-F238E27FC236}">
                      <a16:creationId xmlns:a16="http://schemas.microsoft.com/office/drawing/2014/main" id="{57851822-5366-4EEF-B6B8-6459CEFC4B3A}"/>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71" name="Rectangle 173">
                <a:extLst>
                  <a:ext uri="{FF2B5EF4-FFF2-40B4-BE49-F238E27FC236}">
                    <a16:creationId xmlns:a16="http://schemas.microsoft.com/office/drawing/2014/main" id="{CDBFEAF8-3663-4337-9B75-1D4E858AC4ED}"/>
                  </a:ext>
                </a:extLst>
              </p:cNvPr>
              <p:cNvSpPr>
                <a:spLocks noChangeArrowheads="1"/>
              </p:cNvSpPr>
              <p:nvPr/>
            </p:nvSpPr>
            <p:spPr bwMode="auto">
              <a:xfrm>
                <a:off x="7628617" y="1752600"/>
                <a:ext cx="2659063" cy="655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115888" indent="-115888" algn="l">
                  <a:lnSpc>
                    <a:spcPct val="85000"/>
                  </a:lnSpc>
                  <a:spcBef>
                    <a:spcPct val="20000"/>
                  </a:spcBef>
                  <a:buClr>
                    <a:srgbClr val="000099"/>
                  </a:buClr>
                  <a:buSzPct val="65000"/>
                  <a:buFont typeface="Wingdings" charset="0"/>
                  <a:buNone/>
                  <a:defRPr/>
                </a:pPr>
                <a:r>
                  <a:rPr lang="en-US" sz="1800" b="1">
                    <a:latin typeface="Courier New" charset="0"/>
                    <a:ea typeface="ＭＳ Ｐゴシック" charset="0"/>
                  </a:rPr>
                  <a:t>DatagramSocket mySocket1 = new DatagramSocket (</a:t>
                </a:r>
                <a:r>
                  <a:rPr lang="en-US" sz="1800" b="1">
                    <a:solidFill>
                      <a:srgbClr val="CC0000"/>
                    </a:solidFill>
                    <a:latin typeface="Courier New" charset="0"/>
                    <a:ea typeface="ＭＳ Ｐゴシック" charset="0"/>
                  </a:rPr>
                  <a:t>5775</a:t>
                </a:r>
                <a:r>
                  <a:rPr lang="en-US" sz="1800" b="1">
                    <a:latin typeface="Courier New" charset="0"/>
                    <a:ea typeface="ＭＳ Ｐゴシック" charset="0"/>
                  </a:rPr>
                  <a:t>);</a:t>
                </a:r>
              </a:p>
              <a:p>
                <a:pPr marL="115888" indent="-115888" algn="l">
                  <a:lnSpc>
                    <a:spcPct val="85000"/>
                  </a:lnSpc>
                  <a:spcBef>
                    <a:spcPct val="20000"/>
                  </a:spcBef>
                  <a:buClr>
                    <a:srgbClr val="000099"/>
                  </a:buClr>
                  <a:buSzPct val="65000"/>
                  <a:buFont typeface="Wingdings" charset="0"/>
                  <a:buNone/>
                  <a:defRPr/>
                </a:pPr>
                <a:endParaRPr lang="en-US" sz="1800">
                  <a:latin typeface="Courier New" charset="0"/>
                  <a:ea typeface="ＭＳ Ｐゴシック" charset="0"/>
                </a:endParaRPr>
              </a:p>
            </p:txBody>
          </p:sp>
          <p:sp>
            <p:nvSpPr>
              <p:cNvPr id="72" name="Rectangle 174">
                <a:extLst>
                  <a:ext uri="{FF2B5EF4-FFF2-40B4-BE49-F238E27FC236}">
                    <a16:creationId xmlns:a16="http://schemas.microsoft.com/office/drawing/2014/main" id="{8054D1C2-705C-4137-997B-D6DFE77A3DF8}"/>
                  </a:ext>
                </a:extLst>
              </p:cNvPr>
              <p:cNvSpPr>
                <a:spLocks noChangeArrowheads="1"/>
              </p:cNvSpPr>
              <p:nvPr/>
            </p:nvSpPr>
            <p:spPr bwMode="auto">
              <a:xfrm>
                <a:off x="1662792" y="1703388"/>
                <a:ext cx="2613025" cy="655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115888" indent="-115888" algn="l">
                  <a:lnSpc>
                    <a:spcPct val="85000"/>
                  </a:lnSpc>
                  <a:spcBef>
                    <a:spcPct val="20000"/>
                  </a:spcBef>
                  <a:buClr>
                    <a:srgbClr val="000099"/>
                  </a:buClr>
                  <a:buSzPct val="65000"/>
                  <a:buFont typeface="Wingdings" charset="0"/>
                  <a:buNone/>
                  <a:defRPr/>
                </a:pPr>
                <a:r>
                  <a:rPr lang="en-US" sz="1800" b="1" dirty="0" err="1">
                    <a:latin typeface="Courier New" charset="0"/>
                    <a:ea typeface="ＭＳ Ｐゴシック" charset="0"/>
                  </a:rPr>
                  <a:t>DatagramSocket</a:t>
                </a:r>
                <a:r>
                  <a:rPr lang="en-US" sz="1800" b="1" dirty="0">
                    <a:latin typeface="Courier New" charset="0"/>
                    <a:ea typeface="ＭＳ Ｐゴシック" charset="0"/>
                  </a:rPr>
                  <a:t> mySocket2 = new </a:t>
                </a:r>
                <a:r>
                  <a:rPr lang="en-US" sz="1800" b="1" dirty="0" err="1">
                    <a:latin typeface="Courier New" charset="0"/>
                    <a:ea typeface="ＭＳ Ｐゴシック" charset="0"/>
                  </a:rPr>
                  <a:t>DatagramSocket</a:t>
                </a:r>
                <a:endParaRPr lang="en-US" sz="1800" b="1" dirty="0">
                  <a:latin typeface="Courier New" charset="0"/>
                  <a:ea typeface="ＭＳ Ｐゴシック" charset="0"/>
                </a:endParaRPr>
              </a:p>
              <a:p>
                <a:pPr marL="115888" indent="-115888" algn="l">
                  <a:lnSpc>
                    <a:spcPct val="85000"/>
                  </a:lnSpc>
                  <a:spcBef>
                    <a:spcPct val="20000"/>
                  </a:spcBef>
                  <a:buClr>
                    <a:srgbClr val="000099"/>
                  </a:buClr>
                  <a:buSzPct val="65000"/>
                  <a:buFont typeface="Wingdings" charset="0"/>
                  <a:buNone/>
                  <a:defRPr/>
                </a:pPr>
                <a:r>
                  <a:rPr lang="en-US" sz="1800" b="1" dirty="0">
                    <a:latin typeface="Courier New" charset="0"/>
                    <a:ea typeface="ＭＳ Ｐゴシック" charset="0"/>
                  </a:rPr>
                  <a:t> (</a:t>
                </a:r>
                <a:r>
                  <a:rPr lang="en-US" sz="1800" b="1" dirty="0">
                    <a:solidFill>
                      <a:srgbClr val="CC0000"/>
                    </a:solidFill>
                    <a:latin typeface="Courier New" charset="0"/>
                    <a:ea typeface="ＭＳ Ｐゴシック" charset="0"/>
                  </a:rPr>
                  <a:t>9157</a:t>
                </a:r>
                <a:r>
                  <a:rPr lang="en-US" sz="1800" b="1" dirty="0">
                    <a:latin typeface="Courier New" charset="0"/>
                    <a:ea typeface="ＭＳ Ｐゴシック" charset="0"/>
                  </a:rPr>
                  <a:t>);</a:t>
                </a:r>
              </a:p>
              <a:p>
                <a:pPr marL="115888" indent="-115888" algn="l">
                  <a:lnSpc>
                    <a:spcPct val="85000"/>
                  </a:lnSpc>
                  <a:spcBef>
                    <a:spcPct val="20000"/>
                  </a:spcBef>
                  <a:buClr>
                    <a:srgbClr val="000099"/>
                  </a:buClr>
                  <a:buSzPct val="65000"/>
                  <a:buFont typeface="Wingdings" charset="0"/>
                  <a:buNone/>
                  <a:defRPr/>
                </a:pPr>
                <a:endParaRPr lang="en-US" sz="2000" dirty="0">
                  <a:latin typeface="Courier New" charset="0"/>
                  <a:ea typeface="ＭＳ Ｐゴシック" charset="0"/>
                </a:endParaRPr>
              </a:p>
            </p:txBody>
          </p:sp>
          <p:sp>
            <p:nvSpPr>
              <p:cNvPr id="73" name="Line 177">
                <a:extLst>
                  <a:ext uri="{FF2B5EF4-FFF2-40B4-BE49-F238E27FC236}">
                    <a16:creationId xmlns:a16="http://schemas.microsoft.com/office/drawing/2014/main" id="{5B32566C-73CC-43B9-AE87-54F7DEE99964}"/>
                  </a:ext>
                </a:extLst>
              </p:cNvPr>
              <p:cNvSpPr>
                <a:spLocks noChangeShapeType="1"/>
              </p:cNvSpPr>
              <p:nvPr/>
            </p:nvSpPr>
            <p:spPr bwMode="auto">
              <a:xfrm>
                <a:off x="2878817" y="3506788"/>
                <a:ext cx="0" cy="2176462"/>
              </a:xfrm>
              <a:prstGeom prst="line">
                <a:avLst/>
              </a:prstGeom>
              <a:noFill/>
              <a:ln w="1905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74" name="Line 178">
                <a:extLst>
                  <a:ext uri="{FF2B5EF4-FFF2-40B4-BE49-F238E27FC236}">
                    <a16:creationId xmlns:a16="http://schemas.microsoft.com/office/drawing/2014/main" id="{8480EEDC-459E-46DA-A496-ECCD549AE3E4}"/>
                  </a:ext>
                </a:extLst>
              </p:cNvPr>
              <p:cNvSpPr>
                <a:spLocks noChangeShapeType="1"/>
              </p:cNvSpPr>
              <p:nvPr/>
            </p:nvSpPr>
            <p:spPr bwMode="auto">
              <a:xfrm>
                <a:off x="5809342" y="3265488"/>
                <a:ext cx="12700" cy="2408237"/>
              </a:xfrm>
              <a:prstGeom prst="line">
                <a:avLst/>
              </a:prstGeom>
              <a:noFill/>
              <a:ln w="1905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75" name="Line 180">
                <a:extLst>
                  <a:ext uri="{FF2B5EF4-FFF2-40B4-BE49-F238E27FC236}">
                    <a16:creationId xmlns:a16="http://schemas.microsoft.com/office/drawing/2014/main" id="{982D5E0C-EF2E-4086-B061-E6FAECE0F2F4}"/>
                  </a:ext>
                </a:extLst>
              </p:cNvPr>
              <p:cNvSpPr>
                <a:spLocks noChangeShapeType="1"/>
              </p:cNvSpPr>
              <p:nvPr/>
            </p:nvSpPr>
            <p:spPr bwMode="auto">
              <a:xfrm>
                <a:off x="2878817" y="5665788"/>
                <a:ext cx="2936875" cy="0"/>
              </a:xfrm>
              <a:prstGeom prst="line">
                <a:avLst/>
              </a:prstGeom>
              <a:noFill/>
              <a:ln w="1905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76" name="Line 181">
                <a:extLst>
                  <a:ext uri="{FF2B5EF4-FFF2-40B4-BE49-F238E27FC236}">
                    <a16:creationId xmlns:a16="http://schemas.microsoft.com/office/drawing/2014/main" id="{5BEB14E7-9968-4624-9278-7B886A283D0A}"/>
                  </a:ext>
                </a:extLst>
              </p:cNvPr>
              <p:cNvSpPr>
                <a:spLocks noChangeShapeType="1"/>
              </p:cNvSpPr>
              <p:nvPr/>
            </p:nvSpPr>
            <p:spPr bwMode="auto">
              <a:xfrm>
                <a:off x="5685517" y="3278188"/>
                <a:ext cx="0" cy="2246312"/>
              </a:xfrm>
              <a:prstGeom prst="line">
                <a:avLst/>
              </a:prstGeom>
              <a:noFill/>
              <a:ln w="1905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77" name="Line 182">
                <a:extLst>
                  <a:ext uri="{FF2B5EF4-FFF2-40B4-BE49-F238E27FC236}">
                    <a16:creationId xmlns:a16="http://schemas.microsoft.com/office/drawing/2014/main" id="{8305F68F-5E02-4175-9331-BB2F1B55F149}"/>
                  </a:ext>
                </a:extLst>
              </p:cNvPr>
              <p:cNvSpPr>
                <a:spLocks noChangeShapeType="1"/>
              </p:cNvSpPr>
              <p:nvPr/>
            </p:nvSpPr>
            <p:spPr bwMode="auto">
              <a:xfrm>
                <a:off x="2986767" y="5507038"/>
                <a:ext cx="2740025" cy="0"/>
              </a:xfrm>
              <a:prstGeom prst="line">
                <a:avLst/>
              </a:prstGeom>
              <a:noFill/>
              <a:ln w="1905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78" name="Line 183">
                <a:extLst>
                  <a:ext uri="{FF2B5EF4-FFF2-40B4-BE49-F238E27FC236}">
                    <a16:creationId xmlns:a16="http://schemas.microsoft.com/office/drawing/2014/main" id="{52C97A07-3E08-4119-9EA4-392861C86F43}"/>
                  </a:ext>
                </a:extLst>
              </p:cNvPr>
              <p:cNvSpPr>
                <a:spLocks noChangeShapeType="1"/>
              </p:cNvSpPr>
              <p:nvPr/>
            </p:nvSpPr>
            <p:spPr bwMode="auto">
              <a:xfrm>
                <a:off x="2980417" y="3494088"/>
                <a:ext cx="12700" cy="2017712"/>
              </a:xfrm>
              <a:prstGeom prst="line">
                <a:avLst/>
              </a:prstGeom>
              <a:noFill/>
              <a:ln w="1905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79" name="Line 184">
                <a:extLst>
                  <a:ext uri="{FF2B5EF4-FFF2-40B4-BE49-F238E27FC236}">
                    <a16:creationId xmlns:a16="http://schemas.microsoft.com/office/drawing/2014/main" id="{13B4F74B-A7EF-4D5A-9CD1-8D330F18F6B2}"/>
                  </a:ext>
                </a:extLst>
              </p:cNvPr>
              <p:cNvSpPr>
                <a:spLocks noChangeShapeType="1"/>
              </p:cNvSpPr>
              <p:nvPr/>
            </p:nvSpPr>
            <p:spPr bwMode="auto">
              <a:xfrm>
                <a:off x="8889092" y="3544888"/>
                <a:ext cx="0" cy="2176462"/>
              </a:xfrm>
              <a:prstGeom prst="line">
                <a:avLst/>
              </a:prstGeom>
              <a:noFill/>
              <a:ln w="1905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80" name="Line 185">
                <a:extLst>
                  <a:ext uri="{FF2B5EF4-FFF2-40B4-BE49-F238E27FC236}">
                    <a16:creationId xmlns:a16="http://schemas.microsoft.com/office/drawing/2014/main" id="{49E669D0-3416-4B10-80E7-2F6F88056926}"/>
                  </a:ext>
                </a:extLst>
              </p:cNvPr>
              <p:cNvSpPr>
                <a:spLocks noChangeShapeType="1"/>
              </p:cNvSpPr>
              <p:nvPr/>
            </p:nvSpPr>
            <p:spPr bwMode="auto">
              <a:xfrm>
                <a:off x="8771617" y="3513138"/>
                <a:ext cx="12700" cy="2017712"/>
              </a:xfrm>
              <a:prstGeom prst="line">
                <a:avLst/>
              </a:prstGeom>
              <a:noFill/>
              <a:ln w="1905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81" name="Line 186">
                <a:extLst>
                  <a:ext uri="{FF2B5EF4-FFF2-40B4-BE49-F238E27FC236}">
                    <a16:creationId xmlns:a16="http://schemas.microsoft.com/office/drawing/2014/main" id="{65F38FCE-C708-4033-A33B-68167B9562E4}"/>
                  </a:ext>
                </a:extLst>
              </p:cNvPr>
              <p:cNvSpPr>
                <a:spLocks noChangeShapeType="1"/>
              </p:cNvSpPr>
              <p:nvPr/>
            </p:nvSpPr>
            <p:spPr bwMode="auto">
              <a:xfrm>
                <a:off x="5952217" y="3284538"/>
                <a:ext cx="12700" cy="2408237"/>
              </a:xfrm>
              <a:prstGeom prst="line">
                <a:avLst/>
              </a:prstGeom>
              <a:noFill/>
              <a:ln w="1905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82" name="Line 187">
                <a:extLst>
                  <a:ext uri="{FF2B5EF4-FFF2-40B4-BE49-F238E27FC236}">
                    <a16:creationId xmlns:a16="http://schemas.microsoft.com/office/drawing/2014/main" id="{26FE8ADD-2D8D-47CB-ADEF-A0FFEE219614}"/>
                  </a:ext>
                </a:extLst>
              </p:cNvPr>
              <p:cNvSpPr>
                <a:spLocks noChangeShapeType="1"/>
              </p:cNvSpPr>
              <p:nvPr/>
            </p:nvSpPr>
            <p:spPr bwMode="auto">
              <a:xfrm>
                <a:off x="6085567" y="3297238"/>
                <a:ext cx="0" cy="2246312"/>
              </a:xfrm>
              <a:prstGeom prst="line">
                <a:avLst/>
              </a:prstGeom>
              <a:noFill/>
              <a:ln w="1905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83" name="Line 188">
                <a:extLst>
                  <a:ext uri="{FF2B5EF4-FFF2-40B4-BE49-F238E27FC236}">
                    <a16:creationId xmlns:a16="http://schemas.microsoft.com/office/drawing/2014/main" id="{0D4467A3-545C-4C67-8034-3560E44F3405}"/>
                  </a:ext>
                </a:extLst>
              </p:cNvPr>
              <p:cNvSpPr>
                <a:spLocks noChangeShapeType="1"/>
              </p:cNvSpPr>
              <p:nvPr/>
            </p:nvSpPr>
            <p:spPr bwMode="auto">
              <a:xfrm>
                <a:off x="5974442" y="5684838"/>
                <a:ext cx="2936875" cy="0"/>
              </a:xfrm>
              <a:prstGeom prst="line">
                <a:avLst/>
              </a:prstGeom>
              <a:noFill/>
              <a:ln w="1905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84" name="Line 189">
                <a:extLst>
                  <a:ext uri="{FF2B5EF4-FFF2-40B4-BE49-F238E27FC236}">
                    <a16:creationId xmlns:a16="http://schemas.microsoft.com/office/drawing/2014/main" id="{9B437E4F-18E3-47B0-91CE-841F00FA1BC0}"/>
                  </a:ext>
                </a:extLst>
              </p:cNvPr>
              <p:cNvSpPr>
                <a:spLocks noChangeShapeType="1"/>
              </p:cNvSpPr>
              <p:nvPr/>
            </p:nvSpPr>
            <p:spPr bwMode="auto">
              <a:xfrm>
                <a:off x="6060167" y="5516563"/>
                <a:ext cx="2740025" cy="0"/>
              </a:xfrm>
              <a:prstGeom prst="line">
                <a:avLst/>
              </a:prstGeom>
              <a:noFill/>
              <a:ln w="1905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grpSp>
            <p:nvGrpSpPr>
              <p:cNvPr id="89" name="Group 201">
                <a:extLst>
                  <a:ext uri="{FF2B5EF4-FFF2-40B4-BE49-F238E27FC236}">
                    <a16:creationId xmlns:a16="http://schemas.microsoft.com/office/drawing/2014/main" id="{0FC87E18-E7C0-4F3D-A758-BC80357263C8}"/>
                  </a:ext>
                </a:extLst>
              </p:cNvPr>
              <p:cNvGrpSpPr>
                <a:grpSpLocks/>
              </p:cNvGrpSpPr>
              <p:nvPr/>
            </p:nvGrpSpPr>
            <p:grpSpPr bwMode="auto">
              <a:xfrm>
                <a:off x="3894817" y="4889500"/>
                <a:ext cx="1692275" cy="652463"/>
                <a:chOff x="2741" y="3750"/>
                <a:chExt cx="1066" cy="411"/>
              </a:xfrm>
            </p:grpSpPr>
            <p:sp>
              <p:nvSpPr>
                <p:cNvPr id="90" name="Rectangle 198">
                  <a:extLst>
                    <a:ext uri="{FF2B5EF4-FFF2-40B4-BE49-F238E27FC236}">
                      <a16:creationId xmlns:a16="http://schemas.microsoft.com/office/drawing/2014/main" id="{60A0CD32-58EC-4548-A655-B1EC071D8A6C}"/>
                    </a:ext>
                  </a:extLst>
                </p:cNvPr>
                <p:cNvSpPr>
                  <a:spLocks noChangeArrowheads="1"/>
                </p:cNvSpPr>
                <p:nvPr/>
              </p:nvSpPr>
              <p:spPr bwMode="auto">
                <a:xfrm>
                  <a:off x="2859" y="3750"/>
                  <a:ext cx="678" cy="138"/>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91" name="Line 199">
                  <a:extLst>
                    <a:ext uri="{FF2B5EF4-FFF2-40B4-BE49-F238E27FC236}">
                      <a16:creationId xmlns:a16="http://schemas.microsoft.com/office/drawing/2014/main" id="{77466DAD-3DF0-437F-9028-3B559C451726}"/>
                    </a:ext>
                  </a:extLst>
                </p:cNvPr>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92" name="Text Box 200">
                  <a:extLst>
                    <a:ext uri="{FF2B5EF4-FFF2-40B4-BE49-F238E27FC236}">
                      <a16:creationId xmlns:a16="http://schemas.microsoft.com/office/drawing/2014/main" id="{B2785D0E-FC67-41B4-B4D3-CACC485E0271}"/>
                    </a:ext>
                  </a:extLst>
                </p:cNvPr>
                <p:cNvSpPr txBox="1">
                  <a:spLocks noChangeArrowheads="1"/>
                </p:cNvSpPr>
                <p:nvPr/>
              </p:nvSpPr>
              <p:spPr bwMode="auto">
                <a:xfrm>
                  <a:off x="2813" y="3875"/>
                  <a:ext cx="994" cy="2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lnSpc>
                      <a:spcPct val="85000"/>
                    </a:lnSpc>
                    <a:defRPr/>
                  </a:pPr>
                  <a:r>
                    <a:rPr lang="en-US" sz="1400"/>
                    <a:t>source port: 6428</a:t>
                  </a:r>
                </a:p>
                <a:p>
                  <a:pPr algn="l">
                    <a:lnSpc>
                      <a:spcPct val="85000"/>
                    </a:lnSpc>
                    <a:defRPr/>
                  </a:pPr>
                  <a:r>
                    <a:rPr lang="en-US" sz="1400"/>
                    <a:t>dest port: 9157</a:t>
                  </a:r>
                </a:p>
              </p:txBody>
            </p:sp>
          </p:grpSp>
          <p:grpSp>
            <p:nvGrpSpPr>
              <p:cNvPr id="93" name="Group 202">
                <a:extLst>
                  <a:ext uri="{FF2B5EF4-FFF2-40B4-BE49-F238E27FC236}">
                    <a16:creationId xmlns:a16="http://schemas.microsoft.com/office/drawing/2014/main" id="{775D72AF-21AD-410D-B141-8DEABC5C76D9}"/>
                  </a:ext>
                </a:extLst>
              </p:cNvPr>
              <p:cNvGrpSpPr>
                <a:grpSpLocks/>
              </p:cNvGrpSpPr>
              <p:nvPr/>
            </p:nvGrpSpPr>
            <p:grpSpPr bwMode="auto">
              <a:xfrm>
                <a:off x="6919005" y="4889500"/>
                <a:ext cx="1341437" cy="652463"/>
                <a:chOff x="1509" y="3697"/>
                <a:chExt cx="845" cy="411"/>
              </a:xfrm>
            </p:grpSpPr>
            <p:sp>
              <p:nvSpPr>
                <p:cNvPr id="94" name="Rectangle 203">
                  <a:extLst>
                    <a:ext uri="{FF2B5EF4-FFF2-40B4-BE49-F238E27FC236}">
                      <a16:creationId xmlns:a16="http://schemas.microsoft.com/office/drawing/2014/main" id="{53F751FC-3603-42F1-B3EB-FBF2379E2DA0}"/>
                    </a:ext>
                  </a:extLst>
                </p:cNvPr>
                <p:cNvSpPr>
                  <a:spLocks noChangeArrowheads="1"/>
                </p:cNvSpPr>
                <p:nvPr/>
              </p:nvSpPr>
              <p:spPr bwMode="auto">
                <a:xfrm>
                  <a:off x="1553" y="3697"/>
                  <a:ext cx="678" cy="138"/>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95" name="Line 204">
                  <a:extLst>
                    <a:ext uri="{FF2B5EF4-FFF2-40B4-BE49-F238E27FC236}">
                      <a16:creationId xmlns:a16="http://schemas.microsoft.com/office/drawing/2014/main" id="{CE85F799-AFC2-4E92-8AD0-8787EC2FF569}"/>
                    </a:ext>
                  </a:extLst>
                </p:cNvPr>
                <p:cNvSpPr>
                  <a:spLocks noChangeShapeType="1"/>
                </p:cNvSpPr>
                <p:nvPr/>
              </p:nvSpPr>
              <p:spPr bwMode="auto">
                <a:xfrm flipV="1">
                  <a:off x="2179" y="3770"/>
                  <a:ext cx="175" cy="0"/>
                </a:xfrm>
                <a:prstGeom prst="line">
                  <a:avLst/>
                </a:prstGeom>
                <a:noFill/>
                <a:ln w="3810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96" name="Text Box 205">
                  <a:extLst>
                    <a:ext uri="{FF2B5EF4-FFF2-40B4-BE49-F238E27FC236}">
                      <a16:creationId xmlns:a16="http://schemas.microsoft.com/office/drawing/2014/main" id="{E01F845A-DCC2-4709-B5FA-B89F1B1AD746}"/>
                    </a:ext>
                  </a:extLst>
                </p:cNvPr>
                <p:cNvSpPr txBox="1">
                  <a:spLocks noChangeArrowheads="1"/>
                </p:cNvSpPr>
                <p:nvPr/>
              </p:nvSpPr>
              <p:spPr bwMode="auto">
                <a:xfrm>
                  <a:off x="1509" y="3822"/>
                  <a:ext cx="803" cy="2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a:lnSpc>
                      <a:spcPct val="85000"/>
                    </a:lnSpc>
                    <a:defRPr/>
                  </a:pPr>
                  <a:r>
                    <a:rPr lang="en-US" sz="1400"/>
                    <a:t>source port: ?</a:t>
                  </a:r>
                </a:p>
                <a:p>
                  <a:pPr algn="r">
                    <a:lnSpc>
                      <a:spcPct val="85000"/>
                    </a:lnSpc>
                    <a:defRPr/>
                  </a:pPr>
                  <a:r>
                    <a:rPr lang="en-US" sz="1400"/>
                    <a:t>dest port: ?</a:t>
                  </a:r>
                </a:p>
              </p:txBody>
            </p:sp>
          </p:grpSp>
          <p:grpSp>
            <p:nvGrpSpPr>
              <p:cNvPr id="101" name="Group 214">
                <a:extLst>
                  <a:ext uri="{FF2B5EF4-FFF2-40B4-BE49-F238E27FC236}">
                    <a16:creationId xmlns:a16="http://schemas.microsoft.com/office/drawing/2014/main" id="{94E5379D-0907-4B43-BD2C-6606E6BF3DD9}"/>
                  </a:ext>
                </a:extLst>
              </p:cNvPr>
              <p:cNvGrpSpPr>
                <a:grpSpLocks/>
              </p:cNvGrpSpPr>
              <p:nvPr/>
            </p:nvGrpSpPr>
            <p:grpSpPr bwMode="auto">
              <a:xfrm>
                <a:off x="1465942" y="4381500"/>
                <a:ext cx="711200" cy="669925"/>
                <a:chOff x="-44" y="1473"/>
                <a:chExt cx="981" cy="1105"/>
              </a:xfrm>
            </p:grpSpPr>
            <p:pic>
              <p:nvPicPr>
                <p:cNvPr id="102" name="Picture 215" descr="desktop_computer_stylized_medium">
                  <a:extLst>
                    <a:ext uri="{FF2B5EF4-FFF2-40B4-BE49-F238E27FC236}">
                      <a16:creationId xmlns:a16="http://schemas.microsoft.com/office/drawing/2014/main" id="{CA5E250A-7633-48BC-B5FC-83A6AB3DEA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Freeform 216">
                  <a:extLst>
                    <a:ext uri="{FF2B5EF4-FFF2-40B4-BE49-F238E27FC236}">
                      <a16:creationId xmlns:a16="http://schemas.microsoft.com/office/drawing/2014/main" id="{1EE249B2-721D-4B22-BA4C-C25B3B7946DB}"/>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4" name="Group 217">
                <a:extLst>
                  <a:ext uri="{FF2B5EF4-FFF2-40B4-BE49-F238E27FC236}">
                    <a16:creationId xmlns:a16="http://schemas.microsoft.com/office/drawing/2014/main" id="{5264F0A1-D3C3-4E7F-B4AA-C9A384F1A608}"/>
                  </a:ext>
                </a:extLst>
              </p:cNvPr>
              <p:cNvGrpSpPr>
                <a:grpSpLocks/>
              </p:cNvGrpSpPr>
              <p:nvPr/>
            </p:nvGrpSpPr>
            <p:grpSpPr bwMode="auto">
              <a:xfrm flipH="1">
                <a:off x="9735230" y="4505325"/>
                <a:ext cx="711200" cy="669925"/>
                <a:chOff x="-44" y="1473"/>
                <a:chExt cx="981" cy="1105"/>
              </a:xfrm>
            </p:grpSpPr>
            <p:pic>
              <p:nvPicPr>
                <p:cNvPr id="105" name="Picture 218" descr="desktop_computer_stylized_medium">
                  <a:extLst>
                    <a:ext uri="{FF2B5EF4-FFF2-40B4-BE49-F238E27FC236}">
                      <a16:creationId xmlns:a16="http://schemas.microsoft.com/office/drawing/2014/main" id="{858CFEA9-7E12-4853-ADB3-0886193A3B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Freeform 219">
                  <a:extLst>
                    <a:ext uri="{FF2B5EF4-FFF2-40B4-BE49-F238E27FC236}">
                      <a16:creationId xmlns:a16="http://schemas.microsoft.com/office/drawing/2014/main" id="{AE698578-AE95-4BC9-8ACF-A94D6063759E}"/>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7" name="Group 220">
                <a:extLst>
                  <a:ext uri="{FF2B5EF4-FFF2-40B4-BE49-F238E27FC236}">
                    <a16:creationId xmlns:a16="http://schemas.microsoft.com/office/drawing/2014/main" id="{B2B3D0E9-5B57-47F3-8F54-5C7997CF72C1}"/>
                  </a:ext>
                </a:extLst>
              </p:cNvPr>
              <p:cNvGrpSpPr>
                <a:grpSpLocks/>
              </p:cNvGrpSpPr>
              <p:nvPr/>
            </p:nvGrpSpPr>
            <p:grpSpPr bwMode="auto">
              <a:xfrm>
                <a:off x="4558392" y="3903663"/>
                <a:ext cx="358775" cy="704850"/>
                <a:chOff x="4140" y="429"/>
                <a:chExt cx="1425" cy="2396"/>
              </a:xfrm>
            </p:grpSpPr>
            <p:sp>
              <p:nvSpPr>
                <p:cNvPr id="108" name="Freeform 221">
                  <a:extLst>
                    <a:ext uri="{FF2B5EF4-FFF2-40B4-BE49-F238E27FC236}">
                      <a16:creationId xmlns:a16="http://schemas.microsoft.com/office/drawing/2014/main" id="{BCC9B6C6-45A2-40B1-A81D-B7FA306C953C}"/>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 name="Rectangle 222">
                  <a:extLst>
                    <a:ext uri="{FF2B5EF4-FFF2-40B4-BE49-F238E27FC236}">
                      <a16:creationId xmlns:a16="http://schemas.microsoft.com/office/drawing/2014/main" id="{483ABD9F-64E0-4DF7-AD0E-FDADD043B61B}"/>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10" name="Freeform 223">
                  <a:extLst>
                    <a:ext uri="{FF2B5EF4-FFF2-40B4-BE49-F238E27FC236}">
                      <a16:creationId xmlns:a16="http://schemas.microsoft.com/office/drawing/2014/main" id="{61ED2E1C-C9E6-432B-B886-F35EFCF2B047}"/>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 name="Freeform 224">
                  <a:extLst>
                    <a:ext uri="{FF2B5EF4-FFF2-40B4-BE49-F238E27FC236}">
                      <a16:creationId xmlns:a16="http://schemas.microsoft.com/office/drawing/2014/main" id="{34AF119A-EE49-4EBB-B85A-F67467E12999}"/>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 name="Rectangle 225">
                  <a:extLst>
                    <a:ext uri="{FF2B5EF4-FFF2-40B4-BE49-F238E27FC236}">
                      <a16:creationId xmlns:a16="http://schemas.microsoft.com/office/drawing/2014/main" id="{1F65A036-E26A-4724-8209-C68AFC04F111}"/>
                    </a:ext>
                  </a:extLst>
                </p:cNvPr>
                <p:cNvSpPr>
                  <a:spLocks noChangeArrowheads="1"/>
                </p:cNvSpPr>
                <p:nvPr/>
              </p:nvSpPr>
              <p:spPr bwMode="auto">
                <a:xfrm>
                  <a:off x="4209" y="693"/>
                  <a:ext cx="599" cy="49"/>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113" name="Group 226">
                  <a:extLst>
                    <a:ext uri="{FF2B5EF4-FFF2-40B4-BE49-F238E27FC236}">
                      <a16:creationId xmlns:a16="http://schemas.microsoft.com/office/drawing/2014/main" id="{A11DEA88-9592-47CF-AF1C-27C805543218}"/>
                    </a:ext>
                  </a:extLst>
                </p:cNvPr>
                <p:cNvGrpSpPr>
                  <a:grpSpLocks/>
                </p:cNvGrpSpPr>
                <p:nvPr/>
              </p:nvGrpSpPr>
              <p:grpSpPr bwMode="auto">
                <a:xfrm>
                  <a:off x="4749" y="668"/>
                  <a:ext cx="581" cy="145"/>
                  <a:chOff x="614" y="2568"/>
                  <a:chExt cx="725" cy="139"/>
                </a:xfrm>
              </p:grpSpPr>
              <p:sp>
                <p:nvSpPr>
                  <p:cNvPr id="138" name="AutoShape 227">
                    <a:extLst>
                      <a:ext uri="{FF2B5EF4-FFF2-40B4-BE49-F238E27FC236}">
                        <a16:creationId xmlns:a16="http://schemas.microsoft.com/office/drawing/2014/main" id="{3F65649B-E3FA-463C-92A2-74882D0C74A8}"/>
                      </a:ext>
                    </a:extLst>
                  </p:cNvPr>
                  <p:cNvSpPr>
                    <a:spLocks noChangeArrowheads="1"/>
                  </p:cNvSpPr>
                  <p:nvPr/>
                </p:nvSpPr>
                <p:spPr bwMode="auto">
                  <a:xfrm>
                    <a:off x="617" y="2567"/>
                    <a:ext cx="724" cy="140"/>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39" name="AutoShape 228">
                    <a:extLst>
                      <a:ext uri="{FF2B5EF4-FFF2-40B4-BE49-F238E27FC236}">
                        <a16:creationId xmlns:a16="http://schemas.microsoft.com/office/drawing/2014/main" id="{AF20B3F1-3285-4947-A6D2-E1DB5B2C34A2}"/>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114" name="Rectangle 229">
                  <a:extLst>
                    <a:ext uri="{FF2B5EF4-FFF2-40B4-BE49-F238E27FC236}">
                      <a16:creationId xmlns:a16="http://schemas.microsoft.com/office/drawing/2014/main" id="{4F50B0EF-2B53-41B1-BE3C-E4A228697501}"/>
                    </a:ext>
                  </a:extLst>
                </p:cNvPr>
                <p:cNvSpPr>
                  <a:spLocks noChangeArrowheads="1"/>
                </p:cNvSpPr>
                <p:nvPr/>
              </p:nvSpPr>
              <p:spPr bwMode="auto">
                <a:xfrm>
                  <a:off x="4222" y="1017"/>
                  <a:ext cx="599" cy="49"/>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115" name="Group 230">
                  <a:extLst>
                    <a:ext uri="{FF2B5EF4-FFF2-40B4-BE49-F238E27FC236}">
                      <a16:creationId xmlns:a16="http://schemas.microsoft.com/office/drawing/2014/main" id="{348247A4-6522-423D-A4F0-A1ACC36F156E}"/>
                    </a:ext>
                  </a:extLst>
                </p:cNvPr>
                <p:cNvGrpSpPr>
                  <a:grpSpLocks/>
                </p:cNvGrpSpPr>
                <p:nvPr/>
              </p:nvGrpSpPr>
              <p:grpSpPr bwMode="auto">
                <a:xfrm>
                  <a:off x="4747" y="994"/>
                  <a:ext cx="581" cy="134"/>
                  <a:chOff x="614" y="2568"/>
                  <a:chExt cx="725" cy="139"/>
                </a:xfrm>
              </p:grpSpPr>
              <p:sp>
                <p:nvSpPr>
                  <p:cNvPr id="136" name="AutoShape 231">
                    <a:extLst>
                      <a:ext uri="{FF2B5EF4-FFF2-40B4-BE49-F238E27FC236}">
                        <a16:creationId xmlns:a16="http://schemas.microsoft.com/office/drawing/2014/main" id="{CEE3D4AA-EDAC-4713-B5E5-D058B953422B}"/>
                      </a:ext>
                    </a:extLst>
                  </p:cNvPr>
                  <p:cNvSpPr>
                    <a:spLocks noChangeArrowheads="1"/>
                  </p:cNvSpPr>
                  <p:nvPr/>
                </p:nvSpPr>
                <p:spPr bwMode="auto">
                  <a:xfrm>
                    <a:off x="612" y="2570"/>
                    <a:ext cx="724" cy="162"/>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37" name="AutoShape 232">
                    <a:extLst>
                      <a:ext uri="{FF2B5EF4-FFF2-40B4-BE49-F238E27FC236}">
                        <a16:creationId xmlns:a16="http://schemas.microsoft.com/office/drawing/2014/main" id="{3007FAC1-2D98-4957-9EC3-0800A04FF6C3}"/>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116" name="Rectangle 233">
                  <a:extLst>
                    <a:ext uri="{FF2B5EF4-FFF2-40B4-BE49-F238E27FC236}">
                      <a16:creationId xmlns:a16="http://schemas.microsoft.com/office/drawing/2014/main" id="{878E682D-9113-4C0D-8D8C-866C67CCC9CA}"/>
                    </a:ext>
                  </a:extLst>
                </p:cNvPr>
                <p:cNvSpPr>
                  <a:spLocks noChangeArrowheads="1"/>
                </p:cNvSpPr>
                <p:nvPr/>
              </p:nvSpPr>
              <p:spPr bwMode="auto">
                <a:xfrm>
                  <a:off x="4216" y="1357"/>
                  <a:ext cx="599" cy="49"/>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17" name="Rectangle 234">
                  <a:extLst>
                    <a:ext uri="{FF2B5EF4-FFF2-40B4-BE49-F238E27FC236}">
                      <a16:creationId xmlns:a16="http://schemas.microsoft.com/office/drawing/2014/main" id="{DDDD3B2F-212D-4D9D-B400-16ED89DF930A}"/>
                    </a:ext>
                  </a:extLst>
                </p:cNvPr>
                <p:cNvSpPr>
                  <a:spLocks noChangeArrowheads="1"/>
                </p:cNvSpPr>
                <p:nvPr/>
              </p:nvSpPr>
              <p:spPr bwMode="auto">
                <a:xfrm>
                  <a:off x="4228" y="1654"/>
                  <a:ext cx="593" cy="49"/>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nvGrpSpPr>
                <p:cNvPr id="118" name="Group 235">
                  <a:extLst>
                    <a:ext uri="{FF2B5EF4-FFF2-40B4-BE49-F238E27FC236}">
                      <a16:creationId xmlns:a16="http://schemas.microsoft.com/office/drawing/2014/main" id="{8CAF7DC0-6865-46AB-B09B-2D1A704F5928}"/>
                    </a:ext>
                  </a:extLst>
                </p:cNvPr>
                <p:cNvGrpSpPr>
                  <a:grpSpLocks/>
                </p:cNvGrpSpPr>
                <p:nvPr/>
              </p:nvGrpSpPr>
              <p:grpSpPr bwMode="auto">
                <a:xfrm>
                  <a:off x="4735" y="1627"/>
                  <a:ext cx="582" cy="151"/>
                  <a:chOff x="614" y="2568"/>
                  <a:chExt cx="725" cy="139"/>
                </a:xfrm>
              </p:grpSpPr>
              <p:sp>
                <p:nvSpPr>
                  <p:cNvPr id="134" name="AutoShape 236">
                    <a:extLst>
                      <a:ext uri="{FF2B5EF4-FFF2-40B4-BE49-F238E27FC236}">
                        <a16:creationId xmlns:a16="http://schemas.microsoft.com/office/drawing/2014/main" id="{F1A52B14-BA04-4502-B1D7-1A4693DD95A1}"/>
                      </a:ext>
                    </a:extLst>
                  </p:cNvPr>
                  <p:cNvSpPr>
                    <a:spLocks noChangeArrowheads="1"/>
                  </p:cNvSpPr>
                  <p:nvPr/>
                </p:nvSpPr>
                <p:spPr bwMode="auto">
                  <a:xfrm>
                    <a:off x="611" y="2568"/>
                    <a:ext cx="730"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35" name="AutoShape 237">
                    <a:extLst>
                      <a:ext uri="{FF2B5EF4-FFF2-40B4-BE49-F238E27FC236}">
                        <a16:creationId xmlns:a16="http://schemas.microsoft.com/office/drawing/2014/main" id="{80A40E9D-6503-41D1-B5E5-42A21F5C83B7}"/>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119" name="Freeform 238">
                  <a:extLst>
                    <a:ext uri="{FF2B5EF4-FFF2-40B4-BE49-F238E27FC236}">
                      <a16:creationId xmlns:a16="http://schemas.microsoft.com/office/drawing/2014/main" id="{EE1DAFF4-3DC7-4B52-8763-586E6A6C224F}"/>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0" name="Group 239">
                  <a:extLst>
                    <a:ext uri="{FF2B5EF4-FFF2-40B4-BE49-F238E27FC236}">
                      <a16:creationId xmlns:a16="http://schemas.microsoft.com/office/drawing/2014/main" id="{3A4EBE96-00EA-4523-957F-D78311ABFE0F}"/>
                    </a:ext>
                  </a:extLst>
                </p:cNvPr>
                <p:cNvGrpSpPr>
                  <a:grpSpLocks/>
                </p:cNvGrpSpPr>
                <p:nvPr/>
              </p:nvGrpSpPr>
              <p:grpSpPr bwMode="auto">
                <a:xfrm>
                  <a:off x="4739" y="1327"/>
                  <a:ext cx="582" cy="139"/>
                  <a:chOff x="614" y="2568"/>
                  <a:chExt cx="725" cy="139"/>
                </a:xfrm>
              </p:grpSpPr>
              <p:sp>
                <p:nvSpPr>
                  <p:cNvPr id="132" name="AutoShape 240">
                    <a:extLst>
                      <a:ext uri="{FF2B5EF4-FFF2-40B4-BE49-F238E27FC236}">
                        <a16:creationId xmlns:a16="http://schemas.microsoft.com/office/drawing/2014/main" id="{9171D8DC-8981-43FA-8530-9AC8B6CE3D06}"/>
                      </a:ext>
                    </a:extLst>
                  </p:cNvPr>
                  <p:cNvSpPr>
                    <a:spLocks noChangeArrowheads="1"/>
                  </p:cNvSpPr>
                  <p:nvPr/>
                </p:nvSpPr>
                <p:spPr bwMode="auto">
                  <a:xfrm>
                    <a:off x="614" y="2566"/>
                    <a:ext cx="723" cy="140"/>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33" name="AutoShape 241">
                    <a:extLst>
                      <a:ext uri="{FF2B5EF4-FFF2-40B4-BE49-F238E27FC236}">
                        <a16:creationId xmlns:a16="http://schemas.microsoft.com/office/drawing/2014/main" id="{2B95B9FE-7BFA-4A66-96E9-C7F6D50BD051}"/>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sp>
              <p:nvSpPr>
                <p:cNvPr id="121" name="Rectangle 242">
                  <a:extLst>
                    <a:ext uri="{FF2B5EF4-FFF2-40B4-BE49-F238E27FC236}">
                      <a16:creationId xmlns:a16="http://schemas.microsoft.com/office/drawing/2014/main" id="{BC72B7C2-5EB5-4A3A-9E69-638D4C7EF048}"/>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22" name="Freeform 243">
                  <a:extLst>
                    <a:ext uri="{FF2B5EF4-FFF2-40B4-BE49-F238E27FC236}">
                      <a16:creationId xmlns:a16="http://schemas.microsoft.com/office/drawing/2014/main" id="{F3C402C3-DDD7-433B-A623-B546216212D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 name="Freeform 244">
                  <a:extLst>
                    <a:ext uri="{FF2B5EF4-FFF2-40B4-BE49-F238E27FC236}">
                      <a16:creationId xmlns:a16="http://schemas.microsoft.com/office/drawing/2014/main" id="{1F19B84A-C015-49C7-9E80-708B48D9A90A}"/>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4" name="Oval 245">
                  <a:extLst>
                    <a:ext uri="{FF2B5EF4-FFF2-40B4-BE49-F238E27FC236}">
                      <a16:creationId xmlns:a16="http://schemas.microsoft.com/office/drawing/2014/main" id="{A0FC0A57-91FC-40A3-B072-A148629E5467}"/>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25" name="Freeform 246">
                  <a:extLst>
                    <a:ext uri="{FF2B5EF4-FFF2-40B4-BE49-F238E27FC236}">
                      <a16:creationId xmlns:a16="http://schemas.microsoft.com/office/drawing/2014/main" id="{87E12BF0-1F82-414A-88AC-19C37EC493A8}"/>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 name="AutoShape 247">
                  <a:extLst>
                    <a:ext uri="{FF2B5EF4-FFF2-40B4-BE49-F238E27FC236}">
                      <a16:creationId xmlns:a16="http://schemas.microsoft.com/office/drawing/2014/main" id="{953EFF50-8E84-463F-B411-C40DDECA2C1B}"/>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27" name="AutoShape 248">
                  <a:extLst>
                    <a:ext uri="{FF2B5EF4-FFF2-40B4-BE49-F238E27FC236}">
                      <a16:creationId xmlns:a16="http://schemas.microsoft.com/office/drawing/2014/main" id="{9735FF61-491C-480D-8578-617D4006FA94}"/>
                    </a:ext>
                  </a:extLst>
                </p:cNvPr>
                <p:cNvSpPr>
                  <a:spLocks noChangeArrowheads="1"/>
                </p:cNvSpPr>
                <p:nvPr/>
              </p:nvSpPr>
              <p:spPr bwMode="auto">
                <a:xfrm>
                  <a:off x="4203" y="2712"/>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28" name="Oval 249">
                  <a:extLst>
                    <a:ext uri="{FF2B5EF4-FFF2-40B4-BE49-F238E27FC236}">
                      <a16:creationId xmlns:a16="http://schemas.microsoft.com/office/drawing/2014/main" id="{51E92F23-BC78-471D-9CA7-10717EE4781A}"/>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29" name="Oval 250">
                  <a:extLst>
                    <a:ext uri="{FF2B5EF4-FFF2-40B4-BE49-F238E27FC236}">
                      <a16:creationId xmlns:a16="http://schemas.microsoft.com/office/drawing/2014/main" id="{3B79C059-6A56-453B-80A6-0F196D70663A}"/>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sz="1800">
                    <a:solidFill>
                      <a:srgbClr val="FF0000"/>
                    </a:solidFill>
                    <a:latin typeface="Arial" charset="0"/>
                    <a:ea typeface="ＭＳ Ｐゴシック" charset="0"/>
                    <a:cs typeface="Arial" charset="0"/>
                  </a:endParaRPr>
                </a:p>
              </p:txBody>
            </p:sp>
            <p:sp>
              <p:nvSpPr>
                <p:cNvPr id="130" name="Oval 251">
                  <a:extLst>
                    <a:ext uri="{FF2B5EF4-FFF2-40B4-BE49-F238E27FC236}">
                      <a16:creationId xmlns:a16="http://schemas.microsoft.com/office/drawing/2014/main" id="{F18E23B1-8605-4F5B-AA5B-0B8AC5C114D7}"/>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31" name="Rectangle 252">
                  <a:extLst>
                    <a:ext uri="{FF2B5EF4-FFF2-40B4-BE49-F238E27FC236}">
                      <a16:creationId xmlns:a16="http://schemas.microsoft.com/office/drawing/2014/main" id="{FF62EE04-02B4-4D11-B02F-3A3E09182B12}"/>
                    </a:ext>
                  </a:extLst>
                </p:cNvPr>
                <p:cNvSpPr>
                  <a:spLocks noChangeArrowheads="1"/>
                </p:cNvSpPr>
                <p:nvPr/>
              </p:nvSpPr>
              <p:spPr bwMode="auto">
                <a:xfrm>
                  <a:off x="5061" y="1837"/>
                  <a:ext cx="88" cy="761"/>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grpSp>
        </p:grpSp>
      </p:grpSp>
      <p:sp>
        <p:nvSpPr>
          <p:cNvPr id="140" name="矩形 139"/>
          <p:cNvSpPr/>
          <p:nvPr/>
        </p:nvSpPr>
        <p:spPr>
          <a:xfrm>
            <a:off x="7744310" y="702353"/>
            <a:ext cx="4189800" cy="830997"/>
          </a:xfrm>
          <a:prstGeom prst="rect">
            <a:avLst/>
          </a:prstGeom>
        </p:spPr>
        <p:txBody>
          <a:bodyPr wrap="square">
            <a:spAutoFit/>
          </a:bodyPr>
          <a:lstStyle/>
          <a:p>
            <a:pPr marL="342900" indent="-342900">
              <a:lnSpc>
                <a:spcPct val="120000"/>
              </a:lnSpc>
              <a:spcBef>
                <a:spcPct val="0"/>
              </a:spcBef>
              <a:buFont typeface="Wingdings" panose="05000000000000000000" pitchFamily="2" charset="2"/>
              <a:buChar char="l"/>
            </a:pPr>
            <a:r>
              <a:rPr lang="en-US" altLang="zh-CN" sz="2000" b="1" dirty="0" smtClean="0">
                <a:latin typeface="微软雅黑" panose="020B0503020204020204" pitchFamily="34" charset="-122"/>
                <a:ea typeface="微软雅黑" panose="020B0503020204020204" pitchFamily="34" charset="-122"/>
              </a:rPr>
              <a:t>UDP </a:t>
            </a:r>
            <a:r>
              <a:rPr lang="zh-CN" altLang="en-US" sz="2000" b="1" dirty="0">
                <a:latin typeface="微软雅黑" panose="020B0503020204020204" pitchFamily="34" charset="-122"/>
                <a:ea typeface="微软雅黑" panose="020B0503020204020204" pitchFamily="34" charset="-122"/>
              </a:rPr>
              <a:t>套接字由两个因素指定</a:t>
            </a:r>
            <a:r>
              <a:rPr lang="en-US" altLang="zh-CN" sz="2000" b="1" dirty="0">
                <a:latin typeface="微软雅黑" panose="020B0503020204020204" pitchFamily="34" charset="-122"/>
                <a:ea typeface="微软雅黑" panose="020B0503020204020204" pitchFamily="34" charset="-122"/>
              </a:rPr>
              <a:t>:</a:t>
            </a:r>
          </a:p>
          <a:p>
            <a:pPr>
              <a:lnSpc>
                <a:spcPct val="120000"/>
              </a:lnSpc>
              <a:spcBef>
                <a:spcPct val="0"/>
              </a:spcBef>
            </a:pPr>
            <a:r>
              <a:rPr lang="en-US" altLang="zh-CN" sz="2000" b="1"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目的</a:t>
            </a:r>
            <a:r>
              <a:rPr lang="en-US" altLang="zh-CN" sz="2000" b="1" dirty="0">
                <a:solidFill>
                  <a:srgbClr val="FF0000"/>
                </a:solidFill>
                <a:latin typeface="微软雅黑" panose="020B0503020204020204" pitchFamily="34" charset="-122"/>
                <a:ea typeface="微软雅黑" panose="020B0503020204020204" pitchFamily="34" charset="-122"/>
              </a:rPr>
              <a:t>IP</a:t>
            </a:r>
            <a:r>
              <a:rPr lang="zh-CN" altLang="en-US" sz="2000" b="1" dirty="0">
                <a:solidFill>
                  <a:srgbClr val="FF0000"/>
                </a:solidFill>
                <a:latin typeface="微软雅黑" panose="020B0503020204020204" pitchFamily="34" charset="-122"/>
                <a:ea typeface="微软雅黑" panose="020B0503020204020204" pitchFamily="34" charset="-122"/>
              </a:rPr>
              <a:t>地址</a:t>
            </a:r>
            <a:r>
              <a:rPr lang="en-US" altLang="zh-CN" sz="2000" b="1" dirty="0">
                <a:solidFill>
                  <a:srgbClr val="FF0000"/>
                </a:solidFill>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目的端口号</a:t>
            </a:r>
            <a:r>
              <a:rPr lang="en-US" altLang="zh-CN" sz="2000" b="1" dirty="0" smtClean="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88374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500"/>
                                        <p:tgtEl>
                                          <p:spTgt spid="4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0">
                                            <p:txEl>
                                              <p:pRg st="0" end="0"/>
                                            </p:txEl>
                                          </p:spTgt>
                                        </p:tgtEl>
                                        <p:attrNameLst>
                                          <p:attrName>style.visibility</p:attrName>
                                        </p:attrNameLst>
                                      </p:cBhvr>
                                      <p:to>
                                        <p:strVal val="visible"/>
                                      </p:to>
                                    </p:set>
                                    <p:animEffect transition="in" filter="fade">
                                      <p:cBhvr>
                                        <p:cTn id="23" dur="500"/>
                                        <p:tgtEl>
                                          <p:spTgt spid="140">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40">
                                            <p:txEl>
                                              <p:pRg st="1" end="1"/>
                                            </p:txEl>
                                          </p:spTgt>
                                        </p:tgtEl>
                                        <p:attrNameLst>
                                          <p:attrName>style.visibility</p:attrName>
                                        </p:attrNameLst>
                                      </p:cBhvr>
                                      <p:to>
                                        <p:strVal val="visible"/>
                                      </p:to>
                                    </p:set>
                                    <p:animEffect transition="in" filter="fade">
                                      <p:cBhvr>
                                        <p:cTn id="26" dur="500"/>
                                        <p:tgtEl>
                                          <p:spTgt spid="14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1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6157237" y="1696954"/>
            <a:ext cx="6211225" cy="4326773"/>
            <a:chOff x="55321" y="4273550"/>
            <a:chExt cx="7494036" cy="2195082"/>
          </a:xfrm>
        </p:grpSpPr>
        <p:sp>
          <p:nvSpPr>
            <p:cNvPr id="10" name="圆角矩形 9"/>
            <p:cNvSpPr/>
            <p:nvPr/>
          </p:nvSpPr>
          <p:spPr>
            <a:xfrm>
              <a:off x="55321" y="4441393"/>
              <a:ext cx="6566290" cy="202723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Rectangle 39"/>
            <p:cNvSpPr>
              <a:spLocks noChangeArrowheads="1"/>
            </p:cNvSpPr>
            <p:nvPr/>
          </p:nvSpPr>
          <p:spPr bwMode="auto">
            <a:xfrm>
              <a:off x="445294" y="4273550"/>
              <a:ext cx="7104063"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buSzPct val="85000"/>
                <a:buFont typeface="Wingdings" panose="05000000000000000000" pitchFamily="2" charset="2"/>
                <a:buChar char="Ø"/>
              </a:pPr>
              <a:endParaRPr lang="zh-CN" altLang="en-US" sz="2000" dirty="0">
                <a:latin typeface="+mn-lt"/>
                <a:ea typeface="+mn-ea"/>
                <a:cs typeface="+mn-ea"/>
                <a:sym typeface="+mn-lt"/>
              </a:endParaRPr>
            </a:p>
          </p:txBody>
        </p:sp>
      </p:grpSp>
      <p:sp>
        <p:nvSpPr>
          <p:cNvPr id="8" name="圆角矩形 7"/>
          <p:cNvSpPr/>
          <p:nvPr/>
        </p:nvSpPr>
        <p:spPr>
          <a:xfrm>
            <a:off x="930617" y="2027793"/>
            <a:ext cx="4668801" cy="399593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890" name="Rectangle 2"/>
          <p:cNvSpPr>
            <a:spLocks noChangeArrowheads="1"/>
          </p:cNvSpPr>
          <p:nvPr/>
        </p:nvSpPr>
        <p:spPr bwMode="auto">
          <a:xfrm>
            <a:off x="1754188" y="3810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多路复用和多路分解</a:t>
            </a:r>
          </a:p>
        </p:txBody>
      </p:sp>
      <p:sp>
        <p:nvSpPr>
          <p:cNvPr id="41" name="矩形 40"/>
          <p:cNvSpPr/>
          <p:nvPr/>
        </p:nvSpPr>
        <p:spPr>
          <a:xfrm>
            <a:off x="4387842" y="710268"/>
            <a:ext cx="3416320" cy="523220"/>
          </a:xfrm>
          <a:prstGeom prst="rect">
            <a:avLst/>
          </a:prstGeom>
        </p:spPr>
        <p:txBody>
          <a:bodyPr wrap="none">
            <a:spAutoFit/>
          </a:bodyPr>
          <a:lstStyle/>
          <a:p>
            <a:pPr algn="ctr"/>
            <a:r>
              <a:rPr lang="zh-CN" altLang="en-US" sz="2800" b="1" dirty="0">
                <a:solidFill>
                  <a:schemeClr val="accent1"/>
                </a:solidFill>
                <a:cs typeface="+mn-ea"/>
                <a:sym typeface="+mn-lt"/>
              </a:rPr>
              <a:t>面向连接的多路分解</a:t>
            </a:r>
            <a:endParaRPr lang="en-US" altLang="zh-CN" sz="2800" b="1" dirty="0">
              <a:solidFill>
                <a:schemeClr val="accent1"/>
              </a:solidFill>
              <a:cs typeface="+mn-ea"/>
              <a:sym typeface="+mn-lt"/>
            </a:endParaRPr>
          </a:p>
        </p:txBody>
      </p:sp>
      <p:sp>
        <p:nvSpPr>
          <p:cNvPr id="19" name="Rectangle 2"/>
          <p:cNvSpPr>
            <a:spLocks noChangeArrowheads="1"/>
          </p:cNvSpPr>
          <p:nvPr/>
        </p:nvSpPr>
        <p:spPr bwMode="auto">
          <a:xfrm>
            <a:off x="1601788" y="356683"/>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2" name="矩形 1"/>
          <p:cNvSpPr/>
          <p:nvPr/>
        </p:nvSpPr>
        <p:spPr>
          <a:xfrm>
            <a:off x="1324529" y="2297205"/>
            <a:ext cx="4234035" cy="3785652"/>
          </a:xfrm>
          <a:prstGeom prst="rect">
            <a:avLst/>
          </a:prstGeom>
        </p:spPr>
        <p:txBody>
          <a:bodyPr wrap="square">
            <a:spAutoFit/>
          </a:bodyPr>
          <a:lstStyle/>
          <a:p>
            <a:pPr marL="342900" indent="-342900">
              <a:lnSpc>
                <a:spcPct val="150000"/>
              </a:lnSpc>
              <a:buFont typeface="Wingdings" panose="05000000000000000000" pitchFamily="2" charset="2"/>
              <a:buChar char="l"/>
              <a:defRPr/>
            </a:pPr>
            <a:r>
              <a:rPr lang="en-US" altLang="zh-CN" sz="2000" dirty="0">
                <a:solidFill>
                  <a:schemeClr val="bg1"/>
                </a:solidFill>
                <a:latin typeface="微软雅黑" panose="020B0503020204020204" pitchFamily="34" charset="-122"/>
                <a:ea typeface="微软雅黑" panose="020B0503020204020204" pitchFamily="34" charset="-122"/>
              </a:rPr>
              <a:t>TCP </a:t>
            </a:r>
            <a:r>
              <a:rPr lang="zh-CN" altLang="en-US" sz="2000" dirty="0">
                <a:solidFill>
                  <a:schemeClr val="bg1"/>
                </a:solidFill>
                <a:latin typeface="微软雅黑" panose="020B0503020204020204" pitchFamily="34" charset="-122"/>
                <a:ea typeface="微软雅黑" panose="020B0503020204020204" pitchFamily="34" charset="-122"/>
              </a:rPr>
              <a:t>套接字由</a:t>
            </a:r>
            <a:r>
              <a:rPr lang="en-US" altLang="zh-CN" sz="2000" dirty="0">
                <a:solidFill>
                  <a:schemeClr val="bg1"/>
                </a:solidFill>
                <a:latin typeface="微软雅黑" panose="020B0503020204020204" pitchFamily="34" charset="-122"/>
                <a:ea typeface="微软雅黑" panose="020B0503020204020204" pitchFamily="34" charset="-122"/>
              </a:rPr>
              <a:t>4</a:t>
            </a:r>
            <a:r>
              <a:rPr lang="zh-CN" altLang="en-US" sz="2000" dirty="0">
                <a:solidFill>
                  <a:schemeClr val="bg1"/>
                </a:solidFill>
                <a:latin typeface="微软雅黑" panose="020B0503020204020204" pitchFamily="34" charset="-122"/>
                <a:ea typeface="微软雅黑" panose="020B0503020204020204" pitchFamily="34" charset="-122"/>
              </a:rPr>
              <a:t>部分指定</a:t>
            </a:r>
            <a:r>
              <a:rPr lang="en-US" altLang="zh-CN" sz="2000" dirty="0">
                <a:solidFill>
                  <a:schemeClr val="bg1"/>
                </a:solidFill>
                <a:latin typeface="微软雅黑" panose="020B0503020204020204" pitchFamily="34" charset="-122"/>
                <a:ea typeface="微软雅黑" panose="020B0503020204020204" pitchFamily="34" charset="-122"/>
              </a:rPr>
              <a:t>: </a:t>
            </a:r>
          </a:p>
          <a:p>
            <a:pPr marL="800100" lvl="1" indent="-342900">
              <a:lnSpc>
                <a:spcPct val="150000"/>
              </a:lnSpc>
              <a:buFont typeface="Arial" panose="020B0604020202020204" pitchFamily="34" charset="0"/>
              <a:buChar char="•"/>
              <a:defRPr/>
            </a:pPr>
            <a:r>
              <a:rPr lang="zh-CN" altLang="en-US" sz="2000" dirty="0">
                <a:solidFill>
                  <a:schemeClr val="bg1"/>
                </a:solidFill>
                <a:latin typeface="微软雅黑" panose="020B0503020204020204" pitchFamily="34" charset="-122"/>
                <a:ea typeface="微软雅黑" panose="020B0503020204020204" pitchFamily="34" charset="-122"/>
              </a:rPr>
              <a:t>源</a:t>
            </a:r>
            <a:r>
              <a:rPr lang="en-US" altLang="zh-CN" sz="2000" dirty="0">
                <a:solidFill>
                  <a:schemeClr val="bg1"/>
                </a:solidFill>
                <a:latin typeface="微软雅黑" panose="020B0503020204020204" pitchFamily="34" charset="-122"/>
                <a:ea typeface="微软雅黑" panose="020B0503020204020204" pitchFamily="34" charset="-122"/>
              </a:rPr>
              <a:t>IP</a:t>
            </a:r>
            <a:r>
              <a:rPr lang="zh-CN" altLang="en-US" sz="2000" dirty="0">
                <a:solidFill>
                  <a:schemeClr val="bg1"/>
                </a:solidFill>
                <a:latin typeface="微软雅黑" panose="020B0503020204020204" pitchFamily="34" charset="-122"/>
                <a:ea typeface="微软雅黑" panose="020B0503020204020204" pitchFamily="34" charset="-122"/>
              </a:rPr>
              <a:t>地址</a:t>
            </a:r>
          </a:p>
          <a:p>
            <a:pPr marL="800100" lvl="1" indent="-342900">
              <a:lnSpc>
                <a:spcPct val="150000"/>
              </a:lnSpc>
              <a:buFont typeface="Arial" panose="020B0604020202020204" pitchFamily="34" charset="0"/>
              <a:buChar char="•"/>
              <a:defRPr/>
            </a:pPr>
            <a:r>
              <a:rPr lang="zh-CN" altLang="en-US" sz="2000" dirty="0">
                <a:solidFill>
                  <a:schemeClr val="bg1"/>
                </a:solidFill>
                <a:latin typeface="微软雅黑" panose="020B0503020204020204" pitchFamily="34" charset="-122"/>
                <a:ea typeface="微软雅黑" panose="020B0503020204020204" pitchFamily="34" charset="-122"/>
              </a:rPr>
              <a:t>源端口号</a:t>
            </a:r>
          </a:p>
          <a:p>
            <a:pPr marL="800100" lvl="1" indent="-342900">
              <a:lnSpc>
                <a:spcPct val="150000"/>
              </a:lnSpc>
              <a:buFont typeface="Arial" panose="020B0604020202020204" pitchFamily="34" charset="0"/>
              <a:buChar char="•"/>
              <a:defRPr/>
            </a:pPr>
            <a:r>
              <a:rPr lang="zh-CN" altLang="en-US" sz="2000" dirty="0">
                <a:solidFill>
                  <a:schemeClr val="bg1"/>
                </a:solidFill>
                <a:latin typeface="微软雅黑" panose="020B0503020204020204" pitchFamily="34" charset="-122"/>
                <a:ea typeface="微软雅黑" panose="020B0503020204020204" pitchFamily="34" charset="-122"/>
              </a:rPr>
              <a:t>目的</a:t>
            </a:r>
            <a:r>
              <a:rPr lang="en-US" altLang="zh-CN" sz="2000" dirty="0">
                <a:solidFill>
                  <a:schemeClr val="bg1"/>
                </a:solidFill>
                <a:latin typeface="微软雅黑" panose="020B0503020204020204" pitchFamily="34" charset="-122"/>
                <a:ea typeface="微软雅黑" panose="020B0503020204020204" pitchFamily="34" charset="-122"/>
              </a:rPr>
              <a:t>IP</a:t>
            </a:r>
            <a:r>
              <a:rPr lang="zh-CN" altLang="en-US" sz="2000" dirty="0">
                <a:solidFill>
                  <a:schemeClr val="bg1"/>
                </a:solidFill>
                <a:latin typeface="微软雅黑" panose="020B0503020204020204" pitchFamily="34" charset="-122"/>
                <a:ea typeface="微软雅黑" panose="020B0503020204020204" pitchFamily="34" charset="-122"/>
              </a:rPr>
              <a:t>地址</a:t>
            </a:r>
          </a:p>
          <a:p>
            <a:pPr marL="800100" lvl="1" indent="-342900">
              <a:lnSpc>
                <a:spcPct val="150000"/>
              </a:lnSpc>
              <a:buFont typeface="Arial" panose="020B0604020202020204" pitchFamily="34" charset="0"/>
              <a:buChar char="•"/>
              <a:defRPr/>
            </a:pPr>
            <a:r>
              <a:rPr lang="zh-CN" altLang="en-US" sz="2000" dirty="0">
                <a:solidFill>
                  <a:schemeClr val="bg1"/>
                </a:solidFill>
                <a:latin typeface="微软雅黑" panose="020B0503020204020204" pitchFamily="34" charset="-122"/>
                <a:ea typeface="微软雅黑" panose="020B0503020204020204" pitchFamily="34" charset="-122"/>
              </a:rPr>
              <a:t>目的端口号</a:t>
            </a:r>
          </a:p>
          <a:p>
            <a:pPr marL="342900" indent="-342900">
              <a:lnSpc>
                <a:spcPct val="150000"/>
              </a:lnSpc>
              <a:buFont typeface="Wingdings" panose="05000000000000000000" pitchFamily="2" charset="2"/>
              <a:buChar char="l"/>
              <a:defRPr/>
            </a:pPr>
            <a:r>
              <a:rPr lang="zh-CN" altLang="en-US" sz="2000" dirty="0">
                <a:solidFill>
                  <a:schemeClr val="bg1"/>
                </a:solidFill>
                <a:latin typeface="微软雅黑" panose="020B0503020204020204" pitchFamily="34" charset="-122"/>
                <a:ea typeface="微软雅黑" panose="020B0503020204020204" pitchFamily="34" charset="-122"/>
              </a:rPr>
              <a:t>接收主机使用所有四个值</a:t>
            </a:r>
            <a:r>
              <a:rPr lang="zh-CN" altLang="en-US" sz="2000" dirty="0" smtClean="0">
                <a:solidFill>
                  <a:schemeClr val="bg1"/>
                </a:solidFill>
                <a:latin typeface="微软雅黑" panose="020B0503020204020204" pitchFamily="34" charset="-122"/>
                <a:ea typeface="微软雅黑" panose="020B0503020204020204" pitchFamily="34" charset="-122"/>
              </a:rPr>
              <a:t>将</a:t>
            </a:r>
            <a:r>
              <a:rPr lang="zh-CN" altLang="en-US" sz="2000" dirty="0">
                <a:solidFill>
                  <a:schemeClr val="bg1"/>
                </a:solidFill>
                <a:latin typeface="微软雅黑" panose="020B0503020204020204" pitchFamily="34" charset="-122"/>
                <a:ea typeface="微软雅黑" panose="020B0503020204020204" pitchFamily="34" charset="-122"/>
              </a:rPr>
              <a:t>报文</a:t>
            </a:r>
            <a:r>
              <a:rPr lang="zh-CN" altLang="en-US" sz="2000" dirty="0" smtClean="0">
                <a:solidFill>
                  <a:schemeClr val="bg1"/>
                </a:solidFill>
                <a:latin typeface="微软雅黑" panose="020B0503020204020204" pitchFamily="34" charset="-122"/>
                <a:ea typeface="微软雅黑" panose="020B0503020204020204" pitchFamily="34" charset="-122"/>
              </a:rPr>
              <a:t>定位</a:t>
            </a:r>
            <a:r>
              <a:rPr lang="zh-CN" altLang="en-US" sz="2000" dirty="0">
                <a:solidFill>
                  <a:schemeClr val="bg1"/>
                </a:solidFill>
                <a:latin typeface="微软雅黑" panose="020B0503020204020204" pitchFamily="34" charset="-122"/>
                <a:ea typeface="微软雅黑" panose="020B0503020204020204" pitchFamily="34" charset="-122"/>
              </a:rPr>
              <a:t>到合适的套接字</a:t>
            </a:r>
          </a:p>
          <a:p>
            <a:pPr>
              <a:lnSpc>
                <a:spcPct val="150000"/>
              </a:lnSpc>
              <a:defRPr/>
            </a:pPr>
            <a:endParaRPr lang="zh-CN" altLang="en-US" sz="2000" dirty="0">
              <a:solidFill>
                <a:schemeClr val="bg1"/>
              </a:solidFill>
              <a:ea typeface="宋体" panose="02010600030101010101" pitchFamily="2" charset="-122"/>
            </a:endParaRPr>
          </a:p>
        </p:txBody>
      </p:sp>
      <p:sp>
        <p:nvSpPr>
          <p:cNvPr id="3" name="矩形 2"/>
          <p:cNvSpPr/>
          <p:nvPr/>
        </p:nvSpPr>
        <p:spPr>
          <a:xfrm>
            <a:off x="6429855" y="2284347"/>
            <a:ext cx="5169670" cy="2862322"/>
          </a:xfrm>
          <a:prstGeom prst="rect">
            <a:avLst/>
          </a:prstGeom>
        </p:spPr>
        <p:txBody>
          <a:bodyPr wrap="square">
            <a:spAutoFit/>
          </a:bodyPr>
          <a:lstStyle/>
          <a:p>
            <a:pPr marL="342900" indent="-342900">
              <a:lnSpc>
                <a:spcPct val="150000"/>
              </a:lnSpc>
              <a:buFont typeface="Wingdings" panose="05000000000000000000" pitchFamily="2" charset="2"/>
              <a:buChar char="l"/>
            </a:pPr>
            <a:r>
              <a:rPr lang="zh-CN" altLang="en-US" sz="2000" dirty="0">
                <a:solidFill>
                  <a:schemeClr val="bg1"/>
                </a:solidFill>
                <a:latin typeface="微软雅黑" panose="020B0503020204020204" pitchFamily="34" charset="-122"/>
                <a:ea typeface="微软雅黑" panose="020B0503020204020204" pitchFamily="34" charset="-122"/>
              </a:rPr>
              <a:t>服务器主机支持很多同时</a:t>
            </a:r>
            <a:r>
              <a:rPr lang="zh-CN" altLang="en-US" sz="2000" dirty="0" smtClean="0">
                <a:solidFill>
                  <a:schemeClr val="bg1"/>
                </a:solidFill>
                <a:latin typeface="微软雅黑" panose="020B0503020204020204" pitchFamily="34" charset="-122"/>
                <a:ea typeface="微软雅黑" panose="020B0503020204020204" pitchFamily="34" charset="-122"/>
              </a:rPr>
              <a:t>的</a:t>
            </a:r>
            <a:r>
              <a:rPr lang="en-US" altLang="zh-CN" sz="2000" dirty="0" smtClean="0">
                <a:solidFill>
                  <a:schemeClr val="bg1"/>
                </a:solidFill>
                <a:latin typeface="微软雅黑" panose="020B0503020204020204" pitchFamily="34" charset="-122"/>
                <a:ea typeface="微软雅黑" panose="020B0503020204020204" pitchFamily="34" charset="-122"/>
              </a:rPr>
              <a:t>TCP </a:t>
            </a:r>
            <a:r>
              <a:rPr lang="zh-CN" altLang="en-US" sz="2000" dirty="0">
                <a:solidFill>
                  <a:schemeClr val="bg1"/>
                </a:solidFill>
                <a:latin typeface="微软雅黑" panose="020B0503020204020204" pitchFamily="34" charset="-122"/>
                <a:ea typeface="微软雅黑" panose="020B0503020204020204" pitchFamily="34" charset="-122"/>
              </a:rPr>
              <a:t>套接字</a:t>
            </a:r>
            <a:r>
              <a:rPr lang="en-US" altLang="zh-CN" sz="2000" dirty="0">
                <a:solidFill>
                  <a:schemeClr val="bg1"/>
                </a:solidFill>
                <a:latin typeface="微软雅黑" panose="020B0503020204020204" pitchFamily="34" charset="-122"/>
                <a:ea typeface="微软雅黑" panose="020B0503020204020204" pitchFamily="34" charset="-122"/>
              </a:rPr>
              <a:t>:</a:t>
            </a:r>
          </a:p>
          <a:p>
            <a:pPr marL="800100" lvl="1" indent="-342900">
              <a:lnSpc>
                <a:spcPct val="150000"/>
              </a:lnSpc>
              <a:buFont typeface="Arial" panose="020B0604020202020204" pitchFamily="34" charset="0"/>
              <a:buChar char="•"/>
            </a:pPr>
            <a:r>
              <a:rPr lang="zh-CN" altLang="en-US" sz="2000" dirty="0">
                <a:solidFill>
                  <a:schemeClr val="bg1"/>
                </a:solidFill>
                <a:latin typeface="微软雅黑" panose="020B0503020204020204" pitchFamily="34" charset="-122"/>
                <a:ea typeface="微软雅黑" panose="020B0503020204020204" pitchFamily="34" charset="-122"/>
              </a:rPr>
              <a:t>每个套接字用</a:t>
            </a:r>
            <a:r>
              <a:rPr lang="en-US" altLang="zh-CN" sz="2000" dirty="0">
                <a:solidFill>
                  <a:schemeClr val="bg1"/>
                </a:solidFill>
                <a:latin typeface="微软雅黑" panose="020B0503020204020204" pitchFamily="34" charset="-122"/>
                <a:ea typeface="微软雅黑" panose="020B0503020204020204" pitchFamily="34" charset="-122"/>
              </a:rPr>
              <a:t>4</a:t>
            </a:r>
            <a:r>
              <a:rPr lang="zh-CN" altLang="en-US" sz="2000" dirty="0">
                <a:solidFill>
                  <a:schemeClr val="bg1"/>
                </a:solidFill>
                <a:latin typeface="微软雅黑" panose="020B0503020204020204" pitchFamily="34" charset="-122"/>
                <a:ea typeface="微软雅黑" panose="020B0503020204020204" pitchFamily="34" charset="-122"/>
              </a:rPr>
              <a:t>部分来表示</a:t>
            </a:r>
          </a:p>
          <a:p>
            <a:pPr marL="342900" indent="-342900">
              <a:lnSpc>
                <a:spcPct val="150000"/>
              </a:lnSpc>
              <a:buFont typeface="Wingdings" panose="05000000000000000000" pitchFamily="2" charset="2"/>
              <a:buChar char="l"/>
            </a:pPr>
            <a:r>
              <a:rPr lang="en-US" altLang="zh-CN" sz="2000" dirty="0">
                <a:solidFill>
                  <a:schemeClr val="bg1"/>
                </a:solidFill>
                <a:latin typeface="微软雅黑" panose="020B0503020204020204" pitchFamily="34" charset="-122"/>
                <a:ea typeface="微软雅黑" panose="020B0503020204020204" pitchFamily="34" charset="-122"/>
              </a:rPr>
              <a:t> Web</a:t>
            </a:r>
            <a:r>
              <a:rPr lang="zh-CN" altLang="en-US" sz="2000" dirty="0">
                <a:solidFill>
                  <a:schemeClr val="bg1"/>
                </a:solidFill>
                <a:latin typeface="微软雅黑" panose="020B0503020204020204" pitchFamily="34" charset="-122"/>
                <a:ea typeface="微软雅黑" panose="020B0503020204020204" pitchFamily="34" charset="-122"/>
              </a:rPr>
              <a:t>服务器对每个连接的客户都有不同的套接字</a:t>
            </a:r>
          </a:p>
          <a:p>
            <a:pPr marL="800100" lvl="1" indent="-342900">
              <a:lnSpc>
                <a:spcPct val="150000"/>
              </a:lnSpc>
              <a:buFont typeface="Arial" panose="020B0604020202020204" pitchFamily="34" charset="0"/>
              <a:buChar char="•"/>
            </a:pPr>
            <a:r>
              <a:rPr lang="zh-CN" altLang="en-US" sz="2000" dirty="0">
                <a:solidFill>
                  <a:schemeClr val="bg1"/>
                </a:solidFill>
                <a:latin typeface="微软雅黑" panose="020B0503020204020204" pitchFamily="34" charset="-122"/>
                <a:ea typeface="微软雅黑" panose="020B0503020204020204" pitchFamily="34" charset="-122"/>
              </a:rPr>
              <a:t>非持久 </a:t>
            </a:r>
            <a:r>
              <a:rPr lang="en-US" altLang="zh-CN" sz="2000" dirty="0">
                <a:solidFill>
                  <a:schemeClr val="bg1"/>
                </a:solidFill>
                <a:latin typeface="微软雅黑" panose="020B0503020204020204" pitchFamily="34" charset="-122"/>
                <a:ea typeface="微软雅黑" panose="020B0503020204020204" pitchFamily="34" charset="-122"/>
              </a:rPr>
              <a:t>HTTP </a:t>
            </a:r>
            <a:r>
              <a:rPr lang="zh-CN" altLang="en-US" sz="2000" dirty="0">
                <a:solidFill>
                  <a:schemeClr val="bg1"/>
                </a:solidFill>
                <a:latin typeface="微软雅黑" panose="020B0503020204020204" pitchFamily="34" charset="-122"/>
                <a:ea typeface="微软雅黑" panose="020B0503020204020204" pitchFamily="34" charset="-122"/>
              </a:rPr>
              <a:t>将对每个请求有一个不同的套接字</a:t>
            </a:r>
          </a:p>
        </p:txBody>
      </p:sp>
    </p:spTree>
    <p:extLst>
      <p:ext uri="{BB962C8B-B14F-4D97-AF65-F5344CB8AC3E}">
        <p14:creationId xmlns:p14="http://schemas.microsoft.com/office/powerpoint/2010/main" val="37567927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500"/>
                                        <p:tgtEl>
                                          <p:spTgt spid="4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0" grpId="0"/>
      <p:bldP spid="41" grpId="0"/>
      <p:bldP spid="2" grpId="0"/>
      <p:bldP spid="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1754188" y="3810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多路复用和多路分解</a:t>
            </a:r>
          </a:p>
        </p:txBody>
      </p:sp>
      <p:sp>
        <p:nvSpPr>
          <p:cNvPr id="41" name="矩形 40"/>
          <p:cNvSpPr/>
          <p:nvPr/>
        </p:nvSpPr>
        <p:spPr>
          <a:xfrm>
            <a:off x="3464513" y="710268"/>
            <a:ext cx="5262979" cy="646331"/>
          </a:xfrm>
          <a:prstGeom prst="rect">
            <a:avLst/>
          </a:prstGeom>
        </p:spPr>
        <p:txBody>
          <a:bodyPr wrap="none">
            <a:spAutoFit/>
          </a:bodyPr>
          <a:lstStyle/>
          <a:p>
            <a:pPr algn="ctr"/>
            <a:r>
              <a:rPr lang="zh-CN" altLang="en-US" sz="3600" b="1" dirty="0">
                <a:solidFill>
                  <a:schemeClr val="accent1"/>
                </a:solidFill>
                <a:cs typeface="+mn-ea"/>
                <a:sym typeface="+mn-lt"/>
              </a:rPr>
              <a:t>面向连接的多路分解例子</a:t>
            </a:r>
            <a:endParaRPr lang="en-US" altLang="zh-CN" sz="3600" b="1" dirty="0">
              <a:solidFill>
                <a:schemeClr val="accent1"/>
              </a:solidFill>
              <a:cs typeface="+mn-ea"/>
              <a:sym typeface="+mn-lt"/>
            </a:endParaRPr>
          </a:p>
        </p:txBody>
      </p:sp>
      <p:sp>
        <p:nvSpPr>
          <p:cNvPr id="19" name="Rectangle 2"/>
          <p:cNvSpPr>
            <a:spLocks noChangeArrowheads="1"/>
          </p:cNvSpPr>
          <p:nvPr/>
        </p:nvSpPr>
        <p:spPr bwMode="auto">
          <a:xfrm>
            <a:off x="1601788" y="356683"/>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grpSp>
        <p:nvGrpSpPr>
          <p:cNvPr id="10" name="组合 9">
            <a:extLst>
              <a:ext uri="{FF2B5EF4-FFF2-40B4-BE49-F238E27FC236}">
                <a16:creationId xmlns:a16="http://schemas.microsoft.com/office/drawing/2014/main" id="{4AA51DD4-B5A4-44E8-B947-DFD8C78CD63A}"/>
              </a:ext>
            </a:extLst>
          </p:cNvPr>
          <p:cNvGrpSpPr/>
          <p:nvPr/>
        </p:nvGrpSpPr>
        <p:grpSpPr>
          <a:xfrm>
            <a:off x="1468410" y="1634323"/>
            <a:ext cx="9512466" cy="4614883"/>
            <a:chOff x="-177828" y="1677988"/>
            <a:chExt cx="9512466" cy="4614883"/>
          </a:xfrm>
        </p:grpSpPr>
        <p:sp>
          <p:nvSpPr>
            <p:cNvPr id="11" name="Freeform 5">
              <a:extLst>
                <a:ext uri="{FF2B5EF4-FFF2-40B4-BE49-F238E27FC236}">
                  <a16:creationId xmlns:a16="http://schemas.microsoft.com/office/drawing/2014/main" id="{B2AFB9AF-E23F-491E-BAF4-A1E9F4A482AC}"/>
                </a:ext>
              </a:extLst>
            </p:cNvPr>
            <p:cNvSpPr>
              <a:spLocks/>
            </p:cNvSpPr>
            <p:nvPr/>
          </p:nvSpPr>
          <p:spPr bwMode="auto">
            <a:xfrm>
              <a:off x="2819400" y="1765300"/>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chemeClr val="bg1"/>
                </a:gs>
                <a:gs pos="100000">
                  <a:schemeClr val="folHlink"/>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400"/>
            </a:p>
          </p:txBody>
        </p:sp>
        <p:sp>
          <p:nvSpPr>
            <p:cNvPr id="12" name="Freeform 6">
              <a:extLst>
                <a:ext uri="{FF2B5EF4-FFF2-40B4-BE49-F238E27FC236}">
                  <a16:creationId xmlns:a16="http://schemas.microsoft.com/office/drawing/2014/main" id="{AA3B3944-CE1A-419C-B640-CAFB59C298C6}"/>
                </a:ext>
              </a:extLst>
            </p:cNvPr>
            <p:cNvSpPr>
              <a:spLocks/>
            </p:cNvSpPr>
            <p:nvPr/>
          </p:nvSpPr>
          <p:spPr bwMode="auto">
            <a:xfrm>
              <a:off x="417513" y="1944688"/>
              <a:ext cx="460375" cy="2193925"/>
            </a:xfrm>
            <a:custGeom>
              <a:avLst/>
              <a:gdLst>
                <a:gd name="T0" fmla="*/ 2147483647 w 290"/>
                <a:gd name="T1" fmla="*/ 2147483647 h 1382"/>
                <a:gd name="T2" fmla="*/ 0 w 290"/>
                <a:gd name="T3" fmla="*/ 2147483647 h 1382"/>
                <a:gd name="T4" fmla="*/ 2147483647 w 290"/>
                <a:gd name="T5" fmla="*/ 0 h 1382"/>
                <a:gd name="T6" fmla="*/ 2147483647 w 290"/>
                <a:gd name="T7" fmla="*/ 2147483647 h 1382"/>
                <a:gd name="T8" fmla="*/ 2147483647 w 290"/>
                <a:gd name="T9" fmla="*/ 2147483647 h 1382"/>
                <a:gd name="T10" fmla="*/ 2147483647 w 290"/>
                <a:gd name="T11" fmla="*/ 2147483647 h 138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0" h="1382">
                  <a:moveTo>
                    <a:pt x="15" y="1382"/>
                  </a:moveTo>
                  <a:lnTo>
                    <a:pt x="0" y="1360"/>
                  </a:lnTo>
                  <a:lnTo>
                    <a:pt x="290" y="0"/>
                  </a:lnTo>
                  <a:lnTo>
                    <a:pt x="284" y="1258"/>
                  </a:lnTo>
                  <a:lnTo>
                    <a:pt x="182" y="1382"/>
                  </a:lnTo>
                  <a:lnTo>
                    <a:pt x="15" y="1382"/>
                  </a:lnTo>
                  <a:close/>
                </a:path>
              </a:pathLst>
            </a:custGeom>
            <a:gradFill rotWithShape="1">
              <a:gsLst>
                <a:gs pos="0">
                  <a:schemeClr val="bg1"/>
                </a:gs>
                <a:gs pos="100000">
                  <a:schemeClr val="folHlink"/>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400"/>
            </a:p>
          </p:txBody>
        </p:sp>
        <p:sp>
          <p:nvSpPr>
            <p:cNvPr id="13" name="Rectangle 23">
              <a:extLst>
                <a:ext uri="{FF2B5EF4-FFF2-40B4-BE49-F238E27FC236}">
                  <a16:creationId xmlns:a16="http://schemas.microsoft.com/office/drawing/2014/main" id="{FB31B6A1-78C1-4F51-AC38-BC36A9023C3A}"/>
                </a:ext>
              </a:extLst>
            </p:cNvPr>
            <p:cNvSpPr>
              <a:spLocks noChangeArrowheads="1"/>
            </p:cNvSpPr>
            <p:nvPr/>
          </p:nvSpPr>
          <p:spPr bwMode="auto">
            <a:xfrm>
              <a:off x="933450" y="1911350"/>
              <a:ext cx="1296988"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a:endParaRPr lang="zh-CN" altLang="zh-CN" sz="3200">
                <a:latin typeface="Times New Roman" panose="02020603050405020304" pitchFamily="18" charset="0"/>
              </a:endParaRPr>
            </a:p>
          </p:txBody>
        </p:sp>
        <p:sp>
          <p:nvSpPr>
            <p:cNvPr id="14" name="Rectangle 24">
              <a:extLst>
                <a:ext uri="{FF2B5EF4-FFF2-40B4-BE49-F238E27FC236}">
                  <a16:creationId xmlns:a16="http://schemas.microsoft.com/office/drawing/2014/main" id="{C8617933-A3E3-45B6-A489-0AA02295D7B9}"/>
                </a:ext>
              </a:extLst>
            </p:cNvPr>
            <p:cNvSpPr>
              <a:spLocks noChangeArrowheads="1"/>
            </p:cNvSpPr>
            <p:nvPr/>
          </p:nvSpPr>
          <p:spPr bwMode="auto">
            <a:xfrm>
              <a:off x="895350" y="1965325"/>
              <a:ext cx="1273175" cy="1979613"/>
            </a:xfrm>
            <a:prstGeom prst="rect">
              <a:avLst/>
            </a:prstGeom>
            <a:solidFill>
              <a:schemeClr val="bg1"/>
            </a:solidFill>
            <a:ln w="28575">
              <a:solidFill>
                <a:schemeClr val="tx1"/>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a:endParaRPr lang="zh-CN" altLang="zh-CN" sz="3200">
                <a:latin typeface="Times New Roman" panose="02020603050405020304" pitchFamily="18" charset="0"/>
              </a:endParaRPr>
            </a:p>
          </p:txBody>
        </p:sp>
        <p:sp>
          <p:nvSpPr>
            <p:cNvPr id="15" name="Line 25">
              <a:extLst>
                <a:ext uri="{FF2B5EF4-FFF2-40B4-BE49-F238E27FC236}">
                  <a16:creationId xmlns:a16="http://schemas.microsoft.com/office/drawing/2014/main" id="{0D195BC0-8AEA-4C93-86B2-CAE3F4423B2A}"/>
                </a:ext>
              </a:extLst>
            </p:cNvPr>
            <p:cNvSpPr>
              <a:spLocks noChangeShapeType="1"/>
            </p:cNvSpPr>
            <p:nvPr/>
          </p:nvSpPr>
          <p:spPr bwMode="auto">
            <a:xfrm>
              <a:off x="904875" y="2725738"/>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a:endParaRPr lang="zh-CN" altLang="en-US" sz="2400"/>
            </a:p>
          </p:txBody>
        </p:sp>
        <p:sp>
          <p:nvSpPr>
            <p:cNvPr id="16" name="Text Box 26">
              <a:extLst>
                <a:ext uri="{FF2B5EF4-FFF2-40B4-BE49-F238E27FC236}">
                  <a16:creationId xmlns:a16="http://schemas.microsoft.com/office/drawing/2014/main" id="{5C177DC6-D102-44A1-A74F-DA5EE9F1F488}"/>
                </a:ext>
              </a:extLst>
            </p:cNvPr>
            <p:cNvSpPr txBox="1">
              <a:spLocks noChangeArrowheads="1"/>
            </p:cNvSpPr>
            <p:nvPr/>
          </p:nvSpPr>
          <p:spPr bwMode="auto">
            <a:xfrm>
              <a:off x="862013" y="2708275"/>
              <a:ext cx="1317625" cy="36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a:lnSpc>
                  <a:spcPct val="110000"/>
                </a:lnSpc>
              </a:pPr>
              <a:r>
                <a:rPr lang="en-US" altLang="zh-CN" sz="1800"/>
                <a:t>transport</a:t>
              </a:r>
            </a:p>
          </p:txBody>
        </p:sp>
        <p:sp>
          <p:nvSpPr>
            <p:cNvPr id="17" name="Line 27">
              <a:extLst>
                <a:ext uri="{FF2B5EF4-FFF2-40B4-BE49-F238E27FC236}">
                  <a16:creationId xmlns:a16="http://schemas.microsoft.com/office/drawing/2014/main" id="{5F98D4F8-C33D-472B-A602-340665278D31}"/>
                </a:ext>
              </a:extLst>
            </p:cNvPr>
            <p:cNvSpPr>
              <a:spLocks noChangeShapeType="1"/>
            </p:cNvSpPr>
            <p:nvPr/>
          </p:nvSpPr>
          <p:spPr bwMode="auto">
            <a:xfrm>
              <a:off x="912813" y="3046413"/>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a:endParaRPr lang="zh-CN" altLang="en-US" sz="2400"/>
            </a:p>
          </p:txBody>
        </p:sp>
        <p:sp>
          <p:nvSpPr>
            <p:cNvPr id="18" name="Line 28">
              <a:extLst>
                <a:ext uri="{FF2B5EF4-FFF2-40B4-BE49-F238E27FC236}">
                  <a16:creationId xmlns:a16="http://schemas.microsoft.com/office/drawing/2014/main" id="{190A3DAB-39D0-44CE-B16B-D552E7D79828}"/>
                </a:ext>
              </a:extLst>
            </p:cNvPr>
            <p:cNvSpPr>
              <a:spLocks noChangeShapeType="1"/>
            </p:cNvSpPr>
            <p:nvPr/>
          </p:nvSpPr>
          <p:spPr bwMode="auto">
            <a:xfrm>
              <a:off x="898525" y="3355975"/>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a:endParaRPr lang="zh-CN" altLang="en-US" sz="2400"/>
            </a:p>
          </p:txBody>
        </p:sp>
        <p:sp>
          <p:nvSpPr>
            <p:cNvPr id="20" name="Line 29">
              <a:extLst>
                <a:ext uri="{FF2B5EF4-FFF2-40B4-BE49-F238E27FC236}">
                  <a16:creationId xmlns:a16="http://schemas.microsoft.com/office/drawing/2014/main" id="{BBD7553E-8BC6-4E5B-B4C5-3E84751D6372}"/>
                </a:ext>
              </a:extLst>
            </p:cNvPr>
            <p:cNvSpPr>
              <a:spLocks noChangeShapeType="1"/>
            </p:cNvSpPr>
            <p:nvPr/>
          </p:nvSpPr>
          <p:spPr bwMode="auto">
            <a:xfrm>
              <a:off x="898525" y="3641725"/>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a:endParaRPr lang="zh-CN" altLang="en-US" sz="2400"/>
            </a:p>
          </p:txBody>
        </p:sp>
        <p:sp>
          <p:nvSpPr>
            <p:cNvPr id="21" name="Text Box 26">
              <a:extLst>
                <a:ext uri="{FF2B5EF4-FFF2-40B4-BE49-F238E27FC236}">
                  <a16:creationId xmlns:a16="http://schemas.microsoft.com/office/drawing/2014/main" id="{76EAD1E2-BDD1-483C-9B36-EB4A5358519A}"/>
                </a:ext>
              </a:extLst>
            </p:cNvPr>
            <p:cNvSpPr txBox="1">
              <a:spLocks noChangeArrowheads="1"/>
            </p:cNvSpPr>
            <p:nvPr/>
          </p:nvSpPr>
          <p:spPr bwMode="auto">
            <a:xfrm>
              <a:off x="896938" y="1955800"/>
              <a:ext cx="1317625" cy="36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a:lnSpc>
                  <a:spcPct val="110000"/>
                </a:lnSpc>
              </a:pPr>
              <a:r>
                <a:rPr lang="en-US" altLang="zh-CN" sz="1800"/>
                <a:t>application</a:t>
              </a:r>
            </a:p>
          </p:txBody>
        </p:sp>
        <p:sp>
          <p:nvSpPr>
            <p:cNvPr id="22" name="Text Box 26">
              <a:extLst>
                <a:ext uri="{FF2B5EF4-FFF2-40B4-BE49-F238E27FC236}">
                  <a16:creationId xmlns:a16="http://schemas.microsoft.com/office/drawing/2014/main" id="{4E64226A-F34B-439D-8581-967C4DBFFCFE}"/>
                </a:ext>
              </a:extLst>
            </p:cNvPr>
            <p:cNvSpPr txBox="1">
              <a:spLocks noChangeArrowheads="1"/>
            </p:cNvSpPr>
            <p:nvPr/>
          </p:nvSpPr>
          <p:spPr bwMode="auto">
            <a:xfrm>
              <a:off x="852488" y="3613150"/>
              <a:ext cx="1317625" cy="36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a:lnSpc>
                  <a:spcPct val="110000"/>
                </a:lnSpc>
              </a:pPr>
              <a:r>
                <a:rPr lang="en-US" altLang="zh-CN" sz="1800"/>
                <a:t>physical</a:t>
              </a:r>
            </a:p>
          </p:txBody>
        </p:sp>
        <p:sp>
          <p:nvSpPr>
            <p:cNvPr id="23" name="Text Box 26">
              <a:extLst>
                <a:ext uri="{FF2B5EF4-FFF2-40B4-BE49-F238E27FC236}">
                  <a16:creationId xmlns:a16="http://schemas.microsoft.com/office/drawing/2014/main" id="{8F5D5752-8746-4A18-8438-B9ABC59819BC}"/>
                </a:ext>
              </a:extLst>
            </p:cNvPr>
            <p:cNvSpPr txBox="1">
              <a:spLocks noChangeArrowheads="1"/>
            </p:cNvSpPr>
            <p:nvPr/>
          </p:nvSpPr>
          <p:spPr bwMode="auto">
            <a:xfrm>
              <a:off x="871538" y="3327400"/>
              <a:ext cx="1317625" cy="36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a:lnSpc>
                  <a:spcPct val="110000"/>
                </a:lnSpc>
              </a:pPr>
              <a:r>
                <a:rPr lang="en-US" altLang="zh-CN" sz="1800"/>
                <a:t>link</a:t>
              </a:r>
            </a:p>
          </p:txBody>
        </p:sp>
        <p:sp>
          <p:nvSpPr>
            <p:cNvPr id="24" name="Text Box 26">
              <a:extLst>
                <a:ext uri="{FF2B5EF4-FFF2-40B4-BE49-F238E27FC236}">
                  <a16:creationId xmlns:a16="http://schemas.microsoft.com/office/drawing/2014/main" id="{C7D97207-F24E-47D4-B55D-B760D027E0F8}"/>
                </a:ext>
              </a:extLst>
            </p:cNvPr>
            <p:cNvSpPr txBox="1">
              <a:spLocks noChangeArrowheads="1"/>
            </p:cNvSpPr>
            <p:nvPr/>
          </p:nvSpPr>
          <p:spPr bwMode="auto">
            <a:xfrm>
              <a:off x="862013" y="3032125"/>
              <a:ext cx="1317625" cy="36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a:lnSpc>
                  <a:spcPct val="110000"/>
                </a:lnSpc>
              </a:pPr>
              <a:r>
                <a:rPr lang="en-US" altLang="zh-CN" sz="1800"/>
                <a:t>network</a:t>
              </a:r>
            </a:p>
          </p:txBody>
        </p:sp>
        <p:sp>
          <p:nvSpPr>
            <p:cNvPr id="25" name="Oval 19">
              <a:extLst>
                <a:ext uri="{FF2B5EF4-FFF2-40B4-BE49-F238E27FC236}">
                  <a16:creationId xmlns:a16="http://schemas.microsoft.com/office/drawing/2014/main" id="{A465D7FA-0C60-41F8-BF93-9F042D8397C5}"/>
                </a:ext>
              </a:extLst>
            </p:cNvPr>
            <p:cNvSpPr>
              <a:spLocks noChangeArrowheads="1"/>
            </p:cNvSpPr>
            <p:nvPr/>
          </p:nvSpPr>
          <p:spPr bwMode="auto">
            <a:xfrm>
              <a:off x="1231900" y="2241550"/>
              <a:ext cx="598488" cy="304800"/>
            </a:xfrm>
            <a:prstGeom prst="ellipse">
              <a:avLst/>
            </a:prstGeom>
            <a:solidFill>
              <a:srgbClr val="CCFFF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2400">
                  <a:latin typeface="Arial" charset="0"/>
                  <a:ea typeface="ＭＳ Ｐゴシック" charset="0"/>
                </a:rPr>
                <a:t>P3</a:t>
              </a:r>
            </a:p>
          </p:txBody>
        </p:sp>
        <p:grpSp>
          <p:nvGrpSpPr>
            <p:cNvPr id="26" name="Group 20">
              <a:extLst>
                <a:ext uri="{FF2B5EF4-FFF2-40B4-BE49-F238E27FC236}">
                  <a16:creationId xmlns:a16="http://schemas.microsoft.com/office/drawing/2014/main" id="{5D454FE2-2CEB-4058-90E5-66B0E40318FC}"/>
                </a:ext>
              </a:extLst>
            </p:cNvPr>
            <p:cNvGrpSpPr>
              <a:grpSpLocks/>
            </p:cNvGrpSpPr>
            <p:nvPr/>
          </p:nvGrpSpPr>
          <p:grpSpPr bwMode="auto">
            <a:xfrm>
              <a:off x="1200150" y="2565400"/>
              <a:ext cx="620713" cy="228600"/>
              <a:chOff x="1287" y="2524"/>
              <a:chExt cx="260" cy="100"/>
            </a:xfrm>
          </p:grpSpPr>
          <p:sp>
            <p:nvSpPr>
              <p:cNvPr id="146" name="Rectangle 21">
                <a:extLst>
                  <a:ext uri="{FF2B5EF4-FFF2-40B4-BE49-F238E27FC236}">
                    <a16:creationId xmlns:a16="http://schemas.microsoft.com/office/drawing/2014/main" id="{D9B7113D-1053-48F0-A89A-6CED5F4BA9A9}"/>
                  </a:ext>
                </a:extLst>
              </p:cNvPr>
              <p:cNvSpPr>
                <a:spLocks noChangeArrowheads="1"/>
              </p:cNvSpPr>
              <p:nvPr/>
            </p:nvSpPr>
            <p:spPr bwMode="auto">
              <a:xfrm>
                <a:off x="1287" y="2524"/>
                <a:ext cx="260" cy="100"/>
              </a:xfrm>
              <a:prstGeom prst="rect">
                <a:avLst/>
              </a:prstGeom>
              <a:solidFill>
                <a:srgbClr val="FF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Tahoma" charset="0"/>
                  <a:ea typeface="ＭＳ Ｐゴシック" charset="0"/>
                </a:endParaRPr>
              </a:p>
            </p:txBody>
          </p:sp>
          <p:sp>
            <p:nvSpPr>
              <p:cNvPr id="147" name="Rectangle 22">
                <a:extLst>
                  <a:ext uri="{FF2B5EF4-FFF2-40B4-BE49-F238E27FC236}">
                    <a16:creationId xmlns:a16="http://schemas.microsoft.com/office/drawing/2014/main" id="{2F1101A1-7472-4264-A2F5-140743950E77}"/>
                  </a:ext>
                </a:extLst>
              </p:cNvPr>
              <p:cNvSpPr>
                <a:spLocks noChangeArrowheads="1"/>
              </p:cNvSpPr>
              <p:nvPr/>
            </p:nvSpPr>
            <p:spPr bwMode="auto">
              <a:xfrm>
                <a:off x="1338" y="2537"/>
                <a:ext cx="155" cy="76"/>
              </a:xfrm>
              <a:prstGeom prst="rect">
                <a:avLst/>
              </a:prstGeom>
              <a:solidFill>
                <a:schemeClr val="bg1"/>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Tahoma" charset="0"/>
                  <a:ea typeface="ＭＳ Ｐゴシック" charset="0"/>
                </a:endParaRPr>
              </a:p>
            </p:txBody>
          </p:sp>
          <p:sp>
            <p:nvSpPr>
              <p:cNvPr id="148" name="Rectangle 23">
                <a:extLst>
                  <a:ext uri="{FF2B5EF4-FFF2-40B4-BE49-F238E27FC236}">
                    <a16:creationId xmlns:a16="http://schemas.microsoft.com/office/drawing/2014/main" id="{E4FEBEDF-1714-4E27-A0EE-6A05AD991BEA}"/>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Tahoma" charset="0"/>
                  <a:ea typeface="ＭＳ Ｐゴシック" charset="0"/>
                </a:endParaRPr>
              </a:p>
            </p:txBody>
          </p:sp>
          <p:sp>
            <p:nvSpPr>
              <p:cNvPr id="149" name="Rectangle 24">
                <a:extLst>
                  <a:ext uri="{FF2B5EF4-FFF2-40B4-BE49-F238E27FC236}">
                    <a16:creationId xmlns:a16="http://schemas.microsoft.com/office/drawing/2014/main" id="{CF7E123E-362F-44D6-94B2-147AB85B8402}"/>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Tahoma" charset="0"/>
                  <a:ea typeface="ＭＳ Ｐゴシック" charset="0"/>
                </a:endParaRPr>
              </a:p>
            </p:txBody>
          </p:sp>
        </p:grpSp>
        <p:sp>
          <p:nvSpPr>
            <p:cNvPr id="27" name="Rectangle 23">
              <a:extLst>
                <a:ext uri="{FF2B5EF4-FFF2-40B4-BE49-F238E27FC236}">
                  <a16:creationId xmlns:a16="http://schemas.microsoft.com/office/drawing/2014/main" id="{7AB2208F-7A44-4D5E-843D-EC057EDA61D8}"/>
                </a:ext>
              </a:extLst>
            </p:cNvPr>
            <p:cNvSpPr>
              <a:spLocks noChangeArrowheads="1"/>
            </p:cNvSpPr>
            <p:nvPr/>
          </p:nvSpPr>
          <p:spPr bwMode="auto">
            <a:xfrm>
              <a:off x="3432175" y="1677988"/>
              <a:ext cx="2254250"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a:endParaRPr lang="zh-CN" altLang="zh-CN" sz="3200">
                <a:latin typeface="Times New Roman" panose="02020603050405020304" pitchFamily="18" charset="0"/>
              </a:endParaRPr>
            </a:p>
          </p:txBody>
        </p:sp>
        <p:sp>
          <p:nvSpPr>
            <p:cNvPr id="28" name="Rectangle 24">
              <a:extLst>
                <a:ext uri="{FF2B5EF4-FFF2-40B4-BE49-F238E27FC236}">
                  <a16:creationId xmlns:a16="http://schemas.microsoft.com/office/drawing/2014/main" id="{786927E9-8946-4268-BAEC-DF9307132507}"/>
                </a:ext>
              </a:extLst>
            </p:cNvPr>
            <p:cNvSpPr>
              <a:spLocks noChangeArrowheads="1"/>
            </p:cNvSpPr>
            <p:nvPr/>
          </p:nvSpPr>
          <p:spPr bwMode="auto">
            <a:xfrm>
              <a:off x="3378200" y="1755775"/>
              <a:ext cx="2225675" cy="1979613"/>
            </a:xfrm>
            <a:prstGeom prst="rect">
              <a:avLst/>
            </a:prstGeom>
            <a:solidFill>
              <a:schemeClr val="bg1"/>
            </a:solidFill>
            <a:ln w="28575">
              <a:solidFill>
                <a:schemeClr val="tx1"/>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a:endParaRPr lang="zh-CN" altLang="zh-CN" sz="3200">
                <a:latin typeface="Times New Roman" panose="02020603050405020304" pitchFamily="18" charset="0"/>
              </a:endParaRPr>
            </a:p>
          </p:txBody>
        </p:sp>
        <p:sp>
          <p:nvSpPr>
            <p:cNvPr id="29" name="Text Box 26">
              <a:extLst>
                <a:ext uri="{FF2B5EF4-FFF2-40B4-BE49-F238E27FC236}">
                  <a16:creationId xmlns:a16="http://schemas.microsoft.com/office/drawing/2014/main" id="{4E52840F-FDA0-41B1-A58B-D41661386EEF}"/>
                </a:ext>
              </a:extLst>
            </p:cNvPr>
            <p:cNvSpPr txBox="1">
              <a:spLocks noChangeArrowheads="1"/>
            </p:cNvSpPr>
            <p:nvPr/>
          </p:nvSpPr>
          <p:spPr bwMode="auto">
            <a:xfrm>
              <a:off x="3803650" y="2484438"/>
              <a:ext cx="1317625" cy="36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a:lnSpc>
                  <a:spcPct val="110000"/>
                </a:lnSpc>
              </a:pPr>
              <a:r>
                <a:rPr lang="en-US" altLang="zh-CN" sz="1800"/>
                <a:t>transport</a:t>
              </a:r>
            </a:p>
          </p:txBody>
        </p:sp>
        <p:sp>
          <p:nvSpPr>
            <p:cNvPr id="30" name="Text Box 26">
              <a:extLst>
                <a:ext uri="{FF2B5EF4-FFF2-40B4-BE49-F238E27FC236}">
                  <a16:creationId xmlns:a16="http://schemas.microsoft.com/office/drawing/2014/main" id="{316F97A5-BC79-43E9-AE08-7E8CDBE18C57}"/>
                </a:ext>
              </a:extLst>
            </p:cNvPr>
            <p:cNvSpPr txBox="1">
              <a:spLocks noChangeArrowheads="1"/>
            </p:cNvSpPr>
            <p:nvPr/>
          </p:nvSpPr>
          <p:spPr bwMode="auto">
            <a:xfrm>
              <a:off x="3857625" y="1708150"/>
              <a:ext cx="1317625" cy="36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a:lnSpc>
                  <a:spcPct val="110000"/>
                </a:lnSpc>
              </a:pPr>
              <a:r>
                <a:rPr lang="en-US" altLang="zh-CN" sz="1800"/>
                <a:t>application</a:t>
              </a:r>
            </a:p>
          </p:txBody>
        </p:sp>
        <p:sp>
          <p:nvSpPr>
            <p:cNvPr id="31" name="Text Box 26">
              <a:extLst>
                <a:ext uri="{FF2B5EF4-FFF2-40B4-BE49-F238E27FC236}">
                  <a16:creationId xmlns:a16="http://schemas.microsoft.com/office/drawing/2014/main" id="{E118C80F-40F6-4933-8A03-D017C5903D80}"/>
                </a:ext>
              </a:extLst>
            </p:cNvPr>
            <p:cNvSpPr txBox="1">
              <a:spLocks noChangeArrowheads="1"/>
            </p:cNvSpPr>
            <p:nvPr/>
          </p:nvSpPr>
          <p:spPr bwMode="auto">
            <a:xfrm>
              <a:off x="3797300" y="3389313"/>
              <a:ext cx="1317625" cy="36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a:lnSpc>
                  <a:spcPct val="110000"/>
                </a:lnSpc>
              </a:pPr>
              <a:r>
                <a:rPr lang="en-US" altLang="zh-CN" sz="1800"/>
                <a:t>physical</a:t>
              </a:r>
            </a:p>
          </p:txBody>
        </p:sp>
        <p:sp>
          <p:nvSpPr>
            <p:cNvPr id="32" name="Text Box 26">
              <a:extLst>
                <a:ext uri="{FF2B5EF4-FFF2-40B4-BE49-F238E27FC236}">
                  <a16:creationId xmlns:a16="http://schemas.microsoft.com/office/drawing/2014/main" id="{C071A33E-A06A-4A80-82DD-46C944565787}"/>
                </a:ext>
              </a:extLst>
            </p:cNvPr>
            <p:cNvSpPr txBox="1">
              <a:spLocks noChangeArrowheads="1"/>
            </p:cNvSpPr>
            <p:nvPr/>
          </p:nvSpPr>
          <p:spPr bwMode="auto">
            <a:xfrm>
              <a:off x="3797300" y="3103563"/>
              <a:ext cx="1317625" cy="36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a:lnSpc>
                  <a:spcPct val="110000"/>
                </a:lnSpc>
              </a:pPr>
              <a:r>
                <a:rPr lang="en-US" altLang="zh-CN" sz="1800"/>
                <a:t>link</a:t>
              </a:r>
            </a:p>
          </p:txBody>
        </p:sp>
        <p:sp>
          <p:nvSpPr>
            <p:cNvPr id="33" name="Oval 36">
              <a:extLst>
                <a:ext uri="{FF2B5EF4-FFF2-40B4-BE49-F238E27FC236}">
                  <a16:creationId xmlns:a16="http://schemas.microsoft.com/office/drawing/2014/main" id="{E38EAA95-DAE8-4177-87B4-EB72448A8244}"/>
                </a:ext>
              </a:extLst>
            </p:cNvPr>
            <p:cNvSpPr>
              <a:spLocks noChangeArrowheads="1"/>
            </p:cNvSpPr>
            <p:nvPr/>
          </p:nvSpPr>
          <p:spPr bwMode="auto">
            <a:xfrm>
              <a:off x="3497263" y="2014538"/>
              <a:ext cx="598487" cy="304800"/>
            </a:xfrm>
            <a:prstGeom prst="ellipse">
              <a:avLst/>
            </a:prstGeom>
            <a:solidFill>
              <a:srgbClr val="CCFFF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2400">
                  <a:latin typeface="Arial" charset="0"/>
                  <a:ea typeface="ＭＳ Ｐゴシック" charset="0"/>
                </a:rPr>
                <a:t>P4</a:t>
              </a:r>
            </a:p>
          </p:txBody>
        </p:sp>
        <p:sp>
          <p:nvSpPr>
            <p:cNvPr id="34" name="Rectangle 23">
              <a:extLst>
                <a:ext uri="{FF2B5EF4-FFF2-40B4-BE49-F238E27FC236}">
                  <a16:creationId xmlns:a16="http://schemas.microsoft.com/office/drawing/2014/main" id="{BFE1CB96-3043-43FE-8B7F-6E9734253A77}"/>
                </a:ext>
              </a:extLst>
            </p:cNvPr>
            <p:cNvSpPr>
              <a:spLocks noChangeArrowheads="1"/>
            </p:cNvSpPr>
            <p:nvPr/>
          </p:nvSpPr>
          <p:spPr bwMode="auto">
            <a:xfrm>
              <a:off x="6567488" y="1903413"/>
              <a:ext cx="1296987"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a:endParaRPr lang="zh-CN" altLang="zh-CN" sz="3200">
                <a:latin typeface="Times New Roman" panose="02020603050405020304" pitchFamily="18" charset="0"/>
              </a:endParaRPr>
            </a:p>
          </p:txBody>
        </p:sp>
        <p:sp>
          <p:nvSpPr>
            <p:cNvPr id="35" name="Rectangle 24">
              <a:extLst>
                <a:ext uri="{FF2B5EF4-FFF2-40B4-BE49-F238E27FC236}">
                  <a16:creationId xmlns:a16="http://schemas.microsoft.com/office/drawing/2014/main" id="{1388DC1C-808A-452A-985C-B0AD5FF1F0E2}"/>
                </a:ext>
              </a:extLst>
            </p:cNvPr>
            <p:cNvSpPr>
              <a:spLocks noChangeArrowheads="1"/>
            </p:cNvSpPr>
            <p:nvPr/>
          </p:nvSpPr>
          <p:spPr bwMode="auto">
            <a:xfrm>
              <a:off x="6370638" y="1944688"/>
              <a:ext cx="1631950" cy="1979612"/>
            </a:xfrm>
            <a:prstGeom prst="rect">
              <a:avLst/>
            </a:prstGeom>
            <a:solidFill>
              <a:schemeClr val="bg1"/>
            </a:solidFill>
            <a:ln w="28575">
              <a:solidFill>
                <a:schemeClr val="tx1"/>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a:endParaRPr lang="zh-CN" altLang="zh-CN" sz="3200">
                <a:latin typeface="Times New Roman" panose="02020603050405020304" pitchFamily="18" charset="0"/>
              </a:endParaRPr>
            </a:p>
          </p:txBody>
        </p:sp>
        <p:sp>
          <p:nvSpPr>
            <p:cNvPr id="36" name="Text Box 26">
              <a:extLst>
                <a:ext uri="{FF2B5EF4-FFF2-40B4-BE49-F238E27FC236}">
                  <a16:creationId xmlns:a16="http://schemas.microsoft.com/office/drawing/2014/main" id="{047E4C9E-BE14-4A16-9D6B-39A546DFACA4}"/>
                </a:ext>
              </a:extLst>
            </p:cNvPr>
            <p:cNvSpPr txBox="1">
              <a:spLocks noChangeArrowheads="1"/>
            </p:cNvSpPr>
            <p:nvPr/>
          </p:nvSpPr>
          <p:spPr bwMode="auto">
            <a:xfrm>
              <a:off x="6496050" y="2700338"/>
              <a:ext cx="1317625" cy="36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a:lnSpc>
                  <a:spcPct val="110000"/>
                </a:lnSpc>
              </a:pPr>
              <a:r>
                <a:rPr lang="en-US" altLang="zh-CN" sz="1800"/>
                <a:t>transport</a:t>
              </a:r>
            </a:p>
          </p:txBody>
        </p:sp>
        <p:sp>
          <p:nvSpPr>
            <p:cNvPr id="37" name="Text Box 26">
              <a:extLst>
                <a:ext uri="{FF2B5EF4-FFF2-40B4-BE49-F238E27FC236}">
                  <a16:creationId xmlns:a16="http://schemas.microsoft.com/office/drawing/2014/main" id="{89DD76CA-E513-44F9-88C5-E6651972D2AA}"/>
                </a:ext>
              </a:extLst>
            </p:cNvPr>
            <p:cNvSpPr txBox="1">
              <a:spLocks noChangeArrowheads="1"/>
            </p:cNvSpPr>
            <p:nvPr/>
          </p:nvSpPr>
          <p:spPr bwMode="auto">
            <a:xfrm>
              <a:off x="6530975" y="1947863"/>
              <a:ext cx="1317625" cy="36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a:lnSpc>
                  <a:spcPct val="110000"/>
                </a:lnSpc>
              </a:pPr>
              <a:r>
                <a:rPr lang="en-US" altLang="zh-CN" sz="1800"/>
                <a:t>application</a:t>
              </a:r>
            </a:p>
          </p:txBody>
        </p:sp>
        <p:sp>
          <p:nvSpPr>
            <p:cNvPr id="38" name="Text Box 26">
              <a:extLst>
                <a:ext uri="{FF2B5EF4-FFF2-40B4-BE49-F238E27FC236}">
                  <a16:creationId xmlns:a16="http://schemas.microsoft.com/office/drawing/2014/main" id="{75C4E6B2-FD78-4AA8-8148-10F79B448A64}"/>
                </a:ext>
              </a:extLst>
            </p:cNvPr>
            <p:cNvSpPr txBox="1">
              <a:spLocks noChangeArrowheads="1"/>
            </p:cNvSpPr>
            <p:nvPr/>
          </p:nvSpPr>
          <p:spPr bwMode="auto">
            <a:xfrm>
              <a:off x="6538913" y="3605213"/>
              <a:ext cx="1317625" cy="36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a:lnSpc>
                  <a:spcPct val="110000"/>
                </a:lnSpc>
              </a:pPr>
              <a:r>
                <a:rPr lang="en-US" altLang="zh-CN" sz="1800"/>
                <a:t>physical</a:t>
              </a:r>
            </a:p>
          </p:txBody>
        </p:sp>
        <p:sp>
          <p:nvSpPr>
            <p:cNvPr id="39" name="Text Box 26">
              <a:extLst>
                <a:ext uri="{FF2B5EF4-FFF2-40B4-BE49-F238E27FC236}">
                  <a16:creationId xmlns:a16="http://schemas.microsoft.com/office/drawing/2014/main" id="{EC72566A-C196-428B-A96E-4DBC9415ED5A}"/>
                </a:ext>
              </a:extLst>
            </p:cNvPr>
            <p:cNvSpPr txBox="1">
              <a:spLocks noChangeArrowheads="1"/>
            </p:cNvSpPr>
            <p:nvPr/>
          </p:nvSpPr>
          <p:spPr bwMode="auto">
            <a:xfrm>
              <a:off x="6505575" y="3319463"/>
              <a:ext cx="1317625" cy="36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a:lnSpc>
                  <a:spcPct val="110000"/>
                </a:lnSpc>
              </a:pPr>
              <a:r>
                <a:rPr lang="en-US" altLang="zh-CN" sz="1800"/>
                <a:t>link</a:t>
              </a:r>
            </a:p>
          </p:txBody>
        </p:sp>
        <p:sp>
          <p:nvSpPr>
            <p:cNvPr id="42" name="Text Box 26">
              <a:extLst>
                <a:ext uri="{FF2B5EF4-FFF2-40B4-BE49-F238E27FC236}">
                  <a16:creationId xmlns:a16="http://schemas.microsoft.com/office/drawing/2014/main" id="{66DD9EAB-A72D-4EE3-8E86-6DD067788F9E}"/>
                </a:ext>
              </a:extLst>
            </p:cNvPr>
            <p:cNvSpPr txBox="1">
              <a:spLocks noChangeArrowheads="1"/>
            </p:cNvSpPr>
            <p:nvPr/>
          </p:nvSpPr>
          <p:spPr bwMode="auto">
            <a:xfrm>
              <a:off x="6496050" y="3024188"/>
              <a:ext cx="1317625" cy="36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a:lnSpc>
                  <a:spcPct val="110000"/>
                </a:lnSpc>
              </a:pPr>
              <a:r>
                <a:rPr lang="en-US" altLang="zh-CN" sz="1800" dirty="0"/>
                <a:t>network</a:t>
              </a:r>
            </a:p>
          </p:txBody>
        </p:sp>
        <p:sp>
          <p:nvSpPr>
            <p:cNvPr id="43" name="Oval 53">
              <a:extLst>
                <a:ext uri="{FF2B5EF4-FFF2-40B4-BE49-F238E27FC236}">
                  <a16:creationId xmlns:a16="http://schemas.microsoft.com/office/drawing/2014/main" id="{8C97FF8D-AFA2-4023-81F4-CB662829D859}"/>
                </a:ext>
              </a:extLst>
            </p:cNvPr>
            <p:cNvSpPr>
              <a:spLocks noChangeArrowheads="1"/>
            </p:cNvSpPr>
            <p:nvPr/>
          </p:nvSpPr>
          <p:spPr bwMode="auto">
            <a:xfrm>
              <a:off x="6451600" y="2241550"/>
              <a:ext cx="598488" cy="304800"/>
            </a:xfrm>
            <a:prstGeom prst="ellipse">
              <a:avLst/>
            </a:prstGeom>
            <a:solidFill>
              <a:srgbClr val="CCFFF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2400">
                  <a:latin typeface="Arial" charset="0"/>
                  <a:ea typeface="ＭＳ Ｐゴシック" charset="0"/>
                </a:rPr>
                <a:t>P2</a:t>
              </a:r>
            </a:p>
          </p:txBody>
        </p:sp>
        <p:sp>
          <p:nvSpPr>
            <p:cNvPr id="44" name="Freeform 54">
              <a:extLst>
                <a:ext uri="{FF2B5EF4-FFF2-40B4-BE49-F238E27FC236}">
                  <a16:creationId xmlns:a16="http://schemas.microsoft.com/office/drawing/2014/main" id="{813A1B45-AE89-4B51-8178-90A1C556132C}"/>
                </a:ext>
              </a:extLst>
            </p:cNvPr>
            <p:cNvSpPr>
              <a:spLocks/>
            </p:cNvSpPr>
            <p:nvPr/>
          </p:nvSpPr>
          <p:spPr bwMode="auto">
            <a:xfrm>
              <a:off x="8026400" y="1924050"/>
              <a:ext cx="504825" cy="2133600"/>
            </a:xfrm>
            <a:custGeom>
              <a:avLst/>
              <a:gdLst>
                <a:gd name="T0" fmla="*/ 2147483647 w 318"/>
                <a:gd name="T1" fmla="*/ 2147483647 h 1344"/>
                <a:gd name="T2" fmla="*/ 2147483647 w 318"/>
                <a:gd name="T3" fmla="*/ 0 h 1344"/>
                <a:gd name="T4" fmla="*/ 0 w 318"/>
                <a:gd name="T5" fmla="*/ 2147483647 h 1344"/>
                <a:gd name="T6" fmla="*/ 2147483647 w 318"/>
                <a:gd name="T7" fmla="*/ 2147483647 h 1344"/>
                <a:gd name="T8" fmla="*/ 2147483647 w 318"/>
                <a:gd name="T9" fmla="*/ 2147483647 h 13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8" h="1344">
                  <a:moveTo>
                    <a:pt x="318" y="1344"/>
                  </a:moveTo>
                  <a:lnTo>
                    <a:pt x="12" y="0"/>
                  </a:lnTo>
                  <a:lnTo>
                    <a:pt x="0" y="1224"/>
                  </a:lnTo>
                  <a:lnTo>
                    <a:pt x="121" y="1344"/>
                  </a:lnTo>
                  <a:lnTo>
                    <a:pt x="318" y="1344"/>
                  </a:lnTo>
                  <a:close/>
                </a:path>
              </a:pathLst>
            </a:custGeom>
            <a:gradFill rotWithShape="1">
              <a:gsLst>
                <a:gs pos="0">
                  <a:schemeClr val="folHlink"/>
                </a:gs>
                <a:gs pos="100000">
                  <a:schemeClr val="bg1"/>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400"/>
            </a:p>
          </p:txBody>
        </p:sp>
        <p:grpSp>
          <p:nvGrpSpPr>
            <p:cNvPr id="45" name="Group 76">
              <a:extLst>
                <a:ext uri="{FF2B5EF4-FFF2-40B4-BE49-F238E27FC236}">
                  <a16:creationId xmlns:a16="http://schemas.microsoft.com/office/drawing/2014/main" id="{4B844EF8-296E-48C0-BED9-F7FBA00A4F15}"/>
                </a:ext>
              </a:extLst>
            </p:cNvPr>
            <p:cNvGrpSpPr>
              <a:grpSpLocks/>
            </p:cNvGrpSpPr>
            <p:nvPr/>
          </p:nvGrpSpPr>
          <p:grpSpPr bwMode="auto">
            <a:xfrm>
              <a:off x="1820862" y="5170471"/>
              <a:ext cx="2455863" cy="790572"/>
              <a:chOff x="1082" y="3697"/>
              <a:chExt cx="1547" cy="498"/>
            </a:xfrm>
          </p:grpSpPr>
          <p:sp>
            <p:nvSpPr>
              <p:cNvPr id="143" name="Rectangle 77">
                <a:extLst>
                  <a:ext uri="{FF2B5EF4-FFF2-40B4-BE49-F238E27FC236}">
                    <a16:creationId xmlns:a16="http://schemas.microsoft.com/office/drawing/2014/main" id="{71EF6C9F-70E7-4072-9279-53C1D5EA8674}"/>
                  </a:ext>
                </a:extLst>
              </p:cNvPr>
              <p:cNvSpPr>
                <a:spLocks noChangeArrowheads="1"/>
              </p:cNvSpPr>
              <p:nvPr/>
            </p:nvSpPr>
            <p:spPr bwMode="auto">
              <a:xfrm>
                <a:off x="1553" y="3697"/>
                <a:ext cx="678" cy="138"/>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Tahoma" charset="0"/>
                  <a:ea typeface="ＭＳ Ｐゴシック" charset="0"/>
                </a:endParaRPr>
              </a:p>
            </p:txBody>
          </p:sp>
          <p:sp>
            <p:nvSpPr>
              <p:cNvPr id="144" name="Line 78">
                <a:extLst>
                  <a:ext uri="{FF2B5EF4-FFF2-40B4-BE49-F238E27FC236}">
                    <a16:creationId xmlns:a16="http://schemas.microsoft.com/office/drawing/2014/main" id="{E3A6CEB7-3BD6-48CF-A2BD-8CD1B96459C0}"/>
                  </a:ext>
                </a:extLst>
              </p:cNvPr>
              <p:cNvSpPr>
                <a:spLocks noChangeShapeType="1"/>
              </p:cNvSpPr>
              <p:nvPr/>
            </p:nvSpPr>
            <p:spPr bwMode="auto">
              <a:xfrm flipV="1">
                <a:off x="2179" y="3770"/>
                <a:ext cx="175" cy="0"/>
              </a:xfrm>
              <a:prstGeom prst="line">
                <a:avLst/>
              </a:prstGeom>
              <a:noFill/>
              <a:ln w="3810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sz="2400">
                  <a:latin typeface="Tahoma" charset="0"/>
                  <a:ea typeface="ＭＳ Ｐゴシック" charset="0"/>
                </a:endParaRPr>
              </a:p>
            </p:txBody>
          </p:sp>
          <p:sp>
            <p:nvSpPr>
              <p:cNvPr id="145" name="Text Box 79">
                <a:extLst>
                  <a:ext uri="{FF2B5EF4-FFF2-40B4-BE49-F238E27FC236}">
                    <a16:creationId xmlns:a16="http://schemas.microsoft.com/office/drawing/2014/main" id="{DF34D724-4902-4331-8D7B-B96F244DC26A}"/>
                  </a:ext>
                </a:extLst>
              </p:cNvPr>
              <p:cNvSpPr txBox="1">
                <a:spLocks noChangeArrowheads="1"/>
              </p:cNvSpPr>
              <p:nvPr/>
            </p:nvSpPr>
            <p:spPr bwMode="auto">
              <a:xfrm>
                <a:off x="1082" y="3840"/>
                <a:ext cx="1547" cy="3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nSpc>
                    <a:spcPct val="85000"/>
                  </a:lnSpc>
                  <a:defRPr/>
                </a:pPr>
                <a:r>
                  <a:rPr lang="en-US" sz="1800" dirty="0"/>
                  <a:t>source </a:t>
                </a:r>
                <a:r>
                  <a:rPr lang="en-US" sz="1800" dirty="0" err="1"/>
                  <a:t>IP,port</a:t>
                </a:r>
                <a:r>
                  <a:rPr lang="en-US" sz="1800" dirty="0"/>
                  <a:t>: A,9157</a:t>
                </a:r>
              </a:p>
              <a:p>
                <a:pPr>
                  <a:lnSpc>
                    <a:spcPct val="85000"/>
                  </a:lnSpc>
                  <a:defRPr/>
                </a:pPr>
                <a:r>
                  <a:rPr lang="en-US" sz="1800" dirty="0" err="1"/>
                  <a:t>dest</a:t>
                </a:r>
                <a:r>
                  <a:rPr lang="en-US" sz="1800" dirty="0"/>
                  <a:t> IP, port: B,80</a:t>
                </a:r>
              </a:p>
            </p:txBody>
          </p:sp>
        </p:grpSp>
        <p:grpSp>
          <p:nvGrpSpPr>
            <p:cNvPr id="46" name="Group 80">
              <a:extLst>
                <a:ext uri="{FF2B5EF4-FFF2-40B4-BE49-F238E27FC236}">
                  <a16:creationId xmlns:a16="http://schemas.microsoft.com/office/drawing/2014/main" id="{924788D3-BA73-4B27-A12C-33707DDB7162}"/>
                </a:ext>
              </a:extLst>
            </p:cNvPr>
            <p:cNvGrpSpPr>
              <a:grpSpLocks/>
            </p:cNvGrpSpPr>
            <p:nvPr/>
          </p:nvGrpSpPr>
          <p:grpSpPr bwMode="auto">
            <a:xfrm>
              <a:off x="1666876" y="4437070"/>
              <a:ext cx="2339976" cy="747714"/>
              <a:chOff x="2741" y="3723"/>
              <a:chExt cx="1474" cy="471"/>
            </a:xfrm>
          </p:grpSpPr>
          <p:sp>
            <p:nvSpPr>
              <p:cNvPr id="140" name="Rectangle 81">
                <a:extLst>
                  <a:ext uri="{FF2B5EF4-FFF2-40B4-BE49-F238E27FC236}">
                    <a16:creationId xmlns:a16="http://schemas.microsoft.com/office/drawing/2014/main" id="{F604192F-08AE-4F66-8524-9089D8D6AE73}"/>
                  </a:ext>
                </a:extLst>
              </p:cNvPr>
              <p:cNvSpPr>
                <a:spLocks noChangeArrowheads="1"/>
              </p:cNvSpPr>
              <p:nvPr/>
            </p:nvSpPr>
            <p:spPr bwMode="auto">
              <a:xfrm>
                <a:off x="2859" y="3723"/>
                <a:ext cx="678" cy="138"/>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Tahoma" charset="0"/>
                  <a:ea typeface="ＭＳ Ｐゴシック" charset="0"/>
                </a:endParaRPr>
              </a:p>
            </p:txBody>
          </p:sp>
          <p:sp>
            <p:nvSpPr>
              <p:cNvPr id="141" name="Line 82">
                <a:extLst>
                  <a:ext uri="{FF2B5EF4-FFF2-40B4-BE49-F238E27FC236}">
                    <a16:creationId xmlns:a16="http://schemas.microsoft.com/office/drawing/2014/main" id="{7F38820F-0821-4279-8635-DE2AC0D2D664}"/>
                  </a:ext>
                </a:extLst>
              </p:cNvPr>
              <p:cNvSpPr>
                <a:spLocks noChangeShapeType="1"/>
              </p:cNvSpPr>
              <p:nvPr/>
            </p:nvSpPr>
            <p:spPr bwMode="auto">
              <a:xfrm flipV="1">
                <a:off x="2741" y="3810"/>
                <a:ext cx="175" cy="0"/>
              </a:xfrm>
              <a:prstGeom prst="line">
                <a:avLst/>
              </a:prstGeom>
              <a:noFill/>
              <a:ln w="3810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sz="2400">
                  <a:latin typeface="Tahoma" charset="0"/>
                  <a:ea typeface="ＭＳ Ｐゴシック" charset="0"/>
                </a:endParaRPr>
              </a:p>
            </p:txBody>
          </p:sp>
          <p:sp>
            <p:nvSpPr>
              <p:cNvPr id="142" name="Text Box 83">
                <a:extLst>
                  <a:ext uri="{FF2B5EF4-FFF2-40B4-BE49-F238E27FC236}">
                    <a16:creationId xmlns:a16="http://schemas.microsoft.com/office/drawing/2014/main" id="{F40C90DA-CF61-4087-B013-A144C5A129E9}"/>
                  </a:ext>
                </a:extLst>
              </p:cNvPr>
              <p:cNvSpPr txBox="1">
                <a:spLocks noChangeArrowheads="1"/>
              </p:cNvSpPr>
              <p:nvPr/>
            </p:nvSpPr>
            <p:spPr bwMode="auto">
              <a:xfrm>
                <a:off x="2816" y="3839"/>
                <a:ext cx="1399" cy="3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nSpc>
                    <a:spcPct val="85000"/>
                  </a:lnSpc>
                  <a:defRPr/>
                </a:pPr>
                <a:r>
                  <a:rPr lang="en-US" sz="1800" dirty="0"/>
                  <a:t>source </a:t>
                </a:r>
                <a:r>
                  <a:rPr lang="en-US" sz="1800" dirty="0" err="1"/>
                  <a:t>IP,port</a:t>
                </a:r>
                <a:r>
                  <a:rPr lang="en-US" sz="1800" dirty="0"/>
                  <a:t>: B,80</a:t>
                </a:r>
              </a:p>
              <a:p>
                <a:pPr>
                  <a:lnSpc>
                    <a:spcPct val="85000"/>
                  </a:lnSpc>
                  <a:defRPr/>
                </a:pPr>
                <a:r>
                  <a:rPr lang="en-US" sz="1800" dirty="0" err="1"/>
                  <a:t>dest</a:t>
                </a:r>
                <a:r>
                  <a:rPr lang="en-US" sz="1800" dirty="0"/>
                  <a:t> </a:t>
                </a:r>
                <a:r>
                  <a:rPr lang="en-US" sz="1800" dirty="0" err="1"/>
                  <a:t>IP,port</a:t>
                </a:r>
                <a:r>
                  <a:rPr lang="en-US" sz="1800" dirty="0"/>
                  <a:t>: A,9157</a:t>
                </a:r>
              </a:p>
            </p:txBody>
          </p:sp>
        </p:grpSp>
        <p:sp>
          <p:nvSpPr>
            <p:cNvPr id="47" name="Text Box 93">
              <a:extLst>
                <a:ext uri="{FF2B5EF4-FFF2-40B4-BE49-F238E27FC236}">
                  <a16:creationId xmlns:a16="http://schemas.microsoft.com/office/drawing/2014/main" id="{BF7D0D9E-EBAC-4741-8F47-74DDE88A1179}"/>
                </a:ext>
              </a:extLst>
            </p:cNvPr>
            <p:cNvSpPr txBox="1">
              <a:spLocks noChangeArrowheads="1"/>
            </p:cNvSpPr>
            <p:nvPr/>
          </p:nvSpPr>
          <p:spPr bwMode="auto">
            <a:xfrm flipH="1">
              <a:off x="-177828" y="4385629"/>
              <a:ext cx="1701857"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lnSpc>
                  <a:spcPct val="80000"/>
                </a:lnSpc>
                <a:defRPr/>
              </a:pPr>
              <a:r>
                <a:rPr lang="en-US" sz="2000" dirty="0">
                  <a:latin typeface="Gill Sans MT" charset="0"/>
                </a:rPr>
                <a:t>host: IP address A</a:t>
              </a:r>
            </a:p>
          </p:txBody>
        </p:sp>
        <p:sp>
          <p:nvSpPr>
            <p:cNvPr id="48" name="Text Box 94">
              <a:extLst>
                <a:ext uri="{FF2B5EF4-FFF2-40B4-BE49-F238E27FC236}">
                  <a16:creationId xmlns:a16="http://schemas.microsoft.com/office/drawing/2014/main" id="{62B79766-B42E-4932-A304-6ED3D7C09CD4}"/>
                </a:ext>
              </a:extLst>
            </p:cNvPr>
            <p:cNvSpPr txBox="1">
              <a:spLocks noChangeArrowheads="1"/>
            </p:cNvSpPr>
            <p:nvPr/>
          </p:nvSpPr>
          <p:spPr bwMode="auto">
            <a:xfrm flipH="1">
              <a:off x="7836561" y="4327129"/>
              <a:ext cx="1498077"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lnSpc>
                  <a:spcPct val="80000"/>
                </a:lnSpc>
                <a:defRPr/>
              </a:pPr>
              <a:r>
                <a:rPr lang="en-US" sz="2000" dirty="0">
                  <a:latin typeface="Gill Sans MT" charset="0"/>
                </a:rPr>
                <a:t>host: IP address C</a:t>
              </a:r>
            </a:p>
          </p:txBody>
        </p:sp>
        <p:sp>
          <p:nvSpPr>
            <p:cNvPr id="49" name="Line 96">
              <a:extLst>
                <a:ext uri="{FF2B5EF4-FFF2-40B4-BE49-F238E27FC236}">
                  <a16:creationId xmlns:a16="http://schemas.microsoft.com/office/drawing/2014/main" id="{E01F004E-756E-4CA1-8706-54D2DA79FC0F}"/>
                </a:ext>
              </a:extLst>
            </p:cNvPr>
            <p:cNvSpPr>
              <a:spLocks noChangeShapeType="1"/>
            </p:cNvSpPr>
            <p:nvPr/>
          </p:nvSpPr>
          <p:spPr bwMode="auto">
            <a:xfrm>
              <a:off x="3354388" y="3432175"/>
              <a:ext cx="2233612"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sz="2400">
                <a:latin typeface="Tahoma" charset="0"/>
                <a:ea typeface="ＭＳ Ｐゴシック" charset="0"/>
              </a:endParaRPr>
            </a:p>
          </p:txBody>
        </p:sp>
        <p:sp>
          <p:nvSpPr>
            <p:cNvPr id="50" name="Line 97">
              <a:extLst>
                <a:ext uri="{FF2B5EF4-FFF2-40B4-BE49-F238E27FC236}">
                  <a16:creationId xmlns:a16="http://schemas.microsoft.com/office/drawing/2014/main" id="{74E37876-EA93-4FB3-85F9-FBBDA600E346}"/>
                </a:ext>
              </a:extLst>
            </p:cNvPr>
            <p:cNvSpPr>
              <a:spLocks noChangeShapeType="1"/>
            </p:cNvSpPr>
            <p:nvPr/>
          </p:nvSpPr>
          <p:spPr bwMode="auto">
            <a:xfrm>
              <a:off x="3370263" y="3130550"/>
              <a:ext cx="2233612"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sz="2400">
                <a:latin typeface="Tahoma" charset="0"/>
                <a:ea typeface="ＭＳ Ｐゴシック" charset="0"/>
              </a:endParaRPr>
            </a:p>
          </p:txBody>
        </p:sp>
        <p:sp>
          <p:nvSpPr>
            <p:cNvPr id="51" name="Text Box 26">
              <a:extLst>
                <a:ext uri="{FF2B5EF4-FFF2-40B4-BE49-F238E27FC236}">
                  <a16:creationId xmlns:a16="http://schemas.microsoft.com/office/drawing/2014/main" id="{36298FDA-387C-4506-B9DD-83C3880EFF51}"/>
                </a:ext>
              </a:extLst>
            </p:cNvPr>
            <p:cNvSpPr txBox="1">
              <a:spLocks noChangeArrowheads="1"/>
            </p:cNvSpPr>
            <p:nvPr/>
          </p:nvSpPr>
          <p:spPr bwMode="auto">
            <a:xfrm>
              <a:off x="3757613" y="2795588"/>
              <a:ext cx="1317625" cy="36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a:lnSpc>
                  <a:spcPct val="110000"/>
                </a:lnSpc>
              </a:pPr>
              <a:r>
                <a:rPr lang="en-US" altLang="zh-CN" sz="1800"/>
                <a:t>network</a:t>
              </a:r>
            </a:p>
          </p:txBody>
        </p:sp>
        <p:sp>
          <p:nvSpPr>
            <p:cNvPr id="52" name="Line 99">
              <a:extLst>
                <a:ext uri="{FF2B5EF4-FFF2-40B4-BE49-F238E27FC236}">
                  <a16:creationId xmlns:a16="http://schemas.microsoft.com/office/drawing/2014/main" id="{AA2DF23F-E524-4DD8-AE0C-78300B3C2042}"/>
                </a:ext>
              </a:extLst>
            </p:cNvPr>
            <p:cNvSpPr>
              <a:spLocks noChangeShapeType="1"/>
            </p:cNvSpPr>
            <p:nvPr/>
          </p:nvSpPr>
          <p:spPr bwMode="auto">
            <a:xfrm>
              <a:off x="3373438" y="2808288"/>
              <a:ext cx="2233612"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sz="2400">
                <a:latin typeface="Tahoma" charset="0"/>
                <a:ea typeface="ＭＳ Ｐゴシック" charset="0"/>
              </a:endParaRPr>
            </a:p>
          </p:txBody>
        </p:sp>
        <p:sp>
          <p:nvSpPr>
            <p:cNvPr id="53" name="Line 100">
              <a:extLst>
                <a:ext uri="{FF2B5EF4-FFF2-40B4-BE49-F238E27FC236}">
                  <a16:creationId xmlns:a16="http://schemas.microsoft.com/office/drawing/2014/main" id="{8BE835EA-C373-4B67-BF4E-2DB17688352B}"/>
                </a:ext>
              </a:extLst>
            </p:cNvPr>
            <p:cNvSpPr>
              <a:spLocks noChangeShapeType="1"/>
            </p:cNvSpPr>
            <p:nvPr/>
          </p:nvSpPr>
          <p:spPr bwMode="auto">
            <a:xfrm>
              <a:off x="3376613" y="2486025"/>
              <a:ext cx="2233612"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sz="2400">
                <a:latin typeface="Tahoma" charset="0"/>
                <a:ea typeface="ＭＳ Ｐゴシック" charset="0"/>
              </a:endParaRPr>
            </a:p>
          </p:txBody>
        </p:sp>
        <p:grpSp>
          <p:nvGrpSpPr>
            <p:cNvPr id="54" name="Group 101">
              <a:extLst>
                <a:ext uri="{FF2B5EF4-FFF2-40B4-BE49-F238E27FC236}">
                  <a16:creationId xmlns:a16="http://schemas.microsoft.com/office/drawing/2014/main" id="{7131F727-23B8-497E-9E14-9727C5C40AFF}"/>
                </a:ext>
              </a:extLst>
            </p:cNvPr>
            <p:cNvGrpSpPr>
              <a:grpSpLocks/>
            </p:cNvGrpSpPr>
            <p:nvPr/>
          </p:nvGrpSpPr>
          <p:grpSpPr bwMode="auto">
            <a:xfrm>
              <a:off x="3552825" y="2347913"/>
              <a:ext cx="473075" cy="228600"/>
              <a:chOff x="1287" y="2524"/>
              <a:chExt cx="260" cy="100"/>
            </a:xfrm>
          </p:grpSpPr>
          <p:sp>
            <p:nvSpPr>
              <p:cNvPr id="136" name="Rectangle 102">
                <a:extLst>
                  <a:ext uri="{FF2B5EF4-FFF2-40B4-BE49-F238E27FC236}">
                    <a16:creationId xmlns:a16="http://schemas.microsoft.com/office/drawing/2014/main" id="{FE1D3BE0-B753-42BE-A3C1-9C99059E8F3D}"/>
                  </a:ext>
                </a:extLst>
              </p:cNvPr>
              <p:cNvSpPr>
                <a:spLocks noChangeArrowheads="1"/>
              </p:cNvSpPr>
              <p:nvPr/>
            </p:nvSpPr>
            <p:spPr bwMode="auto">
              <a:xfrm>
                <a:off x="1287" y="2524"/>
                <a:ext cx="260" cy="100"/>
              </a:xfrm>
              <a:prstGeom prst="rect">
                <a:avLst/>
              </a:prstGeom>
              <a:solidFill>
                <a:srgbClr val="FF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Tahoma" charset="0"/>
                  <a:ea typeface="ＭＳ Ｐゴシック" charset="0"/>
                </a:endParaRPr>
              </a:p>
            </p:txBody>
          </p:sp>
          <p:sp>
            <p:nvSpPr>
              <p:cNvPr id="137" name="Rectangle 103">
                <a:extLst>
                  <a:ext uri="{FF2B5EF4-FFF2-40B4-BE49-F238E27FC236}">
                    <a16:creationId xmlns:a16="http://schemas.microsoft.com/office/drawing/2014/main" id="{D0465D67-47C8-46A6-8F95-20E02E2BEA40}"/>
                  </a:ext>
                </a:extLst>
              </p:cNvPr>
              <p:cNvSpPr>
                <a:spLocks noChangeArrowheads="1"/>
              </p:cNvSpPr>
              <p:nvPr/>
            </p:nvSpPr>
            <p:spPr bwMode="auto">
              <a:xfrm>
                <a:off x="1338" y="2537"/>
                <a:ext cx="155" cy="76"/>
              </a:xfrm>
              <a:prstGeom prst="rect">
                <a:avLst/>
              </a:prstGeom>
              <a:solidFill>
                <a:schemeClr val="bg1"/>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Tahoma" charset="0"/>
                  <a:ea typeface="ＭＳ Ｐゴシック" charset="0"/>
                </a:endParaRPr>
              </a:p>
            </p:txBody>
          </p:sp>
          <p:sp>
            <p:nvSpPr>
              <p:cNvPr id="138" name="Rectangle 104">
                <a:extLst>
                  <a:ext uri="{FF2B5EF4-FFF2-40B4-BE49-F238E27FC236}">
                    <a16:creationId xmlns:a16="http://schemas.microsoft.com/office/drawing/2014/main" id="{FABDF849-F287-40A5-B7B5-E371C718B9AD}"/>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Tahoma" charset="0"/>
                  <a:ea typeface="ＭＳ Ｐゴシック" charset="0"/>
                </a:endParaRPr>
              </a:p>
            </p:txBody>
          </p:sp>
          <p:sp>
            <p:nvSpPr>
              <p:cNvPr id="139" name="Rectangle 105">
                <a:extLst>
                  <a:ext uri="{FF2B5EF4-FFF2-40B4-BE49-F238E27FC236}">
                    <a16:creationId xmlns:a16="http://schemas.microsoft.com/office/drawing/2014/main" id="{18E48FC4-C791-4F64-8833-18484A10EE9C}"/>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Tahoma" charset="0"/>
                  <a:ea typeface="ＭＳ Ｐゴシック" charset="0"/>
                </a:endParaRPr>
              </a:p>
            </p:txBody>
          </p:sp>
        </p:grpSp>
        <p:sp>
          <p:nvSpPr>
            <p:cNvPr id="55" name="Oval 106">
              <a:extLst>
                <a:ext uri="{FF2B5EF4-FFF2-40B4-BE49-F238E27FC236}">
                  <a16:creationId xmlns:a16="http://schemas.microsoft.com/office/drawing/2014/main" id="{916AA4A1-C09B-434E-810B-0C69F6B2BC46}"/>
                </a:ext>
              </a:extLst>
            </p:cNvPr>
            <p:cNvSpPr>
              <a:spLocks noChangeArrowheads="1"/>
            </p:cNvSpPr>
            <p:nvPr/>
          </p:nvSpPr>
          <p:spPr bwMode="auto">
            <a:xfrm>
              <a:off x="4864100" y="2019300"/>
              <a:ext cx="598488" cy="304800"/>
            </a:xfrm>
            <a:prstGeom prst="ellipse">
              <a:avLst/>
            </a:prstGeom>
            <a:solidFill>
              <a:srgbClr val="CCFFF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2400">
                  <a:latin typeface="Arial" charset="0"/>
                  <a:ea typeface="ＭＳ Ｐゴシック" charset="0"/>
                </a:rPr>
                <a:t>P6</a:t>
              </a:r>
            </a:p>
          </p:txBody>
        </p:sp>
        <p:sp>
          <p:nvSpPr>
            <p:cNvPr id="56" name="Oval 112">
              <a:extLst>
                <a:ext uri="{FF2B5EF4-FFF2-40B4-BE49-F238E27FC236}">
                  <a16:creationId xmlns:a16="http://schemas.microsoft.com/office/drawing/2014/main" id="{5315EC85-F2C0-4C59-AE80-B300F1E62994}"/>
                </a:ext>
              </a:extLst>
            </p:cNvPr>
            <p:cNvSpPr>
              <a:spLocks noChangeArrowheads="1"/>
            </p:cNvSpPr>
            <p:nvPr/>
          </p:nvSpPr>
          <p:spPr bwMode="auto">
            <a:xfrm>
              <a:off x="4192588" y="2017713"/>
              <a:ext cx="598487" cy="304800"/>
            </a:xfrm>
            <a:prstGeom prst="ellipse">
              <a:avLst/>
            </a:prstGeom>
            <a:solidFill>
              <a:srgbClr val="CCFFF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2400">
                  <a:latin typeface="Arial" charset="0"/>
                  <a:ea typeface="ＭＳ Ｐゴシック" charset="0"/>
                </a:rPr>
                <a:t>P5</a:t>
              </a:r>
            </a:p>
          </p:txBody>
        </p:sp>
        <p:grpSp>
          <p:nvGrpSpPr>
            <p:cNvPr id="57" name="Group 118">
              <a:extLst>
                <a:ext uri="{FF2B5EF4-FFF2-40B4-BE49-F238E27FC236}">
                  <a16:creationId xmlns:a16="http://schemas.microsoft.com/office/drawing/2014/main" id="{41024457-EE89-451D-8040-162DF28D86F4}"/>
                </a:ext>
              </a:extLst>
            </p:cNvPr>
            <p:cNvGrpSpPr>
              <a:grpSpLocks/>
            </p:cNvGrpSpPr>
            <p:nvPr/>
          </p:nvGrpSpPr>
          <p:grpSpPr bwMode="auto">
            <a:xfrm>
              <a:off x="4257675" y="2352675"/>
              <a:ext cx="473075" cy="228600"/>
              <a:chOff x="1287" y="2524"/>
              <a:chExt cx="260" cy="100"/>
            </a:xfrm>
          </p:grpSpPr>
          <p:sp>
            <p:nvSpPr>
              <p:cNvPr id="132" name="Rectangle 119">
                <a:extLst>
                  <a:ext uri="{FF2B5EF4-FFF2-40B4-BE49-F238E27FC236}">
                    <a16:creationId xmlns:a16="http://schemas.microsoft.com/office/drawing/2014/main" id="{9F85DFA6-A42D-449E-BE63-0E42E3DC3704}"/>
                  </a:ext>
                </a:extLst>
              </p:cNvPr>
              <p:cNvSpPr>
                <a:spLocks noChangeArrowheads="1"/>
              </p:cNvSpPr>
              <p:nvPr/>
            </p:nvSpPr>
            <p:spPr bwMode="auto">
              <a:xfrm>
                <a:off x="1287" y="2524"/>
                <a:ext cx="260" cy="100"/>
              </a:xfrm>
              <a:prstGeom prst="rect">
                <a:avLst/>
              </a:prstGeom>
              <a:solidFill>
                <a:srgbClr val="FF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Tahoma" charset="0"/>
                  <a:ea typeface="ＭＳ Ｐゴシック" charset="0"/>
                </a:endParaRPr>
              </a:p>
            </p:txBody>
          </p:sp>
          <p:sp>
            <p:nvSpPr>
              <p:cNvPr id="133" name="Rectangle 120">
                <a:extLst>
                  <a:ext uri="{FF2B5EF4-FFF2-40B4-BE49-F238E27FC236}">
                    <a16:creationId xmlns:a16="http://schemas.microsoft.com/office/drawing/2014/main" id="{6313DA66-7541-4C48-A1AC-81C0AA583EB9}"/>
                  </a:ext>
                </a:extLst>
              </p:cNvPr>
              <p:cNvSpPr>
                <a:spLocks noChangeArrowheads="1"/>
              </p:cNvSpPr>
              <p:nvPr/>
            </p:nvSpPr>
            <p:spPr bwMode="auto">
              <a:xfrm>
                <a:off x="1338" y="2537"/>
                <a:ext cx="155" cy="76"/>
              </a:xfrm>
              <a:prstGeom prst="rect">
                <a:avLst/>
              </a:prstGeom>
              <a:solidFill>
                <a:schemeClr val="bg1"/>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Tahoma" charset="0"/>
                  <a:ea typeface="ＭＳ Ｐゴシック" charset="0"/>
                </a:endParaRPr>
              </a:p>
            </p:txBody>
          </p:sp>
          <p:sp>
            <p:nvSpPr>
              <p:cNvPr id="134" name="Rectangle 121">
                <a:extLst>
                  <a:ext uri="{FF2B5EF4-FFF2-40B4-BE49-F238E27FC236}">
                    <a16:creationId xmlns:a16="http://schemas.microsoft.com/office/drawing/2014/main" id="{7EC07E50-C182-4114-A7D3-FAD47AE05825}"/>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Tahoma" charset="0"/>
                  <a:ea typeface="ＭＳ Ｐゴシック" charset="0"/>
                </a:endParaRPr>
              </a:p>
            </p:txBody>
          </p:sp>
          <p:sp>
            <p:nvSpPr>
              <p:cNvPr id="135" name="Rectangle 122">
                <a:extLst>
                  <a:ext uri="{FF2B5EF4-FFF2-40B4-BE49-F238E27FC236}">
                    <a16:creationId xmlns:a16="http://schemas.microsoft.com/office/drawing/2014/main" id="{63D7B295-EDF2-4B03-AEE9-9E5A99C51765}"/>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Tahoma" charset="0"/>
                  <a:ea typeface="ＭＳ Ｐゴシック" charset="0"/>
                </a:endParaRPr>
              </a:p>
            </p:txBody>
          </p:sp>
        </p:grpSp>
        <p:grpSp>
          <p:nvGrpSpPr>
            <p:cNvPr id="58" name="Group 123">
              <a:extLst>
                <a:ext uri="{FF2B5EF4-FFF2-40B4-BE49-F238E27FC236}">
                  <a16:creationId xmlns:a16="http://schemas.microsoft.com/office/drawing/2014/main" id="{5AC507CD-03CC-4D56-B3B3-9EBE90CC4198}"/>
                </a:ext>
              </a:extLst>
            </p:cNvPr>
            <p:cNvGrpSpPr>
              <a:grpSpLocks/>
            </p:cNvGrpSpPr>
            <p:nvPr/>
          </p:nvGrpSpPr>
          <p:grpSpPr bwMode="auto">
            <a:xfrm>
              <a:off x="4929188" y="2357438"/>
              <a:ext cx="473075" cy="228600"/>
              <a:chOff x="1287" y="2524"/>
              <a:chExt cx="260" cy="100"/>
            </a:xfrm>
          </p:grpSpPr>
          <p:sp>
            <p:nvSpPr>
              <p:cNvPr id="128" name="Rectangle 124">
                <a:extLst>
                  <a:ext uri="{FF2B5EF4-FFF2-40B4-BE49-F238E27FC236}">
                    <a16:creationId xmlns:a16="http://schemas.microsoft.com/office/drawing/2014/main" id="{451FA954-5F75-45AA-9449-884C71B2C841}"/>
                  </a:ext>
                </a:extLst>
              </p:cNvPr>
              <p:cNvSpPr>
                <a:spLocks noChangeArrowheads="1"/>
              </p:cNvSpPr>
              <p:nvPr/>
            </p:nvSpPr>
            <p:spPr bwMode="auto">
              <a:xfrm>
                <a:off x="1287" y="2524"/>
                <a:ext cx="260" cy="100"/>
              </a:xfrm>
              <a:prstGeom prst="rect">
                <a:avLst/>
              </a:prstGeom>
              <a:solidFill>
                <a:srgbClr val="FF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Tahoma" charset="0"/>
                  <a:ea typeface="ＭＳ Ｐゴシック" charset="0"/>
                </a:endParaRPr>
              </a:p>
            </p:txBody>
          </p:sp>
          <p:sp>
            <p:nvSpPr>
              <p:cNvPr id="129" name="Rectangle 125">
                <a:extLst>
                  <a:ext uri="{FF2B5EF4-FFF2-40B4-BE49-F238E27FC236}">
                    <a16:creationId xmlns:a16="http://schemas.microsoft.com/office/drawing/2014/main" id="{226EC49B-46A6-4CD2-9FA0-64D880C9EA0F}"/>
                  </a:ext>
                </a:extLst>
              </p:cNvPr>
              <p:cNvSpPr>
                <a:spLocks noChangeArrowheads="1"/>
              </p:cNvSpPr>
              <p:nvPr/>
            </p:nvSpPr>
            <p:spPr bwMode="auto">
              <a:xfrm>
                <a:off x="1338" y="2537"/>
                <a:ext cx="155" cy="76"/>
              </a:xfrm>
              <a:prstGeom prst="rect">
                <a:avLst/>
              </a:prstGeom>
              <a:solidFill>
                <a:schemeClr val="bg1"/>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Tahoma" charset="0"/>
                  <a:ea typeface="ＭＳ Ｐゴシック" charset="0"/>
                </a:endParaRPr>
              </a:p>
            </p:txBody>
          </p:sp>
          <p:sp>
            <p:nvSpPr>
              <p:cNvPr id="130" name="Rectangle 126">
                <a:extLst>
                  <a:ext uri="{FF2B5EF4-FFF2-40B4-BE49-F238E27FC236}">
                    <a16:creationId xmlns:a16="http://schemas.microsoft.com/office/drawing/2014/main" id="{E99CFA7F-BA6D-4FEB-A134-2F6C6D2BC00A}"/>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Tahoma" charset="0"/>
                  <a:ea typeface="ＭＳ Ｐゴシック" charset="0"/>
                </a:endParaRPr>
              </a:p>
            </p:txBody>
          </p:sp>
          <p:sp>
            <p:nvSpPr>
              <p:cNvPr id="131" name="Rectangle 127">
                <a:extLst>
                  <a:ext uri="{FF2B5EF4-FFF2-40B4-BE49-F238E27FC236}">
                    <a16:creationId xmlns:a16="http://schemas.microsoft.com/office/drawing/2014/main" id="{06044474-44F0-43C8-8FE9-95F4FA6C535F}"/>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Tahoma" charset="0"/>
                  <a:ea typeface="ＭＳ Ｐゴシック" charset="0"/>
                </a:endParaRPr>
              </a:p>
            </p:txBody>
          </p:sp>
        </p:grpSp>
        <p:sp>
          <p:nvSpPr>
            <p:cNvPr id="59" name="Line 133">
              <a:extLst>
                <a:ext uri="{FF2B5EF4-FFF2-40B4-BE49-F238E27FC236}">
                  <a16:creationId xmlns:a16="http://schemas.microsoft.com/office/drawing/2014/main" id="{05D7C919-C29D-4564-8A3A-42CD05F2FACE}"/>
                </a:ext>
              </a:extLst>
            </p:cNvPr>
            <p:cNvSpPr>
              <a:spLocks noChangeShapeType="1"/>
            </p:cNvSpPr>
            <p:nvPr/>
          </p:nvSpPr>
          <p:spPr bwMode="auto">
            <a:xfrm>
              <a:off x="6362700" y="3648075"/>
              <a:ext cx="1638300"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sz="2400">
                <a:latin typeface="Tahoma" charset="0"/>
                <a:ea typeface="ＭＳ Ｐゴシック" charset="0"/>
              </a:endParaRPr>
            </a:p>
          </p:txBody>
        </p:sp>
        <p:sp>
          <p:nvSpPr>
            <p:cNvPr id="60" name="Line 134">
              <a:extLst>
                <a:ext uri="{FF2B5EF4-FFF2-40B4-BE49-F238E27FC236}">
                  <a16:creationId xmlns:a16="http://schemas.microsoft.com/office/drawing/2014/main" id="{FC0C4C89-582B-4A07-B33A-5A9B78FC122A}"/>
                </a:ext>
              </a:extLst>
            </p:cNvPr>
            <p:cNvSpPr>
              <a:spLocks noChangeShapeType="1"/>
            </p:cNvSpPr>
            <p:nvPr/>
          </p:nvSpPr>
          <p:spPr bwMode="auto">
            <a:xfrm>
              <a:off x="6353175" y="3352800"/>
              <a:ext cx="1638300"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sz="2400">
                <a:latin typeface="Tahoma" charset="0"/>
                <a:ea typeface="ＭＳ Ｐゴシック" charset="0"/>
              </a:endParaRPr>
            </a:p>
          </p:txBody>
        </p:sp>
        <p:sp>
          <p:nvSpPr>
            <p:cNvPr id="61" name="Line 135">
              <a:extLst>
                <a:ext uri="{FF2B5EF4-FFF2-40B4-BE49-F238E27FC236}">
                  <a16:creationId xmlns:a16="http://schemas.microsoft.com/office/drawing/2014/main" id="{4BFA292B-58D6-4476-B3D7-E75F98C0C381}"/>
                </a:ext>
              </a:extLst>
            </p:cNvPr>
            <p:cNvSpPr>
              <a:spLocks noChangeShapeType="1"/>
            </p:cNvSpPr>
            <p:nvPr/>
          </p:nvSpPr>
          <p:spPr bwMode="auto">
            <a:xfrm>
              <a:off x="6353175" y="3057525"/>
              <a:ext cx="1638300"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sz="2400">
                <a:latin typeface="Tahoma" charset="0"/>
                <a:ea typeface="ＭＳ Ｐゴシック" charset="0"/>
              </a:endParaRPr>
            </a:p>
          </p:txBody>
        </p:sp>
        <p:sp>
          <p:nvSpPr>
            <p:cNvPr id="62" name="Line 136">
              <a:extLst>
                <a:ext uri="{FF2B5EF4-FFF2-40B4-BE49-F238E27FC236}">
                  <a16:creationId xmlns:a16="http://schemas.microsoft.com/office/drawing/2014/main" id="{0CBC9986-BD39-4B69-9B88-C43406CCD76C}"/>
                </a:ext>
              </a:extLst>
            </p:cNvPr>
            <p:cNvSpPr>
              <a:spLocks noChangeShapeType="1"/>
            </p:cNvSpPr>
            <p:nvPr/>
          </p:nvSpPr>
          <p:spPr bwMode="auto">
            <a:xfrm>
              <a:off x="6353175" y="2752725"/>
              <a:ext cx="1638300"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sz="2400">
                <a:latin typeface="Tahoma" charset="0"/>
                <a:ea typeface="ＭＳ Ｐゴシック" charset="0"/>
              </a:endParaRPr>
            </a:p>
          </p:txBody>
        </p:sp>
        <p:grpSp>
          <p:nvGrpSpPr>
            <p:cNvPr id="63" name="Group 128">
              <a:extLst>
                <a:ext uri="{FF2B5EF4-FFF2-40B4-BE49-F238E27FC236}">
                  <a16:creationId xmlns:a16="http://schemas.microsoft.com/office/drawing/2014/main" id="{0CE4E364-9A81-4799-9A0D-4B654D8BDC36}"/>
                </a:ext>
              </a:extLst>
            </p:cNvPr>
            <p:cNvGrpSpPr>
              <a:grpSpLocks/>
            </p:cNvGrpSpPr>
            <p:nvPr/>
          </p:nvGrpSpPr>
          <p:grpSpPr bwMode="auto">
            <a:xfrm>
              <a:off x="6505575" y="2579688"/>
              <a:ext cx="473075" cy="228600"/>
              <a:chOff x="1287" y="2524"/>
              <a:chExt cx="260" cy="100"/>
            </a:xfrm>
          </p:grpSpPr>
          <p:sp>
            <p:nvSpPr>
              <p:cNvPr id="124" name="Rectangle 129">
                <a:extLst>
                  <a:ext uri="{FF2B5EF4-FFF2-40B4-BE49-F238E27FC236}">
                    <a16:creationId xmlns:a16="http://schemas.microsoft.com/office/drawing/2014/main" id="{40ECDDF9-EF44-43B7-8B48-44CCD40640DE}"/>
                  </a:ext>
                </a:extLst>
              </p:cNvPr>
              <p:cNvSpPr>
                <a:spLocks noChangeArrowheads="1"/>
              </p:cNvSpPr>
              <p:nvPr/>
            </p:nvSpPr>
            <p:spPr bwMode="auto">
              <a:xfrm>
                <a:off x="1287" y="2524"/>
                <a:ext cx="260" cy="100"/>
              </a:xfrm>
              <a:prstGeom prst="rect">
                <a:avLst/>
              </a:prstGeom>
              <a:solidFill>
                <a:srgbClr val="FF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Tahoma" charset="0"/>
                  <a:ea typeface="ＭＳ Ｐゴシック" charset="0"/>
                </a:endParaRPr>
              </a:p>
            </p:txBody>
          </p:sp>
          <p:sp>
            <p:nvSpPr>
              <p:cNvPr id="125" name="Rectangle 130">
                <a:extLst>
                  <a:ext uri="{FF2B5EF4-FFF2-40B4-BE49-F238E27FC236}">
                    <a16:creationId xmlns:a16="http://schemas.microsoft.com/office/drawing/2014/main" id="{0DACC592-1C2D-4DBA-9873-C905DD5C4DA5}"/>
                  </a:ext>
                </a:extLst>
              </p:cNvPr>
              <p:cNvSpPr>
                <a:spLocks noChangeArrowheads="1"/>
              </p:cNvSpPr>
              <p:nvPr/>
            </p:nvSpPr>
            <p:spPr bwMode="auto">
              <a:xfrm>
                <a:off x="1338" y="2537"/>
                <a:ext cx="155" cy="76"/>
              </a:xfrm>
              <a:prstGeom prst="rect">
                <a:avLst/>
              </a:prstGeom>
              <a:solidFill>
                <a:schemeClr val="bg1"/>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Tahoma" charset="0"/>
                  <a:ea typeface="ＭＳ Ｐゴシック" charset="0"/>
                </a:endParaRPr>
              </a:p>
            </p:txBody>
          </p:sp>
          <p:sp>
            <p:nvSpPr>
              <p:cNvPr id="126" name="Rectangle 131">
                <a:extLst>
                  <a:ext uri="{FF2B5EF4-FFF2-40B4-BE49-F238E27FC236}">
                    <a16:creationId xmlns:a16="http://schemas.microsoft.com/office/drawing/2014/main" id="{29D7D51E-6A2A-4EE5-95B8-46925A73417D}"/>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Tahoma" charset="0"/>
                  <a:ea typeface="ＭＳ Ｐゴシック" charset="0"/>
                </a:endParaRPr>
              </a:p>
            </p:txBody>
          </p:sp>
          <p:sp>
            <p:nvSpPr>
              <p:cNvPr id="127" name="Rectangle 132">
                <a:extLst>
                  <a:ext uri="{FF2B5EF4-FFF2-40B4-BE49-F238E27FC236}">
                    <a16:creationId xmlns:a16="http://schemas.microsoft.com/office/drawing/2014/main" id="{64A0298D-69B8-4704-9C5A-E97ED508E1F6}"/>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Tahoma" charset="0"/>
                  <a:ea typeface="ＭＳ Ｐゴシック" charset="0"/>
                </a:endParaRPr>
              </a:p>
            </p:txBody>
          </p:sp>
        </p:grpSp>
        <p:grpSp>
          <p:nvGrpSpPr>
            <p:cNvPr id="64" name="Group 137">
              <a:extLst>
                <a:ext uri="{FF2B5EF4-FFF2-40B4-BE49-F238E27FC236}">
                  <a16:creationId xmlns:a16="http://schemas.microsoft.com/office/drawing/2014/main" id="{C942774D-A322-4FD4-9935-F2CAA9C31D77}"/>
                </a:ext>
              </a:extLst>
            </p:cNvPr>
            <p:cNvGrpSpPr>
              <a:grpSpLocks/>
            </p:cNvGrpSpPr>
            <p:nvPr/>
          </p:nvGrpSpPr>
          <p:grpSpPr bwMode="auto">
            <a:xfrm>
              <a:off x="7300913" y="2570163"/>
              <a:ext cx="473075" cy="228600"/>
              <a:chOff x="1287" y="2524"/>
              <a:chExt cx="260" cy="100"/>
            </a:xfrm>
          </p:grpSpPr>
          <p:sp>
            <p:nvSpPr>
              <p:cNvPr id="120" name="Rectangle 138">
                <a:extLst>
                  <a:ext uri="{FF2B5EF4-FFF2-40B4-BE49-F238E27FC236}">
                    <a16:creationId xmlns:a16="http://schemas.microsoft.com/office/drawing/2014/main" id="{52FE24CD-4286-43FB-902A-55EFBC889B10}"/>
                  </a:ext>
                </a:extLst>
              </p:cNvPr>
              <p:cNvSpPr>
                <a:spLocks noChangeArrowheads="1"/>
              </p:cNvSpPr>
              <p:nvPr/>
            </p:nvSpPr>
            <p:spPr bwMode="auto">
              <a:xfrm>
                <a:off x="1287" y="2524"/>
                <a:ext cx="260" cy="100"/>
              </a:xfrm>
              <a:prstGeom prst="rect">
                <a:avLst/>
              </a:prstGeom>
              <a:solidFill>
                <a:srgbClr val="FF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Tahoma" charset="0"/>
                  <a:ea typeface="ＭＳ Ｐゴシック" charset="0"/>
                </a:endParaRPr>
              </a:p>
            </p:txBody>
          </p:sp>
          <p:sp>
            <p:nvSpPr>
              <p:cNvPr id="121" name="Rectangle 139">
                <a:extLst>
                  <a:ext uri="{FF2B5EF4-FFF2-40B4-BE49-F238E27FC236}">
                    <a16:creationId xmlns:a16="http://schemas.microsoft.com/office/drawing/2014/main" id="{A05BA59C-06D8-4252-A4D9-033D06D422C3}"/>
                  </a:ext>
                </a:extLst>
              </p:cNvPr>
              <p:cNvSpPr>
                <a:spLocks noChangeArrowheads="1"/>
              </p:cNvSpPr>
              <p:nvPr/>
            </p:nvSpPr>
            <p:spPr bwMode="auto">
              <a:xfrm>
                <a:off x="1338" y="2537"/>
                <a:ext cx="155" cy="76"/>
              </a:xfrm>
              <a:prstGeom prst="rect">
                <a:avLst/>
              </a:prstGeom>
              <a:solidFill>
                <a:schemeClr val="bg1"/>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Tahoma" charset="0"/>
                  <a:ea typeface="ＭＳ Ｐゴシック" charset="0"/>
                </a:endParaRPr>
              </a:p>
            </p:txBody>
          </p:sp>
          <p:sp>
            <p:nvSpPr>
              <p:cNvPr id="122" name="Rectangle 140">
                <a:extLst>
                  <a:ext uri="{FF2B5EF4-FFF2-40B4-BE49-F238E27FC236}">
                    <a16:creationId xmlns:a16="http://schemas.microsoft.com/office/drawing/2014/main" id="{B7A0CEFA-2E27-4444-8AFC-C563462773E2}"/>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Tahoma" charset="0"/>
                  <a:ea typeface="ＭＳ Ｐゴシック" charset="0"/>
                </a:endParaRPr>
              </a:p>
            </p:txBody>
          </p:sp>
          <p:sp>
            <p:nvSpPr>
              <p:cNvPr id="123" name="Rectangle 141">
                <a:extLst>
                  <a:ext uri="{FF2B5EF4-FFF2-40B4-BE49-F238E27FC236}">
                    <a16:creationId xmlns:a16="http://schemas.microsoft.com/office/drawing/2014/main" id="{F43F6F35-35C3-4765-AAE9-BDE416E5FB45}"/>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Tahoma" charset="0"/>
                  <a:ea typeface="ＭＳ Ｐゴシック" charset="0"/>
                </a:endParaRPr>
              </a:p>
            </p:txBody>
          </p:sp>
        </p:grpSp>
        <p:sp>
          <p:nvSpPr>
            <p:cNvPr id="65" name="Oval 143">
              <a:extLst>
                <a:ext uri="{FF2B5EF4-FFF2-40B4-BE49-F238E27FC236}">
                  <a16:creationId xmlns:a16="http://schemas.microsoft.com/office/drawing/2014/main" id="{CFEB3145-55B4-41A4-BE79-960D03AEBF36}"/>
                </a:ext>
              </a:extLst>
            </p:cNvPr>
            <p:cNvSpPr>
              <a:spLocks noChangeArrowheads="1"/>
            </p:cNvSpPr>
            <p:nvPr/>
          </p:nvSpPr>
          <p:spPr bwMode="auto">
            <a:xfrm>
              <a:off x="7242175" y="2236788"/>
              <a:ext cx="598488" cy="304800"/>
            </a:xfrm>
            <a:prstGeom prst="ellipse">
              <a:avLst/>
            </a:prstGeom>
            <a:solidFill>
              <a:srgbClr val="CCFFF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2400">
                  <a:latin typeface="Arial" charset="0"/>
                  <a:ea typeface="ＭＳ Ｐゴシック" charset="0"/>
                </a:rPr>
                <a:t>P3</a:t>
              </a:r>
            </a:p>
          </p:txBody>
        </p:sp>
        <p:sp>
          <p:nvSpPr>
            <p:cNvPr id="66" name="Freeform 144">
              <a:extLst>
                <a:ext uri="{FF2B5EF4-FFF2-40B4-BE49-F238E27FC236}">
                  <a16:creationId xmlns:a16="http://schemas.microsoft.com/office/drawing/2014/main" id="{E233D0A0-BE22-4A57-A57B-8B841B813499}"/>
                </a:ext>
              </a:extLst>
            </p:cNvPr>
            <p:cNvSpPr>
              <a:spLocks/>
            </p:cNvSpPr>
            <p:nvPr/>
          </p:nvSpPr>
          <p:spPr bwMode="auto">
            <a:xfrm>
              <a:off x="1493838" y="2439988"/>
              <a:ext cx="2695575" cy="2695575"/>
            </a:xfrm>
            <a:custGeom>
              <a:avLst/>
              <a:gdLst>
                <a:gd name="T0" fmla="*/ 0 w 1698"/>
                <a:gd name="T1" fmla="*/ 2147483647 h 1698"/>
                <a:gd name="T2" fmla="*/ 0 w 1698"/>
                <a:gd name="T3" fmla="*/ 2147483647 h 1698"/>
                <a:gd name="T4" fmla="*/ 2147483647 w 1698"/>
                <a:gd name="T5" fmla="*/ 2147483647 h 1698"/>
                <a:gd name="T6" fmla="*/ 2147483647 w 1698"/>
                <a:gd name="T7" fmla="*/ 2147483647 h 1698"/>
                <a:gd name="T8" fmla="*/ 2147483647 w 1698"/>
                <a:gd name="T9" fmla="*/ 0 h 16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98" h="1698">
                  <a:moveTo>
                    <a:pt x="0" y="131"/>
                  </a:moveTo>
                  <a:lnTo>
                    <a:pt x="0" y="1698"/>
                  </a:lnTo>
                  <a:lnTo>
                    <a:pt x="1698" y="1690"/>
                  </a:lnTo>
                  <a:lnTo>
                    <a:pt x="1691" y="148"/>
                  </a:lnTo>
                  <a:lnTo>
                    <a:pt x="1443" y="0"/>
                  </a:lnTo>
                </a:path>
              </a:pathLst>
            </a:custGeom>
            <a:noFill/>
            <a:ln w="28575" cap="flat" cmpd="sng">
              <a:solidFill>
                <a:srgbClr val="CC0000"/>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sz="2400"/>
            </a:p>
          </p:txBody>
        </p:sp>
        <p:sp>
          <p:nvSpPr>
            <p:cNvPr id="67" name="Freeform 145">
              <a:extLst>
                <a:ext uri="{FF2B5EF4-FFF2-40B4-BE49-F238E27FC236}">
                  <a16:creationId xmlns:a16="http://schemas.microsoft.com/office/drawing/2014/main" id="{D5B6B426-AD29-4B40-ADAD-78F32C2E6826}"/>
                </a:ext>
              </a:extLst>
            </p:cNvPr>
            <p:cNvSpPr>
              <a:spLocks/>
            </p:cNvSpPr>
            <p:nvPr/>
          </p:nvSpPr>
          <p:spPr bwMode="auto">
            <a:xfrm>
              <a:off x="4479925" y="2471738"/>
              <a:ext cx="3089275" cy="3252787"/>
            </a:xfrm>
            <a:custGeom>
              <a:avLst/>
              <a:gdLst>
                <a:gd name="T0" fmla="*/ 0 w 1946"/>
                <a:gd name="T1" fmla="*/ 0 h 1801"/>
                <a:gd name="T2" fmla="*/ 0 w 1946"/>
                <a:gd name="T3" fmla="*/ 2147483647 h 1801"/>
                <a:gd name="T4" fmla="*/ 2147483647 w 1946"/>
                <a:gd name="T5" fmla="*/ 2147483647 h 1801"/>
                <a:gd name="T6" fmla="*/ 2147483647 w 1946"/>
                <a:gd name="T7" fmla="*/ 2147483647 h 180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46" h="1801">
                  <a:moveTo>
                    <a:pt x="0" y="0"/>
                  </a:moveTo>
                  <a:lnTo>
                    <a:pt x="0" y="1801"/>
                  </a:lnTo>
                  <a:lnTo>
                    <a:pt x="1946" y="1794"/>
                  </a:lnTo>
                  <a:lnTo>
                    <a:pt x="1925" y="132"/>
                  </a:lnTo>
                </a:path>
              </a:pathLst>
            </a:custGeom>
            <a:noFill/>
            <a:ln w="28575" cap="flat" cmpd="sng">
              <a:solidFill>
                <a:srgbClr val="CC0000"/>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sz="2400"/>
            </a:p>
          </p:txBody>
        </p:sp>
        <p:sp>
          <p:nvSpPr>
            <p:cNvPr id="68" name="Freeform 146">
              <a:extLst>
                <a:ext uri="{FF2B5EF4-FFF2-40B4-BE49-F238E27FC236}">
                  <a16:creationId xmlns:a16="http://schemas.microsoft.com/office/drawing/2014/main" id="{F18D8643-CCF2-45ED-A39A-9FD234E8C3B6}"/>
                </a:ext>
              </a:extLst>
            </p:cNvPr>
            <p:cNvSpPr>
              <a:spLocks/>
            </p:cNvSpPr>
            <p:nvPr/>
          </p:nvSpPr>
          <p:spPr bwMode="auto">
            <a:xfrm>
              <a:off x="5138738" y="2460625"/>
              <a:ext cx="1609725" cy="2465388"/>
            </a:xfrm>
            <a:custGeom>
              <a:avLst/>
              <a:gdLst>
                <a:gd name="T0" fmla="*/ 0 w 1014"/>
                <a:gd name="T1" fmla="*/ 0 h 1480"/>
                <a:gd name="T2" fmla="*/ 0 w 1014"/>
                <a:gd name="T3" fmla="*/ 2147483647 h 1480"/>
                <a:gd name="T4" fmla="*/ 2147483647 w 1014"/>
                <a:gd name="T5" fmla="*/ 2147483647 h 1480"/>
                <a:gd name="T6" fmla="*/ 2147483647 w 1014"/>
                <a:gd name="T7" fmla="*/ 2147483647 h 14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14" h="1480">
                  <a:moveTo>
                    <a:pt x="0" y="0"/>
                  </a:moveTo>
                  <a:lnTo>
                    <a:pt x="0" y="1480"/>
                  </a:lnTo>
                  <a:lnTo>
                    <a:pt x="1014" y="1480"/>
                  </a:lnTo>
                  <a:lnTo>
                    <a:pt x="1014" y="146"/>
                  </a:lnTo>
                </a:path>
              </a:pathLst>
            </a:custGeom>
            <a:noFill/>
            <a:ln w="28575" cap="flat" cmpd="sng">
              <a:solidFill>
                <a:srgbClr val="CC0000"/>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sz="2400"/>
            </a:p>
          </p:txBody>
        </p:sp>
        <p:grpSp>
          <p:nvGrpSpPr>
            <p:cNvPr id="69" name="Group 147">
              <a:extLst>
                <a:ext uri="{FF2B5EF4-FFF2-40B4-BE49-F238E27FC236}">
                  <a16:creationId xmlns:a16="http://schemas.microsoft.com/office/drawing/2014/main" id="{45BBE8EA-3698-4C1F-AD41-08D0C69E2025}"/>
                </a:ext>
              </a:extLst>
            </p:cNvPr>
            <p:cNvGrpSpPr>
              <a:grpSpLocks/>
            </p:cNvGrpSpPr>
            <p:nvPr/>
          </p:nvGrpSpPr>
          <p:grpSpPr bwMode="auto">
            <a:xfrm>
              <a:off x="5084763" y="4684691"/>
              <a:ext cx="2455863" cy="804859"/>
              <a:chOff x="2645" y="3750"/>
              <a:chExt cx="1547" cy="507"/>
            </a:xfrm>
          </p:grpSpPr>
          <p:sp>
            <p:nvSpPr>
              <p:cNvPr id="117" name="Rectangle 148">
                <a:extLst>
                  <a:ext uri="{FF2B5EF4-FFF2-40B4-BE49-F238E27FC236}">
                    <a16:creationId xmlns:a16="http://schemas.microsoft.com/office/drawing/2014/main" id="{71ACC736-5E1A-4DCD-B127-C089D138C014}"/>
                  </a:ext>
                </a:extLst>
              </p:cNvPr>
              <p:cNvSpPr>
                <a:spLocks noChangeArrowheads="1"/>
              </p:cNvSpPr>
              <p:nvPr/>
            </p:nvSpPr>
            <p:spPr bwMode="auto">
              <a:xfrm>
                <a:off x="2859" y="3750"/>
                <a:ext cx="678" cy="138"/>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Tahoma" charset="0"/>
                  <a:ea typeface="ＭＳ Ｐゴシック" charset="0"/>
                </a:endParaRPr>
              </a:p>
            </p:txBody>
          </p:sp>
          <p:sp>
            <p:nvSpPr>
              <p:cNvPr id="118" name="Line 149">
                <a:extLst>
                  <a:ext uri="{FF2B5EF4-FFF2-40B4-BE49-F238E27FC236}">
                    <a16:creationId xmlns:a16="http://schemas.microsoft.com/office/drawing/2014/main" id="{B8426509-AAB8-4735-918A-F42CB6290647}"/>
                  </a:ext>
                </a:extLst>
              </p:cNvPr>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sz="2400">
                  <a:latin typeface="Tahoma" charset="0"/>
                  <a:ea typeface="ＭＳ Ｐゴシック" charset="0"/>
                </a:endParaRPr>
              </a:p>
            </p:txBody>
          </p:sp>
          <p:sp>
            <p:nvSpPr>
              <p:cNvPr id="119" name="Text Box 150">
                <a:extLst>
                  <a:ext uri="{FF2B5EF4-FFF2-40B4-BE49-F238E27FC236}">
                    <a16:creationId xmlns:a16="http://schemas.microsoft.com/office/drawing/2014/main" id="{D8A3FE2F-EFE6-4EAC-BC56-EE550D9FD53F}"/>
                  </a:ext>
                </a:extLst>
              </p:cNvPr>
              <p:cNvSpPr txBox="1">
                <a:spLocks noChangeArrowheads="1"/>
              </p:cNvSpPr>
              <p:nvPr/>
            </p:nvSpPr>
            <p:spPr bwMode="auto">
              <a:xfrm>
                <a:off x="2645" y="3902"/>
                <a:ext cx="1547" cy="3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nSpc>
                    <a:spcPct val="85000"/>
                  </a:lnSpc>
                  <a:defRPr/>
                </a:pPr>
                <a:r>
                  <a:rPr lang="en-US" sz="1800" dirty="0"/>
                  <a:t>source </a:t>
                </a:r>
                <a:r>
                  <a:rPr lang="en-US" sz="1800" dirty="0" err="1"/>
                  <a:t>IP,port</a:t>
                </a:r>
                <a:r>
                  <a:rPr lang="en-US" sz="1800" dirty="0"/>
                  <a:t>: C,5775</a:t>
                </a:r>
              </a:p>
              <a:p>
                <a:pPr>
                  <a:lnSpc>
                    <a:spcPct val="85000"/>
                  </a:lnSpc>
                  <a:defRPr/>
                </a:pPr>
                <a:r>
                  <a:rPr lang="en-US" sz="1800" dirty="0" err="1"/>
                  <a:t>dest</a:t>
                </a:r>
                <a:r>
                  <a:rPr lang="en-US" sz="1800" dirty="0"/>
                  <a:t> </a:t>
                </a:r>
                <a:r>
                  <a:rPr lang="en-US" sz="1800" dirty="0" err="1"/>
                  <a:t>IP,port</a:t>
                </a:r>
                <a:r>
                  <a:rPr lang="en-US" sz="1800" dirty="0"/>
                  <a:t>: B,80</a:t>
                </a:r>
              </a:p>
            </p:txBody>
          </p:sp>
        </p:grpSp>
        <p:grpSp>
          <p:nvGrpSpPr>
            <p:cNvPr id="70" name="Group 151">
              <a:extLst>
                <a:ext uri="{FF2B5EF4-FFF2-40B4-BE49-F238E27FC236}">
                  <a16:creationId xmlns:a16="http://schemas.microsoft.com/office/drawing/2014/main" id="{91EB50C9-A643-4648-A2D8-6904568CF4A3}"/>
                </a:ext>
              </a:extLst>
            </p:cNvPr>
            <p:cNvGrpSpPr>
              <a:grpSpLocks/>
            </p:cNvGrpSpPr>
            <p:nvPr/>
          </p:nvGrpSpPr>
          <p:grpSpPr bwMode="auto">
            <a:xfrm>
              <a:off x="5307014" y="5473718"/>
              <a:ext cx="2570163" cy="819153"/>
              <a:chOff x="2741" y="3750"/>
              <a:chExt cx="1619" cy="516"/>
            </a:xfrm>
          </p:grpSpPr>
          <p:sp>
            <p:nvSpPr>
              <p:cNvPr id="114" name="Rectangle 152">
                <a:extLst>
                  <a:ext uri="{FF2B5EF4-FFF2-40B4-BE49-F238E27FC236}">
                    <a16:creationId xmlns:a16="http://schemas.microsoft.com/office/drawing/2014/main" id="{C3B20620-57A9-4820-A1B8-5CC547CD1882}"/>
                  </a:ext>
                </a:extLst>
              </p:cNvPr>
              <p:cNvSpPr>
                <a:spLocks noChangeArrowheads="1"/>
              </p:cNvSpPr>
              <p:nvPr/>
            </p:nvSpPr>
            <p:spPr bwMode="auto">
              <a:xfrm>
                <a:off x="2859" y="3750"/>
                <a:ext cx="678" cy="138"/>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Tahoma" charset="0"/>
                  <a:ea typeface="ＭＳ Ｐゴシック" charset="0"/>
                </a:endParaRPr>
              </a:p>
            </p:txBody>
          </p:sp>
          <p:sp>
            <p:nvSpPr>
              <p:cNvPr id="115" name="Line 153">
                <a:extLst>
                  <a:ext uri="{FF2B5EF4-FFF2-40B4-BE49-F238E27FC236}">
                    <a16:creationId xmlns:a16="http://schemas.microsoft.com/office/drawing/2014/main" id="{0DD900F7-E682-4825-AC2B-38C8A6E585BB}"/>
                  </a:ext>
                </a:extLst>
              </p:cNvPr>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sz="2400">
                  <a:latin typeface="Tahoma" charset="0"/>
                  <a:ea typeface="ＭＳ Ｐゴシック" charset="0"/>
                </a:endParaRPr>
              </a:p>
            </p:txBody>
          </p:sp>
          <p:sp>
            <p:nvSpPr>
              <p:cNvPr id="116" name="Text Box 154">
                <a:extLst>
                  <a:ext uri="{FF2B5EF4-FFF2-40B4-BE49-F238E27FC236}">
                    <a16:creationId xmlns:a16="http://schemas.microsoft.com/office/drawing/2014/main" id="{3CA09746-E2CF-4933-8519-3B2C5BA99EBC}"/>
                  </a:ext>
                </a:extLst>
              </p:cNvPr>
              <p:cNvSpPr txBox="1">
                <a:spLocks noChangeArrowheads="1"/>
              </p:cNvSpPr>
              <p:nvPr/>
            </p:nvSpPr>
            <p:spPr bwMode="auto">
              <a:xfrm>
                <a:off x="2813" y="3911"/>
                <a:ext cx="1547" cy="3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nSpc>
                    <a:spcPct val="85000"/>
                  </a:lnSpc>
                  <a:defRPr/>
                </a:pPr>
                <a:r>
                  <a:rPr lang="en-US" sz="1800" dirty="0"/>
                  <a:t>source </a:t>
                </a:r>
                <a:r>
                  <a:rPr lang="en-US" sz="1800" dirty="0" err="1"/>
                  <a:t>IP,port</a:t>
                </a:r>
                <a:r>
                  <a:rPr lang="en-US" sz="1800" dirty="0"/>
                  <a:t>: C,9157</a:t>
                </a:r>
              </a:p>
              <a:p>
                <a:pPr>
                  <a:lnSpc>
                    <a:spcPct val="85000"/>
                  </a:lnSpc>
                  <a:defRPr/>
                </a:pPr>
                <a:r>
                  <a:rPr lang="en-US" sz="1800" dirty="0" err="1"/>
                  <a:t>dest</a:t>
                </a:r>
                <a:r>
                  <a:rPr lang="en-US" sz="1800" dirty="0"/>
                  <a:t> </a:t>
                </a:r>
                <a:r>
                  <a:rPr lang="en-US" sz="1800" dirty="0" err="1"/>
                  <a:t>IP,port</a:t>
                </a:r>
                <a:r>
                  <a:rPr lang="en-US" sz="1800" dirty="0"/>
                  <a:t>: B,80</a:t>
                </a:r>
              </a:p>
            </p:txBody>
          </p:sp>
        </p:grpSp>
        <p:sp>
          <p:nvSpPr>
            <p:cNvPr id="71" name="Line 156">
              <a:extLst>
                <a:ext uri="{FF2B5EF4-FFF2-40B4-BE49-F238E27FC236}">
                  <a16:creationId xmlns:a16="http://schemas.microsoft.com/office/drawing/2014/main" id="{FDF7B641-2CF5-43E9-9C0F-C78124B8061A}"/>
                </a:ext>
              </a:extLst>
            </p:cNvPr>
            <p:cNvSpPr>
              <a:spLocks noChangeShapeType="1"/>
            </p:cNvSpPr>
            <p:nvPr/>
          </p:nvSpPr>
          <p:spPr bwMode="auto">
            <a:xfrm>
              <a:off x="3472998" y="5915703"/>
              <a:ext cx="285750" cy="0"/>
            </a:xfrm>
            <a:prstGeom prst="line">
              <a:avLst/>
            </a:prstGeom>
            <a:noFill/>
            <a:ln w="2857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sz="2400">
                <a:latin typeface="Tahoma" charset="0"/>
                <a:ea typeface="ＭＳ Ｐゴシック" charset="0"/>
              </a:endParaRPr>
            </a:p>
          </p:txBody>
        </p:sp>
        <p:sp>
          <p:nvSpPr>
            <p:cNvPr id="72" name="Line 157">
              <a:extLst>
                <a:ext uri="{FF2B5EF4-FFF2-40B4-BE49-F238E27FC236}">
                  <a16:creationId xmlns:a16="http://schemas.microsoft.com/office/drawing/2014/main" id="{1BE18F50-6241-4061-9C1D-AC35F26E9865}"/>
                </a:ext>
              </a:extLst>
            </p:cNvPr>
            <p:cNvSpPr>
              <a:spLocks noChangeShapeType="1"/>
            </p:cNvSpPr>
            <p:nvPr/>
          </p:nvSpPr>
          <p:spPr bwMode="auto">
            <a:xfrm>
              <a:off x="6715803" y="5437865"/>
              <a:ext cx="285750" cy="0"/>
            </a:xfrm>
            <a:prstGeom prst="line">
              <a:avLst/>
            </a:prstGeom>
            <a:noFill/>
            <a:ln w="2857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sz="2400">
                <a:latin typeface="Tahoma" charset="0"/>
                <a:ea typeface="ＭＳ Ｐゴシック" charset="0"/>
              </a:endParaRPr>
            </a:p>
          </p:txBody>
        </p:sp>
        <p:sp>
          <p:nvSpPr>
            <p:cNvPr id="73" name="Line 158">
              <a:extLst>
                <a:ext uri="{FF2B5EF4-FFF2-40B4-BE49-F238E27FC236}">
                  <a16:creationId xmlns:a16="http://schemas.microsoft.com/office/drawing/2014/main" id="{69C0E4B6-799F-44CD-82E2-6F874A277FDB}"/>
                </a:ext>
              </a:extLst>
            </p:cNvPr>
            <p:cNvSpPr>
              <a:spLocks noChangeShapeType="1"/>
            </p:cNvSpPr>
            <p:nvPr/>
          </p:nvSpPr>
          <p:spPr bwMode="auto">
            <a:xfrm>
              <a:off x="7024232" y="6246129"/>
              <a:ext cx="285750" cy="0"/>
            </a:xfrm>
            <a:prstGeom prst="line">
              <a:avLst/>
            </a:prstGeom>
            <a:noFill/>
            <a:ln w="2857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a:defRPr/>
              </a:pPr>
              <a:endParaRPr lang="en-US" sz="2400">
                <a:latin typeface="Tahoma" charset="0"/>
                <a:ea typeface="ＭＳ Ｐゴシック" charset="0"/>
              </a:endParaRPr>
            </a:p>
          </p:txBody>
        </p:sp>
        <p:sp>
          <p:nvSpPr>
            <p:cNvPr id="74" name="Text Box 160">
              <a:extLst>
                <a:ext uri="{FF2B5EF4-FFF2-40B4-BE49-F238E27FC236}">
                  <a16:creationId xmlns:a16="http://schemas.microsoft.com/office/drawing/2014/main" id="{281F5050-3349-4EF1-A2FD-E158B961AF1C}"/>
                </a:ext>
              </a:extLst>
            </p:cNvPr>
            <p:cNvSpPr txBox="1">
              <a:spLocks noChangeArrowheads="1"/>
            </p:cNvSpPr>
            <p:nvPr/>
          </p:nvSpPr>
          <p:spPr bwMode="auto">
            <a:xfrm flipH="1">
              <a:off x="5046662" y="3839210"/>
              <a:ext cx="1404937"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lnSpc>
                  <a:spcPct val="80000"/>
                </a:lnSpc>
                <a:defRPr/>
              </a:pPr>
              <a:r>
                <a:rPr lang="en-US" sz="2000" dirty="0">
                  <a:latin typeface="Gill Sans MT" charset="0"/>
                </a:rPr>
                <a:t>server: IP address B</a:t>
              </a:r>
            </a:p>
          </p:txBody>
        </p:sp>
        <p:grpSp>
          <p:nvGrpSpPr>
            <p:cNvPr id="75" name="Group 161">
              <a:extLst>
                <a:ext uri="{FF2B5EF4-FFF2-40B4-BE49-F238E27FC236}">
                  <a16:creationId xmlns:a16="http://schemas.microsoft.com/office/drawing/2014/main" id="{FDD681D2-7830-416A-8420-E2A75549C3EA}"/>
                </a:ext>
              </a:extLst>
            </p:cNvPr>
            <p:cNvGrpSpPr>
              <a:grpSpLocks/>
            </p:cNvGrpSpPr>
            <p:nvPr/>
          </p:nvGrpSpPr>
          <p:grpSpPr bwMode="auto">
            <a:xfrm>
              <a:off x="2820988" y="3192463"/>
              <a:ext cx="358775" cy="704850"/>
              <a:chOff x="4140" y="429"/>
              <a:chExt cx="1425" cy="2396"/>
            </a:xfrm>
          </p:grpSpPr>
          <p:sp>
            <p:nvSpPr>
              <p:cNvPr id="82" name="Freeform 162">
                <a:extLst>
                  <a:ext uri="{FF2B5EF4-FFF2-40B4-BE49-F238E27FC236}">
                    <a16:creationId xmlns:a16="http://schemas.microsoft.com/office/drawing/2014/main" id="{C990D273-9001-46DD-9A87-A43016EE6F0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400"/>
              </a:p>
            </p:txBody>
          </p:sp>
          <p:sp>
            <p:nvSpPr>
              <p:cNvPr id="83" name="Rectangle 163">
                <a:extLst>
                  <a:ext uri="{FF2B5EF4-FFF2-40B4-BE49-F238E27FC236}">
                    <a16:creationId xmlns:a16="http://schemas.microsoft.com/office/drawing/2014/main" id="{370D665B-0321-43C7-AD39-D80367E7D171}"/>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Tahoma" charset="0"/>
                  <a:ea typeface="ＭＳ Ｐゴシック" charset="0"/>
                </a:endParaRPr>
              </a:p>
            </p:txBody>
          </p:sp>
          <p:sp>
            <p:nvSpPr>
              <p:cNvPr id="84" name="Freeform 164">
                <a:extLst>
                  <a:ext uri="{FF2B5EF4-FFF2-40B4-BE49-F238E27FC236}">
                    <a16:creationId xmlns:a16="http://schemas.microsoft.com/office/drawing/2014/main" id="{44B6E0AF-6A4C-4936-85F3-10D81B0AE397}"/>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400"/>
              </a:p>
            </p:txBody>
          </p:sp>
          <p:sp>
            <p:nvSpPr>
              <p:cNvPr id="85" name="Freeform 165">
                <a:extLst>
                  <a:ext uri="{FF2B5EF4-FFF2-40B4-BE49-F238E27FC236}">
                    <a16:creationId xmlns:a16="http://schemas.microsoft.com/office/drawing/2014/main" id="{B7992EA3-B1D4-47B8-878B-E04A39B317E3}"/>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400"/>
              </a:p>
            </p:txBody>
          </p:sp>
          <p:sp>
            <p:nvSpPr>
              <p:cNvPr id="86" name="Rectangle 166">
                <a:extLst>
                  <a:ext uri="{FF2B5EF4-FFF2-40B4-BE49-F238E27FC236}">
                    <a16:creationId xmlns:a16="http://schemas.microsoft.com/office/drawing/2014/main" id="{D2F34700-24A2-4C22-B7CE-9FB4606D296A}"/>
                  </a:ext>
                </a:extLst>
              </p:cNvPr>
              <p:cNvSpPr>
                <a:spLocks noChangeArrowheads="1"/>
              </p:cNvSpPr>
              <p:nvPr/>
            </p:nvSpPr>
            <p:spPr bwMode="auto">
              <a:xfrm>
                <a:off x="4209" y="693"/>
                <a:ext cx="599" cy="49"/>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Tahoma" charset="0"/>
                  <a:ea typeface="ＭＳ Ｐゴシック" charset="0"/>
                </a:endParaRPr>
              </a:p>
            </p:txBody>
          </p:sp>
          <p:grpSp>
            <p:nvGrpSpPr>
              <p:cNvPr id="87" name="Group 167">
                <a:extLst>
                  <a:ext uri="{FF2B5EF4-FFF2-40B4-BE49-F238E27FC236}">
                    <a16:creationId xmlns:a16="http://schemas.microsoft.com/office/drawing/2014/main" id="{4813DFC3-C505-405B-842E-097C4DB6FAD1}"/>
                  </a:ext>
                </a:extLst>
              </p:cNvPr>
              <p:cNvGrpSpPr>
                <a:grpSpLocks/>
              </p:cNvGrpSpPr>
              <p:nvPr/>
            </p:nvGrpSpPr>
            <p:grpSpPr bwMode="auto">
              <a:xfrm>
                <a:off x="4749" y="668"/>
                <a:ext cx="581" cy="145"/>
                <a:chOff x="614" y="2568"/>
                <a:chExt cx="725" cy="139"/>
              </a:xfrm>
            </p:grpSpPr>
            <p:sp>
              <p:nvSpPr>
                <p:cNvPr id="112" name="AutoShape 168">
                  <a:extLst>
                    <a:ext uri="{FF2B5EF4-FFF2-40B4-BE49-F238E27FC236}">
                      <a16:creationId xmlns:a16="http://schemas.microsoft.com/office/drawing/2014/main" id="{7B4EAE50-FC6C-487D-A9C3-7D3FBD5A3DEC}"/>
                    </a:ext>
                  </a:extLst>
                </p:cNvPr>
                <p:cNvSpPr>
                  <a:spLocks noChangeArrowheads="1"/>
                </p:cNvSpPr>
                <p:nvPr/>
              </p:nvSpPr>
              <p:spPr bwMode="auto">
                <a:xfrm>
                  <a:off x="617" y="2567"/>
                  <a:ext cx="724" cy="140"/>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Tahoma" charset="0"/>
                    <a:ea typeface="ＭＳ Ｐゴシック" charset="0"/>
                  </a:endParaRPr>
                </a:p>
              </p:txBody>
            </p:sp>
            <p:sp>
              <p:nvSpPr>
                <p:cNvPr id="113" name="AutoShape 169">
                  <a:extLst>
                    <a:ext uri="{FF2B5EF4-FFF2-40B4-BE49-F238E27FC236}">
                      <a16:creationId xmlns:a16="http://schemas.microsoft.com/office/drawing/2014/main" id="{62EACE24-B361-40E0-8CE0-BBA6D16F1ED3}"/>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Tahoma" charset="0"/>
                    <a:ea typeface="ＭＳ Ｐゴシック" charset="0"/>
                  </a:endParaRPr>
                </a:p>
              </p:txBody>
            </p:sp>
          </p:grpSp>
          <p:sp>
            <p:nvSpPr>
              <p:cNvPr id="88" name="Rectangle 170">
                <a:extLst>
                  <a:ext uri="{FF2B5EF4-FFF2-40B4-BE49-F238E27FC236}">
                    <a16:creationId xmlns:a16="http://schemas.microsoft.com/office/drawing/2014/main" id="{457926ED-82B5-4159-B3F3-936DD3CA3D12}"/>
                  </a:ext>
                </a:extLst>
              </p:cNvPr>
              <p:cNvSpPr>
                <a:spLocks noChangeArrowheads="1"/>
              </p:cNvSpPr>
              <p:nvPr/>
            </p:nvSpPr>
            <p:spPr bwMode="auto">
              <a:xfrm>
                <a:off x="4222" y="1017"/>
                <a:ext cx="599" cy="49"/>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Tahoma" charset="0"/>
                  <a:ea typeface="ＭＳ Ｐゴシック" charset="0"/>
                </a:endParaRPr>
              </a:p>
            </p:txBody>
          </p:sp>
          <p:grpSp>
            <p:nvGrpSpPr>
              <p:cNvPr id="89" name="Group 171">
                <a:extLst>
                  <a:ext uri="{FF2B5EF4-FFF2-40B4-BE49-F238E27FC236}">
                    <a16:creationId xmlns:a16="http://schemas.microsoft.com/office/drawing/2014/main" id="{59BD23A8-B710-4608-B41E-72635AA35E39}"/>
                  </a:ext>
                </a:extLst>
              </p:cNvPr>
              <p:cNvGrpSpPr>
                <a:grpSpLocks/>
              </p:cNvGrpSpPr>
              <p:nvPr/>
            </p:nvGrpSpPr>
            <p:grpSpPr bwMode="auto">
              <a:xfrm>
                <a:off x="4747" y="994"/>
                <a:ext cx="581" cy="134"/>
                <a:chOff x="614" y="2568"/>
                <a:chExt cx="725" cy="139"/>
              </a:xfrm>
            </p:grpSpPr>
            <p:sp>
              <p:nvSpPr>
                <p:cNvPr id="110" name="AutoShape 172">
                  <a:extLst>
                    <a:ext uri="{FF2B5EF4-FFF2-40B4-BE49-F238E27FC236}">
                      <a16:creationId xmlns:a16="http://schemas.microsoft.com/office/drawing/2014/main" id="{4DC86BFD-3E89-4CB3-B50A-910EE09AEB75}"/>
                    </a:ext>
                  </a:extLst>
                </p:cNvPr>
                <p:cNvSpPr>
                  <a:spLocks noChangeArrowheads="1"/>
                </p:cNvSpPr>
                <p:nvPr/>
              </p:nvSpPr>
              <p:spPr bwMode="auto">
                <a:xfrm>
                  <a:off x="612" y="2570"/>
                  <a:ext cx="724" cy="162"/>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Tahoma" charset="0"/>
                    <a:ea typeface="ＭＳ Ｐゴシック" charset="0"/>
                  </a:endParaRPr>
                </a:p>
              </p:txBody>
            </p:sp>
            <p:sp>
              <p:nvSpPr>
                <p:cNvPr id="111" name="AutoShape 173">
                  <a:extLst>
                    <a:ext uri="{FF2B5EF4-FFF2-40B4-BE49-F238E27FC236}">
                      <a16:creationId xmlns:a16="http://schemas.microsoft.com/office/drawing/2014/main" id="{56A33EAC-0005-412F-86F3-F13441767A51}"/>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Tahoma" charset="0"/>
                    <a:ea typeface="ＭＳ Ｐゴシック" charset="0"/>
                  </a:endParaRPr>
                </a:p>
              </p:txBody>
            </p:sp>
          </p:grpSp>
          <p:sp>
            <p:nvSpPr>
              <p:cNvPr id="90" name="Rectangle 174">
                <a:extLst>
                  <a:ext uri="{FF2B5EF4-FFF2-40B4-BE49-F238E27FC236}">
                    <a16:creationId xmlns:a16="http://schemas.microsoft.com/office/drawing/2014/main" id="{86BFD77E-D2AF-4202-BC62-1D057795F9D5}"/>
                  </a:ext>
                </a:extLst>
              </p:cNvPr>
              <p:cNvSpPr>
                <a:spLocks noChangeArrowheads="1"/>
              </p:cNvSpPr>
              <p:nvPr/>
            </p:nvSpPr>
            <p:spPr bwMode="auto">
              <a:xfrm>
                <a:off x="4216" y="1357"/>
                <a:ext cx="599" cy="49"/>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Tahoma" charset="0"/>
                  <a:ea typeface="ＭＳ Ｐゴシック" charset="0"/>
                </a:endParaRPr>
              </a:p>
            </p:txBody>
          </p:sp>
          <p:sp>
            <p:nvSpPr>
              <p:cNvPr id="91" name="Rectangle 175">
                <a:extLst>
                  <a:ext uri="{FF2B5EF4-FFF2-40B4-BE49-F238E27FC236}">
                    <a16:creationId xmlns:a16="http://schemas.microsoft.com/office/drawing/2014/main" id="{93F2066B-D68C-4765-BFB9-CDB317C08D68}"/>
                  </a:ext>
                </a:extLst>
              </p:cNvPr>
              <p:cNvSpPr>
                <a:spLocks noChangeArrowheads="1"/>
              </p:cNvSpPr>
              <p:nvPr/>
            </p:nvSpPr>
            <p:spPr bwMode="auto">
              <a:xfrm>
                <a:off x="4228" y="1654"/>
                <a:ext cx="593" cy="49"/>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Tahoma" charset="0"/>
                  <a:ea typeface="ＭＳ Ｐゴシック" charset="0"/>
                </a:endParaRPr>
              </a:p>
            </p:txBody>
          </p:sp>
          <p:grpSp>
            <p:nvGrpSpPr>
              <p:cNvPr id="92" name="Group 176">
                <a:extLst>
                  <a:ext uri="{FF2B5EF4-FFF2-40B4-BE49-F238E27FC236}">
                    <a16:creationId xmlns:a16="http://schemas.microsoft.com/office/drawing/2014/main" id="{28662421-736A-4D9E-B4BB-74DE8C96753C}"/>
                  </a:ext>
                </a:extLst>
              </p:cNvPr>
              <p:cNvGrpSpPr>
                <a:grpSpLocks/>
              </p:cNvGrpSpPr>
              <p:nvPr/>
            </p:nvGrpSpPr>
            <p:grpSpPr bwMode="auto">
              <a:xfrm>
                <a:off x="4735" y="1627"/>
                <a:ext cx="582" cy="151"/>
                <a:chOff x="614" y="2568"/>
                <a:chExt cx="725" cy="139"/>
              </a:xfrm>
            </p:grpSpPr>
            <p:sp>
              <p:nvSpPr>
                <p:cNvPr id="108" name="AutoShape 177">
                  <a:extLst>
                    <a:ext uri="{FF2B5EF4-FFF2-40B4-BE49-F238E27FC236}">
                      <a16:creationId xmlns:a16="http://schemas.microsoft.com/office/drawing/2014/main" id="{BCFC2ACD-8CC4-4160-98AF-6EF1363BFC7C}"/>
                    </a:ext>
                  </a:extLst>
                </p:cNvPr>
                <p:cNvSpPr>
                  <a:spLocks noChangeArrowheads="1"/>
                </p:cNvSpPr>
                <p:nvPr/>
              </p:nvSpPr>
              <p:spPr bwMode="auto">
                <a:xfrm>
                  <a:off x="611" y="2568"/>
                  <a:ext cx="730"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Tahoma" charset="0"/>
                    <a:ea typeface="ＭＳ Ｐゴシック" charset="0"/>
                  </a:endParaRPr>
                </a:p>
              </p:txBody>
            </p:sp>
            <p:sp>
              <p:nvSpPr>
                <p:cNvPr id="109" name="AutoShape 178">
                  <a:extLst>
                    <a:ext uri="{FF2B5EF4-FFF2-40B4-BE49-F238E27FC236}">
                      <a16:creationId xmlns:a16="http://schemas.microsoft.com/office/drawing/2014/main" id="{DFC741FD-6053-4EEE-AFDB-088EF2FA99C1}"/>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Tahoma" charset="0"/>
                    <a:ea typeface="ＭＳ Ｐゴシック" charset="0"/>
                  </a:endParaRPr>
                </a:p>
              </p:txBody>
            </p:sp>
          </p:grpSp>
          <p:sp>
            <p:nvSpPr>
              <p:cNvPr id="93" name="Freeform 179">
                <a:extLst>
                  <a:ext uri="{FF2B5EF4-FFF2-40B4-BE49-F238E27FC236}">
                    <a16:creationId xmlns:a16="http://schemas.microsoft.com/office/drawing/2014/main" id="{9033B265-5E7F-40C9-A682-4B4B88D84975}"/>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400"/>
              </a:p>
            </p:txBody>
          </p:sp>
          <p:grpSp>
            <p:nvGrpSpPr>
              <p:cNvPr id="94" name="Group 180">
                <a:extLst>
                  <a:ext uri="{FF2B5EF4-FFF2-40B4-BE49-F238E27FC236}">
                    <a16:creationId xmlns:a16="http://schemas.microsoft.com/office/drawing/2014/main" id="{708AFB85-AC37-474A-8515-BDD31150F5B3}"/>
                  </a:ext>
                </a:extLst>
              </p:cNvPr>
              <p:cNvGrpSpPr>
                <a:grpSpLocks/>
              </p:cNvGrpSpPr>
              <p:nvPr/>
            </p:nvGrpSpPr>
            <p:grpSpPr bwMode="auto">
              <a:xfrm>
                <a:off x="4739" y="1327"/>
                <a:ext cx="582" cy="139"/>
                <a:chOff x="614" y="2568"/>
                <a:chExt cx="725" cy="139"/>
              </a:xfrm>
            </p:grpSpPr>
            <p:sp>
              <p:nvSpPr>
                <p:cNvPr id="106" name="AutoShape 181">
                  <a:extLst>
                    <a:ext uri="{FF2B5EF4-FFF2-40B4-BE49-F238E27FC236}">
                      <a16:creationId xmlns:a16="http://schemas.microsoft.com/office/drawing/2014/main" id="{5794455B-115B-4E82-99D6-18EFE596FF35}"/>
                    </a:ext>
                  </a:extLst>
                </p:cNvPr>
                <p:cNvSpPr>
                  <a:spLocks noChangeArrowheads="1"/>
                </p:cNvSpPr>
                <p:nvPr/>
              </p:nvSpPr>
              <p:spPr bwMode="auto">
                <a:xfrm>
                  <a:off x="614" y="2566"/>
                  <a:ext cx="723" cy="140"/>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Tahoma" charset="0"/>
                    <a:ea typeface="ＭＳ Ｐゴシック" charset="0"/>
                  </a:endParaRPr>
                </a:p>
              </p:txBody>
            </p:sp>
            <p:sp>
              <p:nvSpPr>
                <p:cNvPr id="107" name="AutoShape 182">
                  <a:extLst>
                    <a:ext uri="{FF2B5EF4-FFF2-40B4-BE49-F238E27FC236}">
                      <a16:creationId xmlns:a16="http://schemas.microsoft.com/office/drawing/2014/main" id="{B4443847-C07C-4EC3-9601-C98B8B0B8822}"/>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Tahoma" charset="0"/>
                    <a:ea typeface="ＭＳ Ｐゴシック" charset="0"/>
                  </a:endParaRPr>
                </a:p>
              </p:txBody>
            </p:sp>
          </p:grpSp>
          <p:sp>
            <p:nvSpPr>
              <p:cNvPr id="95" name="Rectangle 183">
                <a:extLst>
                  <a:ext uri="{FF2B5EF4-FFF2-40B4-BE49-F238E27FC236}">
                    <a16:creationId xmlns:a16="http://schemas.microsoft.com/office/drawing/2014/main" id="{F02D28BE-E9CB-4C3E-8AF1-A7668861ED82}"/>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Tahoma" charset="0"/>
                  <a:ea typeface="ＭＳ Ｐゴシック" charset="0"/>
                </a:endParaRPr>
              </a:p>
            </p:txBody>
          </p:sp>
          <p:sp>
            <p:nvSpPr>
              <p:cNvPr id="96" name="Freeform 184">
                <a:extLst>
                  <a:ext uri="{FF2B5EF4-FFF2-40B4-BE49-F238E27FC236}">
                    <a16:creationId xmlns:a16="http://schemas.microsoft.com/office/drawing/2014/main" id="{AF21C105-916A-4A93-8B3D-DB5B3693169B}"/>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400"/>
              </a:p>
            </p:txBody>
          </p:sp>
          <p:sp>
            <p:nvSpPr>
              <p:cNvPr id="97" name="Freeform 185">
                <a:extLst>
                  <a:ext uri="{FF2B5EF4-FFF2-40B4-BE49-F238E27FC236}">
                    <a16:creationId xmlns:a16="http://schemas.microsoft.com/office/drawing/2014/main" id="{7F69CC01-7F58-4D67-8FA3-405741473860}"/>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400"/>
              </a:p>
            </p:txBody>
          </p:sp>
          <p:sp>
            <p:nvSpPr>
              <p:cNvPr id="98" name="Oval 186">
                <a:extLst>
                  <a:ext uri="{FF2B5EF4-FFF2-40B4-BE49-F238E27FC236}">
                    <a16:creationId xmlns:a16="http://schemas.microsoft.com/office/drawing/2014/main" id="{1406C048-F3A9-45FC-8D9D-94DF4C762F89}"/>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Tahoma" charset="0"/>
                  <a:ea typeface="ＭＳ Ｐゴシック" charset="0"/>
                </a:endParaRPr>
              </a:p>
            </p:txBody>
          </p:sp>
          <p:sp>
            <p:nvSpPr>
              <p:cNvPr id="99" name="Freeform 187">
                <a:extLst>
                  <a:ext uri="{FF2B5EF4-FFF2-40B4-BE49-F238E27FC236}">
                    <a16:creationId xmlns:a16="http://schemas.microsoft.com/office/drawing/2014/main" id="{9B87E231-B760-4624-B5EB-E8489A43A871}"/>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400"/>
              </a:p>
            </p:txBody>
          </p:sp>
          <p:sp>
            <p:nvSpPr>
              <p:cNvPr id="100" name="AutoShape 188">
                <a:extLst>
                  <a:ext uri="{FF2B5EF4-FFF2-40B4-BE49-F238E27FC236}">
                    <a16:creationId xmlns:a16="http://schemas.microsoft.com/office/drawing/2014/main" id="{DC746CCA-9165-4857-991C-9706C882158C}"/>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Tahoma" charset="0"/>
                  <a:ea typeface="ＭＳ Ｐゴシック" charset="0"/>
                </a:endParaRPr>
              </a:p>
            </p:txBody>
          </p:sp>
          <p:sp>
            <p:nvSpPr>
              <p:cNvPr id="101" name="AutoShape 189">
                <a:extLst>
                  <a:ext uri="{FF2B5EF4-FFF2-40B4-BE49-F238E27FC236}">
                    <a16:creationId xmlns:a16="http://schemas.microsoft.com/office/drawing/2014/main" id="{DDF4DDD0-AA71-476C-9C90-0ED1E1E4817E}"/>
                  </a:ext>
                </a:extLst>
              </p:cNvPr>
              <p:cNvSpPr>
                <a:spLocks noChangeArrowheads="1"/>
              </p:cNvSpPr>
              <p:nvPr/>
            </p:nvSpPr>
            <p:spPr bwMode="auto">
              <a:xfrm>
                <a:off x="4203" y="2712"/>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Tahoma" charset="0"/>
                  <a:ea typeface="ＭＳ Ｐゴシック" charset="0"/>
                </a:endParaRPr>
              </a:p>
            </p:txBody>
          </p:sp>
          <p:sp>
            <p:nvSpPr>
              <p:cNvPr id="102" name="Oval 190">
                <a:extLst>
                  <a:ext uri="{FF2B5EF4-FFF2-40B4-BE49-F238E27FC236}">
                    <a16:creationId xmlns:a16="http://schemas.microsoft.com/office/drawing/2014/main" id="{5C692214-244D-4356-AE66-242BC60001E6}"/>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Tahoma" charset="0"/>
                  <a:ea typeface="ＭＳ Ｐゴシック" charset="0"/>
                </a:endParaRPr>
              </a:p>
            </p:txBody>
          </p:sp>
          <p:sp>
            <p:nvSpPr>
              <p:cNvPr id="103" name="Oval 191">
                <a:extLst>
                  <a:ext uri="{FF2B5EF4-FFF2-40B4-BE49-F238E27FC236}">
                    <a16:creationId xmlns:a16="http://schemas.microsoft.com/office/drawing/2014/main" id="{17001391-15AB-4EAD-9C25-71A2413FF11B}"/>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sz="2400">
                  <a:solidFill>
                    <a:srgbClr val="FF0000"/>
                  </a:solidFill>
                  <a:latin typeface="Arial" charset="0"/>
                  <a:ea typeface="ＭＳ Ｐゴシック" charset="0"/>
                  <a:cs typeface="Arial" charset="0"/>
                </a:endParaRPr>
              </a:p>
            </p:txBody>
          </p:sp>
          <p:sp>
            <p:nvSpPr>
              <p:cNvPr id="104" name="Oval 192">
                <a:extLst>
                  <a:ext uri="{FF2B5EF4-FFF2-40B4-BE49-F238E27FC236}">
                    <a16:creationId xmlns:a16="http://schemas.microsoft.com/office/drawing/2014/main" id="{EF782E3F-112F-48A5-9BF1-C00E7595DD16}"/>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Tahoma" charset="0"/>
                  <a:ea typeface="ＭＳ Ｐゴシック" charset="0"/>
                </a:endParaRPr>
              </a:p>
            </p:txBody>
          </p:sp>
          <p:sp>
            <p:nvSpPr>
              <p:cNvPr id="105" name="Rectangle 193">
                <a:extLst>
                  <a:ext uri="{FF2B5EF4-FFF2-40B4-BE49-F238E27FC236}">
                    <a16:creationId xmlns:a16="http://schemas.microsoft.com/office/drawing/2014/main" id="{93622B16-6362-44A4-8083-9F9073DB8586}"/>
                  </a:ext>
                </a:extLst>
              </p:cNvPr>
              <p:cNvSpPr>
                <a:spLocks noChangeArrowheads="1"/>
              </p:cNvSpPr>
              <p:nvPr/>
            </p:nvSpPr>
            <p:spPr bwMode="auto">
              <a:xfrm>
                <a:off x="5061" y="1837"/>
                <a:ext cx="88" cy="761"/>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latin typeface="Tahoma" charset="0"/>
                  <a:ea typeface="ＭＳ Ｐゴシック" charset="0"/>
                </a:endParaRPr>
              </a:p>
            </p:txBody>
          </p:sp>
        </p:grpSp>
        <p:grpSp>
          <p:nvGrpSpPr>
            <p:cNvPr id="76" name="Group 194">
              <a:extLst>
                <a:ext uri="{FF2B5EF4-FFF2-40B4-BE49-F238E27FC236}">
                  <a16:creationId xmlns:a16="http://schemas.microsoft.com/office/drawing/2014/main" id="{28CC23F0-9C24-466E-844E-68078687DBD9}"/>
                </a:ext>
              </a:extLst>
            </p:cNvPr>
            <p:cNvGrpSpPr>
              <a:grpSpLocks/>
            </p:cNvGrpSpPr>
            <p:nvPr/>
          </p:nvGrpSpPr>
          <p:grpSpPr bwMode="auto">
            <a:xfrm>
              <a:off x="-44450" y="3613150"/>
              <a:ext cx="711200" cy="669925"/>
              <a:chOff x="-44" y="1473"/>
              <a:chExt cx="981" cy="1105"/>
            </a:xfrm>
          </p:grpSpPr>
          <p:pic>
            <p:nvPicPr>
              <p:cNvPr id="80" name="Picture 195" descr="desktop_computer_stylized_medium">
                <a:extLst>
                  <a:ext uri="{FF2B5EF4-FFF2-40B4-BE49-F238E27FC236}">
                    <a16:creationId xmlns:a16="http://schemas.microsoft.com/office/drawing/2014/main" id="{F5ADB4DD-ED3B-4898-899A-1525A4FA66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Freeform 196">
                <a:extLst>
                  <a:ext uri="{FF2B5EF4-FFF2-40B4-BE49-F238E27FC236}">
                    <a16:creationId xmlns:a16="http://schemas.microsoft.com/office/drawing/2014/main" id="{855CA0C5-6F74-440F-BC79-9A5EC843E34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sz="2400"/>
              </a:p>
            </p:txBody>
          </p:sp>
        </p:grpSp>
        <p:grpSp>
          <p:nvGrpSpPr>
            <p:cNvPr id="77" name="Group 197">
              <a:extLst>
                <a:ext uri="{FF2B5EF4-FFF2-40B4-BE49-F238E27FC236}">
                  <a16:creationId xmlns:a16="http://schemas.microsoft.com/office/drawing/2014/main" id="{7A2690E2-9AA9-4C36-BDEE-E625908FDBDE}"/>
                </a:ext>
              </a:extLst>
            </p:cNvPr>
            <p:cNvGrpSpPr>
              <a:grpSpLocks/>
            </p:cNvGrpSpPr>
            <p:nvPr/>
          </p:nvGrpSpPr>
          <p:grpSpPr bwMode="auto">
            <a:xfrm flipH="1">
              <a:off x="8258175" y="3529013"/>
              <a:ext cx="711200" cy="669925"/>
              <a:chOff x="-44" y="1473"/>
              <a:chExt cx="981" cy="1105"/>
            </a:xfrm>
          </p:grpSpPr>
          <p:pic>
            <p:nvPicPr>
              <p:cNvPr id="78" name="Picture 198" descr="desktop_computer_stylized_medium">
                <a:extLst>
                  <a:ext uri="{FF2B5EF4-FFF2-40B4-BE49-F238E27FC236}">
                    <a16:creationId xmlns:a16="http://schemas.microsoft.com/office/drawing/2014/main" id="{58647936-9B3B-458A-A2C8-66A8651639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Freeform 199">
                <a:extLst>
                  <a:ext uri="{FF2B5EF4-FFF2-40B4-BE49-F238E27FC236}">
                    <a16:creationId xmlns:a16="http://schemas.microsoft.com/office/drawing/2014/main" id="{253D228D-C3FF-4030-BB87-EEB5BDD83E55}"/>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sz="2400"/>
              </a:p>
            </p:txBody>
          </p:sp>
        </p:grpSp>
      </p:grpSp>
      <p:sp>
        <p:nvSpPr>
          <p:cNvPr id="150" name="Text Box 155">
            <a:extLst>
              <a:ext uri="{FF2B5EF4-FFF2-40B4-BE49-F238E27FC236}">
                <a16:creationId xmlns:a16="http://schemas.microsoft.com/office/drawing/2014/main" id="{E582329D-3E72-4AA7-B0B1-895EA9F97B41}"/>
              </a:ext>
            </a:extLst>
          </p:cNvPr>
          <p:cNvSpPr txBox="1">
            <a:spLocks noChangeArrowheads="1"/>
          </p:cNvSpPr>
          <p:nvPr/>
        </p:nvSpPr>
        <p:spPr bwMode="auto">
          <a:xfrm>
            <a:off x="1421335" y="6355774"/>
            <a:ext cx="9568405"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zh-CN" altLang="en-US" sz="1800" b="1" dirty="0">
                <a:solidFill>
                  <a:srgbClr val="CC0000"/>
                </a:solidFill>
              </a:rPr>
              <a:t>三个被送至</a:t>
            </a:r>
            <a:r>
              <a:rPr lang="en-US" sz="1800" b="1" dirty="0">
                <a:solidFill>
                  <a:srgbClr val="CC0000"/>
                </a:solidFill>
              </a:rPr>
              <a:t> IP address: B,  </a:t>
            </a:r>
            <a:r>
              <a:rPr lang="en-US" sz="1800" b="1" dirty="0" err="1">
                <a:solidFill>
                  <a:srgbClr val="CC0000"/>
                </a:solidFill>
              </a:rPr>
              <a:t>dest</a:t>
            </a:r>
            <a:r>
              <a:rPr lang="en-US" sz="1800" b="1" dirty="0">
                <a:solidFill>
                  <a:srgbClr val="CC0000"/>
                </a:solidFill>
              </a:rPr>
              <a:t> port: 80 </a:t>
            </a:r>
            <a:r>
              <a:rPr lang="zh-CN" altLang="en-US" sz="1800" b="1" dirty="0">
                <a:solidFill>
                  <a:srgbClr val="CC0000"/>
                </a:solidFill>
              </a:rPr>
              <a:t>的报文，被多路分解到三个不同的套接字</a:t>
            </a:r>
            <a:endParaRPr lang="en-US" sz="1800" b="1" dirty="0">
              <a:solidFill>
                <a:srgbClr val="CC0000"/>
              </a:solidFill>
            </a:endParaRPr>
          </a:p>
        </p:txBody>
      </p:sp>
    </p:spTree>
    <p:extLst>
      <p:ext uri="{BB962C8B-B14F-4D97-AF65-F5344CB8AC3E}">
        <p14:creationId xmlns:p14="http://schemas.microsoft.com/office/powerpoint/2010/main" val="40125534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500"/>
                                        <p:tgtEl>
                                          <p:spTgt spid="4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50"/>
                                        </p:tgtEl>
                                        <p:attrNameLst>
                                          <p:attrName>style.visibility</p:attrName>
                                        </p:attrNameLst>
                                      </p:cBhvr>
                                      <p:to>
                                        <p:strVal val="visible"/>
                                      </p:to>
                                    </p:set>
                                    <p:animEffect transition="in" filter="dissolve">
                                      <p:cBhvr>
                                        <p:cTn id="18"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15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4294CE41-9292-4FB3-BCDA-485C42C2BE3C}"/>
              </a:ext>
            </a:extLst>
          </p:cNvPr>
          <p:cNvGrpSpPr/>
          <p:nvPr/>
        </p:nvGrpSpPr>
        <p:grpSpPr>
          <a:xfrm>
            <a:off x="6792773" y="1398494"/>
            <a:ext cx="5316304" cy="5082988"/>
            <a:chOff x="445294" y="4198143"/>
            <a:chExt cx="7104063" cy="2027239"/>
          </a:xfrm>
        </p:grpSpPr>
        <p:sp>
          <p:nvSpPr>
            <p:cNvPr id="16" name="圆角矩形 10">
              <a:extLst>
                <a:ext uri="{FF2B5EF4-FFF2-40B4-BE49-F238E27FC236}">
                  <a16:creationId xmlns:a16="http://schemas.microsoft.com/office/drawing/2014/main" id="{6490D1F5-0F72-4957-B33E-DFF85D1C3844}"/>
                </a:ext>
              </a:extLst>
            </p:cNvPr>
            <p:cNvSpPr/>
            <p:nvPr/>
          </p:nvSpPr>
          <p:spPr>
            <a:xfrm>
              <a:off x="515549" y="4198143"/>
              <a:ext cx="6566290" cy="202723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Rectangle 39">
              <a:extLst>
                <a:ext uri="{FF2B5EF4-FFF2-40B4-BE49-F238E27FC236}">
                  <a16:creationId xmlns:a16="http://schemas.microsoft.com/office/drawing/2014/main" id="{B575FD17-0AA9-474E-8E90-BC5F7A602D56}"/>
                </a:ext>
              </a:extLst>
            </p:cNvPr>
            <p:cNvSpPr>
              <a:spLocks noChangeArrowheads="1"/>
            </p:cNvSpPr>
            <p:nvPr/>
          </p:nvSpPr>
          <p:spPr bwMode="auto">
            <a:xfrm>
              <a:off x="445294" y="4273550"/>
              <a:ext cx="7104063"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buSzPct val="85000"/>
                <a:buFont typeface="Wingdings" panose="05000000000000000000" pitchFamily="2" charset="2"/>
                <a:buChar char="Ø"/>
              </a:pPr>
              <a:endParaRPr lang="zh-CN" altLang="en-US" sz="2000" dirty="0">
                <a:latin typeface="+mn-lt"/>
                <a:ea typeface="+mn-ea"/>
                <a:cs typeface="+mn-ea"/>
                <a:sym typeface="+mn-lt"/>
              </a:endParaRPr>
            </a:p>
          </p:txBody>
        </p:sp>
      </p:grpSp>
      <p:sp>
        <p:nvSpPr>
          <p:cNvPr id="37890" name="Rectangle 2"/>
          <p:cNvSpPr>
            <a:spLocks noChangeArrowheads="1"/>
          </p:cNvSpPr>
          <p:nvPr/>
        </p:nvSpPr>
        <p:spPr bwMode="auto">
          <a:xfrm>
            <a:off x="1754188" y="3810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无连接传输</a:t>
            </a:r>
            <a:r>
              <a:rPr lang="en-US" altLang="zh-CN" sz="1800" dirty="0">
                <a:solidFill>
                  <a:schemeClr val="tx1">
                    <a:lumMod val="65000"/>
                    <a:lumOff val="35000"/>
                  </a:schemeClr>
                </a:solidFill>
                <a:latin typeface="+mn-lt"/>
                <a:ea typeface="+mn-ea"/>
                <a:cs typeface="+mn-ea"/>
                <a:sym typeface="+mn-lt"/>
              </a:rPr>
              <a:t>: UDP</a:t>
            </a:r>
            <a:endParaRPr lang="zh-CN" altLang="en-US" sz="1800" dirty="0">
              <a:solidFill>
                <a:schemeClr val="tx1">
                  <a:lumMod val="65000"/>
                  <a:lumOff val="35000"/>
                </a:schemeClr>
              </a:solidFill>
              <a:latin typeface="+mn-lt"/>
              <a:ea typeface="+mn-ea"/>
              <a:cs typeface="+mn-ea"/>
              <a:sym typeface="+mn-lt"/>
            </a:endParaRPr>
          </a:p>
        </p:txBody>
      </p:sp>
      <p:sp>
        <p:nvSpPr>
          <p:cNvPr id="41" name="矩形 40"/>
          <p:cNvSpPr/>
          <p:nvPr/>
        </p:nvSpPr>
        <p:spPr>
          <a:xfrm>
            <a:off x="2618127" y="710268"/>
            <a:ext cx="6955751" cy="646331"/>
          </a:xfrm>
          <a:prstGeom prst="rect">
            <a:avLst/>
          </a:prstGeom>
        </p:spPr>
        <p:txBody>
          <a:bodyPr wrap="none">
            <a:spAutoFit/>
          </a:bodyPr>
          <a:lstStyle/>
          <a:p>
            <a:pPr algn="ctr"/>
            <a:r>
              <a:rPr lang="en-US" altLang="zh-CN" sz="3600" b="1" dirty="0">
                <a:solidFill>
                  <a:schemeClr val="accent1"/>
                </a:solidFill>
                <a:cs typeface="+mn-ea"/>
                <a:sym typeface="+mn-lt"/>
              </a:rPr>
              <a:t>UDP: </a:t>
            </a:r>
            <a:r>
              <a:rPr lang="zh-CN" altLang="en-US" sz="3600" b="1" dirty="0">
                <a:solidFill>
                  <a:schemeClr val="accent1"/>
                </a:solidFill>
                <a:cs typeface="+mn-ea"/>
                <a:sym typeface="+mn-lt"/>
              </a:rPr>
              <a:t>用户数据报协议 </a:t>
            </a:r>
            <a:r>
              <a:rPr lang="en-US" altLang="zh-CN" sz="3600" b="1" dirty="0">
                <a:solidFill>
                  <a:schemeClr val="accent1"/>
                </a:solidFill>
                <a:cs typeface="+mn-ea"/>
                <a:sym typeface="+mn-lt"/>
              </a:rPr>
              <a:t>[RFC 768]</a:t>
            </a:r>
          </a:p>
        </p:txBody>
      </p:sp>
      <p:sp>
        <p:nvSpPr>
          <p:cNvPr id="13" name="圆角矩形 8">
            <a:extLst>
              <a:ext uri="{FF2B5EF4-FFF2-40B4-BE49-F238E27FC236}">
                <a16:creationId xmlns:a16="http://schemas.microsoft.com/office/drawing/2014/main" id="{22EFBF6E-F16E-4742-A4FA-E2DBE6DB790F}"/>
              </a:ext>
            </a:extLst>
          </p:cNvPr>
          <p:cNvSpPr/>
          <p:nvPr/>
        </p:nvSpPr>
        <p:spPr>
          <a:xfrm>
            <a:off x="449184" y="1398494"/>
            <a:ext cx="6343589" cy="508298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Wingdings" panose="05000000000000000000" pitchFamily="2" charset="2"/>
              <a:buChar char="l"/>
              <a:defRPr/>
            </a:pPr>
            <a:r>
              <a:rPr lang="zh-CN" altLang="en-US" sz="2000" b="1" dirty="0" smtClean="0">
                <a:solidFill>
                  <a:schemeClr val="bg1"/>
                </a:solidFill>
                <a:latin typeface="微软雅黑" panose="020B0503020204020204" pitchFamily="34" charset="-122"/>
                <a:ea typeface="微软雅黑" panose="020B0503020204020204" pitchFamily="34" charset="-122"/>
              </a:rPr>
              <a:t>基于</a:t>
            </a:r>
            <a:r>
              <a:rPr lang="en-US" altLang="zh-CN" sz="2000" b="1" dirty="0" smtClean="0">
                <a:solidFill>
                  <a:schemeClr val="bg1"/>
                </a:solidFill>
                <a:latin typeface="微软雅黑" panose="020B0503020204020204" pitchFamily="34" charset="-122"/>
                <a:ea typeface="微软雅黑" panose="020B0503020204020204" pitchFamily="34" charset="-122"/>
              </a:rPr>
              <a:t>Internet IP</a:t>
            </a:r>
            <a:r>
              <a:rPr lang="zh-CN" altLang="en-US" sz="2000" b="1" dirty="0" smtClean="0">
                <a:solidFill>
                  <a:schemeClr val="bg1"/>
                </a:solidFill>
                <a:latin typeface="微软雅黑" panose="020B0503020204020204" pitchFamily="34" charset="-122"/>
                <a:ea typeface="微软雅黑" panose="020B0503020204020204" pitchFamily="34" charset="-122"/>
              </a:rPr>
              <a:t>协议</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marL="914400" lvl="1" indent="-457200">
              <a:buFont typeface="Arial" panose="020B0604020202020204" pitchFamily="34" charset="0"/>
              <a:buChar char="•"/>
              <a:defRPr/>
            </a:pPr>
            <a:r>
              <a:rPr lang="zh-CN" altLang="en-US" sz="2000" dirty="0" smtClean="0">
                <a:latin typeface="微软雅黑" panose="020B0503020204020204" pitchFamily="34" charset="-122"/>
                <a:ea typeface="微软雅黑" panose="020B0503020204020204" pitchFamily="34" charset="-122"/>
              </a:rPr>
              <a:t>复用</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分用</a:t>
            </a:r>
            <a:endParaRPr lang="en-US" altLang="zh-CN" sz="2000" dirty="0" smtClean="0">
              <a:latin typeface="微软雅黑" panose="020B0503020204020204" pitchFamily="34" charset="-122"/>
              <a:ea typeface="微软雅黑" panose="020B0503020204020204" pitchFamily="34" charset="-122"/>
            </a:endParaRPr>
          </a:p>
          <a:p>
            <a:pPr marL="914400" lvl="1" indent="-457200">
              <a:buFont typeface="Arial" panose="020B0604020202020204" pitchFamily="34" charset="0"/>
              <a:buChar char="•"/>
              <a:defRPr/>
            </a:pPr>
            <a:r>
              <a:rPr lang="zh-CN" altLang="en-US" sz="2000" dirty="0" smtClean="0">
                <a:latin typeface="微软雅黑" panose="020B0503020204020204" pitchFamily="34" charset="-122"/>
                <a:ea typeface="微软雅黑" panose="020B0503020204020204" pitchFamily="34" charset="-122"/>
              </a:rPr>
              <a:t>简单的错误校验</a:t>
            </a:r>
            <a:endParaRPr lang="zh-CN" altLang="en-US" sz="2000" dirty="0">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l"/>
              <a:defRPr/>
            </a:pPr>
            <a:r>
              <a:rPr lang="zh-CN" altLang="en-US" sz="2000" b="1" dirty="0">
                <a:solidFill>
                  <a:schemeClr val="bg1"/>
                </a:solidFill>
                <a:latin typeface="微软雅黑" panose="020B0503020204020204" pitchFamily="34" charset="-122"/>
                <a:ea typeface="微软雅黑" panose="020B0503020204020204" pitchFamily="34" charset="-122"/>
              </a:rPr>
              <a:t>“尽最大努力”</a:t>
            </a:r>
            <a:r>
              <a:rPr lang="zh-CN" altLang="en-US" sz="2000" b="1" dirty="0" smtClean="0">
                <a:solidFill>
                  <a:schemeClr val="bg1"/>
                </a:solidFill>
                <a:latin typeface="微软雅黑" panose="020B0503020204020204" pitchFamily="34" charset="-122"/>
                <a:ea typeface="微软雅黑" panose="020B0503020204020204" pitchFamily="34" charset="-122"/>
              </a:rPr>
              <a:t>服务，</a:t>
            </a:r>
            <a:r>
              <a:rPr lang="zh-CN" altLang="en-US" sz="2000" b="1" dirty="0">
                <a:solidFill>
                  <a:schemeClr val="bg1"/>
                </a:solidFill>
                <a:latin typeface="微软雅黑" panose="020B0503020204020204" pitchFamily="34" charset="-122"/>
                <a:ea typeface="微软雅黑" panose="020B0503020204020204" pitchFamily="34" charset="-122"/>
              </a:rPr>
              <a:t>报文</a:t>
            </a:r>
            <a:r>
              <a:rPr lang="zh-CN" altLang="en-US" sz="2000" b="1" dirty="0" smtClean="0">
                <a:solidFill>
                  <a:schemeClr val="bg1"/>
                </a:solidFill>
                <a:latin typeface="微软雅黑" panose="020B0503020204020204" pitchFamily="34" charset="-122"/>
                <a:ea typeface="微软雅黑" panose="020B0503020204020204" pitchFamily="34" charset="-122"/>
              </a:rPr>
              <a:t>段</a:t>
            </a:r>
            <a:r>
              <a:rPr lang="zh-CN" altLang="en-US" sz="2000" b="1" dirty="0">
                <a:solidFill>
                  <a:schemeClr val="bg1"/>
                </a:solidFill>
                <a:latin typeface="微软雅黑" panose="020B0503020204020204" pitchFamily="34" charset="-122"/>
                <a:ea typeface="微软雅黑" panose="020B0503020204020204" pitchFamily="34" charset="-122"/>
              </a:rPr>
              <a:t>可能</a:t>
            </a:r>
            <a:r>
              <a:rPr lang="en-US" altLang="zh-CN" sz="2000" b="1" dirty="0">
                <a:solidFill>
                  <a:schemeClr val="bg1"/>
                </a:solidFill>
                <a:latin typeface="微软雅黑" panose="020B0503020204020204" pitchFamily="34" charset="-122"/>
                <a:ea typeface="微软雅黑" panose="020B0503020204020204" pitchFamily="34" charset="-122"/>
              </a:rPr>
              <a:t>: </a:t>
            </a:r>
          </a:p>
          <a:p>
            <a:pPr marL="914400" lvl="1" indent="-457200">
              <a:buFont typeface="Arial" panose="020B0604020202020204" pitchFamily="34" charset="0"/>
              <a:buChar char="•"/>
              <a:defRPr/>
            </a:pPr>
            <a:r>
              <a:rPr lang="zh-CN" altLang="en-US" sz="2000" dirty="0">
                <a:latin typeface="微软雅黑" panose="020B0503020204020204" pitchFamily="34" charset="-122"/>
                <a:ea typeface="微软雅黑" panose="020B0503020204020204" pitchFamily="34" charset="-122"/>
              </a:rPr>
              <a:t>丢失</a:t>
            </a:r>
          </a:p>
          <a:p>
            <a:pPr marL="914400" lvl="1" indent="-457200">
              <a:buFont typeface="Arial" panose="020B0604020202020204" pitchFamily="34" charset="0"/>
              <a:buChar char="•"/>
              <a:defRPr/>
            </a:pPr>
            <a:r>
              <a:rPr lang="zh-CN" altLang="en-US" sz="2000" dirty="0">
                <a:latin typeface="微软雅黑" panose="020B0503020204020204" pitchFamily="34" charset="-122"/>
                <a:ea typeface="微软雅黑" panose="020B0503020204020204" pitchFamily="34" charset="-122"/>
              </a:rPr>
              <a:t>会传递失序的报文到应用程序</a:t>
            </a:r>
          </a:p>
          <a:p>
            <a:pPr marL="457200" indent="-457200">
              <a:buFont typeface="Wingdings" panose="05000000000000000000" pitchFamily="2" charset="2"/>
              <a:buChar char="l"/>
              <a:defRPr/>
            </a:pPr>
            <a:r>
              <a:rPr lang="zh-CN" altLang="en-US" sz="2000" dirty="0">
                <a:solidFill>
                  <a:schemeClr val="bg1"/>
                </a:solidFill>
                <a:latin typeface="微软雅黑" panose="020B0503020204020204" pitchFamily="34" charset="-122"/>
                <a:ea typeface="微软雅黑" panose="020B0503020204020204" pitchFamily="34" charset="-122"/>
              </a:rPr>
              <a:t>无连接</a:t>
            </a:r>
            <a:r>
              <a:rPr lang="en-US" altLang="zh-CN" sz="2000" dirty="0">
                <a:solidFill>
                  <a:schemeClr val="bg1"/>
                </a:solidFill>
                <a:latin typeface="微软雅黑" panose="020B0503020204020204" pitchFamily="34" charset="-122"/>
                <a:ea typeface="微软雅黑" panose="020B0503020204020204" pitchFamily="34" charset="-122"/>
              </a:rPr>
              <a:t>:</a:t>
            </a:r>
          </a:p>
          <a:p>
            <a:pPr marL="914400" lvl="1" indent="-457200">
              <a:buFont typeface="Arial" panose="020B0604020202020204" pitchFamily="34" charset="0"/>
              <a:buChar char="•"/>
              <a:defRPr/>
            </a:pPr>
            <a:r>
              <a:rPr lang="zh-CN" altLang="en-US" sz="2000" dirty="0">
                <a:latin typeface="微软雅黑" panose="020B0503020204020204" pitchFamily="34" charset="-122"/>
                <a:ea typeface="微软雅黑" panose="020B0503020204020204" pitchFamily="34" charset="-122"/>
              </a:rPr>
              <a:t>在</a:t>
            </a:r>
            <a:r>
              <a:rPr lang="en-US" altLang="zh-CN" sz="2000" dirty="0">
                <a:latin typeface="微软雅黑" panose="020B0503020204020204" pitchFamily="34" charset="-122"/>
                <a:ea typeface="微软雅黑" panose="020B0503020204020204" pitchFamily="34" charset="-122"/>
              </a:rPr>
              <a:t>UDP</a:t>
            </a:r>
            <a:r>
              <a:rPr lang="zh-CN" altLang="en-US" sz="2000" dirty="0">
                <a:latin typeface="微软雅黑" panose="020B0503020204020204" pitchFamily="34" charset="-122"/>
                <a:ea typeface="微软雅黑" panose="020B0503020204020204" pitchFamily="34" charset="-122"/>
              </a:rPr>
              <a:t>接收者发送者之间没有握手</a:t>
            </a:r>
          </a:p>
          <a:p>
            <a:pPr marL="914400" lvl="1" indent="-457200">
              <a:buFont typeface="Arial" panose="020B0604020202020204" pitchFamily="34" charset="0"/>
              <a:buChar char="•"/>
              <a:defRPr/>
            </a:pPr>
            <a:r>
              <a:rPr lang="zh-CN" altLang="en-US" sz="2000" dirty="0">
                <a:latin typeface="微软雅黑" panose="020B0503020204020204" pitchFamily="34" charset="-122"/>
                <a:ea typeface="微软雅黑" panose="020B0503020204020204" pitchFamily="34" charset="-122"/>
              </a:rPr>
              <a:t>每个</a:t>
            </a:r>
            <a:r>
              <a:rPr lang="en-US" altLang="zh-CN" sz="2000" dirty="0">
                <a:latin typeface="微软雅黑" panose="020B0503020204020204" pitchFamily="34" charset="-122"/>
                <a:ea typeface="微软雅黑" panose="020B0503020204020204" pitchFamily="34" charset="-122"/>
              </a:rPr>
              <a:t>UDP </a:t>
            </a:r>
            <a:r>
              <a:rPr lang="zh-CN" altLang="en-US" sz="2000" dirty="0">
                <a:latin typeface="微软雅黑" panose="020B0503020204020204" pitchFamily="34" charset="-122"/>
                <a:ea typeface="微软雅黑" panose="020B0503020204020204" pitchFamily="34" charset="-122"/>
              </a:rPr>
              <a:t>报文</a:t>
            </a:r>
            <a:r>
              <a:rPr lang="zh-CN" altLang="en-US" sz="2000" dirty="0" smtClean="0">
                <a:latin typeface="微软雅黑" panose="020B0503020204020204" pitchFamily="34" charset="-122"/>
                <a:ea typeface="微软雅黑" panose="020B0503020204020204" pitchFamily="34" charset="-122"/>
              </a:rPr>
              <a:t>段</a:t>
            </a:r>
            <a:r>
              <a:rPr lang="zh-CN" altLang="en-US" sz="2000" dirty="0">
                <a:latin typeface="微软雅黑" panose="020B0503020204020204" pitchFamily="34" charset="-122"/>
                <a:ea typeface="微软雅黑" panose="020B0503020204020204" pitchFamily="34" charset="-122"/>
              </a:rPr>
              <a:t>的处理独立于</a:t>
            </a:r>
            <a:r>
              <a:rPr lang="zh-CN" altLang="en-US" sz="2000" dirty="0" smtClean="0">
                <a:latin typeface="微软雅黑" panose="020B0503020204020204" pitchFamily="34" charset="-122"/>
                <a:ea typeface="微软雅黑" panose="020B0503020204020204" pitchFamily="34" charset="-122"/>
              </a:rPr>
              <a:t>其他</a:t>
            </a:r>
            <a:r>
              <a:rPr lang="zh-CN" altLang="en-US" sz="2000" dirty="0">
                <a:latin typeface="微软雅黑" panose="020B0503020204020204" pitchFamily="34" charset="-122"/>
                <a:ea typeface="微软雅黑" panose="020B0503020204020204" pitchFamily="34" charset="-122"/>
              </a:rPr>
              <a:t>报文</a:t>
            </a:r>
            <a:r>
              <a:rPr lang="zh-CN" altLang="en-US" sz="2000" dirty="0" smtClean="0">
                <a:latin typeface="微软雅黑" panose="020B0503020204020204" pitchFamily="34" charset="-122"/>
                <a:ea typeface="微软雅黑" panose="020B0503020204020204" pitchFamily="34" charset="-122"/>
              </a:rPr>
              <a:t>段</a:t>
            </a:r>
            <a:endParaRPr lang="zh-CN" altLang="en-US" sz="2000" dirty="0">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EA937C4F-C0B1-4143-8A0C-98FF60F58C1F}"/>
              </a:ext>
            </a:extLst>
          </p:cNvPr>
          <p:cNvSpPr/>
          <p:nvPr/>
        </p:nvSpPr>
        <p:spPr>
          <a:xfrm>
            <a:off x="6845349" y="2105725"/>
            <a:ext cx="4913862" cy="2893100"/>
          </a:xfrm>
          <a:prstGeom prst="rect">
            <a:avLst/>
          </a:prstGeom>
        </p:spPr>
        <p:txBody>
          <a:bodyPr wrap="square">
            <a:spAutoFit/>
          </a:bodyPr>
          <a:lstStyle/>
          <a:p>
            <a:pPr>
              <a:lnSpc>
                <a:spcPct val="130000"/>
              </a:lnSpc>
              <a:defRPr/>
            </a:pPr>
            <a:r>
              <a:rPr lang="zh-CN" altLang="en-US" sz="2000" dirty="0">
                <a:solidFill>
                  <a:schemeClr val="lt1"/>
                </a:solidFill>
                <a:latin typeface="微软雅黑" panose="020B0503020204020204" pitchFamily="34" charset="-122"/>
                <a:ea typeface="微软雅黑" panose="020B0503020204020204" pitchFamily="34" charset="-122"/>
              </a:rPr>
              <a:t>为什么有 </a:t>
            </a:r>
            <a:r>
              <a:rPr lang="en-US" altLang="zh-CN" sz="2000" dirty="0">
                <a:solidFill>
                  <a:schemeClr val="lt1"/>
                </a:solidFill>
                <a:latin typeface="微软雅黑" panose="020B0503020204020204" pitchFamily="34" charset="-122"/>
                <a:ea typeface="微软雅黑" panose="020B0503020204020204" pitchFamily="34" charset="-122"/>
              </a:rPr>
              <a:t>UDP?</a:t>
            </a:r>
          </a:p>
          <a:p>
            <a:pPr marL="457200" indent="-457200">
              <a:lnSpc>
                <a:spcPct val="130000"/>
              </a:lnSpc>
              <a:buFont typeface="Arial" panose="020B0604020202020204" pitchFamily="34" charset="0"/>
              <a:buChar char="•"/>
              <a:defRPr/>
            </a:pPr>
            <a:r>
              <a:rPr lang="zh-CN" altLang="en-US" sz="2000" dirty="0">
                <a:solidFill>
                  <a:schemeClr val="lt1"/>
                </a:solidFill>
                <a:latin typeface="微软雅黑" panose="020B0503020204020204" pitchFamily="34" charset="-122"/>
                <a:ea typeface="微软雅黑" panose="020B0503020204020204" pitchFamily="34" charset="-122"/>
              </a:rPr>
              <a:t>不需要建立连接 </a:t>
            </a:r>
            <a:r>
              <a:rPr lang="en-US" altLang="zh-CN" sz="2000" dirty="0">
                <a:solidFill>
                  <a:schemeClr val="lt1"/>
                </a:solidFill>
                <a:latin typeface="微软雅黑" panose="020B0503020204020204" pitchFamily="34" charset="-122"/>
                <a:ea typeface="微软雅黑" panose="020B0503020204020204" pitchFamily="34" charset="-122"/>
              </a:rPr>
              <a:t>(</a:t>
            </a:r>
            <a:r>
              <a:rPr lang="zh-CN" altLang="en-US" sz="2000" dirty="0">
                <a:solidFill>
                  <a:schemeClr val="lt1"/>
                </a:solidFill>
                <a:latin typeface="微软雅黑" panose="020B0503020204020204" pitchFamily="34" charset="-122"/>
                <a:ea typeface="微软雅黑" panose="020B0503020204020204" pitchFamily="34" charset="-122"/>
              </a:rPr>
              <a:t>减少延迟</a:t>
            </a:r>
            <a:r>
              <a:rPr lang="en-US" altLang="zh-CN" sz="2000" dirty="0">
                <a:solidFill>
                  <a:schemeClr val="lt1"/>
                </a:solidFill>
                <a:latin typeface="微软雅黑" panose="020B0503020204020204" pitchFamily="34" charset="-122"/>
                <a:ea typeface="微软雅黑" panose="020B0503020204020204" pitchFamily="34" charset="-122"/>
              </a:rPr>
              <a:t>)</a:t>
            </a:r>
          </a:p>
          <a:p>
            <a:pPr marL="457200" indent="-457200">
              <a:lnSpc>
                <a:spcPct val="130000"/>
              </a:lnSpc>
              <a:buFont typeface="Arial" panose="020B0604020202020204" pitchFamily="34" charset="0"/>
              <a:buChar char="•"/>
              <a:defRPr/>
            </a:pPr>
            <a:r>
              <a:rPr lang="zh-CN" altLang="en-US" sz="2000" dirty="0">
                <a:solidFill>
                  <a:schemeClr val="lt1"/>
                </a:solidFill>
                <a:latin typeface="微软雅黑" panose="020B0503020204020204" pitchFamily="34" charset="-122"/>
                <a:ea typeface="微软雅黑" panose="020B0503020204020204" pitchFamily="34" charset="-122"/>
              </a:rPr>
              <a:t>简单</a:t>
            </a:r>
            <a:r>
              <a:rPr lang="en-US" altLang="zh-CN" sz="2000" dirty="0">
                <a:solidFill>
                  <a:schemeClr val="lt1"/>
                </a:solidFill>
                <a:latin typeface="微软雅黑" panose="020B0503020204020204" pitchFamily="34" charset="-122"/>
                <a:ea typeface="微软雅黑" panose="020B0503020204020204" pitchFamily="34" charset="-122"/>
              </a:rPr>
              <a:t>: </a:t>
            </a:r>
            <a:r>
              <a:rPr lang="zh-CN" altLang="en-US" sz="2000" dirty="0">
                <a:solidFill>
                  <a:schemeClr val="lt1"/>
                </a:solidFill>
                <a:latin typeface="微软雅黑" panose="020B0503020204020204" pitchFamily="34" charset="-122"/>
                <a:ea typeface="微软雅黑" panose="020B0503020204020204" pitchFamily="34" charset="-122"/>
              </a:rPr>
              <a:t>在发送者接受者之间不需要连接状态</a:t>
            </a:r>
          </a:p>
          <a:p>
            <a:pPr marL="457200" indent="-457200">
              <a:lnSpc>
                <a:spcPct val="130000"/>
              </a:lnSpc>
              <a:buFont typeface="Arial" panose="020B0604020202020204" pitchFamily="34" charset="0"/>
              <a:buChar char="•"/>
              <a:defRPr/>
            </a:pPr>
            <a:r>
              <a:rPr lang="zh-CN" altLang="en-US" sz="2000" dirty="0">
                <a:solidFill>
                  <a:schemeClr val="lt1"/>
                </a:solidFill>
                <a:latin typeface="微软雅黑" panose="020B0503020204020204" pitchFamily="34" charset="-122"/>
                <a:ea typeface="微软雅黑" panose="020B0503020204020204" pitchFamily="34" charset="-122"/>
              </a:rPr>
              <a:t>很小</a:t>
            </a:r>
            <a:r>
              <a:rPr lang="zh-CN" altLang="en-US" sz="2000" dirty="0" smtClean="0">
                <a:solidFill>
                  <a:schemeClr val="lt1"/>
                </a:solidFill>
                <a:latin typeface="微软雅黑" panose="020B0503020204020204" pitchFamily="34" charset="-122"/>
                <a:ea typeface="微软雅黑" panose="020B0503020204020204" pitchFamily="34" charset="-122"/>
              </a:rPr>
              <a:t>的</a:t>
            </a:r>
            <a:r>
              <a:rPr lang="zh-CN" altLang="en-US" sz="2000" dirty="0">
                <a:solidFill>
                  <a:schemeClr val="lt1"/>
                </a:solidFill>
                <a:latin typeface="微软雅黑" panose="020B0503020204020204" pitchFamily="34" charset="-122"/>
                <a:ea typeface="微软雅黑" panose="020B0503020204020204" pitchFamily="34" charset="-122"/>
              </a:rPr>
              <a:t>报文</a:t>
            </a:r>
            <a:r>
              <a:rPr lang="zh-CN" altLang="en-US" sz="2000" dirty="0" smtClean="0">
                <a:solidFill>
                  <a:schemeClr val="lt1"/>
                </a:solidFill>
                <a:latin typeface="微软雅黑" panose="020B0503020204020204" pitchFamily="34" charset="-122"/>
                <a:ea typeface="微软雅黑" panose="020B0503020204020204" pitchFamily="34" charset="-122"/>
              </a:rPr>
              <a:t>段首</a:t>
            </a:r>
            <a:r>
              <a:rPr lang="zh-CN" altLang="en-US" sz="2000" dirty="0">
                <a:solidFill>
                  <a:schemeClr val="lt1"/>
                </a:solidFill>
                <a:latin typeface="微软雅黑" panose="020B0503020204020204" pitchFamily="34" charset="-122"/>
                <a:ea typeface="微软雅黑" panose="020B0503020204020204" pitchFamily="34" charset="-122"/>
              </a:rPr>
              <a:t>部</a:t>
            </a:r>
          </a:p>
          <a:p>
            <a:pPr marL="457200" indent="-457200">
              <a:lnSpc>
                <a:spcPct val="130000"/>
              </a:lnSpc>
              <a:buFont typeface="Arial" panose="020B0604020202020204" pitchFamily="34" charset="0"/>
              <a:buChar char="•"/>
              <a:defRPr/>
            </a:pPr>
            <a:r>
              <a:rPr lang="zh-CN" altLang="en-US" sz="2000" dirty="0">
                <a:solidFill>
                  <a:schemeClr val="lt1"/>
                </a:solidFill>
                <a:latin typeface="微软雅黑" panose="020B0503020204020204" pitchFamily="34" charset="-122"/>
                <a:ea typeface="微软雅黑" panose="020B0503020204020204" pitchFamily="34" charset="-122"/>
              </a:rPr>
              <a:t>没有拥塞控制</a:t>
            </a:r>
            <a:r>
              <a:rPr lang="en-US" altLang="zh-CN" sz="2000" dirty="0">
                <a:solidFill>
                  <a:schemeClr val="lt1"/>
                </a:solidFill>
                <a:latin typeface="微软雅黑" panose="020B0503020204020204" pitchFamily="34" charset="-122"/>
                <a:ea typeface="微软雅黑" panose="020B0503020204020204" pitchFamily="34" charset="-122"/>
              </a:rPr>
              <a:t>: UDP </a:t>
            </a:r>
            <a:r>
              <a:rPr lang="zh-CN" altLang="en-US" sz="2000" dirty="0">
                <a:solidFill>
                  <a:schemeClr val="lt1"/>
                </a:solidFill>
                <a:latin typeface="微软雅黑" panose="020B0503020204020204" pitchFamily="34" charset="-122"/>
                <a:ea typeface="微软雅黑" panose="020B0503020204020204" pitchFamily="34" charset="-122"/>
              </a:rPr>
              <a:t>能够用尽可能快的速度传递</a:t>
            </a:r>
          </a:p>
        </p:txBody>
      </p:sp>
    </p:spTree>
    <p:extLst>
      <p:ext uri="{BB962C8B-B14F-4D97-AF65-F5344CB8AC3E}">
        <p14:creationId xmlns:p14="http://schemas.microsoft.com/office/powerpoint/2010/main" val="38897913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500"/>
                                        <p:tgtEl>
                                          <p:spTgt spid="4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1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1754188" y="3810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无连接传输</a:t>
            </a:r>
            <a:r>
              <a:rPr lang="en-US" altLang="zh-CN" sz="1800" dirty="0">
                <a:solidFill>
                  <a:schemeClr val="tx1">
                    <a:lumMod val="65000"/>
                    <a:lumOff val="35000"/>
                  </a:schemeClr>
                </a:solidFill>
                <a:latin typeface="+mn-lt"/>
                <a:ea typeface="+mn-ea"/>
                <a:cs typeface="+mn-ea"/>
                <a:sym typeface="+mn-lt"/>
              </a:rPr>
              <a:t>: UDP</a:t>
            </a:r>
            <a:endParaRPr lang="zh-CN" altLang="en-US" sz="1800" dirty="0">
              <a:solidFill>
                <a:schemeClr val="tx1">
                  <a:lumMod val="65000"/>
                  <a:lumOff val="35000"/>
                </a:schemeClr>
              </a:solidFill>
              <a:latin typeface="+mn-lt"/>
              <a:ea typeface="+mn-ea"/>
              <a:cs typeface="+mn-ea"/>
              <a:sym typeface="+mn-lt"/>
            </a:endParaRPr>
          </a:p>
        </p:txBody>
      </p:sp>
      <p:sp>
        <p:nvSpPr>
          <p:cNvPr id="41" name="矩形 40"/>
          <p:cNvSpPr/>
          <p:nvPr/>
        </p:nvSpPr>
        <p:spPr>
          <a:xfrm>
            <a:off x="2618127" y="710268"/>
            <a:ext cx="6955751" cy="646331"/>
          </a:xfrm>
          <a:prstGeom prst="rect">
            <a:avLst/>
          </a:prstGeom>
        </p:spPr>
        <p:txBody>
          <a:bodyPr wrap="none">
            <a:spAutoFit/>
          </a:bodyPr>
          <a:lstStyle/>
          <a:p>
            <a:pPr algn="ctr"/>
            <a:r>
              <a:rPr lang="en-US" altLang="zh-CN" sz="3600" b="1" dirty="0">
                <a:solidFill>
                  <a:schemeClr val="accent1"/>
                </a:solidFill>
                <a:cs typeface="+mn-ea"/>
                <a:sym typeface="+mn-lt"/>
              </a:rPr>
              <a:t>UDP: </a:t>
            </a:r>
            <a:r>
              <a:rPr lang="zh-CN" altLang="en-US" sz="3600" b="1" dirty="0">
                <a:solidFill>
                  <a:schemeClr val="accent1"/>
                </a:solidFill>
                <a:cs typeface="+mn-ea"/>
                <a:sym typeface="+mn-lt"/>
              </a:rPr>
              <a:t>用户数据报协议 </a:t>
            </a:r>
            <a:r>
              <a:rPr lang="en-US" altLang="zh-CN" sz="3600" b="1" dirty="0">
                <a:solidFill>
                  <a:schemeClr val="accent1"/>
                </a:solidFill>
                <a:cs typeface="+mn-ea"/>
                <a:sym typeface="+mn-lt"/>
              </a:rPr>
              <a:t>[RFC 768]</a:t>
            </a:r>
          </a:p>
        </p:txBody>
      </p:sp>
      <p:sp>
        <p:nvSpPr>
          <p:cNvPr id="6" name="Rectangle 3"/>
          <p:cNvSpPr txBox="1">
            <a:spLocks noChangeArrowheads="1"/>
          </p:cNvSpPr>
          <p:nvPr/>
        </p:nvSpPr>
        <p:spPr>
          <a:xfrm>
            <a:off x="1008714" y="1757148"/>
            <a:ext cx="4897526" cy="4648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40000"/>
              </a:lnSpc>
              <a:spcBef>
                <a:spcPts val="0"/>
              </a:spcBef>
            </a:pPr>
            <a:r>
              <a:rPr lang="zh-CN" altLang="en-US" sz="2400" dirty="0" smtClean="0">
                <a:latin typeface="+mn-ea"/>
              </a:rPr>
              <a:t>常用于流式多媒体应用</a:t>
            </a:r>
            <a:endParaRPr lang="en-US" altLang="zh-CN" sz="2400" dirty="0" smtClean="0">
              <a:latin typeface="+mn-ea"/>
            </a:endParaRPr>
          </a:p>
          <a:p>
            <a:pPr lvl="1">
              <a:lnSpc>
                <a:spcPct val="140000"/>
              </a:lnSpc>
              <a:spcBef>
                <a:spcPts val="0"/>
              </a:spcBef>
            </a:pPr>
            <a:r>
              <a:rPr lang="zh-CN" altLang="en-US" dirty="0" smtClean="0">
                <a:latin typeface="+mn-ea"/>
              </a:rPr>
              <a:t>丢包容忍</a:t>
            </a:r>
          </a:p>
          <a:p>
            <a:pPr lvl="1">
              <a:lnSpc>
                <a:spcPct val="140000"/>
              </a:lnSpc>
              <a:spcBef>
                <a:spcPts val="0"/>
              </a:spcBef>
            </a:pPr>
            <a:r>
              <a:rPr lang="zh-CN" altLang="en-US" dirty="0" smtClean="0">
                <a:latin typeface="+mn-ea"/>
              </a:rPr>
              <a:t>速率敏感</a:t>
            </a:r>
          </a:p>
          <a:p>
            <a:pPr>
              <a:lnSpc>
                <a:spcPct val="140000"/>
              </a:lnSpc>
              <a:spcBef>
                <a:spcPts val="0"/>
              </a:spcBef>
            </a:pPr>
            <a:r>
              <a:rPr lang="zh-CN" altLang="en-US" sz="2400" dirty="0" smtClean="0">
                <a:latin typeface="+mn-ea"/>
              </a:rPr>
              <a:t>其他</a:t>
            </a:r>
            <a:r>
              <a:rPr lang="en-US" altLang="zh-CN" sz="2400" dirty="0" smtClean="0">
                <a:latin typeface="+mn-ea"/>
              </a:rPr>
              <a:t>UDP</a:t>
            </a:r>
            <a:r>
              <a:rPr lang="zh-CN" altLang="en-US" sz="2400" dirty="0" smtClean="0">
                <a:latin typeface="+mn-ea"/>
              </a:rPr>
              <a:t>应用</a:t>
            </a:r>
          </a:p>
          <a:p>
            <a:pPr lvl="1">
              <a:lnSpc>
                <a:spcPct val="140000"/>
              </a:lnSpc>
              <a:spcBef>
                <a:spcPts val="0"/>
              </a:spcBef>
            </a:pPr>
            <a:r>
              <a:rPr lang="en-US" altLang="zh-CN" dirty="0" smtClean="0">
                <a:latin typeface="+mn-ea"/>
              </a:rPr>
              <a:t>DNS</a:t>
            </a:r>
          </a:p>
          <a:p>
            <a:pPr lvl="1">
              <a:lnSpc>
                <a:spcPct val="140000"/>
              </a:lnSpc>
              <a:spcBef>
                <a:spcPts val="0"/>
              </a:spcBef>
            </a:pPr>
            <a:r>
              <a:rPr lang="en-US" altLang="zh-CN" dirty="0" smtClean="0">
                <a:latin typeface="+mn-ea"/>
              </a:rPr>
              <a:t>SNMP</a:t>
            </a:r>
            <a:r>
              <a:rPr lang="zh-CN" altLang="en-US" dirty="0" smtClean="0">
                <a:latin typeface="+mn-ea"/>
              </a:rPr>
              <a:t>、</a:t>
            </a:r>
            <a:r>
              <a:rPr lang="en-US" altLang="zh-CN" dirty="0" smtClean="0">
                <a:latin typeface="+mn-ea"/>
              </a:rPr>
              <a:t>RTP</a:t>
            </a:r>
          </a:p>
          <a:p>
            <a:pPr>
              <a:lnSpc>
                <a:spcPct val="140000"/>
              </a:lnSpc>
              <a:spcBef>
                <a:spcPts val="0"/>
              </a:spcBef>
            </a:pPr>
            <a:r>
              <a:rPr lang="zh-CN" altLang="en-US" sz="2400" dirty="0" smtClean="0">
                <a:latin typeface="+mn-ea"/>
              </a:rPr>
              <a:t>经</a:t>
            </a:r>
            <a:r>
              <a:rPr lang="en-US" altLang="zh-CN" sz="2400" dirty="0" smtClean="0">
                <a:latin typeface="+mn-ea"/>
              </a:rPr>
              <a:t>UDP</a:t>
            </a:r>
            <a:r>
              <a:rPr lang="zh-CN" altLang="en-US" sz="2400" dirty="0" smtClean="0">
                <a:latin typeface="+mn-ea"/>
              </a:rPr>
              <a:t>的可靠传输 </a:t>
            </a:r>
            <a:r>
              <a:rPr lang="en-US" altLang="zh-CN" sz="2400" dirty="0" smtClean="0">
                <a:latin typeface="+mn-ea"/>
              </a:rPr>
              <a:t>: </a:t>
            </a:r>
          </a:p>
          <a:p>
            <a:pPr lvl="1">
              <a:lnSpc>
                <a:spcPct val="140000"/>
              </a:lnSpc>
              <a:spcBef>
                <a:spcPts val="0"/>
              </a:spcBef>
            </a:pPr>
            <a:r>
              <a:rPr lang="zh-CN" altLang="en-US" dirty="0" smtClean="0">
                <a:latin typeface="+mn-ea"/>
              </a:rPr>
              <a:t>在应用层增加可靠性</a:t>
            </a:r>
          </a:p>
          <a:p>
            <a:pPr lvl="1">
              <a:lnSpc>
                <a:spcPct val="140000"/>
              </a:lnSpc>
              <a:spcBef>
                <a:spcPts val="0"/>
              </a:spcBef>
            </a:pPr>
            <a:r>
              <a:rPr lang="zh-CN" altLang="en-US" dirty="0" smtClean="0">
                <a:latin typeface="+mn-ea"/>
              </a:rPr>
              <a:t>应用程序特定的差错恢复！</a:t>
            </a:r>
            <a:endParaRPr lang="en-US" altLang="zh-CN" dirty="0" smtClean="0">
              <a:latin typeface="+mn-ea"/>
            </a:endParaRPr>
          </a:p>
        </p:txBody>
      </p:sp>
      <p:sp>
        <p:nvSpPr>
          <p:cNvPr id="7" name="Rectangle 7"/>
          <p:cNvSpPr>
            <a:spLocks noChangeArrowheads="1"/>
          </p:cNvSpPr>
          <p:nvPr/>
        </p:nvSpPr>
        <p:spPr bwMode="auto">
          <a:xfrm>
            <a:off x="7468155" y="2000250"/>
            <a:ext cx="3324225" cy="3200400"/>
          </a:xfrm>
          <a:prstGeom prst="rect">
            <a:avLst/>
          </a:prstGeom>
          <a:solidFill>
            <a:schemeClr val="accent2"/>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endParaRPr lang="zh-CN" altLang="en-US" sz="1600" b="1">
              <a:latin typeface="Comic Sans MS" panose="030F0702030302020204" pitchFamily="66" charset="0"/>
            </a:endParaRPr>
          </a:p>
        </p:txBody>
      </p:sp>
      <p:sp>
        <p:nvSpPr>
          <p:cNvPr id="8" name="Rectangle 8"/>
          <p:cNvSpPr>
            <a:spLocks noChangeArrowheads="1"/>
          </p:cNvSpPr>
          <p:nvPr/>
        </p:nvSpPr>
        <p:spPr bwMode="auto">
          <a:xfrm>
            <a:off x="7391955" y="2095500"/>
            <a:ext cx="3324225" cy="320040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endParaRPr lang="zh-CN" altLang="en-US" sz="2400" b="1"/>
          </a:p>
        </p:txBody>
      </p:sp>
      <p:sp>
        <p:nvSpPr>
          <p:cNvPr id="9" name="Text Box 9"/>
          <p:cNvSpPr txBox="1">
            <a:spLocks noChangeArrowheads="1"/>
          </p:cNvSpPr>
          <p:nvPr/>
        </p:nvSpPr>
        <p:spPr bwMode="auto">
          <a:xfrm>
            <a:off x="7675518" y="2117725"/>
            <a:ext cx="1075937"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lang="zh-CN" altLang="en-US" sz="1800" b="1">
                <a:latin typeface="Comic Sans MS" panose="030F0702030302020204" pitchFamily="66" charset="0"/>
              </a:rPr>
              <a:t>源端口</a:t>
            </a:r>
            <a:r>
              <a:rPr lang="en-US" altLang="zh-CN" sz="1800" b="1">
                <a:latin typeface="Comic Sans MS" panose="030F0702030302020204" pitchFamily="66" charset="0"/>
              </a:rPr>
              <a:t>#</a:t>
            </a:r>
            <a:endParaRPr lang="en-US" altLang="zh-CN" sz="2400" b="1"/>
          </a:p>
        </p:txBody>
      </p:sp>
      <p:sp>
        <p:nvSpPr>
          <p:cNvPr id="10" name="Text Box 10"/>
          <p:cNvSpPr txBox="1">
            <a:spLocks noChangeArrowheads="1"/>
          </p:cNvSpPr>
          <p:nvPr/>
        </p:nvSpPr>
        <p:spPr bwMode="auto">
          <a:xfrm>
            <a:off x="9226176" y="2117725"/>
            <a:ext cx="130837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lang="zh-CN" altLang="en-US" sz="1800" b="1">
                <a:latin typeface="Comic Sans MS" panose="030F0702030302020204" pitchFamily="66" charset="0"/>
              </a:rPr>
              <a:t>目的端口</a:t>
            </a:r>
            <a:r>
              <a:rPr lang="en-US" altLang="zh-CN" sz="1800" b="1">
                <a:latin typeface="Comic Sans MS" panose="030F0702030302020204" pitchFamily="66" charset="0"/>
              </a:rPr>
              <a:t>#</a:t>
            </a:r>
            <a:endParaRPr lang="en-US" altLang="zh-CN" sz="1800" b="1"/>
          </a:p>
        </p:txBody>
      </p:sp>
      <p:sp>
        <p:nvSpPr>
          <p:cNvPr id="11" name="Line 11"/>
          <p:cNvSpPr>
            <a:spLocks noChangeShapeType="1"/>
          </p:cNvSpPr>
          <p:nvPr/>
        </p:nvSpPr>
        <p:spPr bwMode="auto">
          <a:xfrm flipV="1">
            <a:off x="7382430" y="2495550"/>
            <a:ext cx="332898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 name="Line 12"/>
          <p:cNvSpPr>
            <a:spLocks noChangeShapeType="1"/>
          </p:cNvSpPr>
          <p:nvPr/>
        </p:nvSpPr>
        <p:spPr bwMode="auto">
          <a:xfrm flipV="1">
            <a:off x="7372905" y="2895600"/>
            <a:ext cx="332422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 name="Line 13"/>
          <p:cNvSpPr>
            <a:spLocks noChangeShapeType="1"/>
          </p:cNvSpPr>
          <p:nvPr/>
        </p:nvSpPr>
        <p:spPr bwMode="auto">
          <a:xfrm flipV="1">
            <a:off x="9030255" y="2095500"/>
            <a:ext cx="0" cy="395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4" name="Text Box 14"/>
          <p:cNvSpPr txBox="1">
            <a:spLocks noChangeArrowheads="1"/>
          </p:cNvSpPr>
          <p:nvPr/>
        </p:nvSpPr>
        <p:spPr bwMode="auto">
          <a:xfrm>
            <a:off x="8512557" y="1665288"/>
            <a:ext cx="98777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lang="en-US" altLang="zh-CN" sz="1800" b="1">
                <a:latin typeface="Comic Sans MS" panose="030F0702030302020204" pitchFamily="66" charset="0"/>
              </a:rPr>
              <a:t>32 bits</a:t>
            </a:r>
            <a:endParaRPr lang="en-US" altLang="zh-CN" sz="2400" b="1"/>
          </a:p>
        </p:txBody>
      </p:sp>
      <p:sp>
        <p:nvSpPr>
          <p:cNvPr id="15" name="Line 15"/>
          <p:cNvSpPr>
            <a:spLocks noChangeShapeType="1"/>
          </p:cNvSpPr>
          <p:nvPr/>
        </p:nvSpPr>
        <p:spPr bwMode="auto">
          <a:xfrm>
            <a:off x="9487455" y="1862138"/>
            <a:ext cx="1200150" cy="4762"/>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6" name="Line 16"/>
          <p:cNvSpPr>
            <a:spLocks noChangeShapeType="1"/>
          </p:cNvSpPr>
          <p:nvPr/>
        </p:nvSpPr>
        <p:spPr bwMode="auto">
          <a:xfrm rot="10800000">
            <a:off x="7377668" y="1871663"/>
            <a:ext cx="1128712"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7" name="Text Box 17"/>
          <p:cNvSpPr txBox="1">
            <a:spLocks noChangeArrowheads="1"/>
          </p:cNvSpPr>
          <p:nvPr/>
        </p:nvSpPr>
        <p:spPr bwMode="auto">
          <a:xfrm>
            <a:off x="8390005" y="3930650"/>
            <a:ext cx="1217000"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lang="zh-CN" altLang="en-US" sz="2000" b="1">
                <a:latin typeface="Comic Sans MS" panose="030F0702030302020204" pitchFamily="66" charset="0"/>
              </a:rPr>
              <a:t>应用数据</a:t>
            </a:r>
          </a:p>
          <a:p>
            <a:pPr algn="ctr">
              <a:spcBef>
                <a:spcPct val="0"/>
              </a:spcBef>
              <a:buClrTx/>
              <a:buSzTx/>
              <a:buFontTx/>
              <a:buNone/>
            </a:pPr>
            <a:r>
              <a:rPr lang="en-US" altLang="zh-CN" sz="2000" b="1">
                <a:latin typeface="Comic Sans MS" panose="030F0702030302020204" pitchFamily="66" charset="0"/>
              </a:rPr>
              <a:t>(</a:t>
            </a:r>
            <a:r>
              <a:rPr lang="zh-CN" altLang="en-US" sz="2000" b="1">
                <a:latin typeface="Comic Sans MS" panose="030F0702030302020204" pitchFamily="66" charset="0"/>
              </a:rPr>
              <a:t>报文</a:t>
            </a:r>
            <a:r>
              <a:rPr lang="en-US" altLang="zh-CN" sz="2000" b="1">
                <a:latin typeface="Comic Sans MS" panose="030F0702030302020204" pitchFamily="66" charset="0"/>
              </a:rPr>
              <a:t>)</a:t>
            </a:r>
            <a:endParaRPr lang="en-US" altLang="zh-CN" sz="2400" b="1"/>
          </a:p>
        </p:txBody>
      </p:sp>
      <p:sp>
        <p:nvSpPr>
          <p:cNvPr id="18" name="Text Box 19"/>
          <p:cNvSpPr txBox="1">
            <a:spLocks noChangeArrowheads="1"/>
          </p:cNvSpPr>
          <p:nvPr/>
        </p:nvSpPr>
        <p:spPr bwMode="auto">
          <a:xfrm>
            <a:off x="8358091" y="5518150"/>
            <a:ext cx="1579279"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lang="en-US" altLang="zh-CN" sz="2000" b="1">
                <a:latin typeface="Comic Sans MS" panose="030F0702030302020204" pitchFamily="66" charset="0"/>
              </a:rPr>
              <a:t>UDP </a:t>
            </a:r>
            <a:r>
              <a:rPr lang="zh-CN" altLang="en-US" sz="2000" b="1">
                <a:latin typeface="Comic Sans MS" panose="030F0702030302020204" pitchFamily="66" charset="0"/>
              </a:rPr>
              <a:t>段格式</a:t>
            </a:r>
            <a:endParaRPr lang="zh-CN" altLang="en-US" sz="2400" b="1"/>
          </a:p>
        </p:txBody>
      </p:sp>
      <p:sp>
        <p:nvSpPr>
          <p:cNvPr id="19" name="Line 20"/>
          <p:cNvSpPr>
            <a:spLocks noChangeShapeType="1"/>
          </p:cNvSpPr>
          <p:nvPr/>
        </p:nvSpPr>
        <p:spPr bwMode="auto">
          <a:xfrm flipV="1">
            <a:off x="9030255" y="2505075"/>
            <a:ext cx="0" cy="395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20" name="Text Box 22"/>
          <p:cNvSpPr txBox="1">
            <a:spLocks noChangeArrowheads="1"/>
          </p:cNvSpPr>
          <p:nvPr/>
        </p:nvSpPr>
        <p:spPr bwMode="auto">
          <a:xfrm>
            <a:off x="7857761" y="2489200"/>
            <a:ext cx="649538"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lang="zh-CN" altLang="en-US" sz="1800" b="1">
                <a:latin typeface="Comic Sans MS" panose="030F0702030302020204" pitchFamily="66" charset="0"/>
              </a:rPr>
              <a:t>长度</a:t>
            </a:r>
            <a:endParaRPr lang="zh-CN" altLang="en-US" sz="2400" b="1"/>
          </a:p>
        </p:txBody>
      </p:sp>
      <p:sp>
        <p:nvSpPr>
          <p:cNvPr id="21" name="Text Box 23"/>
          <p:cNvSpPr txBox="1">
            <a:spLocks noChangeArrowheads="1"/>
          </p:cNvSpPr>
          <p:nvPr/>
        </p:nvSpPr>
        <p:spPr bwMode="auto">
          <a:xfrm>
            <a:off x="9467157" y="2479675"/>
            <a:ext cx="881973"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lang="zh-CN" altLang="en-US" sz="1800" b="1">
                <a:latin typeface="Comic Sans MS" panose="030F0702030302020204" pitchFamily="66" charset="0"/>
              </a:rPr>
              <a:t>检查和</a:t>
            </a:r>
            <a:endParaRPr lang="zh-CN" altLang="en-US" sz="2400" b="1"/>
          </a:p>
        </p:txBody>
      </p:sp>
      <p:sp>
        <p:nvSpPr>
          <p:cNvPr id="22" name="Text Box 24"/>
          <p:cNvSpPr txBox="1">
            <a:spLocks noChangeArrowheads="1"/>
          </p:cNvSpPr>
          <p:nvPr/>
        </p:nvSpPr>
        <p:spPr bwMode="auto">
          <a:xfrm>
            <a:off x="5135880" y="2212975"/>
            <a:ext cx="2094150"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r">
              <a:spcBef>
                <a:spcPct val="0"/>
              </a:spcBef>
              <a:buClrTx/>
              <a:buSzTx/>
              <a:buFontTx/>
              <a:buNone/>
            </a:pPr>
            <a:r>
              <a:rPr lang="en-US" altLang="zh-CN" sz="1800" b="1" dirty="0">
                <a:latin typeface="Comic Sans MS" panose="030F0702030302020204" pitchFamily="66" charset="0"/>
              </a:rPr>
              <a:t>UDP</a:t>
            </a:r>
            <a:r>
              <a:rPr lang="zh-CN" altLang="en-US" sz="1800" b="1" dirty="0">
                <a:latin typeface="Comic Sans MS" panose="030F0702030302020204" pitchFamily="66" charset="0"/>
              </a:rPr>
              <a:t>段的长度，包括首部，以字节计</a:t>
            </a:r>
            <a:endParaRPr lang="en-US" altLang="zh-CN" sz="2400" b="1" dirty="0"/>
          </a:p>
        </p:txBody>
      </p:sp>
      <p:sp>
        <p:nvSpPr>
          <p:cNvPr id="23" name="Line 25"/>
          <p:cNvSpPr>
            <a:spLocks noChangeShapeType="1"/>
          </p:cNvSpPr>
          <p:nvPr/>
        </p:nvSpPr>
        <p:spPr bwMode="auto">
          <a:xfrm>
            <a:off x="7106205" y="2543175"/>
            <a:ext cx="714375" cy="14287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Tree>
    <p:extLst>
      <p:ext uri="{BB962C8B-B14F-4D97-AF65-F5344CB8AC3E}">
        <p14:creationId xmlns:p14="http://schemas.microsoft.com/office/powerpoint/2010/main" val="1445947195"/>
      </p:ext>
    </p:extLst>
  </p:cSld>
  <p:clrMapOvr>
    <a:masterClrMapping/>
  </p:clrMapOvr>
  <p:transition spd="slow">
    <p:wip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1754188" y="3810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无连接传输</a:t>
            </a:r>
            <a:r>
              <a:rPr lang="en-US" altLang="zh-CN" sz="1800" dirty="0">
                <a:solidFill>
                  <a:schemeClr val="tx1">
                    <a:lumMod val="65000"/>
                    <a:lumOff val="35000"/>
                  </a:schemeClr>
                </a:solidFill>
                <a:latin typeface="+mn-lt"/>
                <a:ea typeface="+mn-ea"/>
                <a:cs typeface="+mn-ea"/>
                <a:sym typeface="+mn-lt"/>
              </a:rPr>
              <a:t>: UDP</a:t>
            </a:r>
            <a:endParaRPr lang="zh-CN" altLang="en-US" sz="1800" dirty="0">
              <a:solidFill>
                <a:schemeClr val="tx1">
                  <a:lumMod val="65000"/>
                  <a:lumOff val="35000"/>
                </a:schemeClr>
              </a:solidFill>
              <a:latin typeface="+mn-lt"/>
              <a:ea typeface="+mn-ea"/>
              <a:cs typeface="+mn-ea"/>
              <a:sym typeface="+mn-lt"/>
            </a:endParaRPr>
          </a:p>
        </p:txBody>
      </p:sp>
      <p:sp>
        <p:nvSpPr>
          <p:cNvPr id="41" name="矩形 40"/>
          <p:cNvSpPr/>
          <p:nvPr/>
        </p:nvSpPr>
        <p:spPr>
          <a:xfrm>
            <a:off x="4007289" y="710268"/>
            <a:ext cx="4177426" cy="646331"/>
          </a:xfrm>
          <a:prstGeom prst="rect">
            <a:avLst/>
          </a:prstGeom>
        </p:spPr>
        <p:txBody>
          <a:bodyPr wrap="none">
            <a:spAutoFit/>
          </a:bodyPr>
          <a:lstStyle/>
          <a:p>
            <a:pPr algn="ctr"/>
            <a:r>
              <a:rPr lang="en-US" altLang="zh-CN" sz="3600" b="1" dirty="0">
                <a:solidFill>
                  <a:schemeClr val="accent1"/>
                </a:solidFill>
                <a:cs typeface="+mn-ea"/>
                <a:sym typeface="+mn-lt"/>
              </a:rPr>
              <a:t>UDP </a:t>
            </a:r>
            <a:r>
              <a:rPr lang="zh-CN" altLang="en-US" sz="3600" b="1" dirty="0">
                <a:solidFill>
                  <a:schemeClr val="accent1"/>
                </a:solidFill>
                <a:cs typeface="+mn-ea"/>
                <a:sym typeface="+mn-lt"/>
              </a:rPr>
              <a:t>是面向报文的 </a:t>
            </a:r>
            <a:endParaRPr lang="en-US" altLang="zh-CN" sz="3600" b="1" dirty="0">
              <a:solidFill>
                <a:schemeClr val="accent1"/>
              </a:solidFill>
              <a:cs typeface="+mn-ea"/>
              <a:sym typeface="+mn-lt"/>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08125" y="1423740"/>
            <a:ext cx="9175750" cy="361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428199" y="5310093"/>
            <a:ext cx="10739473" cy="1323439"/>
          </a:xfrm>
          <a:prstGeom prst="rect">
            <a:avLst/>
          </a:prstGeom>
        </p:spPr>
        <p:txBody>
          <a:bodyPr wrap="square">
            <a:spAutoFit/>
          </a:bodyPr>
          <a:lstStyle/>
          <a:p>
            <a:r>
              <a:rPr lang="zh-CN" altLang="en-US" sz="2000" dirty="0"/>
              <a:t>面向报文的传输方式是应用层交给UDP多长的报文，UDP就照样发送，即一次发送一个报文。因此，应用程序必须选择合适大小的报文。若报文太长，则IP层需要分片，降低效率。若太短，会是IP太小。UDP对应用层交下来的报文，既不合并，也不拆分，而是保留这些报文的边界</a:t>
            </a:r>
            <a:r>
              <a:rPr lang="zh-CN" altLang="en-US" sz="2000" dirty="0" smtClean="0"/>
              <a:t>。即应</a:t>
            </a:r>
            <a:r>
              <a:rPr lang="zh-CN" altLang="en-US" sz="2000" dirty="0"/>
              <a:t>用层交给UDP多长的报文，UDP就照样发送，即一次发送一个报文</a:t>
            </a:r>
            <a:r>
              <a:rPr lang="zh-CN" altLang="en-US" sz="2000" dirty="0" smtClean="0"/>
              <a:t>。</a:t>
            </a:r>
            <a:endParaRPr lang="zh-CN" altLang="en-US" sz="2000" dirty="0"/>
          </a:p>
        </p:txBody>
      </p:sp>
    </p:spTree>
    <p:extLst>
      <p:ext uri="{BB962C8B-B14F-4D97-AF65-F5344CB8AC3E}">
        <p14:creationId xmlns:p14="http://schemas.microsoft.com/office/powerpoint/2010/main" val="72270733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500"/>
                                        <p:tgtEl>
                                          <p:spTgt spid="4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1754188" y="3810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2" name="圆角矩形 1"/>
          <p:cNvSpPr/>
          <p:nvPr/>
        </p:nvSpPr>
        <p:spPr>
          <a:xfrm>
            <a:off x="757023" y="1190721"/>
            <a:ext cx="10263616" cy="76904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latin typeface="+mn-ea"/>
                <a:cs typeface="+mn-ea"/>
                <a:sym typeface="+mn-lt"/>
              </a:rPr>
              <a:t>用户数据报 </a:t>
            </a:r>
            <a:r>
              <a:rPr lang="en-US" altLang="zh-CN" sz="2000" dirty="0">
                <a:latin typeface="+mn-ea"/>
                <a:cs typeface="+mn-ea"/>
                <a:sym typeface="+mn-lt"/>
              </a:rPr>
              <a:t>UDP </a:t>
            </a:r>
            <a:r>
              <a:rPr lang="zh-CN" altLang="en-US" sz="2000" dirty="0">
                <a:latin typeface="+mn-ea"/>
                <a:cs typeface="+mn-ea"/>
                <a:sym typeface="+mn-lt"/>
              </a:rPr>
              <a:t>有两个字段：数据字段和首部字段。首部字段有 </a:t>
            </a:r>
            <a:r>
              <a:rPr lang="en-US" altLang="zh-CN" sz="2000" dirty="0">
                <a:latin typeface="+mn-ea"/>
                <a:cs typeface="+mn-ea"/>
                <a:sym typeface="+mn-lt"/>
              </a:rPr>
              <a:t>8 </a:t>
            </a:r>
            <a:r>
              <a:rPr lang="zh-CN" altLang="en-US" sz="2000" dirty="0">
                <a:latin typeface="+mn-ea"/>
                <a:cs typeface="+mn-ea"/>
                <a:sym typeface="+mn-lt"/>
              </a:rPr>
              <a:t>个字节，由 </a:t>
            </a:r>
            <a:r>
              <a:rPr lang="en-US" altLang="zh-CN" sz="2000" dirty="0">
                <a:latin typeface="+mn-ea"/>
                <a:cs typeface="+mn-ea"/>
                <a:sym typeface="+mn-lt"/>
              </a:rPr>
              <a:t>4 </a:t>
            </a:r>
            <a:r>
              <a:rPr lang="zh-CN" altLang="en-US" sz="2000" dirty="0">
                <a:latin typeface="+mn-ea"/>
                <a:cs typeface="+mn-ea"/>
                <a:sym typeface="+mn-lt"/>
              </a:rPr>
              <a:t>个字段组成，每个字段都是两个字节。长度是首部和数据的总长度 </a:t>
            </a:r>
          </a:p>
        </p:txBody>
      </p:sp>
      <p:sp>
        <p:nvSpPr>
          <p:cNvPr id="4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cs typeface="+mn-ea"/>
                <a:sym typeface="+mn-lt"/>
              </a:rPr>
              <a:t>无连接传输</a:t>
            </a:r>
            <a:r>
              <a:rPr lang="en-US" altLang="zh-CN" sz="1800" dirty="0">
                <a:solidFill>
                  <a:schemeClr val="tx1">
                    <a:lumMod val="65000"/>
                    <a:lumOff val="35000"/>
                  </a:schemeClr>
                </a:solidFill>
                <a:cs typeface="+mn-ea"/>
                <a:sym typeface="+mn-lt"/>
              </a:rPr>
              <a:t>: UDP</a:t>
            </a:r>
            <a:endParaRPr lang="zh-CN" altLang="en-US" sz="1800" dirty="0">
              <a:solidFill>
                <a:schemeClr val="tx1">
                  <a:lumMod val="65000"/>
                  <a:lumOff val="35000"/>
                </a:schemeClr>
              </a:solidFill>
              <a:cs typeface="+mn-ea"/>
              <a:sym typeface="+mn-lt"/>
            </a:endParaRPr>
          </a:p>
        </p:txBody>
      </p:sp>
      <p:pic>
        <p:nvPicPr>
          <p:cNvPr id="10"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298700"/>
            <a:ext cx="7967663" cy="32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96"/>
          <p:cNvSpPr txBox="1">
            <a:spLocks noChangeArrowheads="1"/>
          </p:cNvSpPr>
          <p:nvPr/>
        </p:nvSpPr>
        <p:spPr bwMode="auto">
          <a:xfrm>
            <a:off x="2895600" y="2667000"/>
            <a:ext cx="695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r>
              <a:rPr kumimoji="1" lang="zh-CN" altLang="en-US" sz="2000" b="1">
                <a:latin typeface="Arial" panose="020B0604020202020204" pitchFamily="34" charset="0"/>
                <a:ea typeface="黑体" panose="02010609060101010101" pitchFamily="49" charset="-122"/>
              </a:rPr>
              <a:t>字节</a:t>
            </a:r>
          </a:p>
        </p:txBody>
      </p:sp>
      <p:sp>
        <p:nvSpPr>
          <p:cNvPr id="12" name="Text Box 103"/>
          <p:cNvSpPr txBox="1">
            <a:spLocks noChangeArrowheads="1"/>
          </p:cNvSpPr>
          <p:nvPr/>
        </p:nvSpPr>
        <p:spPr bwMode="auto">
          <a:xfrm>
            <a:off x="2133600" y="3624263"/>
            <a:ext cx="20701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r>
              <a:rPr kumimoji="1" lang="en-US" altLang="zh-CN" sz="2000" b="1" dirty="0">
                <a:latin typeface="Arial" panose="020B0604020202020204" pitchFamily="34" charset="0"/>
                <a:ea typeface="黑体" panose="02010609060101010101" pitchFamily="49" charset="-122"/>
              </a:rPr>
              <a:t>UDP </a:t>
            </a:r>
            <a:r>
              <a:rPr kumimoji="1" lang="zh-CN" altLang="en-US" sz="2000" b="1" dirty="0">
                <a:latin typeface="Arial" panose="020B0604020202020204" pitchFamily="34" charset="0"/>
                <a:ea typeface="黑体" panose="02010609060101010101" pitchFamily="49" charset="-122"/>
              </a:rPr>
              <a:t>用户数据报</a:t>
            </a:r>
          </a:p>
        </p:txBody>
      </p:sp>
      <p:sp>
        <p:nvSpPr>
          <p:cNvPr id="13" name="Text Box 97"/>
          <p:cNvSpPr txBox="1">
            <a:spLocks noChangeArrowheads="1"/>
          </p:cNvSpPr>
          <p:nvPr/>
        </p:nvSpPr>
        <p:spPr bwMode="auto">
          <a:xfrm>
            <a:off x="1962150" y="4249738"/>
            <a:ext cx="1206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r>
              <a:rPr kumimoji="1" lang="zh-CN" altLang="en-US" sz="2000" b="1">
                <a:latin typeface="Arial" panose="020B0604020202020204" pitchFamily="34" charset="0"/>
                <a:ea typeface="黑体" panose="02010609060101010101" pitchFamily="49" charset="-122"/>
              </a:rPr>
              <a:t>发送在前</a:t>
            </a:r>
          </a:p>
        </p:txBody>
      </p:sp>
      <p:sp>
        <p:nvSpPr>
          <p:cNvPr id="14" name="Text Box 92"/>
          <p:cNvSpPr txBox="1">
            <a:spLocks noChangeArrowheads="1"/>
          </p:cNvSpPr>
          <p:nvPr/>
        </p:nvSpPr>
        <p:spPr bwMode="auto">
          <a:xfrm>
            <a:off x="4156075" y="2336800"/>
            <a:ext cx="3270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r>
              <a:rPr kumimoji="1" lang="en-US" altLang="zh-CN" sz="2000" b="1">
                <a:latin typeface="Arial" panose="020B0604020202020204" pitchFamily="34" charset="0"/>
                <a:ea typeface="黑体" panose="02010609060101010101" pitchFamily="49" charset="-122"/>
              </a:rPr>
              <a:t>2</a:t>
            </a:r>
          </a:p>
        </p:txBody>
      </p:sp>
      <p:sp>
        <p:nvSpPr>
          <p:cNvPr id="15" name="Text Box 92"/>
          <p:cNvSpPr txBox="1">
            <a:spLocks noChangeArrowheads="1"/>
          </p:cNvSpPr>
          <p:nvPr/>
        </p:nvSpPr>
        <p:spPr bwMode="auto">
          <a:xfrm>
            <a:off x="5354638" y="2328863"/>
            <a:ext cx="3270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r>
              <a:rPr kumimoji="1" lang="en-US" altLang="zh-CN" sz="2000" b="1">
                <a:latin typeface="Arial" panose="020B0604020202020204" pitchFamily="34" charset="0"/>
                <a:ea typeface="黑体" panose="02010609060101010101" pitchFamily="49" charset="-122"/>
              </a:rPr>
              <a:t>2</a:t>
            </a:r>
          </a:p>
        </p:txBody>
      </p:sp>
      <p:sp>
        <p:nvSpPr>
          <p:cNvPr id="16" name="Text Box 92"/>
          <p:cNvSpPr txBox="1">
            <a:spLocks noChangeArrowheads="1"/>
          </p:cNvSpPr>
          <p:nvPr/>
        </p:nvSpPr>
        <p:spPr bwMode="auto">
          <a:xfrm>
            <a:off x="6513513" y="2336800"/>
            <a:ext cx="3270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r>
              <a:rPr kumimoji="1" lang="en-US" altLang="zh-CN" sz="2000" b="1">
                <a:latin typeface="Arial" panose="020B0604020202020204" pitchFamily="34" charset="0"/>
                <a:ea typeface="黑体" panose="02010609060101010101" pitchFamily="49" charset="-122"/>
              </a:rPr>
              <a:t>2</a:t>
            </a:r>
          </a:p>
        </p:txBody>
      </p:sp>
      <p:sp>
        <p:nvSpPr>
          <p:cNvPr id="17" name="Text Box 92"/>
          <p:cNvSpPr txBox="1">
            <a:spLocks noChangeArrowheads="1"/>
          </p:cNvSpPr>
          <p:nvPr/>
        </p:nvSpPr>
        <p:spPr bwMode="auto">
          <a:xfrm>
            <a:off x="7673975" y="2306638"/>
            <a:ext cx="3270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r>
              <a:rPr kumimoji="1" lang="en-US" altLang="zh-CN" sz="2000" b="1">
                <a:latin typeface="Arial" panose="020B0604020202020204" pitchFamily="34" charset="0"/>
                <a:ea typeface="黑体" panose="02010609060101010101" pitchFamily="49" charset="-122"/>
              </a:rPr>
              <a:t>2</a:t>
            </a:r>
          </a:p>
        </p:txBody>
      </p:sp>
      <p:sp>
        <p:nvSpPr>
          <p:cNvPr id="18" name="AutoShape 102"/>
          <p:cNvSpPr>
            <a:spLocks/>
          </p:cNvSpPr>
          <p:nvPr/>
        </p:nvSpPr>
        <p:spPr bwMode="auto">
          <a:xfrm rot="16200000">
            <a:off x="6910387" y="1506538"/>
            <a:ext cx="168275" cy="5391150"/>
          </a:xfrm>
          <a:prstGeom prst="leftBrace">
            <a:avLst>
              <a:gd name="adj1" fmla="val 266981"/>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endParaRPr lang="zh-CN" altLang="en-US" sz="1800">
              <a:ea typeface="宋体" panose="02010600030101010101" pitchFamily="2" charset="-122"/>
            </a:endParaRPr>
          </a:p>
        </p:txBody>
      </p:sp>
      <p:sp>
        <p:nvSpPr>
          <p:cNvPr id="19" name="Line 82"/>
          <p:cNvSpPr>
            <a:spLocks noChangeShapeType="1"/>
          </p:cNvSpPr>
          <p:nvPr/>
        </p:nvSpPr>
        <p:spPr bwMode="auto">
          <a:xfrm>
            <a:off x="3168650" y="5105400"/>
            <a:ext cx="6594475" cy="0"/>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 name="矩形 2"/>
          <p:cNvSpPr/>
          <p:nvPr/>
        </p:nvSpPr>
        <p:spPr>
          <a:xfrm>
            <a:off x="6584175" y="6032500"/>
            <a:ext cx="4031873" cy="369332"/>
          </a:xfrm>
          <a:prstGeom prst="rect">
            <a:avLst/>
          </a:prstGeom>
        </p:spPr>
        <p:txBody>
          <a:bodyPr wrap="none">
            <a:spAutoFit/>
          </a:bodyPr>
          <a:lstStyle/>
          <a:p>
            <a:r>
              <a:rPr lang="zh-CN" altLang="en-US" dirty="0"/>
              <a:t>注：长度包括</a:t>
            </a:r>
            <a:r>
              <a:rPr lang="en-US" altLang="zh-CN" dirty="0"/>
              <a:t>UDP</a:t>
            </a:r>
            <a:r>
              <a:rPr lang="zh-CN" altLang="en-US" dirty="0"/>
              <a:t>首部，故最小值为</a:t>
            </a:r>
            <a:r>
              <a:rPr lang="en-US" altLang="zh-CN" dirty="0"/>
              <a:t>8</a:t>
            </a:r>
            <a:endParaRPr lang="zh-CN" altLang="en-US" dirty="0"/>
          </a:p>
        </p:txBody>
      </p:sp>
    </p:spTree>
    <p:extLst>
      <p:ext uri="{BB962C8B-B14F-4D97-AF65-F5344CB8AC3E}">
        <p14:creationId xmlns:p14="http://schemas.microsoft.com/office/powerpoint/2010/main" val="15447554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0" grpId="0"/>
      <p:bldP spid="11" grpId="0"/>
      <p:bldP spid="12" grpId="0"/>
      <p:bldP spid="13" grpId="0"/>
      <p:bldP spid="14" grpId="0"/>
      <p:bldP spid="15" grpId="0"/>
      <p:bldP spid="16" grpId="0"/>
      <p:bldP spid="17" grpId="0"/>
      <p:bldP spid="18" grpId="0" animBg="1"/>
      <p:bldP spid="1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1754188" y="3810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2" name="圆角矩形 1"/>
          <p:cNvSpPr/>
          <p:nvPr/>
        </p:nvSpPr>
        <p:spPr>
          <a:xfrm>
            <a:off x="611560" y="825605"/>
            <a:ext cx="10709665" cy="9037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latin typeface="+mn-ea"/>
                <a:cs typeface="+mn-ea"/>
                <a:sym typeface="+mn-lt"/>
              </a:rPr>
              <a:t>在计算检验和时，临时把“伪首部”和 </a:t>
            </a:r>
            <a:r>
              <a:rPr lang="en-US" altLang="zh-CN" sz="2000" dirty="0">
                <a:latin typeface="+mn-ea"/>
                <a:cs typeface="+mn-ea"/>
                <a:sym typeface="+mn-lt"/>
              </a:rPr>
              <a:t>UDP </a:t>
            </a:r>
            <a:r>
              <a:rPr lang="zh-CN" altLang="en-US" sz="2000" dirty="0">
                <a:latin typeface="+mn-ea"/>
                <a:cs typeface="+mn-ea"/>
                <a:sym typeface="+mn-lt"/>
              </a:rPr>
              <a:t>用户数据报连接在一起。伪首部仅仅是为了计算检验和。</a:t>
            </a:r>
          </a:p>
        </p:txBody>
      </p:sp>
      <p:sp>
        <p:nvSpPr>
          <p:cNvPr id="4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cs typeface="+mn-ea"/>
                <a:sym typeface="+mn-lt"/>
              </a:rPr>
              <a:t>无连接传输</a:t>
            </a:r>
            <a:r>
              <a:rPr lang="en-US" altLang="zh-CN" sz="1800" dirty="0">
                <a:solidFill>
                  <a:schemeClr val="tx1">
                    <a:lumMod val="65000"/>
                    <a:lumOff val="35000"/>
                  </a:schemeClr>
                </a:solidFill>
                <a:cs typeface="+mn-ea"/>
                <a:sym typeface="+mn-lt"/>
              </a:rPr>
              <a:t>: UDP</a:t>
            </a:r>
            <a:endParaRPr lang="zh-CN" altLang="en-US" sz="1800" dirty="0">
              <a:solidFill>
                <a:schemeClr val="tx1">
                  <a:lumMod val="65000"/>
                  <a:lumOff val="35000"/>
                </a:schemeClr>
              </a:solidFill>
              <a:cs typeface="+mn-ea"/>
              <a:sym typeface="+mn-lt"/>
            </a:endParaRPr>
          </a:p>
        </p:txBody>
      </p:sp>
      <p:sp>
        <p:nvSpPr>
          <p:cNvPr id="10" name="Rectangle 54"/>
          <p:cNvSpPr>
            <a:spLocks noChangeArrowheads="1"/>
          </p:cNvSpPr>
          <p:nvPr/>
        </p:nvSpPr>
        <p:spPr bwMode="auto">
          <a:xfrm>
            <a:off x="3773488" y="5253038"/>
            <a:ext cx="1079500" cy="457200"/>
          </a:xfrm>
          <a:prstGeom prst="rect">
            <a:avLst/>
          </a:prstGeom>
          <a:solidFill>
            <a:srgbClr val="CCCCFF"/>
          </a:solidFill>
          <a:ln w="19050">
            <a:solidFill>
              <a:schemeClr val="tx1"/>
            </a:solidFill>
            <a:miter lim="800000"/>
            <a:headEnd/>
            <a:tailEnd/>
          </a:ln>
        </p:spPr>
        <p:txBody>
          <a:bodyPr wrap="none" anchor="ct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endParaRPr lang="zh-CN" altLang="en-US" sz="1800">
              <a:ea typeface="宋体" panose="02010600030101010101" pitchFamily="2" charset="-122"/>
            </a:endParaRPr>
          </a:p>
        </p:txBody>
      </p:sp>
      <p:sp>
        <p:nvSpPr>
          <p:cNvPr id="11" name="Freeform 55"/>
          <p:cNvSpPr>
            <a:spLocks/>
          </p:cNvSpPr>
          <p:nvPr/>
        </p:nvSpPr>
        <p:spPr bwMode="auto">
          <a:xfrm>
            <a:off x="4354513" y="3886200"/>
            <a:ext cx="4633912" cy="438150"/>
          </a:xfrm>
          <a:custGeom>
            <a:avLst/>
            <a:gdLst>
              <a:gd name="T0" fmla="*/ 0 w 2919"/>
              <a:gd name="T1" fmla="*/ 0 h 276"/>
              <a:gd name="T2" fmla="*/ 2147483646 w 2919"/>
              <a:gd name="T3" fmla="*/ 0 h 276"/>
              <a:gd name="T4" fmla="*/ 2147483646 w 2919"/>
              <a:gd name="T5" fmla="*/ 2147483646 h 276"/>
              <a:gd name="T6" fmla="*/ 2147483646 w 2919"/>
              <a:gd name="T7" fmla="*/ 2147483646 h 276"/>
              <a:gd name="T8" fmla="*/ 0 w 2919"/>
              <a:gd name="T9" fmla="*/ 0 h 276"/>
              <a:gd name="T10" fmla="*/ 0 60000 65536"/>
              <a:gd name="T11" fmla="*/ 0 60000 65536"/>
              <a:gd name="T12" fmla="*/ 0 60000 65536"/>
              <a:gd name="T13" fmla="*/ 0 60000 65536"/>
              <a:gd name="T14" fmla="*/ 0 60000 65536"/>
              <a:gd name="T15" fmla="*/ 0 w 2919"/>
              <a:gd name="T16" fmla="*/ 0 h 276"/>
              <a:gd name="T17" fmla="*/ 2919 w 2919"/>
              <a:gd name="T18" fmla="*/ 276 h 276"/>
            </a:gdLst>
            <a:ahLst/>
            <a:cxnLst>
              <a:cxn ang="T10">
                <a:pos x="T0" y="T1"/>
              </a:cxn>
              <a:cxn ang="T11">
                <a:pos x="T2" y="T3"/>
              </a:cxn>
              <a:cxn ang="T12">
                <a:pos x="T4" y="T5"/>
              </a:cxn>
              <a:cxn ang="T13">
                <a:pos x="T6" y="T7"/>
              </a:cxn>
              <a:cxn ang="T14">
                <a:pos x="T8" y="T9"/>
              </a:cxn>
            </a:cxnLst>
            <a:rect l="T15" t="T16" r="T17" b="T18"/>
            <a:pathLst>
              <a:path w="2919" h="276">
                <a:moveTo>
                  <a:pt x="0" y="0"/>
                </a:moveTo>
                <a:lnTo>
                  <a:pt x="2919" y="0"/>
                </a:lnTo>
                <a:lnTo>
                  <a:pt x="1066" y="276"/>
                </a:lnTo>
                <a:lnTo>
                  <a:pt x="346" y="268"/>
                </a:lnTo>
                <a:lnTo>
                  <a:pt x="0" y="0"/>
                </a:lnTo>
                <a:close/>
              </a:path>
            </a:pathLst>
          </a:custGeom>
          <a:gradFill rotWithShape="1">
            <a:gsLst>
              <a:gs pos="0">
                <a:srgbClr val="A7C1D1"/>
              </a:gs>
              <a:gs pos="100000">
                <a:srgbClr val="CCEC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2" name="Rectangle 56"/>
          <p:cNvSpPr>
            <a:spLocks noChangeArrowheads="1"/>
          </p:cNvSpPr>
          <p:nvPr/>
        </p:nvSpPr>
        <p:spPr bwMode="auto">
          <a:xfrm>
            <a:off x="4851400" y="4316413"/>
            <a:ext cx="1081088" cy="457200"/>
          </a:xfrm>
          <a:prstGeom prst="rect">
            <a:avLst/>
          </a:prstGeom>
          <a:solidFill>
            <a:srgbClr val="CCECFF"/>
          </a:solidFill>
          <a:ln w="12700">
            <a:solidFill>
              <a:schemeClr val="tx1"/>
            </a:solidFill>
            <a:miter lim="800000"/>
            <a:headEnd/>
            <a:tailEnd/>
          </a:ln>
        </p:spPr>
        <p:txBody>
          <a:bodyPr wrap="none" anchor="ct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endParaRPr lang="zh-CN" altLang="en-US" sz="1800">
              <a:ea typeface="宋体" panose="02010600030101010101" pitchFamily="2" charset="-122"/>
            </a:endParaRPr>
          </a:p>
        </p:txBody>
      </p:sp>
      <p:sp>
        <p:nvSpPr>
          <p:cNvPr id="13" name="AutoShape 57"/>
          <p:cNvSpPr>
            <a:spLocks noChangeArrowheads="1"/>
          </p:cNvSpPr>
          <p:nvPr/>
        </p:nvSpPr>
        <p:spPr bwMode="auto">
          <a:xfrm>
            <a:off x="2974975" y="5343525"/>
            <a:ext cx="798513" cy="288925"/>
          </a:xfrm>
          <a:prstGeom prst="leftArrow">
            <a:avLst>
              <a:gd name="adj1" fmla="val 50000"/>
              <a:gd name="adj2" fmla="val 69093"/>
            </a:avLst>
          </a:prstGeom>
          <a:solidFill>
            <a:srgbClr val="FF0000"/>
          </a:solidFill>
          <a:ln w="12700">
            <a:solidFill>
              <a:schemeClr val="tx1"/>
            </a:solidFill>
            <a:miter lim="800000"/>
            <a:headEnd/>
            <a:tailEnd/>
          </a:ln>
        </p:spPr>
        <p:txBody>
          <a:bodyPr wrap="none" anchor="ct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endParaRPr lang="zh-CN" altLang="en-US" sz="1800">
              <a:ea typeface="宋体" panose="02010600030101010101" pitchFamily="2" charset="-122"/>
            </a:endParaRPr>
          </a:p>
        </p:txBody>
      </p:sp>
      <p:sp>
        <p:nvSpPr>
          <p:cNvPr id="14" name="Freeform 58"/>
          <p:cNvSpPr>
            <a:spLocks/>
          </p:cNvSpPr>
          <p:nvPr/>
        </p:nvSpPr>
        <p:spPr bwMode="auto">
          <a:xfrm>
            <a:off x="2395538" y="2743200"/>
            <a:ext cx="6681787" cy="685800"/>
          </a:xfrm>
          <a:custGeom>
            <a:avLst/>
            <a:gdLst>
              <a:gd name="T0" fmla="*/ 0 w 3600"/>
              <a:gd name="T1" fmla="*/ 0 h 432"/>
              <a:gd name="T2" fmla="*/ 2147483646 w 3600"/>
              <a:gd name="T3" fmla="*/ 0 h 432"/>
              <a:gd name="T4" fmla="*/ 2147483646 w 3600"/>
              <a:gd name="T5" fmla="*/ 2147483646 h 432"/>
              <a:gd name="T6" fmla="*/ 2147483646 w 3600"/>
              <a:gd name="T7" fmla="*/ 2147483646 h 432"/>
              <a:gd name="T8" fmla="*/ 0 w 3600"/>
              <a:gd name="T9" fmla="*/ 0 h 432"/>
              <a:gd name="T10" fmla="*/ 0 60000 65536"/>
              <a:gd name="T11" fmla="*/ 0 60000 65536"/>
              <a:gd name="T12" fmla="*/ 0 60000 65536"/>
              <a:gd name="T13" fmla="*/ 0 60000 65536"/>
              <a:gd name="T14" fmla="*/ 0 60000 65536"/>
              <a:gd name="T15" fmla="*/ 0 w 3600"/>
              <a:gd name="T16" fmla="*/ 0 h 432"/>
              <a:gd name="T17" fmla="*/ 3600 w 3600"/>
              <a:gd name="T18" fmla="*/ 432 h 432"/>
            </a:gdLst>
            <a:ahLst/>
            <a:cxnLst>
              <a:cxn ang="T10">
                <a:pos x="T0" y="T1"/>
              </a:cxn>
              <a:cxn ang="T11">
                <a:pos x="T2" y="T3"/>
              </a:cxn>
              <a:cxn ang="T12">
                <a:pos x="T4" y="T5"/>
              </a:cxn>
              <a:cxn ang="T13">
                <a:pos x="T6" y="T7"/>
              </a:cxn>
              <a:cxn ang="T14">
                <a:pos x="T8" y="T9"/>
              </a:cxn>
            </a:cxnLst>
            <a:rect l="T15" t="T16" r="T17" b="T18"/>
            <a:pathLst>
              <a:path w="3600" h="432">
                <a:moveTo>
                  <a:pt x="0" y="0"/>
                </a:moveTo>
                <a:lnTo>
                  <a:pt x="3600" y="0"/>
                </a:lnTo>
                <a:lnTo>
                  <a:pt x="1056" y="432"/>
                </a:lnTo>
                <a:lnTo>
                  <a:pt x="384" y="432"/>
                </a:lnTo>
                <a:lnTo>
                  <a:pt x="0" y="0"/>
                </a:lnTo>
                <a:close/>
              </a:path>
            </a:pathLst>
          </a:custGeom>
          <a:gradFill rotWithShape="1">
            <a:gsLst>
              <a:gs pos="0">
                <a:srgbClr val="B2B26B"/>
              </a:gs>
              <a:gs pos="100000">
                <a:srgbClr val="FFFF99"/>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5" name="Rectangle 59"/>
          <p:cNvSpPr>
            <a:spLocks noChangeArrowheads="1"/>
          </p:cNvSpPr>
          <p:nvPr/>
        </p:nvSpPr>
        <p:spPr bwMode="auto">
          <a:xfrm>
            <a:off x="4354513" y="3429000"/>
            <a:ext cx="4633912" cy="457200"/>
          </a:xfrm>
          <a:prstGeom prst="rect">
            <a:avLst/>
          </a:prstGeom>
          <a:solidFill>
            <a:srgbClr val="CCECFF"/>
          </a:solidFill>
          <a:ln w="19050">
            <a:solidFill>
              <a:schemeClr val="tx1"/>
            </a:solidFill>
            <a:miter lim="800000"/>
            <a:headEnd/>
            <a:tailEnd/>
          </a:ln>
        </p:spPr>
        <p:txBody>
          <a:bodyPr wrap="none" anchor="ct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endParaRPr lang="zh-CN" altLang="en-US" sz="1800">
              <a:ea typeface="宋体" panose="02010600030101010101" pitchFamily="2" charset="-122"/>
            </a:endParaRPr>
          </a:p>
        </p:txBody>
      </p:sp>
      <p:sp>
        <p:nvSpPr>
          <p:cNvPr id="16" name="Rectangle 60"/>
          <p:cNvSpPr>
            <a:spLocks noChangeArrowheads="1"/>
          </p:cNvSpPr>
          <p:nvPr/>
        </p:nvSpPr>
        <p:spPr bwMode="auto">
          <a:xfrm>
            <a:off x="4852988" y="5256213"/>
            <a:ext cx="5472112" cy="457200"/>
          </a:xfrm>
          <a:prstGeom prst="rect">
            <a:avLst/>
          </a:prstGeom>
          <a:solidFill>
            <a:srgbClr val="CCFF66"/>
          </a:solidFill>
          <a:ln w="19050">
            <a:solidFill>
              <a:schemeClr val="tx1"/>
            </a:solidFill>
            <a:miter lim="800000"/>
            <a:headEnd/>
            <a:tailEnd/>
          </a:ln>
        </p:spPr>
        <p:txBody>
          <a:bodyPr wrap="none" anchor="ct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endParaRPr lang="zh-CN" altLang="en-US" sz="1800">
              <a:ea typeface="宋体" panose="02010600030101010101" pitchFamily="2" charset="-122"/>
            </a:endParaRPr>
          </a:p>
        </p:txBody>
      </p:sp>
      <p:sp>
        <p:nvSpPr>
          <p:cNvPr id="17" name="Line 61"/>
          <p:cNvSpPr>
            <a:spLocks noChangeShapeType="1"/>
          </p:cNvSpPr>
          <p:nvPr/>
        </p:nvSpPr>
        <p:spPr bwMode="auto">
          <a:xfrm>
            <a:off x="5513388" y="3429000"/>
            <a:ext cx="1587"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Rectangle 62"/>
          <p:cNvSpPr>
            <a:spLocks noChangeArrowheads="1"/>
          </p:cNvSpPr>
          <p:nvPr/>
        </p:nvSpPr>
        <p:spPr bwMode="auto">
          <a:xfrm>
            <a:off x="2400300" y="2286000"/>
            <a:ext cx="6684963" cy="457200"/>
          </a:xfrm>
          <a:prstGeom prst="rect">
            <a:avLst/>
          </a:prstGeom>
          <a:solidFill>
            <a:srgbClr val="FFFF99"/>
          </a:solidFill>
          <a:ln w="19050">
            <a:solidFill>
              <a:schemeClr val="tx1"/>
            </a:solidFill>
            <a:miter lim="800000"/>
            <a:headEnd/>
            <a:tailEnd/>
          </a:ln>
        </p:spPr>
        <p:txBody>
          <a:bodyPr wrap="none" anchor="ct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endParaRPr lang="zh-CN" altLang="en-US" sz="1800">
              <a:ea typeface="宋体" panose="02010600030101010101" pitchFamily="2" charset="-122"/>
            </a:endParaRPr>
          </a:p>
        </p:txBody>
      </p:sp>
      <p:sp>
        <p:nvSpPr>
          <p:cNvPr id="19" name="Line 63"/>
          <p:cNvSpPr>
            <a:spLocks noChangeShapeType="1"/>
          </p:cNvSpPr>
          <p:nvPr/>
        </p:nvSpPr>
        <p:spPr bwMode="auto">
          <a:xfrm>
            <a:off x="4625975" y="2286000"/>
            <a:ext cx="3175"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64"/>
          <p:cNvSpPr>
            <a:spLocks noChangeShapeType="1"/>
          </p:cNvSpPr>
          <p:nvPr/>
        </p:nvSpPr>
        <p:spPr bwMode="auto">
          <a:xfrm>
            <a:off x="6670675" y="3429000"/>
            <a:ext cx="3175"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65"/>
          <p:cNvSpPr>
            <a:spLocks noChangeShapeType="1"/>
          </p:cNvSpPr>
          <p:nvPr/>
        </p:nvSpPr>
        <p:spPr bwMode="auto">
          <a:xfrm>
            <a:off x="7829550" y="3429000"/>
            <a:ext cx="1588"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Freeform 66"/>
          <p:cNvSpPr>
            <a:spLocks/>
          </p:cNvSpPr>
          <p:nvPr/>
        </p:nvSpPr>
        <p:spPr bwMode="auto">
          <a:xfrm>
            <a:off x="3105150" y="3429000"/>
            <a:ext cx="1249363" cy="457200"/>
          </a:xfrm>
          <a:custGeom>
            <a:avLst/>
            <a:gdLst>
              <a:gd name="T0" fmla="*/ 2147483646 w 672"/>
              <a:gd name="T1" fmla="*/ 2147483646 h 288"/>
              <a:gd name="T2" fmla="*/ 0 w 672"/>
              <a:gd name="T3" fmla="*/ 2147483646 h 288"/>
              <a:gd name="T4" fmla="*/ 0 w 672"/>
              <a:gd name="T5" fmla="*/ 0 h 288"/>
              <a:gd name="T6" fmla="*/ 2147483646 w 672"/>
              <a:gd name="T7" fmla="*/ 0 h 288"/>
              <a:gd name="T8" fmla="*/ 0 60000 65536"/>
              <a:gd name="T9" fmla="*/ 0 60000 65536"/>
              <a:gd name="T10" fmla="*/ 0 60000 65536"/>
              <a:gd name="T11" fmla="*/ 0 60000 65536"/>
              <a:gd name="T12" fmla="*/ 0 w 672"/>
              <a:gd name="T13" fmla="*/ 0 h 288"/>
              <a:gd name="T14" fmla="*/ 672 w 672"/>
              <a:gd name="T15" fmla="*/ 288 h 288"/>
            </a:gdLst>
            <a:ahLst/>
            <a:cxnLst>
              <a:cxn ang="T8">
                <a:pos x="T0" y="T1"/>
              </a:cxn>
              <a:cxn ang="T9">
                <a:pos x="T2" y="T3"/>
              </a:cxn>
              <a:cxn ang="T10">
                <a:pos x="T4" y="T5"/>
              </a:cxn>
              <a:cxn ang="T11">
                <a:pos x="T6" y="T7"/>
              </a:cxn>
            </a:cxnLst>
            <a:rect l="T12" t="T13" r="T14" b="T15"/>
            <a:pathLst>
              <a:path w="672" h="288">
                <a:moveTo>
                  <a:pt x="672" y="288"/>
                </a:moveTo>
                <a:lnTo>
                  <a:pt x="0" y="288"/>
                </a:lnTo>
                <a:lnTo>
                  <a:pt x="0" y="0"/>
                </a:lnTo>
                <a:lnTo>
                  <a:pt x="672" y="0"/>
                </a:lnTo>
              </a:path>
            </a:pathLst>
          </a:custGeom>
          <a:solidFill>
            <a:srgbClr val="FFFF99"/>
          </a:solidFill>
          <a:ln w="19050">
            <a:solidFill>
              <a:schemeClr val="tx1"/>
            </a:solidFill>
            <a:prstDash val="dash"/>
            <a:round/>
            <a:headEnd/>
            <a:tailEnd/>
          </a:ln>
        </p:spPr>
        <p:txBody>
          <a:bodyPr wrap="none" anchor="ctr"/>
          <a:lstStyle/>
          <a:p>
            <a:endParaRPr lang="zh-CN" altLang="en-US"/>
          </a:p>
        </p:txBody>
      </p:sp>
      <p:sp>
        <p:nvSpPr>
          <p:cNvPr id="23" name="Text Box 67"/>
          <p:cNvSpPr txBox="1">
            <a:spLocks noChangeArrowheads="1"/>
          </p:cNvSpPr>
          <p:nvPr/>
        </p:nvSpPr>
        <p:spPr bwMode="auto">
          <a:xfrm>
            <a:off x="3222625" y="3425825"/>
            <a:ext cx="9509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r>
              <a:rPr kumimoji="1" lang="zh-CN" altLang="en-US" sz="2000" b="1">
                <a:latin typeface="Arial" panose="020B0604020202020204" pitchFamily="34" charset="0"/>
                <a:ea typeface="黑体" panose="02010609060101010101" pitchFamily="49" charset="-122"/>
              </a:rPr>
              <a:t>伪首部</a:t>
            </a:r>
          </a:p>
        </p:txBody>
      </p:sp>
      <p:sp>
        <p:nvSpPr>
          <p:cNvPr id="24" name="Text Box 68"/>
          <p:cNvSpPr txBox="1">
            <a:spLocks noChangeArrowheads="1"/>
          </p:cNvSpPr>
          <p:nvPr/>
        </p:nvSpPr>
        <p:spPr bwMode="auto">
          <a:xfrm>
            <a:off x="4365625" y="3425825"/>
            <a:ext cx="9509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r>
              <a:rPr kumimoji="1" lang="zh-CN" altLang="en-US" sz="2000" b="1">
                <a:latin typeface="Arial" panose="020B0604020202020204" pitchFamily="34" charset="0"/>
                <a:ea typeface="黑体" panose="02010609060101010101" pitchFamily="49" charset="-122"/>
              </a:rPr>
              <a:t>源端口</a:t>
            </a:r>
          </a:p>
        </p:txBody>
      </p:sp>
      <p:sp>
        <p:nvSpPr>
          <p:cNvPr id="25" name="Text Box 69"/>
          <p:cNvSpPr txBox="1">
            <a:spLocks noChangeArrowheads="1"/>
          </p:cNvSpPr>
          <p:nvPr/>
        </p:nvSpPr>
        <p:spPr bwMode="auto">
          <a:xfrm>
            <a:off x="5454650" y="3425825"/>
            <a:ext cx="1206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r>
              <a:rPr kumimoji="1" lang="zh-CN" altLang="en-US" sz="2000" b="1">
                <a:latin typeface="Arial" panose="020B0604020202020204" pitchFamily="34" charset="0"/>
                <a:ea typeface="黑体" panose="02010609060101010101" pitchFamily="49" charset="-122"/>
              </a:rPr>
              <a:t>目的端口</a:t>
            </a:r>
          </a:p>
        </p:txBody>
      </p:sp>
      <p:sp>
        <p:nvSpPr>
          <p:cNvPr id="26" name="Text Box 70"/>
          <p:cNvSpPr txBox="1">
            <a:spLocks noChangeArrowheads="1"/>
          </p:cNvSpPr>
          <p:nvPr/>
        </p:nvSpPr>
        <p:spPr bwMode="auto">
          <a:xfrm>
            <a:off x="6789738" y="3424238"/>
            <a:ext cx="8350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r>
              <a:rPr kumimoji="1" lang="zh-CN" altLang="en-US" sz="2000" b="1" dirty="0">
                <a:latin typeface="Arial" panose="020B0604020202020204" pitchFamily="34" charset="0"/>
                <a:ea typeface="黑体" panose="02010609060101010101" pitchFamily="49" charset="-122"/>
              </a:rPr>
              <a:t>长  度</a:t>
            </a:r>
          </a:p>
        </p:txBody>
      </p:sp>
      <p:sp>
        <p:nvSpPr>
          <p:cNvPr id="27" name="Text Box 71"/>
          <p:cNvSpPr txBox="1">
            <a:spLocks noChangeArrowheads="1"/>
          </p:cNvSpPr>
          <p:nvPr/>
        </p:nvSpPr>
        <p:spPr bwMode="auto">
          <a:xfrm>
            <a:off x="7934325" y="3425825"/>
            <a:ext cx="9509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r>
              <a:rPr kumimoji="1" lang="zh-CN" altLang="en-US" sz="2000" b="1">
                <a:latin typeface="Arial" panose="020B0604020202020204" pitchFamily="34" charset="0"/>
                <a:ea typeface="黑体" panose="02010609060101010101" pitchFamily="49" charset="-122"/>
              </a:rPr>
              <a:t>检验和</a:t>
            </a:r>
          </a:p>
        </p:txBody>
      </p:sp>
      <p:sp>
        <p:nvSpPr>
          <p:cNvPr id="28" name="Text Box 72"/>
          <p:cNvSpPr txBox="1">
            <a:spLocks noChangeArrowheads="1"/>
          </p:cNvSpPr>
          <p:nvPr/>
        </p:nvSpPr>
        <p:spPr bwMode="auto">
          <a:xfrm>
            <a:off x="6934200" y="5297488"/>
            <a:ext cx="13239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r>
              <a:rPr kumimoji="1" lang="zh-CN" altLang="en-US" sz="2000" b="1">
                <a:latin typeface="Arial" panose="020B0604020202020204" pitchFamily="34" charset="0"/>
                <a:ea typeface="黑体" panose="02010609060101010101" pitchFamily="49" charset="-122"/>
              </a:rPr>
              <a:t>数         据</a:t>
            </a:r>
          </a:p>
        </p:txBody>
      </p:sp>
      <p:sp>
        <p:nvSpPr>
          <p:cNvPr id="29" name="Text Box 73"/>
          <p:cNvSpPr txBox="1">
            <a:spLocks noChangeArrowheads="1"/>
          </p:cNvSpPr>
          <p:nvPr/>
        </p:nvSpPr>
        <p:spPr bwMode="auto">
          <a:xfrm>
            <a:off x="3878263" y="5297488"/>
            <a:ext cx="8350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r>
              <a:rPr kumimoji="1" lang="zh-CN" altLang="en-US" sz="2000" b="1">
                <a:latin typeface="Arial" panose="020B0604020202020204" pitchFamily="34" charset="0"/>
                <a:ea typeface="黑体" panose="02010609060101010101" pitchFamily="49" charset="-122"/>
              </a:rPr>
              <a:t>首  部</a:t>
            </a:r>
          </a:p>
        </p:txBody>
      </p:sp>
      <p:sp>
        <p:nvSpPr>
          <p:cNvPr id="30" name="Line 74"/>
          <p:cNvSpPr>
            <a:spLocks noChangeShapeType="1"/>
          </p:cNvSpPr>
          <p:nvPr/>
        </p:nvSpPr>
        <p:spPr bwMode="auto">
          <a:xfrm>
            <a:off x="6858000" y="2286000"/>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75"/>
          <p:cNvSpPr>
            <a:spLocks noChangeShapeType="1"/>
          </p:cNvSpPr>
          <p:nvPr/>
        </p:nvSpPr>
        <p:spPr bwMode="auto">
          <a:xfrm>
            <a:off x="7391400" y="2286000"/>
            <a:ext cx="1588"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76"/>
          <p:cNvSpPr>
            <a:spLocks noChangeShapeType="1"/>
          </p:cNvSpPr>
          <p:nvPr/>
        </p:nvSpPr>
        <p:spPr bwMode="auto">
          <a:xfrm>
            <a:off x="7924800" y="2286000"/>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Text Box 77"/>
          <p:cNvSpPr txBox="1">
            <a:spLocks noChangeArrowheads="1"/>
          </p:cNvSpPr>
          <p:nvPr/>
        </p:nvSpPr>
        <p:spPr bwMode="auto">
          <a:xfrm>
            <a:off x="7881938" y="2282825"/>
            <a:ext cx="12334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r>
              <a:rPr kumimoji="1" lang="en-US" altLang="zh-CN" sz="2000" b="1" dirty="0">
                <a:latin typeface="Arial" panose="020B0604020202020204" pitchFamily="34" charset="0"/>
                <a:ea typeface="黑体" panose="02010609060101010101" pitchFamily="49" charset="-122"/>
              </a:rPr>
              <a:t>UDP</a:t>
            </a:r>
            <a:r>
              <a:rPr kumimoji="1" lang="zh-CN" altLang="en-US" sz="2000" b="1" dirty="0">
                <a:latin typeface="Arial" panose="020B0604020202020204" pitchFamily="34" charset="0"/>
                <a:ea typeface="黑体" panose="02010609060101010101" pitchFamily="49" charset="-122"/>
              </a:rPr>
              <a:t>长度</a:t>
            </a:r>
          </a:p>
        </p:txBody>
      </p:sp>
      <p:sp>
        <p:nvSpPr>
          <p:cNvPr id="34" name="Text Box 78"/>
          <p:cNvSpPr txBox="1">
            <a:spLocks noChangeArrowheads="1"/>
          </p:cNvSpPr>
          <p:nvPr/>
        </p:nvSpPr>
        <p:spPr bwMode="auto">
          <a:xfrm>
            <a:off x="2787650" y="2282825"/>
            <a:ext cx="1330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r>
              <a:rPr kumimoji="1" lang="zh-CN" altLang="en-US" sz="2000" b="1" dirty="0">
                <a:latin typeface="Arial" panose="020B0604020202020204" pitchFamily="34" charset="0"/>
                <a:ea typeface="黑体" panose="02010609060101010101" pitchFamily="49" charset="-122"/>
              </a:rPr>
              <a:t>源 </a:t>
            </a:r>
            <a:r>
              <a:rPr kumimoji="1" lang="en-US" altLang="zh-CN" sz="2000" b="1" dirty="0">
                <a:latin typeface="Arial" panose="020B0604020202020204" pitchFamily="34" charset="0"/>
                <a:ea typeface="黑体" panose="02010609060101010101" pitchFamily="49" charset="-122"/>
              </a:rPr>
              <a:t>IP </a:t>
            </a:r>
            <a:r>
              <a:rPr kumimoji="1" lang="zh-CN" altLang="en-US" sz="2000" b="1" dirty="0">
                <a:latin typeface="Arial" panose="020B0604020202020204" pitchFamily="34" charset="0"/>
                <a:ea typeface="黑体" panose="02010609060101010101" pitchFamily="49" charset="-122"/>
              </a:rPr>
              <a:t>地址</a:t>
            </a:r>
          </a:p>
        </p:txBody>
      </p:sp>
      <p:sp>
        <p:nvSpPr>
          <p:cNvPr id="35" name="Text Box 79"/>
          <p:cNvSpPr txBox="1">
            <a:spLocks noChangeArrowheads="1"/>
          </p:cNvSpPr>
          <p:nvPr/>
        </p:nvSpPr>
        <p:spPr bwMode="auto">
          <a:xfrm>
            <a:off x="4926013" y="2282825"/>
            <a:ext cx="15859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r>
              <a:rPr kumimoji="1" lang="zh-CN" altLang="en-US" sz="2000" b="1">
                <a:latin typeface="Arial" panose="020B0604020202020204" pitchFamily="34" charset="0"/>
                <a:ea typeface="黑体" panose="02010609060101010101" pitchFamily="49" charset="-122"/>
              </a:rPr>
              <a:t>目的 </a:t>
            </a:r>
            <a:r>
              <a:rPr kumimoji="1" lang="en-US" altLang="zh-CN" sz="2000" b="1">
                <a:latin typeface="Arial" panose="020B0604020202020204" pitchFamily="34" charset="0"/>
                <a:ea typeface="黑体" panose="02010609060101010101" pitchFamily="49" charset="-122"/>
              </a:rPr>
              <a:t>IP </a:t>
            </a:r>
            <a:r>
              <a:rPr kumimoji="1" lang="zh-CN" altLang="en-US" sz="2000" b="1">
                <a:latin typeface="Arial" panose="020B0604020202020204" pitchFamily="34" charset="0"/>
                <a:ea typeface="黑体" panose="02010609060101010101" pitchFamily="49" charset="-122"/>
              </a:rPr>
              <a:t>地址</a:t>
            </a:r>
          </a:p>
        </p:txBody>
      </p:sp>
      <p:sp>
        <p:nvSpPr>
          <p:cNvPr id="36" name="Text Box 80"/>
          <p:cNvSpPr txBox="1">
            <a:spLocks noChangeArrowheads="1"/>
          </p:cNvSpPr>
          <p:nvPr/>
        </p:nvSpPr>
        <p:spPr bwMode="auto">
          <a:xfrm>
            <a:off x="6959600" y="2282825"/>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r>
              <a:rPr kumimoji="1" lang="en-US" altLang="zh-CN" sz="2000" b="1">
                <a:latin typeface="Arial" panose="020B0604020202020204" pitchFamily="34" charset="0"/>
                <a:ea typeface="黑体" panose="02010609060101010101" pitchFamily="49" charset="-122"/>
              </a:rPr>
              <a:t>0</a:t>
            </a:r>
          </a:p>
        </p:txBody>
      </p:sp>
      <p:sp>
        <p:nvSpPr>
          <p:cNvPr id="37" name="Text Box 81"/>
          <p:cNvSpPr txBox="1">
            <a:spLocks noChangeArrowheads="1"/>
          </p:cNvSpPr>
          <p:nvPr/>
        </p:nvSpPr>
        <p:spPr bwMode="auto">
          <a:xfrm>
            <a:off x="7392988" y="2282825"/>
            <a:ext cx="466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r>
              <a:rPr kumimoji="1" lang="en-US" altLang="zh-CN" sz="2000" b="1">
                <a:latin typeface="Arial" panose="020B0604020202020204" pitchFamily="34" charset="0"/>
                <a:ea typeface="黑体" panose="02010609060101010101" pitchFamily="49" charset="-122"/>
              </a:rPr>
              <a:t>17</a:t>
            </a:r>
          </a:p>
        </p:txBody>
      </p:sp>
      <p:sp>
        <p:nvSpPr>
          <p:cNvPr id="38" name="Line 82"/>
          <p:cNvSpPr>
            <a:spLocks noChangeShapeType="1"/>
          </p:cNvSpPr>
          <p:nvPr/>
        </p:nvSpPr>
        <p:spPr bwMode="auto">
          <a:xfrm>
            <a:off x="3730625" y="5942013"/>
            <a:ext cx="6594475" cy="0"/>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Rectangle 83"/>
          <p:cNvSpPr>
            <a:spLocks noChangeArrowheads="1"/>
          </p:cNvSpPr>
          <p:nvPr/>
        </p:nvSpPr>
        <p:spPr bwMode="auto">
          <a:xfrm>
            <a:off x="6315075" y="5788025"/>
            <a:ext cx="1173163" cy="2921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endParaRPr lang="zh-CN" altLang="en-US" sz="1800">
              <a:ea typeface="宋体" panose="02010600030101010101" pitchFamily="2" charset="-122"/>
            </a:endParaRPr>
          </a:p>
        </p:txBody>
      </p:sp>
      <p:sp>
        <p:nvSpPr>
          <p:cNvPr id="42" name="Text Box 84"/>
          <p:cNvSpPr txBox="1">
            <a:spLocks noChangeArrowheads="1"/>
          </p:cNvSpPr>
          <p:nvPr/>
        </p:nvSpPr>
        <p:spPr bwMode="auto">
          <a:xfrm>
            <a:off x="6269038" y="5762625"/>
            <a:ext cx="10048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r>
              <a:rPr kumimoji="1" lang="en-US" altLang="zh-CN" sz="2000" b="1">
                <a:latin typeface="Arial" panose="020B0604020202020204" pitchFamily="34" charset="0"/>
                <a:ea typeface="黑体" panose="02010609060101010101" pitchFamily="49" charset="-122"/>
              </a:rPr>
              <a:t>IP </a:t>
            </a:r>
            <a:r>
              <a:rPr kumimoji="1" lang="zh-CN" altLang="en-US" sz="2000" b="1">
                <a:latin typeface="Arial" panose="020B0604020202020204" pitchFamily="34" charset="0"/>
                <a:ea typeface="黑体" panose="02010609060101010101" pitchFamily="49" charset="-122"/>
              </a:rPr>
              <a:t>分组</a:t>
            </a:r>
          </a:p>
        </p:txBody>
      </p:sp>
      <p:sp>
        <p:nvSpPr>
          <p:cNvPr id="44" name="Text Box 85"/>
          <p:cNvSpPr txBox="1">
            <a:spLocks noChangeArrowheads="1"/>
          </p:cNvSpPr>
          <p:nvPr/>
        </p:nvSpPr>
        <p:spPr bwMode="auto">
          <a:xfrm>
            <a:off x="1792288" y="1903413"/>
            <a:ext cx="695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r>
              <a:rPr kumimoji="1" lang="zh-CN" altLang="en-US" sz="2000" b="1">
                <a:latin typeface="Arial" panose="020B0604020202020204" pitchFamily="34" charset="0"/>
                <a:ea typeface="黑体" panose="02010609060101010101" pitchFamily="49" charset="-122"/>
              </a:rPr>
              <a:t>字节</a:t>
            </a:r>
          </a:p>
        </p:txBody>
      </p:sp>
      <p:sp>
        <p:nvSpPr>
          <p:cNvPr id="45" name="Text Box 86"/>
          <p:cNvSpPr txBox="1">
            <a:spLocks noChangeArrowheads="1"/>
          </p:cNvSpPr>
          <p:nvPr/>
        </p:nvSpPr>
        <p:spPr bwMode="auto">
          <a:xfrm>
            <a:off x="3336925" y="1881188"/>
            <a:ext cx="3270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r>
              <a:rPr kumimoji="1" lang="en-US" altLang="zh-CN" sz="2000" b="1">
                <a:latin typeface="Arial" panose="020B0604020202020204" pitchFamily="34" charset="0"/>
                <a:ea typeface="黑体" panose="02010609060101010101" pitchFamily="49" charset="-122"/>
              </a:rPr>
              <a:t>4</a:t>
            </a:r>
          </a:p>
        </p:txBody>
      </p:sp>
      <p:sp>
        <p:nvSpPr>
          <p:cNvPr id="46" name="Text Box 87"/>
          <p:cNvSpPr txBox="1">
            <a:spLocks noChangeArrowheads="1"/>
          </p:cNvSpPr>
          <p:nvPr/>
        </p:nvSpPr>
        <p:spPr bwMode="auto">
          <a:xfrm>
            <a:off x="5564188" y="1881188"/>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r>
              <a:rPr kumimoji="1" lang="en-US" altLang="zh-CN" sz="2000" b="1">
                <a:latin typeface="Arial" panose="020B0604020202020204" pitchFamily="34" charset="0"/>
                <a:ea typeface="黑体" panose="02010609060101010101" pitchFamily="49" charset="-122"/>
              </a:rPr>
              <a:t>4</a:t>
            </a:r>
          </a:p>
        </p:txBody>
      </p:sp>
      <p:sp>
        <p:nvSpPr>
          <p:cNvPr id="47" name="Text Box 88"/>
          <p:cNvSpPr txBox="1">
            <a:spLocks noChangeArrowheads="1"/>
          </p:cNvSpPr>
          <p:nvPr/>
        </p:nvSpPr>
        <p:spPr bwMode="auto">
          <a:xfrm>
            <a:off x="6959600" y="1881188"/>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r>
              <a:rPr kumimoji="1" lang="en-US" altLang="zh-CN" sz="2000" b="1">
                <a:latin typeface="Arial" panose="020B0604020202020204" pitchFamily="34" charset="0"/>
                <a:ea typeface="黑体" panose="02010609060101010101" pitchFamily="49" charset="-122"/>
              </a:rPr>
              <a:t>1</a:t>
            </a:r>
          </a:p>
        </p:txBody>
      </p:sp>
      <p:sp>
        <p:nvSpPr>
          <p:cNvPr id="48" name="Text Box 89"/>
          <p:cNvSpPr txBox="1">
            <a:spLocks noChangeArrowheads="1"/>
          </p:cNvSpPr>
          <p:nvPr/>
        </p:nvSpPr>
        <p:spPr bwMode="auto">
          <a:xfrm>
            <a:off x="7480300" y="1881188"/>
            <a:ext cx="3270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r>
              <a:rPr kumimoji="1" lang="en-US" altLang="zh-CN" sz="2000" b="1">
                <a:latin typeface="Arial" panose="020B0604020202020204" pitchFamily="34" charset="0"/>
                <a:ea typeface="黑体" panose="02010609060101010101" pitchFamily="49" charset="-122"/>
              </a:rPr>
              <a:t>1</a:t>
            </a:r>
          </a:p>
        </p:txBody>
      </p:sp>
      <p:sp>
        <p:nvSpPr>
          <p:cNvPr id="49" name="Text Box 90"/>
          <p:cNvSpPr txBox="1">
            <a:spLocks noChangeArrowheads="1"/>
          </p:cNvSpPr>
          <p:nvPr/>
        </p:nvSpPr>
        <p:spPr bwMode="auto">
          <a:xfrm>
            <a:off x="8267700" y="1881188"/>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r>
              <a:rPr kumimoji="1" lang="en-US" altLang="zh-CN" sz="2000" b="1">
                <a:latin typeface="Arial" panose="020B0604020202020204" pitchFamily="34" charset="0"/>
                <a:ea typeface="黑体" panose="02010609060101010101" pitchFamily="49" charset="-122"/>
              </a:rPr>
              <a:t>2</a:t>
            </a:r>
          </a:p>
        </p:txBody>
      </p:sp>
      <p:sp>
        <p:nvSpPr>
          <p:cNvPr id="50" name="Text Box 91"/>
          <p:cNvSpPr txBox="1">
            <a:spLocks noChangeArrowheads="1"/>
          </p:cNvSpPr>
          <p:nvPr/>
        </p:nvSpPr>
        <p:spPr bwMode="auto">
          <a:xfrm>
            <a:off x="3462338" y="3051175"/>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r>
              <a:rPr kumimoji="1" lang="en-US" altLang="zh-CN" sz="2000" b="1">
                <a:latin typeface="Arial" panose="020B0604020202020204" pitchFamily="34" charset="0"/>
                <a:ea typeface="黑体" panose="02010609060101010101" pitchFamily="49" charset="-122"/>
              </a:rPr>
              <a:t>12</a:t>
            </a:r>
          </a:p>
        </p:txBody>
      </p:sp>
      <p:sp>
        <p:nvSpPr>
          <p:cNvPr id="51" name="Text Box 92"/>
          <p:cNvSpPr txBox="1">
            <a:spLocks noChangeArrowheads="1"/>
          </p:cNvSpPr>
          <p:nvPr/>
        </p:nvSpPr>
        <p:spPr bwMode="auto">
          <a:xfrm>
            <a:off x="4732338" y="3055938"/>
            <a:ext cx="3270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r>
              <a:rPr kumimoji="1" lang="en-US" altLang="zh-CN" sz="2000" b="1">
                <a:latin typeface="Arial" panose="020B0604020202020204" pitchFamily="34" charset="0"/>
                <a:ea typeface="黑体" panose="02010609060101010101" pitchFamily="49" charset="-122"/>
              </a:rPr>
              <a:t>2</a:t>
            </a:r>
          </a:p>
        </p:txBody>
      </p:sp>
      <p:sp>
        <p:nvSpPr>
          <p:cNvPr id="52" name="Text Box 93"/>
          <p:cNvSpPr txBox="1">
            <a:spLocks noChangeArrowheads="1"/>
          </p:cNvSpPr>
          <p:nvPr/>
        </p:nvSpPr>
        <p:spPr bwMode="auto">
          <a:xfrm>
            <a:off x="5957888" y="3055938"/>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r>
              <a:rPr kumimoji="1" lang="en-US" altLang="zh-CN" sz="2000" b="1">
                <a:latin typeface="Arial" panose="020B0604020202020204" pitchFamily="34" charset="0"/>
                <a:ea typeface="黑体" panose="02010609060101010101" pitchFamily="49" charset="-122"/>
              </a:rPr>
              <a:t>2</a:t>
            </a:r>
          </a:p>
        </p:txBody>
      </p:sp>
      <p:sp>
        <p:nvSpPr>
          <p:cNvPr id="53" name="Text Box 94"/>
          <p:cNvSpPr txBox="1">
            <a:spLocks noChangeArrowheads="1"/>
          </p:cNvSpPr>
          <p:nvPr/>
        </p:nvSpPr>
        <p:spPr bwMode="auto">
          <a:xfrm>
            <a:off x="7027863" y="3055938"/>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r>
              <a:rPr kumimoji="1" lang="en-US" altLang="zh-CN" sz="2000" b="1">
                <a:latin typeface="Arial" panose="020B0604020202020204" pitchFamily="34" charset="0"/>
                <a:ea typeface="黑体" panose="02010609060101010101" pitchFamily="49" charset="-122"/>
              </a:rPr>
              <a:t>2</a:t>
            </a:r>
          </a:p>
        </p:txBody>
      </p:sp>
      <p:sp>
        <p:nvSpPr>
          <p:cNvPr id="54" name="Text Box 95"/>
          <p:cNvSpPr txBox="1">
            <a:spLocks noChangeArrowheads="1"/>
          </p:cNvSpPr>
          <p:nvPr/>
        </p:nvSpPr>
        <p:spPr bwMode="auto">
          <a:xfrm>
            <a:off x="8245475" y="3055938"/>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r>
              <a:rPr kumimoji="1" lang="en-US" altLang="zh-CN" sz="2000" b="1">
                <a:latin typeface="Arial" panose="020B0604020202020204" pitchFamily="34" charset="0"/>
                <a:ea typeface="黑体" panose="02010609060101010101" pitchFamily="49" charset="-122"/>
              </a:rPr>
              <a:t>2</a:t>
            </a:r>
          </a:p>
        </p:txBody>
      </p:sp>
      <p:sp>
        <p:nvSpPr>
          <p:cNvPr id="55" name="Text Box 96"/>
          <p:cNvSpPr txBox="1">
            <a:spLocks noChangeArrowheads="1"/>
          </p:cNvSpPr>
          <p:nvPr/>
        </p:nvSpPr>
        <p:spPr bwMode="auto">
          <a:xfrm>
            <a:off x="2044700" y="3051175"/>
            <a:ext cx="695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r>
              <a:rPr kumimoji="1" lang="zh-CN" altLang="en-US" sz="2000" b="1">
                <a:latin typeface="Arial" panose="020B0604020202020204" pitchFamily="34" charset="0"/>
                <a:ea typeface="黑体" panose="02010609060101010101" pitchFamily="49" charset="-122"/>
              </a:rPr>
              <a:t>字节</a:t>
            </a:r>
          </a:p>
        </p:txBody>
      </p:sp>
      <p:sp>
        <p:nvSpPr>
          <p:cNvPr id="56" name="Text Box 97"/>
          <p:cNvSpPr txBox="1">
            <a:spLocks noChangeArrowheads="1"/>
          </p:cNvSpPr>
          <p:nvPr/>
        </p:nvSpPr>
        <p:spPr bwMode="auto">
          <a:xfrm>
            <a:off x="2546350" y="4892675"/>
            <a:ext cx="1206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r>
              <a:rPr kumimoji="1" lang="zh-CN" altLang="en-US" sz="2000" b="1">
                <a:latin typeface="Arial" panose="020B0604020202020204" pitchFamily="34" charset="0"/>
                <a:ea typeface="黑体" panose="02010609060101010101" pitchFamily="49" charset="-122"/>
              </a:rPr>
              <a:t>发送在前</a:t>
            </a:r>
          </a:p>
        </p:txBody>
      </p:sp>
      <p:sp>
        <p:nvSpPr>
          <p:cNvPr id="57" name="AutoShape 98"/>
          <p:cNvSpPr>
            <a:spLocks noChangeArrowheads="1"/>
          </p:cNvSpPr>
          <p:nvPr/>
        </p:nvSpPr>
        <p:spPr bwMode="auto">
          <a:xfrm>
            <a:off x="7483475" y="5029200"/>
            <a:ext cx="277813" cy="415925"/>
          </a:xfrm>
          <a:prstGeom prst="downArrow">
            <a:avLst>
              <a:gd name="adj1" fmla="val 50000"/>
              <a:gd name="adj2" fmla="val 37429"/>
            </a:avLst>
          </a:prstGeom>
          <a:solidFill>
            <a:schemeClr val="accent1"/>
          </a:solidFill>
          <a:ln w="9525">
            <a:solidFill>
              <a:schemeClr val="tx1"/>
            </a:solidFill>
            <a:miter lim="800000"/>
            <a:headEnd/>
            <a:tailEnd/>
          </a:ln>
        </p:spPr>
        <p:txBody>
          <a:bodyPr wrap="none" anchor="ct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endParaRPr lang="zh-CN" altLang="en-US" sz="1800">
              <a:ea typeface="宋体" panose="02010600030101010101" pitchFamily="2" charset="-122"/>
            </a:endParaRPr>
          </a:p>
        </p:txBody>
      </p:sp>
      <p:sp>
        <p:nvSpPr>
          <p:cNvPr id="58" name="Rectangle 99"/>
          <p:cNvSpPr>
            <a:spLocks noChangeArrowheads="1"/>
          </p:cNvSpPr>
          <p:nvPr/>
        </p:nvSpPr>
        <p:spPr bwMode="auto">
          <a:xfrm>
            <a:off x="5932488" y="4316413"/>
            <a:ext cx="4392612" cy="457200"/>
          </a:xfrm>
          <a:prstGeom prst="rect">
            <a:avLst/>
          </a:prstGeom>
          <a:solidFill>
            <a:srgbClr val="FFCCFF"/>
          </a:solidFill>
          <a:ln w="12700">
            <a:solidFill>
              <a:schemeClr val="tx1"/>
            </a:solidFill>
            <a:miter lim="800000"/>
            <a:headEnd/>
            <a:tailEnd/>
          </a:ln>
        </p:spPr>
        <p:txBody>
          <a:bodyPr wrap="none" anchor="ct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endParaRPr lang="zh-CN" altLang="en-US" sz="1800">
              <a:ea typeface="宋体" panose="02010600030101010101" pitchFamily="2" charset="-122"/>
            </a:endParaRPr>
          </a:p>
        </p:txBody>
      </p:sp>
      <p:sp>
        <p:nvSpPr>
          <p:cNvPr id="59" name="Text Box 100"/>
          <p:cNvSpPr txBox="1">
            <a:spLocks noChangeArrowheads="1"/>
          </p:cNvSpPr>
          <p:nvPr/>
        </p:nvSpPr>
        <p:spPr bwMode="auto">
          <a:xfrm>
            <a:off x="7488238" y="4359275"/>
            <a:ext cx="13239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r>
              <a:rPr kumimoji="1" lang="zh-CN" altLang="en-US" sz="2000" b="1">
                <a:latin typeface="Arial" panose="020B0604020202020204" pitchFamily="34" charset="0"/>
                <a:ea typeface="黑体" panose="02010609060101010101" pitchFamily="49" charset="-122"/>
              </a:rPr>
              <a:t>数         据</a:t>
            </a:r>
          </a:p>
        </p:txBody>
      </p:sp>
      <p:sp>
        <p:nvSpPr>
          <p:cNvPr id="60" name="Text Box 101"/>
          <p:cNvSpPr txBox="1">
            <a:spLocks noChangeArrowheads="1"/>
          </p:cNvSpPr>
          <p:nvPr/>
        </p:nvSpPr>
        <p:spPr bwMode="auto">
          <a:xfrm>
            <a:off x="4992688" y="4359275"/>
            <a:ext cx="8350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r>
              <a:rPr kumimoji="1" lang="zh-CN" altLang="en-US" sz="2000" b="1">
                <a:latin typeface="Arial" panose="020B0604020202020204" pitchFamily="34" charset="0"/>
                <a:ea typeface="黑体" panose="02010609060101010101" pitchFamily="49" charset="-122"/>
              </a:rPr>
              <a:t>首  部</a:t>
            </a:r>
          </a:p>
        </p:txBody>
      </p:sp>
      <p:sp>
        <p:nvSpPr>
          <p:cNvPr id="61" name="AutoShape 102"/>
          <p:cNvSpPr>
            <a:spLocks/>
          </p:cNvSpPr>
          <p:nvPr/>
        </p:nvSpPr>
        <p:spPr bwMode="auto">
          <a:xfrm rot="16200000">
            <a:off x="7537450" y="2252663"/>
            <a:ext cx="168275" cy="5391150"/>
          </a:xfrm>
          <a:prstGeom prst="leftBrace">
            <a:avLst>
              <a:gd name="adj1" fmla="val 266981"/>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endParaRPr lang="zh-CN" altLang="en-US" sz="1800">
              <a:ea typeface="宋体" panose="02010600030101010101" pitchFamily="2" charset="-122"/>
            </a:endParaRPr>
          </a:p>
        </p:txBody>
      </p:sp>
      <p:sp>
        <p:nvSpPr>
          <p:cNvPr id="62" name="Text Box 103"/>
          <p:cNvSpPr txBox="1">
            <a:spLocks noChangeArrowheads="1"/>
          </p:cNvSpPr>
          <p:nvPr/>
        </p:nvSpPr>
        <p:spPr bwMode="auto">
          <a:xfrm>
            <a:off x="2763838" y="4316413"/>
            <a:ext cx="20701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r>
              <a:rPr kumimoji="1" lang="en-US" altLang="zh-CN" sz="2000" b="1">
                <a:latin typeface="Arial" panose="020B0604020202020204" pitchFamily="34" charset="0"/>
                <a:ea typeface="黑体" panose="02010609060101010101" pitchFamily="49" charset="-122"/>
              </a:rPr>
              <a:t>UDP </a:t>
            </a:r>
            <a:r>
              <a:rPr kumimoji="1" lang="zh-CN" altLang="en-US" sz="2000" b="1">
                <a:latin typeface="Arial" panose="020B0604020202020204" pitchFamily="34" charset="0"/>
                <a:ea typeface="黑体" panose="02010609060101010101" pitchFamily="49" charset="-122"/>
              </a:rPr>
              <a:t>用户数据报</a:t>
            </a:r>
          </a:p>
        </p:txBody>
      </p:sp>
      <p:sp>
        <p:nvSpPr>
          <p:cNvPr id="63" name="Rectangle 104"/>
          <p:cNvSpPr>
            <a:spLocks noChangeArrowheads="1"/>
          </p:cNvSpPr>
          <p:nvPr/>
        </p:nvSpPr>
        <p:spPr bwMode="auto">
          <a:xfrm>
            <a:off x="3095625" y="3422650"/>
            <a:ext cx="1252538" cy="461963"/>
          </a:xfrm>
          <a:prstGeom prst="rect">
            <a:avLst/>
          </a:prstGeom>
          <a:noFill/>
          <a:ln w="762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endParaRPr lang="zh-CN" altLang="en-US" sz="1800">
              <a:ea typeface="宋体" panose="02010600030101010101" pitchFamily="2" charset="-122"/>
            </a:endParaRPr>
          </a:p>
        </p:txBody>
      </p:sp>
      <p:sp>
        <p:nvSpPr>
          <p:cNvPr id="64" name="矩形 63"/>
          <p:cNvSpPr/>
          <p:nvPr/>
        </p:nvSpPr>
        <p:spPr>
          <a:xfrm>
            <a:off x="6670675" y="6346826"/>
            <a:ext cx="5057795" cy="369332"/>
          </a:xfrm>
          <a:prstGeom prst="rect">
            <a:avLst/>
          </a:prstGeom>
        </p:spPr>
        <p:txBody>
          <a:bodyPr wrap="none">
            <a:spAutoFit/>
          </a:bodyPr>
          <a:lstStyle/>
          <a:p>
            <a:r>
              <a:rPr lang="zh-CN" altLang="en-US" dirty="0"/>
              <a:t>注：伪首部中的</a:t>
            </a:r>
            <a:r>
              <a:rPr lang="en-US" altLang="zh-CN" dirty="0"/>
              <a:t>UDP</a:t>
            </a:r>
            <a:r>
              <a:rPr lang="zh-CN" altLang="en-US" dirty="0"/>
              <a:t>长度，和首部中的长度一致</a:t>
            </a:r>
          </a:p>
        </p:txBody>
      </p:sp>
    </p:spTree>
    <p:extLst>
      <p:ext uri="{BB962C8B-B14F-4D97-AF65-F5344CB8AC3E}">
        <p14:creationId xmlns:p14="http://schemas.microsoft.com/office/powerpoint/2010/main" val="168313356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3"/>
                                        </p:tgtEl>
                                        <p:attrNameLst>
                                          <p:attrName>style.visibility</p:attrName>
                                        </p:attrNameLst>
                                      </p:cBhvr>
                                      <p:to>
                                        <p:strVal val="visible"/>
                                      </p:to>
                                    </p:set>
                                    <p:animEffect transition="in" filter="fade">
                                      <p:cBhvr>
                                        <p:cTn id="18" dur="500"/>
                                        <p:tgtEl>
                                          <p:spTgt spid="6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par>
                                <p:cTn id="49" presetID="10" presetClass="entr" presetSubtype="0"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par>
                                <p:cTn id="52" presetID="10" presetClass="entr" presetSubtype="0" fill="hold"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par>
                                <p:cTn id="55" presetID="10" presetClass="entr" presetSubtype="0" fill="hold"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fade">
                                      <p:cBhvr>
                                        <p:cTn id="66" dur="500"/>
                                        <p:tgtEl>
                                          <p:spTgt spid="2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500"/>
                                        <p:tgtEl>
                                          <p:spTgt spid="2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500"/>
                                        <p:tgtEl>
                                          <p:spTgt spid="2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fade">
                                      <p:cBhvr>
                                        <p:cTn id="75" dur="500"/>
                                        <p:tgtEl>
                                          <p:spTgt spid="2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500"/>
                                        <p:tgtEl>
                                          <p:spTgt spid="29"/>
                                        </p:tgtEl>
                                      </p:cBhvr>
                                    </p:animEffect>
                                  </p:childTnLst>
                                </p:cTn>
                              </p:par>
                              <p:par>
                                <p:cTn id="79" presetID="10" presetClass="entr" presetSubtype="0" fill="hold" nodeType="with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fade">
                                      <p:cBhvr>
                                        <p:cTn id="81" dur="500"/>
                                        <p:tgtEl>
                                          <p:spTgt spid="30"/>
                                        </p:tgtEl>
                                      </p:cBhvr>
                                    </p:animEffect>
                                  </p:childTnLst>
                                </p:cTn>
                              </p:par>
                              <p:par>
                                <p:cTn id="82" presetID="10" presetClass="entr" presetSubtype="0" fill="hold" nodeType="with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fade">
                                      <p:cBhvr>
                                        <p:cTn id="84" dur="500"/>
                                        <p:tgtEl>
                                          <p:spTgt spid="31"/>
                                        </p:tgtEl>
                                      </p:cBhvr>
                                    </p:animEffect>
                                  </p:childTnLst>
                                </p:cTn>
                              </p:par>
                              <p:par>
                                <p:cTn id="85" presetID="10" presetClass="entr" presetSubtype="0" fill="hold" nodeType="with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fade">
                                      <p:cBhvr>
                                        <p:cTn id="87" dur="500"/>
                                        <p:tgtEl>
                                          <p:spTgt spid="3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fade">
                                      <p:cBhvr>
                                        <p:cTn id="90" dur="500"/>
                                        <p:tgtEl>
                                          <p:spTgt spid="3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fade">
                                      <p:cBhvr>
                                        <p:cTn id="93" dur="500"/>
                                        <p:tgtEl>
                                          <p:spTgt spid="3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fade">
                                      <p:cBhvr>
                                        <p:cTn id="96" dur="500"/>
                                        <p:tgtEl>
                                          <p:spTgt spid="3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6"/>
                                        </p:tgtEl>
                                        <p:attrNameLst>
                                          <p:attrName>style.visibility</p:attrName>
                                        </p:attrNameLst>
                                      </p:cBhvr>
                                      <p:to>
                                        <p:strVal val="visible"/>
                                      </p:to>
                                    </p:set>
                                    <p:animEffect transition="in" filter="fade">
                                      <p:cBhvr>
                                        <p:cTn id="99" dur="500"/>
                                        <p:tgtEl>
                                          <p:spTgt spid="36"/>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37"/>
                                        </p:tgtEl>
                                        <p:attrNameLst>
                                          <p:attrName>style.visibility</p:attrName>
                                        </p:attrNameLst>
                                      </p:cBhvr>
                                      <p:to>
                                        <p:strVal val="visible"/>
                                      </p:to>
                                    </p:set>
                                    <p:animEffect transition="in" filter="fade">
                                      <p:cBhvr>
                                        <p:cTn id="102" dur="500"/>
                                        <p:tgtEl>
                                          <p:spTgt spid="37"/>
                                        </p:tgtEl>
                                      </p:cBhvr>
                                    </p:animEffect>
                                  </p:childTnLst>
                                </p:cTn>
                              </p:par>
                              <p:par>
                                <p:cTn id="103" presetID="10" presetClass="entr" presetSubtype="0" fill="hold" nodeType="withEffect">
                                  <p:stCondLst>
                                    <p:cond delay="0"/>
                                  </p:stCondLst>
                                  <p:childTnLst>
                                    <p:set>
                                      <p:cBhvr>
                                        <p:cTn id="104" dur="1" fill="hold">
                                          <p:stCondLst>
                                            <p:cond delay="0"/>
                                          </p:stCondLst>
                                        </p:cTn>
                                        <p:tgtEl>
                                          <p:spTgt spid="38"/>
                                        </p:tgtEl>
                                        <p:attrNameLst>
                                          <p:attrName>style.visibility</p:attrName>
                                        </p:attrNameLst>
                                      </p:cBhvr>
                                      <p:to>
                                        <p:strVal val="visible"/>
                                      </p:to>
                                    </p:set>
                                    <p:animEffect transition="in" filter="fade">
                                      <p:cBhvr>
                                        <p:cTn id="105" dur="500"/>
                                        <p:tgtEl>
                                          <p:spTgt spid="38"/>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9"/>
                                        </p:tgtEl>
                                        <p:attrNameLst>
                                          <p:attrName>style.visibility</p:attrName>
                                        </p:attrNameLst>
                                      </p:cBhvr>
                                      <p:to>
                                        <p:strVal val="visible"/>
                                      </p:to>
                                    </p:set>
                                    <p:animEffect transition="in" filter="fade">
                                      <p:cBhvr>
                                        <p:cTn id="108" dur="500"/>
                                        <p:tgtEl>
                                          <p:spTgt spid="39"/>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2"/>
                                        </p:tgtEl>
                                        <p:attrNameLst>
                                          <p:attrName>style.visibility</p:attrName>
                                        </p:attrNameLst>
                                      </p:cBhvr>
                                      <p:to>
                                        <p:strVal val="visible"/>
                                      </p:to>
                                    </p:set>
                                    <p:animEffect transition="in" filter="fade">
                                      <p:cBhvr>
                                        <p:cTn id="111" dur="500"/>
                                        <p:tgtEl>
                                          <p:spTgt spid="42"/>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44"/>
                                        </p:tgtEl>
                                        <p:attrNameLst>
                                          <p:attrName>style.visibility</p:attrName>
                                        </p:attrNameLst>
                                      </p:cBhvr>
                                      <p:to>
                                        <p:strVal val="visible"/>
                                      </p:to>
                                    </p:set>
                                    <p:animEffect transition="in" filter="fade">
                                      <p:cBhvr>
                                        <p:cTn id="114" dur="500"/>
                                        <p:tgtEl>
                                          <p:spTgt spid="44"/>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45"/>
                                        </p:tgtEl>
                                        <p:attrNameLst>
                                          <p:attrName>style.visibility</p:attrName>
                                        </p:attrNameLst>
                                      </p:cBhvr>
                                      <p:to>
                                        <p:strVal val="visible"/>
                                      </p:to>
                                    </p:set>
                                    <p:animEffect transition="in" filter="fade">
                                      <p:cBhvr>
                                        <p:cTn id="117" dur="500"/>
                                        <p:tgtEl>
                                          <p:spTgt spid="45"/>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6"/>
                                        </p:tgtEl>
                                        <p:attrNameLst>
                                          <p:attrName>style.visibility</p:attrName>
                                        </p:attrNameLst>
                                      </p:cBhvr>
                                      <p:to>
                                        <p:strVal val="visible"/>
                                      </p:to>
                                    </p:set>
                                    <p:animEffect transition="in" filter="fade">
                                      <p:cBhvr>
                                        <p:cTn id="120" dur="500"/>
                                        <p:tgtEl>
                                          <p:spTgt spid="46"/>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7"/>
                                        </p:tgtEl>
                                        <p:attrNameLst>
                                          <p:attrName>style.visibility</p:attrName>
                                        </p:attrNameLst>
                                      </p:cBhvr>
                                      <p:to>
                                        <p:strVal val="visible"/>
                                      </p:to>
                                    </p:set>
                                    <p:animEffect transition="in" filter="fade">
                                      <p:cBhvr>
                                        <p:cTn id="123" dur="500"/>
                                        <p:tgtEl>
                                          <p:spTgt spid="47"/>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8"/>
                                        </p:tgtEl>
                                        <p:attrNameLst>
                                          <p:attrName>style.visibility</p:attrName>
                                        </p:attrNameLst>
                                      </p:cBhvr>
                                      <p:to>
                                        <p:strVal val="visible"/>
                                      </p:to>
                                    </p:set>
                                    <p:animEffect transition="in" filter="fade">
                                      <p:cBhvr>
                                        <p:cTn id="126" dur="500"/>
                                        <p:tgtEl>
                                          <p:spTgt spid="48"/>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49"/>
                                        </p:tgtEl>
                                        <p:attrNameLst>
                                          <p:attrName>style.visibility</p:attrName>
                                        </p:attrNameLst>
                                      </p:cBhvr>
                                      <p:to>
                                        <p:strVal val="visible"/>
                                      </p:to>
                                    </p:set>
                                    <p:animEffect transition="in" filter="fade">
                                      <p:cBhvr>
                                        <p:cTn id="129" dur="500"/>
                                        <p:tgtEl>
                                          <p:spTgt spid="49"/>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50"/>
                                        </p:tgtEl>
                                        <p:attrNameLst>
                                          <p:attrName>style.visibility</p:attrName>
                                        </p:attrNameLst>
                                      </p:cBhvr>
                                      <p:to>
                                        <p:strVal val="visible"/>
                                      </p:to>
                                    </p:set>
                                    <p:animEffect transition="in" filter="fade">
                                      <p:cBhvr>
                                        <p:cTn id="132" dur="500"/>
                                        <p:tgtEl>
                                          <p:spTgt spid="50"/>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51"/>
                                        </p:tgtEl>
                                        <p:attrNameLst>
                                          <p:attrName>style.visibility</p:attrName>
                                        </p:attrNameLst>
                                      </p:cBhvr>
                                      <p:to>
                                        <p:strVal val="visible"/>
                                      </p:to>
                                    </p:set>
                                    <p:animEffect transition="in" filter="fade">
                                      <p:cBhvr>
                                        <p:cTn id="135" dur="500"/>
                                        <p:tgtEl>
                                          <p:spTgt spid="51"/>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52"/>
                                        </p:tgtEl>
                                        <p:attrNameLst>
                                          <p:attrName>style.visibility</p:attrName>
                                        </p:attrNameLst>
                                      </p:cBhvr>
                                      <p:to>
                                        <p:strVal val="visible"/>
                                      </p:to>
                                    </p:set>
                                    <p:animEffect transition="in" filter="fade">
                                      <p:cBhvr>
                                        <p:cTn id="138" dur="500"/>
                                        <p:tgtEl>
                                          <p:spTgt spid="52"/>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53"/>
                                        </p:tgtEl>
                                        <p:attrNameLst>
                                          <p:attrName>style.visibility</p:attrName>
                                        </p:attrNameLst>
                                      </p:cBhvr>
                                      <p:to>
                                        <p:strVal val="visible"/>
                                      </p:to>
                                    </p:set>
                                    <p:animEffect transition="in" filter="fade">
                                      <p:cBhvr>
                                        <p:cTn id="141" dur="500"/>
                                        <p:tgtEl>
                                          <p:spTgt spid="53"/>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54"/>
                                        </p:tgtEl>
                                        <p:attrNameLst>
                                          <p:attrName>style.visibility</p:attrName>
                                        </p:attrNameLst>
                                      </p:cBhvr>
                                      <p:to>
                                        <p:strVal val="visible"/>
                                      </p:to>
                                    </p:set>
                                    <p:animEffect transition="in" filter="fade">
                                      <p:cBhvr>
                                        <p:cTn id="144" dur="500"/>
                                        <p:tgtEl>
                                          <p:spTgt spid="54"/>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55"/>
                                        </p:tgtEl>
                                        <p:attrNameLst>
                                          <p:attrName>style.visibility</p:attrName>
                                        </p:attrNameLst>
                                      </p:cBhvr>
                                      <p:to>
                                        <p:strVal val="visible"/>
                                      </p:to>
                                    </p:set>
                                    <p:animEffect transition="in" filter="fade">
                                      <p:cBhvr>
                                        <p:cTn id="147" dur="500"/>
                                        <p:tgtEl>
                                          <p:spTgt spid="55"/>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56"/>
                                        </p:tgtEl>
                                        <p:attrNameLst>
                                          <p:attrName>style.visibility</p:attrName>
                                        </p:attrNameLst>
                                      </p:cBhvr>
                                      <p:to>
                                        <p:strVal val="visible"/>
                                      </p:to>
                                    </p:set>
                                    <p:animEffect transition="in" filter="fade">
                                      <p:cBhvr>
                                        <p:cTn id="150" dur="500"/>
                                        <p:tgtEl>
                                          <p:spTgt spid="56"/>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57"/>
                                        </p:tgtEl>
                                        <p:attrNameLst>
                                          <p:attrName>style.visibility</p:attrName>
                                        </p:attrNameLst>
                                      </p:cBhvr>
                                      <p:to>
                                        <p:strVal val="visible"/>
                                      </p:to>
                                    </p:set>
                                    <p:animEffect transition="in" filter="fade">
                                      <p:cBhvr>
                                        <p:cTn id="153" dur="500"/>
                                        <p:tgtEl>
                                          <p:spTgt spid="57"/>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58"/>
                                        </p:tgtEl>
                                        <p:attrNameLst>
                                          <p:attrName>style.visibility</p:attrName>
                                        </p:attrNameLst>
                                      </p:cBhvr>
                                      <p:to>
                                        <p:strVal val="visible"/>
                                      </p:to>
                                    </p:set>
                                    <p:animEffect transition="in" filter="fade">
                                      <p:cBhvr>
                                        <p:cTn id="156" dur="500"/>
                                        <p:tgtEl>
                                          <p:spTgt spid="58"/>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59"/>
                                        </p:tgtEl>
                                        <p:attrNameLst>
                                          <p:attrName>style.visibility</p:attrName>
                                        </p:attrNameLst>
                                      </p:cBhvr>
                                      <p:to>
                                        <p:strVal val="visible"/>
                                      </p:to>
                                    </p:set>
                                    <p:animEffect transition="in" filter="fade">
                                      <p:cBhvr>
                                        <p:cTn id="159" dur="500"/>
                                        <p:tgtEl>
                                          <p:spTgt spid="59"/>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60"/>
                                        </p:tgtEl>
                                        <p:attrNameLst>
                                          <p:attrName>style.visibility</p:attrName>
                                        </p:attrNameLst>
                                      </p:cBhvr>
                                      <p:to>
                                        <p:strVal val="visible"/>
                                      </p:to>
                                    </p:set>
                                    <p:animEffect transition="in" filter="fade">
                                      <p:cBhvr>
                                        <p:cTn id="162" dur="500"/>
                                        <p:tgtEl>
                                          <p:spTgt spid="60"/>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61"/>
                                        </p:tgtEl>
                                        <p:attrNameLst>
                                          <p:attrName>style.visibility</p:attrName>
                                        </p:attrNameLst>
                                      </p:cBhvr>
                                      <p:to>
                                        <p:strVal val="visible"/>
                                      </p:to>
                                    </p:set>
                                    <p:animEffect transition="in" filter="fade">
                                      <p:cBhvr>
                                        <p:cTn id="165" dur="500"/>
                                        <p:tgtEl>
                                          <p:spTgt spid="61"/>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62"/>
                                        </p:tgtEl>
                                        <p:attrNameLst>
                                          <p:attrName>style.visibility</p:attrName>
                                        </p:attrNameLst>
                                      </p:cBhvr>
                                      <p:to>
                                        <p:strVal val="visible"/>
                                      </p:to>
                                    </p:set>
                                    <p:animEffect transition="in" filter="fade">
                                      <p:cBhvr>
                                        <p:cTn id="168"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0" grpId="0"/>
      <p:bldP spid="10" grpId="0" animBg="1"/>
      <p:bldP spid="12" grpId="0" animBg="1"/>
      <p:bldP spid="13" grpId="0" animBg="1"/>
      <p:bldP spid="15" grpId="0" animBg="1"/>
      <p:bldP spid="16" grpId="0" animBg="1"/>
      <p:bldP spid="18" grpId="0" animBg="1"/>
      <p:bldP spid="23" grpId="0"/>
      <p:bldP spid="24" grpId="0"/>
      <p:bldP spid="25" grpId="0"/>
      <p:bldP spid="26" grpId="0"/>
      <p:bldP spid="27" grpId="0"/>
      <p:bldP spid="28" grpId="0"/>
      <p:bldP spid="29" grpId="0"/>
      <p:bldP spid="33" grpId="0"/>
      <p:bldP spid="34" grpId="0"/>
      <p:bldP spid="35" grpId="0"/>
      <p:bldP spid="36" grpId="0"/>
      <p:bldP spid="37" grpId="0"/>
      <p:bldP spid="39" grpId="0" animBg="1"/>
      <p:bldP spid="42" grpId="0"/>
      <p:bldP spid="44" grpId="0"/>
      <p:bldP spid="45" grpId="0"/>
      <p:bldP spid="46" grpId="0"/>
      <p:bldP spid="47" grpId="0"/>
      <p:bldP spid="48" grpId="0"/>
      <p:bldP spid="49" grpId="0"/>
      <p:bldP spid="50" grpId="0"/>
      <p:bldP spid="51" grpId="0"/>
      <p:bldP spid="52" grpId="0"/>
      <p:bldP spid="53" grpId="0"/>
      <p:bldP spid="54" grpId="0"/>
      <p:bldP spid="55" grpId="0"/>
      <p:bldP spid="56" grpId="0"/>
      <p:bldP spid="57" grpId="0" animBg="1"/>
      <p:bldP spid="58" grpId="0" animBg="1"/>
      <p:bldP spid="59" grpId="0"/>
      <p:bldP spid="60" grpId="0"/>
      <p:bldP spid="61" grpId="0" animBg="1"/>
      <p:bldP spid="62" grpId="0"/>
      <p:bldP spid="6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sp>
        <p:nvSpPr>
          <p:cNvPr id="2" name="矩形 1"/>
          <p:cNvSpPr/>
          <p:nvPr/>
        </p:nvSpPr>
        <p:spPr>
          <a:xfrm>
            <a:off x="611559" y="661486"/>
            <a:ext cx="6448807" cy="523220"/>
          </a:xfrm>
          <a:prstGeom prst="rect">
            <a:avLst/>
          </a:prstGeom>
        </p:spPr>
        <p:txBody>
          <a:bodyPr wrap="square">
            <a:spAutoFit/>
          </a:bodyPr>
          <a:lstStyle/>
          <a:p>
            <a:r>
              <a:rPr lang="zh-CN" altLang="en-US" sz="2800" b="1" dirty="0" smtClean="0">
                <a:latin typeface="+mn-ea"/>
              </a:rPr>
              <a:t>例题</a:t>
            </a:r>
            <a:r>
              <a:rPr lang="zh-CN" altLang="en-US" sz="2800" b="1" dirty="0" smtClean="0">
                <a:solidFill>
                  <a:srgbClr val="FF0000"/>
                </a:solidFill>
                <a:latin typeface="+mn-ea"/>
              </a:rPr>
              <a:t>（</a:t>
            </a:r>
            <a:r>
              <a:rPr lang="zh-CN" altLang="en-US" sz="2800" b="1" dirty="0">
                <a:solidFill>
                  <a:srgbClr val="FF0000"/>
                </a:solidFill>
                <a:latin typeface="+mn-ea"/>
              </a:rPr>
              <a:t>考虑分组头部信息）</a:t>
            </a:r>
          </a:p>
        </p:txBody>
      </p:sp>
      <p:sp>
        <p:nvSpPr>
          <p:cNvPr id="3" name="矩形 2"/>
          <p:cNvSpPr/>
          <p:nvPr/>
        </p:nvSpPr>
        <p:spPr>
          <a:xfrm>
            <a:off x="611560" y="1224806"/>
            <a:ext cx="11580440" cy="1569660"/>
          </a:xfrm>
          <a:prstGeom prst="rect">
            <a:avLst/>
          </a:prstGeom>
        </p:spPr>
        <p:txBody>
          <a:bodyPr wrap="square">
            <a:spAutoFit/>
          </a:bodyPr>
          <a:lstStyle/>
          <a:p>
            <a:r>
              <a:rPr lang="zh-CN" altLang="en-US" sz="2400" dirty="0" smtClean="0">
                <a:latin typeface="+mn-ea"/>
              </a:rPr>
              <a:t>在</a:t>
            </a:r>
            <a:r>
              <a:rPr lang="zh-CN" altLang="en-US" sz="2400" dirty="0">
                <a:latin typeface="+mn-ea"/>
              </a:rPr>
              <a:t>下图所示的采用“存储</a:t>
            </a:r>
            <a:r>
              <a:rPr lang="en-US" altLang="zh-CN" sz="2400" dirty="0">
                <a:latin typeface="+mn-ea"/>
              </a:rPr>
              <a:t>-</a:t>
            </a:r>
            <a:r>
              <a:rPr lang="zh-CN" altLang="en-US" sz="2400" dirty="0">
                <a:latin typeface="+mn-ea"/>
              </a:rPr>
              <a:t>转发”方式的分组交换网络中， 所有链路的</a:t>
            </a:r>
            <a:r>
              <a:rPr lang="zh-CN" altLang="en-US" sz="2400" dirty="0" smtClean="0">
                <a:latin typeface="+mn-ea"/>
              </a:rPr>
              <a:t>数据传输速率</a:t>
            </a:r>
            <a:r>
              <a:rPr lang="zh-CN" altLang="en-US" sz="2400" dirty="0">
                <a:latin typeface="+mn-ea"/>
              </a:rPr>
              <a:t>为</a:t>
            </a:r>
            <a:r>
              <a:rPr lang="en-US" altLang="zh-CN" sz="2400" b="1" dirty="0">
                <a:solidFill>
                  <a:srgbClr val="FF0000"/>
                </a:solidFill>
                <a:latin typeface="+mn-ea"/>
              </a:rPr>
              <a:t>100 Mbps</a:t>
            </a:r>
            <a:r>
              <a:rPr lang="zh-CN" altLang="en-US" sz="2400" dirty="0">
                <a:latin typeface="+mn-ea"/>
              </a:rPr>
              <a:t>，分组大小为</a:t>
            </a:r>
            <a:r>
              <a:rPr lang="en-US" altLang="zh-CN" sz="2400" b="1" dirty="0">
                <a:solidFill>
                  <a:srgbClr val="FF0000"/>
                </a:solidFill>
                <a:latin typeface="+mn-ea"/>
              </a:rPr>
              <a:t>1 000 B </a:t>
            </a:r>
            <a:r>
              <a:rPr lang="zh-CN" altLang="en-US" sz="2400" dirty="0">
                <a:latin typeface="+mn-ea"/>
              </a:rPr>
              <a:t>，其中分组头大小为</a:t>
            </a:r>
            <a:r>
              <a:rPr lang="en-US" altLang="zh-CN" sz="2400" b="1" dirty="0">
                <a:solidFill>
                  <a:srgbClr val="FF0000"/>
                </a:solidFill>
                <a:latin typeface="+mn-ea"/>
              </a:rPr>
              <a:t>20 B</a:t>
            </a:r>
            <a:r>
              <a:rPr lang="zh-CN" altLang="en-US" sz="2400" dirty="0">
                <a:latin typeface="+mn-ea"/>
              </a:rPr>
              <a:t>。若主机</a:t>
            </a:r>
            <a:r>
              <a:rPr lang="en-US" altLang="zh-CN" sz="2400" dirty="0">
                <a:latin typeface="+mn-ea"/>
              </a:rPr>
              <a:t>H1</a:t>
            </a:r>
            <a:r>
              <a:rPr lang="zh-CN" altLang="en-US" sz="2400" dirty="0">
                <a:latin typeface="+mn-ea"/>
              </a:rPr>
              <a:t>向主机</a:t>
            </a:r>
            <a:r>
              <a:rPr lang="en-US" altLang="zh-CN" sz="2400" dirty="0">
                <a:latin typeface="+mn-ea"/>
              </a:rPr>
              <a:t>H2</a:t>
            </a:r>
            <a:r>
              <a:rPr lang="zh-CN" altLang="en-US" sz="2400" dirty="0">
                <a:latin typeface="+mn-ea"/>
              </a:rPr>
              <a:t>发送一个大小为</a:t>
            </a:r>
            <a:r>
              <a:rPr lang="en-US" altLang="zh-CN" sz="2400" b="1" dirty="0">
                <a:solidFill>
                  <a:srgbClr val="FF0000"/>
                </a:solidFill>
                <a:latin typeface="+mn-ea"/>
              </a:rPr>
              <a:t>980 000 B</a:t>
            </a:r>
            <a:r>
              <a:rPr lang="zh-CN" altLang="en-US" sz="2400" dirty="0">
                <a:latin typeface="+mn-ea"/>
              </a:rPr>
              <a:t>的文件，则在不考虑分组拆装时间和传播延迟的情况下，从</a:t>
            </a:r>
            <a:r>
              <a:rPr lang="en-US" altLang="zh-CN" sz="2400" dirty="0">
                <a:latin typeface="+mn-ea"/>
              </a:rPr>
              <a:t>H1</a:t>
            </a:r>
            <a:r>
              <a:rPr lang="zh-CN" altLang="en-US" sz="2400" dirty="0">
                <a:latin typeface="+mn-ea"/>
              </a:rPr>
              <a:t>发送开始到</a:t>
            </a:r>
            <a:r>
              <a:rPr lang="en-US" altLang="zh-CN" sz="2400" dirty="0">
                <a:latin typeface="+mn-ea"/>
              </a:rPr>
              <a:t>H2</a:t>
            </a:r>
            <a:r>
              <a:rPr lang="zh-CN" altLang="en-US" sz="2400" dirty="0">
                <a:latin typeface="+mn-ea"/>
              </a:rPr>
              <a:t>接收完为止，需要的时间至少是多少？ </a:t>
            </a:r>
          </a:p>
        </p:txBody>
      </p:sp>
      <p:pic>
        <p:nvPicPr>
          <p:cNvPr id="6" name="图片 5"/>
          <p:cNvPicPr>
            <a:picLocks noChangeAspect="1"/>
          </p:cNvPicPr>
          <p:nvPr/>
        </p:nvPicPr>
        <p:blipFill>
          <a:blip r:embed="rId3"/>
          <a:stretch>
            <a:fillRect/>
          </a:stretch>
        </p:blipFill>
        <p:spPr>
          <a:xfrm>
            <a:off x="1676532" y="3105985"/>
            <a:ext cx="7857143" cy="2057143"/>
          </a:xfrm>
          <a:prstGeom prst="rect">
            <a:avLst/>
          </a:prstGeom>
        </p:spPr>
      </p:pic>
      <p:sp>
        <p:nvSpPr>
          <p:cNvPr id="7"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学习目的</a:t>
            </a:r>
          </a:p>
        </p:txBody>
      </p:sp>
    </p:spTree>
    <p:extLst>
      <p:ext uri="{BB962C8B-B14F-4D97-AF65-F5344CB8AC3E}">
        <p14:creationId xmlns:p14="http://schemas.microsoft.com/office/powerpoint/2010/main" val="90864136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1754188" y="3810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cs typeface="+mn-ea"/>
                <a:sym typeface="+mn-lt"/>
              </a:rPr>
              <a:t>无连接传输</a:t>
            </a:r>
            <a:r>
              <a:rPr lang="en-US" altLang="zh-CN" sz="1800" dirty="0">
                <a:solidFill>
                  <a:schemeClr val="tx1">
                    <a:lumMod val="65000"/>
                    <a:lumOff val="35000"/>
                  </a:schemeClr>
                </a:solidFill>
                <a:cs typeface="+mn-ea"/>
                <a:sym typeface="+mn-lt"/>
              </a:rPr>
              <a:t>: UDP</a:t>
            </a:r>
            <a:endParaRPr lang="zh-CN" altLang="en-US" sz="1800" dirty="0">
              <a:solidFill>
                <a:schemeClr val="tx1">
                  <a:lumMod val="65000"/>
                  <a:lumOff val="35000"/>
                </a:schemeClr>
              </a:solidFill>
              <a:cs typeface="+mn-ea"/>
              <a:sym typeface="+mn-lt"/>
            </a:endParaRPr>
          </a:p>
        </p:txBody>
      </p:sp>
      <p:sp>
        <p:nvSpPr>
          <p:cNvPr id="41" name="矩形 40"/>
          <p:cNvSpPr/>
          <p:nvPr/>
        </p:nvSpPr>
        <p:spPr>
          <a:xfrm>
            <a:off x="4396658" y="710268"/>
            <a:ext cx="3398687" cy="523220"/>
          </a:xfrm>
          <a:prstGeom prst="rect">
            <a:avLst/>
          </a:prstGeom>
        </p:spPr>
        <p:txBody>
          <a:bodyPr wrap="none">
            <a:spAutoFit/>
          </a:bodyPr>
          <a:lstStyle/>
          <a:p>
            <a:pPr algn="ctr"/>
            <a:r>
              <a:rPr lang="en-US" altLang="zh-CN" sz="2800" b="1" dirty="0">
                <a:solidFill>
                  <a:schemeClr val="accent1"/>
                </a:solidFill>
                <a:cs typeface="+mn-ea"/>
                <a:sym typeface="+mn-lt"/>
              </a:rPr>
              <a:t>Internet </a:t>
            </a:r>
            <a:r>
              <a:rPr lang="zh-CN" altLang="en-US" sz="2800" b="1" dirty="0">
                <a:solidFill>
                  <a:schemeClr val="accent1"/>
                </a:solidFill>
                <a:cs typeface="+mn-ea"/>
                <a:sym typeface="+mn-lt"/>
              </a:rPr>
              <a:t>校验和例子</a:t>
            </a:r>
            <a:endParaRPr lang="en-US" altLang="zh-CN" sz="2800" b="1" dirty="0">
              <a:solidFill>
                <a:schemeClr val="accent1"/>
              </a:solidFill>
              <a:cs typeface="+mn-ea"/>
              <a:sym typeface="+mn-lt"/>
            </a:endParaRPr>
          </a:p>
        </p:txBody>
      </p:sp>
      <p:sp>
        <p:nvSpPr>
          <p:cNvPr id="26" name="AutoShape 3"/>
          <p:cNvSpPr>
            <a:spLocks noChangeArrowheads="1"/>
          </p:cNvSpPr>
          <p:nvPr/>
        </p:nvSpPr>
        <p:spPr bwMode="auto">
          <a:xfrm>
            <a:off x="3436744" y="1447800"/>
            <a:ext cx="5372100" cy="1143000"/>
          </a:xfrm>
          <a:prstGeom prst="flowChartProcess">
            <a:avLst/>
          </a:prstGeom>
          <a:solidFill>
            <a:schemeClr val="accent1"/>
          </a:solidFill>
          <a:ln w="9525">
            <a:solidFill>
              <a:schemeClr val="tx1"/>
            </a:solidFill>
            <a:miter lim="800000"/>
            <a:headEnd/>
            <a:tailEnd/>
          </a:ln>
        </p:spPr>
        <p:txBody>
          <a:bodyPr wrap="none" anchor="ct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spcBef>
                <a:spcPct val="0"/>
              </a:spcBef>
              <a:buFontTx/>
              <a:buNone/>
            </a:pPr>
            <a:r>
              <a:rPr lang="en-US" altLang="zh-CN" sz="3200">
                <a:solidFill>
                  <a:srgbClr val="000000"/>
                </a:solidFill>
                <a:ea typeface="宋体" panose="02010600030101010101" pitchFamily="2" charset="-122"/>
              </a:rPr>
              <a:t>1 1 1 0 0 1 1 0 0 1 1 0 0 1 1 0</a:t>
            </a:r>
          </a:p>
          <a:p>
            <a:pPr algn="ctr">
              <a:spcBef>
                <a:spcPct val="0"/>
              </a:spcBef>
              <a:buFontTx/>
              <a:buNone/>
            </a:pPr>
            <a:r>
              <a:rPr lang="en-US" altLang="zh-CN" sz="3200">
                <a:solidFill>
                  <a:srgbClr val="000000"/>
                </a:solidFill>
                <a:ea typeface="宋体" panose="02010600030101010101" pitchFamily="2" charset="-122"/>
              </a:rPr>
              <a:t>1 1 0 1 0 1 0 1 0 1 0 1 0 1 0 1</a:t>
            </a:r>
          </a:p>
        </p:txBody>
      </p:sp>
      <p:sp>
        <p:nvSpPr>
          <p:cNvPr id="27" name="AutoShape 4"/>
          <p:cNvSpPr>
            <a:spLocks noChangeArrowheads="1"/>
          </p:cNvSpPr>
          <p:nvPr/>
        </p:nvSpPr>
        <p:spPr bwMode="auto">
          <a:xfrm>
            <a:off x="3436744" y="3130448"/>
            <a:ext cx="5372100" cy="546100"/>
          </a:xfrm>
          <a:prstGeom prst="flowChartProcess">
            <a:avLst/>
          </a:prstGeom>
          <a:solidFill>
            <a:srgbClr val="99FFCC"/>
          </a:solidFill>
          <a:ln w="9525">
            <a:solidFill>
              <a:schemeClr val="tx1"/>
            </a:solidFill>
            <a:miter lim="800000"/>
            <a:headEnd/>
            <a:tailEnd/>
          </a:ln>
        </p:spPr>
        <p:txBody>
          <a:bodyPr wrap="none" anchor="ct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spcBef>
                <a:spcPct val="0"/>
              </a:spcBef>
              <a:buFontTx/>
              <a:buNone/>
            </a:pPr>
            <a:r>
              <a:rPr lang="en-US" altLang="zh-CN" sz="3200">
                <a:solidFill>
                  <a:srgbClr val="000000"/>
                </a:solidFill>
                <a:ea typeface="宋体" panose="02010600030101010101" pitchFamily="2" charset="-122"/>
              </a:rPr>
              <a:t>1 0 1 1 1 0 1 1 1 0 1 1 1 0 1 1</a:t>
            </a:r>
          </a:p>
        </p:txBody>
      </p:sp>
      <p:sp>
        <p:nvSpPr>
          <p:cNvPr id="28" name="AutoShape 5"/>
          <p:cNvSpPr>
            <a:spLocks noChangeArrowheads="1"/>
          </p:cNvSpPr>
          <p:nvPr/>
        </p:nvSpPr>
        <p:spPr bwMode="auto">
          <a:xfrm>
            <a:off x="2560444" y="3130448"/>
            <a:ext cx="584200" cy="546100"/>
          </a:xfrm>
          <a:prstGeom prst="flowChartProcess">
            <a:avLst/>
          </a:prstGeom>
          <a:solidFill>
            <a:srgbClr val="FF0000"/>
          </a:solidFill>
          <a:ln w="9525">
            <a:solidFill>
              <a:schemeClr val="tx1"/>
            </a:solidFill>
            <a:miter lim="800000"/>
            <a:headEnd/>
            <a:tailEnd/>
          </a:ln>
        </p:spPr>
        <p:txBody>
          <a:bodyPr wrap="none" anchor="ct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spcBef>
                <a:spcPct val="0"/>
              </a:spcBef>
              <a:buFontTx/>
              <a:buNone/>
            </a:pPr>
            <a:r>
              <a:rPr lang="en-US" altLang="zh-CN" sz="3200">
                <a:solidFill>
                  <a:srgbClr val="000000"/>
                </a:solidFill>
                <a:ea typeface="宋体" panose="02010600030101010101" pitchFamily="2" charset="-122"/>
              </a:rPr>
              <a:t>1</a:t>
            </a:r>
          </a:p>
        </p:txBody>
      </p:sp>
      <p:grpSp>
        <p:nvGrpSpPr>
          <p:cNvPr id="29" name="Group 6"/>
          <p:cNvGrpSpPr>
            <a:grpSpLocks/>
          </p:cNvGrpSpPr>
          <p:nvPr/>
        </p:nvGrpSpPr>
        <p:grpSpPr bwMode="auto">
          <a:xfrm>
            <a:off x="1976244" y="4756048"/>
            <a:ext cx="6845300" cy="558800"/>
            <a:chOff x="416" y="2584"/>
            <a:chExt cx="4312" cy="352"/>
          </a:xfrm>
        </p:grpSpPr>
        <p:sp>
          <p:nvSpPr>
            <p:cNvPr id="30" name="AutoShape 7"/>
            <p:cNvSpPr>
              <a:spLocks noChangeArrowheads="1"/>
            </p:cNvSpPr>
            <p:nvPr/>
          </p:nvSpPr>
          <p:spPr bwMode="auto">
            <a:xfrm>
              <a:off x="1344" y="2592"/>
              <a:ext cx="3384" cy="344"/>
            </a:xfrm>
            <a:prstGeom prst="flowChartProcess">
              <a:avLst/>
            </a:prstGeom>
            <a:solidFill>
              <a:srgbClr val="99FFCC"/>
            </a:solidFill>
            <a:ln w="9525">
              <a:solidFill>
                <a:schemeClr val="tx1"/>
              </a:solidFill>
              <a:miter lim="800000"/>
              <a:headEnd/>
              <a:tailEnd/>
            </a:ln>
          </p:spPr>
          <p:txBody>
            <a:bodyPr wrap="none" anchor="ct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spcBef>
                  <a:spcPct val="0"/>
                </a:spcBef>
                <a:buFontTx/>
                <a:buNone/>
              </a:pPr>
              <a:r>
                <a:rPr lang="en-US" altLang="zh-CN" sz="3200">
                  <a:solidFill>
                    <a:srgbClr val="000000"/>
                  </a:solidFill>
                  <a:ea typeface="宋体" panose="02010600030101010101" pitchFamily="2" charset="-122"/>
                </a:rPr>
                <a:t>1 0 1 1 1 0 1 1 1 0 1 1 1 1 0 0</a:t>
              </a:r>
            </a:p>
          </p:txBody>
        </p:sp>
        <p:sp>
          <p:nvSpPr>
            <p:cNvPr id="31" name="Text Box 8"/>
            <p:cNvSpPr txBox="1">
              <a:spLocks noChangeArrowheads="1"/>
            </p:cNvSpPr>
            <p:nvPr/>
          </p:nvSpPr>
          <p:spPr bwMode="auto">
            <a:xfrm>
              <a:off x="416" y="2584"/>
              <a:ext cx="8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50000"/>
                </a:spcBef>
                <a:buFontTx/>
                <a:buNone/>
              </a:pPr>
              <a:r>
                <a:rPr lang="zh-CN" altLang="en-US" b="1">
                  <a:latin typeface="楷体_GB2312" pitchFamily="49" charset="-122"/>
                  <a:ea typeface="楷体_GB2312" pitchFamily="49" charset="-122"/>
                </a:rPr>
                <a:t>累加和</a:t>
              </a:r>
            </a:p>
          </p:txBody>
        </p:sp>
      </p:grpSp>
      <p:grpSp>
        <p:nvGrpSpPr>
          <p:cNvPr id="32" name="Group 9"/>
          <p:cNvGrpSpPr>
            <a:grpSpLocks/>
          </p:cNvGrpSpPr>
          <p:nvPr/>
        </p:nvGrpSpPr>
        <p:grpSpPr bwMode="auto">
          <a:xfrm>
            <a:off x="1963544" y="5891228"/>
            <a:ext cx="6845300" cy="558800"/>
            <a:chOff x="416" y="2584"/>
            <a:chExt cx="4312" cy="352"/>
          </a:xfrm>
        </p:grpSpPr>
        <p:sp>
          <p:nvSpPr>
            <p:cNvPr id="33" name="AutoShape 10"/>
            <p:cNvSpPr>
              <a:spLocks noChangeArrowheads="1"/>
            </p:cNvSpPr>
            <p:nvPr/>
          </p:nvSpPr>
          <p:spPr bwMode="auto">
            <a:xfrm>
              <a:off x="1344" y="2592"/>
              <a:ext cx="3384" cy="344"/>
            </a:xfrm>
            <a:prstGeom prst="flowChartProcess">
              <a:avLst/>
            </a:prstGeom>
            <a:solidFill>
              <a:srgbClr val="FF9900"/>
            </a:solidFill>
            <a:ln w="9525">
              <a:solidFill>
                <a:schemeClr val="tx1"/>
              </a:solidFill>
              <a:miter lim="800000"/>
              <a:headEnd/>
              <a:tailEnd/>
            </a:ln>
          </p:spPr>
          <p:txBody>
            <a:bodyPr wrap="none" anchor="ct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spcBef>
                  <a:spcPct val="0"/>
                </a:spcBef>
                <a:buFontTx/>
                <a:buNone/>
              </a:pPr>
              <a:r>
                <a:rPr lang="en-US" altLang="zh-CN" sz="3200">
                  <a:solidFill>
                    <a:srgbClr val="000000"/>
                  </a:solidFill>
                  <a:ea typeface="宋体" panose="02010600030101010101" pitchFamily="2" charset="-122"/>
                </a:rPr>
                <a:t>0 1 0 0 0 1 0 0 0 1 0 0 0 0 1 1</a:t>
              </a:r>
            </a:p>
          </p:txBody>
        </p:sp>
        <p:sp>
          <p:nvSpPr>
            <p:cNvPr id="34" name="Text Box 11"/>
            <p:cNvSpPr txBox="1">
              <a:spLocks noChangeArrowheads="1"/>
            </p:cNvSpPr>
            <p:nvPr/>
          </p:nvSpPr>
          <p:spPr bwMode="auto">
            <a:xfrm>
              <a:off x="416" y="2584"/>
              <a:ext cx="8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50000"/>
                </a:spcBef>
                <a:buFontTx/>
                <a:buNone/>
              </a:pPr>
              <a:r>
                <a:rPr lang="zh-CN" altLang="en-US" b="1">
                  <a:latin typeface="楷体_GB2312" pitchFamily="49" charset="-122"/>
                  <a:ea typeface="楷体_GB2312" pitchFamily="49" charset="-122"/>
                </a:rPr>
                <a:t>校验和</a:t>
              </a:r>
            </a:p>
          </p:txBody>
        </p:sp>
      </p:grpSp>
      <p:sp>
        <p:nvSpPr>
          <p:cNvPr id="35" name="Line 12"/>
          <p:cNvSpPr>
            <a:spLocks noChangeShapeType="1"/>
          </p:cNvSpPr>
          <p:nvPr/>
        </p:nvSpPr>
        <p:spPr bwMode="auto">
          <a:xfrm>
            <a:off x="2014344" y="4641748"/>
            <a:ext cx="7137400" cy="127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36" name="Group 13"/>
          <p:cNvGrpSpPr>
            <a:grpSpLocks/>
          </p:cNvGrpSpPr>
          <p:nvPr/>
        </p:nvGrpSpPr>
        <p:grpSpPr bwMode="auto">
          <a:xfrm>
            <a:off x="5062344" y="5338662"/>
            <a:ext cx="1270000" cy="550863"/>
            <a:chOff x="2360" y="3047"/>
            <a:chExt cx="800" cy="347"/>
          </a:xfrm>
        </p:grpSpPr>
        <p:sp>
          <p:nvSpPr>
            <p:cNvPr id="37" name="AutoShape 14"/>
            <p:cNvSpPr>
              <a:spLocks noChangeArrowheads="1"/>
            </p:cNvSpPr>
            <p:nvPr/>
          </p:nvSpPr>
          <p:spPr bwMode="auto">
            <a:xfrm>
              <a:off x="2976" y="3047"/>
              <a:ext cx="184" cy="347"/>
            </a:xfrm>
            <a:prstGeom prst="downArrow">
              <a:avLst>
                <a:gd name="adj1" fmla="val 50000"/>
                <a:gd name="adj2" fmla="val 77632"/>
              </a:avLst>
            </a:prstGeom>
            <a:solidFill>
              <a:srgbClr val="FFFF00"/>
            </a:solidFill>
            <a:ln w="9525">
              <a:solidFill>
                <a:schemeClr val="tx1"/>
              </a:solidFill>
              <a:miter lim="800000"/>
              <a:headEnd/>
              <a:tailEnd/>
            </a:ln>
          </p:spPr>
          <p:txBody>
            <a:bodyPr wrap="none" anchor="ct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endParaRPr lang="zh-CN" altLang="en-US" sz="1800">
                <a:ea typeface="宋体" panose="02010600030101010101" pitchFamily="2" charset="-122"/>
              </a:endParaRPr>
            </a:p>
          </p:txBody>
        </p:sp>
        <p:sp>
          <p:nvSpPr>
            <p:cNvPr id="38" name="Text Box 15"/>
            <p:cNvSpPr txBox="1">
              <a:spLocks noChangeArrowheads="1"/>
            </p:cNvSpPr>
            <p:nvPr/>
          </p:nvSpPr>
          <p:spPr bwMode="auto">
            <a:xfrm>
              <a:off x="2360" y="3104"/>
              <a:ext cx="6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50000"/>
                </a:spcBef>
                <a:buFontTx/>
                <a:buNone/>
              </a:pPr>
              <a:r>
                <a:rPr lang="zh-CN" altLang="en-US" sz="1800" b="1" dirty="0">
                  <a:latin typeface="楷体_GB2312" pitchFamily="49" charset="-122"/>
                  <a:ea typeface="楷体_GB2312" pitchFamily="49" charset="-122"/>
                </a:rPr>
                <a:t>变反</a:t>
              </a:r>
            </a:p>
          </p:txBody>
        </p:sp>
      </p:grpSp>
      <p:grpSp>
        <p:nvGrpSpPr>
          <p:cNvPr id="39" name="Group 16"/>
          <p:cNvGrpSpPr>
            <a:grpSpLocks/>
          </p:cNvGrpSpPr>
          <p:nvPr/>
        </p:nvGrpSpPr>
        <p:grpSpPr bwMode="auto">
          <a:xfrm>
            <a:off x="5113144" y="2595786"/>
            <a:ext cx="1219200" cy="446088"/>
            <a:chOff x="2360" y="3068"/>
            <a:chExt cx="768" cy="281"/>
          </a:xfrm>
        </p:grpSpPr>
        <p:sp>
          <p:nvSpPr>
            <p:cNvPr id="42" name="AutoShape 17"/>
            <p:cNvSpPr>
              <a:spLocks noChangeArrowheads="1"/>
            </p:cNvSpPr>
            <p:nvPr/>
          </p:nvSpPr>
          <p:spPr bwMode="auto">
            <a:xfrm>
              <a:off x="2976" y="3068"/>
              <a:ext cx="152" cy="281"/>
            </a:xfrm>
            <a:prstGeom prst="downArrow">
              <a:avLst>
                <a:gd name="adj1" fmla="val 50000"/>
                <a:gd name="adj2" fmla="val 77632"/>
              </a:avLst>
            </a:prstGeom>
            <a:solidFill>
              <a:srgbClr val="FFFF00"/>
            </a:solidFill>
            <a:ln w="9525">
              <a:solidFill>
                <a:schemeClr val="tx1"/>
              </a:solidFill>
              <a:miter lim="800000"/>
              <a:headEnd/>
              <a:tailEnd/>
            </a:ln>
          </p:spPr>
          <p:txBody>
            <a:bodyPr wrap="none" anchor="ct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endParaRPr lang="zh-CN" altLang="en-US" sz="1800">
                <a:ea typeface="宋体" panose="02010600030101010101" pitchFamily="2" charset="-122"/>
              </a:endParaRPr>
            </a:p>
          </p:txBody>
        </p:sp>
        <p:sp>
          <p:nvSpPr>
            <p:cNvPr id="44" name="Text Box 18"/>
            <p:cNvSpPr txBox="1">
              <a:spLocks noChangeArrowheads="1"/>
            </p:cNvSpPr>
            <p:nvPr/>
          </p:nvSpPr>
          <p:spPr bwMode="auto">
            <a:xfrm>
              <a:off x="2360" y="3104"/>
              <a:ext cx="6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50000"/>
                </a:spcBef>
                <a:buFontTx/>
                <a:buNone/>
              </a:pPr>
              <a:r>
                <a:rPr lang="zh-CN" altLang="en-US" sz="1800" b="1">
                  <a:latin typeface="楷体_GB2312" pitchFamily="49" charset="-122"/>
                  <a:ea typeface="楷体_GB2312" pitchFamily="49" charset="-122"/>
                </a:rPr>
                <a:t>求和</a:t>
              </a:r>
            </a:p>
          </p:txBody>
        </p:sp>
      </p:grpSp>
      <p:sp>
        <p:nvSpPr>
          <p:cNvPr id="45" name="圆角矩形 44"/>
          <p:cNvSpPr/>
          <p:nvPr/>
        </p:nvSpPr>
        <p:spPr>
          <a:xfrm>
            <a:off x="9000746" y="2470048"/>
            <a:ext cx="2462398" cy="128688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求和时产生的进位必须回卷加到结果上</a:t>
            </a:r>
          </a:p>
        </p:txBody>
      </p:sp>
      <p:grpSp>
        <p:nvGrpSpPr>
          <p:cNvPr id="46" name="组合 45"/>
          <p:cNvGrpSpPr/>
          <p:nvPr/>
        </p:nvGrpSpPr>
        <p:grpSpPr>
          <a:xfrm>
            <a:off x="9002635" y="4906770"/>
            <a:ext cx="2876705" cy="882651"/>
            <a:chOff x="445294" y="4198143"/>
            <a:chExt cx="7104063" cy="2027239"/>
          </a:xfrm>
        </p:grpSpPr>
        <p:sp>
          <p:nvSpPr>
            <p:cNvPr id="47" name="圆角矩形 46"/>
            <p:cNvSpPr/>
            <p:nvPr/>
          </p:nvSpPr>
          <p:spPr>
            <a:xfrm>
              <a:off x="787661" y="4198143"/>
              <a:ext cx="6566290" cy="202723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8" name="Rectangle 39"/>
            <p:cNvSpPr>
              <a:spLocks noChangeArrowheads="1"/>
            </p:cNvSpPr>
            <p:nvPr/>
          </p:nvSpPr>
          <p:spPr bwMode="auto">
            <a:xfrm>
              <a:off x="445294" y="4273550"/>
              <a:ext cx="7104063"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buSzPct val="85000"/>
                <a:buFont typeface="Wingdings" panose="05000000000000000000" pitchFamily="2" charset="2"/>
                <a:buChar char="Ø"/>
              </a:pPr>
              <a:endParaRPr lang="zh-CN" altLang="en-US" sz="2000" dirty="0">
                <a:latin typeface="+mn-lt"/>
                <a:ea typeface="+mn-ea"/>
                <a:cs typeface="+mn-ea"/>
                <a:sym typeface="+mn-lt"/>
              </a:endParaRPr>
            </a:p>
          </p:txBody>
        </p:sp>
      </p:grpSp>
      <p:sp>
        <p:nvSpPr>
          <p:cNvPr id="8" name="矩形 7"/>
          <p:cNvSpPr/>
          <p:nvPr/>
        </p:nvSpPr>
        <p:spPr>
          <a:xfrm>
            <a:off x="9327549" y="5024931"/>
            <a:ext cx="2350431" cy="646331"/>
          </a:xfrm>
          <a:prstGeom prst="rect">
            <a:avLst/>
          </a:prstGeom>
        </p:spPr>
        <p:txBody>
          <a:bodyPr wrap="square">
            <a:spAutoFit/>
          </a:bodyPr>
          <a:lstStyle/>
          <a:p>
            <a:pPr algn="ctr">
              <a:spcBef>
                <a:spcPct val="0"/>
              </a:spcBef>
              <a:buFontTx/>
              <a:buNone/>
            </a:pPr>
            <a:r>
              <a:rPr lang="zh-CN" altLang="en-US" b="1" dirty="0">
                <a:solidFill>
                  <a:schemeClr val="bg1"/>
                </a:solidFill>
                <a:latin typeface="Comic Sans MS" panose="030F0702030302020204" pitchFamily="66" charset="0"/>
                <a:ea typeface="楷体_GB2312" pitchFamily="49" charset="-122"/>
              </a:rPr>
              <a:t>最后的累加和必须按位变反才是校验和</a:t>
            </a:r>
          </a:p>
        </p:txBody>
      </p:sp>
    </p:spTree>
    <p:extLst>
      <p:ext uri="{BB962C8B-B14F-4D97-AF65-F5344CB8AC3E}">
        <p14:creationId xmlns:p14="http://schemas.microsoft.com/office/powerpoint/2010/main" val="134500341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500"/>
                                        <p:tgtEl>
                                          <p:spTgt spid="4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wipe(up)">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0" nodeType="clickEffect">
                                  <p:stCondLst>
                                    <p:cond delay="0"/>
                                  </p:stCondLst>
                                  <p:childTnLst>
                                    <p:animMotion origin="layout" path="M -0.14817 0.05741 C -0.14765 0.06481 -0.1483 0.07245 -0.14674 0.07963 C -0.14609 0.08287 -0.1401 0.08403 -0.13841 0.08519 C -0.12942 0.0919 -0.12291 0.10069 -0.1121 0.10185 C -0.10286 0.10301 -0.09349 0.10301 -0.08424 0.1037 C -0.05846 0.12083 -0.0246 0.11412 0.00183 0.11481 C 0.03047 0.12431 0.06198 0.12199 0.09076 0.12222 C 0.21433 0.12269 0.3379 0.12222 0.46159 0.12222 " pathEditMode="relative" rAng="0" ptsTypes="AAAAAAAA">
                                      <p:cBhvr>
                                        <p:cTn id="30" dur="2000" fill="hold"/>
                                        <p:tgtEl>
                                          <p:spTgt spid="28"/>
                                        </p:tgtEl>
                                        <p:attrNameLst>
                                          <p:attrName>ppt_x</p:attrName>
                                          <p:attrName>ppt_y</p:attrName>
                                        </p:attrNameLst>
                                      </p:cBhvr>
                                      <p:rCtr x="30482" y="3241"/>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wipe(up)">
                                      <p:cBhvr>
                                        <p:cTn id="43" dur="500"/>
                                        <p:tgtEl>
                                          <p:spTgt spid="36"/>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500"/>
                                        <p:tgtEl>
                                          <p:spTgt spid="4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fade">
                                      <p:cBhvr>
                                        <p:cTn id="6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27" grpId="0" animBg="1"/>
      <p:bldP spid="28" grpId="0" animBg="1"/>
      <p:bldP spid="28" grpId="1" animBg="1"/>
      <p:bldP spid="45" grpId="0" animBg="1"/>
      <p:bldP spid="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1754188" y="3810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cs typeface="+mn-ea"/>
                <a:sym typeface="+mn-lt"/>
              </a:rPr>
              <a:t>无连接传输</a:t>
            </a:r>
            <a:r>
              <a:rPr lang="en-US" altLang="zh-CN" sz="1800" dirty="0">
                <a:solidFill>
                  <a:schemeClr val="tx1">
                    <a:lumMod val="65000"/>
                    <a:lumOff val="35000"/>
                  </a:schemeClr>
                </a:solidFill>
                <a:cs typeface="+mn-ea"/>
                <a:sym typeface="+mn-lt"/>
              </a:rPr>
              <a:t>: UDP</a:t>
            </a:r>
            <a:endParaRPr lang="zh-CN" altLang="en-US" sz="1800" dirty="0">
              <a:solidFill>
                <a:schemeClr val="tx1">
                  <a:lumMod val="65000"/>
                  <a:lumOff val="35000"/>
                </a:schemeClr>
              </a:solidFill>
              <a:cs typeface="+mn-ea"/>
              <a:sym typeface="+mn-lt"/>
            </a:endParaRPr>
          </a:p>
        </p:txBody>
      </p:sp>
      <p:sp>
        <p:nvSpPr>
          <p:cNvPr id="3" name="矩形 2"/>
          <p:cNvSpPr/>
          <p:nvPr/>
        </p:nvSpPr>
        <p:spPr>
          <a:xfrm>
            <a:off x="387578" y="952500"/>
            <a:ext cx="11420020" cy="2554545"/>
          </a:xfrm>
          <a:prstGeom prst="rect">
            <a:avLst/>
          </a:prstGeom>
        </p:spPr>
        <p:txBody>
          <a:bodyPr wrap="square">
            <a:spAutoFit/>
          </a:bodyPr>
          <a:lstStyle/>
          <a:p>
            <a:r>
              <a:rPr lang="zh-CN" altLang="en-US" sz="2000" dirty="0" smtClean="0"/>
              <a:t>（</a:t>
            </a:r>
            <a:r>
              <a:rPr lang="en-US" altLang="zh-CN" sz="2000" dirty="0" smtClean="0"/>
              <a:t>1</a:t>
            </a:r>
            <a:r>
              <a:rPr lang="zh-CN" altLang="en-US" sz="2000" dirty="0" smtClean="0"/>
              <a:t>）将</a:t>
            </a:r>
            <a:r>
              <a:rPr lang="zh-CN" altLang="en-US" sz="2000" dirty="0"/>
              <a:t>UDP伪头部、UDP头部和数据部分全部用16进制数表示</a:t>
            </a:r>
            <a:r>
              <a:rPr lang="zh-CN" altLang="en-US" sz="2000" dirty="0" smtClean="0"/>
              <a:t>。</a:t>
            </a:r>
            <a:endParaRPr lang="en-US" altLang="zh-CN" sz="2000" dirty="0" smtClean="0"/>
          </a:p>
          <a:p>
            <a:endParaRPr lang="en-US" altLang="zh-CN" sz="2000" dirty="0" smtClean="0"/>
          </a:p>
          <a:p>
            <a:r>
              <a:rPr lang="zh-CN" altLang="en-US" sz="2000" dirty="0" smtClean="0"/>
              <a:t>（</a:t>
            </a:r>
            <a:r>
              <a:rPr lang="en-US" altLang="zh-CN" sz="2000" dirty="0" smtClean="0"/>
              <a:t>2</a:t>
            </a:r>
            <a:r>
              <a:rPr lang="zh-CN" altLang="en-US" sz="2000" dirty="0" smtClean="0"/>
              <a:t>）将</a:t>
            </a:r>
            <a:r>
              <a:rPr lang="zh-CN" altLang="en-US" sz="2000" dirty="0"/>
              <a:t>第一个16进制数与第二个16进制数相</a:t>
            </a:r>
            <a:r>
              <a:rPr lang="zh-CN" altLang="en-US" sz="2000" dirty="0" smtClean="0"/>
              <a:t>加。</a:t>
            </a:r>
            <a:r>
              <a:rPr lang="zh-CN" altLang="en-US" sz="2000" dirty="0">
                <a:cs typeface="+mn-ea"/>
                <a:sym typeface="+mn-lt"/>
              </a:rPr>
              <a:t>求和时产生的进位必须回卷加到结果</a:t>
            </a:r>
            <a:r>
              <a:rPr lang="zh-CN" altLang="en-US" sz="2000" dirty="0" smtClean="0">
                <a:cs typeface="+mn-ea"/>
                <a:sym typeface="+mn-lt"/>
              </a:rPr>
              <a:t>上</a:t>
            </a:r>
            <a:r>
              <a:rPr lang="zh-CN" altLang="en-US" sz="2000" dirty="0" smtClean="0"/>
              <a:t>。</a:t>
            </a:r>
            <a:endParaRPr lang="en-US" altLang="zh-CN" sz="2000" dirty="0" smtClean="0"/>
          </a:p>
          <a:p>
            <a:endParaRPr lang="en-US" altLang="zh-CN" sz="2000" dirty="0" smtClean="0"/>
          </a:p>
          <a:p>
            <a:r>
              <a:rPr lang="zh-CN" altLang="en-US" sz="2000" dirty="0" smtClean="0"/>
              <a:t>（</a:t>
            </a:r>
            <a:r>
              <a:rPr lang="en-US" altLang="zh-CN" sz="2000" dirty="0" smtClean="0"/>
              <a:t>3</a:t>
            </a:r>
            <a:r>
              <a:rPr lang="zh-CN" altLang="en-US" sz="2000" dirty="0" smtClean="0"/>
              <a:t>）将</a:t>
            </a:r>
            <a:r>
              <a:rPr lang="zh-CN" altLang="en-US" sz="2000" dirty="0"/>
              <a:t>上一步得到的16位数与第三个数16进制的数相加，重复第二步，直到累加完所有的16进制数，并且得到的结果为16进制数</a:t>
            </a:r>
            <a:r>
              <a:rPr lang="zh-CN" altLang="en-US" sz="2000" dirty="0" smtClean="0"/>
              <a:t>。</a:t>
            </a:r>
            <a:endParaRPr lang="en-US" altLang="zh-CN" sz="2000" dirty="0" smtClean="0"/>
          </a:p>
          <a:p>
            <a:endParaRPr lang="en-US" altLang="zh-CN" sz="2000" dirty="0" smtClean="0"/>
          </a:p>
          <a:p>
            <a:r>
              <a:rPr lang="zh-CN" altLang="en-US" sz="2000" dirty="0" smtClean="0"/>
              <a:t>（</a:t>
            </a:r>
            <a:r>
              <a:rPr lang="en-US" altLang="zh-CN" sz="2000" dirty="0" smtClean="0"/>
              <a:t>4</a:t>
            </a:r>
            <a:r>
              <a:rPr lang="zh-CN" altLang="en-US" sz="2000" dirty="0" smtClean="0"/>
              <a:t>）将</a:t>
            </a:r>
            <a:r>
              <a:rPr lang="zh-CN" altLang="en-US" sz="2000" dirty="0"/>
              <a:t>累加最后得到的16进制数取反，得到校验和</a:t>
            </a:r>
            <a:r>
              <a:rPr lang="zh-CN" altLang="en-US" sz="2000" dirty="0" smtClean="0"/>
              <a:t>。</a:t>
            </a:r>
            <a:endParaRPr lang="zh-CN" altLang="en-US" sz="2000" dirty="0"/>
          </a:p>
        </p:txBody>
      </p:sp>
    </p:spTree>
    <p:extLst>
      <p:ext uri="{BB962C8B-B14F-4D97-AF65-F5344CB8AC3E}">
        <p14:creationId xmlns:p14="http://schemas.microsoft.com/office/powerpoint/2010/main" val="9591419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1754188" y="3810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cs typeface="+mn-ea"/>
                <a:sym typeface="+mn-lt"/>
              </a:rPr>
              <a:t>无连接传输</a:t>
            </a:r>
            <a:r>
              <a:rPr lang="en-US" altLang="zh-CN" sz="1800" dirty="0">
                <a:solidFill>
                  <a:schemeClr val="tx1">
                    <a:lumMod val="65000"/>
                    <a:lumOff val="35000"/>
                  </a:schemeClr>
                </a:solidFill>
                <a:cs typeface="+mn-ea"/>
                <a:sym typeface="+mn-lt"/>
              </a:rPr>
              <a:t>: UDP</a:t>
            </a:r>
            <a:endParaRPr lang="zh-CN" altLang="en-US" sz="1800" dirty="0">
              <a:solidFill>
                <a:schemeClr val="tx1">
                  <a:lumMod val="65000"/>
                  <a:lumOff val="35000"/>
                </a:schemeClr>
              </a:solidFill>
              <a:cs typeface="+mn-ea"/>
              <a:sym typeface="+mn-lt"/>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 y="555120"/>
            <a:ext cx="12192000" cy="6099622"/>
          </a:xfrm>
          <a:prstGeom prst="rect">
            <a:avLst/>
          </a:prstGeom>
        </p:spPr>
      </p:pic>
    </p:spTree>
    <p:extLst>
      <p:ext uri="{BB962C8B-B14F-4D97-AF65-F5344CB8AC3E}">
        <p14:creationId xmlns:p14="http://schemas.microsoft.com/office/powerpoint/2010/main" val="23131500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1754188" y="3810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2" name="圆角矩形 1"/>
          <p:cNvSpPr/>
          <p:nvPr/>
        </p:nvSpPr>
        <p:spPr>
          <a:xfrm>
            <a:off x="421860" y="1780078"/>
            <a:ext cx="11069053" cy="524351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nSpc>
                <a:spcPct val="120000"/>
              </a:lnSpc>
              <a:spcBef>
                <a:spcPts val="600"/>
              </a:spcBef>
              <a:spcAft>
                <a:spcPts val="600"/>
              </a:spcAft>
              <a:buFont typeface="Wingdings" panose="05000000000000000000" pitchFamily="2" charset="2"/>
              <a:buChar char="l"/>
            </a:pPr>
            <a:r>
              <a:rPr lang="zh-CN" altLang="en-US" sz="2400" dirty="0">
                <a:solidFill>
                  <a:schemeClr val="tx1"/>
                </a:solidFill>
                <a:latin typeface="+mn-ea"/>
                <a:cs typeface="+mn-ea"/>
                <a:sym typeface="+mn-lt"/>
              </a:rPr>
              <a:t>下层信道可能让传输分组中的</a:t>
            </a:r>
            <a:r>
              <a:rPr lang="en-US" altLang="zh-CN" sz="2400" dirty="0">
                <a:solidFill>
                  <a:schemeClr val="tx1"/>
                </a:solidFill>
                <a:latin typeface="+mn-ea"/>
                <a:cs typeface="+mn-ea"/>
                <a:sym typeface="+mn-lt"/>
              </a:rPr>
              <a:t>bit</a:t>
            </a:r>
            <a:r>
              <a:rPr lang="zh-CN" altLang="en-US" sz="2400" dirty="0">
                <a:solidFill>
                  <a:schemeClr val="tx1"/>
                </a:solidFill>
                <a:latin typeface="+mn-ea"/>
                <a:cs typeface="+mn-ea"/>
                <a:sym typeface="+mn-lt"/>
              </a:rPr>
              <a:t>受损</a:t>
            </a:r>
          </a:p>
          <a:p>
            <a:pPr marL="742950" lvl="1" indent="-285750">
              <a:lnSpc>
                <a:spcPct val="120000"/>
              </a:lnSpc>
              <a:buFont typeface="Arial" panose="020B0604020202020204" pitchFamily="34" charset="0"/>
              <a:buChar char="•"/>
            </a:pPr>
            <a:r>
              <a:rPr lang="zh-CN" altLang="en-US" sz="2400" dirty="0" smtClean="0">
                <a:solidFill>
                  <a:schemeClr val="tx1"/>
                </a:solidFill>
                <a:latin typeface="+mn-ea"/>
                <a:cs typeface="+mn-ea"/>
                <a:sym typeface="+mn-lt"/>
              </a:rPr>
              <a:t>利用校验和检测</a:t>
            </a:r>
            <a:r>
              <a:rPr lang="zh-CN" altLang="en-US" sz="2400" dirty="0">
                <a:solidFill>
                  <a:schemeClr val="tx1"/>
                </a:solidFill>
                <a:latin typeface="+mn-ea"/>
                <a:cs typeface="+mn-ea"/>
                <a:sym typeface="+mn-lt"/>
              </a:rPr>
              <a:t>位</a:t>
            </a:r>
            <a:r>
              <a:rPr lang="zh-CN" altLang="en-US" sz="2400" dirty="0" smtClean="0">
                <a:solidFill>
                  <a:schemeClr val="tx1"/>
                </a:solidFill>
                <a:latin typeface="+mn-ea"/>
                <a:cs typeface="+mn-ea"/>
                <a:sym typeface="+mn-lt"/>
              </a:rPr>
              <a:t>错误</a:t>
            </a:r>
            <a:endParaRPr lang="en-US" altLang="zh-CN" sz="2400" dirty="0">
              <a:solidFill>
                <a:schemeClr val="tx1"/>
              </a:solidFill>
              <a:latin typeface="+mn-ea"/>
              <a:cs typeface="+mn-ea"/>
              <a:sym typeface="+mn-lt"/>
            </a:endParaRPr>
          </a:p>
          <a:p>
            <a:pPr marL="457200" indent="-457200">
              <a:lnSpc>
                <a:spcPct val="120000"/>
              </a:lnSpc>
              <a:spcBef>
                <a:spcPts val="600"/>
              </a:spcBef>
              <a:buFont typeface="Wingdings" panose="05000000000000000000" pitchFamily="2" charset="2"/>
              <a:buChar char="l"/>
            </a:pPr>
            <a:r>
              <a:rPr lang="zh-CN" altLang="en-US" sz="2400" dirty="0">
                <a:solidFill>
                  <a:schemeClr val="tx1"/>
                </a:solidFill>
                <a:latin typeface="+mn-ea"/>
                <a:cs typeface="+mn-ea"/>
                <a:sym typeface="+mn-lt"/>
              </a:rPr>
              <a:t>问题</a:t>
            </a:r>
            <a:r>
              <a:rPr lang="en-US" altLang="zh-CN" sz="2400" dirty="0">
                <a:solidFill>
                  <a:schemeClr val="tx1"/>
                </a:solidFill>
                <a:latin typeface="+mn-ea"/>
                <a:cs typeface="+mn-ea"/>
                <a:sym typeface="+mn-lt"/>
              </a:rPr>
              <a:t>: </a:t>
            </a:r>
            <a:r>
              <a:rPr lang="zh-CN" altLang="en-US" sz="2400" dirty="0">
                <a:solidFill>
                  <a:schemeClr val="tx1"/>
                </a:solidFill>
                <a:latin typeface="+mn-ea"/>
                <a:cs typeface="+mn-ea"/>
                <a:sym typeface="+mn-lt"/>
              </a:rPr>
              <a:t>如何从错误中恢复</a:t>
            </a:r>
          </a:p>
          <a:p>
            <a:pPr marL="742950" lvl="1" indent="-285750">
              <a:lnSpc>
                <a:spcPct val="120000"/>
              </a:lnSpc>
              <a:buFont typeface="Arial" panose="020B0604020202020204" pitchFamily="34" charset="0"/>
              <a:buChar char="•"/>
            </a:pPr>
            <a:r>
              <a:rPr lang="zh-CN" altLang="en-US" sz="2400" dirty="0">
                <a:solidFill>
                  <a:schemeClr val="tx1"/>
                </a:solidFill>
                <a:latin typeface="+mn-ea"/>
                <a:cs typeface="+mn-ea"/>
                <a:sym typeface="+mn-lt"/>
              </a:rPr>
              <a:t>确认</a:t>
            </a:r>
            <a:r>
              <a:rPr lang="en-US" altLang="zh-CN" sz="2400" dirty="0">
                <a:solidFill>
                  <a:schemeClr val="tx1"/>
                </a:solidFill>
                <a:latin typeface="+mn-ea"/>
                <a:cs typeface="+mn-ea"/>
                <a:sym typeface="+mn-lt"/>
              </a:rPr>
              <a:t>(ACKs): </a:t>
            </a:r>
            <a:r>
              <a:rPr lang="zh-CN" altLang="en-US" sz="2400" dirty="0">
                <a:solidFill>
                  <a:schemeClr val="tx1"/>
                </a:solidFill>
                <a:latin typeface="+mn-ea"/>
                <a:cs typeface="+mn-ea"/>
                <a:sym typeface="+mn-lt"/>
              </a:rPr>
              <a:t>接收方明确告诉发送方 分组接收正确</a:t>
            </a:r>
          </a:p>
          <a:p>
            <a:pPr marL="742950" lvl="1" indent="-285750">
              <a:lnSpc>
                <a:spcPct val="120000"/>
              </a:lnSpc>
              <a:buFont typeface="Arial" panose="020B0604020202020204" pitchFamily="34" charset="0"/>
              <a:buChar char="•"/>
            </a:pPr>
            <a:r>
              <a:rPr lang="zh-CN" altLang="en-US" sz="2400" dirty="0">
                <a:solidFill>
                  <a:schemeClr val="tx1"/>
                </a:solidFill>
                <a:latin typeface="+mn-ea"/>
                <a:cs typeface="+mn-ea"/>
                <a:sym typeface="+mn-lt"/>
              </a:rPr>
              <a:t>否认 </a:t>
            </a:r>
            <a:r>
              <a:rPr lang="en-US" altLang="zh-CN" sz="2400" dirty="0">
                <a:solidFill>
                  <a:schemeClr val="tx1"/>
                </a:solidFill>
                <a:latin typeface="+mn-ea"/>
                <a:cs typeface="+mn-ea"/>
                <a:sym typeface="+mn-lt"/>
              </a:rPr>
              <a:t>(NAKs):</a:t>
            </a:r>
            <a:r>
              <a:rPr lang="zh-CN" altLang="en-US" sz="2400" dirty="0">
                <a:solidFill>
                  <a:schemeClr val="tx1"/>
                </a:solidFill>
                <a:latin typeface="+mn-ea"/>
                <a:cs typeface="+mn-ea"/>
                <a:sym typeface="+mn-lt"/>
              </a:rPr>
              <a:t>接收方明确告诉发送方 分组接收出错</a:t>
            </a:r>
          </a:p>
          <a:p>
            <a:pPr marL="742950" lvl="1" indent="-285750">
              <a:lnSpc>
                <a:spcPct val="120000"/>
              </a:lnSpc>
              <a:buFont typeface="Arial" panose="020B0604020202020204" pitchFamily="34" charset="0"/>
              <a:buChar char="•"/>
            </a:pPr>
            <a:r>
              <a:rPr lang="zh-CN" altLang="en-US" sz="2400" dirty="0">
                <a:solidFill>
                  <a:schemeClr val="tx1"/>
                </a:solidFill>
                <a:latin typeface="+mn-ea"/>
                <a:cs typeface="+mn-ea"/>
                <a:sym typeface="+mn-lt"/>
              </a:rPr>
              <a:t>发送方收到</a:t>
            </a:r>
            <a:r>
              <a:rPr lang="en-US" altLang="zh-CN" sz="2400" dirty="0">
                <a:solidFill>
                  <a:schemeClr val="tx1"/>
                </a:solidFill>
                <a:latin typeface="+mn-ea"/>
                <a:cs typeface="+mn-ea"/>
                <a:sym typeface="+mn-lt"/>
              </a:rPr>
              <a:t>NAK</a:t>
            </a:r>
            <a:r>
              <a:rPr lang="zh-CN" altLang="en-US" sz="2400" dirty="0">
                <a:solidFill>
                  <a:schemeClr val="tx1"/>
                </a:solidFill>
                <a:latin typeface="+mn-ea"/>
                <a:cs typeface="+mn-ea"/>
                <a:sym typeface="+mn-lt"/>
              </a:rPr>
              <a:t>后重发这个</a:t>
            </a:r>
            <a:r>
              <a:rPr lang="zh-CN" altLang="en-US" sz="2400" dirty="0" smtClean="0">
                <a:solidFill>
                  <a:schemeClr val="tx1"/>
                </a:solidFill>
                <a:latin typeface="+mn-ea"/>
                <a:cs typeface="+mn-ea"/>
                <a:sym typeface="+mn-lt"/>
              </a:rPr>
              <a:t>分组</a:t>
            </a:r>
            <a:endParaRPr lang="en-US" altLang="zh-CN" sz="2400" dirty="0">
              <a:solidFill>
                <a:schemeClr val="tx1"/>
              </a:solidFill>
              <a:latin typeface="+mn-ea"/>
              <a:cs typeface="+mn-ea"/>
              <a:sym typeface="+mn-lt"/>
            </a:endParaRPr>
          </a:p>
          <a:p>
            <a:pPr marL="457200" indent="-457200">
              <a:lnSpc>
                <a:spcPct val="120000"/>
              </a:lnSpc>
              <a:spcBef>
                <a:spcPts val="600"/>
              </a:spcBef>
              <a:buFont typeface="Wingdings" panose="05000000000000000000" pitchFamily="2" charset="2"/>
              <a:buChar char="l"/>
            </a:pPr>
            <a:r>
              <a:rPr lang="zh-CN" altLang="en-US" sz="2400" dirty="0" smtClean="0">
                <a:solidFill>
                  <a:schemeClr val="tx1"/>
                </a:solidFill>
                <a:latin typeface="+mn-ea"/>
                <a:cs typeface="+mn-ea"/>
                <a:sym typeface="+mn-lt"/>
              </a:rPr>
              <a:t>在 </a:t>
            </a:r>
            <a:r>
              <a:rPr lang="en-US" altLang="zh-CN" sz="2400" dirty="0">
                <a:solidFill>
                  <a:schemeClr val="tx1"/>
                </a:solidFill>
                <a:latin typeface="+mn-ea"/>
                <a:cs typeface="+mn-ea"/>
                <a:sym typeface="+mn-lt"/>
              </a:rPr>
              <a:t>rdt2.0</a:t>
            </a:r>
            <a:r>
              <a:rPr lang="zh-CN" altLang="en-US" sz="2400" dirty="0">
                <a:solidFill>
                  <a:schemeClr val="tx1"/>
                </a:solidFill>
                <a:latin typeface="+mn-ea"/>
                <a:cs typeface="+mn-ea"/>
                <a:sym typeface="+mn-lt"/>
              </a:rPr>
              <a:t>中的新机制 </a:t>
            </a:r>
            <a:r>
              <a:rPr lang="en-US" altLang="zh-CN" sz="2400" dirty="0">
                <a:solidFill>
                  <a:schemeClr val="tx1"/>
                </a:solidFill>
                <a:latin typeface="+mn-ea"/>
                <a:cs typeface="+mn-ea"/>
                <a:sym typeface="+mn-lt"/>
              </a:rPr>
              <a:t>(</a:t>
            </a:r>
            <a:r>
              <a:rPr lang="zh-CN" altLang="en-US" sz="2400" dirty="0">
                <a:solidFill>
                  <a:schemeClr val="tx1"/>
                </a:solidFill>
                <a:latin typeface="+mn-ea"/>
                <a:cs typeface="+mn-ea"/>
                <a:sym typeface="+mn-lt"/>
              </a:rPr>
              <a:t>在 </a:t>
            </a:r>
            <a:r>
              <a:rPr lang="en-US" altLang="zh-CN" sz="2400" dirty="0">
                <a:solidFill>
                  <a:schemeClr val="tx1"/>
                </a:solidFill>
                <a:latin typeface="+mn-ea"/>
                <a:cs typeface="+mn-ea"/>
                <a:sym typeface="+mn-lt"/>
              </a:rPr>
              <a:t>rdt1.0</a:t>
            </a:r>
            <a:r>
              <a:rPr lang="zh-CN" altLang="en-US" sz="2400" dirty="0">
                <a:solidFill>
                  <a:schemeClr val="tx1"/>
                </a:solidFill>
                <a:latin typeface="+mn-ea"/>
                <a:cs typeface="+mn-ea"/>
                <a:sym typeface="+mn-lt"/>
              </a:rPr>
              <a:t>中没有的</a:t>
            </a:r>
            <a:r>
              <a:rPr lang="en-US" altLang="zh-CN" sz="2400" dirty="0">
                <a:solidFill>
                  <a:schemeClr val="tx1"/>
                </a:solidFill>
                <a:latin typeface="+mn-ea"/>
                <a:cs typeface="+mn-ea"/>
                <a:sym typeface="+mn-lt"/>
              </a:rPr>
              <a:t>):</a:t>
            </a:r>
          </a:p>
          <a:p>
            <a:pPr marL="742950" lvl="1" indent="-285750">
              <a:lnSpc>
                <a:spcPct val="120000"/>
              </a:lnSpc>
              <a:buFont typeface="Arial" panose="020B0604020202020204" pitchFamily="34" charset="0"/>
              <a:buChar char="•"/>
            </a:pPr>
            <a:r>
              <a:rPr lang="zh-CN" altLang="en-US" sz="2400" dirty="0">
                <a:solidFill>
                  <a:schemeClr val="tx1"/>
                </a:solidFill>
                <a:latin typeface="+mn-ea"/>
                <a:cs typeface="+mn-ea"/>
                <a:sym typeface="+mn-lt"/>
              </a:rPr>
              <a:t>差错检测</a:t>
            </a:r>
          </a:p>
          <a:p>
            <a:pPr marL="742950" lvl="1" indent="-285750">
              <a:lnSpc>
                <a:spcPct val="120000"/>
              </a:lnSpc>
              <a:buFont typeface="Arial" panose="020B0604020202020204" pitchFamily="34" charset="0"/>
              <a:buChar char="•"/>
            </a:pPr>
            <a:r>
              <a:rPr lang="zh-CN" altLang="en-US" sz="2400" dirty="0">
                <a:solidFill>
                  <a:schemeClr val="tx1"/>
                </a:solidFill>
                <a:latin typeface="+mn-ea"/>
                <a:cs typeface="+mn-ea"/>
                <a:sym typeface="+mn-lt"/>
              </a:rPr>
              <a:t>接收方反馈</a:t>
            </a:r>
            <a:r>
              <a:rPr lang="en-US" altLang="zh-CN" sz="2400" dirty="0">
                <a:solidFill>
                  <a:schemeClr val="tx1"/>
                </a:solidFill>
                <a:latin typeface="+mn-ea"/>
                <a:cs typeface="+mn-ea"/>
                <a:sym typeface="+mn-lt"/>
              </a:rPr>
              <a:t>: </a:t>
            </a:r>
            <a:r>
              <a:rPr lang="zh-CN" altLang="en-US" sz="2400" dirty="0">
                <a:solidFill>
                  <a:schemeClr val="tx1"/>
                </a:solidFill>
                <a:latin typeface="+mn-ea"/>
                <a:cs typeface="+mn-ea"/>
                <a:sym typeface="+mn-lt"/>
              </a:rPr>
              <a:t>控制信息 </a:t>
            </a:r>
            <a:r>
              <a:rPr lang="en-US" altLang="zh-CN" sz="2400" dirty="0">
                <a:solidFill>
                  <a:schemeClr val="tx1"/>
                </a:solidFill>
                <a:latin typeface="+mn-ea"/>
                <a:cs typeface="+mn-ea"/>
                <a:sym typeface="+mn-lt"/>
              </a:rPr>
              <a:t>(ACK,NAK)   </a:t>
            </a:r>
            <a:r>
              <a:rPr lang="en-US" altLang="zh-CN" sz="2400" dirty="0" err="1">
                <a:solidFill>
                  <a:schemeClr val="tx1"/>
                </a:solidFill>
                <a:latin typeface="+mn-ea"/>
                <a:cs typeface="+mn-ea"/>
                <a:sym typeface="+mn-lt"/>
              </a:rPr>
              <a:t>rcvr</a:t>
            </a:r>
            <a:r>
              <a:rPr lang="en-US" altLang="zh-CN" sz="2400" dirty="0">
                <a:solidFill>
                  <a:schemeClr val="tx1"/>
                </a:solidFill>
                <a:latin typeface="+mn-ea"/>
                <a:cs typeface="+mn-ea"/>
                <a:sym typeface="+mn-lt"/>
              </a:rPr>
              <a:t>-&gt;</a:t>
            </a:r>
            <a:r>
              <a:rPr lang="en-US" altLang="zh-CN" sz="2400" dirty="0" smtClean="0">
                <a:solidFill>
                  <a:schemeClr val="tx1"/>
                </a:solidFill>
                <a:latin typeface="+mn-ea"/>
                <a:cs typeface="+mn-ea"/>
                <a:sym typeface="+mn-lt"/>
              </a:rPr>
              <a:t>sender</a:t>
            </a:r>
          </a:p>
          <a:p>
            <a:pPr marL="742950" lvl="1" indent="-285750">
              <a:lnSpc>
                <a:spcPct val="120000"/>
              </a:lnSpc>
              <a:buFont typeface="Arial" panose="020B0604020202020204" pitchFamily="34" charset="0"/>
              <a:buChar char="•"/>
            </a:pPr>
            <a:r>
              <a:rPr lang="zh-CN" altLang="en-US" sz="2400" dirty="0">
                <a:solidFill>
                  <a:schemeClr val="tx1"/>
                </a:solidFill>
                <a:latin typeface="+mn-ea"/>
                <a:cs typeface="+mn-ea"/>
                <a:sym typeface="+mn-lt"/>
              </a:rPr>
              <a:t>重传</a:t>
            </a:r>
            <a:endParaRPr lang="en-US" altLang="zh-CN" sz="2400" dirty="0">
              <a:solidFill>
                <a:schemeClr val="tx1"/>
              </a:solidFill>
              <a:latin typeface="+mn-ea"/>
              <a:cs typeface="+mn-ea"/>
              <a:sym typeface="+mn-lt"/>
            </a:endParaRPr>
          </a:p>
        </p:txBody>
      </p:sp>
      <p:sp>
        <p:nvSpPr>
          <p:cNvPr id="4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可靠数据传输原理</a:t>
            </a:r>
          </a:p>
        </p:txBody>
      </p:sp>
      <p:sp>
        <p:nvSpPr>
          <p:cNvPr id="41" name="矩形 40"/>
          <p:cNvSpPr/>
          <p:nvPr/>
        </p:nvSpPr>
        <p:spPr>
          <a:xfrm>
            <a:off x="611560" y="1524000"/>
            <a:ext cx="5673348" cy="646331"/>
          </a:xfrm>
          <a:prstGeom prst="rect">
            <a:avLst/>
          </a:prstGeom>
        </p:spPr>
        <p:txBody>
          <a:bodyPr wrap="none">
            <a:spAutoFit/>
          </a:bodyPr>
          <a:lstStyle/>
          <a:p>
            <a:pPr algn="ctr"/>
            <a:r>
              <a:rPr lang="en-US" altLang="zh-CN" sz="3600" b="1" dirty="0">
                <a:solidFill>
                  <a:schemeClr val="accent1"/>
                </a:solidFill>
                <a:cs typeface="+mn-ea"/>
                <a:sym typeface="+mn-lt"/>
              </a:rPr>
              <a:t>Rdt2.0: </a:t>
            </a:r>
            <a:r>
              <a:rPr lang="zh-CN" altLang="en-US" sz="3600" b="1" dirty="0">
                <a:solidFill>
                  <a:schemeClr val="accent1"/>
                </a:solidFill>
                <a:cs typeface="+mn-ea"/>
                <a:sym typeface="+mn-lt"/>
              </a:rPr>
              <a:t>具有</a:t>
            </a:r>
            <a:r>
              <a:rPr lang="en-US" altLang="zh-CN" sz="3600" b="1" dirty="0">
                <a:solidFill>
                  <a:schemeClr val="accent1"/>
                </a:solidFill>
                <a:cs typeface="+mn-ea"/>
                <a:sym typeface="+mn-lt"/>
              </a:rPr>
              <a:t>bit</a:t>
            </a:r>
            <a:r>
              <a:rPr lang="zh-CN" altLang="en-US" sz="3600" b="1" dirty="0">
                <a:solidFill>
                  <a:schemeClr val="accent1"/>
                </a:solidFill>
                <a:cs typeface="+mn-ea"/>
                <a:sym typeface="+mn-lt"/>
              </a:rPr>
              <a:t>错误的信道</a:t>
            </a:r>
            <a:endParaRPr lang="en-US" altLang="zh-CN" sz="3600" b="1" dirty="0">
              <a:solidFill>
                <a:schemeClr val="accent1"/>
              </a:solidFill>
              <a:cs typeface="+mn-ea"/>
              <a:sym typeface="+mn-lt"/>
            </a:endParaRPr>
          </a:p>
        </p:txBody>
      </p:sp>
      <p:sp>
        <p:nvSpPr>
          <p:cNvPr id="6" name="矩形 5"/>
          <p:cNvSpPr/>
          <p:nvPr/>
        </p:nvSpPr>
        <p:spPr>
          <a:xfrm>
            <a:off x="611560" y="760477"/>
            <a:ext cx="8340746" cy="646331"/>
          </a:xfrm>
          <a:prstGeom prst="rect">
            <a:avLst/>
          </a:prstGeom>
        </p:spPr>
        <p:txBody>
          <a:bodyPr wrap="none">
            <a:spAutoFit/>
          </a:bodyPr>
          <a:lstStyle/>
          <a:p>
            <a:pPr algn="ctr"/>
            <a:r>
              <a:rPr lang="en-US" altLang="zh-CN" sz="3600" b="1" dirty="0">
                <a:solidFill>
                  <a:schemeClr val="accent1"/>
                </a:solidFill>
                <a:cs typeface="+mn-ea"/>
                <a:sym typeface="+mn-lt"/>
              </a:rPr>
              <a:t>Rdt1.0: </a:t>
            </a:r>
            <a:r>
              <a:rPr lang="zh-CN" altLang="en-US" sz="3600" b="1" dirty="0">
                <a:solidFill>
                  <a:schemeClr val="accent1"/>
                </a:solidFill>
                <a:cs typeface="+mn-ea"/>
                <a:sym typeface="+mn-lt"/>
              </a:rPr>
              <a:t>完全可靠信道上的可靠数据传输</a:t>
            </a:r>
            <a:endParaRPr lang="en-US" altLang="zh-CN" sz="3600" b="1" dirty="0">
              <a:solidFill>
                <a:schemeClr val="accent1"/>
              </a:solidFill>
              <a:cs typeface="+mn-ea"/>
              <a:sym typeface="+mn-lt"/>
            </a:endParaRPr>
          </a:p>
        </p:txBody>
      </p:sp>
    </p:spTree>
    <p:extLst>
      <p:ext uri="{BB962C8B-B14F-4D97-AF65-F5344CB8AC3E}">
        <p14:creationId xmlns:p14="http://schemas.microsoft.com/office/powerpoint/2010/main" val="30619237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500"/>
                                        <p:tgtEl>
                                          <p:spTgt spid="4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0" grpId="0"/>
      <p:bldP spid="41" grpId="0"/>
      <p:bldP spid="6"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1754188" y="3810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可靠数据传输原理</a:t>
            </a:r>
          </a:p>
        </p:txBody>
      </p:sp>
      <p:sp>
        <p:nvSpPr>
          <p:cNvPr id="41" name="矩形 40"/>
          <p:cNvSpPr/>
          <p:nvPr/>
        </p:nvSpPr>
        <p:spPr>
          <a:xfrm>
            <a:off x="4221130" y="710268"/>
            <a:ext cx="3749744" cy="646331"/>
          </a:xfrm>
          <a:prstGeom prst="rect">
            <a:avLst/>
          </a:prstGeom>
        </p:spPr>
        <p:txBody>
          <a:bodyPr wrap="none">
            <a:spAutoFit/>
          </a:bodyPr>
          <a:lstStyle/>
          <a:p>
            <a:pPr algn="ctr"/>
            <a:r>
              <a:rPr lang="en-US" altLang="zh-CN" sz="3600" b="1" dirty="0">
                <a:solidFill>
                  <a:schemeClr val="accent1"/>
                </a:solidFill>
                <a:cs typeface="+mn-ea"/>
                <a:sym typeface="+mn-lt"/>
              </a:rPr>
              <a:t>rdt2.0: FSM </a:t>
            </a:r>
            <a:r>
              <a:rPr lang="zh-CN" altLang="en-US" sz="3600" b="1" dirty="0">
                <a:solidFill>
                  <a:schemeClr val="accent1"/>
                </a:solidFill>
                <a:cs typeface="+mn-ea"/>
                <a:sym typeface="+mn-lt"/>
              </a:rPr>
              <a:t>规范</a:t>
            </a:r>
            <a:endParaRPr lang="en-US" altLang="zh-CN" sz="3600" b="1" dirty="0">
              <a:solidFill>
                <a:schemeClr val="accent1"/>
              </a:solidFill>
              <a:cs typeface="+mn-ea"/>
              <a:sym typeface="+mn-lt"/>
            </a:endParaRPr>
          </a:p>
        </p:txBody>
      </p:sp>
      <p:grpSp>
        <p:nvGrpSpPr>
          <p:cNvPr id="9" name="Group 37"/>
          <p:cNvGrpSpPr>
            <a:grpSpLocks/>
          </p:cNvGrpSpPr>
          <p:nvPr/>
        </p:nvGrpSpPr>
        <p:grpSpPr bwMode="auto">
          <a:xfrm>
            <a:off x="247650" y="1219200"/>
            <a:ext cx="5822950" cy="5060950"/>
            <a:chOff x="220" y="764"/>
            <a:chExt cx="3668" cy="3188"/>
          </a:xfrm>
        </p:grpSpPr>
        <p:sp>
          <p:nvSpPr>
            <p:cNvPr id="10" name="Oval 18"/>
            <p:cNvSpPr>
              <a:spLocks noChangeArrowheads="1"/>
            </p:cNvSpPr>
            <p:nvPr/>
          </p:nvSpPr>
          <p:spPr bwMode="auto">
            <a:xfrm>
              <a:off x="460" y="1773"/>
              <a:ext cx="689" cy="980"/>
            </a:xfrm>
            <a:prstGeom prst="ellipse">
              <a:avLst/>
            </a:prstGeom>
            <a:solidFill>
              <a:srgbClr val="FFFFFF"/>
            </a:solidFill>
            <a:ln w="12700">
              <a:solidFill>
                <a:srgbClr val="000000"/>
              </a:solidFill>
              <a:round/>
              <a:headEnd/>
              <a:tailEnd/>
            </a:ln>
          </p:spPr>
          <p:txBody>
            <a:bodyPr wrap="none" anchor="ct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endParaRPr lang="zh-CN" altLang="en-US" sz="1800">
                <a:ea typeface="宋体" panose="02010600030101010101" pitchFamily="2" charset="-122"/>
              </a:endParaRPr>
            </a:p>
          </p:txBody>
        </p:sp>
        <p:sp>
          <p:nvSpPr>
            <p:cNvPr id="11" name="Rectangle 19"/>
            <p:cNvSpPr>
              <a:spLocks noChangeArrowheads="1"/>
            </p:cNvSpPr>
            <p:nvPr/>
          </p:nvSpPr>
          <p:spPr bwMode="auto">
            <a:xfrm>
              <a:off x="391" y="1861"/>
              <a:ext cx="835" cy="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spcBef>
                  <a:spcPct val="0"/>
                </a:spcBef>
                <a:buFontTx/>
                <a:buNone/>
              </a:pPr>
              <a:endParaRPr lang="en-US" altLang="zh-CN" sz="1600" b="1" dirty="0">
                <a:latin typeface="Arial" panose="020B0604020202020204" pitchFamily="34" charset="0"/>
                <a:ea typeface="宋体" panose="02010600030101010101" pitchFamily="2" charset="-122"/>
              </a:endParaRPr>
            </a:p>
            <a:p>
              <a:pPr algn="ctr">
                <a:spcBef>
                  <a:spcPct val="0"/>
                </a:spcBef>
                <a:buFontTx/>
                <a:buNone/>
              </a:pPr>
              <a:r>
                <a:rPr lang="zh-CN" altLang="en-US" sz="1600" b="1" dirty="0">
                  <a:latin typeface="Arial" panose="020B0604020202020204" pitchFamily="34" charset="0"/>
                  <a:ea typeface="宋体" panose="02010600030101010101" pitchFamily="2" charset="-122"/>
                </a:rPr>
                <a:t>等待来自上层的调用</a:t>
              </a:r>
              <a:endParaRPr lang="zh-CN" altLang="en-US" sz="1600" b="1" dirty="0">
                <a:ea typeface="宋体" panose="02010600030101010101" pitchFamily="2" charset="-122"/>
              </a:endParaRPr>
            </a:p>
            <a:p>
              <a:pPr algn="ctr">
                <a:spcBef>
                  <a:spcPct val="0"/>
                </a:spcBef>
                <a:buFontTx/>
                <a:buNone/>
              </a:pPr>
              <a:endParaRPr lang="en-US" altLang="zh-CN" sz="1600" b="1" dirty="0">
                <a:solidFill>
                  <a:schemeClr val="bg2"/>
                </a:solidFill>
                <a:ea typeface="宋体" panose="02010600030101010101" pitchFamily="2" charset="-122"/>
              </a:endParaRPr>
            </a:p>
          </p:txBody>
        </p:sp>
        <p:sp>
          <p:nvSpPr>
            <p:cNvPr id="12" name="Rectangle 20"/>
            <p:cNvSpPr>
              <a:spLocks noChangeArrowheads="1"/>
            </p:cNvSpPr>
            <p:nvPr/>
          </p:nvSpPr>
          <p:spPr bwMode="auto">
            <a:xfrm>
              <a:off x="676" y="1046"/>
              <a:ext cx="2534"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600" b="1" dirty="0" err="1">
                  <a:latin typeface="Arial" panose="020B0604020202020204" pitchFamily="34" charset="0"/>
                  <a:ea typeface="宋体" panose="02010600030101010101" pitchFamily="2" charset="-122"/>
                </a:rPr>
                <a:t>snkpkt</a:t>
              </a:r>
              <a:r>
                <a:rPr lang="en-US" altLang="zh-CN" sz="1600" b="1" dirty="0">
                  <a:latin typeface="Arial" panose="020B0604020202020204" pitchFamily="34" charset="0"/>
                  <a:ea typeface="宋体" panose="02010600030101010101" pitchFamily="2" charset="-122"/>
                </a:rPr>
                <a:t> = </a:t>
              </a:r>
              <a:r>
                <a:rPr lang="en-US" altLang="zh-CN" sz="1600" b="1" dirty="0" err="1">
                  <a:latin typeface="Arial" panose="020B0604020202020204" pitchFamily="34" charset="0"/>
                  <a:ea typeface="宋体" panose="02010600030101010101" pitchFamily="2" charset="-122"/>
                </a:rPr>
                <a:t>make_pkt</a:t>
              </a:r>
              <a:r>
                <a:rPr lang="en-US" altLang="zh-CN" sz="1600" b="1" dirty="0">
                  <a:latin typeface="Arial" panose="020B0604020202020204" pitchFamily="34" charset="0"/>
                  <a:ea typeface="宋体" panose="02010600030101010101" pitchFamily="2" charset="-122"/>
                </a:rPr>
                <a:t>(data, checksum)</a:t>
              </a:r>
            </a:p>
            <a:p>
              <a:pPr>
                <a:spcBef>
                  <a:spcPct val="0"/>
                </a:spcBef>
                <a:buFontTx/>
                <a:buNone/>
              </a:pPr>
              <a:r>
                <a:rPr lang="en-US" altLang="zh-CN" sz="1600" b="1" dirty="0" err="1">
                  <a:latin typeface="Arial" panose="020B0604020202020204" pitchFamily="34" charset="0"/>
                  <a:ea typeface="宋体" panose="02010600030101010101" pitchFamily="2" charset="-122"/>
                </a:rPr>
                <a:t>udt_send</a:t>
              </a:r>
              <a:r>
                <a:rPr lang="en-US" altLang="zh-CN" sz="1600" b="1" dirty="0">
                  <a:latin typeface="Arial" panose="020B0604020202020204" pitchFamily="34" charset="0"/>
                  <a:ea typeface="宋体" panose="02010600030101010101" pitchFamily="2" charset="-122"/>
                </a:rPr>
                <a:t>(</a:t>
              </a:r>
              <a:r>
                <a:rPr lang="en-US" altLang="zh-CN" sz="1600" b="1" dirty="0" err="1">
                  <a:latin typeface="Arial" panose="020B0604020202020204" pitchFamily="34" charset="0"/>
                  <a:ea typeface="宋体" panose="02010600030101010101" pitchFamily="2" charset="-122"/>
                </a:rPr>
                <a:t>sndpkt</a:t>
              </a:r>
              <a:r>
                <a:rPr lang="en-US" altLang="zh-CN" sz="1600" b="1" dirty="0">
                  <a:latin typeface="Arial" panose="020B0604020202020204" pitchFamily="34" charset="0"/>
                  <a:ea typeface="宋体" panose="02010600030101010101" pitchFamily="2" charset="-122"/>
                </a:rPr>
                <a:t>)</a:t>
              </a:r>
            </a:p>
          </p:txBody>
        </p:sp>
        <p:sp>
          <p:nvSpPr>
            <p:cNvPr id="13" name="Line 21"/>
            <p:cNvSpPr>
              <a:spLocks noChangeShapeType="1"/>
            </p:cNvSpPr>
            <p:nvPr/>
          </p:nvSpPr>
          <p:spPr bwMode="auto">
            <a:xfrm>
              <a:off x="749" y="1037"/>
              <a:ext cx="68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4" name="Freeform 22"/>
            <p:cNvSpPr>
              <a:spLocks/>
            </p:cNvSpPr>
            <p:nvPr/>
          </p:nvSpPr>
          <p:spPr bwMode="auto">
            <a:xfrm>
              <a:off x="712" y="1610"/>
              <a:ext cx="1254" cy="184"/>
            </a:xfrm>
            <a:custGeom>
              <a:avLst/>
              <a:gdLst>
                <a:gd name="T0" fmla="*/ 0 w 1254"/>
                <a:gd name="T1" fmla="*/ 183 h 184"/>
                <a:gd name="T2" fmla="*/ 6 w 1254"/>
                <a:gd name="T3" fmla="*/ 161 h 184"/>
                <a:gd name="T4" fmla="*/ 19 w 1254"/>
                <a:gd name="T5" fmla="*/ 139 h 184"/>
                <a:gd name="T6" fmla="*/ 37 w 1254"/>
                <a:gd name="T7" fmla="*/ 120 h 184"/>
                <a:gd name="T8" fmla="*/ 62 w 1254"/>
                <a:gd name="T9" fmla="*/ 102 h 184"/>
                <a:gd name="T10" fmla="*/ 91 w 1254"/>
                <a:gd name="T11" fmla="*/ 85 h 184"/>
                <a:gd name="T12" fmla="*/ 126 w 1254"/>
                <a:gd name="T13" fmla="*/ 70 h 184"/>
                <a:gd name="T14" fmla="*/ 165 w 1254"/>
                <a:gd name="T15" fmla="*/ 56 h 184"/>
                <a:gd name="T16" fmla="*/ 207 w 1254"/>
                <a:gd name="T17" fmla="*/ 44 h 184"/>
                <a:gd name="T18" fmla="*/ 253 w 1254"/>
                <a:gd name="T19" fmla="*/ 33 h 184"/>
                <a:gd name="T20" fmla="*/ 302 w 1254"/>
                <a:gd name="T21" fmla="*/ 24 h 184"/>
                <a:gd name="T22" fmla="*/ 408 w 1254"/>
                <a:gd name="T23" fmla="*/ 10 h 184"/>
                <a:gd name="T24" fmla="*/ 521 w 1254"/>
                <a:gd name="T25" fmla="*/ 2 h 184"/>
                <a:gd name="T26" fmla="*/ 637 w 1254"/>
                <a:gd name="T27" fmla="*/ 0 h 184"/>
                <a:gd name="T28" fmla="*/ 752 w 1254"/>
                <a:gd name="T29" fmla="*/ 4 h 184"/>
                <a:gd name="T30" fmla="*/ 864 w 1254"/>
                <a:gd name="T31" fmla="*/ 13 h 184"/>
                <a:gd name="T32" fmla="*/ 968 w 1254"/>
                <a:gd name="T33" fmla="*/ 28 h 184"/>
                <a:gd name="T34" fmla="*/ 1016 w 1254"/>
                <a:gd name="T35" fmla="*/ 37 h 184"/>
                <a:gd name="T36" fmla="*/ 1061 w 1254"/>
                <a:gd name="T37" fmla="*/ 48 h 184"/>
                <a:gd name="T38" fmla="*/ 1102 w 1254"/>
                <a:gd name="T39" fmla="*/ 60 h 184"/>
                <a:gd name="T40" fmla="*/ 1140 w 1254"/>
                <a:gd name="T41" fmla="*/ 74 h 184"/>
                <a:gd name="T42" fmla="*/ 1173 w 1254"/>
                <a:gd name="T43" fmla="*/ 89 h 184"/>
                <a:gd name="T44" fmla="*/ 1201 w 1254"/>
                <a:gd name="T45" fmla="*/ 105 h 184"/>
                <a:gd name="T46" fmla="*/ 1223 w 1254"/>
                <a:gd name="T47" fmla="*/ 123 h 184"/>
                <a:gd name="T48" fmla="*/ 1239 w 1254"/>
                <a:gd name="T49" fmla="*/ 141 h 184"/>
                <a:gd name="T50" fmla="*/ 1250 w 1254"/>
                <a:gd name="T51" fmla="*/ 162 h 184"/>
                <a:gd name="T52" fmla="*/ 1253 w 1254"/>
                <a:gd name="T53" fmla="*/ 183 h 18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254"/>
                <a:gd name="T82" fmla="*/ 0 h 184"/>
                <a:gd name="T83" fmla="*/ 1254 w 1254"/>
                <a:gd name="T84" fmla="*/ 184 h 18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254" h="184">
                  <a:moveTo>
                    <a:pt x="0" y="183"/>
                  </a:moveTo>
                  <a:lnTo>
                    <a:pt x="6" y="161"/>
                  </a:lnTo>
                  <a:lnTo>
                    <a:pt x="19" y="139"/>
                  </a:lnTo>
                  <a:lnTo>
                    <a:pt x="37" y="120"/>
                  </a:lnTo>
                  <a:lnTo>
                    <a:pt x="62" y="102"/>
                  </a:lnTo>
                  <a:lnTo>
                    <a:pt x="91" y="85"/>
                  </a:lnTo>
                  <a:lnTo>
                    <a:pt x="126" y="70"/>
                  </a:lnTo>
                  <a:lnTo>
                    <a:pt x="165" y="56"/>
                  </a:lnTo>
                  <a:lnTo>
                    <a:pt x="207" y="44"/>
                  </a:lnTo>
                  <a:lnTo>
                    <a:pt x="253" y="33"/>
                  </a:lnTo>
                  <a:lnTo>
                    <a:pt x="302" y="24"/>
                  </a:lnTo>
                  <a:lnTo>
                    <a:pt x="408" y="10"/>
                  </a:lnTo>
                  <a:lnTo>
                    <a:pt x="521" y="2"/>
                  </a:lnTo>
                  <a:lnTo>
                    <a:pt x="637" y="0"/>
                  </a:lnTo>
                  <a:lnTo>
                    <a:pt x="752" y="4"/>
                  </a:lnTo>
                  <a:lnTo>
                    <a:pt x="864" y="13"/>
                  </a:lnTo>
                  <a:lnTo>
                    <a:pt x="968" y="28"/>
                  </a:lnTo>
                  <a:lnTo>
                    <a:pt x="1016" y="37"/>
                  </a:lnTo>
                  <a:lnTo>
                    <a:pt x="1061" y="48"/>
                  </a:lnTo>
                  <a:lnTo>
                    <a:pt x="1102" y="60"/>
                  </a:lnTo>
                  <a:lnTo>
                    <a:pt x="1140" y="74"/>
                  </a:lnTo>
                  <a:lnTo>
                    <a:pt x="1173" y="89"/>
                  </a:lnTo>
                  <a:lnTo>
                    <a:pt x="1201" y="105"/>
                  </a:lnTo>
                  <a:lnTo>
                    <a:pt x="1223" y="123"/>
                  </a:lnTo>
                  <a:lnTo>
                    <a:pt x="1239" y="141"/>
                  </a:lnTo>
                  <a:lnTo>
                    <a:pt x="1250" y="162"/>
                  </a:lnTo>
                  <a:lnTo>
                    <a:pt x="1253" y="183"/>
                  </a:lnTo>
                </a:path>
              </a:pathLst>
            </a:custGeom>
            <a:noFill/>
            <a:ln w="3810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 name="Freeform 23"/>
            <p:cNvSpPr>
              <a:spLocks/>
            </p:cNvSpPr>
            <p:nvPr/>
          </p:nvSpPr>
          <p:spPr bwMode="auto">
            <a:xfrm>
              <a:off x="746" y="2719"/>
              <a:ext cx="1253" cy="184"/>
            </a:xfrm>
            <a:custGeom>
              <a:avLst/>
              <a:gdLst>
                <a:gd name="T0" fmla="*/ 0 w 1253"/>
                <a:gd name="T1" fmla="*/ 0 h 184"/>
                <a:gd name="T2" fmla="*/ 6 w 1253"/>
                <a:gd name="T3" fmla="*/ 23 h 184"/>
                <a:gd name="T4" fmla="*/ 19 w 1253"/>
                <a:gd name="T5" fmla="*/ 44 h 184"/>
                <a:gd name="T6" fmla="*/ 37 w 1253"/>
                <a:gd name="T7" fmla="*/ 64 h 184"/>
                <a:gd name="T8" fmla="*/ 62 w 1253"/>
                <a:gd name="T9" fmla="*/ 82 h 184"/>
                <a:gd name="T10" fmla="*/ 91 w 1253"/>
                <a:gd name="T11" fmla="*/ 99 h 184"/>
                <a:gd name="T12" fmla="*/ 125 w 1253"/>
                <a:gd name="T13" fmla="*/ 114 h 184"/>
                <a:gd name="T14" fmla="*/ 164 w 1253"/>
                <a:gd name="T15" fmla="*/ 128 h 184"/>
                <a:gd name="T16" fmla="*/ 207 w 1253"/>
                <a:gd name="T17" fmla="*/ 140 h 184"/>
                <a:gd name="T18" fmla="*/ 253 w 1253"/>
                <a:gd name="T19" fmla="*/ 150 h 184"/>
                <a:gd name="T20" fmla="*/ 302 w 1253"/>
                <a:gd name="T21" fmla="*/ 159 h 184"/>
                <a:gd name="T22" fmla="*/ 408 w 1253"/>
                <a:gd name="T23" fmla="*/ 173 h 184"/>
                <a:gd name="T24" fmla="*/ 521 w 1253"/>
                <a:gd name="T25" fmla="*/ 181 h 184"/>
                <a:gd name="T26" fmla="*/ 636 w 1253"/>
                <a:gd name="T27" fmla="*/ 183 h 184"/>
                <a:gd name="T28" fmla="*/ 751 w 1253"/>
                <a:gd name="T29" fmla="*/ 180 h 184"/>
                <a:gd name="T30" fmla="*/ 863 w 1253"/>
                <a:gd name="T31" fmla="*/ 170 h 184"/>
                <a:gd name="T32" fmla="*/ 967 w 1253"/>
                <a:gd name="T33" fmla="*/ 156 h 184"/>
                <a:gd name="T34" fmla="*/ 1015 w 1253"/>
                <a:gd name="T35" fmla="*/ 146 h 184"/>
                <a:gd name="T36" fmla="*/ 1060 w 1253"/>
                <a:gd name="T37" fmla="*/ 135 h 184"/>
                <a:gd name="T38" fmla="*/ 1101 w 1253"/>
                <a:gd name="T39" fmla="*/ 123 h 184"/>
                <a:gd name="T40" fmla="*/ 1139 w 1253"/>
                <a:gd name="T41" fmla="*/ 110 h 184"/>
                <a:gd name="T42" fmla="*/ 1172 w 1253"/>
                <a:gd name="T43" fmla="*/ 94 h 184"/>
                <a:gd name="T44" fmla="*/ 1200 w 1253"/>
                <a:gd name="T45" fmla="*/ 78 h 184"/>
                <a:gd name="T46" fmla="*/ 1222 w 1253"/>
                <a:gd name="T47" fmla="*/ 61 h 184"/>
                <a:gd name="T48" fmla="*/ 1238 w 1253"/>
                <a:gd name="T49" fmla="*/ 42 h 184"/>
                <a:gd name="T50" fmla="*/ 1249 w 1253"/>
                <a:gd name="T51" fmla="*/ 22 h 184"/>
                <a:gd name="T52" fmla="*/ 1252 w 1253"/>
                <a:gd name="T53" fmla="*/ 0 h 18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253"/>
                <a:gd name="T82" fmla="*/ 0 h 184"/>
                <a:gd name="T83" fmla="*/ 1253 w 1253"/>
                <a:gd name="T84" fmla="*/ 184 h 18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253" h="184">
                  <a:moveTo>
                    <a:pt x="0" y="0"/>
                  </a:moveTo>
                  <a:lnTo>
                    <a:pt x="6" y="23"/>
                  </a:lnTo>
                  <a:lnTo>
                    <a:pt x="19" y="44"/>
                  </a:lnTo>
                  <a:lnTo>
                    <a:pt x="37" y="64"/>
                  </a:lnTo>
                  <a:lnTo>
                    <a:pt x="62" y="82"/>
                  </a:lnTo>
                  <a:lnTo>
                    <a:pt x="91" y="99"/>
                  </a:lnTo>
                  <a:lnTo>
                    <a:pt x="125" y="114"/>
                  </a:lnTo>
                  <a:lnTo>
                    <a:pt x="164" y="128"/>
                  </a:lnTo>
                  <a:lnTo>
                    <a:pt x="207" y="140"/>
                  </a:lnTo>
                  <a:lnTo>
                    <a:pt x="253" y="150"/>
                  </a:lnTo>
                  <a:lnTo>
                    <a:pt x="302" y="159"/>
                  </a:lnTo>
                  <a:lnTo>
                    <a:pt x="408" y="173"/>
                  </a:lnTo>
                  <a:lnTo>
                    <a:pt x="521" y="181"/>
                  </a:lnTo>
                  <a:lnTo>
                    <a:pt x="636" y="183"/>
                  </a:lnTo>
                  <a:lnTo>
                    <a:pt x="751" y="180"/>
                  </a:lnTo>
                  <a:lnTo>
                    <a:pt x="863" y="170"/>
                  </a:lnTo>
                  <a:lnTo>
                    <a:pt x="967" y="156"/>
                  </a:lnTo>
                  <a:lnTo>
                    <a:pt x="1015" y="146"/>
                  </a:lnTo>
                  <a:lnTo>
                    <a:pt x="1060" y="135"/>
                  </a:lnTo>
                  <a:lnTo>
                    <a:pt x="1101" y="123"/>
                  </a:lnTo>
                  <a:lnTo>
                    <a:pt x="1139" y="110"/>
                  </a:lnTo>
                  <a:lnTo>
                    <a:pt x="1172" y="94"/>
                  </a:lnTo>
                  <a:lnTo>
                    <a:pt x="1200" y="78"/>
                  </a:lnTo>
                  <a:lnTo>
                    <a:pt x="1222" y="61"/>
                  </a:lnTo>
                  <a:lnTo>
                    <a:pt x="1238" y="42"/>
                  </a:lnTo>
                  <a:lnTo>
                    <a:pt x="1249" y="22"/>
                  </a:lnTo>
                  <a:lnTo>
                    <a:pt x="1252" y="0"/>
                  </a:lnTo>
                </a:path>
              </a:pathLst>
            </a:custGeom>
            <a:noFill/>
            <a:ln w="38100" cap="rnd">
              <a:solidFill>
                <a:schemeClr val="tx1"/>
              </a:solidFill>
              <a:round/>
              <a:headEnd type="stealth" w="med" len="med"/>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 name="Rectangle 24"/>
            <p:cNvSpPr>
              <a:spLocks noChangeArrowheads="1"/>
            </p:cNvSpPr>
            <p:nvPr/>
          </p:nvSpPr>
          <p:spPr bwMode="auto">
            <a:xfrm>
              <a:off x="722" y="3076"/>
              <a:ext cx="2468"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600" b="1" dirty="0" err="1">
                  <a:latin typeface="Arial" panose="020B0604020202020204" pitchFamily="34" charset="0"/>
                  <a:ea typeface="宋体" panose="02010600030101010101" pitchFamily="2" charset="-122"/>
                </a:rPr>
                <a:t>rdt_rcv</a:t>
              </a:r>
              <a:r>
                <a:rPr lang="en-US" altLang="zh-CN" sz="1600" b="1" dirty="0">
                  <a:latin typeface="Arial" panose="020B0604020202020204" pitchFamily="34" charset="0"/>
                  <a:ea typeface="宋体" panose="02010600030101010101" pitchFamily="2" charset="-122"/>
                </a:rPr>
                <a:t>(</a:t>
              </a:r>
              <a:r>
                <a:rPr lang="en-US" altLang="zh-CN" sz="1600" b="1" dirty="0" err="1">
                  <a:latin typeface="Arial" panose="020B0604020202020204" pitchFamily="34" charset="0"/>
                  <a:ea typeface="宋体" panose="02010600030101010101" pitchFamily="2" charset="-122"/>
                </a:rPr>
                <a:t>rcvpkt</a:t>
              </a:r>
              <a:r>
                <a:rPr lang="en-US" altLang="zh-CN" sz="1600" b="1" dirty="0">
                  <a:latin typeface="Arial" panose="020B0604020202020204" pitchFamily="34" charset="0"/>
                  <a:ea typeface="宋体" panose="02010600030101010101" pitchFamily="2" charset="-122"/>
                </a:rPr>
                <a:t>) &amp;&amp; </a:t>
              </a:r>
              <a:r>
                <a:rPr lang="en-US" altLang="zh-CN" sz="1600" b="1" dirty="0" err="1">
                  <a:latin typeface="Arial" panose="020B0604020202020204" pitchFamily="34" charset="0"/>
                  <a:ea typeface="宋体" panose="02010600030101010101" pitchFamily="2" charset="-122"/>
                </a:rPr>
                <a:t>isACK</a:t>
              </a:r>
              <a:r>
                <a:rPr lang="en-US" altLang="zh-CN" sz="1600" b="1" dirty="0">
                  <a:latin typeface="Arial" panose="020B0604020202020204" pitchFamily="34" charset="0"/>
                  <a:ea typeface="宋体" panose="02010600030101010101" pitchFamily="2" charset="-122"/>
                </a:rPr>
                <a:t>(</a:t>
              </a:r>
              <a:r>
                <a:rPr lang="en-US" altLang="zh-CN" sz="1600" b="1" dirty="0" err="1">
                  <a:latin typeface="Arial" panose="020B0604020202020204" pitchFamily="34" charset="0"/>
                  <a:ea typeface="宋体" panose="02010600030101010101" pitchFamily="2" charset="-122"/>
                </a:rPr>
                <a:t>rcvpkt</a:t>
              </a:r>
              <a:r>
                <a:rPr lang="en-US" altLang="zh-CN" sz="1600" b="1" dirty="0">
                  <a:latin typeface="Arial" panose="020B0604020202020204" pitchFamily="34" charset="0"/>
                  <a:ea typeface="宋体" panose="02010600030101010101" pitchFamily="2" charset="-122"/>
                </a:rPr>
                <a:t>)</a:t>
              </a:r>
            </a:p>
          </p:txBody>
        </p:sp>
        <p:sp>
          <p:nvSpPr>
            <p:cNvPr id="17" name="Line 25"/>
            <p:cNvSpPr>
              <a:spLocks noChangeShapeType="1"/>
            </p:cNvSpPr>
            <p:nvPr/>
          </p:nvSpPr>
          <p:spPr bwMode="auto">
            <a:xfrm>
              <a:off x="793" y="3363"/>
              <a:ext cx="68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8" name="Freeform 26"/>
            <p:cNvSpPr>
              <a:spLocks/>
            </p:cNvSpPr>
            <p:nvPr/>
          </p:nvSpPr>
          <p:spPr bwMode="auto">
            <a:xfrm>
              <a:off x="2239" y="1997"/>
              <a:ext cx="238" cy="601"/>
            </a:xfrm>
            <a:custGeom>
              <a:avLst/>
              <a:gdLst>
                <a:gd name="T0" fmla="*/ 0 w 238"/>
                <a:gd name="T1" fmla="*/ 20 h 601"/>
                <a:gd name="T2" fmla="*/ 28 w 238"/>
                <a:gd name="T3" fmla="*/ 7 h 601"/>
                <a:gd name="T4" fmla="*/ 54 w 238"/>
                <a:gd name="T5" fmla="*/ 1 h 601"/>
                <a:gd name="T6" fmla="*/ 79 w 238"/>
                <a:gd name="T7" fmla="*/ 0 h 601"/>
                <a:gd name="T8" fmla="*/ 101 w 238"/>
                <a:gd name="T9" fmla="*/ 5 h 601"/>
                <a:gd name="T10" fmla="*/ 122 w 238"/>
                <a:gd name="T11" fmla="*/ 13 h 601"/>
                <a:gd name="T12" fmla="*/ 142 w 238"/>
                <a:gd name="T13" fmla="*/ 26 h 601"/>
                <a:gd name="T14" fmla="*/ 159 w 238"/>
                <a:gd name="T15" fmla="*/ 43 h 601"/>
                <a:gd name="T16" fmla="*/ 175 w 238"/>
                <a:gd name="T17" fmla="*/ 64 h 601"/>
                <a:gd name="T18" fmla="*/ 189 w 238"/>
                <a:gd name="T19" fmla="*/ 88 h 601"/>
                <a:gd name="T20" fmla="*/ 201 w 238"/>
                <a:gd name="T21" fmla="*/ 114 h 601"/>
                <a:gd name="T22" fmla="*/ 212 w 238"/>
                <a:gd name="T23" fmla="*/ 142 h 601"/>
                <a:gd name="T24" fmla="*/ 220 w 238"/>
                <a:gd name="T25" fmla="*/ 173 h 601"/>
                <a:gd name="T26" fmla="*/ 232 w 238"/>
                <a:gd name="T27" fmla="*/ 238 h 601"/>
                <a:gd name="T28" fmla="*/ 237 w 238"/>
                <a:gd name="T29" fmla="*/ 306 h 601"/>
                <a:gd name="T30" fmla="*/ 234 w 238"/>
                <a:gd name="T31" fmla="*/ 374 h 601"/>
                <a:gd name="T32" fmla="*/ 224 w 238"/>
                <a:gd name="T33" fmla="*/ 438 h 601"/>
                <a:gd name="T34" fmla="*/ 216 w 238"/>
                <a:gd name="T35" fmla="*/ 468 h 601"/>
                <a:gd name="T36" fmla="*/ 206 w 238"/>
                <a:gd name="T37" fmla="*/ 496 h 601"/>
                <a:gd name="T38" fmla="*/ 194 w 238"/>
                <a:gd name="T39" fmla="*/ 521 h 601"/>
                <a:gd name="T40" fmla="*/ 180 w 238"/>
                <a:gd name="T41" fmla="*/ 544 h 601"/>
                <a:gd name="T42" fmla="*/ 165 w 238"/>
                <a:gd name="T43" fmla="*/ 563 h 601"/>
                <a:gd name="T44" fmla="*/ 147 w 238"/>
                <a:gd name="T45" fmla="*/ 579 h 601"/>
                <a:gd name="T46" fmla="*/ 127 w 238"/>
                <a:gd name="T47" fmla="*/ 590 h 601"/>
                <a:gd name="T48" fmla="*/ 106 w 238"/>
                <a:gd name="T49" fmla="*/ 597 h 601"/>
                <a:gd name="T50" fmla="*/ 83 w 238"/>
                <a:gd name="T51" fmla="*/ 600 h 601"/>
                <a:gd name="T52" fmla="*/ 57 w 238"/>
                <a:gd name="T53" fmla="*/ 597 h 601"/>
                <a:gd name="T54" fmla="*/ 30 w 238"/>
                <a:gd name="T55" fmla="*/ 588 h 601"/>
                <a:gd name="T56" fmla="*/ 0 w 238"/>
                <a:gd name="T57" fmla="*/ 574 h 60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38"/>
                <a:gd name="T88" fmla="*/ 0 h 601"/>
                <a:gd name="T89" fmla="*/ 238 w 238"/>
                <a:gd name="T90" fmla="*/ 601 h 60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38" h="601">
                  <a:moveTo>
                    <a:pt x="0" y="20"/>
                  </a:moveTo>
                  <a:lnTo>
                    <a:pt x="28" y="7"/>
                  </a:lnTo>
                  <a:lnTo>
                    <a:pt x="54" y="1"/>
                  </a:lnTo>
                  <a:lnTo>
                    <a:pt x="79" y="0"/>
                  </a:lnTo>
                  <a:lnTo>
                    <a:pt x="101" y="5"/>
                  </a:lnTo>
                  <a:lnTo>
                    <a:pt x="122" y="13"/>
                  </a:lnTo>
                  <a:lnTo>
                    <a:pt x="142" y="26"/>
                  </a:lnTo>
                  <a:lnTo>
                    <a:pt x="159" y="43"/>
                  </a:lnTo>
                  <a:lnTo>
                    <a:pt x="175" y="64"/>
                  </a:lnTo>
                  <a:lnTo>
                    <a:pt x="189" y="88"/>
                  </a:lnTo>
                  <a:lnTo>
                    <a:pt x="201" y="114"/>
                  </a:lnTo>
                  <a:lnTo>
                    <a:pt x="212" y="142"/>
                  </a:lnTo>
                  <a:lnTo>
                    <a:pt x="220" y="173"/>
                  </a:lnTo>
                  <a:lnTo>
                    <a:pt x="232" y="238"/>
                  </a:lnTo>
                  <a:lnTo>
                    <a:pt x="237" y="306"/>
                  </a:lnTo>
                  <a:lnTo>
                    <a:pt x="234" y="374"/>
                  </a:lnTo>
                  <a:lnTo>
                    <a:pt x="224" y="438"/>
                  </a:lnTo>
                  <a:lnTo>
                    <a:pt x="216" y="468"/>
                  </a:lnTo>
                  <a:lnTo>
                    <a:pt x="206" y="496"/>
                  </a:lnTo>
                  <a:lnTo>
                    <a:pt x="194" y="521"/>
                  </a:lnTo>
                  <a:lnTo>
                    <a:pt x="180" y="544"/>
                  </a:lnTo>
                  <a:lnTo>
                    <a:pt x="165" y="563"/>
                  </a:lnTo>
                  <a:lnTo>
                    <a:pt x="147" y="579"/>
                  </a:lnTo>
                  <a:lnTo>
                    <a:pt x="127" y="590"/>
                  </a:lnTo>
                  <a:lnTo>
                    <a:pt x="106" y="597"/>
                  </a:lnTo>
                  <a:lnTo>
                    <a:pt x="83" y="600"/>
                  </a:lnTo>
                  <a:lnTo>
                    <a:pt x="57" y="597"/>
                  </a:lnTo>
                  <a:lnTo>
                    <a:pt x="30" y="588"/>
                  </a:lnTo>
                  <a:lnTo>
                    <a:pt x="0" y="574"/>
                  </a:lnTo>
                </a:path>
              </a:pathLst>
            </a:custGeom>
            <a:noFill/>
            <a:ln w="3810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 name="Rectangle 27"/>
            <p:cNvSpPr>
              <a:spLocks noChangeArrowheads="1"/>
            </p:cNvSpPr>
            <p:nvPr/>
          </p:nvSpPr>
          <p:spPr bwMode="auto">
            <a:xfrm>
              <a:off x="2455" y="2171"/>
              <a:ext cx="1227"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600" b="1" dirty="0" err="1">
                  <a:latin typeface="Arial" panose="020B0604020202020204" pitchFamily="34" charset="0"/>
                  <a:ea typeface="宋体" panose="02010600030101010101" pitchFamily="2" charset="-122"/>
                </a:rPr>
                <a:t>udt_send</a:t>
              </a:r>
              <a:r>
                <a:rPr lang="en-US" altLang="zh-CN" sz="1600" b="1" dirty="0">
                  <a:latin typeface="Arial" panose="020B0604020202020204" pitchFamily="34" charset="0"/>
                  <a:ea typeface="宋体" panose="02010600030101010101" pitchFamily="2" charset="-122"/>
                </a:rPr>
                <a:t>(</a:t>
              </a:r>
              <a:r>
                <a:rPr lang="en-US" altLang="zh-CN" sz="1600" b="1" dirty="0" err="1">
                  <a:latin typeface="Arial" panose="020B0604020202020204" pitchFamily="34" charset="0"/>
                  <a:ea typeface="宋体" panose="02010600030101010101" pitchFamily="2" charset="-122"/>
                </a:rPr>
                <a:t>sndpkt</a:t>
              </a:r>
              <a:r>
                <a:rPr lang="en-US" altLang="zh-CN" sz="1600" b="1" dirty="0">
                  <a:latin typeface="Arial" panose="020B0604020202020204" pitchFamily="34" charset="0"/>
                  <a:ea typeface="宋体" panose="02010600030101010101" pitchFamily="2" charset="-122"/>
                </a:rPr>
                <a:t>)</a:t>
              </a:r>
            </a:p>
          </p:txBody>
        </p:sp>
        <p:sp>
          <p:nvSpPr>
            <p:cNvPr id="20" name="Rectangle 28"/>
            <p:cNvSpPr>
              <a:spLocks noChangeArrowheads="1"/>
            </p:cNvSpPr>
            <p:nvPr/>
          </p:nvSpPr>
          <p:spPr bwMode="auto">
            <a:xfrm>
              <a:off x="2437" y="1487"/>
              <a:ext cx="1451" cy="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zh-CN" sz="1600" b="1" dirty="0">
                <a:latin typeface="Arial" panose="020B0604020202020204" pitchFamily="34" charset="0"/>
                <a:ea typeface="宋体" panose="02010600030101010101" pitchFamily="2" charset="-122"/>
              </a:endParaRPr>
            </a:p>
            <a:p>
              <a:pPr>
                <a:spcBef>
                  <a:spcPct val="0"/>
                </a:spcBef>
                <a:buFontTx/>
                <a:buNone/>
              </a:pPr>
              <a:r>
                <a:rPr lang="en-US" altLang="zh-CN" sz="1600" b="1" dirty="0" err="1">
                  <a:latin typeface="Arial" panose="020B0604020202020204" pitchFamily="34" charset="0"/>
                  <a:ea typeface="宋体" panose="02010600030101010101" pitchFamily="2" charset="-122"/>
                </a:rPr>
                <a:t>rdt_rcv</a:t>
              </a:r>
              <a:r>
                <a:rPr lang="en-US" altLang="zh-CN" sz="1600" b="1" dirty="0">
                  <a:latin typeface="Arial" panose="020B0604020202020204" pitchFamily="34" charset="0"/>
                  <a:ea typeface="宋体" panose="02010600030101010101" pitchFamily="2" charset="-122"/>
                </a:rPr>
                <a:t>(</a:t>
              </a:r>
              <a:r>
                <a:rPr lang="en-US" altLang="zh-CN" sz="1600" b="1" dirty="0" err="1">
                  <a:latin typeface="Arial" panose="020B0604020202020204" pitchFamily="34" charset="0"/>
                  <a:ea typeface="宋体" panose="02010600030101010101" pitchFamily="2" charset="-122"/>
                </a:rPr>
                <a:t>rcvpkt</a:t>
              </a:r>
              <a:r>
                <a:rPr lang="en-US" altLang="zh-CN" sz="1600" b="1" dirty="0">
                  <a:latin typeface="Arial" panose="020B0604020202020204" pitchFamily="34" charset="0"/>
                  <a:ea typeface="宋体" panose="02010600030101010101" pitchFamily="2" charset="-122"/>
                </a:rPr>
                <a:t>) &amp;&amp;</a:t>
              </a:r>
            </a:p>
            <a:p>
              <a:pPr>
                <a:spcBef>
                  <a:spcPct val="0"/>
                </a:spcBef>
                <a:buFontTx/>
                <a:buNone/>
              </a:pPr>
              <a:r>
                <a:rPr lang="en-US" altLang="zh-CN" sz="1600" b="1" dirty="0">
                  <a:latin typeface="Arial" panose="020B0604020202020204" pitchFamily="34" charset="0"/>
                  <a:ea typeface="宋体" panose="02010600030101010101" pitchFamily="2" charset="-122"/>
                </a:rPr>
                <a:t>   </a:t>
              </a:r>
              <a:r>
                <a:rPr lang="en-US" altLang="zh-CN" sz="1600" b="1" dirty="0" err="1">
                  <a:latin typeface="Arial" panose="020B0604020202020204" pitchFamily="34" charset="0"/>
                  <a:ea typeface="宋体" panose="02010600030101010101" pitchFamily="2" charset="-122"/>
                </a:rPr>
                <a:t>isNAK</a:t>
              </a:r>
              <a:r>
                <a:rPr lang="en-US" altLang="zh-CN" sz="1600" b="1" dirty="0">
                  <a:latin typeface="Arial" panose="020B0604020202020204" pitchFamily="34" charset="0"/>
                  <a:ea typeface="宋体" panose="02010600030101010101" pitchFamily="2" charset="-122"/>
                </a:rPr>
                <a:t>(</a:t>
              </a:r>
              <a:r>
                <a:rPr lang="en-US" altLang="zh-CN" sz="1600" b="1" dirty="0" err="1">
                  <a:latin typeface="Arial" panose="020B0604020202020204" pitchFamily="34" charset="0"/>
                  <a:ea typeface="宋体" panose="02010600030101010101" pitchFamily="2" charset="-122"/>
                </a:rPr>
                <a:t>rcvpkt</a:t>
              </a:r>
              <a:r>
                <a:rPr lang="en-US" altLang="zh-CN" sz="1600" b="1" dirty="0">
                  <a:latin typeface="Arial" panose="020B0604020202020204" pitchFamily="34" charset="0"/>
                  <a:ea typeface="宋体" panose="02010600030101010101" pitchFamily="2" charset="-122"/>
                </a:rPr>
                <a:t>)</a:t>
              </a:r>
            </a:p>
          </p:txBody>
        </p:sp>
        <p:sp>
          <p:nvSpPr>
            <p:cNvPr id="21" name="Line 29"/>
            <p:cNvSpPr>
              <a:spLocks noChangeShapeType="1"/>
            </p:cNvSpPr>
            <p:nvPr/>
          </p:nvSpPr>
          <p:spPr bwMode="auto">
            <a:xfrm>
              <a:off x="2538" y="2081"/>
              <a:ext cx="68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nvGrpSpPr>
            <p:cNvPr id="22" name="Group 32"/>
            <p:cNvGrpSpPr>
              <a:grpSpLocks/>
            </p:cNvGrpSpPr>
            <p:nvPr/>
          </p:nvGrpSpPr>
          <p:grpSpPr bwMode="auto">
            <a:xfrm>
              <a:off x="1571" y="1786"/>
              <a:ext cx="748" cy="980"/>
              <a:chOff x="1571" y="1786"/>
              <a:chExt cx="748" cy="980"/>
            </a:xfrm>
          </p:grpSpPr>
          <p:sp>
            <p:nvSpPr>
              <p:cNvPr id="27" name="Oval 30"/>
              <p:cNvSpPr>
                <a:spLocks noChangeArrowheads="1"/>
              </p:cNvSpPr>
              <p:nvPr/>
            </p:nvSpPr>
            <p:spPr bwMode="auto">
              <a:xfrm>
                <a:off x="1597" y="1786"/>
                <a:ext cx="690" cy="980"/>
              </a:xfrm>
              <a:prstGeom prst="ellipse">
                <a:avLst/>
              </a:prstGeom>
              <a:solidFill>
                <a:srgbClr val="FFFFFF"/>
              </a:solidFill>
              <a:ln w="12700">
                <a:solidFill>
                  <a:srgbClr val="000000"/>
                </a:solidFill>
                <a:round/>
                <a:headEnd/>
                <a:tailEnd/>
              </a:ln>
            </p:spPr>
            <p:txBody>
              <a:bodyPr wrap="none" anchor="ct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endParaRPr lang="zh-CN" altLang="en-US" sz="1800">
                  <a:ea typeface="宋体" panose="02010600030101010101" pitchFamily="2" charset="-122"/>
                </a:endParaRPr>
              </a:p>
            </p:txBody>
          </p:sp>
          <p:sp>
            <p:nvSpPr>
              <p:cNvPr id="28" name="Rectangle 31"/>
              <p:cNvSpPr>
                <a:spLocks noChangeArrowheads="1"/>
              </p:cNvSpPr>
              <p:nvPr/>
            </p:nvSpPr>
            <p:spPr bwMode="auto">
              <a:xfrm>
                <a:off x="1571" y="1864"/>
                <a:ext cx="748" cy="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spcBef>
                    <a:spcPct val="0"/>
                  </a:spcBef>
                  <a:buFontTx/>
                  <a:buNone/>
                </a:pPr>
                <a:endParaRPr lang="en-US" altLang="zh-CN" sz="1600" b="1" dirty="0">
                  <a:latin typeface="Arial" panose="020B0604020202020204" pitchFamily="34" charset="0"/>
                  <a:ea typeface="宋体" panose="02010600030101010101" pitchFamily="2" charset="-122"/>
                </a:endParaRPr>
              </a:p>
              <a:p>
                <a:pPr algn="ctr">
                  <a:spcBef>
                    <a:spcPct val="0"/>
                  </a:spcBef>
                  <a:buFontTx/>
                  <a:buNone/>
                </a:pPr>
                <a:r>
                  <a:rPr lang="zh-CN" altLang="en-US" sz="1600" b="1" dirty="0">
                    <a:latin typeface="Arial" panose="020B0604020202020204" pitchFamily="34" charset="0"/>
                    <a:ea typeface="宋体" panose="02010600030101010101" pitchFamily="2" charset="-122"/>
                  </a:rPr>
                  <a:t>等待 </a:t>
                </a:r>
                <a:r>
                  <a:rPr lang="en-US" altLang="zh-CN" sz="1600" b="1" dirty="0">
                    <a:latin typeface="Arial" panose="020B0604020202020204" pitchFamily="34" charset="0"/>
                    <a:ea typeface="宋体" panose="02010600030101010101" pitchFamily="2" charset="-122"/>
                  </a:rPr>
                  <a:t>ACK </a:t>
                </a:r>
                <a:r>
                  <a:rPr lang="zh-CN" altLang="en-US" sz="1600" b="1" dirty="0">
                    <a:latin typeface="Arial" panose="020B0604020202020204" pitchFamily="34" charset="0"/>
                    <a:ea typeface="宋体" panose="02010600030101010101" pitchFamily="2" charset="-122"/>
                  </a:rPr>
                  <a:t>或</a:t>
                </a:r>
                <a:r>
                  <a:rPr lang="en-US" altLang="zh-CN" sz="1600" b="1" dirty="0">
                    <a:latin typeface="Arial" panose="020B0604020202020204" pitchFamily="34" charset="0"/>
                    <a:ea typeface="宋体" panose="02010600030101010101" pitchFamily="2" charset="-122"/>
                  </a:rPr>
                  <a:t>NAK</a:t>
                </a:r>
              </a:p>
            </p:txBody>
          </p:sp>
        </p:grpSp>
        <p:sp>
          <p:nvSpPr>
            <p:cNvPr id="23" name="Rectangle 33"/>
            <p:cNvSpPr>
              <a:spLocks noChangeArrowheads="1"/>
            </p:cNvSpPr>
            <p:nvPr/>
          </p:nvSpPr>
          <p:spPr bwMode="auto">
            <a:xfrm>
              <a:off x="974" y="3664"/>
              <a:ext cx="72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spcBef>
                  <a:spcPct val="0"/>
                </a:spcBef>
                <a:buFontTx/>
                <a:buNone/>
              </a:pPr>
              <a:r>
                <a:rPr lang="en-US" altLang="zh-CN" sz="2400" b="1">
                  <a:latin typeface="Comic Sans MS" panose="030F0702030302020204" pitchFamily="66" charset="0"/>
                  <a:ea typeface="宋体" panose="02010600030101010101" pitchFamily="2" charset="-122"/>
                </a:rPr>
                <a:t>sender</a:t>
              </a:r>
            </a:p>
          </p:txBody>
        </p:sp>
        <p:sp>
          <p:nvSpPr>
            <p:cNvPr id="24" name="Line 34"/>
            <p:cNvSpPr>
              <a:spLocks noChangeShapeType="1"/>
            </p:cNvSpPr>
            <p:nvPr/>
          </p:nvSpPr>
          <p:spPr bwMode="auto">
            <a:xfrm>
              <a:off x="220" y="1732"/>
              <a:ext cx="301" cy="248"/>
            </a:xfrm>
            <a:prstGeom prst="line">
              <a:avLst/>
            </a:prstGeom>
            <a:noFill/>
            <a:ln w="38100">
              <a:solidFill>
                <a:schemeClr val="tx1"/>
              </a:solidFill>
              <a:prstDash val="dash"/>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25" name="Rectangle 35"/>
            <p:cNvSpPr>
              <a:spLocks noChangeArrowheads="1"/>
            </p:cNvSpPr>
            <p:nvPr/>
          </p:nvSpPr>
          <p:spPr bwMode="auto">
            <a:xfrm>
              <a:off x="695" y="764"/>
              <a:ext cx="1569"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600" b="1" dirty="0" err="1">
                  <a:latin typeface="Arial" panose="020B0604020202020204" pitchFamily="34" charset="0"/>
                  <a:ea typeface="宋体" panose="02010600030101010101" pitchFamily="2" charset="-122"/>
                </a:rPr>
                <a:t>rdt_send</a:t>
              </a:r>
              <a:r>
                <a:rPr lang="en-US" altLang="zh-CN" sz="1600" b="1" dirty="0">
                  <a:latin typeface="Arial" panose="020B0604020202020204" pitchFamily="34" charset="0"/>
                  <a:ea typeface="宋体" panose="02010600030101010101" pitchFamily="2" charset="-122"/>
                </a:rPr>
                <a:t>(data)</a:t>
              </a:r>
            </a:p>
          </p:txBody>
        </p:sp>
        <p:sp>
          <p:nvSpPr>
            <p:cNvPr id="26" name="Rectangle 36"/>
            <p:cNvSpPr>
              <a:spLocks noChangeArrowheads="1"/>
            </p:cNvSpPr>
            <p:nvPr/>
          </p:nvSpPr>
          <p:spPr bwMode="auto">
            <a:xfrm>
              <a:off x="1004" y="3374"/>
              <a:ext cx="20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spcBef>
                  <a:spcPct val="0"/>
                </a:spcBef>
                <a:buFontTx/>
                <a:buNone/>
              </a:pPr>
              <a:r>
                <a:rPr lang="en-US" altLang="zh-CN" sz="1600" b="1">
                  <a:latin typeface="Symbol" panose="05050102010706020507" pitchFamily="18" charset="2"/>
                  <a:ea typeface="宋体" panose="02010600030101010101" pitchFamily="2" charset="-122"/>
                </a:rPr>
                <a:t>L</a:t>
              </a:r>
            </a:p>
          </p:txBody>
        </p:sp>
      </p:grpSp>
      <p:grpSp>
        <p:nvGrpSpPr>
          <p:cNvPr id="29" name="Group 17"/>
          <p:cNvGrpSpPr>
            <a:grpSpLocks/>
          </p:cNvGrpSpPr>
          <p:nvPr/>
        </p:nvGrpSpPr>
        <p:grpSpPr bwMode="auto">
          <a:xfrm>
            <a:off x="8523288" y="1500188"/>
            <a:ext cx="2965450" cy="4848225"/>
            <a:chOff x="3744" y="1296"/>
            <a:chExt cx="1868" cy="3054"/>
          </a:xfrm>
        </p:grpSpPr>
        <p:sp>
          <p:nvSpPr>
            <p:cNvPr id="30" name="Rectangle 3"/>
            <p:cNvSpPr>
              <a:spLocks noChangeArrowheads="1"/>
            </p:cNvSpPr>
            <p:nvPr/>
          </p:nvSpPr>
          <p:spPr bwMode="auto">
            <a:xfrm>
              <a:off x="3763" y="3476"/>
              <a:ext cx="1823"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600" b="1" dirty="0">
                  <a:latin typeface="Arial" panose="020B0604020202020204" pitchFamily="34" charset="0"/>
                  <a:ea typeface="宋体" panose="02010600030101010101" pitchFamily="2" charset="-122"/>
                </a:rPr>
                <a:t>extract(</a:t>
              </a:r>
              <a:r>
                <a:rPr lang="en-US" altLang="zh-CN" sz="1600" b="1" dirty="0" err="1">
                  <a:latin typeface="Arial" panose="020B0604020202020204" pitchFamily="34" charset="0"/>
                  <a:ea typeface="宋体" panose="02010600030101010101" pitchFamily="2" charset="-122"/>
                </a:rPr>
                <a:t>rcvpkt,data</a:t>
              </a:r>
              <a:r>
                <a:rPr lang="en-US" altLang="zh-CN" sz="1600" b="1" dirty="0">
                  <a:latin typeface="Arial" panose="020B0604020202020204" pitchFamily="34" charset="0"/>
                  <a:ea typeface="宋体" panose="02010600030101010101" pitchFamily="2" charset="-122"/>
                </a:rPr>
                <a:t>)</a:t>
              </a:r>
            </a:p>
            <a:p>
              <a:pPr>
                <a:spcBef>
                  <a:spcPct val="0"/>
                </a:spcBef>
                <a:buFontTx/>
                <a:buNone/>
              </a:pPr>
              <a:r>
                <a:rPr lang="en-US" altLang="zh-CN" sz="1600" b="1" dirty="0" err="1">
                  <a:latin typeface="Arial" panose="020B0604020202020204" pitchFamily="34" charset="0"/>
                  <a:ea typeface="宋体" panose="02010600030101010101" pitchFamily="2" charset="-122"/>
                </a:rPr>
                <a:t>deliver_data</a:t>
              </a:r>
              <a:r>
                <a:rPr lang="en-US" altLang="zh-CN" sz="1600" b="1" dirty="0">
                  <a:latin typeface="Arial" panose="020B0604020202020204" pitchFamily="34" charset="0"/>
                  <a:ea typeface="宋体" panose="02010600030101010101" pitchFamily="2" charset="-122"/>
                </a:rPr>
                <a:t>(data)</a:t>
              </a:r>
            </a:p>
            <a:p>
              <a:pPr>
                <a:spcBef>
                  <a:spcPct val="0"/>
                </a:spcBef>
                <a:buFontTx/>
                <a:buNone/>
              </a:pPr>
              <a:r>
                <a:rPr lang="en-US" altLang="zh-CN" sz="1600" b="1" dirty="0" err="1">
                  <a:latin typeface="Arial" panose="020B0604020202020204" pitchFamily="34" charset="0"/>
                  <a:ea typeface="宋体" panose="02010600030101010101" pitchFamily="2" charset="-122"/>
                </a:rPr>
                <a:t>udt_send</a:t>
              </a:r>
              <a:r>
                <a:rPr lang="en-US" altLang="zh-CN" sz="1600" b="1" dirty="0">
                  <a:latin typeface="Arial" panose="020B0604020202020204" pitchFamily="34" charset="0"/>
                  <a:ea typeface="宋体" panose="02010600030101010101" pitchFamily="2" charset="-122"/>
                </a:rPr>
                <a:t>(ACK)</a:t>
              </a:r>
            </a:p>
          </p:txBody>
        </p:sp>
        <p:sp>
          <p:nvSpPr>
            <p:cNvPr id="31" name="Rectangle 4"/>
            <p:cNvSpPr>
              <a:spLocks noChangeArrowheads="1"/>
            </p:cNvSpPr>
            <p:nvPr/>
          </p:nvSpPr>
          <p:spPr bwMode="auto">
            <a:xfrm>
              <a:off x="3744" y="3079"/>
              <a:ext cx="1836" cy="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600" b="1" dirty="0" err="1">
                  <a:latin typeface="Arial" panose="020B0604020202020204" pitchFamily="34" charset="0"/>
                  <a:ea typeface="宋体" panose="02010600030101010101" pitchFamily="2" charset="-122"/>
                </a:rPr>
                <a:t>rdt_rcv</a:t>
              </a:r>
              <a:r>
                <a:rPr lang="en-US" altLang="zh-CN" sz="1600" b="1" dirty="0">
                  <a:latin typeface="Arial" panose="020B0604020202020204" pitchFamily="34" charset="0"/>
                  <a:ea typeface="宋体" panose="02010600030101010101" pitchFamily="2" charset="-122"/>
                </a:rPr>
                <a:t>(</a:t>
              </a:r>
              <a:r>
                <a:rPr lang="en-US" altLang="zh-CN" sz="1600" b="1" dirty="0" err="1">
                  <a:latin typeface="Arial" panose="020B0604020202020204" pitchFamily="34" charset="0"/>
                  <a:ea typeface="宋体" panose="02010600030101010101" pitchFamily="2" charset="-122"/>
                </a:rPr>
                <a:t>rcvpkt</a:t>
              </a:r>
              <a:r>
                <a:rPr lang="en-US" altLang="zh-CN" sz="1600" b="1" dirty="0">
                  <a:latin typeface="Arial" panose="020B0604020202020204" pitchFamily="34" charset="0"/>
                  <a:ea typeface="宋体" panose="02010600030101010101" pitchFamily="2" charset="-122"/>
                </a:rPr>
                <a:t>) &amp;&amp; </a:t>
              </a:r>
            </a:p>
            <a:p>
              <a:pPr>
                <a:spcBef>
                  <a:spcPct val="0"/>
                </a:spcBef>
                <a:buFontTx/>
                <a:buNone/>
              </a:pPr>
              <a:r>
                <a:rPr lang="en-US" altLang="zh-CN" sz="1600" b="1" dirty="0">
                  <a:latin typeface="Arial" panose="020B0604020202020204" pitchFamily="34" charset="0"/>
                  <a:ea typeface="宋体" panose="02010600030101010101" pitchFamily="2" charset="-122"/>
                </a:rPr>
                <a:t>   </a:t>
              </a:r>
              <a:r>
                <a:rPr lang="en-US" altLang="zh-CN" sz="1600" b="1" dirty="0" err="1">
                  <a:latin typeface="Arial" panose="020B0604020202020204" pitchFamily="34" charset="0"/>
                  <a:ea typeface="宋体" panose="02010600030101010101" pitchFamily="2" charset="-122"/>
                </a:rPr>
                <a:t>notcorrupt</a:t>
              </a:r>
              <a:r>
                <a:rPr lang="en-US" altLang="zh-CN" sz="1600" b="1" dirty="0">
                  <a:latin typeface="Arial" panose="020B0604020202020204" pitchFamily="34" charset="0"/>
                  <a:ea typeface="宋体" panose="02010600030101010101" pitchFamily="2" charset="-122"/>
                </a:rPr>
                <a:t>(</a:t>
              </a:r>
              <a:r>
                <a:rPr lang="en-US" altLang="zh-CN" sz="1600" b="1" dirty="0" err="1">
                  <a:latin typeface="Arial" panose="020B0604020202020204" pitchFamily="34" charset="0"/>
                  <a:ea typeface="宋体" panose="02010600030101010101" pitchFamily="2" charset="-122"/>
                </a:rPr>
                <a:t>rcvpkt</a:t>
              </a:r>
              <a:r>
                <a:rPr lang="en-US" altLang="zh-CN" sz="1600" b="1" dirty="0">
                  <a:latin typeface="Arial" panose="020B0604020202020204" pitchFamily="34" charset="0"/>
                  <a:ea typeface="宋体" panose="02010600030101010101" pitchFamily="2" charset="-122"/>
                </a:rPr>
                <a:t>)</a:t>
              </a:r>
            </a:p>
          </p:txBody>
        </p:sp>
        <p:sp>
          <p:nvSpPr>
            <p:cNvPr id="32" name="Line 5"/>
            <p:cNvSpPr>
              <a:spLocks noChangeShapeType="1"/>
            </p:cNvSpPr>
            <p:nvPr/>
          </p:nvSpPr>
          <p:spPr bwMode="auto">
            <a:xfrm>
              <a:off x="3848" y="3475"/>
              <a:ext cx="1267"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nvGrpSpPr>
            <p:cNvPr id="33" name="Group 9"/>
            <p:cNvGrpSpPr>
              <a:grpSpLocks/>
            </p:cNvGrpSpPr>
            <p:nvPr/>
          </p:nvGrpSpPr>
          <p:grpSpPr bwMode="auto">
            <a:xfrm>
              <a:off x="3979" y="1296"/>
              <a:ext cx="1633" cy="616"/>
              <a:chOff x="3979" y="1296"/>
              <a:chExt cx="1633" cy="616"/>
            </a:xfrm>
          </p:grpSpPr>
          <p:sp>
            <p:nvSpPr>
              <p:cNvPr id="44" name="Rectangle 6"/>
              <p:cNvSpPr>
                <a:spLocks noChangeArrowheads="1"/>
              </p:cNvSpPr>
              <p:nvPr/>
            </p:nvSpPr>
            <p:spPr bwMode="auto">
              <a:xfrm>
                <a:off x="3979" y="1721"/>
                <a:ext cx="1556"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600" b="1" dirty="0" err="1">
                    <a:latin typeface="Arial" panose="020B0604020202020204" pitchFamily="34" charset="0"/>
                    <a:ea typeface="宋体" panose="02010600030101010101" pitchFamily="2" charset="-122"/>
                  </a:rPr>
                  <a:t>udt_send</a:t>
                </a:r>
                <a:r>
                  <a:rPr lang="en-US" altLang="zh-CN" sz="1600" b="1" dirty="0">
                    <a:latin typeface="Arial" panose="020B0604020202020204" pitchFamily="34" charset="0"/>
                    <a:ea typeface="宋体" panose="02010600030101010101" pitchFamily="2" charset="-122"/>
                  </a:rPr>
                  <a:t>(NAK)</a:t>
                </a:r>
              </a:p>
            </p:txBody>
          </p:sp>
          <p:sp>
            <p:nvSpPr>
              <p:cNvPr id="45" name="Rectangle 7"/>
              <p:cNvSpPr>
                <a:spLocks noChangeArrowheads="1"/>
              </p:cNvSpPr>
              <p:nvPr/>
            </p:nvSpPr>
            <p:spPr bwMode="auto">
              <a:xfrm>
                <a:off x="3979" y="1296"/>
                <a:ext cx="163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600" b="1" dirty="0" err="1">
                    <a:latin typeface="Arial" panose="020B0604020202020204" pitchFamily="34" charset="0"/>
                    <a:ea typeface="宋体" panose="02010600030101010101" pitchFamily="2" charset="-122"/>
                  </a:rPr>
                  <a:t>rdt_rcv</a:t>
                </a:r>
                <a:r>
                  <a:rPr lang="en-US" altLang="zh-CN" sz="1600" b="1" dirty="0">
                    <a:latin typeface="Arial" panose="020B0604020202020204" pitchFamily="34" charset="0"/>
                    <a:ea typeface="宋体" panose="02010600030101010101" pitchFamily="2" charset="-122"/>
                  </a:rPr>
                  <a:t>(</a:t>
                </a:r>
                <a:r>
                  <a:rPr lang="en-US" altLang="zh-CN" sz="1600" b="1" dirty="0" err="1">
                    <a:latin typeface="Arial" panose="020B0604020202020204" pitchFamily="34" charset="0"/>
                    <a:ea typeface="宋体" panose="02010600030101010101" pitchFamily="2" charset="-122"/>
                  </a:rPr>
                  <a:t>rcvpkt</a:t>
                </a:r>
                <a:r>
                  <a:rPr lang="en-US" altLang="zh-CN" sz="1600" b="1" dirty="0">
                    <a:latin typeface="Arial" panose="020B0604020202020204" pitchFamily="34" charset="0"/>
                    <a:ea typeface="宋体" panose="02010600030101010101" pitchFamily="2" charset="-122"/>
                  </a:rPr>
                  <a:t>) &amp;&amp; </a:t>
                </a:r>
              </a:p>
              <a:p>
                <a:pPr>
                  <a:spcBef>
                    <a:spcPct val="0"/>
                  </a:spcBef>
                  <a:buFontTx/>
                  <a:buNone/>
                </a:pPr>
                <a:r>
                  <a:rPr lang="en-US" altLang="zh-CN" sz="1600" b="1" dirty="0">
                    <a:latin typeface="Arial" panose="020B0604020202020204" pitchFamily="34" charset="0"/>
                    <a:ea typeface="宋体" panose="02010600030101010101" pitchFamily="2" charset="-122"/>
                  </a:rPr>
                  <a:t>  corrupt(</a:t>
                </a:r>
                <a:r>
                  <a:rPr lang="en-US" altLang="zh-CN" sz="1600" b="1" dirty="0" err="1">
                    <a:latin typeface="Arial" panose="020B0604020202020204" pitchFamily="34" charset="0"/>
                    <a:ea typeface="宋体" panose="02010600030101010101" pitchFamily="2" charset="-122"/>
                  </a:rPr>
                  <a:t>rcvpkt</a:t>
                </a:r>
                <a:r>
                  <a:rPr lang="en-US" altLang="zh-CN" sz="1600" b="1" dirty="0">
                    <a:latin typeface="Arial" panose="020B0604020202020204" pitchFamily="34" charset="0"/>
                    <a:ea typeface="宋体" panose="02010600030101010101" pitchFamily="2" charset="-122"/>
                  </a:rPr>
                  <a:t>)</a:t>
                </a:r>
              </a:p>
            </p:txBody>
          </p:sp>
          <p:sp>
            <p:nvSpPr>
              <p:cNvPr id="46" name="Line 8"/>
              <p:cNvSpPr>
                <a:spLocks noChangeShapeType="1"/>
              </p:cNvSpPr>
              <p:nvPr/>
            </p:nvSpPr>
            <p:spPr bwMode="auto">
              <a:xfrm>
                <a:off x="4064" y="1710"/>
                <a:ext cx="843"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sp>
          <p:nvSpPr>
            <p:cNvPr id="34" name="Line 10"/>
            <p:cNvSpPr>
              <a:spLocks noChangeShapeType="1"/>
            </p:cNvSpPr>
            <p:nvPr/>
          </p:nvSpPr>
          <p:spPr bwMode="auto">
            <a:xfrm>
              <a:off x="3775" y="2124"/>
              <a:ext cx="369" cy="182"/>
            </a:xfrm>
            <a:prstGeom prst="line">
              <a:avLst/>
            </a:prstGeom>
            <a:noFill/>
            <a:ln w="38100">
              <a:solidFill>
                <a:schemeClr val="tx1"/>
              </a:solidFill>
              <a:prstDash val="dash"/>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35" name="Freeform 11"/>
            <p:cNvSpPr>
              <a:spLocks/>
            </p:cNvSpPr>
            <p:nvPr/>
          </p:nvSpPr>
          <p:spPr bwMode="auto">
            <a:xfrm>
              <a:off x="4281" y="1964"/>
              <a:ext cx="576" cy="251"/>
            </a:xfrm>
            <a:custGeom>
              <a:avLst/>
              <a:gdLst>
                <a:gd name="T0" fmla="*/ 39 w 576"/>
                <a:gd name="T1" fmla="*/ 218 h 251"/>
                <a:gd name="T2" fmla="*/ 19 w 576"/>
                <a:gd name="T3" fmla="*/ 189 h 251"/>
                <a:gd name="T4" fmla="*/ 6 w 576"/>
                <a:gd name="T5" fmla="*/ 162 h 251"/>
                <a:gd name="T6" fmla="*/ 0 w 576"/>
                <a:gd name="T7" fmla="*/ 138 h 251"/>
                <a:gd name="T8" fmla="*/ 0 w 576"/>
                <a:gd name="T9" fmla="*/ 115 h 251"/>
                <a:gd name="T10" fmla="*/ 6 w 576"/>
                <a:gd name="T11" fmla="*/ 95 h 251"/>
                <a:gd name="T12" fmla="*/ 16 w 576"/>
                <a:gd name="T13" fmla="*/ 77 h 251"/>
                <a:gd name="T14" fmla="*/ 32 w 576"/>
                <a:gd name="T15" fmla="*/ 61 h 251"/>
                <a:gd name="T16" fmla="*/ 52 w 576"/>
                <a:gd name="T17" fmla="*/ 46 h 251"/>
                <a:gd name="T18" fmla="*/ 76 w 576"/>
                <a:gd name="T19" fmla="*/ 34 h 251"/>
                <a:gd name="T20" fmla="*/ 103 w 576"/>
                <a:gd name="T21" fmla="*/ 23 h 251"/>
                <a:gd name="T22" fmla="*/ 133 w 576"/>
                <a:gd name="T23" fmla="*/ 15 h 251"/>
                <a:gd name="T24" fmla="*/ 165 w 576"/>
                <a:gd name="T25" fmla="*/ 8 h 251"/>
                <a:gd name="T26" fmla="*/ 234 w 576"/>
                <a:gd name="T27" fmla="*/ 0 h 251"/>
                <a:gd name="T28" fmla="*/ 306 w 576"/>
                <a:gd name="T29" fmla="*/ 0 h 251"/>
                <a:gd name="T30" fmla="*/ 376 w 576"/>
                <a:gd name="T31" fmla="*/ 7 h 251"/>
                <a:gd name="T32" fmla="*/ 442 w 576"/>
                <a:gd name="T33" fmla="*/ 22 h 251"/>
                <a:gd name="T34" fmla="*/ 472 w 576"/>
                <a:gd name="T35" fmla="*/ 32 h 251"/>
                <a:gd name="T36" fmla="*/ 499 w 576"/>
                <a:gd name="T37" fmla="*/ 43 h 251"/>
                <a:gd name="T38" fmla="*/ 523 w 576"/>
                <a:gd name="T39" fmla="*/ 56 h 251"/>
                <a:gd name="T40" fmla="*/ 543 w 576"/>
                <a:gd name="T41" fmla="*/ 71 h 251"/>
                <a:gd name="T42" fmla="*/ 559 w 576"/>
                <a:gd name="T43" fmla="*/ 88 h 251"/>
                <a:gd name="T44" fmla="*/ 569 w 576"/>
                <a:gd name="T45" fmla="*/ 106 h 251"/>
                <a:gd name="T46" fmla="*/ 575 w 576"/>
                <a:gd name="T47" fmla="*/ 126 h 251"/>
                <a:gd name="T48" fmla="*/ 575 w 576"/>
                <a:gd name="T49" fmla="*/ 147 h 251"/>
                <a:gd name="T50" fmla="*/ 568 w 576"/>
                <a:gd name="T51" fmla="*/ 171 h 251"/>
                <a:gd name="T52" fmla="*/ 556 w 576"/>
                <a:gd name="T53" fmla="*/ 196 h 251"/>
                <a:gd name="T54" fmla="*/ 535 w 576"/>
                <a:gd name="T55" fmla="*/ 222 h 251"/>
                <a:gd name="T56" fmla="*/ 507 w 576"/>
                <a:gd name="T57" fmla="*/ 250 h 25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76"/>
                <a:gd name="T88" fmla="*/ 0 h 251"/>
                <a:gd name="T89" fmla="*/ 576 w 576"/>
                <a:gd name="T90" fmla="*/ 251 h 25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76" h="251">
                  <a:moveTo>
                    <a:pt x="39" y="218"/>
                  </a:moveTo>
                  <a:lnTo>
                    <a:pt x="19" y="189"/>
                  </a:lnTo>
                  <a:lnTo>
                    <a:pt x="6" y="162"/>
                  </a:lnTo>
                  <a:lnTo>
                    <a:pt x="0" y="138"/>
                  </a:lnTo>
                  <a:lnTo>
                    <a:pt x="0" y="115"/>
                  </a:lnTo>
                  <a:lnTo>
                    <a:pt x="6" y="95"/>
                  </a:lnTo>
                  <a:lnTo>
                    <a:pt x="16" y="77"/>
                  </a:lnTo>
                  <a:lnTo>
                    <a:pt x="32" y="61"/>
                  </a:lnTo>
                  <a:lnTo>
                    <a:pt x="52" y="46"/>
                  </a:lnTo>
                  <a:lnTo>
                    <a:pt x="76" y="34"/>
                  </a:lnTo>
                  <a:lnTo>
                    <a:pt x="103" y="23"/>
                  </a:lnTo>
                  <a:lnTo>
                    <a:pt x="133" y="15"/>
                  </a:lnTo>
                  <a:lnTo>
                    <a:pt x="165" y="8"/>
                  </a:lnTo>
                  <a:lnTo>
                    <a:pt x="234" y="0"/>
                  </a:lnTo>
                  <a:lnTo>
                    <a:pt x="306" y="0"/>
                  </a:lnTo>
                  <a:lnTo>
                    <a:pt x="376" y="7"/>
                  </a:lnTo>
                  <a:lnTo>
                    <a:pt x="442" y="22"/>
                  </a:lnTo>
                  <a:lnTo>
                    <a:pt x="472" y="32"/>
                  </a:lnTo>
                  <a:lnTo>
                    <a:pt x="499" y="43"/>
                  </a:lnTo>
                  <a:lnTo>
                    <a:pt x="523" y="56"/>
                  </a:lnTo>
                  <a:lnTo>
                    <a:pt x="543" y="71"/>
                  </a:lnTo>
                  <a:lnTo>
                    <a:pt x="559" y="88"/>
                  </a:lnTo>
                  <a:lnTo>
                    <a:pt x="569" y="106"/>
                  </a:lnTo>
                  <a:lnTo>
                    <a:pt x="575" y="126"/>
                  </a:lnTo>
                  <a:lnTo>
                    <a:pt x="575" y="147"/>
                  </a:lnTo>
                  <a:lnTo>
                    <a:pt x="568" y="171"/>
                  </a:lnTo>
                  <a:lnTo>
                    <a:pt x="556" y="196"/>
                  </a:lnTo>
                  <a:lnTo>
                    <a:pt x="535" y="222"/>
                  </a:lnTo>
                  <a:lnTo>
                    <a:pt x="507" y="250"/>
                  </a:lnTo>
                </a:path>
              </a:pathLst>
            </a:custGeom>
            <a:noFill/>
            <a:ln w="3810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36" name="Group 14"/>
            <p:cNvGrpSpPr>
              <a:grpSpLocks/>
            </p:cNvGrpSpPr>
            <p:nvPr/>
          </p:nvGrpSpPr>
          <p:grpSpPr bwMode="auto">
            <a:xfrm>
              <a:off x="4067" y="2175"/>
              <a:ext cx="1021" cy="720"/>
              <a:chOff x="4067" y="2175"/>
              <a:chExt cx="1021" cy="720"/>
            </a:xfrm>
          </p:grpSpPr>
          <p:sp>
            <p:nvSpPr>
              <p:cNvPr id="39" name="Oval 12"/>
              <p:cNvSpPr>
                <a:spLocks noChangeArrowheads="1"/>
              </p:cNvSpPr>
              <p:nvPr/>
            </p:nvSpPr>
            <p:spPr bwMode="auto">
              <a:xfrm>
                <a:off x="4139" y="2175"/>
                <a:ext cx="843" cy="720"/>
              </a:xfrm>
              <a:prstGeom prst="ellipse">
                <a:avLst/>
              </a:prstGeom>
              <a:solidFill>
                <a:srgbClr val="FFFFFF"/>
              </a:solidFill>
              <a:ln w="12700">
                <a:solidFill>
                  <a:srgbClr val="000000"/>
                </a:solidFill>
                <a:round/>
                <a:headEnd/>
                <a:tailEnd/>
              </a:ln>
            </p:spPr>
            <p:txBody>
              <a:bodyPr wrap="none" anchor="ct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endParaRPr lang="zh-CN" altLang="en-US" sz="1800">
                  <a:ea typeface="宋体" panose="02010600030101010101" pitchFamily="2" charset="-122"/>
                </a:endParaRPr>
              </a:p>
            </p:txBody>
          </p:sp>
          <p:sp>
            <p:nvSpPr>
              <p:cNvPr id="42" name="Rectangle 13"/>
              <p:cNvSpPr>
                <a:spLocks noChangeArrowheads="1"/>
              </p:cNvSpPr>
              <p:nvPr/>
            </p:nvSpPr>
            <p:spPr bwMode="auto">
              <a:xfrm>
                <a:off x="4067" y="2240"/>
                <a:ext cx="1021"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spcBef>
                    <a:spcPct val="0"/>
                  </a:spcBef>
                  <a:buFontTx/>
                  <a:buNone/>
                </a:pPr>
                <a:endParaRPr lang="en-US" altLang="zh-CN" sz="1600" b="1" dirty="0">
                  <a:latin typeface="Arial" panose="020B0604020202020204" pitchFamily="34" charset="0"/>
                  <a:ea typeface="宋体" panose="02010600030101010101" pitchFamily="2" charset="-122"/>
                </a:endParaRPr>
              </a:p>
              <a:p>
                <a:pPr algn="ctr">
                  <a:spcBef>
                    <a:spcPct val="0"/>
                  </a:spcBef>
                  <a:buFontTx/>
                  <a:buNone/>
                </a:pPr>
                <a:r>
                  <a:rPr lang="zh-CN" altLang="en-US" sz="1600" b="1" dirty="0">
                    <a:latin typeface="Arial" panose="020B0604020202020204" pitchFamily="34" charset="0"/>
                    <a:ea typeface="宋体" panose="02010600030101010101" pitchFamily="2" charset="-122"/>
                  </a:rPr>
                  <a:t>等待来自</a:t>
                </a:r>
                <a:endParaRPr lang="en-US" altLang="zh-CN" sz="1600" b="1" dirty="0">
                  <a:latin typeface="Arial" panose="020B0604020202020204" pitchFamily="34" charset="0"/>
                  <a:ea typeface="宋体" panose="02010600030101010101" pitchFamily="2" charset="-122"/>
                </a:endParaRPr>
              </a:p>
              <a:p>
                <a:pPr algn="ctr">
                  <a:spcBef>
                    <a:spcPct val="0"/>
                  </a:spcBef>
                  <a:buFontTx/>
                  <a:buNone/>
                </a:pPr>
                <a:r>
                  <a:rPr lang="zh-CN" altLang="en-US" sz="1600" b="1" dirty="0">
                    <a:latin typeface="Arial" panose="020B0604020202020204" pitchFamily="34" charset="0"/>
                    <a:ea typeface="宋体" panose="02010600030101010101" pitchFamily="2" charset="-122"/>
                  </a:rPr>
                  <a:t>下层的调用</a:t>
                </a:r>
              </a:p>
            </p:txBody>
          </p:sp>
        </p:grpSp>
        <p:sp>
          <p:nvSpPr>
            <p:cNvPr id="37" name="Freeform 15"/>
            <p:cNvSpPr>
              <a:spLocks/>
            </p:cNvSpPr>
            <p:nvPr/>
          </p:nvSpPr>
          <p:spPr bwMode="auto">
            <a:xfrm>
              <a:off x="4292" y="2843"/>
              <a:ext cx="576" cy="251"/>
            </a:xfrm>
            <a:custGeom>
              <a:avLst/>
              <a:gdLst>
                <a:gd name="T0" fmla="*/ 40 w 576"/>
                <a:gd name="T1" fmla="*/ 33 h 251"/>
                <a:gd name="T2" fmla="*/ 19 w 576"/>
                <a:gd name="T3" fmla="*/ 61 h 251"/>
                <a:gd name="T4" fmla="*/ 6 w 576"/>
                <a:gd name="T5" fmla="*/ 88 h 251"/>
                <a:gd name="T6" fmla="*/ 0 w 576"/>
                <a:gd name="T7" fmla="*/ 112 h 251"/>
                <a:gd name="T8" fmla="*/ 0 w 576"/>
                <a:gd name="T9" fmla="*/ 135 h 251"/>
                <a:gd name="T10" fmla="*/ 6 w 576"/>
                <a:gd name="T11" fmla="*/ 155 h 251"/>
                <a:gd name="T12" fmla="*/ 16 w 576"/>
                <a:gd name="T13" fmla="*/ 173 h 251"/>
                <a:gd name="T14" fmla="*/ 32 w 576"/>
                <a:gd name="T15" fmla="*/ 190 h 251"/>
                <a:gd name="T16" fmla="*/ 52 w 576"/>
                <a:gd name="T17" fmla="*/ 204 h 251"/>
                <a:gd name="T18" fmla="*/ 76 w 576"/>
                <a:gd name="T19" fmla="*/ 216 h 251"/>
                <a:gd name="T20" fmla="*/ 103 w 576"/>
                <a:gd name="T21" fmla="*/ 227 h 251"/>
                <a:gd name="T22" fmla="*/ 133 w 576"/>
                <a:gd name="T23" fmla="*/ 236 h 251"/>
                <a:gd name="T24" fmla="*/ 165 w 576"/>
                <a:gd name="T25" fmla="*/ 242 h 251"/>
                <a:gd name="T26" fmla="*/ 234 w 576"/>
                <a:gd name="T27" fmla="*/ 250 h 251"/>
                <a:gd name="T28" fmla="*/ 306 w 576"/>
                <a:gd name="T29" fmla="*/ 250 h 251"/>
                <a:gd name="T30" fmla="*/ 377 w 576"/>
                <a:gd name="T31" fmla="*/ 243 h 251"/>
                <a:gd name="T32" fmla="*/ 442 w 576"/>
                <a:gd name="T33" fmla="*/ 228 h 251"/>
                <a:gd name="T34" fmla="*/ 472 w 576"/>
                <a:gd name="T35" fmla="*/ 219 h 251"/>
                <a:gd name="T36" fmla="*/ 499 w 576"/>
                <a:gd name="T37" fmla="*/ 207 h 251"/>
                <a:gd name="T38" fmla="*/ 523 w 576"/>
                <a:gd name="T39" fmla="*/ 194 h 251"/>
                <a:gd name="T40" fmla="*/ 543 w 576"/>
                <a:gd name="T41" fmla="*/ 179 h 251"/>
                <a:gd name="T42" fmla="*/ 559 w 576"/>
                <a:gd name="T43" fmla="*/ 162 h 251"/>
                <a:gd name="T44" fmla="*/ 569 w 576"/>
                <a:gd name="T45" fmla="*/ 144 h 251"/>
                <a:gd name="T46" fmla="*/ 575 w 576"/>
                <a:gd name="T47" fmla="*/ 124 h 251"/>
                <a:gd name="T48" fmla="*/ 575 w 576"/>
                <a:gd name="T49" fmla="*/ 102 h 251"/>
                <a:gd name="T50" fmla="*/ 569 w 576"/>
                <a:gd name="T51" fmla="*/ 79 h 251"/>
                <a:gd name="T52" fmla="*/ 556 w 576"/>
                <a:gd name="T53" fmla="*/ 54 h 251"/>
                <a:gd name="T54" fmla="*/ 535 w 576"/>
                <a:gd name="T55" fmla="*/ 28 h 251"/>
                <a:gd name="T56" fmla="*/ 507 w 576"/>
                <a:gd name="T57" fmla="*/ 0 h 25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76"/>
                <a:gd name="T88" fmla="*/ 0 h 251"/>
                <a:gd name="T89" fmla="*/ 576 w 576"/>
                <a:gd name="T90" fmla="*/ 251 h 25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76" h="251">
                  <a:moveTo>
                    <a:pt x="40" y="33"/>
                  </a:moveTo>
                  <a:lnTo>
                    <a:pt x="19" y="61"/>
                  </a:lnTo>
                  <a:lnTo>
                    <a:pt x="6" y="88"/>
                  </a:lnTo>
                  <a:lnTo>
                    <a:pt x="0" y="112"/>
                  </a:lnTo>
                  <a:lnTo>
                    <a:pt x="0" y="135"/>
                  </a:lnTo>
                  <a:lnTo>
                    <a:pt x="6" y="155"/>
                  </a:lnTo>
                  <a:lnTo>
                    <a:pt x="16" y="173"/>
                  </a:lnTo>
                  <a:lnTo>
                    <a:pt x="32" y="190"/>
                  </a:lnTo>
                  <a:lnTo>
                    <a:pt x="52" y="204"/>
                  </a:lnTo>
                  <a:lnTo>
                    <a:pt x="76" y="216"/>
                  </a:lnTo>
                  <a:lnTo>
                    <a:pt x="103" y="227"/>
                  </a:lnTo>
                  <a:lnTo>
                    <a:pt x="133" y="236"/>
                  </a:lnTo>
                  <a:lnTo>
                    <a:pt x="165" y="242"/>
                  </a:lnTo>
                  <a:lnTo>
                    <a:pt x="234" y="250"/>
                  </a:lnTo>
                  <a:lnTo>
                    <a:pt x="306" y="250"/>
                  </a:lnTo>
                  <a:lnTo>
                    <a:pt x="377" y="243"/>
                  </a:lnTo>
                  <a:lnTo>
                    <a:pt x="442" y="228"/>
                  </a:lnTo>
                  <a:lnTo>
                    <a:pt x="472" y="219"/>
                  </a:lnTo>
                  <a:lnTo>
                    <a:pt x="499" y="207"/>
                  </a:lnTo>
                  <a:lnTo>
                    <a:pt x="523" y="194"/>
                  </a:lnTo>
                  <a:lnTo>
                    <a:pt x="543" y="179"/>
                  </a:lnTo>
                  <a:lnTo>
                    <a:pt x="559" y="162"/>
                  </a:lnTo>
                  <a:lnTo>
                    <a:pt x="569" y="144"/>
                  </a:lnTo>
                  <a:lnTo>
                    <a:pt x="575" y="124"/>
                  </a:lnTo>
                  <a:lnTo>
                    <a:pt x="575" y="102"/>
                  </a:lnTo>
                  <a:lnTo>
                    <a:pt x="569" y="79"/>
                  </a:lnTo>
                  <a:lnTo>
                    <a:pt x="556" y="54"/>
                  </a:lnTo>
                  <a:lnTo>
                    <a:pt x="535" y="28"/>
                  </a:lnTo>
                  <a:lnTo>
                    <a:pt x="507" y="0"/>
                  </a:lnTo>
                </a:path>
              </a:pathLst>
            </a:custGeom>
            <a:noFill/>
            <a:ln w="3810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 name="Rectangle 16"/>
            <p:cNvSpPr>
              <a:spLocks noChangeArrowheads="1"/>
            </p:cNvSpPr>
            <p:nvPr/>
          </p:nvSpPr>
          <p:spPr bwMode="auto">
            <a:xfrm>
              <a:off x="4186" y="4062"/>
              <a:ext cx="86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spcBef>
                  <a:spcPct val="0"/>
                </a:spcBef>
                <a:buFontTx/>
                <a:buNone/>
              </a:pPr>
              <a:r>
                <a:rPr lang="en-US" altLang="zh-CN" sz="2400" b="1">
                  <a:latin typeface="Comic Sans MS" panose="030F0702030302020204" pitchFamily="66" charset="0"/>
                  <a:ea typeface="宋体" panose="02010600030101010101" pitchFamily="2" charset="-122"/>
                </a:rPr>
                <a:t>receiver</a:t>
              </a:r>
            </a:p>
          </p:txBody>
        </p:sp>
      </p:grpSp>
      <p:sp>
        <p:nvSpPr>
          <p:cNvPr id="2" name="矩形 1"/>
          <p:cNvSpPr/>
          <p:nvPr/>
        </p:nvSpPr>
        <p:spPr>
          <a:xfrm>
            <a:off x="5045200" y="5891213"/>
            <a:ext cx="1415772"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停等协议</a:t>
            </a:r>
            <a:endParaRPr lang="zh-CN" altLang="en-US" sz="2400" dirty="0"/>
          </a:p>
        </p:txBody>
      </p:sp>
    </p:spTree>
    <p:extLst>
      <p:ext uri="{BB962C8B-B14F-4D97-AF65-F5344CB8AC3E}">
        <p14:creationId xmlns:p14="http://schemas.microsoft.com/office/powerpoint/2010/main" val="40484811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500"/>
                                        <p:tgtEl>
                                          <p:spTgt spid="4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1754188" y="3810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可靠数据传输原理</a:t>
            </a:r>
          </a:p>
        </p:txBody>
      </p:sp>
      <p:sp>
        <p:nvSpPr>
          <p:cNvPr id="41" name="矩形 40"/>
          <p:cNvSpPr/>
          <p:nvPr/>
        </p:nvSpPr>
        <p:spPr>
          <a:xfrm>
            <a:off x="3618400" y="710268"/>
            <a:ext cx="4955204" cy="646331"/>
          </a:xfrm>
          <a:prstGeom prst="rect">
            <a:avLst/>
          </a:prstGeom>
        </p:spPr>
        <p:txBody>
          <a:bodyPr wrap="none">
            <a:spAutoFit/>
          </a:bodyPr>
          <a:lstStyle/>
          <a:p>
            <a:pPr algn="ctr"/>
            <a:r>
              <a:rPr lang="en-US" altLang="zh-CN" sz="3600" b="1" dirty="0">
                <a:solidFill>
                  <a:schemeClr val="accent1"/>
                </a:solidFill>
                <a:cs typeface="+mn-ea"/>
                <a:sym typeface="+mn-lt"/>
              </a:rPr>
              <a:t>rdt2.0 </a:t>
            </a:r>
            <a:r>
              <a:rPr lang="zh-CN" altLang="en-US" sz="3600" b="1" dirty="0">
                <a:solidFill>
                  <a:schemeClr val="accent1"/>
                </a:solidFill>
                <a:cs typeface="+mn-ea"/>
                <a:sym typeface="+mn-lt"/>
              </a:rPr>
              <a:t>有一个致命缺陷</a:t>
            </a:r>
            <a:r>
              <a:rPr lang="en-US" altLang="zh-CN" sz="3600" b="1" dirty="0">
                <a:solidFill>
                  <a:schemeClr val="accent1"/>
                </a:solidFill>
                <a:cs typeface="+mn-ea"/>
                <a:sym typeface="+mn-lt"/>
              </a:rPr>
              <a:t>!</a:t>
            </a:r>
          </a:p>
        </p:txBody>
      </p:sp>
      <p:sp>
        <p:nvSpPr>
          <p:cNvPr id="6" name="矩形 5"/>
          <p:cNvSpPr/>
          <p:nvPr/>
        </p:nvSpPr>
        <p:spPr>
          <a:xfrm>
            <a:off x="1066798" y="3846888"/>
            <a:ext cx="8229601" cy="1477328"/>
          </a:xfrm>
          <a:prstGeom prst="rect">
            <a:avLst/>
          </a:prstGeom>
        </p:spPr>
        <p:txBody>
          <a:bodyPr wrap="square">
            <a:spAutoFit/>
          </a:bodyPr>
          <a:lstStyle/>
          <a:p>
            <a:pPr marL="342900" indent="-342900">
              <a:lnSpc>
                <a:spcPct val="150000"/>
              </a:lnSpc>
              <a:buFont typeface="Wingdings" panose="05000000000000000000" pitchFamily="2" charset="2"/>
              <a:buChar char="l"/>
            </a:pPr>
            <a:r>
              <a:rPr lang="zh-CN" altLang="en-US" sz="2000" dirty="0">
                <a:latin typeface="+mn-ea"/>
              </a:rPr>
              <a:t>如何解决重复分组问题？</a:t>
            </a:r>
            <a:endParaRPr lang="en-US" altLang="zh-CN" sz="2000" dirty="0">
              <a:latin typeface="+mn-ea"/>
            </a:endParaRPr>
          </a:p>
          <a:p>
            <a:pPr marL="800100" lvl="1" indent="-342900">
              <a:lnSpc>
                <a:spcPct val="150000"/>
              </a:lnSpc>
              <a:buFont typeface="Arial" panose="020B0604020202020204" pitchFamily="34" charset="0"/>
              <a:buChar char="•"/>
            </a:pPr>
            <a:r>
              <a:rPr lang="zh-CN" altLang="en-US" sz="2000" dirty="0">
                <a:latin typeface="+mn-ea"/>
              </a:rPr>
              <a:t>序列号</a:t>
            </a:r>
            <a:r>
              <a:rPr lang="en-US" altLang="zh-CN" sz="2000" b="1" dirty="0">
                <a:latin typeface="+mn-ea"/>
              </a:rPr>
              <a:t>(Sequence number): </a:t>
            </a:r>
            <a:r>
              <a:rPr lang="zh-CN" altLang="en-US" sz="2000" dirty="0">
                <a:latin typeface="+mn-ea"/>
              </a:rPr>
              <a:t>发送方给每个分组增加序列</a:t>
            </a:r>
            <a:r>
              <a:rPr lang="zh-CN" altLang="en-US" sz="2000" dirty="0" smtClean="0">
                <a:latin typeface="+mn-ea"/>
              </a:rPr>
              <a:t>号</a:t>
            </a:r>
            <a:endParaRPr lang="en-US" altLang="zh-CN" sz="2000" dirty="0" smtClean="0">
              <a:latin typeface="+mn-ea"/>
            </a:endParaRPr>
          </a:p>
          <a:p>
            <a:pPr marL="800100" lvl="1" indent="-342900">
              <a:lnSpc>
                <a:spcPct val="150000"/>
              </a:lnSpc>
              <a:buFont typeface="Arial" panose="020B0604020202020204" pitchFamily="34" charset="0"/>
              <a:buChar char="•"/>
            </a:pPr>
            <a:r>
              <a:rPr lang="zh-CN" altLang="en-US" sz="2000" dirty="0">
                <a:latin typeface="+mn-ea"/>
              </a:rPr>
              <a:t>接收方丢弃重复</a:t>
            </a:r>
            <a:r>
              <a:rPr lang="zh-CN" altLang="en-US" sz="2000" dirty="0" smtClean="0">
                <a:latin typeface="+mn-ea"/>
              </a:rPr>
              <a:t>分组</a:t>
            </a:r>
            <a:endParaRPr lang="en-US" altLang="zh-CN" sz="2000" dirty="0" smtClean="0">
              <a:latin typeface="+mn-ea"/>
            </a:endParaRPr>
          </a:p>
        </p:txBody>
      </p:sp>
      <p:sp>
        <p:nvSpPr>
          <p:cNvPr id="3" name="矩形 2"/>
          <p:cNvSpPr/>
          <p:nvPr/>
        </p:nvSpPr>
        <p:spPr>
          <a:xfrm>
            <a:off x="1066798" y="1590837"/>
            <a:ext cx="9954128" cy="1889748"/>
          </a:xfrm>
          <a:prstGeom prst="rect">
            <a:avLst/>
          </a:prstGeom>
        </p:spPr>
        <p:txBody>
          <a:bodyPr wrap="square">
            <a:spAutoFit/>
          </a:bodyPr>
          <a:lstStyle/>
          <a:p>
            <a:pPr marL="342900" indent="-342900">
              <a:lnSpc>
                <a:spcPct val="120000"/>
              </a:lnSpc>
              <a:buFont typeface="Wingdings" panose="05000000000000000000" pitchFamily="2" charset="2"/>
              <a:buChar char="l"/>
            </a:pPr>
            <a:r>
              <a:rPr lang="zh-CN" altLang="en-US" sz="2400" dirty="0">
                <a:latin typeface="+mn-ea"/>
              </a:rPr>
              <a:t>如果</a:t>
            </a:r>
            <a:r>
              <a:rPr lang="en-US" altLang="zh-CN" sz="2400" dirty="0" smtClean="0">
                <a:latin typeface="+mn-ea"/>
              </a:rPr>
              <a:t>ACK/NAK</a:t>
            </a:r>
            <a:r>
              <a:rPr lang="zh-CN" altLang="en-US" sz="2400" dirty="0" smtClean="0">
                <a:latin typeface="+mn-ea"/>
              </a:rPr>
              <a:t>发生错误</a:t>
            </a:r>
            <a:r>
              <a:rPr lang="en-US" altLang="zh-CN" sz="2400" dirty="0" smtClean="0">
                <a:latin typeface="+mn-ea"/>
              </a:rPr>
              <a:t>/</a:t>
            </a:r>
            <a:r>
              <a:rPr lang="zh-CN" altLang="en-US" sz="2400" dirty="0" smtClean="0">
                <a:latin typeface="+mn-ea"/>
              </a:rPr>
              <a:t>被破坏</a:t>
            </a:r>
            <a:r>
              <a:rPr lang="en-US" altLang="zh-CN" sz="2400" dirty="0" smtClean="0">
                <a:latin typeface="+mn-ea"/>
              </a:rPr>
              <a:t>(corrupted)</a:t>
            </a:r>
            <a:r>
              <a:rPr lang="zh-CN" altLang="en-US" sz="2400" dirty="0" smtClean="0">
                <a:latin typeface="+mn-ea"/>
              </a:rPr>
              <a:t>会怎么样？</a:t>
            </a:r>
            <a:endParaRPr lang="en-US" altLang="zh-CN" sz="2400" dirty="0">
              <a:latin typeface="+mn-ea"/>
            </a:endParaRPr>
          </a:p>
          <a:p>
            <a:pPr marL="800100" lvl="1" indent="-342900">
              <a:lnSpc>
                <a:spcPct val="120000"/>
              </a:lnSpc>
              <a:buFont typeface="Arial" panose="020B0604020202020204" pitchFamily="34" charset="0"/>
              <a:buChar char="•"/>
            </a:pPr>
            <a:r>
              <a:rPr lang="zh-CN" altLang="en-US" sz="2000" dirty="0">
                <a:latin typeface="+mn-ea"/>
              </a:rPr>
              <a:t>为</a:t>
            </a:r>
            <a:r>
              <a:rPr lang="en-US" altLang="zh-CN" sz="2000" dirty="0">
                <a:latin typeface="+mn-ea"/>
              </a:rPr>
              <a:t>ACK/NAK</a:t>
            </a:r>
            <a:r>
              <a:rPr lang="zh-CN" altLang="en-US" sz="2000" dirty="0">
                <a:latin typeface="+mn-ea"/>
              </a:rPr>
              <a:t>增加校验和，检错并纠错</a:t>
            </a:r>
            <a:endParaRPr lang="en-US" altLang="zh-CN" sz="2000" dirty="0" smtClean="0">
              <a:latin typeface="+mn-ea"/>
            </a:endParaRPr>
          </a:p>
          <a:p>
            <a:pPr marL="800100" lvl="1" indent="-342900">
              <a:buFont typeface="Arial" panose="020B0604020202020204" pitchFamily="34" charset="0"/>
              <a:buChar char="•"/>
            </a:pPr>
            <a:r>
              <a:rPr lang="zh-CN" altLang="en-US" sz="2000" dirty="0">
                <a:latin typeface="+mn-ea"/>
              </a:rPr>
              <a:t>发送方收到被破坏</a:t>
            </a:r>
            <a:r>
              <a:rPr lang="en-US" altLang="zh-CN" sz="2000" dirty="0">
                <a:latin typeface="+mn-ea"/>
              </a:rPr>
              <a:t>ACK/NAK</a:t>
            </a:r>
            <a:r>
              <a:rPr lang="zh-CN" altLang="en-US" sz="2000" dirty="0">
                <a:latin typeface="+mn-ea"/>
              </a:rPr>
              <a:t>时不知道接收方发生了什么，添加额外的控制</a:t>
            </a:r>
            <a:r>
              <a:rPr lang="zh-CN" altLang="en-US" sz="2000" dirty="0" smtClean="0">
                <a:latin typeface="+mn-ea"/>
              </a:rPr>
              <a:t>消息</a:t>
            </a:r>
            <a:endParaRPr lang="en-US" altLang="zh-CN" sz="2000" dirty="0" smtClean="0">
              <a:latin typeface="+mn-ea"/>
            </a:endParaRPr>
          </a:p>
          <a:p>
            <a:pPr marL="800100" lvl="1" indent="-342900">
              <a:buFont typeface="Arial" panose="020B0604020202020204" pitchFamily="34" charset="0"/>
              <a:buChar char="•"/>
            </a:pPr>
            <a:r>
              <a:rPr lang="zh-CN" altLang="en-US" sz="2000" dirty="0">
                <a:latin typeface="+mn-ea"/>
              </a:rPr>
              <a:t>如果</a:t>
            </a:r>
            <a:r>
              <a:rPr lang="en-US" altLang="zh-CN" sz="2000" dirty="0">
                <a:latin typeface="+mn-ea"/>
              </a:rPr>
              <a:t>ACK/NAK</a:t>
            </a:r>
            <a:r>
              <a:rPr lang="zh-CN" altLang="en-US" sz="2000" dirty="0">
                <a:latin typeface="+mn-ea"/>
              </a:rPr>
              <a:t>坏掉，发送方重传</a:t>
            </a:r>
            <a:endParaRPr lang="en-US" altLang="zh-CN" sz="2000" dirty="0">
              <a:latin typeface="+mn-ea"/>
            </a:endParaRPr>
          </a:p>
          <a:p>
            <a:pPr marL="800100" lvl="1" indent="-342900">
              <a:lnSpc>
                <a:spcPct val="120000"/>
              </a:lnSpc>
              <a:buFont typeface="Arial" panose="020B0604020202020204" pitchFamily="34" charset="0"/>
              <a:buChar char="•"/>
            </a:pPr>
            <a:r>
              <a:rPr lang="zh-CN" altLang="en-US" sz="2000" dirty="0">
                <a:latin typeface="+mn-ea"/>
              </a:rPr>
              <a:t>不能简单的重传：产生重复分组</a:t>
            </a:r>
          </a:p>
        </p:txBody>
      </p:sp>
    </p:spTree>
    <p:extLst>
      <p:ext uri="{BB962C8B-B14F-4D97-AF65-F5344CB8AC3E}">
        <p14:creationId xmlns:p14="http://schemas.microsoft.com/office/powerpoint/2010/main" val="356131911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1754188" y="3810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2" name="圆角矩形 1"/>
          <p:cNvSpPr/>
          <p:nvPr/>
        </p:nvSpPr>
        <p:spPr>
          <a:xfrm>
            <a:off x="270933" y="1853268"/>
            <a:ext cx="6158645" cy="402259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400" dirty="0">
                <a:cs typeface="+mn-ea"/>
                <a:sym typeface="+mn-lt"/>
              </a:rPr>
              <a:t>发送方</a:t>
            </a:r>
            <a:r>
              <a:rPr lang="en-US" altLang="zh-CN" sz="2400" dirty="0">
                <a:cs typeface="+mn-ea"/>
                <a:sym typeface="+mn-lt"/>
              </a:rPr>
              <a:t>:</a:t>
            </a:r>
          </a:p>
          <a:p>
            <a:pPr marL="285750" indent="-285750">
              <a:lnSpc>
                <a:spcPct val="150000"/>
              </a:lnSpc>
              <a:buFont typeface="Arial" panose="020B0604020202020204" pitchFamily="34" charset="0"/>
              <a:buChar char="•"/>
            </a:pPr>
            <a:r>
              <a:rPr lang="zh-CN" altLang="en-US" sz="2400" dirty="0">
                <a:cs typeface="+mn-ea"/>
                <a:sym typeface="+mn-lt"/>
              </a:rPr>
              <a:t>序号 加到分组上</a:t>
            </a:r>
          </a:p>
          <a:p>
            <a:pPr marL="285750" indent="-285750">
              <a:lnSpc>
                <a:spcPct val="150000"/>
              </a:lnSpc>
              <a:buFont typeface="Arial" panose="020B0604020202020204" pitchFamily="34" charset="0"/>
              <a:buChar char="•"/>
            </a:pPr>
            <a:r>
              <a:rPr lang="zh-CN" altLang="en-US" sz="2400" dirty="0">
                <a:cs typeface="+mn-ea"/>
                <a:sym typeface="+mn-lt"/>
              </a:rPr>
              <a:t>两个序号 </a:t>
            </a:r>
            <a:r>
              <a:rPr lang="en-US" altLang="zh-CN" sz="2400" dirty="0">
                <a:cs typeface="+mn-ea"/>
                <a:sym typeface="+mn-lt"/>
              </a:rPr>
              <a:t>(0,1) </a:t>
            </a:r>
            <a:r>
              <a:rPr lang="zh-CN" altLang="en-US" sz="2400" dirty="0">
                <a:cs typeface="+mn-ea"/>
                <a:sym typeface="+mn-lt"/>
              </a:rPr>
              <a:t>就可以满足</a:t>
            </a:r>
          </a:p>
          <a:p>
            <a:pPr marL="285750" indent="-285750">
              <a:lnSpc>
                <a:spcPct val="150000"/>
              </a:lnSpc>
              <a:buFont typeface="Arial" panose="020B0604020202020204" pitchFamily="34" charset="0"/>
              <a:buChar char="•"/>
            </a:pPr>
            <a:r>
              <a:rPr lang="zh-CN" altLang="en-US" sz="2400" dirty="0">
                <a:cs typeface="+mn-ea"/>
                <a:sym typeface="+mn-lt"/>
              </a:rPr>
              <a:t>必须检查是否收到混淆的 </a:t>
            </a:r>
            <a:r>
              <a:rPr lang="en-US" altLang="zh-CN" sz="2400" dirty="0">
                <a:cs typeface="+mn-ea"/>
                <a:sym typeface="+mn-lt"/>
              </a:rPr>
              <a:t>ACK/NAK </a:t>
            </a:r>
          </a:p>
          <a:p>
            <a:pPr marL="285750" indent="-285750">
              <a:lnSpc>
                <a:spcPct val="150000"/>
              </a:lnSpc>
              <a:buFont typeface="Arial" panose="020B0604020202020204" pitchFamily="34" charset="0"/>
              <a:buChar char="•"/>
            </a:pPr>
            <a:r>
              <a:rPr lang="zh-CN" altLang="en-US" sz="2400" dirty="0">
                <a:cs typeface="+mn-ea"/>
                <a:sym typeface="+mn-lt"/>
              </a:rPr>
              <a:t>状态</a:t>
            </a:r>
            <a:r>
              <a:rPr lang="zh-CN" altLang="en-US" sz="2400" dirty="0" smtClean="0">
                <a:cs typeface="+mn-ea"/>
                <a:sym typeface="+mn-lt"/>
              </a:rPr>
              <a:t>加倍：状态</a:t>
            </a:r>
            <a:r>
              <a:rPr lang="zh-CN" altLang="en-US" sz="2400" dirty="0">
                <a:cs typeface="+mn-ea"/>
                <a:sym typeface="+mn-lt"/>
              </a:rPr>
              <a:t>必须记住当前的分组是</a:t>
            </a:r>
            <a:r>
              <a:rPr lang="en-US" altLang="zh-CN" sz="2400" dirty="0">
                <a:cs typeface="+mn-ea"/>
                <a:sym typeface="+mn-lt"/>
              </a:rPr>
              <a:t>1</a:t>
            </a:r>
            <a:r>
              <a:rPr lang="zh-CN" altLang="en-US" sz="2400" dirty="0">
                <a:cs typeface="+mn-ea"/>
                <a:sym typeface="+mn-lt"/>
              </a:rPr>
              <a:t>号还是</a:t>
            </a:r>
            <a:r>
              <a:rPr lang="en-US" altLang="zh-CN" sz="2400" dirty="0">
                <a:cs typeface="+mn-ea"/>
                <a:sym typeface="+mn-lt"/>
              </a:rPr>
              <a:t>0</a:t>
            </a:r>
            <a:r>
              <a:rPr lang="zh-CN" altLang="en-US" sz="2400" dirty="0">
                <a:cs typeface="+mn-ea"/>
                <a:sym typeface="+mn-lt"/>
              </a:rPr>
              <a:t>号</a:t>
            </a:r>
          </a:p>
        </p:txBody>
      </p:sp>
      <p:grpSp>
        <p:nvGrpSpPr>
          <p:cNvPr id="4" name="组合 3"/>
          <p:cNvGrpSpPr/>
          <p:nvPr/>
        </p:nvGrpSpPr>
        <p:grpSpPr>
          <a:xfrm>
            <a:off x="6096000" y="2168927"/>
            <a:ext cx="6432884" cy="4294463"/>
            <a:chOff x="445294" y="4198143"/>
            <a:chExt cx="7104063" cy="2027239"/>
          </a:xfrm>
        </p:grpSpPr>
        <p:sp>
          <p:nvSpPr>
            <p:cNvPr id="43" name="圆角矩形 42"/>
            <p:cNvSpPr/>
            <p:nvPr/>
          </p:nvSpPr>
          <p:spPr>
            <a:xfrm>
              <a:off x="515549" y="4198143"/>
              <a:ext cx="6566290" cy="202723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893" name="Rectangle 39"/>
            <p:cNvSpPr>
              <a:spLocks noChangeArrowheads="1"/>
            </p:cNvSpPr>
            <p:nvPr/>
          </p:nvSpPr>
          <p:spPr bwMode="auto">
            <a:xfrm>
              <a:off x="445294" y="4273550"/>
              <a:ext cx="7104063"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buSzPct val="85000"/>
                <a:buFont typeface="Wingdings" panose="05000000000000000000" pitchFamily="2" charset="2"/>
                <a:buChar char="Ø"/>
              </a:pPr>
              <a:endParaRPr lang="zh-CN" altLang="en-US" sz="2000" dirty="0">
                <a:latin typeface="+mn-lt"/>
                <a:ea typeface="+mn-ea"/>
                <a:cs typeface="+mn-ea"/>
                <a:sym typeface="+mn-lt"/>
              </a:endParaRPr>
            </a:p>
          </p:txBody>
        </p:sp>
      </p:grpSp>
      <p:sp>
        <p:nvSpPr>
          <p:cNvPr id="4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可靠数据传输原理</a:t>
            </a:r>
          </a:p>
        </p:txBody>
      </p:sp>
      <p:sp>
        <p:nvSpPr>
          <p:cNvPr id="41" name="矩形 40"/>
          <p:cNvSpPr/>
          <p:nvPr/>
        </p:nvSpPr>
        <p:spPr>
          <a:xfrm>
            <a:off x="5375291" y="710268"/>
            <a:ext cx="1441420" cy="646331"/>
          </a:xfrm>
          <a:prstGeom prst="rect">
            <a:avLst/>
          </a:prstGeom>
        </p:spPr>
        <p:txBody>
          <a:bodyPr wrap="none">
            <a:spAutoFit/>
          </a:bodyPr>
          <a:lstStyle/>
          <a:p>
            <a:pPr algn="ctr"/>
            <a:r>
              <a:rPr lang="en-US" altLang="zh-CN" sz="3600" b="1" dirty="0" smtClean="0">
                <a:solidFill>
                  <a:schemeClr val="accent1"/>
                </a:solidFill>
                <a:cs typeface="+mn-ea"/>
                <a:sym typeface="+mn-lt"/>
              </a:rPr>
              <a:t>rdt2.1</a:t>
            </a:r>
            <a:endParaRPr lang="en-US" altLang="zh-CN" sz="3600" b="1" dirty="0">
              <a:solidFill>
                <a:schemeClr val="accent1"/>
              </a:solidFill>
              <a:cs typeface="+mn-ea"/>
              <a:sym typeface="+mn-lt"/>
            </a:endParaRPr>
          </a:p>
        </p:txBody>
      </p:sp>
      <p:sp>
        <p:nvSpPr>
          <p:cNvPr id="5" name="矩形 4"/>
          <p:cNvSpPr/>
          <p:nvPr/>
        </p:nvSpPr>
        <p:spPr>
          <a:xfrm>
            <a:off x="6238551" y="2581644"/>
            <a:ext cx="5682515" cy="2862322"/>
          </a:xfrm>
          <a:prstGeom prst="rect">
            <a:avLst/>
          </a:prstGeom>
        </p:spPr>
        <p:txBody>
          <a:bodyPr wrap="square">
            <a:spAutoFit/>
          </a:bodyPr>
          <a:lstStyle/>
          <a:p>
            <a:pPr>
              <a:lnSpc>
                <a:spcPct val="150000"/>
              </a:lnSpc>
            </a:pPr>
            <a:r>
              <a:rPr lang="zh-CN" altLang="en-US" sz="2400" dirty="0">
                <a:solidFill>
                  <a:schemeClr val="bg1"/>
                </a:solidFill>
              </a:rPr>
              <a:t>接收方</a:t>
            </a:r>
            <a:r>
              <a:rPr lang="en-US" altLang="zh-CN" sz="2400" dirty="0">
                <a:solidFill>
                  <a:schemeClr val="bg1"/>
                </a:solidFill>
              </a:rPr>
              <a:t>:</a:t>
            </a:r>
          </a:p>
          <a:p>
            <a:pPr marL="285750" indent="-285750">
              <a:lnSpc>
                <a:spcPct val="150000"/>
              </a:lnSpc>
              <a:buFont typeface="Arial" panose="020B0604020202020204" pitchFamily="34" charset="0"/>
              <a:buChar char="•"/>
            </a:pPr>
            <a:r>
              <a:rPr lang="zh-CN" altLang="en-US" sz="2400" dirty="0">
                <a:solidFill>
                  <a:schemeClr val="bg1"/>
                </a:solidFill>
              </a:rPr>
              <a:t>必须</a:t>
            </a:r>
            <a:r>
              <a:rPr lang="zh-CN" altLang="en-US" sz="2400" dirty="0" smtClean="0">
                <a:solidFill>
                  <a:schemeClr val="bg1"/>
                </a:solidFill>
              </a:rPr>
              <a:t>检查分组是否重复</a:t>
            </a:r>
            <a:r>
              <a:rPr lang="zh-CN" altLang="en-US" sz="2400" dirty="0" smtClean="0">
                <a:solidFill>
                  <a:schemeClr val="bg1"/>
                </a:solidFill>
                <a:cs typeface="+mn-ea"/>
                <a:sym typeface="+mn-lt"/>
              </a:rPr>
              <a:t>：当前所处的状态提供了</a:t>
            </a:r>
            <a:r>
              <a:rPr lang="zh-CN" altLang="en-US" sz="2400" b="1" dirty="0" smtClean="0">
                <a:cs typeface="+mn-ea"/>
                <a:sym typeface="+mn-lt"/>
              </a:rPr>
              <a:t>期望收到的分组</a:t>
            </a:r>
            <a:r>
              <a:rPr lang="zh-CN" altLang="en-US" sz="2400" dirty="0" smtClean="0">
                <a:solidFill>
                  <a:schemeClr val="bg1"/>
                </a:solidFill>
                <a:cs typeface="+mn-ea"/>
                <a:sym typeface="+mn-lt"/>
              </a:rPr>
              <a:t>。</a:t>
            </a:r>
            <a:endParaRPr lang="en-US" altLang="zh-CN" sz="2400" dirty="0" smtClean="0">
              <a:solidFill>
                <a:schemeClr val="bg1"/>
              </a:solidFill>
              <a:cs typeface="+mn-ea"/>
              <a:sym typeface="+mn-lt"/>
            </a:endParaRPr>
          </a:p>
          <a:p>
            <a:pPr marL="285750" indent="-285750">
              <a:lnSpc>
                <a:spcPct val="150000"/>
              </a:lnSpc>
              <a:buFont typeface="Arial" panose="020B0604020202020204" pitchFamily="34" charset="0"/>
              <a:buChar char="•"/>
            </a:pPr>
            <a:r>
              <a:rPr lang="zh-CN" altLang="en-US" sz="2400" dirty="0" smtClean="0">
                <a:solidFill>
                  <a:schemeClr val="bg1"/>
                </a:solidFill>
              </a:rPr>
              <a:t>注意</a:t>
            </a:r>
            <a:r>
              <a:rPr lang="en-US" altLang="zh-CN" sz="2400" dirty="0">
                <a:solidFill>
                  <a:schemeClr val="bg1"/>
                </a:solidFill>
              </a:rPr>
              <a:t>:</a:t>
            </a:r>
            <a:r>
              <a:rPr lang="zh-CN" altLang="en-US" sz="2400" dirty="0">
                <a:solidFill>
                  <a:schemeClr val="bg1"/>
                </a:solidFill>
              </a:rPr>
              <a:t>接收方并不知道它的上一个</a:t>
            </a:r>
            <a:r>
              <a:rPr lang="en-US" altLang="zh-CN" sz="2400" dirty="0">
                <a:solidFill>
                  <a:schemeClr val="bg1"/>
                </a:solidFill>
              </a:rPr>
              <a:t>ACK/NAK </a:t>
            </a:r>
            <a:r>
              <a:rPr lang="zh-CN" altLang="en-US" sz="2400" dirty="0">
                <a:solidFill>
                  <a:schemeClr val="bg1"/>
                </a:solidFill>
              </a:rPr>
              <a:t>是否被发送方正确收到</a:t>
            </a:r>
          </a:p>
        </p:txBody>
      </p:sp>
    </p:spTree>
    <p:extLst>
      <p:ext uri="{BB962C8B-B14F-4D97-AF65-F5344CB8AC3E}">
        <p14:creationId xmlns:p14="http://schemas.microsoft.com/office/powerpoint/2010/main" val="13013843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500"/>
                                        <p:tgtEl>
                                          <p:spTgt spid="4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0" grpId="0"/>
      <p:bldP spid="41" grpId="0"/>
      <p:bldP spid="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1754188" y="3810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可靠数据传输原理</a:t>
            </a:r>
          </a:p>
        </p:txBody>
      </p:sp>
      <p:sp>
        <p:nvSpPr>
          <p:cNvPr id="41" name="矩形 40"/>
          <p:cNvSpPr/>
          <p:nvPr/>
        </p:nvSpPr>
        <p:spPr>
          <a:xfrm>
            <a:off x="2139372" y="710268"/>
            <a:ext cx="7913257" cy="646331"/>
          </a:xfrm>
          <a:prstGeom prst="rect">
            <a:avLst/>
          </a:prstGeom>
        </p:spPr>
        <p:txBody>
          <a:bodyPr wrap="none">
            <a:spAutoFit/>
          </a:bodyPr>
          <a:lstStyle/>
          <a:p>
            <a:pPr algn="ctr"/>
            <a:r>
              <a:rPr lang="en-US" altLang="zh-CN" sz="3600" b="1" dirty="0">
                <a:solidFill>
                  <a:schemeClr val="accent1"/>
                </a:solidFill>
                <a:cs typeface="+mn-ea"/>
                <a:sym typeface="+mn-lt"/>
              </a:rPr>
              <a:t>rdt2.1: </a:t>
            </a:r>
            <a:r>
              <a:rPr lang="zh-CN" altLang="en-US" sz="3600" b="1" dirty="0">
                <a:solidFill>
                  <a:schemeClr val="accent1"/>
                </a:solidFill>
                <a:cs typeface="+mn-ea"/>
                <a:sym typeface="+mn-lt"/>
              </a:rPr>
              <a:t>发送方</a:t>
            </a:r>
            <a:r>
              <a:rPr lang="zh-CN" altLang="en-US" sz="3600" b="1" dirty="0" smtClean="0">
                <a:solidFill>
                  <a:schemeClr val="accent1"/>
                </a:solidFill>
                <a:cs typeface="+mn-ea"/>
                <a:sym typeface="+mn-lt"/>
              </a:rPr>
              <a:t>处理</a:t>
            </a:r>
            <a:r>
              <a:rPr lang="zh-CN" altLang="en-US" sz="3600" b="1" dirty="0">
                <a:solidFill>
                  <a:schemeClr val="accent1"/>
                </a:solidFill>
                <a:cs typeface="+mn-ea"/>
                <a:sym typeface="+mn-lt"/>
              </a:rPr>
              <a:t>破坏</a:t>
            </a:r>
            <a:r>
              <a:rPr lang="zh-CN" altLang="en-US" sz="3600" b="1" dirty="0" smtClean="0">
                <a:solidFill>
                  <a:schemeClr val="accent1"/>
                </a:solidFill>
                <a:cs typeface="+mn-ea"/>
                <a:sym typeface="+mn-lt"/>
              </a:rPr>
              <a:t>的 </a:t>
            </a:r>
            <a:r>
              <a:rPr lang="en-US" altLang="zh-CN" sz="3600" b="1" dirty="0">
                <a:solidFill>
                  <a:schemeClr val="accent1"/>
                </a:solidFill>
                <a:cs typeface="+mn-ea"/>
                <a:sym typeface="+mn-lt"/>
              </a:rPr>
              <a:t>ACK/NAKs</a:t>
            </a:r>
          </a:p>
        </p:txBody>
      </p:sp>
      <p:grpSp>
        <p:nvGrpSpPr>
          <p:cNvPr id="2" name="组合 1">
            <a:extLst>
              <a:ext uri="{FF2B5EF4-FFF2-40B4-BE49-F238E27FC236}">
                <a16:creationId xmlns:a16="http://schemas.microsoft.com/office/drawing/2014/main" id="{623FE13C-D21E-46C1-A91A-C0C32DDCCCF0}"/>
              </a:ext>
            </a:extLst>
          </p:cNvPr>
          <p:cNvGrpSpPr/>
          <p:nvPr/>
        </p:nvGrpSpPr>
        <p:grpSpPr>
          <a:xfrm>
            <a:off x="1889125" y="1377950"/>
            <a:ext cx="8902700" cy="5211763"/>
            <a:chOff x="1889125" y="1162050"/>
            <a:chExt cx="8902700" cy="5211763"/>
          </a:xfrm>
        </p:grpSpPr>
        <p:sp>
          <p:nvSpPr>
            <p:cNvPr id="9" name="Oval 3"/>
            <p:cNvSpPr>
              <a:spLocks noChangeArrowheads="1"/>
            </p:cNvSpPr>
            <p:nvPr/>
          </p:nvSpPr>
          <p:spPr bwMode="auto">
            <a:xfrm>
              <a:off x="4292600" y="2365375"/>
              <a:ext cx="979488" cy="974725"/>
            </a:xfrm>
            <a:prstGeom prst="ellipse">
              <a:avLst/>
            </a:prstGeom>
            <a:solidFill>
              <a:srgbClr val="FFFFFF"/>
            </a:solidFill>
            <a:ln w="12700">
              <a:solidFill>
                <a:srgbClr val="000000"/>
              </a:solidFill>
              <a:round/>
              <a:headEnd/>
              <a:tailEnd/>
            </a:ln>
          </p:spPr>
          <p:txBody>
            <a:bodyPr wrap="none" anchor="ct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endParaRPr lang="zh-CN" altLang="en-US" sz="1800">
                <a:ea typeface="宋体" panose="02010600030101010101" pitchFamily="2" charset="-122"/>
              </a:endParaRPr>
            </a:p>
          </p:txBody>
        </p:sp>
        <p:sp>
          <p:nvSpPr>
            <p:cNvPr id="10" name="Rectangle 4"/>
            <p:cNvSpPr>
              <a:spLocks noChangeArrowheads="1"/>
            </p:cNvSpPr>
            <p:nvPr/>
          </p:nvSpPr>
          <p:spPr bwMode="auto">
            <a:xfrm>
              <a:off x="4238625" y="2471738"/>
              <a:ext cx="1177925"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spcBef>
                  <a:spcPct val="0"/>
                </a:spcBef>
                <a:buFontTx/>
                <a:buNone/>
              </a:pPr>
              <a:r>
                <a:rPr lang="zh-CN" altLang="en-US" sz="1400" b="1">
                  <a:latin typeface="Arial" panose="020B0604020202020204" pitchFamily="34" charset="0"/>
                  <a:ea typeface="宋体" panose="02010600030101010101" pitchFamily="2" charset="-122"/>
                </a:rPr>
                <a:t>等待来自</a:t>
              </a:r>
            </a:p>
            <a:p>
              <a:pPr algn="ctr">
                <a:spcBef>
                  <a:spcPct val="0"/>
                </a:spcBef>
                <a:buFontTx/>
                <a:buNone/>
              </a:pPr>
              <a:r>
                <a:rPr lang="zh-CN" altLang="en-US" sz="1400" b="1">
                  <a:latin typeface="Arial" panose="020B0604020202020204" pitchFamily="34" charset="0"/>
                  <a:ea typeface="宋体" panose="02010600030101010101" pitchFamily="2" charset="-122"/>
                </a:rPr>
                <a:t>上层的</a:t>
              </a:r>
            </a:p>
            <a:p>
              <a:pPr algn="ctr">
                <a:spcBef>
                  <a:spcPct val="0"/>
                </a:spcBef>
                <a:buFontTx/>
                <a:buNone/>
              </a:pPr>
              <a:r>
                <a:rPr lang="zh-CN" altLang="en-US" sz="1400" b="1">
                  <a:latin typeface="Arial" panose="020B0604020202020204" pitchFamily="34" charset="0"/>
                  <a:ea typeface="宋体" panose="02010600030101010101" pitchFamily="2" charset="-122"/>
                </a:rPr>
                <a:t>调用</a:t>
              </a:r>
              <a:r>
                <a:rPr lang="en-US" altLang="zh-CN" sz="1400" b="1">
                  <a:latin typeface="Arial" panose="020B0604020202020204" pitchFamily="34" charset="0"/>
                  <a:ea typeface="宋体" panose="02010600030101010101" pitchFamily="2" charset="-122"/>
                </a:rPr>
                <a:t>0</a:t>
              </a:r>
            </a:p>
          </p:txBody>
        </p:sp>
        <p:sp>
          <p:nvSpPr>
            <p:cNvPr id="11" name="Rectangle 5"/>
            <p:cNvSpPr>
              <a:spLocks noChangeArrowheads="1"/>
            </p:cNvSpPr>
            <p:nvPr/>
          </p:nvSpPr>
          <p:spPr bwMode="auto">
            <a:xfrm>
              <a:off x="4572000" y="1524000"/>
              <a:ext cx="3986213"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600" b="1">
                  <a:latin typeface="Arial" panose="020B0604020202020204" pitchFamily="34" charset="0"/>
                  <a:ea typeface="宋体" panose="02010600030101010101" pitchFamily="2" charset="-122"/>
                </a:rPr>
                <a:t>sndpkt = make_pkt(0, data, checksum)</a:t>
              </a:r>
            </a:p>
            <a:p>
              <a:pPr>
                <a:spcBef>
                  <a:spcPct val="0"/>
                </a:spcBef>
                <a:buFontTx/>
                <a:buNone/>
              </a:pPr>
              <a:r>
                <a:rPr lang="en-US" altLang="zh-CN" sz="1600" b="1">
                  <a:latin typeface="Arial" panose="020B0604020202020204" pitchFamily="34" charset="0"/>
                  <a:ea typeface="宋体" panose="02010600030101010101" pitchFamily="2" charset="-122"/>
                </a:rPr>
                <a:t>udt_send(sndpkt)</a:t>
              </a:r>
            </a:p>
          </p:txBody>
        </p:sp>
        <p:sp>
          <p:nvSpPr>
            <p:cNvPr id="12" name="Rectangle 6"/>
            <p:cNvSpPr>
              <a:spLocks noChangeArrowheads="1"/>
            </p:cNvSpPr>
            <p:nvPr/>
          </p:nvSpPr>
          <p:spPr bwMode="auto">
            <a:xfrm>
              <a:off x="4587875" y="1162050"/>
              <a:ext cx="2278063"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600" b="1" dirty="0" err="1">
                  <a:latin typeface="Arial" panose="020B0604020202020204" pitchFamily="34" charset="0"/>
                  <a:ea typeface="宋体" panose="02010600030101010101" pitchFamily="2" charset="-122"/>
                </a:rPr>
                <a:t>rdt_send</a:t>
              </a:r>
              <a:r>
                <a:rPr lang="en-US" altLang="zh-CN" sz="1600" b="1" dirty="0">
                  <a:latin typeface="Arial" panose="020B0604020202020204" pitchFamily="34" charset="0"/>
                  <a:ea typeface="宋体" panose="02010600030101010101" pitchFamily="2" charset="-122"/>
                </a:rPr>
                <a:t>(data)</a:t>
              </a:r>
            </a:p>
          </p:txBody>
        </p:sp>
        <p:sp>
          <p:nvSpPr>
            <p:cNvPr id="13" name="Line 7"/>
            <p:cNvSpPr>
              <a:spLocks noChangeShapeType="1"/>
            </p:cNvSpPr>
            <p:nvPr/>
          </p:nvSpPr>
          <p:spPr bwMode="auto">
            <a:xfrm>
              <a:off x="4713288" y="1584325"/>
              <a:ext cx="2952750" cy="0"/>
            </a:xfrm>
            <a:prstGeom prst="line">
              <a:avLst/>
            </a:prstGeom>
            <a:noFill/>
            <a:ln w="5715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4" name="Line 8"/>
            <p:cNvSpPr>
              <a:spLocks noChangeShapeType="1"/>
            </p:cNvSpPr>
            <p:nvPr/>
          </p:nvSpPr>
          <p:spPr bwMode="auto">
            <a:xfrm>
              <a:off x="3998913" y="2316163"/>
              <a:ext cx="407987" cy="222250"/>
            </a:xfrm>
            <a:prstGeom prst="line">
              <a:avLst/>
            </a:prstGeom>
            <a:noFill/>
            <a:ln w="57150">
              <a:solidFill>
                <a:schemeClr val="tx1"/>
              </a:solidFill>
              <a:prstDash val="dash"/>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5" name="Freeform 9"/>
            <p:cNvSpPr>
              <a:spLocks/>
            </p:cNvSpPr>
            <p:nvPr/>
          </p:nvSpPr>
          <p:spPr bwMode="auto">
            <a:xfrm>
              <a:off x="3937000" y="5003800"/>
              <a:ext cx="442913" cy="576263"/>
            </a:xfrm>
            <a:custGeom>
              <a:avLst/>
              <a:gdLst>
                <a:gd name="T0" fmla="*/ 2147483646 w 279"/>
                <a:gd name="T1" fmla="*/ 2147483646 h 363"/>
                <a:gd name="T2" fmla="*/ 2147483646 w 279"/>
                <a:gd name="T3" fmla="*/ 2147483646 h 363"/>
                <a:gd name="T4" fmla="*/ 2147483646 w 279"/>
                <a:gd name="T5" fmla="*/ 2147483646 h 363"/>
                <a:gd name="T6" fmla="*/ 2147483646 w 279"/>
                <a:gd name="T7" fmla="*/ 2147483646 h 363"/>
                <a:gd name="T8" fmla="*/ 2147483646 w 279"/>
                <a:gd name="T9" fmla="*/ 2147483646 h 363"/>
                <a:gd name="T10" fmla="*/ 2147483646 w 279"/>
                <a:gd name="T11" fmla="*/ 2147483646 h 363"/>
                <a:gd name="T12" fmla="*/ 2147483646 w 279"/>
                <a:gd name="T13" fmla="*/ 2147483646 h 363"/>
                <a:gd name="T14" fmla="*/ 2147483646 w 279"/>
                <a:gd name="T15" fmla="*/ 2147483646 h 363"/>
                <a:gd name="T16" fmla="*/ 2147483646 w 279"/>
                <a:gd name="T17" fmla="*/ 2147483646 h 363"/>
                <a:gd name="T18" fmla="*/ 2147483646 w 279"/>
                <a:gd name="T19" fmla="*/ 2147483646 h 363"/>
                <a:gd name="T20" fmla="*/ 2147483646 w 279"/>
                <a:gd name="T21" fmla="*/ 2147483646 h 363"/>
                <a:gd name="T22" fmla="*/ 2147483646 w 279"/>
                <a:gd name="T23" fmla="*/ 2147483646 h 363"/>
                <a:gd name="T24" fmla="*/ 2147483646 w 279"/>
                <a:gd name="T25" fmla="*/ 2147483646 h 363"/>
                <a:gd name="T26" fmla="*/ 2147483646 w 279"/>
                <a:gd name="T27" fmla="*/ 2147483646 h 363"/>
                <a:gd name="T28" fmla="*/ 2147483646 w 279"/>
                <a:gd name="T29" fmla="*/ 2147483646 h 363"/>
                <a:gd name="T30" fmla="*/ 2147483646 w 279"/>
                <a:gd name="T31" fmla="*/ 2147483646 h 363"/>
                <a:gd name="T32" fmla="*/ 2147483646 w 279"/>
                <a:gd name="T33" fmla="*/ 2147483646 h 363"/>
                <a:gd name="T34" fmla="*/ 2147483646 w 279"/>
                <a:gd name="T35" fmla="*/ 2147483646 h 363"/>
                <a:gd name="T36" fmla="*/ 2147483646 w 279"/>
                <a:gd name="T37" fmla="*/ 2147483646 h 363"/>
                <a:gd name="T38" fmla="*/ 2147483646 w 279"/>
                <a:gd name="T39" fmla="*/ 2147483646 h 363"/>
                <a:gd name="T40" fmla="*/ 2147483646 w 279"/>
                <a:gd name="T41" fmla="*/ 2147483646 h 363"/>
                <a:gd name="T42" fmla="*/ 0 w 279"/>
                <a:gd name="T43" fmla="*/ 2147483646 h 363"/>
                <a:gd name="T44" fmla="*/ 2147483646 w 279"/>
                <a:gd name="T45" fmla="*/ 2147483646 h 363"/>
                <a:gd name="T46" fmla="*/ 2147483646 w 279"/>
                <a:gd name="T47" fmla="*/ 2147483646 h 363"/>
                <a:gd name="T48" fmla="*/ 2147483646 w 279"/>
                <a:gd name="T49" fmla="*/ 2147483646 h 363"/>
                <a:gd name="T50" fmla="*/ 2147483646 w 279"/>
                <a:gd name="T51" fmla="*/ 2147483646 h 363"/>
                <a:gd name="T52" fmla="*/ 2147483646 w 279"/>
                <a:gd name="T53" fmla="*/ 2147483646 h 363"/>
                <a:gd name="T54" fmla="*/ 2147483646 w 279"/>
                <a:gd name="T55" fmla="*/ 2147483646 h 363"/>
                <a:gd name="T56" fmla="*/ 2147483646 w 279"/>
                <a:gd name="T57" fmla="*/ 2147483646 h 363"/>
                <a:gd name="T58" fmla="*/ 2147483646 w 279"/>
                <a:gd name="T59" fmla="*/ 2147483646 h 363"/>
                <a:gd name="T60" fmla="*/ 2147483646 w 279"/>
                <a:gd name="T61" fmla="*/ 0 h 363"/>
                <a:gd name="T62" fmla="*/ 2147483646 w 279"/>
                <a:gd name="T63" fmla="*/ 2147483646 h 363"/>
                <a:gd name="T64" fmla="*/ 2147483646 w 279"/>
                <a:gd name="T65" fmla="*/ 2147483646 h 36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9"/>
                <a:gd name="T100" fmla="*/ 0 h 363"/>
                <a:gd name="T101" fmla="*/ 279 w 279"/>
                <a:gd name="T102" fmla="*/ 363 h 36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9" h="363">
                  <a:moveTo>
                    <a:pt x="278" y="291"/>
                  </a:moveTo>
                  <a:lnTo>
                    <a:pt x="260" y="315"/>
                  </a:lnTo>
                  <a:lnTo>
                    <a:pt x="243" y="333"/>
                  </a:lnTo>
                  <a:lnTo>
                    <a:pt x="224" y="347"/>
                  </a:lnTo>
                  <a:lnTo>
                    <a:pt x="206" y="356"/>
                  </a:lnTo>
                  <a:lnTo>
                    <a:pt x="188" y="361"/>
                  </a:lnTo>
                  <a:lnTo>
                    <a:pt x="169" y="362"/>
                  </a:lnTo>
                  <a:lnTo>
                    <a:pt x="152" y="359"/>
                  </a:lnTo>
                  <a:lnTo>
                    <a:pt x="134" y="354"/>
                  </a:lnTo>
                  <a:lnTo>
                    <a:pt x="117" y="345"/>
                  </a:lnTo>
                  <a:lnTo>
                    <a:pt x="101" y="333"/>
                  </a:lnTo>
                  <a:lnTo>
                    <a:pt x="85" y="320"/>
                  </a:lnTo>
                  <a:lnTo>
                    <a:pt x="70" y="303"/>
                  </a:lnTo>
                  <a:lnTo>
                    <a:pt x="56" y="286"/>
                  </a:lnTo>
                  <a:lnTo>
                    <a:pt x="44" y="267"/>
                  </a:lnTo>
                  <a:lnTo>
                    <a:pt x="33" y="246"/>
                  </a:lnTo>
                  <a:lnTo>
                    <a:pt x="23" y="225"/>
                  </a:lnTo>
                  <a:lnTo>
                    <a:pt x="15" y="203"/>
                  </a:lnTo>
                  <a:lnTo>
                    <a:pt x="8" y="181"/>
                  </a:lnTo>
                  <a:lnTo>
                    <a:pt x="4" y="158"/>
                  </a:lnTo>
                  <a:lnTo>
                    <a:pt x="1" y="136"/>
                  </a:lnTo>
                  <a:lnTo>
                    <a:pt x="0" y="115"/>
                  </a:lnTo>
                  <a:lnTo>
                    <a:pt x="2" y="95"/>
                  </a:lnTo>
                  <a:lnTo>
                    <a:pt x="6" y="76"/>
                  </a:lnTo>
                  <a:lnTo>
                    <a:pt x="12" y="58"/>
                  </a:lnTo>
                  <a:lnTo>
                    <a:pt x="21" y="42"/>
                  </a:lnTo>
                  <a:lnTo>
                    <a:pt x="33" y="28"/>
                  </a:lnTo>
                  <a:lnTo>
                    <a:pt x="48" y="16"/>
                  </a:lnTo>
                  <a:lnTo>
                    <a:pt x="66" y="8"/>
                  </a:lnTo>
                  <a:lnTo>
                    <a:pt x="87" y="2"/>
                  </a:lnTo>
                  <a:lnTo>
                    <a:pt x="111" y="0"/>
                  </a:lnTo>
                  <a:lnTo>
                    <a:pt x="138" y="1"/>
                  </a:lnTo>
                  <a:lnTo>
                    <a:pt x="169" y="6"/>
                  </a:lnTo>
                </a:path>
              </a:pathLst>
            </a:custGeom>
            <a:noFill/>
            <a:ln w="5715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6" name="Group 12"/>
            <p:cNvGrpSpPr>
              <a:grpSpLocks/>
            </p:cNvGrpSpPr>
            <p:nvPr/>
          </p:nvGrpSpPr>
          <p:grpSpPr bwMode="auto">
            <a:xfrm>
              <a:off x="6273800" y="2305050"/>
              <a:ext cx="1176338" cy="1008063"/>
              <a:chOff x="2906" y="1517"/>
              <a:chExt cx="741" cy="635"/>
            </a:xfrm>
          </p:grpSpPr>
          <p:sp>
            <p:nvSpPr>
              <p:cNvPr id="17" name="Oval 10"/>
              <p:cNvSpPr>
                <a:spLocks noChangeArrowheads="1"/>
              </p:cNvSpPr>
              <p:nvPr/>
            </p:nvSpPr>
            <p:spPr bwMode="auto">
              <a:xfrm>
                <a:off x="2955" y="1517"/>
                <a:ext cx="641" cy="635"/>
              </a:xfrm>
              <a:prstGeom prst="ellipse">
                <a:avLst/>
              </a:prstGeom>
              <a:solidFill>
                <a:srgbClr val="FFFFFF"/>
              </a:solidFill>
              <a:ln w="12700">
                <a:solidFill>
                  <a:srgbClr val="000000"/>
                </a:solidFill>
                <a:round/>
                <a:headEnd/>
                <a:tailEnd/>
              </a:ln>
            </p:spPr>
            <p:txBody>
              <a:bodyPr wrap="none" anchor="ct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endParaRPr lang="zh-CN" altLang="en-US" sz="1800">
                  <a:ea typeface="宋体" panose="02010600030101010101" pitchFamily="2" charset="-122"/>
                </a:endParaRPr>
              </a:p>
            </p:txBody>
          </p:sp>
          <p:sp>
            <p:nvSpPr>
              <p:cNvPr id="18" name="Rectangle 11"/>
              <p:cNvSpPr>
                <a:spLocks noChangeArrowheads="1"/>
              </p:cNvSpPr>
              <p:nvPr/>
            </p:nvSpPr>
            <p:spPr bwMode="auto">
              <a:xfrm>
                <a:off x="2906" y="1564"/>
                <a:ext cx="741" cy="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spcBef>
                    <a:spcPct val="0"/>
                  </a:spcBef>
                  <a:buFontTx/>
                  <a:buNone/>
                </a:pPr>
                <a:r>
                  <a:rPr lang="zh-CN" altLang="en-US" sz="1400" b="1">
                    <a:latin typeface="Arial" panose="020B0604020202020204" pitchFamily="34" charset="0"/>
                    <a:ea typeface="宋体" panose="02010600030101010101" pitchFamily="2" charset="-122"/>
                  </a:rPr>
                  <a:t>等待 </a:t>
                </a:r>
              </a:p>
              <a:p>
                <a:pPr algn="ctr">
                  <a:spcBef>
                    <a:spcPct val="0"/>
                  </a:spcBef>
                  <a:buFontTx/>
                  <a:buNone/>
                </a:pPr>
                <a:r>
                  <a:rPr lang="en-US" altLang="zh-CN" sz="1400" b="1">
                    <a:latin typeface="Arial" panose="020B0604020202020204" pitchFamily="34" charset="0"/>
                    <a:ea typeface="宋体" panose="02010600030101010101" pitchFamily="2" charset="-122"/>
                  </a:rPr>
                  <a:t>ACK </a:t>
                </a:r>
                <a:r>
                  <a:rPr lang="zh-CN" altLang="en-US" sz="1400" b="1">
                    <a:latin typeface="Arial" panose="020B0604020202020204" pitchFamily="34" charset="0"/>
                    <a:ea typeface="宋体" panose="02010600030101010101" pitchFamily="2" charset="-122"/>
                  </a:rPr>
                  <a:t>或 </a:t>
                </a:r>
                <a:r>
                  <a:rPr lang="en-US" altLang="zh-CN" sz="1400" b="1">
                    <a:latin typeface="Arial" panose="020B0604020202020204" pitchFamily="34" charset="0"/>
                    <a:ea typeface="宋体" panose="02010600030101010101" pitchFamily="2" charset="-122"/>
                  </a:rPr>
                  <a:t>NAK 0</a:t>
                </a:r>
              </a:p>
            </p:txBody>
          </p:sp>
        </p:grpSp>
        <p:sp>
          <p:nvSpPr>
            <p:cNvPr id="19" name="Freeform 13"/>
            <p:cNvSpPr>
              <a:spLocks/>
            </p:cNvSpPr>
            <p:nvPr/>
          </p:nvSpPr>
          <p:spPr bwMode="auto">
            <a:xfrm>
              <a:off x="4897438" y="2236788"/>
              <a:ext cx="1601787" cy="187325"/>
            </a:xfrm>
            <a:custGeom>
              <a:avLst/>
              <a:gdLst>
                <a:gd name="T0" fmla="*/ 0 w 1009"/>
                <a:gd name="T1" fmla="*/ 2147483646 h 118"/>
                <a:gd name="T2" fmla="*/ 2147483646 w 1009"/>
                <a:gd name="T3" fmla="*/ 2147483646 h 118"/>
                <a:gd name="T4" fmla="*/ 2147483646 w 1009"/>
                <a:gd name="T5" fmla="*/ 2147483646 h 118"/>
                <a:gd name="T6" fmla="*/ 2147483646 w 1009"/>
                <a:gd name="T7" fmla="*/ 2147483646 h 118"/>
                <a:gd name="T8" fmla="*/ 2147483646 w 1009"/>
                <a:gd name="T9" fmla="*/ 2147483646 h 118"/>
                <a:gd name="T10" fmla="*/ 2147483646 w 1009"/>
                <a:gd name="T11" fmla="*/ 2147483646 h 118"/>
                <a:gd name="T12" fmla="*/ 2147483646 w 1009"/>
                <a:gd name="T13" fmla="*/ 2147483646 h 118"/>
                <a:gd name="T14" fmla="*/ 2147483646 w 1009"/>
                <a:gd name="T15" fmla="*/ 2147483646 h 118"/>
                <a:gd name="T16" fmla="*/ 2147483646 w 1009"/>
                <a:gd name="T17" fmla="*/ 2147483646 h 118"/>
                <a:gd name="T18" fmla="*/ 2147483646 w 1009"/>
                <a:gd name="T19" fmla="*/ 2147483646 h 118"/>
                <a:gd name="T20" fmla="*/ 2147483646 w 1009"/>
                <a:gd name="T21" fmla="*/ 2147483646 h 118"/>
                <a:gd name="T22" fmla="*/ 2147483646 w 1009"/>
                <a:gd name="T23" fmla="*/ 2147483646 h 118"/>
                <a:gd name="T24" fmla="*/ 2147483646 w 1009"/>
                <a:gd name="T25" fmla="*/ 2147483646 h 118"/>
                <a:gd name="T26" fmla="*/ 2147483646 w 1009"/>
                <a:gd name="T27" fmla="*/ 0 h 118"/>
                <a:gd name="T28" fmla="*/ 2147483646 w 1009"/>
                <a:gd name="T29" fmla="*/ 2147483646 h 118"/>
                <a:gd name="T30" fmla="*/ 2147483646 w 1009"/>
                <a:gd name="T31" fmla="*/ 2147483646 h 118"/>
                <a:gd name="T32" fmla="*/ 2147483646 w 1009"/>
                <a:gd name="T33" fmla="*/ 2147483646 h 118"/>
                <a:gd name="T34" fmla="*/ 2147483646 w 1009"/>
                <a:gd name="T35" fmla="*/ 2147483646 h 118"/>
                <a:gd name="T36" fmla="*/ 2147483646 w 1009"/>
                <a:gd name="T37" fmla="*/ 2147483646 h 118"/>
                <a:gd name="T38" fmla="*/ 2147483646 w 1009"/>
                <a:gd name="T39" fmla="*/ 2147483646 h 118"/>
                <a:gd name="T40" fmla="*/ 2147483646 w 1009"/>
                <a:gd name="T41" fmla="*/ 2147483646 h 118"/>
                <a:gd name="T42" fmla="*/ 2147483646 w 1009"/>
                <a:gd name="T43" fmla="*/ 2147483646 h 118"/>
                <a:gd name="T44" fmla="*/ 2147483646 w 1009"/>
                <a:gd name="T45" fmla="*/ 2147483646 h 118"/>
                <a:gd name="T46" fmla="*/ 2147483646 w 1009"/>
                <a:gd name="T47" fmla="*/ 2147483646 h 118"/>
                <a:gd name="T48" fmla="*/ 2147483646 w 1009"/>
                <a:gd name="T49" fmla="*/ 2147483646 h 118"/>
                <a:gd name="T50" fmla="*/ 2147483646 w 1009"/>
                <a:gd name="T51" fmla="*/ 2147483646 h 118"/>
                <a:gd name="T52" fmla="*/ 2147483646 w 1009"/>
                <a:gd name="T53" fmla="*/ 2147483646 h 11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009"/>
                <a:gd name="T82" fmla="*/ 0 h 118"/>
                <a:gd name="T83" fmla="*/ 1009 w 1009"/>
                <a:gd name="T84" fmla="*/ 118 h 11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009" h="118">
                  <a:moveTo>
                    <a:pt x="0" y="117"/>
                  </a:moveTo>
                  <a:lnTo>
                    <a:pt x="5" y="103"/>
                  </a:lnTo>
                  <a:lnTo>
                    <a:pt x="15" y="89"/>
                  </a:lnTo>
                  <a:lnTo>
                    <a:pt x="30" y="76"/>
                  </a:lnTo>
                  <a:lnTo>
                    <a:pt x="50" y="65"/>
                  </a:lnTo>
                  <a:lnTo>
                    <a:pt x="73" y="54"/>
                  </a:lnTo>
                  <a:lnTo>
                    <a:pt x="101" y="44"/>
                  </a:lnTo>
                  <a:lnTo>
                    <a:pt x="132" y="36"/>
                  </a:lnTo>
                  <a:lnTo>
                    <a:pt x="167" y="28"/>
                  </a:lnTo>
                  <a:lnTo>
                    <a:pt x="204" y="21"/>
                  </a:lnTo>
                  <a:lnTo>
                    <a:pt x="244" y="15"/>
                  </a:lnTo>
                  <a:lnTo>
                    <a:pt x="329" y="7"/>
                  </a:lnTo>
                  <a:lnTo>
                    <a:pt x="419" y="1"/>
                  </a:lnTo>
                  <a:lnTo>
                    <a:pt x="512" y="0"/>
                  </a:lnTo>
                  <a:lnTo>
                    <a:pt x="605" y="2"/>
                  </a:lnTo>
                  <a:lnTo>
                    <a:pt x="695" y="8"/>
                  </a:lnTo>
                  <a:lnTo>
                    <a:pt x="779" y="17"/>
                  </a:lnTo>
                  <a:lnTo>
                    <a:pt x="818" y="23"/>
                  </a:lnTo>
                  <a:lnTo>
                    <a:pt x="854" y="30"/>
                  </a:lnTo>
                  <a:lnTo>
                    <a:pt x="887" y="38"/>
                  </a:lnTo>
                  <a:lnTo>
                    <a:pt x="917" y="47"/>
                  </a:lnTo>
                  <a:lnTo>
                    <a:pt x="943" y="57"/>
                  </a:lnTo>
                  <a:lnTo>
                    <a:pt x="966" y="67"/>
                  </a:lnTo>
                  <a:lnTo>
                    <a:pt x="984" y="78"/>
                  </a:lnTo>
                  <a:lnTo>
                    <a:pt x="997" y="90"/>
                  </a:lnTo>
                  <a:lnTo>
                    <a:pt x="1006" y="103"/>
                  </a:lnTo>
                  <a:lnTo>
                    <a:pt x="1008" y="117"/>
                  </a:lnTo>
                </a:path>
              </a:pathLst>
            </a:custGeom>
            <a:noFill/>
            <a:ln w="5715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 name="Freeform 14"/>
            <p:cNvSpPr>
              <a:spLocks/>
            </p:cNvSpPr>
            <p:nvPr/>
          </p:nvSpPr>
          <p:spPr bwMode="auto">
            <a:xfrm>
              <a:off x="7154863" y="2328863"/>
              <a:ext cx="461962" cy="528637"/>
            </a:xfrm>
            <a:custGeom>
              <a:avLst/>
              <a:gdLst>
                <a:gd name="T0" fmla="*/ 0 w 291"/>
                <a:gd name="T1" fmla="*/ 2147483646 h 333"/>
                <a:gd name="T2" fmla="*/ 2147483646 w 291"/>
                <a:gd name="T3" fmla="*/ 2147483646 h 333"/>
                <a:gd name="T4" fmla="*/ 2147483646 w 291"/>
                <a:gd name="T5" fmla="*/ 2147483646 h 333"/>
                <a:gd name="T6" fmla="*/ 2147483646 w 291"/>
                <a:gd name="T7" fmla="*/ 2147483646 h 333"/>
                <a:gd name="T8" fmla="*/ 2147483646 w 291"/>
                <a:gd name="T9" fmla="*/ 2147483646 h 333"/>
                <a:gd name="T10" fmla="*/ 2147483646 w 291"/>
                <a:gd name="T11" fmla="*/ 2147483646 h 333"/>
                <a:gd name="T12" fmla="*/ 2147483646 w 291"/>
                <a:gd name="T13" fmla="*/ 0 h 333"/>
                <a:gd name="T14" fmla="*/ 2147483646 w 291"/>
                <a:gd name="T15" fmla="*/ 2147483646 h 333"/>
                <a:gd name="T16" fmla="*/ 2147483646 w 291"/>
                <a:gd name="T17" fmla="*/ 2147483646 h 333"/>
                <a:gd name="T18" fmla="*/ 2147483646 w 291"/>
                <a:gd name="T19" fmla="*/ 2147483646 h 333"/>
                <a:gd name="T20" fmla="*/ 2147483646 w 291"/>
                <a:gd name="T21" fmla="*/ 2147483646 h 333"/>
                <a:gd name="T22" fmla="*/ 2147483646 w 291"/>
                <a:gd name="T23" fmla="*/ 2147483646 h 333"/>
                <a:gd name="T24" fmla="*/ 2147483646 w 291"/>
                <a:gd name="T25" fmla="*/ 2147483646 h 333"/>
                <a:gd name="T26" fmla="*/ 2147483646 w 291"/>
                <a:gd name="T27" fmla="*/ 2147483646 h 333"/>
                <a:gd name="T28" fmla="*/ 2147483646 w 291"/>
                <a:gd name="T29" fmla="*/ 2147483646 h 333"/>
                <a:gd name="T30" fmla="*/ 2147483646 w 291"/>
                <a:gd name="T31" fmla="*/ 2147483646 h 333"/>
                <a:gd name="T32" fmla="*/ 2147483646 w 291"/>
                <a:gd name="T33" fmla="*/ 2147483646 h 333"/>
                <a:gd name="T34" fmla="*/ 2147483646 w 291"/>
                <a:gd name="T35" fmla="*/ 2147483646 h 333"/>
                <a:gd name="T36" fmla="*/ 2147483646 w 291"/>
                <a:gd name="T37" fmla="*/ 2147483646 h 333"/>
                <a:gd name="T38" fmla="*/ 2147483646 w 291"/>
                <a:gd name="T39" fmla="*/ 2147483646 h 333"/>
                <a:gd name="T40" fmla="*/ 2147483646 w 291"/>
                <a:gd name="T41" fmla="*/ 2147483646 h 333"/>
                <a:gd name="T42" fmla="*/ 2147483646 w 291"/>
                <a:gd name="T43" fmla="*/ 2147483646 h 333"/>
                <a:gd name="T44" fmla="*/ 2147483646 w 291"/>
                <a:gd name="T45" fmla="*/ 2147483646 h 333"/>
                <a:gd name="T46" fmla="*/ 2147483646 w 291"/>
                <a:gd name="T47" fmla="*/ 2147483646 h 333"/>
                <a:gd name="T48" fmla="*/ 2147483646 w 291"/>
                <a:gd name="T49" fmla="*/ 2147483646 h 333"/>
                <a:gd name="T50" fmla="*/ 2147483646 w 291"/>
                <a:gd name="T51" fmla="*/ 2147483646 h 333"/>
                <a:gd name="T52" fmla="*/ 2147483646 w 291"/>
                <a:gd name="T53" fmla="*/ 2147483646 h 333"/>
                <a:gd name="T54" fmla="*/ 2147483646 w 291"/>
                <a:gd name="T55" fmla="*/ 2147483646 h 333"/>
                <a:gd name="T56" fmla="*/ 2147483646 w 291"/>
                <a:gd name="T57" fmla="*/ 2147483646 h 333"/>
                <a:gd name="T58" fmla="*/ 2147483646 w 291"/>
                <a:gd name="T59" fmla="*/ 2147483646 h 333"/>
                <a:gd name="T60" fmla="*/ 2147483646 w 291"/>
                <a:gd name="T61" fmla="*/ 2147483646 h 333"/>
                <a:gd name="T62" fmla="*/ 2147483646 w 291"/>
                <a:gd name="T63" fmla="*/ 2147483646 h 33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91"/>
                <a:gd name="T97" fmla="*/ 0 h 333"/>
                <a:gd name="T98" fmla="*/ 291 w 291"/>
                <a:gd name="T99" fmla="*/ 333 h 33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91" h="333">
                  <a:moveTo>
                    <a:pt x="0" y="50"/>
                  </a:moveTo>
                  <a:lnTo>
                    <a:pt x="22" y="33"/>
                  </a:lnTo>
                  <a:lnTo>
                    <a:pt x="45" y="20"/>
                  </a:lnTo>
                  <a:lnTo>
                    <a:pt x="66" y="10"/>
                  </a:lnTo>
                  <a:lnTo>
                    <a:pt x="88" y="4"/>
                  </a:lnTo>
                  <a:lnTo>
                    <a:pt x="108" y="1"/>
                  </a:lnTo>
                  <a:lnTo>
                    <a:pt x="128" y="0"/>
                  </a:lnTo>
                  <a:lnTo>
                    <a:pt x="148" y="2"/>
                  </a:lnTo>
                  <a:lnTo>
                    <a:pt x="166" y="7"/>
                  </a:lnTo>
                  <a:lnTo>
                    <a:pt x="184" y="14"/>
                  </a:lnTo>
                  <a:lnTo>
                    <a:pt x="201" y="22"/>
                  </a:lnTo>
                  <a:lnTo>
                    <a:pt x="216" y="33"/>
                  </a:lnTo>
                  <a:lnTo>
                    <a:pt x="230" y="45"/>
                  </a:lnTo>
                  <a:lnTo>
                    <a:pt x="255" y="74"/>
                  </a:lnTo>
                  <a:lnTo>
                    <a:pt x="265" y="90"/>
                  </a:lnTo>
                  <a:lnTo>
                    <a:pt x="273" y="107"/>
                  </a:lnTo>
                  <a:lnTo>
                    <a:pt x="280" y="125"/>
                  </a:lnTo>
                  <a:lnTo>
                    <a:pt x="285" y="143"/>
                  </a:lnTo>
                  <a:lnTo>
                    <a:pt x="289" y="161"/>
                  </a:lnTo>
                  <a:lnTo>
                    <a:pt x="290" y="179"/>
                  </a:lnTo>
                  <a:lnTo>
                    <a:pt x="289" y="197"/>
                  </a:lnTo>
                  <a:lnTo>
                    <a:pt x="286" y="215"/>
                  </a:lnTo>
                  <a:lnTo>
                    <a:pt x="281" y="232"/>
                  </a:lnTo>
                  <a:lnTo>
                    <a:pt x="273" y="249"/>
                  </a:lnTo>
                  <a:lnTo>
                    <a:pt x="263" y="265"/>
                  </a:lnTo>
                  <a:lnTo>
                    <a:pt x="251" y="279"/>
                  </a:lnTo>
                  <a:lnTo>
                    <a:pt x="236" y="292"/>
                  </a:lnTo>
                  <a:lnTo>
                    <a:pt x="218" y="304"/>
                  </a:lnTo>
                  <a:lnTo>
                    <a:pt x="197" y="314"/>
                  </a:lnTo>
                  <a:lnTo>
                    <a:pt x="174" y="322"/>
                  </a:lnTo>
                  <a:lnTo>
                    <a:pt x="147" y="328"/>
                  </a:lnTo>
                  <a:lnTo>
                    <a:pt x="118" y="332"/>
                  </a:lnTo>
                </a:path>
              </a:pathLst>
            </a:custGeom>
            <a:noFill/>
            <a:ln w="5715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 name="Line 17"/>
            <p:cNvSpPr>
              <a:spLocks noChangeShapeType="1"/>
            </p:cNvSpPr>
            <p:nvPr/>
          </p:nvSpPr>
          <p:spPr bwMode="auto">
            <a:xfrm>
              <a:off x="7723188" y="2920216"/>
              <a:ext cx="1547812" cy="0"/>
            </a:xfrm>
            <a:prstGeom prst="line">
              <a:avLst/>
            </a:prstGeom>
            <a:noFill/>
            <a:ln w="5715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2" name="Freeform 18"/>
            <p:cNvSpPr>
              <a:spLocks/>
            </p:cNvSpPr>
            <p:nvPr/>
          </p:nvSpPr>
          <p:spPr bwMode="auto">
            <a:xfrm>
              <a:off x="4229100" y="3079750"/>
              <a:ext cx="100013" cy="1470025"/>
            </a:xfrm>
            <a:custGeom>
              <a:avLst/>
              <a:gdLst>
                <a:gd name="T0" fmla="*/ 2147483646 w 63"/>
                <a:gd name="T1" fmla="*/ 2147483646 h 926"/>
                <a:gd name="T2" fmla="*/ 2147483646 w 63"/>
                <a:gd name="T3" fmla="*/ 2147483646 h 926"/>
                <a:gd name="T4" fmla="*/ 2147483646 w 63"/>
                <a:gd name="T5" fmla="*/ 2147483646 h 926"/>
                <a:gd name="T6" fmla="*/ 2147483646 w 63"/>
                <a:gd name="T7" fmla="*/ 2147483646 h 926"/>
                <a:gd name="T8" fmla="*/ 2147483646 w 63"/>
                <a:gd name="T9" fmla="*/ 2147483646 h 926"/>
                <a:gd name="T10" fmla="*/ 2147483646 w 63"/>
                <a:gd name="T11" fmla="*/ 2147483646 h 926"/>
                <a:gd name="T12" fmla="*/ 2147483646 w 63"/>
                <a:gd name="T13" fmla="*/ 2147483646 h 926"/>
                <a:gd name="T14" fmla="*/ 2147483646 w 63"/>
                <a:gd name="T15" fmla="*/ 2147483646 h 926"/>
                <a:gd name="T16" fmla="*/ 2147483646 w 63"/>
                <a:gd name="T17" fmla="*/ 2147483646 h 926"/>
                <a:gd name="T18" fmla="*/ 2147483646 w 63"/>
                <a:gd name="T19" fmla="*/ 2147483646 h 926"/>
                <a:gd name="T20" fmla="*/ 2147483646 w 63"/>
                <a:gd name="T21" fmla="*/ 2147483646 h 926"/>
                <a:gd name="T22" fmla="*/ 2147483646 w 63"/>
                <a:gd name="T23" fmla="*/ 2147483646 h 926"/>
                <a:gd name="T24" fmla="*/ 2147483646 w 63"/>
                <a:gd name="T25" fmla="*/ 2147483646 h 926"/>
                <a:gd name="T26" fmla="*/ 0 w 63"/>
                <a:gd name="T27" fmla="*/ 2147483646 h 926"/>
                <a:gd name="T28" fmla="*/ 2147483646 w 63"/>
                <a:gd name="T29" fmla="*/ 2147483646 h 926"/>
                <a:gd name="T30" fmla="*/ 2147483646 w 63"/>
                <a:gd name="T31" fmla="*/ 2147483646 h 926"/>
                <a:gd name="T32" fmla="*/ 2147483646 w 63"/>
                <a:gd name="T33" fmla="*/ 2147483646 h 926"/>
                <a:gd name="T34" fmla="*/ 2147483646 w 63"/>
                <a:gd name="T35" fmla="*/ 2147483646 h 926"/>
                <a:gd name="T36" fmla="*/ 2147483646 w 63"/>
                <a:gd name="T37" fmla="*/ 2147483646 h 926"/>
                <a:gd name="T38" fmla="*/ 2147483646 w 63"/>
                <a:gd name="T39" fmla="*/ 2147483646 h 926"/>
                <a:gd name="T40" fmla="*/ 2147483646 w 63"/>
                <a:gd name="T41" fmla="*/ 2147483646 h 926"/>
                <a:gd name="T42" fmla="*/ 2147483646 w 63"/>
                <a:gd name="T43" fmla="*/ 2147483646 h 926"/>
                <a:gd name="T44" fmla="*/ 2147483646 w 63"/>
                <a:gd name="T45" fmla="*/ 2147483646 h 926"/>
                <a:gd name="T46" fmla="*/ 2147483646 w 63"/>
                <a:gd name="T47" fmla="*/ 2147483646 h 926"/>
                <a:gd name="T48" fmla="*/ 2147483646 w 63"/>
                <a:gd name="T49" fmla="*/ 2147483646 h 926"/>
                <a:gd name="T50" fmla="*/ 2147483646 w 63"/>
                <a:gd name="T51" fmla="*/ 2147483646 h 926"/>
                <a:gd name="T52" fmla="*/ 2147483646 w 63"/>
                <a:gd name="T53" fmla="*/ 0 h 92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3"/>
                <a:gd name="T82" fmla="*/ 0 h 926"/>
                <a:gd name="T83" fmla="*/ 63 w 63"/>
                <a:gd name="T84" fmla="*/ 926 h 92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3" h="926">
                  <a:moveTo>
                    <a:pt x="62" y="925"/>
                  </a:moveTo>
                  <a:lnTo>
                    <a:pt x="54" y="921"/>
                  </a:lnTo>
                  <a:lnTo>
                    <a:pt x="47" y="911"/>
                  </a:lnTo>
                  <a:lnTo>
                    <a:pt x="41" y="898"/>
                  </a:lnTo>
                  <a:lnTo>
                    <a:pt x="34" y="880"/>
                  </a:lnTo>
                  <a:lnTo>
                    <a:pt x="29" y="858"/>
                  </a:lnTo>
                  <a:lnTo>
                    <a:pt x="24" y="833"/>
                  </a:lnTo>
                  <a:lnTo>
                    <a:pt x="19" y="804"/>
                  </a:lnTo>
                  <a:lnTo>
                    <a:pt x="15" y="772"/>
                  </a:lnTo>
                  <a:lnTo>
                    <a:pt x="11" y="738"/>
                  </a:lnTo>
                  <a:lnTo>
                    <a:pt x="8" y="702"/>
                  </a:lnTo>
                  <a:lnTo>
                    <a:pt x="4" y="624"/>
                  </a:lnTo>
                  <a:lnTo>
                    <a:pt x="1" y="541"/>
                  </a:lnTo>
                  <a:lnTo>
                    <a:pt x="0" y="455"/>
                  </a:lnTo>
                  <a:lnTo>
                    <a:pt x="1" y="370"/>
                  </a:lnTo>
                  <a:lnTo>
                    <a:pt x="4" y="288"/>
                  </a:lnTo>
                  <a:lnTo>
                    <a:pt x="9" y="211"/>
                  </a:lnTo>
                  <a:lnTo>
                    <a:pt x="13" y="175"/>
                  </a:lnTo>
                  <a:lnTo>
                    <a:pt x="16" y="142"/>
                  </a:lnTo>
                  <a:lnTo>
                    <a:pt x="20" y="111"/>
                  </a:lnTo>
                  <a:lnTo>
                    <a:pt x="25" y="84"/>
                  </a:lnTo>
                  <a:lnTo>
                    <a:pt x="30" y="60"/>
                  </a:lnTo>
                  <a:lnTo>
                    <a:pt x="36" y="39"/>
                  </a:lnTo>
                  <a:lnTo>
                    <a:pt x="41" y="22"/>
                  </a:lnTo>
                  <a:lnTo>
                    <a:pt x="48" y="10"/>
                  </a:lnTo>
                  <a:lnTo>
                    <a:pt x="55" y="3"/>
                  </a:lnTo>
                  <a:lnTo>
                    <a:pt x="62" y="0"/>
                  </a:lnTo>
                </a:path>
              </a:pathLst>
            </a:custGeom>
            <a:noFill/>
            <a:ln w="5715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 name="Freeform 19"/>
            <p:cNvSpPr>
              <a:spLocks/>
            </p:cNvSpPr>
            <p:nvPr/>
          </p:nvSpPr>
          <p:spPr bwMode="auto">
            <a:xfrm>
              <a:off x="5086350" y="5233988"/>
              <a:ext cx="1735138" cy="209550"/>
            </a:xfrm>
            <a:custGeom>
              <a:avLst/>
              <a:gdLst>
                <a:gd name="T0" fmla="*/ 0 w 1093"/>
                <a:gd name="T1" fmla="*/ 0 h 132"/>
                <a:gd name="T2" fmla="*/ 2147483646 w 1093"/>
                <a:gd name="T3" fmla="*/ 2147483646 h 132"/>
                <a:gd name="T4" fmla="*/ 2147483646 w 1093"/>
                <a:gd name="T5" fmla="*/ 2147483646 h 132"/>
                <a:gd name="T6" fmla="*/ 2147483646 w 1093"/>
                <a:gd name="T7" fmla="*/ 2147483646 h 132"/>
                <a:gd name="T8" fmla="*/ 2147483646 w 1093"/>
                <a:gd name="T9" fmla="*/ 2147483646 h 132"/>
                <a:gd name="T10" fmla="*/ 2147483646 w 1093"/>
                <a:gd name="T11" fmla="*/ 2147483646 h 132"/>
                <a:gd name="T12" fmla="*/ 2147483646 w 1093"/>
                <a:gd name="T13" fmla="*/ 2147483646 h 132"/>
                <a:gd name="T14" fmla="*/ 2147483646 w 1093"/>
                <a:gd name="T15" fmla="*/ 2147483646 h 132"/>
                <a:gd name="T16" fmla="*/ 2147483646 w 1093"/>
                <a:gd name="T17" fmla="*/ 2147483646 h 132"/>
                <a:gd name="T18" fmla="*/ 2147483646 w 1093"/>
                <a:gd name="T19" fmla="*/ 2147483646 h 132"/>
                <a:gd name="T20" fmla="*/ 2147483646 w 1093"/>
                <a:gd name="T21" fmla="*/ 2147483646 h 132"/>
                <a:gd name="T22" fmla="*/ 2147483646 w 1093"/>
                <a:gd name="T23" fmla="*/ 2147483646 h 132"/>
                <a:gd name="T24" fmla="*/ 2147483646 w 1093"/>
                <a:gd name="T25" fmla="*/ 2147483646 h 132"/>
                <a:gd name="T26" fmla="*/ 2147483646 w 1093"/>
                <a:gd name="T27" fmla="*/ 2147483646 h 132"/>
                <a:gd name="T28" fmla="*/ 2147483646 w 1093"/>
                <a:gd name="T29" fmla="*/ 2147483646 h 132"/>
                <a:gd name="T30" fmla="*/ 2147483646 w 1093"/>
                <a:gd name="T31" fmla="*/ 2147483646 h 132"/>
                <a:gd name="T32" fmla="*/ 2147483646 w 1093"/>
                <a:gd name="T33" fmla="*/ 2147483646 h 132"/>
                <a:gd name="T34" fmla="*/ 2147483646 w 1093"/>
                <a:gd name="T35" fmla="*/ 2147483646 h 132"/>
                <a:gd name="T36" fmla="*/ 2147483646 w 1093"/>
                <a:gd name="T37" fmla="*/ 2147483646 h 132"/>
                <a:gd name="T38" fmla="*/ 2147483646 w 1093"/>
                <a:gd name="T39" fmla="*/ 2147483646 h 132"/>
                <a:gd name="T40" fmla="*/ 2147483646 w 1093"/>
                <a:gd name="T41" fmla="*/ 2147483646 h 132"/>
                <a:gd name="T42" fmla="*/ 2147483646 w 1093"/>
                <a:gd name="T43" fmla="*/ 2147483646 h 132"/>
                <a:gd name="T44" fmla="*/ 2147483646 w 1093"/>
                <a:gd name="T45" fmla="*/ 2147483646 h 132"/>
                <a:gd name="T46" fmla="*/ 2147483646 w 1093"/>
                <a:gd name="T47" fmla="*/ 2147483646 h 132"/>
                <a:gd name="T48" fmla="*/ 2147483646 w 1093"/>
                <a:gd name="T49" fmla="*/ 2147483646 h 132"/>
                <a:gd name="T50" fmla="*/ 2147483646 w 1093"/>
                <a:gd name="T51" fmla="*/ 2147483646 h 132"/>
                <a:gd name="T52" fmla="*/ 2147483646 w 1093"/>
                <a:gd name="T53" fmla="*/ 0 h 1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093"/>
                <a:gd name="T82" fmla="*/ 0 h 132"/>
                <a:gd name="T83" fmla="*/ 1093 w 1093"/>
                <a:gd name="T84" fmla="*/ 132 h 13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093" h="132">
                  <a:moveTo>
                    <a:pt x="0" y="0"/>
                  </a:moveTo>
                  <a:lnTo>
                    <a:pt x="5" y="16"/>
                  </a:lnTo>
                  <a:lnTo>
                    <a:pt x="16" y="31"/>
                  </a:lnTo>
                  <a:lnTo>
                    <a:pt x="33" y="45"/>
                  </a:lnTo>
                  <a:lnTo>
                    <a:pt x="54" y="59"/>
                  </a:lnTo>
                  <a:lnTo>
                    <a:pt x="80" y="71"/>
                  </a:lnTo>
                  <a:lnTo>
                    <a:pt x="109" y="81"/>
                  </a:lnTo>
                  <a:lnTo>
                    <a:pt x="143" y="91"/>
                  </a:lnTo>
                  <a:lnTo>
                    <a:pt x="181" y="100"/>
                  </a:lnTo>
                  <a:lnTo>
                    <a:pt x="221" y="108"/>
                  </a:lnTo>
                  <a:lnTo>
                    <a:pt x="264" y="114"/>
                  </a:lnTo>
                  <a:lnTo>
                    <a:pt x="356" y="124"/>
                  </a:lnTo>
                  <a:lnTo>
                    <a:pt x="454" y="130"/>
                  </a:lnTo>
                  <a:lnTo>
                    <a:pt x="555" y="131"/>
                  </a:lnTo>
                  <a:lnTo>
                    <a:pt x="655" y="129"/>
                  </a:lnTo>
                  <a:lnTo>
                    <a:pt x="753" y="122"/>
                  </a:lnTo>
                  <a:lnTo>
                    <a:pt x="844" y="111"/>
                  </a:lnTo>
                  <a:lnTo>
                    <a:pt x="886" y="105"/>
                  </a:lnTo>
                  <a:lnTo>
                    <a:pt x="925" y="97"/>
                  </a:lnTo>
                  <a:lnTo>
                    <a:pt x="961" y="88"/>
                  </a:lnTo>
                  <a:lnTo>
                    <a:pt x="994" y="79"/>
                  </a:lnTo>
                  <a:lnTo>
                    <a:pt x="1022" y="68"/>
                  </a:lnTo>
                  <a:lnTo>
                    <a:pt x="1046" y="56"/>
                  </a:lnTo>
                  <a:lnTo>
                    <a:pt x="1066" y="43"/>
                  </a:lnTo>
                  <a:lnTo>
                    <a:pt x="1080" y="30"/>
                  </a:lnTo>
                  <a:lnTo>
                    <a:pt x="1089" y="15"/>
                  </a:lnTo>
                  <a:lnTo>
                    <a:pt x="1092" y="0"/>
                  </a:lnTo>
                </a:path>
              </a:pathLst>
            </a:custGeom>
            <a:noFill/>
            <a:ln w="57150" cap="rnd">
              <a:solidFill>
                <a:schemeClr val="tx1"/>
              </a:solidFill>
              <a:round/>
              <a:headEnd type="stealth" w="med" len="med"/>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 name="Freeform 20"/>
            <p:cNvSpPr>
              <a:spLocks/>
            </p:cNvSpPr>
            <p:nvPr/>
          </p:nvSpPr>
          <p:spPr bwMode="auto">
            <a:xfrm>
              <a:off x="7189788" y="3009900"/>
              <a:ext cx="161925" cy="1581150"/>
            </a:xfrm>
            <a:custGeom>
              <a:avLst/>
              <a:gdLst>
                <a:gd name="T0" fmla="*/ 0 w 102"/>
                <a:gd name="T1" fmla="*/ 2147483646 h 996"/>
                <a:gd name="T2" fmla="*/ 2147483646 w 102"/>
                <a:gd name="T3" fmla="*/ 2147483646 h 996"/>
                <a:gd name="T4" fmla="*/ 2147483646 w 102"/>
                <a:gd name="T5" fmla="*/ 2147483646 h 996"/>
                <a:gd name="T6" fmla="*/ 2147483646 w 102"/>
                <a:gd name="T7" fmla="*/ 2147483646 h 996"/>
                <a:gd name="T8" fmla="*/ 2147483646 w 102"/>
                <a:gd name="T9" fmla="*/ 2147483646 h 996"/>
                <a:gd name="T10" fmla="*/ 2147483646 w 102"/>
                <a:gd name="T11" fmla="*/ 2147483646 h 996"/>
                <a:gd name="T12" fmla="*/ 2147483646 w 102"/>
                <a:gd name="T13" fmla="*/ 2147483646 h 996"/>
                <a:gd name="T14" fmla="*/ 2147483646 w 102"/>
                <a:gd name="T15" fmla="*/ 2147483646 h 996"/>
                <a:gd name="T16" fmla="*/ 2147483646 w 102"/>
                <a:gd name="T17" fmla="*/ 2147483646 h 996"/>
                <a:gd name="T18" fmla="*/ 2147483646 w 102"/>
                <a:gd name="T19" fmla="*/ 2147483646 h 996"/>
                <a:gd name="T20" fmla="*/ 2147483646 w 102"/>
                <a:gd name="T21" fmla="*/ 2147483646 h 996"/>
                <a:gd name="T22" fmla="*/ 2147483646 w 102"/>
                <a:gd name="T23" fmla="*/ 2147483646 h 996"/>
                <a:gd name="T24" fmla="*/ 2147483646 w 102"/>
                <a:gd name="T25" fmla="*/ 2147483646 h 996"/>
                <a:gd name="T26" fmla="*/ 2147483646 w 102"/>
                <a:gd name="T27" fmla="*/ 2147483646 h 996"/>
                <a:gd name="T28" fmla="*/ 2147483646 w 102"/>
                <a:gd name="T29" fmla="*/ 2147483646 h 996"/>
                <a:gd name="T30" fmla="*/ 2147483646 w 102"/>
                <a:gd name="T31" fmla="*/ 2147483646 h 996"/>
                <a:gd name="T32" fmla="*/ 2147483646 w 102"/>
                <a:gd name="T33" fmla="*/ 2147483646 h 996"/>
                <a:gd name="T34" fmla="*/ 2147483646 w 102"/>
                <a:gd name="T35" fmla="*/ 2147483646 h 996"/>
                <a:gd name="T36" fmla="*/ 2147483646 w 102"/>
                <a:gd name="T37" fmla="*/ 2147483646 h 996"/>
                <a:gd name="T38" fmla="*/ 2147483646 w 102"/>
                <a:gd name="T39" fmla="*/ 2147483646 h 996"/>
                <a:gd name="T40" fmla="*/ 2147483646 w 102"/>
                <a:gd name="T41" fmla="*/ 2147483646 h 996"/>
                <a:gd name="T42" fmla="*/ 2147483646 w 102"/>
                <a:gd name="T43" fmla="*/ 2147483646 h 996"/>
                <a:gd name="T44" fmla="*/ 2147483646 w 102"/>
                <a:gd name="T45" fmla="*/ 2147483646 h 996"/>
                <a:gd name="T46" fmla="*/ 2147483646 w 102"/>
                <a:gd name="T47" fmla="*/ 2147483646 h 996"/>
                <a:gd name="T48" fmla="*/ 2147483646 w 102"/>
                <a:gd name="T49" fmla="*/ 2147483646 h 996"/>
                <a:gd name="T50" fmla="*/ 2147483646 w 102"/>
                <a:gd name="T51" fmla="*/ 2147483646 h 996"/>
                <a:gd name="T52" fmla="*/ 0 w 102"/>
                <a:gd name="T53" fmla="*/ 0 h 99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02"/>
                <a:gd name="T82" fmla="*/ 0 h 996"/>
                <a:gd name="T83" fmla="*/ 102 w 102"/>
                <a:gd name="T84" fmla="*/ 996 h 99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02" h="996">
                  <a:moveTo>
                    <a:pt x="0" y="995"/>
                  </a:moveTo>
                  <a:lnTo>
                    <a:pt x="13" y="991"/>
                  </a:lnTo>
                  <a:lnTo>
                    <a:pt x="25" y="981"/>
                  </a:lnTo>
                  <a:lnTo>
                    <a:pt x="35" y="966"/>
                  </a:lnTo>
                  <a:lnTo>
                    <a:pt x="46" y="946"/>
                  </a:lnTo>
                  <a:lnTo>
                    <a:pt x="55" y="923"/>
                  </a:lnTo>
                  <a:lnTo>
                    <a:pt x="63" y="896"/>
                  </a:lnTo>
                  <a:lnTo>
                    <a:pt x="71" y="865"/>
                  </a:lnTo>
                  <a:lnTo>
                    <a:pt x="78" y="831"/>
                  </a:lnTo>
                  <a:lnTo>
                    <a:pt x="83" y="794"/>
                  </a:lnTo>
                  <a:lnTo>
                    <a:pt x="88" y="755"/>
                  </a:lnTo>
                  <a:lnTo>
                    <a:pt x="96" y="671"/>
                  </a:lnTo>
                  <a:lnTo>
                    <a:pt x="100" y="582"/>
                  </a:lnTo>
                  <a:lnTo>
                    <a:pt x="101" y="490"/>
                  </a:lnTo>
                  <a:lnTo>
                    <a:pt x="99" y="398"/>
                  </a:lnTo>
                  <a:lnTo>
                    <a:pt x="95" y="310"/>
                  </a:lnTo>
                  <a:lnTo>
                    <a:pt x="86" y="227"/>
                  </a:lnTo>
                  <a:lnTo>
                    <a:pt x="81" y="189"/>
                  </a:lnTo>
                  <a:lnTo>
                    <a:pt x="75" y="153"/>
                  </a:lnTo>
                  <a:lnTo>
                    <a:pt x="68" y="120"/>
                  </a:lnTo>
                  <a:lnTo>
                    <a:pt x="61" y="90"/>
                  </a:lnTo>
                  <a:lnTo>
                    <a:pt x="52" y="64"/>
                  </a:lnTo>
                  <a:lnTo>
                    <a:pt x="44" y="42"/>
                  </a:lnTo>
                  <a:lnTo>
                    <a:pt x="34" y="24"/>
                  </a:lnTo>
                  <a:lnTo>
                    <a:pt x="23" y="11"/>
                  </a:lnTo>
                  <a:lnTo>
                    <a:pt x="12" y="3"/>
                  </a:lnTo>
                  <a:lnTo>
                    <a:pt x="0" y="0"/>
                  </a:lnTo>
                </a:path>
              </a:pathLst>
            </a:custGeom>
            <a:noFill/>
            <a:ln w="57150" cap="rnd">
              <a:solidFill>
                <a:schemeClr val="tx1"/>
              </a:solidFill>
              <a:round/>
              <a:headEnd type="stealth" w="med" len="med"/>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 name="Rectangle 21"/>
            <p:cNvSpPr>
              <a:spLocks noChangeArrowheads="1"/>
            </p:cNvSpPr>
            <p:nvPr/>
          </p:nvSpPr>
          <p:spPr bwMode="auto">
            <a:xfrm>
              <a:off x="4832350" y="5910263"/>
              <a:ext cx="40608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600" b="1">
                  <a:latin typeface="Arial" panose="020B0604020202020204" pitchFamily="34" charset="0"/>
                  <a:ea typeface="宋体" panose="02010600030101010101" pitchFamily="2" charset="-122"/>
                </a:rPr>
                <a:t>sndpkt = make_pkt(1, data, checksum)</a:t>
              </a:r>
            </a:p>
            <a:p>
              <a:pPr>
                <a:spcBef>
                  <a:spcPct val="0"/>
                </a:spcBef>
                <a:buFontTx/>
                <a:buNone/>
              </a:pPr>
              <a:r>
                <a:rPr lang="en-US" altLang="zh-CN" sz="1600" b="1">
                  <a:latin typeface="Arial" panose="020B0604020202020204" pitchFamily="34" charset="0"/>
                  <a:ea typeface="宋体" panose="02010600030101010101" pitchFamily="2" charset="-122"/>
                </a:rPr>
                <a:t>udt_send(sndpkt)</a:t>
              </a:r>
            </a:p>
          </p:txBody>
        </p:sp>
        <p:sp>
          <p:nvSpPr>
            <p:cNvPr id="26" name="Rectangle 22"/>
            <p:cNvSpPr>
              <a:spLocks noChangeArrowheads="1"/>
            </p:cNvSpPr>
            <p:nvPr/>
          </p:nvSpPr>
          <p:spPr bwMode="auto">
            <a:xfrm>
              <a:off x="4906963" y="5518150"/>
              <a:ext cx="25781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600" b="1">
                  <a:latin typeface="Arial" panose="020B0604020202020204" pitchFamily="34" charset="0"/>
                  <a:ea typeface="宋体" panose="02010600030101010101" pitchFamily="2" charset="-122"/>
                </a:rPr>
                <a:t>rdt_send(data)</a:t>
              </a:r>
            </a:p>
          </p:txBody>
        </p:sp>
        <p:sp>
          <p:nvSpPr>
            <p:cNvPr id="27" name="Line 23"/>
            <p:cNvSpPr>
              <a:spLocks noChangeShapeType="1"/>
            </p:cNvSpPr>
            <p:nvPr/>
          </p:nvSpPr>
          <p:spPr bwMode="auto">
            <a:xfrm>
              <a:off x="4959350" y="5927725"/>
              <a:ext cx="3132138" cy="0"/>
            </a:xfrm>
            <a:prstGeom prst="line">
              <a:avLst/>
            </a:prstGeom>
            <a:noFill/>
            <a:ln w="5715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8" name="Line 25"/>
            <p:cNvSpPr>
              <a:spLocks noChangeShapeType="1"/>
            </p:cNvSpPr>
            <p:nvPr/>
          </p:nvSpPr>
          <p:spPr bwMode="auto">
            <a:xfrm>
              <a:off x="7643813" y="4366246"/>
              <a:ext cx="1552300" cy="5730"/>
            </a:xfrm>
            <a:prstGeom prst="line">
              <a:avLst/>
            </a:prstGeom>
            <a:noFill/>
            <a:ln w="5715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9" name="Rectangle 26"/>
            <p:cNvSpPr>
              <a:spLocks noChangeArrowheads="1"/>
            </p:cNvSpPr>
            <p:nvPr/>
          </p:nvSpPr>
          <p:spPr bwMode="auto">
            <a:xfrm>
              <a:off x="1978025" y="5992813"/>
              <a:ext cx="196373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600" b="1" dirty="0" err="1">
                  <a:latin typeface="Arial" panose="020B0604020202020204" pitchFamily="34" charset="0"/>
                  <a:ea typeface="宋体" panose="02010600030101010101" pitchFamily="2" charset="-122"/>
                </a:rPr>
                <a:t>udt_send</a:t>
              </a:r>
              <a:r>
                <a:rPr lang="en-US" altLang="zh-CN" sz="1600" b="1" dirty="0">
                  <a:latin typeface="Arial" panose="020B0604020202020204" pitchFamily="34" charset="0"/>
                  <a:ea typeface="宋体" panose="02010600030101010101" pitchFamily="2" charset="-122"/>
                </a:rPr>
                <a:t>(</a:t>
              </a:r>
              <a:r>
                <a:rPr lang="en-US" altLang="zh-CN" sz="1600" b="1" dirty="0" err="1">
                  <a:latin typeface="Arial" panose="020B0604020202020204" pitchFamily="34" charset="0"/>
                  <a:ea typeface="宋体" panose="02010600030101010101" pitchFamily="2" charset="-122"/>
                </a:rPr>
                <a:t>sndpkt</a:t>
              </a:r>
              <a:r>
                <a:rPr lang="en-US" altLang="zh-CN" sz="1600" b="1" dirty="0">
                  <a:latin typeface="Arial" panose="020B0604020202020204" pitchFamily="34" charset="0"/>
                  <a:ea typeface="宋体" panose="02010600030101010101" pitchFamily="2" charset="-122"/>
                </a:rPr>
                <a:t>)</a:t>
              </a:r>
            </a:p>
          </p:txBody>
        </p:sp>
        <p:sp>
          <p:nvSpPr>
            <p:cNvPr id="30" name="Rectangle 27"/>
            <p:cNvSpPr>
              <a:spLocks noChangeArrowheads="1"/>
            </p:cNvSpPr>
            <p:nvPr/>
          </p:nvSpPr>
          <p:spPr bwMode="auto">
            <a:xfrm>
              <a:off x="1951038" y="5046663"/>
              <a:ext cx="2170112" cy="66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600" b="1">
                  <a:latin typeface="Arial" panose="020B0604020202020204" pitchFamily="34" charset="0"/>
                  <a:ea typeface="宋体" panose="02010600030101010101" pitchFamily="2" charset="-122"/>
                </a:rPr>
                <a:t>rdt_rcv(rcvpkt) &amp;&amp;  </a:t>
              </a:r>
            </a:p>
            <a:p>
              <a:pPr>
                <a:spcBef>
                  <a:spcPct val="0"/>
                </a:spcBef>
                <a:buFontTx/>
                <a:buNone/>
              </a:pPr>
              <a:r>
                <a:rPr lang="en-US" altLang="zh-CN" sz="1600" b="1">
                  <a:latin typeface="Arial" panose="020B0604020202020204" pitchFamily="34" charset="0"/>
                  <a:ea typeface="宋体" panose="02010600030101010101" pitchFamily="2" charset="-122"/>
                </a:rPr>
                <a:t>( corrupt(rcvpkt) ||</a:t>
              </a:r>
            </a:p>
            <a:p>
              <a:pPr>
                <a:spcBef>
                  <a:spcPct val="0"/>
                </a:spcBef>
                <a:buFontTx/>
                <a:buNone/>
              </a:pPr>
              <a:r>
                <a:rPr lang="en-US" altLang="zh-CN" sz="1600" b="1">
                  <a:latin typeface="Arial" panose="020B0604020202020204" pitchFamily="34" charset="0"/>
                  <a:ea typeface="宋体" panose="02010600030101010101" pitchFamily="2" charset="-122"/>
                </a:rPr>
                <a:t>isNAK(rcvpkt) )</a:t>
              </a:r>
            </a:p>
          </p:txBody>
        </p:sp>
        <p:sp>
          <p:nvSpPr>
            <p:cNvPr id="31" name="Line 28"/>
            <p:cNvSpPr>
              <a:spLocks noChangeShapeType="1"/>
            </p:cNvSpPr>
            <p:nvPr/>
          </p:nvSpPr>
          <p:spPr bwMode="auto">
            <a:xfrm>
              <a:off x="1987549" y="5944042"/>
              <a:ext cx="1679575" cy="0"/>
            </a:xfrm>
            <a:prstGeom prst="line">
              <a:avLst/>
            </a:prstGeom>
            <a:noFill/>
            <a:ln w="5715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32" name="Rectangle 29"/>
            <p:cNvSpPr>
              <a:spLocks noChangeArrowheads="1"/>
            </p:cNvSpPr>
            <p:nvPr/>
          </p:nvSpPr>
          <p:spPr bwMode="auto">
            <a:xfrm>
              <a:off x="1889125" y="3190875"/>
              <a:ext cx="2276475"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600" b="1">
                  <a:latin typeface="Arial" panose="020B0604020202020204" pitchFamily="34" charset="0"/>
                  <a:ea typeface="宋体" panose="02010600030101010101" pitchFamily="2" charset="-122"/>
                </a:rPr>
                <a:t>rdt_rcv(rcvpkt)   </a:t>
              </a:r>
            </a:p>
            <a:p>
              <a:pPr>
                <a:spcBef>
                  <a:spcPct val="0"/>
                </a:spcBef>
                <a:buFontTx/>
                <a:buNone/>
              </a:pPr>
              <a:r>
                <a:rPr lang="en-US" altLang="zh-CN" sz="1600" b="1">
                  <a:latin typeface="Arial" panose="020B0604020202020204" pitchFamily="34" charset="0"/>
                  <a:ea typeface="宋体" panose="02010600030101010101" pitchFamily="2" charset="-122"/>
                </a:rPr>
                <a:t>&amp;&amp; notcorrupt(rcvpkt) </a:t>
              </a:r>
            </a:p>
            <a:p>
              <a:pPr>
                <a:spcBef>
                  <a:spcPct val="0"/>
                </a:spcBef>
                <a:buFontTx/>
                <a:buNone/>
              </a:pPr>
              <a:r>
                <a:rPr lang="en-US" altLang="zh-CN" sz="1600" b="1">
                  <a:latin typeface="Arial" panose="020B0604020202020204" pitchFamily="34" charset="0"/>
                  <a:ea typeface="宋体" panose="02010600030101010101" pitchFamily="2" charset="-122"/>
                </a:rPr>
                <a:t>&amp;&amp; isACK(rcvpkt)</a:t>
              </a:r>
              <a:r>
                <a:rPr lang="en-US" altLang="zh-CN" sz="1000" b="1">
                  <a:latin typeface="Arial" panose="020B0604020202020204" pitchFamily="34" charset="0"/>
                  <a:ea typeface="宋体" panose="02010600030101010101" pitchFamily="2" charset="-122"/>
                </a:rPr>
                <a:t> </a:t>
              </a:r>
            </a:p>
          </p:txBody>
        </p:sp>
        <p:sp>
          <p:nvSpPr>
            <p:cNvPr id="33" name="Line 30"/>
            <p:cNvSpPr>
              <a:spLocks noChangeShapeType="1"/>
            </p:cNvSpPr>
            <p:nvPr/>
          </p:nvSpPr>
          <p:spPr bwMode="auto">
            <a:xfrm>
              <a:off x="1889125" y="4158498"/>
              <a:ext cx="1876425" cy="0"/>
            </a:xfrm>
            <a:prstGeom prst="line">
              <a:avLst/>
            </a:prstGeom>
            <a:noFill/>
            <a:ln w="5715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nvGrpSpPr>
            <p:cNvPr id="34" name="Group 33"/>
            <p:cNvGrpSpPr>
              <a:grpSpLocks/>
            </p:cNvGrpSpPr>
            <p:nvPr/>
          </p:nvGrpSpPr>
          <p:grpSpPr bwMode="auto">
            <a:xfrm>
              <a:off x="6437313" y="4559300"/>
              <a:ext cx="1206500" cy="960438"/>
              <a:chOff x="3009" y="2937"/>
              <a:chExt cx="760" cy="605"/>
            </a:xfrm>
          </p:grpSpPr>
          <p:sp>
            <p:nvSpPr>
              <p:cNvPr id="35" name="Oval 31"/>
              <p:cNvSpPr>
                <a:spLocks noChangeArrowheads="1"/>
              </p:cNvSpPr>
              <p:nvPr/>
            </p:nvSpPr>
            <p:spPr bwMode="auto">
              <a:xfrm>
                <a:off x="3100" y="2937"/>
                <a:ext cx="616" cy="605"/>
              </a:xfrm>
              <a:prstGeom prst="ellipse">
                <a:avLst/>
              </a:prstGeom>
              <a:solidFill>
                <a:srgbClr val="FFFFFF"/>
              </a:solidFill>
              <a:ln w="12700">
                <a:solidFill>
                  <a:srgbClr val="000000"/>
                </a:solidFill>
                <a:round/>
                <a:headEnd/>
                <a:tailEnd/>
              </a:ln>
            </p:spPr>
            <p:txBody>
              <a:bodyPr wrap="none" anchor="ct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endParaRPr lang="zh-CN" altLang="en-US" sz="1800">
                  <a:ea typeface="宋体" panose="02010600030101010101" pitchFamily="2" charset="-122"/>
                </a:endParaRPr>
              </a:p>
            </p:txBody>
          </p:sp>
          <p:sp>
            <p:nvSpPr>
              <p:cNvPr id="36" name="Rectangle 32"/>
              <p:cNvSpPr>
                <a:spLocks noChangeArrowheads="1"/>
              </p:cNvSpPr>
              <p:nvPr/>
            </p:nvSpPr>
            <p:spPr bwMode="auto">
              <a:xfrm>
                <a:off x="3009" y="3006"/>
                <a:ext cx="760" cy="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spcBef>
                    <a:spcPct val="0"/>
                  </a:spcBef>
                  <a:buFontTx/>
                  <a:buNone/>
                </a:pPr>
                <a:r>
                  <a:rPr lang="en-US" altLang="zh-CN" sz="1400" b="1">
                    <a:latin typeface="Arial" panose="020B0604020202020204" pitchFamily="34" charset="0"/>
                    <a:ea typeface="宋体" panose="02010600030101010101" pitchFamily="2" charset="-122"/>
                  </a:rPr>
                  <a:t>    </a:t>
                </a:r>
                <a:r>
                  <a:rPr lang="zh-CN" altLang="en-US" sz="1400" b="1">
                    <a:latin typeface="Arial" panose="020B0604020202020204" pitchFamily="34" charset="0"/>
                    <a:ea typeface="宋体" panose="02010600030101010101" pitchFamily="2" charset="-122"/>
                  </a:rPr>
                  <a:t>等待来自        上层的</a:t>
                </a:r>
              </a:p>
              <a:p>
                <a:pPr algn="ctr">
                  <a:spcBef>
                    <a:spcPct val="0"/>
                  </a:spcBef>
                  <a:buFontTx/>
                  <a:buNone/>
                </a:pPr>
                <a:r>
                  <a:rPr lang="zh-CN" altLang="en-US" sz="1400" b="1">
                    <a:latin typeface="Arial" panose="020B0604020202020204" pitchFamily="34" charset="0"/>
                    <a:ea typeface="宋体" panose="02010600030101010101" pitchFamily="2" charset="-122"/>
                  </a:rPr>
                  <a:t>调用</a:t>
                </a:r>
                <a:r>
                  <a:rPr lang="en-US" altLang="zh-CN" sz="1400" b="1">
                    <a:latin typeface="Arial" panose="020B0604020202020204" pitchFamily="34" charset="0"/>
                    <a:ea typeface="宋体" panose="02010600030101010101" pitchFamily="2" charset="-122"/>
                  </a:rPr>
                  <a:t>1</a:t>
                </a:r>
              </a:p>
            </p:txBody>
          </p:sp>
        </p:grpSp>
        <p:grpSp>
          <p:nvGrpSpPr>
            <p:cNvPr id="37" name="Group 36"/>
            <p:cNvGrpSpPr>
              <a:grpSpLocks/>
            </p:cNvGrpSpPr>
            <p:nvPr/>
          </p:nvGrpSpPr>
          <p:grpSpPr bwMode="auto">
            <a:xfrm>
              <a:off x="4075113" y="4497388"/>
              <a:ext cx="1128712" cy="960437"/>
              <a:chOff x="1521" y="2898"/>
              <a:chExt cx="711" cy="605"/>
            </a:xfrm>
          </p:grpSpPr>
          <p:sp>
            <p:nvSpPr>
              <p:cNvPr id="38" name="Oval 34"/>
              <p:cNvSpPr>
                <a:spLocks noChangeArrowheads="1"/>
              </p:cNvSpPr>
              <p:nvPr/>
            </p:nvSpPr>
            <p:spPr bwMode="auto">
              <a:xfrm>
                <a:off x="1563" y="2898"/>
                <a:ext cx="616" cy="605"/>
              </a:xfrm>
              <a:prstGeom prst="ellipse">
                <a:avLst/>
              </a:prstGeom>
              <a:solidFill>
                <a:srgbClr val="FFFFFF"/>
              </a:solidFill>
              <a:ln w="12700">
                <a:solidFill>
                  <a:srgbClr val="000000"/>
                </a:solidFill>
                <a:round/>
                <a:headEnd/>
                <a:tailEnd/>
              </a:ln>
            </p:spPr>
            <p:txBody>
              <a:bodyPr wrap="none" anchor="ct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endParaRPr lang="zh-CN" altLang="en-US" sz="1800">
                  <a:ea typeface="宋体" panose="02010600030101010101" pitchFamily="2" charset="-122"/>
                </a:endParaRPr>
              </a:p>
            </p:txBody>
          </p:sp>
          <p:sp>
            <p:nvSpPr>
              <p:cNvPr id="39" name="Rectangle 35"/>
              <p:cNvSpPr>
                <a:spLocks noChangeArrowheads="1"/>
              </p:cNvSpPr>
              <p:nvPr/>
            </p:nvSpPr>
            <p:spPr bwMode="auto">
              <a:xfrm>
                <a:off x="1521" y="2961"/>
                <a:ext cx="711" cy="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spcBef>
                    <a:spcPct val="0"/>
                  </a:spcBef>
                  <a:buFontTx/>
                  <a:buNone/>
                </a:pPr>
                <a:r>
                  <a:rPr lang="zh-CN" altLang="en-US" sz="1400" b="1">
                    <a:latin typeface="Arial" panose="020B0604020202020204" pitchFamily="34" charset="0"/>
                    <a:ea typeface="宋体" panose="02010600030101010101" pitchFamily="2" charset="-122"/>
                  </a:rPr>
                  <a:t>等待</a:t>
                </a:r>
              </a:p>
              <a:p>
                <a:pPr algn="ctr">
                  <a:spcBef>
                    <a:spcPct val="0"/>
                  </a:spcBef>
                  <a:buFontTx/>
                  <a:buNone/>
                </a:pPr>
                <a:r>
                  <a:rPr lang="zh-CN" altLang="en-US" sz="1400" b="1">
                    <a:latin typeface="Arial" panose="020B0604020202020204" pitchFamily="34" charset="0"/>
                    <a:ea typeface="宋体" panose="02010600030101010101" pitchFamily="2" charset="-122"/>
                  </a:rPr>
                  <a:t> </a:t>
                </a:r>
                <a:r>
                  <a:rPr lang="en-US" altLang="zh-CN" sz="1400" b="1">
                    <a:latin typeface="Arial" panose="020B0604020202020204" pitchFamily="34" charset="0"/>
                    <a:ea typeface="宋体" panose="02010600030101010101" pitchFamily="2" charset="-122"/>
                  </a:rPr>
                  <a:t>ACK </a:t>
                </a:r>
                <a:r>
                  <a:rPr lang="zh-CN" altLang="en-US" sz="1400" b="1">
                    <a:latin typeface="Arial" panose="020B0604020202020204" pitchFamily="34" charset="0"/>
                    <a:ea typeface="宋体" panose="02010600030101010101" pitchFamily="2" charset="-122"/>
                  </a:rPr>
                  <a:t>或 </a:t>
                </a:r>
                <a:r>
                  <a:rPr lang="en-US" altLang="zh-CN" sz="1400" b="1">
                    <a:latin typeface="Arial" panose="020B0604020202020204" pitchFamily="34" charset="0"/>
                    <a:ea typeface="宋体" panose="02010600030101010101" pitchFamily="2" charset="-122"/>
                  </a:rPr>
                  <a:t>NAK 1</a:t>
                </a:r>
              </a:p>
            </p:txBody>
          </p:sp>
        </p:grpSp>
        <p:sp>
          <p:nvSpPr>
            <p:cNvPr id="42" name="Rectangle 37"/>
            <p:cNvSpPr>
              <a:spLocks noChangeArrowheads="1"/>
            </p:cNvSpPr>
            <p:nvPr/>
          </p:nvSpPr>
          <p:spPr bwMode="auto">
            <a:xfrm>
              <a:off x="8335169" y="4441031"/>
              <a:ext cx="323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spcBef>
                  <a:spcPct val="0"/>
                </a:spcBef>
                <a:buFontTx/>
                <a:buNone/>
              </a:pPr>
              <a:r>
                <a:rPr lang="en-US" altLang="zh-CN" sz="1600" b="1" dirty="0">
                  <a:latin typeface="Symbol" panose="05050102010706020507" pitchFamily="18" charset="2"/>
                  <a:ea typeface="宋体" panose="02010600030101010101" pitchFamily="2" charset="-122"/>
                </a:rPr>
                <a:t>L</a:t>
              </a:r>
            </a:p>
          </p:txBody>
        </p:sp>
        <p:sp>
          <p:nvSpPr>
            <p:cNvPr id="44" name="Rectangle 38"/>
            <p:cNvSpPr>
              <a:spLocks noChangeArrowheads="1"/>
            </p:cNvSpPr>
            <p:nvPr/>
          </p:nvSpPr>
          <p:spPr bwMode="auto">
            <a:xfrm>
              <a:off x="2609840" y="4213225"/>
              <a:ext cx="323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spcBef>
                  <a:spcPct val="0"/>
                </a:spcBef>
                <a:buFontTx/>
                <a:buNone/>
              </a:pPr>
              <a:r>
                <a:rPr lang="en-US" altLang="zh-CN" sz="1600" b="1" dirty="0">
                  <a:latin typeface="Symbol" panose="05050102010706020507" pitchFamily="18" charset="2"/>
                  <a:ea typeface="宋体" panose="02010600030101010101" pitchFamily="2" charset="-122"/>
                </a:rPr>
                <a:t>L</a:t>
              </a:r>
            </a:p>
          </p:txBody>
        </p:sp>
        <p:sp>
          <p:nvSpPr>
            <p:cNvPr id="45" name="Rectangle 16"/>
            <p:cNvSpPr>
              <a:spLocks noChangeArrowheads="1"/>
            </p:cNvSpPr>
            <p:nvPr/>
          </p:nvSpPr>
          <p:spPr bwMode="auto">
            <a:xfrm>
              <a:off x="7685088" y="2073275"/>
              <a:ext cx="2767012"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600" b="1" dirty="0" err="1">
                  <a:latin typeface="Arial" panose="020B0604020202020204" pitchFamily="34" charset="0"/>
                  <a:ea typeface="宋体" panose="02010600030101010101" pitchFamily="2" charset="-122"/>
                </a:rPr>
                <a:t>rdt_rcv</a:t>
              </a:r>
              <a:r>
                <a:rPr lang="en-US" altLang="zh-CN" sz="1600" b="1" dirty="0">
                  <a:latin typeface="Arial" panose="020B0604020202020204" pitchFamily="34" charset="0"/>
                  <a:ea typeface="宋体" panose="02010600030101010101" pitchFamily="2" charset="-122"/>
                </a:rPr>
                <a:t>(</a:t>
              </a:r>
              <a:r>
                <a:rPr lang="en-US" altLang="zh-CN" sz="1600" b="1" dirty="0" err="1">
                  <a:latin typeface="Arial" panose="020B0604020202020204" pitchFamily="34" charset="0"/>
                  <a:ea typeface="宋体" panose="02010600030101010101" pitchFamily="2" charset="-122"/>
                </a:rPr>
                <a:t>rcvpkt</a:t>
              </a:r>
              <a:r>
                <a:rPr lang="en-US" altLang="zh-CN" sz="1600" b="1" dirty="0">
                  <a:latin typeface="Arial" panose="020B0604020202020204" pitchFamily="34" charset="0"/>
                  <a:ea typeface="宋体" panose="02010600030101010101" pitchFamily="2" charset="-122"/>
                </a:rPr>
                <a:t>) &amp;&amp;  </a:t>
              </a:r>
            </a:p>
            <a:p>
              <a:pPr>
                <a:spcBef>
                  <a:spcPct val="0"/>
                </a:spcBef>
                <a:buFontTx/>
                <a:buNone/>
              </a:pPr>
              <a:r>
                <a:rPr lang="en-US" altLang="zh-CN" sz="1600" b="1" dirty="0">
                  <a:latin typeface="Arial" panose="020B0604020202020204" pitchFamily="34" charset="0"/>
                  <a:ea typeface="宋体" panose="02010600030101010101" pitchFamily="2" charset="-122"/>
                </a:rPr>
                <a:t>( corrupt(</a:t>
              </a:r>
              <a:r>
                <a:rPr lang="en-US" altLang="zh-CN" sz="1600" b="1" dirty="0" err="1">
                  <a:latin typeface="Arial" panose="020B0604020202020204" pitchFamily="34" charset="0"/>
                  <a:ea typeface="宋体" panose="02010600030101010101" pitchFamily="2" charset="-122"/>
                </a:rPr>
                <a:t>rcvpkt</a:t>
              </a:r>
              <a:r>
                <a:rPr lang="en-US" altLang="zh-CN" sz="1600" b="1" dirty="0">
                  <a:latin typeface="Arial" panose="020B0604020202020204" pitchFamily="34" charset="0"/>
                  <a:ea typeface="宋体" panose="02010600030101010101" pitchFamily="2" charset="-122"/>
                </a:rPr>
                <a:t>) ||</a:t>
              </a:r>
            </a:p>
            <a:p>
              <a:pPr>
                <a:spcBef>
                  <a:spcPct val="0"/>
                </a:spcBef>
                <a:buFontTx/>
                <a:buNone/>
              </a:pPr>
              <a:r>
                <a:rPr lang="en-US" altLang="zh-CN" sz="1600" b="1" dirty="0" err="1">
                  <a:latin typeface="Arial" panose="020B0604020202020204" pitchFamily="34" charset="0"/>
                  <a:ea typeface="宋体" panose="02010600030101010101" pitchFamily="2" charset="-122"/>
                </a:rPr>
                <a:t>isNAK</a:t>
              </a:r>
              <a:r>
                <a:rPr lang="en-US" altLang="zh-CN" sz="1600" b="1" dirty="0">
                  <a:latin typeface="Arial" panose="020B0604020202020204" pitchFamily="34" charset="0"/>
                  <a:ea typeface="宋体" panose="02010600030101010101" pitchFamily="2" charset="-122"/>
                </a:rPr>
                <a:t>(</a:t>
              </a:r>
              <a:r>
                <a:rPr lang="en-US" altLang="zh-CN" sz="1600" b="1" dirty="0" err="1">
                  <a:latin typeface="Arial" panose="020B0604020202020204" pitchFamily="34" charset="0"/>
                  <a:ea typeface="宋体" panose="02010600030101010101" pitchFamily="2" charset="-122"/>
                </a:rPr>
                <a:t>rcvpkt</a:t>
              </a:r>
              <a:r>
                <a:rPr lang="en-US" altLang="zh-CN" sz="1600" b="1" dirty="0">
                  <a:latin typeface="Arial" panose="020B0604020202020204" pitchFamily="34" charset="0"/>
                  <a:ea typeface="宋体" panose="02010600030101010101" pitchFamily="2" charset="-122"/>
                </a:rPr>
                <a:t>) )</a:t>
              </a:r>
            </a:p>
          </p:txBody>
        </p:sp>
        <p:sp>
          <p:nvSpPr>
            <p:cNvPr id="46" name="Rectangle 24"/>
            <p:cNvSpPr>
              <a:spLocks noChangeArrowheads="1"/>
            </p:cNvSpPr>
            <p:nvPr/>
          </p:nvSpPr>
          <p:spPr bwMode="auto">
            <a:xfrm>
              <a:off x="7559675" y="3514725"/>
              <a:ext cx="3232150"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600" b="1">
                  <a:latin typeface="Arial" panose="020B0604020202020204" pitchFamily="34" charset="0"/>
                  <a:ea typeface="宋体" panose="02010600030101010101" pitchFamily="2" charset="-122"/>
                </a:rPr>
                <a:t>rdt_rcv(rcvpkt)   </a:t>
              </a:r>
            </a:p>
            <a:p>
              <a:pPr>
                <a:spcBef>
                  <a:spcPct val="0"/>
                </a:spcBef>
                <a:buFontTx/>
                <a:buNone/>
              </a:pPr>
              <a:r>
                <a:rPr lang="en-US" altLang="zh-CN" sz="1600" b="1">
                  <a:latin typeface="Arial" panose="020B0604020202020204" pitchFamily="34" charset="0"/>
                  <a:ea typeface="宋体" panose="02010600030101010101" pitchFamily="2" charset="-122"/>
                </a:rPr>
                <a:t>&amp;&amp; notcorrupt(rcvpkt) </a:t>
              </a:r>
            </a:p>
            <a:p>
              <a:pPr>
                <a:spcBef>
                  <a:spcPct val="0"/>
                </a:spcBef>
                <a:buFontTx/>
                <a:buNone/>
              </a:pPr>
              <a:r>
                <a:rPr lang="en-US" altLang="zh-CN" sz="1600" b="1">
                  <a:latin typeface="Arial" panose="020B0604020202020204" pitchFamily="34" charset="0"/>
                  <a:ea typeface="宋体" panose="02010600030101010101" pitchFamily="2" charset="-122"/>
                </a:rPr>
                <a:t>&amp;&amp; isACK(rcvpkt) </a:t>
              </a:r>
            </a:p>
          </p:txBody>
        </p:sp>
        <p:sp>
          <p:nvSpPr>
            <p:cNvPr id="43" name="Rectangle 26"/>
            <p:cNvSpPr>
              <a:spLocks noChangeArrowheads="1"/>
            </p:cNvSpPr>
            <p:nvPr/>
          </p:nvSpPr>
          <p:spPr bwMode="auto">
            <a:xfrm>
              <a:off x="7616825" y="2930526"/>
              <a:ext cx="196373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600" b="1" dirty="0" err="1">
                  <a:latin typeface="Arial" panose="020B0604020202020204" pitchFamily="34" charset="0"/>
                  <a:ea typeface="宋体" panose="02010600030101010101" pitchFamily="2" charset="-122"/>
                </a:rPr>
                <a:t>udt_send</a:t>
              </a:r>
              <a:r>
                <a:rPr lang="en-US" altLang="zh-CN" sz="1600" b="1" dirty="0">
                  <a:latin typeface="Arial" panose="020B0604020202020204" pitchFamily="34" charset="0"/>
                  <a:ea typeface="宋体" panose="02010600030101010101" pitchFamily="2" charset="-122"/>
                </a:rPr>
                <a:t>(</a:t>
              </a:r>
              <a:r>
                <a:rPr lang="en-US" altLang="zh-CN" sz="1600" b="1" dirty="0" err="1">
                  <a:latin typeface="Arial" panose="020B0604020202020204" pitchFamily="34" charset="0"/>
                  <a:ea typeface="宋体" panose="02010600030101010101" pitchFamily="2" charset="-122"/>
                </a:rPr>
                <a:t>sndpkt</a:t>
              </a:r>
              <a:r>
                <a:rPr lang="en-US" altLang="zh-CN" sz="1600" b="1" dirty="0">
                  <a:latin typeface="Arial" panose="020B0604020202020204" pitchFamily="34" charset="0"/>
                  <a:ea typeface="宋体" panose="02010600030101010101" pitchFamily="2" charset="-122"/>
                </a:rPr>
                <a:t>)</a:t>
              </a:r>
            </a:p>
          </p:txBody>
        </p:sp>
      </p:grpSp>
    </p:spTree>
    <p:extLst>
      <p:ext uri="{BB962C8B-B14F-4D97-AF65-F5344CB8AC3E}">
        <p14:creationId xmlns:p14="http://schemas.microsoft.com/office/powerpoint/2010/main" val="12877633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1754188" y="3810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可靠数据传输原理</a:t>
            </a:r>
          </a:p>
        </p:txBody>
      </p:sp>
      <p:sp>
        <p:nvSpPr>
          <p:cNvPr id="41" name="矩形 40"/>
          <p:cNvSpPr/>
          <p:nvPr/>
        </p:nvSpPr>
        <p:spPr>
          <a:xfrm>
            <a:off x="2139372" y="710268"/>
            <a:ext cx="7913257" cy="646331"/>
          </a:xfrm>
          <a:prstGeom prst="rect">
            <a:avLst/>
          </a:prstGeom>
        </p:spPr>
        <p:txBody>
          <a:bodyPr wrap="none">
            <a:spAutoFit/>
          </a:bodyPr>
          <a:lstStyle/>
          <a:p>
            <a:pPr algn="ctr"/>
            <a:r>
              <a:rPr lang="en-US" altLang="zh-CN" sz="3600" b="1" dirty="0">
                <a:solidFill>
                  <a:schemeClr val="accent1"/>
                </a:solidFill>
                <a:cs typeface="+mn-ea"/>
                <a:sym typeface="+mn-lt"/>
              </a:rPr>
              <a:t>rdt2.1: </a:t>
            </a:r>
            <a:r>
              <a:rPr lang="zh-CN" altLang="en-US" sz="3600" b="1" dirty="0">
                <a:solidFill>
                  <a:schemeClr val="accent1"/>
                </a:solidFill>
                <a:cs typeface="+mn-ea"/>
                <a:sym typeface="+mn-lt"/>
              </a:rPr>
              <a:t>接收方</a:t>
            </a:r>
            <a:r>
              <a:rPr lang="zh-CN" altLang="en-US" sz="3600" b="1" dirty="0" smtClean="0">
                <a:solidFill>
                  <a:schemeClr val="accent1"/>
                </a:solidFill>
                <a:cs typeface="+mn-ea"/>
                <a:sym typeface="+mn-lt"/>
              </a:rPr>
              <a:t>处理破坏的 </a:t>
            </a:r>
            <a:r>
              <a:rPr lang="en-US" altLang="zh-CN" sz="3600" b="1" dirty="0">
                <a:solidFill>
                  <a:schemeClr val="accent1"/>
                </a:solidFill>
                <a:cs typeface="+mn-ea"/>
                <a:sym typeface="+mn-lt"/>
              </a:rPr>
              <a:t>ACK/NAKs</a:t>
            </a:r>
          </a:p>
        </p:txBody>
      </p:sp>
      <p:grpSp>
        <p:nvGrpSpPr>
          <p:cNvPr id="2" name="组合 1">
            <a:extLst>
              <a:ext uri="{FF2B5EF4-FFF2-40B4-BE49-F238E27FC236}">
                <a16:creationId xmlns:a16="http://schemas.microsoft.com/office/drawing/2014/main" id="{D652273E-D6DF-4D0E-AD0F-EF59BEE8FE56}"/>
              </a:ext>
            </a:extLst>
          </p:cNvPr>
          <p:cNvGrpSpPr/>
          <p:nvPr/>
        </p:nvGrpSpPr>
        <p:grpSpPr>
          <a:xfrm>
            <a:off x="1804988" y="1419225"/>
            <a:ext cx="9002712" cy="5199063"/>
            <a:chOff x="1804988" y="1343025"/>
            <a:chExt cx="9002712" cy="5199063"/>
          </a:xfrm>
        </p:grpSpPr>
        <p:sp>
          <p:nvSpPr>
            <p:cNvPr id="9" name="Rectangle 3"/>
            <p:cNvSpPr>
              <a:spLocks noChangeArrowheads="1"/>
            </p:cNvSpPr>
            <p:nvPr/>
          </p:nvSpPr>
          <p:spPr bwMode="auto">
            <a:xfrm>
              <a:off x="7780338" y="3089275"/>
              <a:ext cx="3027362"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400" b="1">
                  <a:latin typeface="Arial" panose="020B0604020202020204" pitchFamily="34" charset="0"/>
                  <a:ea typeface="宋体" panose="02010600030101010101" pitchFamily="2" charset="-122"/>
                </a:rPr>
                <a:t>sndpkt = make_pkt(NAK, chksum)</a:t>
              </a:r>
            </a:p>
            <a:p>
              <a:pPr>
                <a:spcBef>
                  <a:spcPct val="0"/>
                </a:spcBef>
                <a:buFontTx/>
                <a:buNone/>
              </a:pPr>
              <a:r>
                <a:rPr lang="en-US" altLang="zh-CN" sz="1400" b="1">
                  <a:latin typeface="Arial" panose="020B0604020202020204" pitchFamily="34" charset="0"/>
                  <a:ea typeface="宋体" panose="02010600030101010101" pitchFamily="2" charset="-122"/>
                </a:rPr>
                <a:t>udt_send(sndpkt)</a:t>
              </a:r>
            </a:p>
          </p:txBody>
        </p:sp>
        <p:grpSp>
          <p:nvGrpSpPr>
            <p:cNvPr id="10" name="Group 6"/>
            <p:cNvGrpSpPr>
              <a:grpSpLocks/>
            </p:cNvGrpSpPr>
            <p:nvPr/>
          </p:nvGrpSpPr>
          <p:grpSpPr bwMode="auto">
            <a:xfrm>
              <a:off x="4699000" y="3497263"/>
              <a:ext cx="820738" cy="835025"/>
              <a:chOff x="1912" y="2029"/>
              <a:chExt cx="517" cy="526"/>
            </a:xfrm>
          </p:grpSpPr>
          <p:sp>
            <p:nvSpPr>
              <p:cNvPr id="11" name="Oval 4"/>
              <p:cNvSpPr>
                <a:spLocks noChangeArrowheads="1"/>
              </p:cNvSpPr>
              <p:nvPr/>
            </p:nvSpPr>
            <p:spPr bwMode="auto">
              <a:xfrm>
                <a:off x="1912" y="2029"/>
                <a:ext cx="494" cy="526"/>
              </a:xfrm>
              <a:prstGeom prst="ellipse">
                <a:avLst/>
              </a:prstGeom>
              <a:solidFill>
                <a:srgbClr val="FFFFFF"/>
              </a:solidFill>
              <a:ln w="12700">
                <a:solidFill>
                  <a:srgbClr val="000000"/>
                </a:solidFill>
                <a:round/>
                <a:headEnd/>
                <a:tailEnd/>
              </a:ln>
            </p:spPr>
            <p:txBody>
              <a:bodyPr wrap="none" anchor="ct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endParaRPr lang="zh-CN" altLang="en-US" sz="1800">
                  <a:ea typeface="宋体" panose="02010600030101010101" pitchFamily="2" charset="-122"/>
                </a:endParaRPr>
              </a:p>
            </p:txBody>
          </p:sp>
          <p:sp>
            <p:nvSpPr>
              <p:cNvPr id="12" name="Rectangle 5"/>
              <p:cNvSpPr>
                <a:spLocks noChangeArrowheads="1"/>
              </p:cNvSpPr>
              <p:nvPr/>
            </p:nvSpPr>
            <p:spPr bwMode="auto">
              <a:xfrm>
                <a:off x="1925" y="2054"/>
                <a:ext cx="504" cy="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spcBef>
                    <a:spcPct val="0"/>
                  </a:spcBef>
                  <a:buFontTx/>
                  <a:buNone/>
                </a:pPr>
                <a:r>
                  <a:rPr lang="zh-CN" altLang="en-US" sz="1400" b="1">
                    <a:latin typeface="Arial" panose="020B0604020202020204" pitchFamily="34" charset="0"/>
                    <a:ea typeface="宋体" panose="02010600030101010101" pitchFamily="2" charset="-122"/>
                  </a:rPr>
                  <a:t>等待来自下层的</a:t>
                </a:r>
                <a:r>
                  <a:rPr lang="en-US" altLang="zh-CN" sz="1400" b="1">
                    <a:latin typeface="Arial" panose="020B0604020202020204" pitchFamily="34" charset="0"/>
                    <a:ea typeface="宋体" panose="02010600030101010101" pitchFamily="2" charset="-122"/>
                  </a:rPr>
                  <a:t>0</a:t>
                </a:r>
              </a:p>
            </p:txBody>
          </p:sp>
        </p:grpSp>
        <p:sp>
          <p:nvSpPr>
            <p:cNvPr id="13" name="Line 7"/>
            <p:cNvSpPr>
              <a:spLocks noChangeShapeType="1"/>
            </p:cNvSpPr>
            <p:nvPr/>
          </p:nvSpPr>
          <p:spPr bwMode="auto">
            <a:xfrm>
              <a:off x="4506913" y="2336800"/>
              <a:ext cx="482600" cy="1123950"/>
            </a:xfrm>
            <a:prstGeom prst="line">
              <a:avLst/>
            </a:prstGeom>
            <a:noFill/>
            <a:ln w="38100">
              <a:solidFill>
                <a:schemeClr val="tx1"/>
              </a:solidFill>
              <a:prstDash val="dash"/>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4" name="Freeform 8"/>
            <p:cNvSpPr>
              <a:spLocks/>
            </p:cNvSpPr>
            <p:nvPr/>
          </p:nvSpPr>
          <p:spPr bwMode="auto">
            <a:xfrm>
              <a:off x="5219700" y="2938463"/>
              <a:ext cx="1592263" cy="598487"/>
            </a:xfrm>
            <a:custGeom>
              <a:avLst/>
              <a:gdLst>
                <a:gd name="T0" fmla="*/ 0 w 1003"/>
                <a:gd name="T1" fmla="*/ 2147483646 h 377"/>
                <a:gd name="T2" fmla="*/ 2147483646 w 1003"/>
                <a:gd name="T3" fmla="*/ 2147483646 h 377"/>
                <a:gd name="T4" fmla="*/ 2147483646 w 1003"/>
                <a:gd name="T5" fmla="*/ 2147483646 h 377"/>
                <a:gd name="T6" fmla="*/ 2147483646 w 1003"/>
                <a:gd name="T7" fmla="*/ 2147483646 h 377"/>
                <a:gd name="T8" fmla="*/ 2147483646 w 1003"/>
                <a:gd name="T9" fmla="*/ 2147483646 h 377"/>
                <a:gd name="T10" fmla="*/ 2147483646 w 1003"/>
                <a:gd name="T11" fmla="*/ 2147483646 h 377"/>
                <a:gd name="T12" fmla="*/ 2147483646 w 1003"/>
                <a:gd name="T13" fmla="*/ 2147483646 h 377"/>
                <a:gd name="T14" fmla="*/ 2147483646 w 1003"/>
                <a:gd name="T15" fmla="*/ 2147483646 h 377"/>
                <a:gd name="T16" fmla="*/ 2147483646 w 1003"/>
                <a:gd name="T17" fmla="*/ 2147483646 h 377"/>
                <a:gd name="T18" fmla="*/ 2147483646 w 1003"/>
                <a:gd name="T19" fmla="*/ 2147483646 h 377"/>
                <a:gd name="T20" fmla="*/ 2147483646 w 1003"/>
                <a:gd name="T21" fmla="*/ 2147483646 h 377"/>
                <a:gd name="T22" fmla="*/ 2147483646 w 1003"/>
                <a:gd name="T23" fmla="*/ 2147483646 h 377"/>
                <a:gd name="T24" fmla="*/ 2147483646 w 1003"/>
                <a:gd name="T25" fmla="*/ 2147483646 h 377"/>
                <a:gd name="T26" fmla="*/ 2147483646 w 1003"/>
                <a:gd name="T27" fmla="*/ 2147483646 h 377"/>
                <a:gd name="T28" fmla="*/ 2147483646 w 1003"/>
                <a:gd name="T29" fmla="*/ 2147483646 h 377"/>
                <a:gd name="T30" fmla="*/ 2147483646 w 1003"/>
                <a:gd name="T31" fmla="*/ 2147483646 h 377"/>
                <a:gd name="T32" fmla="*/ 2147483646 w 1003"/>
                <a:gd name="T33" fmla="*/ 0 h 377"/>
                <a:gd name="T34" fmla="*/ 2147483646 w 1003"/>
                <a:gd name="T35" fmla="*/ 2147483646 h 377"/>
                <a:gd name="T36" fmla="*/ 2147483646 w 1003"/>
                <a:gd name="T37" fmla="*/ 2147483646 h 377"/>
                <a:gd name="T38" fmla="*/ 2147483646 w 1003"/>
                <a:gd name="T39" fmla="*/ 2147483646 h 377"/>
                <a:gd name="T40" fmla="*/ 2147483646 w 1003"/>
                <a:gd name="T41" fmla="*/ 2147483646 h 377"/>
                <a:gd name="T42" fmla="*/ 2147483646 w 1003"/>
                <a:gd name="T43" fmla="*/ 2147483646 h 377"/>
                <a:gd name="T44" fmla="*/ 2147483646 w 1003"/>
                <a:gd name="T45" fmla="*/ 2147483646 h 377"/>
                <a:gd name="T46" fmla="*/ 2147483646 w 1003"/>
                <a:gd name="T47" fmla="*/ 2147483646 h 377"/>
                <a:gd name="T48" fmla="*/ 2147483646 w 1003"/>
                <a:gd name="T49" fmla="*/ 2147483646 h 377"/>
                <a:gd name="T50" fmla="*/ 2147483646 w 1003"/>
                <a:gd name="T51" fmla="*/ 2147483646 h 377"/>
                <a:gd name="T52" fmla="*/ 2147483646 w 1003"/>
                <a:gd name="T53" fmla="*/ 2147483646 h 377"/>
                <a:gd name="T54" fmla="*/ 2147483646 w 1003"/>
                <a:gd name="T55" fmla="*/ 2147483646 h 377"/>
                <a:gd name="T56" fmla="*/ 2147483646 w 1003"/>
                <a:gd name="T57" fmla="*/ 2147483646 h 377"/>
                <a:gd name="T58" fmla="*/ 2147483646 w 1003"/>
                <a:gd name="T59" fmla="*/ 2147483646 h 377"/>
                <a:gd name="T60" fmla="*/ 2147483646 w 1003"/>
                <a:gd name="T61" fmla="*/ 2147483646 h 377"/>
                <a:gd name="T62" fmla="*/ 2147483646 w 1003"/>
                <a:gd name="T63" fmla="*/ 2147483646 h 377"/>
                <a:gd name="T64" fmla="*/ 2147483646 w 1003"/>
                <a:gd name="T65" fmla="*/ 2147483646 h 37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3"/>
                <a:gd name="T100" fmla="*/ 0 h 377"/>
                <a:gd name="T101" fmla="*/ 1003 w 1003"/>
                <a:gd name="T102" fmla="*/ 377 h 37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3" h="377">
                  <a:moveTo>
                    <a:pt x="0" y="376"/>
                  </a:moveTo>
                  <a:lnTo>
                    <a:pt x="5" y="329"/>
                  </a:lnTo>
                  <a:lnTo>
                    <a:pt x="15" y="286"/>
                  </a:lnTo>
                  <a:lnTo>
                    <a:pt x="30" y="245"/>
                  </a:lnTo>
                  <a:lnTo>
                    <a:pt x="49" y="208"/>
                  </a:lnTo>
                  <a:lnTo>
                    <a:pt x="73" y="174"/>
                  </a:lnTo>
                  <a:lnTo>
                    <a:pt x="100" y="143"/>
                  </a:lnTo>
                  <a:lnTo>
                    <a:pt x="132" y="115"/>
                  </a:lnTo>
                  <a:lnTo>
                    <a:pt x="166" y="90"/>
                  </a:lnTo>
                  <a:lnTo>
                    <a:pt x="202" y="68"/>
                  </a:lnTo>
                  <a:lnTo>
                    <a:pt x="242" y="50"/>
                  </a:lnTo>
                  <a:lnTo>
                    <a:pt x="283" y="34"/>
                  </a:lnTo>
                  <a:lnTo>
                    <a:pt x="326" y="21"/>
                  </a:lnTo>
                  <a:lnTo>
                    <a:pt x="371" y="12"/>
                  </a:lnTo>
                  <a:lnTo>
                    <a:pt x="417" y="5"/>
                  </a:lnTo>
                  <a:lnTo>
                    <a:pt x="463" y="1"/>
                  </a:lnTo>
                  <a:lnTo>
                    <a:pt x="509" y="0"/>
                  </a:lnTo>
                  <a:lnTo>
                    <a:pt x="556" y="2"/>
                  </a:lnTo>
                  <a:lnTo>
                    <a:pt x="601" y="8"/>
                  </a:lnTo>
                  <a:lnTo>
                    <a:pt x="647" y="16"/>
                  </a:lnTo>
                  <a:lnTo>
                    <a:pt x="691" y="26"/>
                  </a:lnTo>
                  <a:lnTo>
                    <a:pt x="733" y="40"/>
                  </a:lnTo>
                  <a:lnTo>
                    <a:pt x="774" y="57"/>
                  </a:lnTo>
                  <a:lnTo>
                    <a:pt x="812" y="76"/>
                  </a:lnTo>
                  <a:lnTo>
                    <a:pt x="849" y="99"/>
                  </a:lnTo>
                  <a:lnTo>
                    <a:pt x="881" y="123"/>
                  </a:lnTo>
                  <a:lnTo>
                    <a:pt x="911" y="151"/>
                  </a:lnTo>
                  <a:lnTo>
                    <a:pt x="938" y="182"/>
                  </a:lnTo>
                  <a:lnTo>
                    <a:pt x="960" y="216"/>
                  </a:lnTo>
                  <a:lnTo>
                    <a:pt x="978" y="252"/>
                  </a:lnTo>
                  <a:lnTo>
                    <a:pt x="991" y="291"/>
                  </a:lnTo>
                  <a:lnTo>
                    <a:pt x="999" y="332"/>
                  </a:lnTo>
                  <a:lnTo>
                    <a:pt x="1002" y="376"/>
                  </a:lnTo>
                </a:path>
              </a:pathLst>
            </a:custGeom>
            <a:noFill/>
            <a:ln w="3810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 name="Rectangle 9"/>
            <p:cNvSpPr>
              <a:spLocks noChangeArrowheads="1"/>
            </p:cNvSpPr>
            <p:nvPr/>
          </p:nvSpPr>
          <p:spPr bwMode="auto">
            <a:xfrm>
              <a:off x="7932738" y="4121150"/>
              <a:ext cx="2624137"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400" b="1">
                  <a:latin typeface="Arial" panose="020B0604020202020204" pitchFamily="34" charset="0"/>
                  <a:ea typeface="宋体" panose="02010600030101010101" pitchFamily="2" charset="-122"/>
                </a:rPr>
                <a:t>rdt_rcv(rcvpkt) &amp;&amp; </a:t>
              </a:r>
            </a:p>
            <a:p>
              <a:pPr>
                <a:spcBef>
                  <a:spcPct val="0"/>
                </a:spcBef>
                <a:buFontTx/>
                <a:buNone/>
              </a:pPr>
              <a:r>
                <a:rPr lang="en-US" altLang="zh-CN" sz="1400" b="1">
                  <a:latin typeface="Arial" panose="020B0604020202020204" pitchFamily="34" charset="0"/>
                  <a:ea typeface="宋体" panose="02010600030101010101" pitchFamily="2" charset="-122"/>
                </a:rPr>
                <a:t>   not corrupt(rcvpkt) &amp;&amp;</a:t>
              </a:r>
            </a:p>
            <a:p>
              <a:pPr>
                <a:spcBef>
                  <a:spcPct val="0"/>
                </a:spcBef>
                <a:buFontTx/>
                <a:buNone/>
              </a:pPr>
              <a:r>
                <a:rPr lang="en-US" altLang="zh-CN" sz="1400" b="1">
                  <a:latin typeface="Arial" panose="020B0604020202020204" pitchFamily="34" charset="0"/>
                  <a:ea typeface="宋体" panose="02010600030101010101" pitchFamily="2" charset="-122"/>
                </a:rPr>
                <a:t>   has_seq0(rcvpkt)</a:t>
              </a:r>
            </a:p>
            <a:p>
              <a:pPr>
                <a:spcBef>
                  <a:spcPct val="0"/>
                </a:spcBef>
                <a:buFontTx/>
                <a:buNone/>
              </a:pPr>
              <a:endParaRPr lang="en-US" altLang="zh-CN" sz="1400" b="1">
                <a:latin typeface="Arial" panose="020B0604020202020204" pitchFamily="34" charset="0"/>
                <a:ea typeface="宋体" panose="02010600030101010101" pitchFamily="2" charset="-122"/>
              </a:endParaRPr>
            </a:p>
          </p:txBody>
        </p:sp>
        <p:sp>
          <p:nvSpPr>
            <p:cNvPr id="16" name="Line 10"/>
            <p:cNvSpPr>
              <a:spLocks noChangeShapeType="1"/>
            </p:cNvSpPr>
            <p:nvPr/>
          </p:nvSpPr>
          <p:spPr bwMode="auto">
            <a:xfrm>
              <a:off x="8113713" y="4857750"/>
              <a:ext cx="1938337"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7" name="Freeform 11"/>
            <p:cNvSpPr>
              <a:spLocks/>
            </p:cNvSpPr>
            <p:nvPr/>
          </p:nvSpPr>
          <p:spPr bwMode="auto">
            <a:xfrm>
              <a:off x="5237163" y="4351338"/>
              <a:ext cx="1592262" cy="525462"/>
            </a:xfrm>
            <a:custGeom>
              <a:avLst/>
              <a:gdLst>
                <a:gd name="T0" fmla="*/ 0 w 1003"/>
                <a:gd name="T1" fmla="*/ 0 h 331"/>
                <a:gd name="T2" fmla="*/ 2147483646 w 1003"/>
                <a:gd name="T3" fmla="*/ 2147483646 h 331"/>
                <a:gd name="T4" fmla="*/ 2147483646 w 1003"/>
                <a:gd name="T5" fmla="*/ 2147483646 h 331"/>
                <a:gd name="T6" fmla="*/ 2147483646 w 1003"/>
                <a:gd name="T7" fmla="*/ 2147483646 h 331"/>
                <a:gd name="T8" fmla="*/ 2147483646 w 1003"/>
                <a:gd name="T9" fmla="*/ 2147483646 h 331"/>
                <a:gd name="T10" fmla="*/ 2147483646 w 1003"/>
                <a:gd name="T11" fmla="*/ 2147483646 h 331"/>
                <a:gd name="T12" fmla="*/ 2147483646 w 1003"/>
                <a:gd name="T13" fmla="*/ 2147483646 h 331"/>
                <a:gd name="T14" fmla="*/ 2147483646 w 1003"/>
                <a:gd name="T15" fmla="*/ 2147483646 h 331"/>
                <a:gd name="T16" fmla="*/ 2147483646 w 1003"/>
                <a:gd name="T17" fmla="*/ 2147483646 h 331"/>
                <a:gd name="T18" fmla="*/ 2147483646 w 1003"/>
                <a:gd name="T19" fmla="*/ 2147483646 h 331"/>
                <a:gd name="T20" fmla="*/ 2147483646 w 1003"/>
                <a:gd name="T21" fmla="*/ 2147483646 h 331"/>
                <a:gd name="T22" fmla="*/ 2147483646 w 1003"/>
                <a:gd name="T23" fmla="*/ 2147483646 h 331"/>
                <a:gd name="T24" fmla="*/ 2147483646 w 1003"/>
                <a:gd name="T25" fmla="*/ 2147483646 h 331"/>
                <a:gd name="T26" fmla="*/ 2147483646 w 1003"/>
                <a:gd name="T27" fmla="*/ 2147483646 h 331"/>
                <a:gd name="T28" fmla="*/ 2147483646 w 1003"/>
                <a:gd name="T29" fmla="*/ 2147483646 h 331"/>
                <a:gd name="T30" fmla="*/ 2147483646 w 1003"/>
                <a:gd name="T31" fmla="*/ 2147483646 h 331"/>
                <a:gd name="T32" fmla="*/ 2147483646 w 1003"/>
                <a:gd name="T33" fmla="*/ 2147483646 h 331"/>
                <a:gd name="T34" fmla="*/ 2147483646 w 1003"/>
                <a:gd name="T35" fmla="*/ 2147483646 h 331"/>
                <a:gd name="T36" fmla="*/ 2147483646 w 1003"/>
                <a:gd name="T37" fmla="*/ 2147483646 h 331"/>
                <a:gd name="T38" fmla="*/ 2147483646 w 1003"/>
                <a:gd name="T39" fmla="*/ 2147483646 h 331"/>
                <a:gd name="T40" fmla="*/ 2147483646 w 1003"/>
                <a:gd name="T41" fmla="*/ 2147483646 h 331"/>
                <a:gd name="T42" fmla="*/ 2147483646 w 1003"/>
                <a:gd name="T43" fmla="*/ 2147483646 h 331"/>
                <a:gd name="T44" fmla="*/ 2147483646 w 1003"/>
                <a:gd name="T45" fmla="*/ 2147483646 h 331"/>
                <a:gd name="T46" fmla="*/ 2147483646 w 1003"/>
                <a:gd name="T47" fmla="*/ 2147483646 h 331"/>
                <a:gd name="T48" fmla="*/ 2147483646 w 1003"/>
                <a:gd name="T49" fmla="*/ 2147483646 h 331"/>
                <a:gd name="T50" fmla="*/ 2147483646 w 1003"/>
                <a:gd name="T51" fmla="*/ 2147483646 h 331"/>
                <a:gd name="T52" fmla="*/ 2147483646 w 1003"/>
                <a:gd name="T53" fmla="*/ 2147483646 h 331"/>
                <a:gd name="T54" fmla="*/ 2147483646 w 1003"/>
                <a:gd name="T55" fmla="*/ 2147483646 h 331"/>
                <a:gd name="T56" fmla="*/ 2147483646 w 1003"/>
                <a:gd name="T57" fmla="*/ 2147483646 h 331"/>
                <a:gd name="T58" fmla="*/ 2147483646 w 1003"/>
                <a:gd name="T59" fmla="*/ 2147483646 h 331"/>
                <a:gd name="T60" fmla="*/ 2147483646 w 1003"/>
                <a:gd name="T61" fmla="*/ 2147483646 h 331"/>
                <a:gd name="T62" fmla="*/ 2147483646 w 1003"/>
                <a:gd name="T63" fmla="*/ 2147483646 h 331"/>
                <a:gd name="T64" fmla="*/ 2147483646 w 1003"/>
                <a:gd name="T65" fmla="*/ 0 h 3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3"/>
                <a:gd name="T100" fmla="*/ 0 h 331"/>
                <a:gd name="T101" fmla="*/ 1003 w 1003"/>
                <a:gd name="T102" fmla="*/ 331 h 3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3" h="331">
                  <a:moveTo>
                    <a:pt x="0" y="0"/>
                  </a:moveTo>
                  <a:lnTo>
                    <a:pt x="5" y="41"/>
                  </a:lnTo>
                  <a:lnTo>
                    <a:pt x="15" y="79"/>
                  </a:lnTo>
                  <a:lnTo>
                    <a:pt x="30" y="115"/>
                  </a:lnTo>
                  <a:lnTo>
                    <a:pt x="50" y="148"/>
                  </a:lnTo>
                  <a:lnTo>
                    <a:pt x="73" y="178"/>
                  </a:lnTo>
                  <a:lnTo>
                    <a:pt x="100" y="205"/>
                  </a:lnTo>
                  <a:lnTo>
                    <a:pt x="132" y="229"/>
                  </a:lnTo>
                  <a:lnTo>
                    <a:pt x="166" y="251"/>
                  </a:lnTo>
                  <a:lnTo>
                    <a:pt x="203" y="270"/>
                  </a:lnTo>
                  <a:lnTo>
                    <a:pt x="242" y="287"/>
                  </a:lnTo>
                  <a:lnTo>
                    <a:pt x="284" y="301"/>
                  </a:lnTo>
                  <a:lnTo>
                    <a:pt x="327" y="312"/>
                  </a:lnTo>
                  <a:lnTo>
                    <a:pt x="371" y="320"/>
                  </a:lnTo>
                  <a:lnTo>
                    <a:pt x="417" y="326"/>
                  </a:lnTo>
                  <a:lnTo>
                    <a:pt x="463" y="330"/>
                  </a:lnTo>
                  <a:lnTo>
                    <a:pt x="509" y="330"/>
                  </a:lnTo>
                  <a:lnTo>
                    <a:pt x="556" y="328"/>
                  </a:lnTo>
                  <a:lnTo>
                    <a:pt x="601" y="324"/>
                  </a:lnTo>
                  <a:lnTo>
                    <a:pt x="647" y="317"/>
                  </a:lnTo>
                  <a:lnTo>
                    <a:pt x="691" y="307"/>
                  </a:lnTo>
                  <a:lnTo>
                    <a:pt x="733" y="295"/>
                  </a:lnTo>
                  <a:lnTo>
                    <a:pt x="774" y="281"/>
                  </a:lnTo>
                  <a:lnTo>
                    <a:pt x="813" y="263"/>
                  </a:lnTo>
                  <a:lnTo>
                    <a:pt x="849" y="244"/>
                  </a:lnTo>
                  <a:lnTo>
                    <a:pt x="882" y="222"/>
                  </a:lnTo>
                  <a:lnTo>
                    <a:pt x="912" y="198"/>
                  </a:lnTo>
                  <a:lnTo>
                    <a:pt x="938" y="171"/>
                  </a:lnTo>
                  <a:lnTo>
                    <a:pt x="960" y="141"/>
                  </a:lnTo>
                  <a:lnTo>
                    <a:pt x="978" y="110"/>
                  </a:lnTo>
                  <a:lnTo>
                    <a:pt x="991" y="75"/>
                  </a:lnTo>
                  <a:lnTo>
                    <a:pt x="999" y="39"/>
                  </a:lnTo>
                  <a:lnTo>
                    <a:pt x="1002" y="0"/>
                  </a:lnTo>
                </a:path>
              </a:pathLst>
            </a:custGeom>
            <a:noFill/>
            <a:ln w="38100" cap="rnd">
              <a:solidFill>
                <a:schemeClr val="tx1"/>
              </a:solidFill>
              <a:round/>
              <a:headEnd type="stealth" w="med" len="med"/>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 name="Rectangle 12"/>
            <p:cNvSpPr>
              <a:spLocks noChangeArrowheads="1"/>
            </p:cNvSpPr>
            <p:nvPr/>
          </p:nvSpPr>
          <p:spPr bwMode="auto">
            <a:xfrm>
              <a:off x="4625975" y="4957763"/>
              <a:ext cx="3581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400" b="1">
                  <a:latin typeface="Arial" panose="020B0604020202020204" pitchFamily="34" charset="0"/>
                  <a:ea typeface="宋体" panose="02010600030101010101" pitchFamily="2" charset="-122"/>
                </a:rPr>
                <a:t>rdt_rcv(rcvpkt) &amp;&amp; notcorrupt(rcvpkt) </a:t>
              </a:r>
            </a:p>
            <a:p>
              <a:pPr>
                <a:spcBef>
                  <a:spcPct val="0"/>
                </a:spcBef>
                <a:buFontTx/>
                <a:buNone/>
              </a:pPr>
              <a:r>
                <a:rPr lang="en-US" altLang="zh-CN" sz="1400" b="1">
                  <a:latin typeface="Arial" panose="020B0604020202020204" pitchFamily="34" charset="0"/>
                  <a:ea typeface="宋体" panose="02010600030101010101" pitchFamily="2" charset="-122"/>
                </a:rPr>
                <a:t>  &amp;&amp; has_seq1(rcvpkt)</a:t>
              </a:r>
              <a:r>
                <a:rPr lang="en-US" altLang="zh-CN" sz="1600" b="1">
                  <a:latin typeface="Arial" panose="020B0604020202020204" pitchFamily="34" charset="0"/>
                  <a:ea typeface="宋体" panose="02010600030101010101" pitchFamily="2" charset="-122"/>
                </a:rPr>
                <a:t> </a:t>
              </a:r>
            </a:p>
          </p:txBody>
        </p:sp>
        <p:sp>
          <p:nvSpPr>
            <p:cNvPr id="19" name="Line 13"/>
            <p:cNvSpPr>
              <a:spLocks noChangeShapeType="1"/>
            </p:cNvSpPr>
            <p:nvPr/>
          </p:nvSpPr>
          <p:spPr bwMode="auto">
            <a:xfrm>
              <a:off x="4692650" y="5538788"/>
              <a:ext cx="2898775"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0" name="Rectangle 14"/>
            <p:cNvSpPr>
              <a:spLocks noChangeArrowheads="1"/>
            </p:cNvSpPr>
            <p:nvPr/>
          </p:nvSpPr>
          <p:spPr bwMode="auto">
            <a:xfrm>
              <a:off x="4651375" y="5505450"/>
              <a:ext cx="3852863"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400" b="1">
                  <a:latin typeface="Arial" panose="020B0604020202020204" pitchFamily="34" charset="0"/>
                  <a:ea typeface="宋体" panose="02010600030101010101" pitchFamily="2" charset="-122"/>
                </a:rPr>
                <a:t>extract(rcvpkt,data)</a:t>
              </a:r>
            </a:p>
            <a:p>
              <a:pPr>
                <a:spcBef>
                  <a:spcPct val="0"/>
                </a:spcBef>
                <a:buFontTx/>
                <a:buNone/>
              </a:pPr>
              <a:r>
                <a:rPr lang="en-US" altLang="zh-CN" sz="1400" b="1">
                  <a:latin typeface="Arial" panose="020B0604020202020204" pitchFamily="34" charset="0"/>
                  <a:ea typeface="宋体" panose="02010600030101010101" pitchFamily="2" charset="-122"/>
                </a:rPr>
                <a:t>deliver_data(data)</a:t>
              </a:r>
            </a:p>
            <a:p>
              <a:pPr>
                <a:spcBef>
                  <a:spcPct val="0"/>
                </a:spcBef>
                <a:buFontTx/>
                <a:buNone/>
              </a:pPr>
              <a:r>
                <a:rPr lang="en-US" altLang="zh-CN" sz="1400" b="1">
                  <a:latin typeface="Arial" panose="020B0604020202020204" pitchFamily="34" charset="0"/>
                  <a:ea typeface="宋体" panose="02010600030101010101" pitchFamily="2" charset="-122"/>
                </a:rPr>
                <a:t>sndpkt = make_pkt(ACK, chksum)</a:t>
              </a:r>
            </a:p>
            <a:p>
              <a:pPr>
                <a:spcBef>
                  <a:spcPct val="0"/>
                </a:spcBef>
                <a:buFontTx/>
                <a:buNone/>
              </a:pPr>
              <a:r>
                <a:rPr lang="en-US" altLang="zh-CN" sz="1400" b="1">
                  <a:latin typeface="Arial" panose="020B0604020202020204" pitchFamily="34" charset="0"/>
                  <a:ea typeface="宋体" panose="02010600030101010101" pitchFamily="2" charset="-122"/>
                </a:rPr>
                <a:t>udt_send(sndpkt)</a:t>
              </a:r>
            </a:p>
          </p:txBody>
        </p:sp>
        <p:grpSp>
          <p:nvGrpSpPr>
            <p:cNvPr id="21" name="Group 17"/>
            <p:cNvGrpSpPr>
              <a:grpSpLocks/>
            </p:cNvGrpSpPr>
            <p:nvPr/>
          </p:nvGrpSpPr>
          <p:grpSpPr bwMode="auto">
            <a:xfrm>
              <a:off x="6397625" y="3533775"/>
              <a:ext cx="828675" cy="836613"/>
              <a:chOff x="2982" y="2052"/>
              <a:chExt cx="522" cy="527"/>
            </a:xfrm>
          </p:grpSpPr>
          <p:sp>
            <p:nvSpPr>
              <p:cNvPr id="22" name="Oval 15"/>
              <p:cNvSpPr>
                <a:spLocks noChangeArrowheads="1"/>
              </p:cNvSpPr>
              <p:nvPr/>
            </p:nvSpPr>
            <p:spPr bwMode="auto">
              <a:xfrm>
                <a:off x="2982" y="2052"/>
                <a:ext cx="511" cy="527"/>
              </a:xfrm>
              <a:prstGeom prst="ellipse">
                <a:avLst/>
              </a:prstGeom>
              <a:solidFill>
                <a:srgbClr val="FFFFFF"/>
              </a:solidFill>
              <a:ln w="12700">
                <a:solidFill>
                  <a:srgbClr val="000000"/>
                </a:solidFill>
                <a:round/>
                <a:headEnd/>
                <a:tailEnd/>
              </a:ln>
            </p:spPr>
            <p:txBody>
              <a:bodyPr wrap="none" anchor="ct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endParaRPr lang="zh-CN" altLang="en-US" sz="1800">
                  <a:ea typeface="宋体" panose="02010600030101010101" pitchFamily="2" charset="-122"/>
                </a:endParaRPr>
              </a:p>
            </p:txBody>
          </p:sp>
          <p:sp>
            <p:nvSpPr>
              <p:cNvPr id="23" name="Rectangle 16"/>
              <p:cNvSpPr>
                <a:spLocks noChangeArrowheads="1"/>
              </p:cNvSpPr>
              <p:nvPr/>
            </p:nvSpPr>
            <p:spPr bwMode="auto">
              <a:xfrm>
                <a:off x="3000" y="2085"/>
                <a:ext cx="504" cy="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spcBef>
                    <a:spcPct val="0"/>
                  </a:spcBef>
                  <a:buFontTx/>
                  <a:buNone/>
                </a:pPr>
                <a:r>
                  <a:rPr lang="zh-CN" altLang="en-US" sz="1400" b="1">
                    <a:latin typeface="Arial" panose="020B0604020202020204" pitchFamily="34" charset="0"/>
                    <a:ea typeface="宋体" panose="02010600030101010101" pitchFamily="2" charset="-122"/>
                  </a:rPr>
                  <a:t>等待来自下层的</a:t>
                </a:r>
                <a:r>
                  <a:rPr lang="en-US" altLang="zh-CN" sz="1400" b="1">
                    <a:latin typeface="Arial" panose="020B0604020202020204" pitchFamily="34" charset="0"/>
                    <a:ea typeface="宋体" panose="02010600030101010101" pitchFamily="2" charset="-122"/>
                  </a:rPr>
                  <a:t>1</a:t>
                </a:r>
              </a:p>
            </p:txBody>
          </p:sp>
        </p:grpSp>
        <p:sp>
          <p:nvSpPr>
            <p:cNvPr id="24" name="Freeform 18"/>
            <p:cNvSpPr>
              <a:spLocks/>
            </p:cNvSpPr>
            <p:nvPr/>
          </p:nvSpPr>
          <p:spPr bwMode="auto">
            <a:xfrm>
              <a:off x="7107238" y="3427413"/>
              <a:ext cx="581025" cy="382587"/>
            </a:xfrm>
            <a:custGeom>
              <a:avLst/>
              <a:gdLst>
                <a:gd name="T0" fmla="*/ 2147483646 w 366"/>
                <a:gd name="T1" fmla="*/ 2147483646 h 241"/>
                <a:gd name="T2" fmla="*/ 2147483646 w 366"/>
                <a:gd name="T3" fmla="*/ 2147483646 h 241"/>
                <a:gd name="T4" fmla="*/ 2147483646 w 366"/>
                <a:gd name="T5" fmla="*/ 2147483646 h 241"/>
                <a:gd name="T6" fmla="*/ 2147483646 w 366"/>
                <a:gd name="T7" fmla="*/ 2147483646 h 241"/>
                <a:gd name="T8" fmla="*/ 2147483646 w 366"/>
                <a:gd name="T9" fmla="*/ 2147483646 h 241"/>
                <a:gd name="T10" fmla="*/ 2147483646 w 366"/>
                <a:gd name="T11" fmla="*/ 2147483646 h 241"/>
                <a:gd name="T12" fmla="*/ 2147483646 w 366"/>
                <a:gd name="T13" fmla="*/ 2147483646 h 241"/>
                <a:gd name="T14" fmla="*/ 2147483646 w 366"/>
                <a:gd name="T15" fmla="*/ 2147483646 h 241"/>
                <a:gd name="T16" fmla="*/ 2147483646 w 366"/>
                <a:gd name="T17" fmla="*/ 2147483646 h 241"/>
                <a:gd name="T18" fmla="*/ 2147483646 w 366"/>
                <a:gd name="T19" fmla="*/ 2147483646 h 241"/>
                <a:gd name="T20" fmla="*/ 2147483646 w 366"/>
                <a:gd name="T21" fmla="*/ 2147483646 h 241"/>
                <a:gd name="T22" fmla="*/ 2147483646 w 366"/>
                <a:gd name="T23" fmla="*/ 2147483646 h 241"/>
                <a:gd name="T24" fmla="*/ 2147483646 w 366"/>
                <a:gd name="T25" fmla="*/ 2147483646 h 241"/>
                <a:gd name="T26" fmla="*/ 2147483646 w 366"/>
                <a:gd name="T27" fmla="*/ 2147483646 h 241"/>
                <a:gd name="T28" fmla="*/ 2147483646 w 366"/>
                <a:gd name="T29" fmla="*/ 2147483646 h 241"/>
                <a:gd name="T30" fmla="*/ 2147483646 w 366"/>
                <a:gd name="T31" fmla="*/ 2147483646 h 241"/>
                <a:gd name="T32" fmla="*/ 2147483646 w 366"/>
                <a:gd name="T33" fmla="*/ 2147483646 h 241"/>
                <a:gd name="T34" fmla="*/ 2147483646 w 366"/>
                <a:gd name="T35" fmla="*/ 2147483646 h 241"/>
                <a:gd name="T36" fmla="*/ 2147483646 w 366"/>
                <a:gd name="T37" fmla="*/ 2147483646 h 241"/>
                <a:gd name="T38" fmla="*/ 2147483646 w 366"/>
                <a:gd name="T39" fmla="*/ 2147483646 h 241"/>
                <a:gd name="T40" fmla="*/ 2147483646 w 366"/>
                <a:gd name="T41" fmla="*/ 2147483646 h 241"/>
                <a:gd name="T42" fmla="*/ 2147483646 w 366"/>
                <a:gd name="T43" fmla="*/ 2147483646 h 241"/>
                <a:gd name="T44" fmla="*/ 2147483646 w 366"/>
                <a:gd name="T45" fmla="*/ 2147483646 h 241"/>
                <a:gd name="T46" fmla="*/ 2147483646 w 366"/>
                <a:gd name="T47" fmla="*/ 0 h 241"/>
                <a:gd name="T48" fmla="*/ 2147483646 w 366"/>
                <a:gd name="T49" fmla="*/ 2147483646 h 241"/>
                <a:gd name="T50" fmla="*/ 2147483646 w 366"/>
                <a:gd name="T51" fmla="*/ 2147483646 h 241"/>
                <a:gd name="T52" fmla="*/ 2147483646 w 366"/>
                <a:gd name="T53" fmla="*/ 2147483646 h 241"/>
                <a:gd name="T54" fmla="*/ 2147483646 w 366"/>
                <a:gd name="T55" fmla="*/ 2147483646 h 241"/>
                <a:gd name="T56" fmla="*/ 2147483646 w 366"/>
                <a:gd name="T57" fmla="*/ 2147483646 h 241"/>
                <a:gd name="T58" fmla="*/ 2147483646 w 366"/>
                <a:gd name="T59" fmla="*/ 2147483646 h 241"/>
                <a:gd name="T60" fmla="*/ 2147483646 w 366"/>
                <a:gd name="T61" fmla="*/ 2147483646 h 241"/>
                <a:gd name="T62" fmla="*/ 2147483646 w 366"/>
                <a:gd name="T63" fmla="*/ 2147483646 h 241"/>
                <a:gd name="T64" fmla="*/ 0 w 366"/>
                <a:gd name="T65" fmla="*/ 2147483646 h 24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66"/>
                <a:gd name="T100" fmla="*/ 0 h 241"/>
                <a:gd name="T101" fmla="*/ 366 w 366"/>
                <a:gd name="T102" fmla="*/ 241 h 24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66" h="241">
                  <a:moveTo>
                    <a:pt x="75" y="240"/>
                  </a:moveTo>
                  <a:lnTo>
                    <a:pt x="123" y="239"/>
                  </a:lnTo>
                  <a:lnTo>
                    <a:pt x="166" y="235"/>
                  </a:lnTo>
                  <a:lnTo>
                    <a:pt x="204" y="230"/>
                  </a:lnTo>
                  <a:lnTo>
                    <a:pt x="238" y="222"/>
                  </a:lnTo>
                  <a:lnTo>
                    <a:pt x="268" y="212"/>
                  </a:lnTo>
                  <a:lnTo>
                    <a:pt x="293" y="200"/>
                  </a:lnTo>
                  <a:lnTo>
                    <a:pt x="314" y="188"/>
                  </a:lnTo>
                  <a:lnTo>
                    <a:pt x="331" y="174"/>
                  </a:lnTo>
                  <a:lnTo>
                    <a:pt x="345" y="159"/>
                  </a:lnTo>
                  <a:lnTo>
                    <a:pt x="355" y="144"/>
                  </a:lnTo>
                  <a:lnTo>
                    <a:pt x="361" y="128"/>
                  </a:lnTo>
                  <a:lnTo>
                    <a:pt x="364" y="112"/>
                  </a:lnTo>
                  <a:lnTo>
                    <a:pt x="365" y="96"/>
                  </a:lnTo>
                  <a:lnTo>
                    <a:pt x="362" y="81"/>
                  </a:lnTo>
                  <a:lnTo>
                    <a:pt x="356" y="66"/>
                  </a:lnTo>
                  <a:lnTo>
                    <a:pt x="348" y="52"/>
                  </a:lnTo>
                  <a:lnTo>
                    <a:pt x="338" y="39"/>
                  </a:lnTo>
                  <a:lnTo>
                    <a:pt x="325" y="28"/>
                  </a:lnTo>
                  <a:lnTo>
                    <a:pt x="310" y="18"/>
                  </a:lnTo>
                  <a:lnTo>
                    <a:pt x="293" y="10"/>
                  </a:lnTo>
                  <a:lnTo>
                    <a:pt x="274" y="4"/>
                  </a:lnTo>
                  <a:lnTo>
                    <a:pt x="254" y="1"/>
                  </a:lnTo>
                  <a:lnTo>
                    <a:pt x="233" y="0"/>
                  </a:lnTo>
                  <a:lnTo>
                    <a:pt x="210" y="2"/>
                  </a:lnTo>
                  <a:lnTo>
                    <a:pt x="186" y="7"/>
                  </a:lnTo>
                  <a:lnTo>
                    <a:pt x="161" y="15"/>
                  </a:lnTo>
                  <a:lnTo>
                    <a:pt x="135" y="27"/>
                  </a:lnTo>
                  <a:lnTo>
                    <a:pt x="109" y="42"/>
                  </a:lnTo>
                  <a:lnTo>
                    <a:pt x="82" y="62"/>
                  </a:lnTo>
                  <a:lnTo>
                    <a:pt x="55" y="86"/>
                  </a:lnTo>
                  <a:lnTo>
                    <a:pt x="28" y="114"/>
                  </a:lnTo>
                  <a:lnTo>
                    <a:pt x="0" y="148"/>
                  </a:lnTo>
                </a:path>
              </a:pathLst>
            </a:custGeom>
            <a:noFill/>
            <a:ln w="3810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 name="Rectangle 19"/>
            <p:cNvSpPr>
              <a:spLocks noChangeArrowheads="1"/>
            </p:cNvSpPr>
            <p:nvPr/>
          </p:nvSpPr>
          <p:spPr bwMode="auto">
            <a:xfrm>
              <a:off x="4787900" y="1343025"/>
              <a:ext cx="3981450"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400" b="1">
                  <a:latin typeface="Arial" panose="020B0604020202020204" pitchFamily="34" charset="0"/>
                  <a:ea typeface="宋体" panose="02010600030101010101" pitchFamily="2" charset="-122"/>
                </a:rPr>
                <a:t>rdt_rcv(rcvpkt) &amp;&amp; notcorrupt(rcvpkt) </a:t>
              </a:r>
            </a:p>
            <a:p>
              <a:pPr>
                <a:spcBef>
                  <a:spcPct val="0"/>
                </a:spcBef>
                <a:buFontTx/>
                <a:buNone/>
              </a:pPr>
              <a:r>
                <a:rPr lang="en-US" altLang="zh-CN" sz="1400" b="1">
                  <a:latin typeface="Arial" panose="020B0604020202020204" pitchFamily="34" charset="0"/>
                  <a:ea typeface="宋体" panose="02010600030101010101" pitchFamily="2" charset="-122"/>
                </a:rPr>
                <a:t>  &amp;&amp; has_seq0(rcvpkt) </a:t>
              </a:r>
            </a:p>
          </p:txBody>
        </p:sp>
        <p:sp>
          <p:nvSpPr>
            <p:cNvPr id="26" name="Line 20"/>
            <p:cNvSpPr>
              <a:spLocks noChangeShapeType="1"/>
            </p:cNvSpPr>
            <p:nvPr/>
          </p:nvSpPr>
          <p:spPr bwMode="auto">
            <a:xfrm>
              <a:off x="4897438" y="1936750"/>
              <a:ext cx="1914525"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7" name="Rectangle 21"/>
            <p:cNvSpPr>
              <a:spLocks noChangeArrowheads="1"/>
            </p:cNvSpPr>
            <p:nvPr/>
          </p:nvSpPr>
          <p:spPr bwMode="auto">
            <a:xfrm>
              <a:off x="4800600" y="1905000"/>
              <a:ext cx="3475038"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400" b="1" dirty="0">
                  <a:latin typeface="Arial" panose="020B0604020202020204" pitchFamily="34" charset="0"/>
                  <a:ea typeface="宋体" panose="02010600030101010101" pitchFamily="2" charset="-122"/>
                </a:rPr>
                <a:t>extract(</a:t>
              </a:r>
              <a:r>
                <a:rPr lang="en-US" altLang="zh-CN" sz="1400" b="1" dirty="0" err="1">
                  <a:latin typeface="Arial" panose="020B0604020202020204" pitchFamily="34" charset="0"/>
                  <a:ea typeface="宋体" panose="02010600030101010101" pitchFamily="2" charset="-122"/>
                </a:rPr>
                <a:t>rcvpkt,data</a:t>
              </a:r>
              <a:r>
                <a:rPr lang="en-US" altLang="zh-CN" sz="1400" b="1" dirty="0">
                  <a:latin typeface="Arial" panose="020B0604020202020204" pitchFamily="34" charset="0"/>
                  <a:ea typeface="宋体" panose="02010600030101010101" pitchFamily="2" charset="-122"/>
                </a:rPr>
                <a:t>)</a:t>
              </a:r>
            </a:p>
            <a:p>
              <a:pPr>
                <a:spcBef>
                  <a:spcPct val="0"/>
                </a:spcBef>
                <a:buFontTx/>
                <a:buNone/>
              </a:pPr>
              <a:r>
                <a:rPr lang="en-US" altLang="zh-CN" sz="1400" b="1" dirty="0" err="1">
                  <a:latin typeface="Arial" panose="020B0604020202020204" pitchFamily="34" charset="0"/>
                  <a:ea typeface="宋体" panose="02010600030101010101" pitchFamily="2" charset="-122"/>
                </a:rPr>
                <a:t>deliver_data</a:t>
              </a:r>
              <a:r>
                <a:rPr lang="en-US" altLang="zh-CN" sz="1400" b="1" dirty="0">
                  <a:latin typeface="Arial" panose="020B0604020202020204" pitchFamily="34" charset="0"/>
                  <a:ea typeface="宋体" panose="02010600030101010101" pitchFamily="2" charset="-122"/>
                </a:rPr>
                <a:t>(data)</a:t>
              </a:r>
            </a:p>
            <a:p>
              <a:pPr>
                <a:spcBef>
                  <a:spcPct val="0"/>
                </a:spcBef>
                <a:buFontTx/>
                <a:buNone/>
              </a:pPr>
              <a:r>
                <a:rPr lang="en-US" altLang="zh-CN" sz="1400" b="1" dirty="0" err="1">
                  <a:latin typeface="Arial" panose="020B0604020202020204" pitchFamily="34" charset="0"/>
                  <a:ea typeface="宋体" panose="02010600030101010101" pitchFamily="2" charset="-122"/>
                </a:rPr>
                <a:t>sndpkt</a:t>
              </a:r>
              <a:r>
                <a:rPr lang="en-US" altLang="zh-CN" sz="1400" b="1" dirty="0">
                  <a:latin typeface="Arial" panose="020B0604020202020204" pitchFamily="34" charset="0"/>
                  <a:ea typeface="宋体" panose="02010600030101010101" pitchFamily="2" charset="-122"/>
                </a:rPr>
                <a:t> = </a:t>
              </a:r>
              <a:r>
                <a:rPr lang="en-US" altLang="zh-CN" sz="1400" b="1" dirty="0" err="1">
                  <a:latin typeface="Arial" panose="020B0604020202020204" pitchFamily="34" charset="0"/>
                  <a:ea typeface="宋体" panose="02010600030101010101" pitchFamily="2" charset="-122"/>
                </a:rPr>
                <a:t>make_pkt</a:t>
              </a:r>
              <a:r>
                <a:rPr lang="en-US" altLang="zh-CN" sz="1400" b="1" dirty="0">
                  <a:latin typeface="Arial" panose="020B0604020202020204" pitchFamily="34" charset="0"/>
                  <a:ea typeface="宋体" panose="02010600030101010101" pitchFamily="2" charset="-122"/>
                </a:rPr>
                <a:t>(ACK, </a:t>
              </a:r>
              <a:r>
                <a:rPr lang="en-US" altLang="zh-CN" sz="1400" b="1" dirty="0" err="1">
                  <a:latin typeface="Arial" panose="020B0604020202020204" pitchFamily="34" charset="0"/>
                  <a:ea typeface="宋体" panose="02010600030101010101" pitchFamily="2" charset="-122"/>
                </a:rPr>
                <a:t>chksum</a:t>
              </a:r>
              <a:r>
                <a:rPr lang="en-US" altLang="zh-CN" sz="1400" b="1" dirty="0">
                  <a:latin typeface="Arial" panose="020B0604020202020204" pitchFamily="34" charset="0"/>
                  <a:ea typeface="宋体" panose="02010600030101010101" pitchFamily="2" charset="-122"/>
                </a:rPr>
                <a:t>)</a:t>
              </a:r>
            </a:p>
            <a:p>
              <a:pPr>
                <a:spcBef>
                  <a:spcPct val="0"/>
                </a:spcBef>
                <a:buFontTx/>
                <a:buNone/>
              </a:pPr>
              <a:r>
                <a:rPr lang="en-US" altLang="zh-CN" sz="1400" b="1" dirty="0" err="1">
                  <a:latin typeface="Arial" panose="020B0604020202020204" pitchFamily="34" charset="0"/>
                  <a:ea typeface="宋体" panose="02010600030101010101" pitchFamily="2" charset="-122"/>
                </a:rPr>
                <a:t>udt_send</a:t>
              </a:r>
              <a:r>
                <a:rPr lang="en-US" altLang="zh-CN" sz="1400" b="1" dirty="0">
                  <a:latin typeface="Arial" panose="020B0604020202020204" pitchFamily="34" charset="0"/>
                  <a:ea typeface="宋体" panose="02010600030101010101" pitchFamily="2" charset="-122"/>
                </a:rPr>
                <a:t>(</a:t>
              </a:r>
              <a:r>
                <a:rPr lang="en-US" altLang="zh-CN" sz="1400" b="1" dirty="0" err="1">
                  <a:latin typeface="Arial" panose="020B0604020202020204" pitchFamily="34" charset="0"/>
                  <a:ea typeface="宋体" panose="02010600030101010101" pitchFamily="2" charset="-122"/>
                </a:rPr>
                <a:t>sndpkt</a:t>
              </a:r>
              <a:r>
                <a:rPr lang="en-US" altLang="zh-CN" sz="1400" b="1" dirty="0">
                  <a:latin typeface="Arial" panose="020B0604020202020204" pitchFamily="34" charset="0"/>
                  <a:ea typeface="宋体" panose="02010600030101010101" pitchFamily="2" charset="-122"/>
                </a:rPr>
                <a:t>)</a:t>
              </a:r>
            </a:p>
          </p:txBody>
        </p:sp>
        <p:sp>
          <p:nvSpPr>
            <p:cNvPr id="28" name="Freeform 22"/>
            <p:cNvSpPr>
              <a:spLocks/>
            </p:cNvSpPr>
            <p:nvPr/>
          </p:nvSpPr>
          <p:spPr bwMode="auto">
            <a:xfrm>
              <a:off x="7161213" y="4106863"/>
              <a:ext cx="525462" cy="392112"/>
            </a:xfrm>
            <a:custGeom>
              <a:avLst/>
              <a:gdLst>
                <a:gd name="T0" fmla="*/ 0 w 331"/>
                <a:gd name="T1" fmla="*/ 2147483646 h 247"/>
                <a:gd name="T2" fmla="*/ 2147483646 w 331"/>
                <a:gd name="T3" fmla="*/ 2147483646 h 247"/>
                <a:gd name="T4" fmla="*/ 2147483646 w 331"/>
                <a:gd name="T5" fmla="*/ 2147483646 h 247"/>
                <a:gd name="T6" fmla="*/ 2147483646 w 331"/>
                <a:gd name="T7" fmla="*/ 2147483646 h 247"/>
                <a:gd name="T8" fmla="*/ 2147483646 w 331"/>
                <a:gd name="T9" fmla="*/ 2147483646 h 247"/>
                <a:gd name="T10" fmla="*/ 2147483646 w 331"/>
                <a:gd name="T11" fmla="*/ 2147483646 h 247"/>
                <a:gd name="T12" fmla="*/ 2147483646 w 331"/>
                <a:gd name="T13" fmla="*/ 2147483646 h 247"/>
                <a:gd name="T14" fmla="*/ 2147483646 w 331"/>
                <a:gd name="T15" fmla="*/ 2147483646 h 247"/>
                <a:gd name="T16" fmla="*/ 2147483646 w 331"/>
                <a:gd name="T17" fmla="*/ 2147483646 h 247"/>
                <a:gd name="T18" fmla="*/ 2147483646 w 331"/>
                <a:gd name="T19" fmla="*/ 2147483646 h 247"/>
                <a:gd name="T20" fmla="*/ 2147483646 w 331"/>
                <a:gd name="T21" fmla="*/ 2147483646 h 247"/>
                <a:gd name="T22" fmla="*/ 2147483646 w 331"/>
                <a:gd name="T23" fmla="*/ 2147483646 h 247"/>
                <a:gd name="T24" fmla="*/ 2147483646 w 331"/>
                <a:gd name="T25" fmla="*/ 2147483646 h 247"/>
                <a:gd name="T26" fmla="*/ 2147483646 w 331"/>
                <a:gd name="T27" fmla="*/ 2147483646 h 247"/>
                <a:gd name="T28" fmla="*/ 2147483646 w 331"/>
                <a:gd name="T29" fmla="*/ 2147483646 h 247"/>
                <a:gd name="T30" fmla="*/ 2147483646 w 331"/>
                <a:gd name="T31" fmla="*/ 2147483646 h 247"/>
                <a:gd name="T32" fmla="*/ 2147483646 w 331"/>
                <a:gd name="T33" fmla="*/ 2147483646 h 247"/>
                <a:gd name="T34" fmla="*/ 2147483646 w 331"/>
                <a:gd name="T35" fmla="*/ 2147483646 h 247"/>
                <a:gd name="T36" fmla="*/ 2147483646 w 331"/>
                <a:gd name="T37" fmla="*/ 2147483646 h 247"/>
                <a:gd name="T38" fmla="*/ 2147483646 w 331"/>
                <a:gd name="T39" fmla="*/ 2147483646 h 247"/>
                <a:gd name="T40" fmla="*/ 2147483646 w 331"/>
                <a:gd name="T41" fmla="*/ 2147483646 h 247"/>
                <a:gd name="T42" fmla="*/ 2147483646 w 331"/>
                <a:gd name="T43" fmla="*/ 2147483646 h 247"/>
                <a:gd name="T44" fmla="*/ 2147483646 w 331"/>
                <a:gd name="T45" fmla="*/ 2147483646 h 247"/>
                <a:gd name="T46" fmla="*/ 2147483646 w 331"/>
                <a:gd name="T47" fmla="*/ 2147483646 h 247"/>
                <a:gd name="T48" fmla="*/ 2147483646 w 331"/>
                <a:gd name="T49" fmla="*/ 2147483646 h 247"/>
                <a:gd name="T50" fmla="*/ 2147483646 w 331"/>
                <a:gd name="T51" fmla="*/ 2147483646 h 247"/>
                <a:gd name="T52" fmla="*/ 2147483646 w 331"/>
                <a:gd name="T53" fmla="*/ 2147483646 h 247"/>
                <a:gd name="T54" fmla="*/ 2147483646 w 331"/>
                <a:gd name="T55" fmla="*/ 2147483646 h 247"/>
                <a:gd name="T56" fmla="*/ 2147483646 w 331"/>
                <a:gd name="T57" fmla="*/ 2147483646 h 247"/>
                <a:gd name="T58" fmla="*/ 2147483646 w 331"/>
                <a:gd name="T59" fmla="*/ 0 h 247"/>
                <a:gd name="T60" fmla="*/ 2147483646 w 331"/>
                <a:gd name="T61" fmla="*/ 2147483646 h 247"/>
                <a:gd name="T62" fmla="*/ 2147483646 w 331"/>
                <a:gd name="T63" fmla="*/ 2147483646 h 247"/>
                <a:gd name="T64" fmla="*/ 2147483646 w 331"/>
                <a:gd name="T65" fmla="*/ 2147483646 h 2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31"/>
                <a:gd name="T100" fmla="*/ 0 h 247"/>
                <a:gd name="T101" fmla="*/ 331 w 331"/>
                <a:gd name="T102" fmla="*/ 247 h 24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31" h="247">
                  <a:moveTo>
                    <a:pt x="0" y="133"/>
                  </a:moveTo>
                  <a:lnTo>
                    <a:pt x="37" y="163"/>
                  </a:lnTo>
                  <a:lnTo>
                    <a:pt x="73" y="188"/>
                  </a:lnTo>
                  <a:lnTo>
                    <a:pt x="106" y="208"/>
                  </a:lnTo>
                  <a:lnTo>
                    <a:pt x="137" y="223"/>
                  </a:lnTo>
                  <a:lnTo>
                    <a:pt x="166" y="235"/>
                  </a:lnTo>
                  <a:lnTo>
                    <a:pt x="193" y="242"/>
                  </a:lnTo>
                  <a:lnTo>
                    <a:pt x="217" y="246"/>
                  </a:lnTo>
                  <a:lnTo>
                    <a:pt x="239" y="246"/>
                  </a:lnTo>
                  <a:lnTo>
                    <a:pt x="259" y="243"/>
                  </a:lnTo>
                  <a:lnTo>
                    <a:pt x="277" y="238"/>
                  </a:lnTo>
                  <a:lnTo>
                    <a:pt x="292" y="230"/>
                  </a:lnTo>
                  <a:lnTo>
                    <a:pt x="304" y="219"/>
                  </a:lnTo>
                  <a:lnTo>
                    <a:pt x="314" y="207"/>
                  </a:lnTo>
                  <a:lnTo>
                    <a:pt x="322" y="194"/>
                  </a:lnTo>
                  <a:lnTo>
                    <a:pt x="327" y="179"/>
                  </a:lnTo>
                  <a:lnTo>
                    <a:pt x="330" y="163"/>
                  </a:lnTo>
                  <a:lnTo>
                    <a:pt x="330" y="146"/>
                  </a:lnTo>
                  <a:lnTo>
                    <a:pt x="327" y="129"/>
                  </a:lnTo>
                  <a:lnTo>
                    <a:pt x="322" y="112"/>
                  </a:lnTo>
                  <a:lnTo>
                    <a:pt x="314" y="95"/>
                  </a:lnTo>
                  <a:lnTo>
                    <a:pt x="304" y="79"/>
                  </a:lnTo>
                  <a:lnTo>
                    <a:pt x="290" y="63"/>
                  </a:lnTo>
                  <a:lnTo>
                    <a:pt x="274" y="49"/>
                  </a:lnTo>
                  <a:lnTo>
                    <a:pt x="256" y="36"/>
                  </a:lnTo>
                  <a:lnTo>
                    <a:pt x="234" y="24"/>
                  </a:lnTo>
                  <a:lnTo>
                    <a:pt x="209" y="14"/>
                  </a:lnTo>
                  <a:lnTo>
                    <a:pt x="182" y="7"/>
                  </a:lnTo>
                  <a:lnTo>
                    <a:pt x="152" y="2"/>
                  </a:lnTo>
                  <a:lnTo>
                    <a:pt x="119" y="0"/>
                  </a:lnTo>
                  <a:lnTo>
                    <a:pt x="82" y="2"/>
                  </a:lnTo>
                  <a:lnTo>
                    <a:pt x="43" y="6"/>
                  </a:lnTo>
                  <a:lnTo>
                    <a:pt x="1" y="15"/>
                  </a:lnTo>
                </a:path>
              </a:pathLst>
            </a:custGeom>
            <a:noFill/>
            <a:ln w="3810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 name="Rectangle 23"/>
            <p:cNvSpPr>
              <a:spLocks noChangeArrowheads="1"/>
            </p:cNvSpPr>
            <p:nvPr/>
          </p:nvSpPr>
          <p:spPr bwMode="auto">
            <a:xfrm>
              <a:off x="7531100" y="2779713"/>
              <a:ext cx="3276600"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400" b="1">
                  <a:latin typeface="Arial" panose="020B0604020202020204" pitchFamily="34" charset="0"/>
                  <a:ea typeface="宋体" panose="02010600030101010101" pitchFamily="2" charset="-122"/>
                </a:rPr>
                <a:t>rdt_rcv(rcvpkt) &amp;&amp; corrupt(rcvpkt)</a:t>
              </a:r>
            </a:p>
          </p:txBody>
        </p:sp>
        <p:sp>
          <p:nvSpPr>
            <p:cNvPr id="30" name="Line 24"/>
            <p:cNvSpPr>
              <a:spLocks noChangeShapeType="1"/>
            </p:cNvSpPr>
            <p:nvPr/>
          </p:nvSpPr>
          <p:spPr bwMode="auto">
            <a:xfrm>
              <a:off x="7869238" y="3105150"/>
              <a:ext cx="1938337"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31" name="Rectangle 25"/>
            <p:cNvSpPr>
              <a:spLocks noChangeArrowheads="1"/>
            </p:cNvSpPr>
            <p:nvPr/>
          </p:nvSpPr>
          <p:spPr bwMode="auto">
            <a:xfrm>
              <a:off x="7954963" y="4833938"/>
              <a:ext cx="238442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400" b="1">
                  <a:latin typeface="Arial" panose="020B0604020202020204" pitchFamily="34" charset="0"/>
                  <a:ea typeface="宋体" panose="02010600030101010101" pitchFamily="2" charset="-122"/>
                </a:rPr>
                <a:t>sndpkt = make_pkt(ACK, chksum)</a:t>
              </a:r>
            </a:p>
            <a:p>
              <a:pPr>
                <a:spcBef>
                  <a:spcPct val="0"/>
                </a:spcBef>
                <a:buFontTx/>
                <a:buNone/>
              </a:pPr>
              <a:r>
                <a:rPr lang="en-US" altLang="zh-CN" sz="1400" b="1">
                  <a:latin typeface="Arial" panose="020B0604020202020204" pitchFamily="34" charset="0"/>
                  <a:ea typeface="宋体" panose="02010600030101010101" pitchFamily="2" charset="-122"/>
                </a:rPr>
                <a:t>udt_send(sndpkt)</a:t>
              </a:r>
            </a:p>
          </p:txBody>
        </p:sp>
        <p:sp>
          <p:nvSpPr>
            <p:cNvPr id="32" name="Rectangle 26"/>
            <p:cNvSpPr>
              <a:spLocks noChangeArrowheads="1"/>
            </p:cNvSpPr>
            <p:nvPr/>
          </p:nvSpPr>
          <p:spPr bwMode="auto">
            <a:xfrm>
              <a:off x="1857375" y="4065588"/>
              <a:ext cx="26241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400" b="1">
                  <a:latin typeface="Arial" panose="020B0604020202020204" pitchFamily="34" charset="0"/>
                  <a:ea typeface="宋体" panose="02010600030101010101" pitchFamily="2" charset="-122"/>
                </a:rPr>
                <a:t>rdt_rcv(rcvpkt) &amp;&amp; </a:t>
              </a:r>
            </a:p>
            <a:p>
              <a:pPr>
                <a:spcBef>
                  <a:spcPct val="0"/>
                </a:spcBef>
                <a:buFontTx/>
                <a:buNone/>
              </a:pPr>
              <a:r>
                <a:rPr lang="en-US" altLang="zh-CN" sz="1400" b="1">
                  <a:latin typeface="Arial" panose="020B0604020202020204" pitchFamily="34" charset="0"/>
                  <a:ea typeface="宋体" panose="02010600030101010101" pitchFamily="2" charset="-122"/>
                </a:rPr>
                <a:t>   not corrupt(rcvpkt) &amp;&amp;</a:t>
              </a:r>
            </a:p>
            <a:p>
              <a:pPr>
                <a:spcBef>
                  <a:spcPct val="0"/>
                </a:spcBef>
                <a:buFontTx/>
                <a:buNone/>
              </a:pPr>
              <a:r>
                <a:rPr lang="en-US" altLang="zh-CN" sz="1400" b="1">
                  <a:latin typeface="Arial" panose="020B0604020202020204" pitchFamily="34" charset="0"/>
                  <a:ea typeface="宋体" panose="02010600030101010101" pitchFamily="2" charset="-122"/>
                </a:rPr>
                <a:t>   has_seq1(rcvpkt)</a:t>
              </a:r>
            </a:p>
            <a:p>
              <a:pPr>
                <a:spcBef>
                  <a:spcPct val="0"/>
                </a:spcBef>
                <a:buFontTx/>
                <a:buNone/>
              </a:pPr>
              <a:endParaRPr lang="en-US" altLang="zh-CN" sz="1400" b="1">
                <a:latin typeface="Arial" panose="020B0604020202020204" pitchFamily="34" charset="0"/>
                <a:ea typeface="宋体" panose="02010600030101010101" pitchFamily="2" charset="-122"/>
              </a:endParaRPr>
            </a:p>
          </p:txBody>
        </p:sp>
        <p:sp>
          <p:nvSpPr>
            <p:cNvPr id="33" name="Line 27"/>
            <p:cNvSpPr>
              <a:spLocks noChangeShapeType="1"/>
            </p:cNvSpPr>
            <p:nvPr/>
          </p:nvSpPr>
          <p:spPr bwMode="auto">
            <a:xfrm>
              <a:off x="1941513" y="4857750"/>
              <a:ext cx="1938337"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34" name="Rectangle 28"/>
            <p:cNvSpPr>
              <a:spLocks noChangeArrowheads="1"/>
            </p:cNvSpPr>
            <p:nvPr/>
          </p:nvSpPr>
          <p:spPr bwMode="auto">
            <a:xfrm>
              <a:off x="1804988" y="2697163"/>
              <a:ext cx="33147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400" b="1">
                  <a:latin typeface="Arial" panose="020B0604020202020204" pitchFamily="34" charset="0"/>
                  <a:ea typeface="宋体" panose="02010600030101010101" pitchFamily="2" charset="-122"/>
                </a:rPr>
                <a:t>rdt_rcv(rcvpkt) &amp;&amp; corrupt(rcvpkt)</a:t>
              </a:r>
            </a:p>
          </p:txBody>
        </p:sp>
        <p:sp>
          <p:nvSpPr>
            <p:cNvPr id="35" name="Line 29"/>
            <p:cNvSpPr>
              <a:spLocks noChangeShapeType="1"/>
            </p:cNvSpPr>
            <p:nvPr/>
          </p:nvSpPr>
          <p:spPr bwMode="auto">
            <a:xfrm>
              <a:off x="1943100" y="3025775"/>
              <a:ext cx="1938338"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36" name="Rectangle 30"/>
            <p:cNvSpPr>
              <a:spLocks noChangeArrowheads="1"/>
            </p:cNvSpPr>
            <p:nvPr/>
          </p:nvSpPr>
          <p:spPr bwMode="auto">
            <a:xfrm>
              <a:off x="1889125" y="4862513"/>
              <a:ext cx="29400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400" b="1">
                  <a:latin typeface="Arial" panose="020B0604020202020204" pitchFamily="34" charset="0"/>
                  <a:ea typeface="宋体" panose="02010600030101010101" pitchFamily="2" charset="-122"/>
                </a:rPr>
                <a:t>sndpkt = make_pkt(ACK, chksum)</a:t>
              </a:r>
            </a:p>
            <a:p>
              <a:pPr>
                <a:spcBef>
                  <a:spcPct val="0"/>
                </a:spcBef>
                <a:buFontTx/>
                <a:buNone/>
              </a:pPr>
              <a:r>
                <a:rPr lang="en-US" altLang="zh-CN" sz="1400" b="1">
                  <a:latin typeface="Arial" panose="020B0604020202020204" pitchFamily="34" charset="0"/>
                  <a:ea typeface="宋体" panose="02010600030101010101" pitchFamily="2" charset="-122"/>
                </a:rPr>
                <a:t>udt_send(sndpkt)</a:t>
              </a:r>
            </a:p>
          </p:txBody>
        </p:sp>
        <p:sp>
          <p:nvSpPr>
            <p:cNvPr id="37" name="Rectangle 31"/>
            <p:cNvSpPr>
              <a:spLocks noChangeArrowheads="1"/>
            </p:cNvSpPr>
            <p:nvPr/>
          </p:nvSpPr>
          <p:spPr bwMode="auto">
            <a:xfrm>
              <a:off x="1865313" y="2984500"/>
              <a:ext cx="3027362"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400" b="1" dirty="0" err="1">
                  <a:latin typeface="Arial" panose="020B0604020202020204" pitchFamily="34" charset="0"/>
                  <a:ea typeface="宋体" panose="02010600030101010101" pitchFamily="2" charset="-122"/>
                </a:rPr>
                <a:t>sndpkt</a:t>
              </a:r>
              <a:r>
                <a:rPr lang="en-US" altLang="zh-CN" sz="1400" b="1" dirty="0">
                  <a:latin typeface="Arial" panose="020B0604020202020204" pitchFamily="34" charset="0"/>
                  <a:ea typeface="宋体" panose="02010600030101010101" pitchFamily="2" charset="-122"/>
                </a:rPr>
                <a:t> = </a:t>
              </a:r>
              <a:r>
                <a:rPr lang="en-US" altLang="zh-CN" sz="1400" b="1" dirty="0" err="1">
                  <a:latin typeface="Arial" panose="020B0604020202020204" pitchFamily="34" charset="0"/>
                  <a:ea typeface="宋体" panose="02010600030101010101" pitchFamily="2" charset="-122"/>
                </a:rPr>
                <a:t>make_pkt</a:t>
              </a:r>
              <a:r>
                <a:rPr lang="en-US" altLang="zh-CN" sz="1400" b="1" dirty="0">
                  <a:latin typeface="Arial" panose="020B0604020202020204" pitchFamily="34" charset="0"/>
                  <a:ea typeface="宋体" panose="02010600030101010101" pitchFamily="2" charset="-122"/>
                </a:rPr>
                <a:t>(NAK, </a:t>
              </a:r>
              <a:r>
                <a:rPr lang="en-US" altLang="zh-CN" sz="1400" b="1" dirty="0" err="1">
                  <a:latin typeface="Arial" panose="020B0604020202020204" pitchFamily="34" charset="0"/>
                  <a:ea typeface="宋体" panose="02010600030101010101" pitchFamily="2" charset="-122"/>
                </a:rPr>
                <a:t>chksum</a:t>
              </a:r>
              <a:r>
                <a:rPr lang="en-US" altLang="zh-CN" sz="1400" b="1" dirty="0">
                  <a:latin typeface="Arial" panose="020B0604020202020204" pitchFamily="34" charset="0"/>
                  <a:ea typeface="宋体" panose="02010600030101010101" pitchFamily="2" charset="-122"/>
                </a:rPr>
                <a:t>)</a:t>
              </a:r>
            </a:p>
            <a:p>
              <a:pPr>
                <a:spcBef>
                  <a:spcPct val="0"/>
                </a:spcBef>
                <a:buFontTx/>
                <a:buNone/>
              </a:pPr>
              <a:r>
                <a:rPr lang="en-US" altLang="zh-CN" sz="1400" b="1" dirty="0" err="1">
                  <a:latin typeface="Arial" panose="020B0604020202020204" pitchFamily="34" charset="0"/>
                  <a:ea typeface="宋体" panose="02010600030101010101" pitchFamily="2" charset="-122"/>
                </a:rPr>
                <a:t>udt_send</a:t>
              </a:r>
              <a:r>
                <a:rPr lang="en-US" altLang="zh-CN" sz="1400" b="1" dirty="0">
                  <a:latin typeface="Arial" panose="020B0604020202020204" pitchFamily="34" charset="0"/>
                  <a:ea typeface="宋体" panose="02010600030101010101" pitchFamily="2" charset="-122"/>
                </a:rPr>
                <a:t>(</a:t>
              </a:r>
              <a:r>
                <a:rPr lang="en-US" altLang="zh-CN" sz="1400" b="1" dirty="0" err="1">
                  <a:latin typeface="Arial" panose="020B0604020202020204" pitchFamily="34" charset="0"/>
                  <a:ea typeface="宋体" panose="02010600030101010101" pitchFamily="2" charset="-122"/>
                </a:rPr>
                <a:t>sndpkt</a:t>
              </a:r>
              <a:r>
                <a:rPr lang="en-US" altLang="zh-CN" sz="1400" b="1" dirty="0">
                  <a:latin typeface="Arial" panose="020B0604020202020204" pitchFamily="34" charset="0"/>
                  <a:ea typeface="宋体" panose="02010600030101010101" pitchFamily="2" charset="-122"/>
                </a:rPr>
                <a:t>)</a:t>
              </a:r>
            </a:p>
          </p:txBody>
        </p:sp>
        <p:sp>
          <p:nvSpPr>
            <p:cNvPr id="38" name="Freeform 32"/>
            <p:cNvSpPr>
              <a:spLocks/>
            </p:cNvSpPr>
            <p:nvPr/>
          </p:nvSpPr>
          <p:spPr bwMode="auto">
            <a:xfrm>
              <a:off x="4179888" y="4041775"/>
              <a:ext cx="525462" cy="390525"/>
            </a:xfrm>
            <a:custGeom>
              <a:avLst/>
              <a:gdLst>
                <a:gd name="T0" fmla="*/ 2147483646 w 331"/>
                <a:gd name="T1" fmla="*/ 2147483646 h 246"/>
                <a:gd name="T2" fmla="*/ 2147483646 w 331"/>
                <a:gd name="T3" fmla="*/ 2147483646 h 246"/>
                <a:gd name="T4" fmla="*/ 2147483646 w 331"/>
                <a:gd name="T5" fmla="*/ 2147483646 h 246"/>
                <a:gd name="T6" fmla="*/ 2147483646 w 331"/>
                <a:gd name="T7" fmla="*/ 2147483646 h 246"/>
                <a:gd name="T8" fmla="*/ 2147483646 w 331"/>
                <a:gd name="T9" fmla="*/ 2147483646 h 246"/>
                <a:gd name="T10" fmla="*/ 2147483646 w 331"/>
                <a:gd name="T11" fmla="*/ 2147483646 h 246"/>
                <a:gd name="T12" fmla="*/ 2147483646 w 331"/>
                <a:gd name="T13" fmla="*/ 2147483646 h 246"/>
                <a:gd name="T14" fmla="*/ 2147483646 w 331"/>
                <a:gd name="T15" fmla="*/ 2147483646 h 246"/>
                <a:gd name="T16" fmla="*/ 2147483646 w 331"/>
                <a:gd name="T17" fmla="*/ 2147483646 h 246"/>
                <a:gd name="T18" fmla="*/ 2147483646 w 331"/>
                <a:gd name="T19" fmla="*/ 2147483646 h 246"/>
                <a:gd name="T20" fmla="*/ 2147483646 w 331"/>
                <a:gd name="T21" fmla="*/ 2147483646 h 246"/>
                <a:gd name="T22" fmla="*/ 2147483646 w 331"/>
                <a:gd name="T23" fmla="*/ 2147483646 h 246"/>
                <a:gd name="T24" fmla="*/ 2147483646 w 331"/>
                <a:gd name="T25" fmla="*/ 2147483646 h 246"/>
                <a:gd name="T26" fmla="*/ 2147483646 w 331"/>
                <a:gd name="T27" fmla="*/ 2147483646 h 246"/>
                <a:gd name="T28" fmla="*/ 2147483646 w 331"/>
                <a:gd name="T29" fmla="*/ 2147483646 h 246"/>
                <a:gd name="T30" fmla="*/ 2147483646 w 331"/>
                <a:gd name="T31" fmla="*/ 2147483646 h 246"/>
                <a:gd name="T32" fmla="*/ 0 w 331"/>
                <a:gd name="T33" fmla="*/ 2147483646 h 246"/>
                <a:gd name="T34" fmla="*/ 0 w 331"/>
                <a:gd name="T35" fmla="*/ 2147483646 h 246"/>
                <a:gd name="T36" fmla="*/ 2147483646 w 331"/>
                <a:gd name="T37" fmla="*/ 2147483646 h 246"/>
                <a:gd name="T38" fmla="*/ 2147483646 w 331"/>
                <a:gd name="T39" fmla="*/ 2147483646 h 246"/>
                <a:gd name="T40" fmla="*/ 2147483646 w 331"/>
                <a:gd name="T41" fmla="*/ 2147483646 h 246"/>
                <a:gd name="T42" fmla="*/ 2147483646 w 331"/>
                <a:gd name="T43" fmla="*/ 2147483646 h 246"/>
                <a:gd name="T44" fmla="*/ 2147483646 w 331"/>
                <a:gd name="T45" fmla="*/ 2147483646 h 246"/>
                <a:gd name="T46" fmla="*/ 2147483646 w 331"/>
                <a:gd name="T47" fmla="*/ 2147483646 h 246"/>
                <a:gd name="T48" fmla="*/ 2147483646 w 331"/>
                <a:gd name="T49" fmla="*/ 2147483646 h 246"/>
                <a:gd name="T50" fmla="*/ 2147483646 w 331"/>
                <a:gd name="T51" fmla="*/ 2147483646 h 246"/>
                <a:gd name="T52" fmla="*/ 2147483646 w 331"/>
                <a:gd name="T53" fmla="*/ 2147483646 h 246"/>
                <a:gd name="T54" fmla="*/ 2147483646 w 331"/>
                <a:gd name="T55" fmla="*/ 2147483646 h 246"/>
                <a:gd name="T56" fmla="*/ 2147483646 w 331"/>
                <a:gd name="T57" fmla="*/ 2147483646 h 246"/>
                <a:gd name="T58" fmla="*/ 2147483646 w 331"/>
                <a:gd name="T59" fmla="*/ 0 h 246"/>
                <a:gd name="T60" fmla="*/ 2147483646 w 331"/>
                <a:gd name="T61" fmla="*/ 2147483646 h 246"/>
                <a:gd name="T62" fmla="*/ 2147483646 w 331"/>
                <a:gd name="T63" fmla="*/ 2147483646 h 246"/>
                <a:gd name="T64" fmla="*/ 2147483646 w 331"/>
                <a:gd name="T65" fmla="*/ 2147483646 h 2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31"/>
                <a:gd name="T100" fmla="*/ 0 h 246"/>
                <a:gd name="T101" fmla="*/ 331 w 331"/>
                <a:gd name="T102" fmla="*/ 246 h 24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31" h="246">
                  <a:moveTo>
                    <a:pt x="330" y="132"/>
                  </a:moveTo>
                  <a:lnTo>
                    <a:pt x="292" y="162"/>
                  </a:lnTo>
                  <a:lnTo>
                    <a:pt x="257" y="187"/>
                  </a:lnTo>
                  <a:lnTo>
                    <a:pt x="223" y="207"/>
                  </a:lnTo>
                  <a:lnTo>
                    <a:pt x="192" y="223"/>
                  </a:lnTo>
                  <a:lnTo>
                    <a:pt x="163" y="234"/>
                  </a:lnTo>
                  <a:lnTo>
                    <a:pt x="137" y="241"/>
                  </a:lnTo>
                  <a:lnTo>
                    <a:pt x="112" y="245"/>
                  </a:lnTo>
                  <a:lnTo>
                    <a:pt x="90" y="245"/>
                  </a:lnTo>
                  <a:lnTo>
                    <a:pt x="70" y="242"/>
                  </a:lnTo>
                  <a:lnTo>
                    <a:pt x="53" y="237"/>
                  </a:lnTo>
                  <a:lnTo>
                    <a:pt x="38" y="229"/>
                  </a:lnTo>
                  <a:lnTo>
                    <a:pt x="25" y="219"/>
                  </a:lnTo>
                  <a:lnTo>
                    <a:pt x="15" y="207"/>
                  </a:lnTo>
                  <a:lnTo>
                    <a:pt x="7" y="193"/>
                  </a:lnTo>
                  <a:lnTo>
                    <a:pt x="2" y="178"/>
                  </a:lnTo>
                  <a:lnTo>
                    <a:pt x="0" y="162"/>
                  </a:lnTo>
                  <a:lnTo>
                    <a:pt x="0" y="146"/>
                  </a:lnTo>
                  <a:lnTo>
                    <a:pt x="2" y="129"/>
                  </a:lnTo>
                  <a:lnTo>
                    <a:pt x="7" y="112"/>
                  </a:lnTo>
                  <a:lnTo>
                    <a:pt x="15" y="95"/>
                  </a:lnTo>
                  <a:lnTo>
                    <a:pt x="26" y="79"/>
                  </a:lnTo>
                  <a:lnTo>
                    <a:pt x="39" y="63"/>
                  </a:lnTo>
                  <a:lnTo>
                    <a:pt x="55" y="48"/>
                  </a:lnTo>
                  <a:lnTo>
                    <a:pt x="74" y="35"/>
                  </a:lnTo>
                  <a:lnTo>
                    <a:pt x="96" y="24"/>
                  </a:lnTo>
                  <a:lnTo>
                    <a:pt x="120" y="14"/>
                  </a:lnTo>
                  <a:lnTo>
                    <a:pt x="147" y="7"/>
                  </a:lnTo>
                  <a:lnTo>
                    <a:pt x="178" y="2"/>
                  </a:lnTo>
                  <a:lnTo>
                    <a:pt x="211" y="0"/>
                  </a:lnTo>
                  <a:lnTo>
                    <a:pt x="247" y="1"/>
                  </a:lnTo>
                  <a:lnTo>
                    <a:pt x="286" y="6"/>
                  </a:lnTo>
                  <a:lnTo>
                    <a:pt x="328" y="14"/>
                  </a:lnTo>
                </a:path>
              </a:pathLst>
            </a:custGeom>
            <a:noFill/>
            <a:ln w="3810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 name="Freeform 33"/>
            <p:cNvSpPr>
              <a:spLocks/>
            </p:cNvSpPr>
            <p:nvPr/>
          </p:nvSpPr>
          <p:spPr bwMode="auto">
            <a:xfrm>
              <a:off x="4141788" y="3392488"/>
              <a:ext cx="579437" cy="382587"/>
            </a:xfrm>
            <a:custGeom>
              <a:avLst/>
              <a:gdLst>
                <a:gd name="T0" fmla="*/ 2147483646 w 365"/>
                <a:gd name="T1" fmla="*/ 2147483646 h 241"/>
                <a:gd name="T2" fmla="*/ 2147483646 w 365"/>
                <a:gd name="T3" fmla="*/ 2147483646 h 241"/>
                <a:gd name="T4" fmla="*/ 2147483646 w 365"/>
                <a:gd name="T5" fmla="*/ 2147483646 h 241"/>
                <a:gd name="T6" fmla="*/ 2147483646 w 365"/>
                <a:gd name="T7" fmla="*/ 2147483646 h 241"/>
                <a:gd name="T8" fmla="*/ 2147483646 w 365"/>
                <a:gd name="T9" fmla="*/ 2147483646 h 241"/>
                <a:gd name="T10" fmla="*/ 2147483646 w 365"/>
                <a:gd name="T11" fmla="*/ 2147483646 h 241"/>
                <a:gd name="T12" fmla="*/ 2147483646 w 365"/>
                <a:gd name="T13" fmla="*/ 2147483646 h 241"/>
                <a:gd name="T14" fmla="*/ 2147483646 w 365"/>
                <a:gd name="T15" fmla="*/ 2147483646 h 241"/>
                <a:gd name="T16" fmla="*/ 2147483646 w 365"/>
                <a:gd name="T17" fmla="*/ 2147483646 h 241"/>
                <a:gd name="T18" fmla="*/ 2147483646 w 365"/>
                <a:gd name="T19" fmla="*/ 2147483646 h 241"/>
                <a:gd name="T20" fmla="*/ 2147483646 w 365"/>
                <a:gd name="T21" fmla="*/ 2147483646 h 241"/>
                <a:gd name="T22" fmla="*/ 2147483646 w 365"/>
                <a:gd name="T23" fmla="*/ 2147483646 h 241"/>
                <a:gd name="T24" fmla="*/ 0 w 365"/>
                <a:gd name="T25" fmla="*/ 2147483646 h 241"/>
                <a:gd name="T26" fmla="*/ 0 w 365"/>
                <a:gd name="T27" fmla="*/ 2147483646 h 241"/>
                <a:gd name="T28" fmla="*/ 2147483646 w 365"/>
                <a:gd name="T29" fmla="*/ 2147483646 h 241"/>
                <a:gd name="T30" fmla="*/ 2147483646 w 365"/>
                <a:gd name="T31" fmla="*/ 2147483646 h 241"/>
                <a:gd name="T32" fmla="*/ 2147483646 w 365"/>
                <a:gd name="T33" fmla="*/ 2147483646 h 241"/>
                <a:gd name="T34" fmla="*/ 2147483646 w 365"/>
                <a:gd name="T35" fmla="*/ 2147483646 h 241"/>
                <a:gd name="T36" fmla="*/ 2147483646 w 365"/>
                <a:gd name="T37" fmla="*/ 2147483646 h 241"/>
                <a:gd name="T38" fmla="*/ 2147483646 w 365"/>
                <a:gd name="T39" fmla="*/ 2147483646 h 241"/>
                <a:gd name="T40" fmla="*/ 2147483646 w 365"/>
                <a:gd name="T41" fmla="*/ 2147483646 h 241"/>
                <a:gd name="T42" fmla="*/ 2147483646 w 365"/>
                <a:gd name="T43" fmla="*/ 2147483646 h 241"/>
                <a:gd name="T44" fmla="*/ 2147483646 w 365"/>
                <a:gd name="T45" fmla="*/ 2147483646 h 241"/>
                <a:gd name="T46" fmla="*/ 2147483646 w 365"/>
                <a:gd name="T47" fmla="*/ 0 h 241"/>
                <a:gd name="T48" fmla="*/ 2147483646 w 365"/>
                <a:gd name="T49" fmla="*/ 2147483646 h 241"/>
                <a:gd name="T50" fmla="*/ 2147483646 w 365"/>
                <a:gd name="T51" fmla="*/ 2147483646 h 241"/>
                <a:gd name="T52" fmla="*/ 2147483646 w 365"/>
                <a:gd name="T53" fmla="*/ 2147483646 h 241"/>
                <a:gd name="T54" fmla="*/ 2147483646 w 365"/>
                <a:gd name="T55" fmla="*/ 2147483646 h 241"/>
                <a:gd name="T56" fmla="*/ 2147483646 w 365"/>
                <a:gd name="T57" fmla="*/ 2147483646 h 241"/>
                <a:gd name="T58" fmla="*/ 2147483646 w 365"/>
                <a:gd name="T59" fmla="*/ 2147483646 h 241"/>
                <a:gd name="T60" fmla="*/ 2147483646 w 365"/>
                <a:gd name="T61" fmla="*/ 2147483646 h 241"/>
                <a:gd name="T62" fmla="*/ 2147483646 w 365"/>
                <a:gd name="T63" fmla="*/ 2147483646 h 241"/>
                <a:gd name="T64" fmla="*/ 2147483646 w 365"/>
                <a:gd name="T65" fmla="*/ 2147483646 h 24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65"/>
                <a:gd name="T100" fmla="*/ 0 h 241"/>
                <a:gd name="T101" fmla="*/ 365 w 365"/>
                <a:gd name="T102" fmla="*/ 241 h 24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65" h="241">
                  <a:moveTo>
                    <a:pt x="290" y="240"/>
                  </a:moveTo>
                  <a:lnTo>
                    <a:pt x="242" y="239"/>
                  </a:lnTo>
                  <a:lnTo>
                    <a:pt x="198" y="235"/>
                  </a:lnTo>
                  <a:lnTo>
                    <a:pt x="160" y="230"/>
                  </a:lnTo>
                  <a:lnTo>
                    <a:pt x="126" y="222"/>
                  </a:lnTo>
                  <a:lnTo>
                    <a:pt x="97" y="212"/>
                  </a:lnTo>
                  <a:lnTo>
                    <a:pt x="72" y="200"/>
                  </a:lnTo>
                  <a:lnTo>
                    <a:pt x="50" y="188"/>
                  </a:lnTo>
                  <a:lnTo>
                    <a:pt x="33" y="174"/>
                  </a:lnTo>
                  <a:lnTo>
                    <a:pt x="20" y="159"/>
                  </a:lnTo>
                  <a:lnTo>
                    <a:pt x="10" y="144"/>
                  </a:lnTo>
                  <a:lnTo>
                    <a:pt x="3" y="128"/>
                  </a:lnTo>
                  <a:lnTo>
                    <a:pt x="0" y="112"/>
                  </a:lnTo>
                  <a:lnTo>
                    <a:pt x="0" y="96"/>
                  </a:lnTo>
                  <a:lnTo>
                    <a:pt x="3" y="81"/>
                  </a:lnTo>
                  <a:lnTo>
                    <a:pt x="8" y="66"/>
                  </a:lnTo>
                  <a:lnTo>
                    <a:pt x="16" y="52"/>
                  </a:lnTo>
                  <a:lnTo>
                    <a:pt x="27" y="39"/>
                  </a:lnTo>
                  <a:lnTo>
                    <a:pt x="40" y="28"/>
                  </a:lnTo>
                  <a:lnTo>
                    <a:pt x="55" y="18"/>
                  </a:lnTo>
                  <a:lnTo>
                    <a:pt x="71" y="10"/>
                  </a:lnTo>
                  <a:lnTo>
                    <a:pt x="90" y="4"/>
                  </a:lnTo>
                  <a:lnTo>
                    <a:pt x="110" y="1"/>
                  </a:lnTo>
                  <a:lnTo>
                    <a:pt x="132" y="0"/>
                  </a:lnTo>
                  <a:lnTo>
                    <a:pt x="155" y="2"/>
                  </a:lnTo>
                  <a:lnTo>
                    <a:pt x="179" y="7"/>
                  </a:lnTo>
                  <a:lnTo>
                    <a:pt x="204" y="15"/>
                  </a:lnTo>
                  <a:lnTo>
                    <a:pt x="229" y="27"/>
                  </a:lnTo>
                  <a:lnTo>
                    <a:pt x="256" y="42"/>
                  </a:lnTo>
                  <a:lnTo>
                    <a:pt x="282" y="62"/>
                  </a:lnTo>
                  <a:lnTo>
                    <a:pt x="310" y="86"/>
                  </a:lnTo>
                  <a:lnTo>
                    <a:pt x="337" y="114"/>
                  </a:lnTo>
                  <a:lnTo>
                    <a:pt x="364" y="148"/>
                  </a:lnTo>
                </a:path>
              </a:pathLst>
            </a:custGeom>
            <a:noFill/>
            <a:ln w="3810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extLst>
      <p:ext uri="{BB962C8B-B14F-4D97-AF65-F5344CB8AC3E}">
        <p14:creationId xmlns:p14="http://schemas.microsoft.com/office/powerpoint/2010/main" val="39058874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1754188" y="3810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可靠数据传输原理</a:t>
            </a:r>
          </a:p>
        </p:txBody>
      </p:sp>
      <p:sp>
        <p:nvSpPr>
          <p:cNvPr id="41" name="矩形 40"/>
          <p:cNvSpPr/>
          <p:nvPr/>
        </p:nvSpPr>
        <p:spPr>
          <a:xfrm>
            <a:off x="3349095" y="710268"/>
            <a:ext cx="5493812" cy="646331"/>
          </a:xfrm>
          <a:prstGeom prst="rect">
            <a:avLst/>
          </a:prstGeom>
        </p:spPr>
        <p:txBody>
          <a:bodyPr wrap="none">
            <a:spAutoFit/>
          </a:bodyPr>
          <a:lstStyle/>
          <a:p>
            <a:pPr algn="ctr"/>
            <a:r>
              <a:rPr lang="en-US" altLang="zh-CN" sz="3600" b="1" dirty="0">
                <a:solidFill>
                  <a:schemeClr val="accent1"/>
                </a:solidFill>
                <a:cs typeface="+mn-ea"/>
                <a:sym typeface="+mn-lt"/>
              </a:rPr>
              <a:t>rdt2.2: </a:t>
            </a:r>
            <a:r>
              <a:rPr lang="zh-CN" altLang="en-US" sz="3600" b="1" dirty="0">
                <a:solidFill>
                  <a:schemeClr val="accent1"/>
                </a:solidFill>
                <a:cs typeface="+mn-ea"/>
                <a:sym typeface="+mn-lt"/>
              </a:rPr>
              <a:t>无</a:t>
            </a:r>
            <a:r>
              <a:rPr lang="en-US" altLang="zh-CN" sz="3600" b="1" dirty="0" smtClean="0">
                <a:solidFill>
                  <a:schemeClr val="accent1"/>
                </a:solidFill>
                <a:cs typeface="+mn-ea"/>
                <a:sym typeface="+mn-lt"/>
              </a:rPr>
              <a:t>NAK</a:t>
            </a:r>
            <a:r>
              <a:rPr lang="zh-CN" altLang="en-US" sz="3600" b="1" dirty="0" smtClean="0">
                <a:solidFill>
                  <a:schemeClr val="accent1"/>
                </a:solidFill>
                <a:cs typeface="+mn-ea"/>
                <a:sym typeface="+mn-lt"/>
              </a:rPr>
              <a:t>的消息协议</a:t>
            </a:r>
            <a:endParaRPr lang="en-US" altLang="zh-CN" sz="3600" b="1" dirty="0">
              <a:solidFill>
                <a:schemeClr val="accent1"/>
              </a:solidFill>
              <a:cs typeface="+mn-ea"/>
              <a:sym typeface="+mn-lt"/>
            </a:endParaRPr>
          </a:p>
        </p:txBody>
      </p:sp>
      <p:sp>
        <p:nvSpPr>
          <p:cNvPr id="5" name="矩形 4"/>
          <p:cNvSpPr/>
          <p:nvPr/>
        </p:nvSpPr>
        <p:spPr>
          <a:xfrm>
            <a:off x="1164707" y="1684827"/>
            <a:ext cx="9059713" cy="4524315"/>
          </a:xfrm>
          <a:prstGeom prst="rect">
            <a:avLst/>
          </a:prstGeom>
        </p:spPr>
        <p:txBody>
          <a:bodyPr wrap="square">
            <a:spAutoFit/>
          </a:bodyPr>
          <a:lstStyle/>
          <a:p>
            <a:pPr marL="342900" indent="-342900">
              <a:lnSpc>
                <a:spcPct val="150000"/>
              </a:lnSpc>
              <a:buFont typeface="Wingdings" panose="05000000000000000000" pitchFamily="2" charset="2"/>
              <a:buChar char="l"/>
            </a:pPr>
            <a:r>
              <a:rPr lang="zh-CN" altLang="en-US" sz="2400" dirty="0">
                <a:latin typeface="+mn-ea"/>
              </a:rPr>
              <a:t>我们真的需要两种确认消息</a:t>
            </a:r>
            <a:r>
              <a:rPr lang="en-US" altLang="zh-CN" sz="2400" b="1" dirty="0">
                <a:latin typeface="+mn-ea"/>
              </a:rPr>
              <a:t>(ACK + NAK)</a:t>
            </a:r>
            <a:r>
              <a:rPr lang="zh-CN" altLang="en-US" sz="2400" dirty="0">
                <a:latin typeface="+mn-ea"/>
              </a:rPr>
              <a:t>吗</a:t>
            </a:r>
            <a:r>
              <a:rPr lang="zh-CN" altLang="en-US" sz="2400" dirty="0" smtClean="0">
                <a:latin typeface="+mn-ea"/>
              </a:rPr>
              <a:t>？</a:t>
            </a:r>
            <a:endParaRPr lang="en-US" altLang="zh-CN" sz="2400" dirty="0" smtClean="0">
              <a:latin typeface="+mn-ea"/>
            </a:endParaRPr>
          </a:p>
          <a:p>
            <a:pPr>
              <a:lnSpc>
                <a:spcPct val="150000"/>
              </a:lnSpc>
            </a:pPr>
            <a:endParaRPr lang="en-US" altLang="zh-CN" sz="2400" dirty="0" smtClean="0">
              <a:latin typeface="+mn-ea"/>
            </a:endParaRPr>
          </a:p>
          <a:p>
            <a:pPr marL="342900" indent="-342900">
              <a:lnSpc>
                <a:spcPct val="150000"/>
              </a:lnSpc>
              <a:buFont typeface="Wingdings" panose="05000000000000000000" pitchFamily="2" charset="2"/>
              <a:buChar char="l"/>
            </a:pPr>
            <a:r>
              <a:rPr lang="zh-CN" altLang="en-US" sz="2400" dirty="0" smtClean="0">
                <a:latin typeface="+mn-ea"/>
              </a:rPr>
              <a:t>同 </a:t>
            </a:r>
            <a:r>
              <a:rPr lang="en-US" altLang="zh-CN" sz="2400" dirty="0">
                <a:latin typeface="+mn-ea"/>
              </a:rPr>
              <a:t>rdt2.1</a:t>
            </a:r>
            <a:r>
              <a:rPr lang="zh-CN" altLang="en-US" sz="2400" dirty="0">
                <a:latin typeface="+mn-ea"/>
              </a:rPr>
              <a:t>一样的功能</a:t>
            </a:r>
            <a:r>
              <a:rPr lang="en-US" altLang="zh-CN" sz="2400" dirty="0">
                <a:latin typeface="+mn-ea"/>
              </a:rPr>
              <a:t>, </a:t>
            </a:r>
            <a:r>
              <a:rPr lang="zh-CN" altLang="en-US" sz="2400" dirty="0" smtClean="0">
                <a:latin typeface="+mn-ea"/>
              </a:rPr>
              <a:t>但只用 </a:t>
            </a:r>
            <a:r>
              <a:rPr lang="en-US" altLang="zh-CN" sz="2400" dirty="0">
                <a:latin typeface="+mn-ea"/>
              </a:rPr>
              <a:t>ACKs </a:t>
            </a:r>
            <a:endParaRPr lang="en-US" altLang="zh-CN" sz="2400" dirty="0" smtClean="0">
              <a:latin typeface="+mn-ea"/>
            </a:endParaRPr>
          </a:p>
          <a:p>
            <a:pPr marL="342900" indent="-342900">
              <a:lnSpc>
                <a:spcPct val="150000"/>
              </a:lnSpc>
              <a:buFont typeface="Wingdings" panose="05000000000000000000" pitchFamily="2" charset="2"/>
              <a:buChar char="l"/>
            </a:pPr>
            <a:r>
              <a:rPr lang="zh-CN" altLang="en-US" sz="2400" dirty="0">
                <a:latin typeface="+mn-ea"/>
              </a:rPr>
              <a:t>如何</a:t>
            </a:r>
            <a:r>
              <a:rPr lang="zh-CN" altLang="en-US" sz="2400" dirty="0" smtClean="0">
                <a:latin typeface="+mn-ea"/>
              </a:rPr>
              <a:t>实现？</a:t>
            </a:r>
            <a:endParaRPr lang="en-US" altLang="zh-CN" sz="2400" dirty="0">
              <a:latin typeface="+mn-ea"/>
            </a:endParaRPr>
          </a:p>
          <a:p>
            <a:pPr marL="800100" lvl="1" indent="-342900">
              <a:lnSpc>
                <a:spcPct val="150000"/>
              </a:lnSpc>
              <a:buFont typeface="Arial" panose="020B0604020202020204" pitchFamily="34" charset="0"/>
              <a:buChar char="•"/>
            </a:pPr>
            <a:r>
              <a:rPr lang="zh-CN" altLang="en-US" sz="2400" dirty="0">
                <a:latin typeface="+mn-ea"/>
              </a:rPr>
              <a:t>接收方通过</a:t>
            </a:r>
            <a:r>
              <a:rPr lang="en-US" altLang="zh-CN" sz="2400" b="1" dirty="0">
                <a:latin typeface="+mn-ea"/>
              </a:rPr>
              <a:t>ACK</a:t>
            </a:r>
            <a:r>
              <a:rPr lang="zh-CN" altLang="en-US" sz="2400" dirty="0">
                <a:latin typeface="+mn-ea"/>
              </a:rPr>
              <a:t>告知最后一个被正确接收的</a:t>
            </a:r>
            <a:r>
              <a:rPr lang="zh-CN" altLang="en-US" sz="2400" dirty="0" smtClean="0">
                <a:latin typeface="+mn-ea"/>
              </a:rPr>
              <a:t>分组</a:t>
            </a:r>
            <a:endParaRPr lang="en-US" altLang="zh-CN" sz="2400" dirty="0" smtClean="0">
              <a:latin typeface="+mn-ea"/>
            </a:endParaRPr>
          </a:p>
          <a:p>
            <a:pPr marL="800100" lvl="1" indent="-342900">
              <a:lnSpc>
                <a:spcPct val="150000"/>
              </a:lnSpc>
              <a:buFont typeface="Arial" panose="020B0604020202020204" pitchFamily="34" charset="0"/>
              <a:buChar char="•"/>
            </a:pPr>
            <a:r>
              <a:rPr lang="zh-CN" altLang="en-US" sz="2400" dirty="0">
                <a:latin typeface="+mn-ea"/>
              </a:rPr>
              <a:t>在</a:t>
            </a:r>
            <a:r>
              <a:rPr lang="en-US" altLang="zh-CN" sz="2400" b="1" dirty="0">
                <a:latin typeface="+mn-ea"/>
              </a:rPr>
              <a:t>ACK</a:t>
            </a:r>
            <a:r>
              <a:rPr lang="zh-CN" altLang="en-US" sz="2400" dirty="0">
                <a:latin typeface="+mn-ea"/>
              </a:rPr>
              <a:t>消息中</a:t>
            </a:r>
            <a:r>
              <a:rPr lang="zh-CN" altLang="en-US" sz="2400" dirty="0">
                <a:solidFill>
                  <a:srgbClr val="FF0000"/>
                </a:solidFill>
                <a:latin typeface="+mn-ea"/>
              </a:rPr>
              <a:t>显式地加入被确认分组的序列</a:t>
            </a:r>
            <a:r>
              <a:rPr lang="zh-CN" altLang="en-US" sz="2400" dirty="0" smtClean="0">
                <a:solidFill>
                  <a:srgbClr val="FF0000"/>
                </a:solidFill>
                <a:latin typeface="+mn-ea"/>
              </a:rPr>
              <a:t>号</a:t>
            </a:r>
            <a:endParaRPr lang="en-US" altLang="zh-CN" sz="2400" dirty="0" smtClean="0">
              <a:solidFill>
                <a:srgbClr val="FF0000"/>
              </a:solidFill>
              <a:latin typeface="+mn-ea"/>
            </a:endParaRPr>
          </a:p>
          <a:p>
            <a:pPr marL="342900" indent="-342900">
              <a:lnSpc>
                <a:spcPct val="150000"/>
              </a:lnSpc>
              <a:buFont typeface="Wingdings" panose="05000000000000000000" pitchFamily="2" charset="2"/>
              <a:buChar char="l"/>
            </a:pPr>
            <a:r>
              <a:rPr lang="zh-CN" altLang="en-US" sz="2400" dirty="0">
                <a:latin typeface="+mn-ea"/>
              </a:rPr>
              <a:t>发送方收到重复</a:t>
            </a:r>
            <a:r>
              <a:rPr lang="en-US" altLang="zh-CN" sz="2400" b="1" dirty="0">
                <a:latin typeface="+mn-ea"/>
              </a:rPr>
              <a:t>ACK</a:t>
            </a:r>
            <a:r>
              <a:rPr lang="zh-CN" altLang="en-US" sz="2400" dirty="0">
                <a:latin typeface="+mn-ea"/>
              </a:rPr>
              <a:t>之后，采取与收到</a:t>
            </a:r>
            <a:r>
              <a:rPr lang="en-US" altLang="zh-CN" sz="2400" b="1" dirty="0">
                <a:latin typeface="+mn-ea"/>
              </a:rPr>
              <a:t>NAK</a:t>
            </a:r>
            <a:r>
              <a:rPr lang="zh-CN" altLang="en-US" sz="2400" dirty="0">
                <a:latin typeface="+mn-ea"/>
              </a:rPr>
              <a:t>消息相同的</a:t>
            </a:r>
            <a:r>
              <a:rPr lang="zh-CN" altLang="en-US" sz="2400" dirty="0" smtClean="0">
                <a:latin typeface="+mn-ea"/>
              </a:rPr>
              <a:t>动作</a:t>
            </a:r>
            <a:endParaRPr lang="en-US" altLang="zh-CN" sz="2400" dirty="0" smtClean="0">
              <a:latin typeface="+mn-ea"/>
            </a:endParaRPr>
          </a:p>
          <a:p>
            <a:pPr marL="800100" lvl="1" indent="-342900">
              <a:lnSpc>
                <a:spcPct val="150000"/>
              </a:lnSpc>
              <a:buFont typeface="Arial" panose="020B0604020202020204" pitchFamily="34" charset="0"/>
              <a:buChar char="•"/>
            </a:pPr>
            <a:r>
              <a:rPr lang="zh-CN" altLang="en-US" sz="2400" dirty="0">
                <a:latin typeface="+mn-ea"/>
              </a:rPr>
              <a:t>重传当前分组</a:t>
            </a:r>
          </a:p>
        </p:txBody>
      </p:sp>
    </p:spTree>
    <p:extLst>
      <p:ext uri="{BB962C8B-B14F-4D97-AF65-F5344CB8AC3E}">
        <p14:creationId xmlns:p14="http://schemas.microsoft.com/office/powerpoint/2010/main" val="31812614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500"/>
                                        <p:tgtEl>
                                          <p:spTgt spid="4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ea"/>
              <a:ea typeface="+mn-ea"/>
              <a:cs typeface="+mn-ea"/>
              <a:sym typeface="+mn-lt"/>
            </a:endParaRPr>
          </a:p>
        </p:txBody>
      </p:sp>
      <p:pic>
        <p:nvPicPr>
          <p:cNvPr id="6" name="图片 5"/>
          <p:cNvPicPr>
            <a:picLocks noChangeAspect="1"/>
          </p:cNvPicPr>
          <p:nvPr/>
        </p:nvPicPr>
        <p:blipFill>
          <a:blip r:embed="rId3"/>
          <a:stretch>
            <a:fillRect/>
          </a:stretch>
        </p:blipFill>
        <p:spPr>
          <a:xfrm>
            <a:off x="1867637" y="4238248"/>
            <a:ext cx="7857143" cy="2057143"/>
          </a:xfrm>
          <a:prstGeom prst="rect">
            <a:avLst/>
          </a:prstGeom>
        </p:spPr>
      </p:pic>
      <p:sp>
        <p:nvSpPr>
          <p:cNvPr id="4" name="矩形 3"/>
          <p:cNvSpPr/>
          <p:nvPr/>
        </p:nvSpPr>
        <p:spPr>
          <a:xfrm>
            <a:off x="491800" y="873190"/>
            <a:ext cx="9937185" cy="3046988"/>
          </a:xfrm>
          <a:prstGeom prst="rect">
            <a:avLst/>
          </a:prstGeom>
        </p:spPr>
        <p:txBody>
          <a:bodyPr wrap="square">
            <a:spAutoFit/>
          </a:bodyPr>
          <a:lstStyle/>
          <a:p>
            <a:r>
              <a:rPr lang="en-US" altLang="zh-CN" sz="2400" dirty="0" smtClean="0">
                <a:latin typeface="+mn-ea"/>
              </a:rPr>
              <a:t>【</a:t>
            </a:r>
            <a:r>
              <a:rPr lang="zh-CN" altLang="en-US" sz="2400" dirty="0">
                <a:latin typeface="+mn-ea"/>
              </a:rPr>
              <a:t>解</a:t>
            </a:r>
            <a:r>
              <a:rPr lang="en-US" altLang="zh-CN" sz="2400" dirty="0">
                <a:latin typeface="+mn-ea"/>
              </a:rPr>
              <a:t>】980 000 B</a:t>
            </a:r>
            <a:r>
              <a:rPr lang="zh-CN" altLang="en-US" sz="2400" dirty="0">
                <a:latin typeface="+mn-ea"/>
              </a:rPr>
              <a:t>大小的文件需要分</a:t>
            </a:r>
            <a:r>
              <a:rPr lang="en-US" altLang="zh-CN" sz="2400" b="1" dirty="0">
                <a:solidFill>
                  <a:srgbClr val="FF0000"/>
                </a:solidFill>
                <a:latin typeface="+mn-ea"/>
              </a:rPr>
              <a:t>1000</a:t>
            </a:r>
            <a:r>
              <a:rPr lang="zh-CN" altLang="en-US" sz="2400" dirty="0">
                <a:latin typeface="+mn-ea"/>
              </a:rPr>
              <a:t>个分组，每个分组</a:t>
            </a:r>
            <a:r>
              <a:rPr lang="en-US" altLang="zh-CN" sz="2400" dirty="0">
                <a:latin typeface="+mn-ea"/>
              </a:rPr>
              <a:t>1 000 B</a:t>
            </a:r>
            <a:r>
              <a:rPr lang="zh-CN" altLang="en-US" sz="2400" dirty="0" smtClean="0">
                <a:latin typeface="+mn-ea"/>
              </a:rPr>
              <a:t>。</a:t>
            </a:r>
            <a:endParaRPr lang="en-US" altLang="zh-CN" sz="2400" dirty="0" smtClean="0">
              <a:latin typeface="+mn-ea"/>
            </a:endParaRPr>
          </a:p>
          <a:p>
            <a:r>
              <a:rPr lang="en-US" altLang="zh-CN" sz="2400" dirty="0">
                <a:latin typeface="+mn-ea"/>
              </a:rPr>
              <a:t> </a:t>
            </a:r>
            <a:r>
              <a:rPr lang="en-US" altLang="zh-CN" sz="2400" dirty="0" smtClean="0">
                <a:latin typeface="+mn-ea"/>
              </a:rPr>
              <a:t>       </a:t>
            </a:r>
            <a:r>
              <a:rPr lang="zh-CN" altLang="en-US" sz="2400" dirty="0" smtClean="0">
                <a:latin typeface="+mn-ea"/>
              </a:rPr>
              <a:t>  </a:t>
            </a:r>
            <a:r>
              <a:rPr lang="en-US" altLang="zh-CN" sz="2400" dirty="0" smtClean="0">
                <a:latin typeface="+mn-ea"/>
              </a:rPr>
              <a:t>H1</a:t>
            </a:r>
            <a:r>
              <a:rPr lang="zh-CN" altLang="en-US" sz="2400" dirty="0">
                <a:latin typeface="+mn-ea"/>
              </a:rPr>
              <a:t>发送整个文件需要的传输延迟</a:t>
            </a:r>
            <a:r>
              <a:rPr lang="zh-CN" altLang="en-US" sz="2400" dirty="0" smtClean="0">
                <a:latin typeface="+mn-ea"/>
              </a:rPr>
              <a:t>为：</a:t>
            </a:r>
            <a:endParaRPr lang="en-US" altLang="zh-CN" sz="2400" dirty="0" smtClean="0">
              <a:latin typeface="+mn-ea"/>
            </a:endParaRPr>
          </a:p>
          <a:p>
            <a:r>
              <a:rPr lang="en-US" altLang="zh-CN" sz="2400" dirty="0">
                <a:latin typeface="+mn-ea"/>
              </a:rPr>
              <a:t>	</a:t>
            </a:r>
            <a:r>
              <a:rPr lang="en-US" altLang="zh-CN" sz="2400" dirty="0" smtClean="0">
                <a:latin typeface="+mn-ea"/>
              </a:rPr>
              <a:t>(</a:t>
            </a:r>
            <a:r>
              <a:rPr lang="en-US" altLang="zh-CN" sz="2400" dirty="0">
                <a:latin typeface="+mn-ea"/>
              </a:rPr>
              <a:t>980 000+20*1000)*8/100 000 000=</a:t>
            </a:r>
            <a:r>
              <a:rPr lang="en-US" altLang="zh-CN" sz="2400" b="1" dirty="0">
                <a:solidFill>
                  <a:srgbClr val="FF0000"/>
                </a:solidFill>
                <a:latin typeface="+mn-ea"/>
              </a:rPr>
              <a:t>80</a:t>
            </a:r>
            <a:r>
              <a:rPr lang="en-US" altLang="zh-CN" sz="2400" dirty="0">
                <a:latin typeface="+mn-ea"/>
              </a:rPr>
              <a:t>ms</a:t>
            </a:r>
            <a:r>
              <a:rPr lang="zh-CN" altLang="en-US" sz="2400" dirty="0" smtClean="0">
                <a:latin typeface="+mn-ea"/>
              </a:rPr>
              <a:t>；</a:t>
            </a:r>
            <a:endParaRPr lang="en-US" altLang="zh-CN" sz="2400" dirty="0">
              <a:latin typeface="+mn-ea"/>
            </a:endParaRPr>
          </a:p>
          <a:p>
            <a:r>
              <a:rPr lang="zh-CN" altLang="en-US" sz="2400" dirty="0" smtClean="0">
                <a:latin typeface="+mn-ea"/>
              </a:rPr>
              <a:t>       根据</a:t>
            </a:r>
            <a:r>
              <a:rPr lang="zh-CN" altLang="en-US" sz="2400" dirty="0">
                <a:latin typeface="+mn-ea"/>
              </a:rPr>
              <a:t>路由选择基本原理，所有数据分组应该经过两个路由器的转发</a:t>
            </a:r>
            <a:r>
              <a:rPr lang="zh-CN" altLang="en-US" sz="2400" dirty="0" smtClean="0">
                <a:latin typeface="+mn-ea"/>
              </a:rPr>
              <a:t>，</a:t>
            </a:r>
            <a:endParaRPr lang="en-US" altLang="zh-CN" sz="2400" dirty="0" smtClean="0">
              <a:latin typeface="+mn-ea"/>
            </a:endParaRPr>
          </a:p>
          <a:p>
            <a:r>
              <a:rPr lang="zh-CN" altLang="en-US" sz="2400" dirty="0" smtClean="0">
                <a:latin typeface="+mn-ea"/>
              </a:rPr>
              <a:t>所以</a:t>
            </a:r>
            <a:r>
              <a:rPr lang="zh-CN" altLang="en-US" sz="2400" dirty="0">
                <a:latin typeface="+mn-ea"/>
              </a:rPr>
              <a:t>再加上</a:t>
            </a:r>
            <a:r>
              <a:rPr lang="zh-CN" altLang="en-US" sz="2400" b="1" dirty="0">
                <a:solidFill>
                  <a:srgbClr val="FF0000"/>
                </a:solidFill>
                <a:latin typeface="+mn-ea"/>
              </a:rPr>
              <a:t>最后一个分组的两次转发的传输延迟</a:t>
            </a:r>
            <a:r>
              <a:rPr lang="zh-CN" altLang="en-US" sz="2400" dirty="0" smtClean="0">
                <a:latin typeface="+mn-ea"/>
              </a:rPr>
              <a:t>，即</a:t>
            </a:r>
            <a:endParaRPr lang="en-US" altLang="zh-CN" sz="2400" dirty="0" smtClean="0">
              <a:latin typeface="+mn-ea"/>
            </a:endParaRPr>
          </a:p>
          <a:p>
            <a:r>
              <a:rPr lang="en-US" altLang="zh-CN" sz="2400" dirty="0">
                <a:latin typeface="+mn-ea"/>
              </a:rPr>
              <a:t>	</a:t>
            </a:r>
            <a:r>
              <a:rPr lang="en-US" altLang="zh-CN" sz="2400" dirty="0" smtClean="0">
                <a:latin typeface="+mn-ea"/>
              </a:rPr>
              <a:t>2*1000*8/100 </a:t>
            </a:r>
            <a:r>
              <a:rPr lang="en-US" altLang="zh-CN" sz="2400" dirty="0">
                <a:latin typeface="+mn-ea"/>
              </a:rPr>
              <a:t>000 000=</a:t>
            </a:r>
            <a:r>
              <a:rPr lang="en-US" altLang="zh-CN" sz="2400" b="1" dirty="0">
                <a:solidFill>
                  <a:srgbClr val="FF0000"/>
                </a:solidFill>
                <a:latin typeface="+mn-ea"/>
              </a:rPr>
              <a:t>0.16</a:t>
            </a:r>
            <a:r>
              <a:rPr lang="en-US" altLang="zh-CN" sz="2400" dirty="0">
                <a:latin typeface="+mn-ea"/>
              </a:rPr>
              <a:t>ms</a:t>
            </a:r>
            <a:r>
              <a:rPr lang="zh-CN" altLang="en-US" sz="2400" dirty="0" smtClean="0">
                <a:latin typeface="+mn-ea"/>
              </a:rPr>
              <a:t>。</a:t>
            </a:r>
            <a:endParaRPr lang="en-US" altLang="zh-CN" sz="2400" dirty="0" smtClean="0">
              <a:latin typeface="+mn-ea"/>
            </a:endParaRPr>
          </a:p>
          <a:p>
            <a:endParaRPr lang="en-US" altLang="zh-CN" sz="2400" dirty="0">
              <a:latin typeface="+mn-ea"/>
            </a:endParaRPr>
          </a:p>
          <a:p>
            <a:r>
              <a:rPr lang="zh-CN" altLang="en-US" sz="2400" dirty="0" smtClean="0">
                <a:latin typeface="+mn-ea"/>
              </a:rPr>
              <a:t>所以</a:t>
            </a:r>
            <a:r>
              <a:rPr lang="en-US" altLang="zh-CN" sz="2400" dirty="0" smtClean="0">
                <a:latin typeface="+mn-ea"/>
              </a:rPr>
              <a:t>H2</a:t>
            </a:r>
            <a:r>
              <a:rPr lang="zh-CN" altLang="en-US" sz="2400" dirty="0">
                <a:latin typeface="+mn-ea"/>
              </a:rPr>
              <a:t>收完整个文件至少需要</a:t>
            </a:r>
            <a:r>
              <a:rPr lang="en-US" altLang="zh-CN" sz="2400" dirty="0">
                <a:latin typeface="+mn-ea"/>
              </a:rPr>
              <a:t>80+0.16=</a:t>
            </a:r>
            <a:r>
              <a:rPr lang="en-US" altLang="zh-CN" sz="2400" b="1" dirty="0">
                <a:solidFill>
                  <a:srgbClr val="FF0000"/>
                </a:solidFill>
                <a:latin typeface="+mn-ea"/>
              </a:rPr>
              <a:t>80.16</a:t>
            </a:r>
            <a:r>
              <a:rPr lang="en-US" altLang="zh-CN" sz="2400" dirty="0">
                <a:latin typeface="+mn-ea"/>
              </a:rPr>
              <a:t>ms</a:t>
            </a:r>
            <a:r>
              <a:rPr lang="zh-CN" altLang="en-US" sz="2400" dirty="0">
                <a:latin typeface="+mn-ea"/>
              </a:rPr>
              <a:t>。 </a:t>
            </a:r>
          </a:p>
        </p:txBody>
      </p:sp>
      <p:sp>
        <p:nvSpPr>
          <p:cNvPr id="7"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学习目的</a:t>
            </a:r>
          </a:p>
        </p:txBody>
      </p:sp>
    </p:spTree>
    <p:extLst>
      <p:ext uri="{BB962C8B-B14F-4D97-AF65-F5344CB8AC3E}">
        <p14:creationId xmlns:p14="http://schemas.microsoft.com/office/powerpoint/2010/main" val="124578890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7" end="7"/>
                                            </p:txEl>
                                          </p:spTgt>
                                        </p:tgtEl>
                                        <p:attrNameLst>
                                          <p:attrName>style.visibility</p:attrName>
                                        </p:attrNameLst>
                                      </p:cBhvr>
                                      <p:to>
                                        <p:strVal val="visible"/>
                                      </p:to>
                                    </p:set>
                                    <p:anim calcmode="lin" valueType="num">
                                      <p:cBhvr additive="base">
                                        <p:cTn id="43"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fill="hold"/>
                                        <p:tgtEl>
                                          <p:spTgt spid="7"/>
                                        </p:tgtEl>
                                        <p:attrNameLst>
                                          <p:attrName>ppt_x</p:attrName>
                                        </p:attrNameLst>
                                      </p:cBhvr>
                                      <p:tavLst>
                                        <p:tav tm="0">
                                          <p:val>
                                            <p:strVal val="0-#ppt_w/2"/>
                                          </p:val>
                                        </p:tav>
                                        <p:tav tm="100000">
                                          <p:val>
                                            <p:strVal val="#ppt_x"/>
                                          </p:val>
                                        </p:tav>
                                      </p:tavLst>
                                    </p:anim>
                                    <p:anim calcmode="lin" valueType="num">
                                      <p:cBhvr additive="base">
                                        <p:cTn id="5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1754188" y="3810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可靠数据传输原理</a:t>
            </a:r>
          </a:p>
        </p:txBody>
      </p:sp>
      <p:sp>
        <p:nvSpPr>
          <p:cNvPr id="41" name="矩形 40"/>
          <p:cNvSpPr/>
          <p:nvPr/>
        </p:nvSpPr>
        <p:spPr>
          <a:xfrm>
            <a:off x="2139372" y="710268"/>
            <a:ext cx="7913257" cy="646331"/>
          </a:xfrm>
          <a:prstGeom prst="rect">
            <a:avLst/>
          </a:prstGeom>
        </p:spPr>
        <p:txBody>
          <a:bodyPr wrap="none">
            <a:spAutoFit/>
          </a:bodyPr>
          <a:lstStyle/>
          <a:p>
            <a:pPr algn="ctr"/>
            <a:r>
              <a:rPr lang="en-US" altLang="zh-CN" sz="3600" b="1" dirty="0">
                <a:solidFill>
                  <a:schemeClr val="accent1"/>
                </a:solidFill>
                <a:cs typeface="+mn-ea"/>
                <a:sym typeface="+mn-lt"/>
              </a:rPr>
              <a:t>rdt2.1: </a:t>
            </a:r>
            <a:r>
              <a:rPr lang="zh-CN" altLang="en-US" sz="3600" b="1" dirty="0">
                <a:solidFill>
                  <a:schemeClr val="accent1"/>
                </a:solidFill>
                <a:cs typeface="+mn-ea"/>
                <a:sym typeface="+mn-lt"/>
              </a:rPr>
              <a:t>发送方</a:t>
            </a:r>
            <a:r>
              <a:rPr lang="zh-CN" altLang="en-US" sz="3600" b="1" dirty="0" smtClean="0">
                <a:solidFill>
                  <a:schemeClr val="accent1"/>
                </a:solidFill>
                <a:cs typeface="+mn-ea"/>
                <a:sym typeface="+mn-lt"/>
              </a:rPr>
              <a:t>处理</a:t>
            </a:r>
            <a:r>
              <a:rPr lang="zh-CN" altLang="en-US" sz="3600" b="1" dirty="0">
                <a:solidFill>
                  <a:schemeClr val="accent1"/>
                </a:solidFill>
                <a:cs typeface="+mn-ea"/>
                <a:sym typeface="+mn-lt"/>
              </a:rPr>
              <a:t>破坏</a:t>
            </a:r>
            <a:r>
              <a:rPr lang="zh-CN" altLang="en-US" sz="3600" b="1" dirty="0" smtClean="0">
                <a:solidFill>
                  <a:schemeClr val="accent1"/>
                </a:solidFill>
                <a:cs typeface="+mn-ea"/>
                <a:sym typeface="+mn-lt"/>
              </a:rPr>
              <a:t>的 </a:t>
            </a:r>
            <a:r>
              <a:rPr lang="en-US" altLang="zh-CN" sz="3600" b="1" dirty="0">
                <a:solidFill>
                  <a:schemeClr val="accent1"/>
                </a:solidFill>
                <a:cs typeface="+mn-ea"/>
                <a:sym typeface="+mn-lt"/>
              </a:rPr>
              <a:t>ACK/NAKs</a:t>
            </a:r>
          </a:p>
        </p:txBody>
      </p:sp>
      <p:grpSp>
        <p:nvGrpSpPr>
          <p:cNvPr id="2" name="组合 1">
            <a:extLst>
              <a:ext uri="{FF2B5EF4-FFF2-40B4-BE49-F238E27FC236}">
                <a16:creationId xmlns:a16="http://schemas.microsoft.com/office/drawing/2014/main" id="{623FE13C-D21E-46C1-A91A-C0C32DDCCCF0}"/>
              </a:ext>
            </a:extLst>
          </p:cNvPr>
          <p:cNvGrpSpPr/>
          <p:nvPr/>
        </p:nvGrpSpPr>
        <p:grpSpPr>
          <a:xfrm>
            <a:off x="1889125" y="1377950"/>
            <a:ext cx="8902700" cy="5211763"/>
            <a:chOff x="1889125" y="1162050"/>
            <a:chExt cx="8902700" cy="5211763"/>
          </a:xfrm>
        </p:grpSpPr>
        <p:sp>
          <p:nvSpPr>
            <p:cNvPr id="9" name="Oval 3"/>
            <p:cNvSpPr>
              <a:spLocks noChangeArrowheads="1"/>
            </p:cNvSpPr>
            <p:nvPr/>
          </p:nvSpPr>
          <p:spPr bwMode="auto">
            <a:xfrm>
              <a:off x="4292600" y="2365375"/>
              <a:ext cx="979488" cy="974725"/>
            </a:xfrm>
            <a:prstGeom prst="ellipse">
              <a:avLst/>
            </a:prstGeom>
            <a:solidFill>
              <a:srgbClr val="FFFFFF"/>
            </a:solidFill>
            <a:ln w="12700">
              <a:solidFill>
                <a:srgbClr val="000000"/>
              </a:solidFill>
              <a:round/>
              <a:headEnd/>
              <a:tailEnd/>
            </a:ln>
          </p:spPr>
          <p:txBody>
            <a:bodyPr wrap="none" anchor="ct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endParaRPr lang="zh-CN" altLang="en-US" sz="1800">
                <a:ea typeface="宋体" panose="02010600030101010101" pitchFamily="2" charset="-122"/>
              </a:endParaRPr>
            </a:p>
          </p:txBody>
        </p:sp>
        <p:sp>
          <p:nvSpPr>
            <p:cNvPr id="10" name="Rectangle 4"/>
            <p:cNvSpPr>
              <a:spLocks noChangeArrowheads="1"/>
            </p:cNvSpPr>
            <p:nvPr/>
          </p:nvSpPr>
          <p:spPr bwMode="auto">
            <a:xfrm>
              <a:off x="4238625" y="2471738"/>
              <a:ext cx="1177925"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spcBef>
                  <a:spcPct val="0"/>
                </a:spcBef>
                <a:buFontTx/>
                <a:buNone/>
              </a:pPr>
              <a:r>
                <a:rPr lang="zh-CN" altLang="en-US" sz="1400" b="1">
                  <a:latin typeface="Arial" panose="020B0604020202020204" pitchFamily="34" charset="0"/>
                  <a:ea typeface="宋体" panose="02010600030101010101" pitchFamily="2" charset="-122"/>
                </a:rPr>
                <a:t>等待来自</a:t>
              </a:r>
            </a:p>
            <a:p>
              <a:pPr algn="ctr">
                <a:spcBef>
                  <a:spcPct val="0"/>
                </a:spcBef>
                <a:buFontTx/>
                <a:buNone/>
              </a:pPr>
              <a:r>
                <a:rPr lang="zh-CN" altLang="en-US" sz="1400" b="1">
                  <a:latin typeface="Arial" panose="020B0604020202020204" pitchFamily="34" charset="0"/>
                  <a:ea typeface="宋体" panose="02010600030101010101" pitchFamily="2" charset="-122"/>
                </a:rPr>
                <a:t>上层的</a:t>
              </a:r>
            </a:p>
            <a:p>
              <a:pPr algn="ctr">
                <a:spcBef>
                  <a:spcPct val="0"/>
                </a:spcBef>
                <a:buFontTx/>
                <a:buNone/>
              </a:pPr>
              <a:r>
                <a:rPr lang="zh-CN" altLang="en-US" sz="1400" b="1">
                  <a:latin typeface="Arial" panose="020B0604020202020204" pitchFamily="34" charset="0"/>
                  <a:ea typeface="宋体" panose="02010600030101010101" pitchFamily="2" charset="-122"/>
                </a:rPr>
                <a:t>调用</a:t>
              </a:r>
              <a:r>
                <a:rPr lang="en-US" altLang="zh-CN" sz="1400" b="1">
                  <a:latin typeface="Arial" panose="020B0604020202020204" pitchFamily="34" charset="0"/>
                  <a:ea typeface="宋体" panose="02010600030101010101" pitchFamily="2" charset="-122"/>
                </a:rPr>
                <a:t>0</a:t>
              </a:r>
            </a:p>
          </p:txBody>
        </p:sp>
        <p:sp>
          <p:nvSpPr>
            <p:cNvPr id="11" name="Rectangle 5"/>
            <p:cNvSpPr>
              <a:spLocks noChangeArrowheads="1"/>
            </p:cNvSpPr>
            <p:nvPr/>
          </p:nvSpPr>
          <p:spPr bwMode="auto">
            <a:xfrm>
              <a:off x="4572000" y="1524000"/>
              <a:ext cx="3986213"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600" b="1">
                  <a:latin typeface="Arial" panose="020B0604020202020204" pitchFamily="34" charset="0"/>
                  <a:ea typeface="宋体" panose="02010600030101010101" pitchFamily="2" charset="-122"/>
                </a:rPr>
                <a:t>sndpkt = make_pkt(0, data, checksum)</a:t>
              </a:r>
            </a:p>
            <a:p>
              <a:pPr>
                <a:spcBef>
                  <a:spcPct val="0"/>
                </a:spcBef>
                <a:buFontTx/>
                <a:buNone/>
              </a:pPr>
              <a:r>
                <a:rPr lang="en-US" altLang="zh-CN" sz="1600" b="1">
                  <a:latin typeface="Arial" panose="020B0604020202020204" pitchFamily="34" charset="0"/>
                  <a:ea typeface="宋体" panose="02010600030101010101" pitchFamily="2" charset="-122"/>
                </a:rPr>
                <a:t>udt_send(sndpkt)</a:t>
              </a:r>
            </a:p>
          </p:txBody>
        </p:sp>
        <p:sp>
          <p:nvSpPr>
            <p:cNvPr id="12" name="Rectangle 6"/>
            <p:cNvSpPr>
              <a:spLocks noChangeArrowheads="1"/>
            </p:cNvSpPr>
            <p:nvPr/>
          </p:nvSpPr>
          <p:spPr bwMode="auto">
            <a:xfrm>
              <a:off x="4587875" y="1162050"/>
              <a:ext cx="2278063"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600" b="1" dirty="0" err="1">
                  <a:latin typeface="Arial" panose="020B0604020202020204" pitchFamily="34" charset="0"/>
                  <a:ea typeface="宋体" panose="02010600030101010101" pitchFamily="2" charset="-122"/>
                </a:rPr>
                <a:t>rdt_send</a:t>
              </a:r>
              <a:r>
                <a:rPr lang="en-US" altLang="zh-CN" sz="1600" b="1" dirty="0">
                  <a:latin typeface="Arial" panose="020B0604020202020204" pitchFamily="34" charset="0"/>
                  <a:ea typeface="宋体" panose="02010600030101010101" pitchFamily="2" charset="-122"/>
                </a:rPr>
                <a:t>(data)</a:t>
              </a:r>
            </a:p>
          </p:txBody>
        </p:sp>
        <p:sp>
          <p:nvSpPr>
            <p:cNvPr id="13" name="Line 7"/>
            <p:cNvSpPr>
              <a:spLocks noChangeShapeType="1"/>
            </p:cNvSpPr>
            <p:nvPr/>
          </p:nvSpPr>
          <p:spPr bwMode="auto">
            <a:xfrm>
              <a:off x="4713288" y="1584325"/>
              <a:ext cx="2952750" cy="0"/>
            </a:xfrm>
            <a:prstGeom prst="line">
              <a:avLst/>
            </a:prstGeom>
            <a:noFill/>
            <a:ln w="5715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4" name="Line 8"/>
            <p:cNvSpPr>
              <a:spLocks noChangeShapeType="1"/>
            </p:cNvSpPr>
            <p:nvPr/>
          </p:nvSpPr>
          <p:spPr bwMode="auto">
            <a:xfrm>
              <a:off x="3998913" y="2316163"/>
              <a:ext cx="407987" cy="222250"/>
            </a:xfrm>
            <a:prstGeom prst="line">
              <a:avLst/>
            </a:prstGeom>
            <a:noFill/>
            <a:ln w="57150">
              <a:solidFill>
                <a:schemeClr val="tx1"/>
              </a:solidFill>
              <a:prstDash val="dash"/>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5" name="Freeform 9"/>
            <p:cNvSpPr>
              <a:spLocks/>
            </p:cNvSpPr>
            <p:nvPr/>
          </p:nvSpPr>
          <p:spPr bwMode="auto">
            <a:xfrm>
              <a:off x="3937000" y="5003800"/>
              <a:ext cx="442913" cy="576263"/>
            </a:xfrm>
            <a:custGeom>
              <a:avLst/>
              <a:gdLst>
                <a:gd name="T0" fmla="*/ 2147483646 w 279"/>
                <a:gd name="T1" fmla="*/ 2147483646 h 363"/>
                <a:gd name="T2" fmla="*/ 2147483646 w 279"/>
                <a:gd name="T3" fmla="*/ 2147483646 h 363"/>
                <a:gd name="T4" fmla="*/ 2147483646 w 279"/>
                <a:gd name="T5" fmla="*/ 2147483646 h 363"/>
                <a:gd name="T6" fmla="*/ 2147483646 w 279"/>
                <a:gd name="T7" fmla="*/ 2147483646 h 363"/>
                <a:gd name="T8" fmla="*/ 2147483646 w 279"/>
                <a:gd name="T9" fmla="*/ 2147483646 h 363"/>
                <a:gd name="T10" fmla="*/ 2147483646 w 279"/>
                <a:gd name="T11" fmla="*/ 2147483646 h 363"/>
                <a:gd name="T12" fmla="*/ 2147483646 w 279"/>
                <a:gd name="T13" fmla="*/ 2147483646 h 363"/>
                <a:gd name="T14" fmla="*/ 2147483646 w 279"/>
                <a:gd name="T15" fmla="*/ 2147483646 h 363"/>
                <a:gd name="T16" fmla="*/ 2147483646 w 279"/>
                <a:gd name="T17" fmla="*/ 2147483646 h 363"/>
                <a:gd name="T18" fmla="*/ 2147483646 w 279"/>
                <a:gd name="T19" fmla="*/ 2147483646 h 363"/>
                <a:gd name="T20" fmla="*/ 2147483646 w 279"/>
                <a:gd name="T21" fmla="*/ 2147483646 h 363"/>
                <a:gd name="T22" fmla="*/ 2147483646 w 279"/>
                <a:gd name="T23" fmla="*/ 2147483646 h 363"/>
                <a:gd name="T24" fmla="*/ 2147483646 w 279"/>
                <a:gd name="T25" fmla="*/ 2147483646 h 363"/>
                <a:gd name="T26" fmla="*/ 2147483646 w 279"/>
                <a:gd name="T27" fmla="*/ 2147483646 h 363"/>
                <a:gd name="T28" fmla="*/ 2147483646 w 279"/>
                <a:gd name="T29" fmla="*/ 2147483646 h 363"/>
                <a:gd name="T30" fmla="*/ 2147483646 w 279"/>
                <a:gd name="T31" fmla="*/ 2147483646 h 363"/>
                <a:gd name="T32" fmla="*/ 2147483646 w 279"/>
                <a:gd name="T33" fmla="*/ 2147483646 h 363"/>
                <a:gd name="T34" fmla="*/ 2147483646 w 279"/>
                <a:gd name="T35" fmla="*/ 2147483646 h 363"/>
                <a:gd name="T36" fmla="*/ 2147483646 w 279"/>
                <a:gd name="T37" fmla="*/ 2147483646 h 363"/>
                <a:gd name="T38" fmla="*/ 2147483646 w 279"/>
                <a:gd name="T39" fmla="*/ 2147483646 h 363"/>
                <a:gd name="T40" fmla="*/ 2147483646 w 279"/>
                <a:gd name="T41" fmla="*/ 2147483646 h 363"/>
                <a:gd name="T42" fmla="*/ 0 w 279"/>
                <a:gd name="T43" fmla="*/ 2147483646 h 363"/>
                <a:gd name="T44" fmla="*/ 2147483646 w 279"/>
                <a:gd name="T45" fmla="*/ 2147483646 h 363"/>
                <a:gd name="T46" fmla="*/ 2147483646 w 279"/>
                <a:gd name="T47" fmla="*/ 2147483646 h 363"/>
                <a:gd name="T48" fmla="*/ 2147483646 w 279"/>
                <a:gd name="T49" fmla="*/ 2147483646 h 363"/>
                <a:gd name="T50" fmla="*/ 2147483646 w 279"/>
                <a:gd name="T51" fmla="*/ 2147483646 h 363"/>
                <a:gd name="T52" fmla="*/ 2147483646 w 279"/>
                <a:gd name="T53" fmla="*/ 2147483646 h 363"/>
                <a:gd name="T54" fmla="*/ 2147483646 w 279"/>
                <a:gd name="T55" fmla="*/ 2147483646 h 363"/>
                <a:gd name="T56" fmla="*/ 2147483646 w 279"/>
                <a:gd name="T57" fmla="*/ 2147483646 h 363"/>
                <a:gd name="T58" fmla="*/ 2147483646 w 279"/>
                <a:gd name="T59" fmla="*/ 2147483646 h 363"/>
                <a:gd name="T60" fmla="*/ 2147483646 w 279"/>
                <a:gd name="T61" fmla="*/ 0 h 363"/>
                <a:gd name="T62" fmla="*/ 2147483646 w 279"/>
                <a:gd name="T63" fmla="*/ 2147483646 h 363"/>
                <a:gd name="T64" fmla="*/ 2147483646 w 279"/>
                <a:gd name="T65" fmla="*/ 2147483646 h 36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9"/>
                <a:gd name="T100" fmla="*/ 0 h 363"/>
                <a:gd name="T101" fmla="*/ 279 w 279"/>
                <a:gd name="T102" fmla="*/ 363 h 36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9" h="363">
                  <a:moveTo>
                    <a:pt x="278" y="291"/>
                  </a:moveTo>
                  <a:lnTo>
                    <a:pt x="260" y="315"/>
                  </a:lnTo>
                  <a:lnTo>
                    <a:pt x="243" y="333"/>
                  </a:lnTo>
                  <a:lnTo>
                    <a:pt x="224" y="347"/>
                  </a:lnTo>
                  <a:lnTo>
                    <a:pt x="206" y="356"/>
                  </a:lnTo>
                  <a:lnTo>
                    <a:pt x="188" y="361"/>
                  </a:lnTo>
                  <a:lnTo>
                    <a:pt x="169" y="362"/>
                  </a:lnTo>
                  <a:lnTo>
                    <a:pt x="152" y="359"/>
                  </a:lnTo>
                  <a:lnTo>
                    <a:pt x="134" y="354"/>
                  </a:lnTo>
                  <a:lnTo>
                    <a:pt x="117" y="345"/>
                  </a:lnTo>
                  <a:lnTo>
                    <a:pt x="101" y="333"/>
                  </a:lnTo>
                  <a:lnTo>
                    <a:pt x="85" y="320"/>
                  </a:lnTo>
                  <a:lnTo>
                    <a:pt x="70" y="303"/>
                  </a:lnTo>
                  <a:lnTo>
                    <a:pt x="56" y="286"/>
                  </a:lnTo>
                  <a:lnTo>
                    <a:pt x="44" y="267"/>
                  </a:lnTo>
                  <a:lnTo>
                    <a:pt x="33" y="246"/>
                  </a:lnTo>
                  <a:lnTo>
                    <a:pt x="23" y="225"/>
                  </a:lnTo>
                  <a:lnTo>
                    <a:pt x="15" y="203"/>
                  </a:lnTo>
                  <a:lnTo>
                    <a:pt x="8" y="181"/>
                  </a:lnTo>
                  <a:lnTo>
                    <a:pt x="4" y="158"/>
                  </a:lnTo>
                  <a:lnTo>
                    <a:pt x="1" y="136"/>
                  </a:lnTo>
                  <a:lnTo>
                    <a:pt x="0" y="115"/>
                  </a:lnTo>
                  <a:lnTo>
                    <a:pt x="2" y="95"/>
                  </a:lnTo>
                  <a:lnTo>
                    <a:pt x="6" y="76"/>
                  </a:lnTo>
                  <a:lnTo>
                    <a:pt x="12" y="58"/>
                  </a:lnTo>
                  <a:lnTo>
                    <a:pt x="21" y="42"/>
                  </a:lnTo>
                  <a:lnTo>
                    <a:pt x="33" y="28"/>
                  </a:lnTo>
                  <a:lnTo>
                    <a:pt x="48" y="16"/>
                  </a:lnTo>
                  <a:lnTo>
                    <a:pt x="66" y="8"/>
                  </a:lnTo>
                  <a:lnTo>
                    <a:pt x="87" y="2"/>
                  </a:lnTo>
                  <a:lnTo>
                    <a:pt x="111" y="0"/>
                  </a:lnTo>
                  <a:lnTo>
                    <a:pt x="138" y="1"/>
                  </a:lnTo>
                  <a:lnTo>
                    <a:pt x="169" y="6"/>
                  </a:lnTo>
                </a:path>
              </a:pathLst>
            </a:custGeom>
            <a:noFill/>
            <a:ln w="5715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6" name="Group 12"/>
            <p:cNvGrpSpPr>
              <a:grpSpLocks/>
            </p:cNvGrpSpPr>
            <p:nvPr/>
          </p:nvGrpSpPr>
          <p:grpSpPr bwMode="auto">
            <a:xfrm>
              <a:off x="6273800" y="2305050"/>
              <a:ext cx="1176338" cy="1008063"/>
              <a:chOff x="2906" y="1517"/>
              <a:chExt cx="741" cy="635"/>
            </a:xfrm>
          </p:grpSpPr>
          <p:sp>
            <p:nvSpPr>
              <p:cNvPr id="17" name="Oval 10"/>
              <p:cNvSpPr>
                <a:spLocks noChangeArrowheads="1"/>
              </p:cNvSpPr>
              <p:nvPr/>
            </p:nvSpPr>
            <p:spPr bwMode="auto">
              <a:xfrm>
                <a:off x="2955" y="1517"/>
                <a:ext cx="641" cy="635"/>
              </a:xfrm>
              <a:prstGeom prst="ellipse">
                <a:avLst/>
              </a:prstGeom>
              <a:solidFill>
                <a:srgbClr val="FFFFFF"/>
              </a:solidFill>
              <a:ln w="12700">
                <a:solidFill>
                  <a:srgbClr val="000000"/>
                </a:solidFill>
                <a:round/>
                <a:headEnd/>
                <a:tailEnd/>
              </a:ln>
            </p:spPr>
            <p:txBody>
              <a:bodyPr wrap="none" anchor="ct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endParaRPr lang="zh-CN" altLang="en-US" sz="1800">
                  <a:ea typeface="宋体" panose="02010600030101010101" pitchFamily="2" charset="-122"/>
                </a:endParaRPr>
              </a:p>
            </p:txBody>
          </p:sp>
          <p:sp>
            <p:nvSpPr>
              <p:cNvPr id="18" name="Rectangle 11"/>
              <p:cNvSpPr>
                <a:spLocks noChangeArrowheads="1"/>
              </p:cNvSpPr>
              <p:nvPr/>
            </p:nvSpPr>
            <p:spPr bwMode="auto">
              <a:xfrm>
                <a:off x="2906" y="1564"/>
                <a:ext cx="741" cy="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spcBef>
                    <a:spcPct val="0"/>
                  </a:spcBef>
                  <a:buFontTx/>
                  <a:buNone/>
                </a:pPr>
                <a:r>
                  <a:rPr lang="zh-CN" altLang="en-US" sz="1400" b="1">
                    <a:latin typeface="Arial" panose="020B0604020202020204" pitchFamily="34" charset="0"/>
                    <a:ea typeface="宋体" panose="02010600030101010101" pitchFamily="2" charset="-122"/>
                  </a:rPr>
                  <a:t>等待 </a:t>
                </a:r>
              </a:p>
              <a:p>
                <a:pPr algn="ctr">
                  <a:spcBef>
                    <a:spcPct val="0"/>
                  </a:spcBef>
                  <a:buFontTx/>
                  <a:buNone/>
                </a:pPr>
                <a:r>
                  <a:rPr lang="en-US" altLang="zh-CN" sz="1400" b="1">
                    <a:latin typeface="Arial" panose="020B0604020202020204" pitchFamily="34" charset="0"/>
                    <a:ea typeface="宋体" panose="02010600030101010101" pitchFamily="2" charset="-122"/>
                  </a:rPr>
                  <a:t>ACK </a:t>
                </a:r>
                <a:r>
                  <a:rPr lang="zh-CN" altLang="en-US" sz="1400" b="1">
                    <a:latin typeface="Arial" panose="020B0604020202020204" pitchFamily="34" charset="0"/>
                    <a:ea typeface="宋体" panose="02010600030101010101" pitchFamily="2" charset="-122"/>
                  </a:rPr>
                  <a:t>或 </a:t>
                </a:r>
                <a:r>
                  <a:rPr lang="en-US" altLang="zh-CN" sz="1400" b="1">
                    <a:latin typeface="Arial" panose="020B0604020202020204" pitchFamily="34" charset="0"/>
                    <a:ea typeface="宋体" panose="02010600030101010101" pitchFamily="2" charset="-122"/>
                  </a:rPr>
                  <a:t>NAK 0</a:t>
                </a:r>
              </a:p>
            </p:txBody>
          </p:sp>
        </p:grpSp>
        <p:sp>
          <p:nvSpPr>
            <p:cNvPr id="19" name="Freeform 13"/>
            <p:cNvSpPr>
              <a:spLocks/>
            </p:cNvSpPr>
            <p:nvPr/>
          </p:nvSpPr>
          <p:spPr bwMode="auto">
            <a:xfrm>
              <a:off x="4897438" y="2236788"/>
              <a:ext cx="1601787" cy="187325"/>
            </a:xfrm>
            <a:custGeom>
              <a:avLst/>
              <a:gdLst>
                <a:gd name="T0" fmla="*/ 0 w 1009"/>
                <a:gd name="T1" fmla="*/ 2147483646 h 118"/>
                <a:gd name="T2" fmla="*/ 2147483646 w 1009"/>
                <a:gd name="T3" fmla="*/ 2147483646 h 118"/>
                <a:gd name="T4" fmla="*/ 2147483646 w 1009"/>
                <a:gd name="T5" fmla="*/ 2147483646 h 118"/>
                <a:gd name="T6" fmla="*/ 2147483646 w 1009"/>
                <a:gd name="T7" fmla="*/ 2147483646 h 118"/>
                <a:gd name="T8" fmla="*/ 2147483646 w 1009"/>
                <a:gd name="T9" fmla="*/ 2147483646 h 118"/>
                <a:gd name="T10" fmla="*/ 2147483646 w 1009"/>
                <a:gd name="T11" fmla="*/ 2147483646 h 118"/>
                <a:gd name="T12" fmla="*/ 2147483646 w 1009"/>
                <a:gd name="T13" fmla="*/ 2147483646 h 118"/>
                <a:gd name="T14" fmla="*/ 2147483646 w 1009"/>
                <a:gd name="T15" fmla="*/ 2147483646 h 118"/>
                <a:gd name="T16" fmla="*/ 2147483646 w 1009"/>
                <a:gd name="T17" fmla="*/ 2147483646 h 118"/>
                <a:gd name="T18" fmla="*/ 2147483646 w 1009"/>
                <a:gd name="T19" fmla="*/ 2147483646 h 118"/>
                <a:gd name="T20" fmla="*/ 2147483646 w 1009"/>
                <a:gd name="T21" fmla="*/ 2147483646 h 118"/>
                <a:gd name="T22" fmla="*/ 2147483646 w 1009"/>
                <a:gd name="T23" fmla="*/ 2147483646 h 118"/>
                <a:gd name="T24" fmla="*/ 2147483646 w 1009"/>
                <a:gd name="T25" fmla="*/ 2147483646 h 118"/>
                <a:gd name="T26" fmla="*/ 2147483646 w 1009"/>
                <a:gd name="T27" fmla="*/ 0 h 118"/>
                <a:gd name="T28" fmla="*/ 2147483646 w 1009"/>
                <a:gd name="T29" fmla="*/ 2147483646 h 118"/>
                <a:gd name="T30" fmla="*/ 2147483646 w 1009"/>
                <a:gd name="T31" fmla="*/ 2147483646 h 118"/>
                <a:gd name="T32" fmla="*/ 2147483646 w 1009"/>
                <a:gd name="T33" fmla="*/ 2147483646 h 118"/>
                <a:gd name="T34" fmla="*/ 2147483646 w 1009"/>
                <a:gd name="T35" fmla="*/ 2147483646 h 118"/>
                <a:gd name="T36" fmla="*/ 2147483646 w 1009"/>
                <a:gd name="T37" fmla="*/ 2147483646 h 118"/>
                <a:gd name="T38" fmla="*/ 2147483646 w 1009"/>
                <a:gd name="T39" fmla="*/ 2147483646 h 118"/>
                <a:gd name="T40" fmla="*/ 2147483646 w 1009"/>
                <a:gd name="T41" fmla="*/ 2147483646 h 118"/>
                <a:gd name="T42" fmla="*/ 2147483646 w 1009"/>
                <a:gd name="T43" fmla="*/ 2147483646 h 118"/>
                <a:gd name="T44" fmla="*/ 2147483646 w 1009"/>
                <a:gd name="T45" fmla="*/ 2147483646 h 118"/>
                <a:gd name="T46" fmla="*/ 2147483646 w 1009"/>
                <a:gd name="T47" fmla="*/ 2147483646 h 118"/>
                <a:gd name="T48" fmla="*/ 2147483646 w 1009"/>
                <a:gd name="T49" fmla="*/ 2147483646 h 118"/>
                <a:gd name="T50" fmla="*/ 2147483646 w 1009"/>
                <a:gd name="T51" fmla="*/ 2147483646 h 118"/>
                <a:gd name="T52" fmla="*/ 2147483646 w 1009"/>
                <a:gd name="T53" fmla="*/ 2147483646 h 11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009"/>
                <a:gd name="T82" fmla="*/ 0 h 118"/>
                <a:gd name="T83" fmla="*/ 1009 w 1009"/>
                <a:gd name="T84" fmla="*/ 118 h 11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009" h="118">
                  <a:moveTo>
                    <a:pt x="0" y="117"/>
                  </a:moveTo>
                  <a:lnTo>
                    <a:pt x="5" y="103"/>
                  </a:lnTo>
                  <a:lnTo>
                    <a:pt x="15" y="89"/>
                  </a:lnTo>
                  <a:lnTo>
                    <a:pt x="30" y="76"/>
                  </a:lnTo>
                  <a:lnTo>
                    <a:pt x="50" y="65"/>
                  </a:lnTo>
                  <a:lnTo>
                    <a:pt x="73" y="54"/>
                  </a:lnTo>
                  <a:lnTo>
                    <a:pt x="101" y="44"/>
                  </a:lnTo>
                  <a:lnTo>
                    <a:pt x="132" y="36"/>
                  </a:lnTo>
                  <a:lnTo>
                    <a:pt x="167" y="28"/>
                  </a:lnTo>
                  <a:lnTo>
                    <a:pt x="204" y="21"/>
                  </a:lnTo>
                  <a:lnTo>
                    <a:pt x="244" y="15"/>
                  </a:lnTo>
                  <a:lnTo>
                    <a:pt x="329" y="7"/>
                  </a:lnTo>
                  <a:lnTo>
                    <a:pt x="419" y="1"/>
                  </a:lnTo>
                  <a:lnTo>
                    <a:pt x="512" y="0"/>
                  </a:lnTo>
                  <a:lnTo>
                    <a:pt x="605" y="2"/>
                  </a:lnTo>
                  <a:lnTo>
                    <a:pt x="695" y="8"/>
                  </a:lnTo>
                  <a:lnTo>
                    <a:pt x="779" y="17"/>
                  </a:lnTo>
                  <a:lnTo>
                    <a:pt x="818" y="23"/>
                  </a:lnTo>
                  <a:lnTo>
                    <a:pt x="854" y="30"/>
                  </a:lnTo>
                  <a:lnTo>
                    <a:pt x="887" y="38"/>
                  </a:lnTo>
                  <a:lnTo>
                    <a:pt x="917" y="47"/>
                  </a:lnTo>
                  <a:lnTo>
                    <a:pt x="943" y="57"/>
                  </a:lnTo>
                  <a:lnTo>
                    <a:pt x="966" y="67"/>
                  </a:lnTo>
                  <a:lnTo>
                    <a:pt x="984" y="78"/>
                  </a:lnTo>
                  <a:lnTo>
                    <a:pt x="997" y="90"/>
                  </a:lnTo>
                  <a:lnTo>
                    <a:pt x="1006" y="103"/>
                  </a:lnTo>
                  <a:lnTo>
                    <a:pt x="1008" y="117"/>
                  </a:lnTo>
                </a:path>
              </a:pathLst>
            </a:custGeom>
            <a:noFill/>
            <a:ln w="5715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 name="Freeform 14"/>
            <p:cNvSpPr>
              <a:spLocks/>
            </p:cNvSpPr>
            <p:nvPr/>
          </p:nvSpPr>
          <p:spPr bwMode="auto">
            <a:xfrm>
              <a:off x="7154863" y="2328863"/>
              <a:ext cx="461962" cy="528637"/>
            </a:xfrm>
            <a:custGeom>
              <a:avLst/>
              <a:gdLst>
                <a:gd name="T0" fmla="*/ 0 w 291"/>
                <a:gd name="T1" fmla="*/ 2147483646 h 333"/>
                <a:gd name="T2" fmla="*/ 2147483646 w 291"/>
                <a:gd name="T3" fmla="*/ 2147483646 h 333"/>
                <a:gd name="T4" fmla="*/ 2147483646 w 291"/>
                <a:gd name="T5" fmla="*/ 2147483646 h 333"/>
                <a:gd name="T6" fmla="*/ 2147483646 w 291"/>
                <a:gd name="T7" fmla="*/ 2147483646 h 333"/>
                <a:gd name="T8" fmla="*/ 2147483646 w 291"/>
                <a:gd name="T9" fmla="*/ 2147483646 h 333"/>
                <a:gd name="T10" fmla="*/ 2147483646 w 291"/>
                <a:gd name="T11" fmla="*/ 2147483646 h 333"/>
                <a:gd name="T12" fmla="*/ 2147483646 w 291"/>
                <a:gd name="T13" fmla="*/ 0 h 333"/>
                <a:gd name="T14" fmla="*/ 2147483646 w 291"/>
                <a:gd name="T15" fmla="*/ 2147483646 h 333"/>
                <a:gd name="T16" fmla="*/ 2147483646 w 291"/>
                <a:gd name="T17" fmla="*/ 2147483646 h 333"/>
                <a:gd name="T18" fmla="*/ 2147483646 w 291"/>
                <a:gd name="T19" fmla="*/ 2147483646 h 333"/>
                <a:gd name="T20" fmla="*/ 2147483646 w 291"/>
                <a:gd name="T21" fmla="*/ 2147483646 h 333"/>
                <a:gd name="T22" fmla="*/ 2147483646 w 291"/>
                <a:gd name="T23" fmla="*/ 2147483646 h 333"/>
                <a:gd name="T24" fmla="*/ 2147483646 w 291"/>
                <a:gd name="T25" fmla="*/ 2147483646 h 333"/>
                <a:gd name="T26" fmla="*/ 2147483646 w 291"/>
                <a:gd name="T27" fmla="*/ 2147483646 h 333"/>
                <a:gd name="T28" fmla="*/ 2147483646 w 291"/>
                <a:gd name="T29" fmla="*/ 2147483646 h 333"/>
                <a:gd name="T30" fmla="*/ 2147483646 w 291"/>
                <a:gd name="T31" fmla="*/ 2147483646 h 333"/>
                <a:gd name="T32" fmla="*/ 2147483646 w 291"/>
                <a:gd name="T33" fmla="*/ 2147483646 h 333"/>
                <a:gd name="T34" fmla="*/ 2147483646 w 291"/>
                <a:gd name="T35" fmla="*/ 2147483646 h 333"/>
                <a:gd name="T36" fmla="*/ 2147483646 w 291"/>
                <a:gd name="T37" fmla="*/ 2147483646 h 333"/>
                <a:gd name="T38" fmla="*/ 2147483646 w 291"/>
                <a:gd name="T39" fmla="*/ 2147483646 h 333"/>
                <a:gd name="T40" fmla="*/ 2147483646 w 291"/>
                <a:gd name="T41" fmla="*/ 2147483646 h 333"/>
                <a:gd name="T42" fmla="*/ 2147483646 w 291"/>
                <a:gd name="T43" fmla="*/ 2147483646 h 333"/>
                <a:gd name="T44" fmla="*/ 2147483646 w 291"/>
                <a:gd name="T45" fmla="*/ 2147483646 h 333"/>
                <a:gd name="T46" fmla="*/ 2147483646 w 291"/>
                <a:gd name="T47" fmla="*/ 2147483646 h 333"/>
                <a:gd name="T48" fmla="*/ 2147483646 w 291"/>
                <a:gd name="T49" fmla="*/ 2147483646 h 333"/>
                <a:gd name="T50" fmla="*/ 2147483646 w 291"/>
                <a:gd name="T51" fmla="*/ 2147483646 h 333"/>
                <a:gd name="T52" fmla="*/ 2147483646 w 291"/>
                <a:gd name="T53" fmla="*/ 2147483646 h 333"/>
                <a:gd name="T54" fmla="*/ 2147483646 w 291"/>
                <a:gd name="T55" fmla="*/ 2147483646 h 333"/>
                <a:gd name="T56" fmla="*/ 2147483646 w 291"/>
                <a:gd name="T57" fmla="*/ 2147483646 h 333"/>
                <a:gd name="T58" fmla="*/ 2147483646 w 291"/>
                <a:gd name="T59" fmla="*/ 2147483646 h 333"/>
                <a:gd name="T60" fmla="*/ 2147483646 w 291"/>
                <a:gd name="T61" fmla="*/ 2147483646 h 333"/>
                <a:gd name="T62" fmla="*/ 2147483646 w 291"/>
                <a:gd name="T63" fmla="*/ 2147483646 h 33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91"/>
                <a:gd name="T97" fmla="*/ 0 h 333"/>
                <a:gd name="T98" fmla="*/ 291 w 291"/>
                <a:gd name="T99" fmla="*/ 333 h 33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91" h="333">
                  <a:moveTo>
                    <a:pt x="0" y="50"/>
                  </a:moveTo>
                  <a:lnTo>
                    <a:pt x="22" y="33"/>
                  </a:lnTo>
                  <a:lnTo>
                    <a:pt x="45" y="20"/>
                  </a:lnTo>
                  <a:lnTo>
                    <a:pt x="66" y="10"/>
                  </a:lnTo>
                  <a:lnTo>
                    <a:pt x="88" y="4"/>
                  </a:lnTo>
                  <a:lnTo>
                    <a:pt x="108" y="1"/>
                  </a:lnTo>
                  <a:lnTo>
                    <a:pt x="128" y="0"/>
                  </a:lnTo>
                  <a:lnTo>
                    <a:pt x="148" y="2"/>
                  </a:lnTo>
                  <a:lnTo>
                    <a:pt x="166" y="7"/>
                  </a:lnTo>
                  <a:lnTo>
                    <a:pt x="184" y="14"/>
                  </a:lnTo>
                  <a:lnTo>
                    <a:pt x="201" y="22"/>
                  </a:lnTo>
                  <a:lnTo>
                    <a:pt x="216" y="33"/>
                  </a:lnTo>
                  <a:lnTo>
                    <a:pt x="230" y="45"/>
                  </a:lnTo>
                  <a:lnTo>
                    <a:pt x="255" y="74"/>
                  </a:lnTo>
                  <a:lnTo>
                    <a:pt x="265" y="90"/>
                  </a:lnTo>
                  <a:lnTo>
                    <a:pt x="273" y="107"/>
                  </a:lnTo>
                  <a:lnTo>
                    <a:pt x="280" y="125"/>
                  </a:lnTo>
                  <a:lnTo>
                    <a:pt x="285" y="143"/>
                  </a:lnTo>
                  <a:lnTo>
                    <a:pt x="289" y="161"/>
                  </a:lnTo>
                  <a:lnTo>
                    <a:pt x="290" y="179"/>
                  </a:lnTo>
                  <a:lnTo>
                    <a:pt x="289" y="197"/>
                  </a:lnTo>
                  <a:lnTo>
                    <a:pt x="286" y="215"/>
                  </a:lnTo>
                  <a:lnTo>
                    <a:pt x="281" y="232"/>
                  </a:lnTo>
                  <a:lnTo>
                    <a:pt x="273" y="249"/>
                  </a:lnTo>
                  <a:lnTo>
                    <a:pt x="263" y="265"/>
                  </a:lnTo>
                  <a:lnTo>
                    <a:pt x="251" y="279"/>
                  </a:lnTo>
                  <a:lnTo>
                    <a:pt x="236" y="292"/>
                  </a:lnTo>
                  <a:lnTo>
                    <a:pt x="218" y="304"/>
                  </a:lnTo>
                  <a:lnTo>
                    <a:pt x="197" y="314"/>
                  </a:lnTo>
                  <a:lnTo>
                    <a:pt x="174" y="322"/>
                  </a:lnTo>
                  <a:lnTo>
                    <a:pt x="147" y="328"/>
                  </a:lnTo>
                  <a:lnTo>
                    <a:pt x="118" y="332"/>
                  </a:lnTo>
                </a:path>
              </a:pathLst>
            </a:custGeom>
            <a:noFill/>
            <a:ln w="5715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 name="Line 17"/>
            <p:cNvSpPr>
              <a:spLocks noChangeShapeType="1"/>
            </p:cNvSpPr>
            <p:nvPr/>
          </p:nvSpPr>
          <p:spPr bwMode="auto">
            <a:xfrm>
              <a:off x="7723188" y="2920216"/>
              <a:ext cx="1547812" cy="0"/>
            </a:xfrm>
            <a:prstGeom prst="line">
              <a:avLst/>
            </a:prstGeom>
            <a:noFill/>
            <a:ln w="5715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2" name="Freeform 18"/>
            <p:cNvSpPr>
              <a:spLocks/>
            </p:cNvSpPr>
            <p:nvPr/>
          </p:nvSpPr>
          <p:spPr bwMode="auto">
            <a:xfrm>
              <a:off x="4229100" y="3079750"/>
              <a:ext cx="100013" cy="1470025"/>
            </a:xfrm>
            <a:custGeom>
              <a:avLst/>
              <a:gdLst>
                <a:gd name="T0" fmla="*/ 2147483646 w 63"/>
                <a:gd name="T1" fmla="*/ 2147483646 h 926"/>
                <a:gd name="T2" fmla="*/ 2147483646 w 63"/>
                <a:gd name="T3" fmla="*/ 2147483646 h 926"/>
                <a:gd name="T4" fmla="*/ 2147483646 w 63"/>
                <a:gd name="T5" fmla="*/ 2147483646 h 926"/>
                <a:gd name="T6" fmla="*/ 2147483646 w 63"/>
                <a:gd name="T7" fmla="*/ 2147483646 h 926"/>
                <a:gd name="T8" fmla="*/ 2147483646 w 63"/>
                <a:gd name="T9" fmla="*/ 2147483646 h 926"/>
                <a:gd name="T10" fmla="*/ 2147483646 w 63"/>
                <a:gd name="T11" fmla="*/ 2147483646 h 926"/>
                <a:gd name="T12" fmla="*/ 2147483646 w 63"/>
                <a:gd name="T13" fmla="*/ 2147483646 h 926"/>
                <a:gd name="T14" fmla="*/ 2147483646 w 63"/>
                <a:gd name="T15" fmla="*/ 2147483646 h 926"/>
                <a:gd name="T16" fmla="*/ 2147483646 w 63"/>
                <a:gd name="T17" fmla="*/ 2147483646 h 926"/>
                <a:gd name="T18" fmla="*/ 2147483646 w 63"/>
                <a:gd name="T19" fmla="*/ 2147483646 h 926"/>
                <a:gd name="T20" fmla="*/ 2147483646 w 63"/>
                <a:gd name="T21" fmla="*/ 2147483646 h 926"/>
                <a:gd name="T22" fmla="*/ 2147483646 w 63"/>
                <a:gd name="T23" fmla="*/ 2147483646 h 926"/>
                <a:gd name="T24" fmla="*/ 2147483646 w 63"/>
                <a:gd name="T25" fmla="*/ 2147483646 h 926"/>
                <a:gd name="T26" fmla="*/ 0 w 63"/>
                <a:gd name="T27" fmla="*/ 2147483646 h 926"/>
                <a:gd name="T28" fmla="*/ 2147483646 w 63"/>
                <a:gd name="T29" fmla="*/ 2147483646 h 926"/>
                <a:gd name="T30" fmla="*/ 2147483646 w 63"/>
                <a:gd name="T31" fmla="*/ 2147483646 h 926"/>
                <a:gd name="T32" fmla="*/ 2147483646 w 63"/>
                <a:gd name="T33" fmla="*/ 2147483646 h 926"/>
                <a:gd name="T34" fmla="*/ 2147483646 w 63"/>
                <a:gd name="T35" fmla="*/ 2147483646 h 926"/>
                <a:gd name="T36" fmla="*/ 2147483646 w 63"/>
                <a:gd name="T37" fmla="*/ 2147483646 h 926"/>
                <a:gd name="T38" fmla="*/ 2147483646 w 63"/>
                <a:gd name="T39" fmla="*/ 2147483646 h 926"/>
                <a:gd name="T40" fmla="*/ 2147483646 w 63"/>
                <a:gd name="T41" fmla="*/ 2147483646 h 926"/>
                <a:gd name="T42" fmla="*/ 2147483646 w 63"/>
                <a:gd name="T43" fmla="*/ 2147483646 h 926"/>
                <a:gd name="T44" fmla="*/ 2147483646 w 63"/>
                <a:gd name="T45" fmla="*/ 2147483646 h 926"/>
                <a:gd name="T46" fmla="*/ 2147483646 w 63"/>
                <a:gd name="T47" fmla="*/ 2147483646 h 926"/>
                <a:gd name="T48" fmla="*/ 2147483646 w 63"/>
                <a:gd name="T49" fmla="*/ 2147483646 h 926"/>
                <a:gd name="T50" fmla="*/ 2147483646 w 63"/>
                <a:gd name="T51" fmla="*/ 2147483646 h 926"/>
                <a:gd name="T52" fmla="*/ 2147483646 w 63"/>
                <a:gd name="T53" fmla="*/ 0 h 92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3"/>
                <a:gd name="T82" fmla="*/ 0 h 926"/>
                <a:gd name="T83" fmla="*/ 63 w 63"/>
                <a:gd name="T84" fmla="*/ 926 h 92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3" h="926">
                  <a:moveTo>
                    <a:pt x="62" y="925"/>
                  </a:moveTo>
                  <a:lnTo>
                    <a:pt x="54" y="921"/>
                  </a:lnTo>
                  <a:lnTo>
                    <a:pt x="47" y="911"/>
                  </a:lnTo>
                  <a:lnTo>
                    <a:pt x="41" y="898"/>
                  </a:lnTo>
                  <a:lnTo>
                    <a:pt x="34" y="880"/>
                  </a:lnTo>
                  <a:lnTo>
                    <a:pt x="29" y="858"/>
                  </a:lnTo>
                  <a:lnTo>
                    <a:pt x="24" y="833"/>
                  </a:lnTo>
                  <a:lnTo>
                    <a:pt x="19" y="804"/>
                  </a:lnTo>
                  <a:lnTo>
                    <a:pt x="15" y="772"/>
                  </a:lnTo>
                  <a:lnTo>
                    <a:pt x="11" y="738"/>
                  </a:lnTo>
                  <a:lnTo>
                    <a:pt x="8" y="702"/>
                  </a:lnTo>
                  <a:lnTo>
                    <a:pt x="4" y="624"/>
                  </a:lnTo>
                  <a:lnTo>
                    <a:pt x="1" y="541"/>
                  </a:lnTo>
                  <a:lnTo>
                    <a:pt x="0" y="455"/>
                  </a:lnTo>
                  <a:lnTo>
                    <a:pt x="1" y="370"/>
                  </a:lnTo>
                  <a:lnTo>
                    <a:pt x="4" y="288"/>
                  </a:lnTo>
                  <a:lnTo>
                    <a:pt x="9" y="211"/>
                  </a:lnTo>
                  <a:lnTo>
                    <a:pt x="13" y="175"/>
                  </a:lnTo>
                  <a:lnTo>
                    <a:pt x="16" y="142"/>
                  </a:lnTo>
                  <a:lnTo>
                    <a:pt x="20" y="111"/>
                  </a:lnTo>
                  <a:lnTo>
                    <a:pt x="25" y="84"/>
                  </a:lnTo>
                  <a:lnTo>
                    <a:pt x="30" y="60"/>
                  </a:lnTo>
                  <a:lnTo>
                    <a:pt x="36" y="39"/>
                  </a:lnTo>
                  <a:lnTo>
                    <a:pt x="41" y="22"/>
                  </a:lnTo>
                  <a:lnTo>
                    <a:pt x="48" y="10"/>
                  </a:lnTo>
                  <a:lnTo>
                    <a:pt x="55" y="3"/>
                  </a:lnTo>
                  <a:lnTo>
                    <a:pt x="62" y="0"/>
                  </a:lnTo>
                </a:path>
              </a:pathLst>
            </a:custGeom>
            <a:noFill/>
            <a:ln w="5715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 name="Freeform 19"/>
            <p:cNvSpPr>
              <a:spLocks/>
            </p:cNvSpPr>
            <p:nvPr/>
          </p:nvSpPr>
          <p:spPr bwMode="auto">
            <a:xfrm>
              <a:off x="5086350" y="5233988"/>
              <a:ext cx="1735138" cy="209550"/>
            </a:xfrm>
            <a:custGeom>
              <a:avLst/>
              <a:gdLst>
                <a:gd name="T0" fmla="*/ 0 w 1093"/>
                <a:gd name="T1" fmla="*/ 0 h 132"/>
                <a:gd name="T2" fmla="*/ 2147483646 w 1093"/>
                <a:gd name="T3" fmla="*/ 2147483646 h 132"/>
                <a:gd name="T4" fmla="*/ 2147483646 w 1093"/>
                <a:gd name="T5" fmla="*/ 2147483646 h 132"/>
                <a:gd name="T6" fmla="*/ 2147483646 w 1093"/>
                <a:gd name="T7" fmla="*/ 2147483646 h 132"/>
                <a:gd name="T8" fmla="*/ 2147483646 w 1093"/>
                <a:gd name="T9" fmla="*/ 2147483646 h 132"/>
                <a:gd name="T10" fmla="*/ 2147483646 w 1093"/>
                <a:gd name="T11" fmla="*/ 2147483646 h 132"/>
                <a:gd name="T12" fmla="*/ 2147483646 w 1093"/>
                <a:gd name="T13" fmla="*/ 2147483646 h 132"/>
                <a:gd name="T14" fmla="*/ 2147483646 w 1093"/>
                <a:gd name="T15" fmla="*/ 2147483646 h 132"/>
                <a:gd name="T16" fmla="*/ 2147483646 w 1093"/>
                <a:gd name="T17" fmla="*/ 2147483646 h 132"/>
                <a:gd name="T18" fmla="*/ 2147483646 w 1093"/>
                <a:gd name="T19" fmla="*/ 2147483646 h 132"/>
                <a:gd name="T20" fmla="*/ 2147483646 w 1093"/>
                <a:gd name="T21" fmla="*/ 2147483646 h 132"/>
                <a:gd name="T22" fmla="*/ 2147483646 w 1093"/>
                <a:gd name="T23" fmla="*/ 2147483646 h 132"/>
                <a:gd name="T24" fmla="*/ 2147483646 w 1093"/>
                <a:gd name="T25" fmla="*/ 2147483646 h 132"/>
                <a:gd name="T26" fmla="*/ 2147483646 w 1093"/>
                <a:gd name="T27" fmla="*/ 2147483646 h 132"/>
                <a:gd name="T28" fmla="*/ 2147483646 w 1093"/>
                <a:gd name="T29" fmla="*/ 2147483646 h 132"/>
                <a:gd name="T30" fmla="*/ 2147483646 w 1093"/>
                <a:gd name="T31" fmla="*/ 2147483646 h 132"/>
                <a:gd name="T32" fmla="*/ 2147483646 w 1093"/>
                <a:gd name="T33" fmla="*/ 2147483646 h 132"/>
                <a:gd name="T34" fmla="*/ 2147483646 w 1093"/>
                <a:gd name="T35" fmla="*/ 2147483646 h 132"/>
                <a:gd name="T36" fmla="*/ 2147483646 w 1093"/>
                <a:gd name="T37" fmla="*/ 2147483646 h 132"/>
                <a:gd name="T38" fmla="*/ 2147483646 w 1093"/>
                <a:gd name="T39" fmla="*/ 2147483646 h 132"/>
                <a:gd name="T40" fmla="*/ 2147483646 w 1093"/>
                <a:gd name="T41" fmla="*/ 2147483646 h 132"/>
                <a:gd name="T42" fmla="*/ 2147483646 w 1093"/>
                <a:gd name="T43" fmla="*/ 2147483646 h 132"/>
                <a:gd name="T44" fmla="*/ 2147483646 w 1093"/>
                <a:gd name="T45" fmla="*/ 2147483646 h 132"/>
                <a:gd name="T46" fmla="*/ 2147483646 w 1093"/>
                <a:gd name="T47" fmla="*/ 2147483646 h 132"/>
                <a:gd name="T48" fmla="*/ 2147483646 w 1093"/>
                <a:gd name="T49" fmla="*/ 2147483646 h 132"/>
                <a:gd name="T50" fmla="*/ 2147483646 w 1093"/>
                <a:gd name="T51" fmla="*/ 2147483646 h 132"/>
                <a:gd name="T52" fmla="*/ 2147483646 w 1093"/>
                <a:gd name="T53" fmla="*/ 0 h 1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093"/>
                <a:gd name="T82" fmla="*/ 0 h 132"/>
                <a:gd name="T83" fmla="*/ 1093 w 1093"/>
                <a:gd name="T84" fmla="*/ 132 h 13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093" h="132">
                  <a:moveTo>
                    <a:pt x="0" y="0"/>
                  </a:moveTo>
                  <a:lnTo>
                    <a:pt x="5" y="16"/>
                  </a:lnTo>
                  <a:lnTo>
                    <a:pt x="16" y="31"/>
                  </a:lnTo>
                  <a:lnTo>
                    <a:pt x="33" y="45"/>
                  </a:lnTo>
                  <a:lnTo>
                    <a:pt x="54" y="59"/>
                  </a:lnTo>
                  <a:lnTo>
                    <a:pt x="80" y="71"/>
                  </a:lnTo>
                  <a:lnTo>
                    <a:pt x="109" y="81"/>
                  </a:lnTo>
                  <a:lnTo>
                    <a:pt x="143" y="91"/>
                  </a:lnTo>
                  <a:lnTo>
                    <a:pt x="181" y="100"/>
                  </a:lnTo>
                  <a:lnTo>
                    <a:pt x="221" y="108"/>
                  </a:lnTo>
                  <a:lnTo>
                    <a:pt x="264" y="114"/>
                  </a:lnTo>
                  <a:lnTo>
                    <a:pt x="356" y="124"/>
                  </a:lnTo>
                  <a:lnTo>
                    <a:pt x="454" y="130"/>
                  </a:lnTo>
                  <a:lnTo>
                    <a:pt x="555" y="131"/>
                  </a:lnTo>
                  <a:lnTo>
                    <a:pt x="655" y="129"/>
                  </a:lnTo>
                  <a:lnTo>
                    <a:pt x="753" y="122"/>
                  </a:lnTo>
                  <a:lnTo>
                    <a:pt x="844" y="111"/>
                  </a:lnTo>
                  <a:lnTo>
                    <a:pt x="886" y="105"/>
                  </a:lnTo>
                  <a:lnTo>
                    <a:pt x="925" y="97"/>
                  </a:lnTo>
                  <a:lnTo>
                    <a:pt x="961" y="88"/>
                  </a:lnTo>
                  <a:lnTo>
                    <a:pt x="994" y="79"/>
                  </a:lnTo>
                  <a:lnTo>
                    <a:pt x="1022" y="68"/>
                  </a:lnTo>
                  <a:lnTo>
                    <a:pt x="1046" y="56"/>
                  </a:lnTo>
                  <a:lnTo>
                    <a:pt x="1066" y="43"/>
                  </a:lnTo>
                  <a:lnTo>
                    <a:pt x="1080" y="30"/>
                  </a:lnTo>
                  <a:lnTo>
                    <a:pt x="1089" y="15"/>
                  </a:lnTo>
                  <a:lnTo>
                    <a:pt x="1092" y="0"/>
                  </a:lnTo>
                </a:path>
              </a:pathLst>
            </a:custGeom>
            <a:noFill/>
            <a:ln w="57150" cap="rnd">
              <a:solidFill>
                <a:schemeClr val="tx1"/>
              </a:solidFill>
              <a:round/>
              <a:headEnd type="stealth" w="med" len="med"/>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 name="Freeform 20"/>
            <p:cNvSpPr>
              <a:spLocks/>
            </p:cNvSpPr>
            <p:nvPr/>
          </p:nvSpPr>
          <p:spPr bwMode="auto">
            <a:xfrm>
              <a:off x="7189788" y="3009900"/>
              <a:ext cx="161925" cy="1581150"/>
            </a:xfrm>
            <a:custGeom>
              <a:avLst/>
              <a:gdLst>
                <a:gd name="T0" fmla="*/ 0 w 102"/>
                <a:gd name="T1" fmla="*/ 2147483646 h 996"/>
                <a:gd name="T2" fmla="*/ 2147483646 w 102"/>
                <a:gd name="T3" fmla="*/ 2147483646 h 996"/>
                <a:gd name="T4" fmla="*/ 2147483646 w 102"/>
                <a:gd name="T5" fmla="*/ 2147483646 h 996"/>
                <a:gd name="T6" fmla="*/ 2147483646 w 102"/>
                <a:gd name="T7" fmla="*/ 2147483646 h 996"/>
                <a:gd name="T8" fmla="*/ 2147483646 w 102"/>
                <a:gd name="T9" fmla="*/ 2147483646 h 996"/>
                <a:gd name="T10" fmla="*/ 2147483646 w 102"/>
                <a:gd name="T11" fmla="*/ 2147483646 h 996"/>
                <a:gd name="T12" fmla="*/ 2147483646 w 102"/>
                <a:gd name="T13" fmla="*/ 2147483646 h 996"/>
                <a:gd name="T14" fmla="*/ 2147483646 w 102"/>
                <a:gd name="T15" fmla="*/ 2147483646 h 996"/>
                <a:gd name="T16" fmla="*/ 2147483646 w 102"/>
                <a:gd name="T17" fmla="*/ 2147483646 h 996"/>
                <a:gd name="T18" fmla="*/ 2147483646 w 102"/>
                <a:gd name="T19" fmla="*/ 2147483646 h 996"/>
                <a:gd name="T20" fmla="*/ 2147483646 w 102"/>
                <a:gd name="T21" fmla="*/ 2147483646 h 996"/>
                <a:gd name="T22" fmla="*/ 2147483646 w 102"/>
                <a:gd name="T23" fmla="*/ 2147483646 h 996"/>
                <a:gd name="T24" fmla="*/ 2147483646 w 102"/>
                <a:gd name="T25" fmla="*/ 2147483646 h 996"/>
                <a:gd name="T26" fmla="*/ 2147483646 w 102"/>
                <a:gd name="T27" fmla="*/ 2147483646 h 996"/>
                <a:gd name="T28" fmla="*/ 2147483646 w 102"/>
                <a:gd name="T29" fmla="*/ 2147483646 h 996"/>
                <a:gd name="T30" fmla="*/ 2147483646 w 102"/>
                <a:gd name="T31" fmla="*/ 2147483646 h 996"/>
                <a:gd name="T32" fmla="*/ 2147483646 w 102"/>
                <a:gd name="T33" fmla="*/ 2147483646 h 996"/>
                <a:gd name="T34" fmla="*/ 2147483646 w 102"/>
                <a:gd name="T35" fmla="*/ 2147483646 h 996"/>
                <a:gd name="T36" fmla="*/ 2147483646 w 102"/>
                <a:gd name="T37" fmla="*/ 2147483646 h 996"/>
                <a:gd name="T38" fmla="*/ 2147483646 w 102"/>
                <a:gd name="T39" fmla="*/ 2147483646 h 996"/>
                <a:gd name="T40" fmla="*/ 2147483646 w 102"/>
                <a:gd name="T41" fmla="*/ 2147483646 h 996"/>
                <a:gd name="T42" fmla="*/ 2147483646 w 102"/>
                <a:gd name="T43" fmla="*/ 2147483646 h 996"/>
                <a:gd name="T44" fmla="*/ 2147483646 w 102"/>
                <a:gd name="T45" fmla="*/ 2147483646 h 996"/>
                <a:gd name="T46" fmla="*/ 2147483646 w 102"/>
                <a:gd name="T47" fmla="*/ 2147483646 h 996"/>
                <a:gd name="T48" fmla="*/ 2147483646 w 102"/>
                <a:gd name="T49" fmla="*/ 2147483646 h 996"/>
                <a:gd name="T50" fmla="*/ 2147483646 w 102"/>
                <a:gd name="T51" fmla="*/ 2147483646 h 996"/>
                <a:gd name="T52" fmla="*/ 0 w 102"/>
                <a:gd name="T53" fmla="*/ 0 h 99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02"/>
                <a:gd name="T82" fmla="*/ 0 h 996"/>
                <a:gd name="T83" fmla="*/ 102 w 102"/>
                <a:gd name="T84" fmla="*/ 996 h 99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02" h="996">
                  <a:moveTo>
                    <a:pt x="0" y="995"/>
                  </a:moveTo>
                  <a:lnTo>
                    <a:pt x="13" y="991"/>
                  </a:lnTo>
                  <a:lnTo>
                    <a:pt x="25" y="981"/>
                  </a:lnTo>
                  <a:lnTo>
                    <a:pt x="35" y="966"/>
                  </a:lnTo>
                  <a:lnTo>
                    <a:pt x="46" y="946"/>
                  </a:lnTo>
                  <a:lnTo>
                    <a:pt x="55" y="923"/>
                  </a:lnTo>
                  <a:lnTo>
                    <a:pt x="63" y="896"/>
                  </a:lnTo>
                  <a:lnTo>
                    <a:pt x="71" y="865"/>
                  </a:lnTo>
                  <a:lnTo>
                    <a:pt x="78" y="831"/>
                  </a:lnTo>
                  <a:lnTo>
                    <a:pt x="83" y="794"/>
                  </a:lnTo>
                  <a:lnTo>
                    <a:pt x="88" y="755"/>
                  </a:lnTo>
                  <a:lnTo>
                    <a:pt x="96" y="671"/>
                  </a:lnTo>
                  <a:lnTo>
                    <a:pt x="100" y="582"/>
                  </a:lnTo>
                  <a:lnTo>
                    <a:pt x="101" y="490"/>
                  </a:lnTo>
                  <a:lnTo>
                    <a:pt x="99" y="398"/>
                  </a:lnTo>
                  <a:lnTo>
                    <a:pt x="95" y="310"/>
                  </a:lnTo>
                  <a:lnTo>
                    <a:pt x="86" y="227"/>
                  </a:lnTo>
                  <a:lnTo>
                    <a:pt x="81" y="189"/>
                  </a:lnTo>
                  <a:lnTo>
                    <a:pt x="75" y="153"/>
                  </a:lnTo>
                  <a:lnTo>
                    <a:pt x="68" y="120"/>
                  </a:lnTo>
                  <a:lnTo>
                    <a:pt x="61" y="90"/>
                  </a:lnTo>
                  <a:lnTo>
                    <a:pt x="52" y="64"/>
                  </a:lnTo>
                  <a:lnTo>
                    <a:pt x="44" y="42"/>
                  </a:lnTo>
                  <a:lnTo>
                    <a:pt x="34" y="24"/>
                  </a:lnTo>
                  <a:lnTo>
                    <a:pt x="23" y="11"/>
                  </a:lnTo>
                  <a:lnTo>
                    <a:pt x="12" y="3"/>
                  </a:lnTo>
                  <a:lnTo>
                    <a:pt x="0" y="0"/>
                  </a:lnTo>
                </a:path>
              </a:pathLst>
            </a:custGeom>
            <a:noFill/>
            <a:ln w="57150" cap="rnd">
              <a:solidFill>
                <a:schemeClr val="tx1"/>
              </a:solidFill>
              <a:round/>
              <a:headEnd type="stealth" w="med" len="med"/>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 name="Rectangle 21"/>
            <p:cNvSpPr>
              <a:spLocks noChangeArrowheads="1"/>
            </p:cNvSpPr>
            <p:nvPr/>
          </p:nvSpPr>
          <p:spPr bwMode="auto">
            <a:xfrm>
              <a:off x="4832350" y="5910263"/>
              <a:ext cx="40608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600" b="1">
                  <a:latin typeface="Arial" panose="020B0604020202020204" pitchFamily="34" charset="0"/>
                  <a:ea typeface="宋体" panose="02010600030101010101" pitchFamily="2" charset="-122"/>
                </a:rPr>
                <a:t>sndpkt = make_pkt(1, data, checksum)</a:t>
              </a:r>
            </a:p>
            <a:p>
              <a:pPr>
                <a:spcBef>
                  <a:spcPct val="0"/>
                </a:spcBef>
                <a:buFontTx/>
                <a:buNone/>
              </a:pPr>
              <a:r>
                <a:rPr lang="en-US" altLang="zh-CN" sz="1600" b="1">
                  <a:latin typeface="Arial" panose="020B0604020202020204" pitchFamily="34" charset="0"/>
                  <a:ea typeface="宋体" panose="02010600030101010101" pitchFamily="2" charset="-122"/>
                </a:rPr>
                <a:t>udt_send(sndpkt)</a:t>
              </a:r>
            </a:p>
          </p:txBody>
        </p:sp>
        <p:sp>
          <p:nvSpPr>
            <p:cNvPr id="26" name="Rectangle 22"/>
            <p:cNvSpPr>
              <a:spLocks noChangeArrowheads="1"/>
            </p:cNvSpPr>
            <p:nvPr/>
          </p:nvSpPr>
          <p:spPr bwMode="auto">
            <a:xfrm>
              <a:off x="4906963" y="5518150"/>
              <a:ext cx="25781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600" b="1">
                  <a:latin typeface="Arial" panose="020B0604020202020204" pitchFamily="34" charset="0"/>
                  <a:ea typeface="宋体" panose="02010600030101010101" pitchFamily="2" charset="-122"/>
                </a:rPr>
                <a:t>rdt_send(data)</a:t>
              </a:r>
            </a:p>
          </p:txBody>
        </p:sp>
        <p:sp>
          <p:nvSpPr>
            <p:cNvPr id="27" name="Line 23"/>
            <p:cNvSpPr>
              <a:spLocks noChangeShapeType="1"/>
            </p:cNvSpPr>
            <p:nvPr/>
          </p:nvSpPr>
          <p:spPr bwMode="auto">
            <a:xfrm>
              <a:off x="4959350" y="5927725"/>
              <a:ext cx="3132138" cy="0"/>
            </a:xfrm>
            <a:prstGeom prst="line">
              <a:avLst/>
            </a:prstGeom>
            <a:noFill/>
            <a:ln w="5715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8" name="Line 25"/>
            <p:cNvSpPr>
              <a:spLocks noChangeShapeType="1"/>
            </p:cNvSpPr>
            <p:nvPr/>
          </p:nvSpPr>
          <p:spPr bwMode="auto">
            <a:xfrm>
              <a:off x="7643813" y="4366246"/>
              <a:ext cx="1552300" cy="5730"/>
            </a:xfrm>
            <a:prstGeom prst="line">
              <a:avLst/>
            </a:prstGeom>
            <a:noFill/>
            <a:ln w="5715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9" name="Rectangle 26"/>
            <p:cNvSpPr>
              <a:spLocks noChangeArrowheads="1"/>
            </p:cNvSpPr>
            <p:nvPr/>
          </p:nvSpPr>
          <p:spPr bwMode="auto">
            <a:xfrm>
              <a:off x="1978025" y="5992813"/>
              <a:ext cx="196373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600" b="1" dirty="0" err="1">
                  <a:latin typeface="Arial" panose="020B0604020202020204" pitchFamily="34" charset="0"/>
                  <a:ea typeface="宋体" panose="02010600030101010101" pitchFamily="2" charset="-122"/>
                </a:rPr>
                <a:t>udt_send</a:t>
              </a:r>
              <a:r>
                <a:rPr lang="en-US" altLang="zh-CN" sz="1600" b="1" dirty="0">
                  <a:latin typeface="Arial" panose="020B0604020202020204" pitchFamily="34" charset="0"/>
                  <a:ea typeface="宋体" panose="02010600030101010101" pitchFamily="2" charset="-122"/>
                </a:rPr>
                <a:t>(</a:t>
              </a:r>
              <a:r>
                <a:rPr lang="en-US" altLang="zh-CN" sz="1600" b="1" dirty="0" err="1">
                  <a:latin typeface="Arial" panose="020B0604020202020204" pitchFamily="34" charset="0"/>
                  <a:ea typeface="宋体" panose="02010600030101010101" pitchFamily="2" charset="-122"/>
                </a:rPr>
                <a:t>sndpkt</a:t>
              </a:r>
              <a:r>
                <a:rPr lang="en-US" altLang="zh-CN" sz="1600" b="1" dirty="0">
                  <a:latin typeface="Arial" panose="020B0604020202020204" pitchFamily="34" charset="0"/>
                  <a:ea typeface="宋体" panose="02010600030101010101" pitchFamily="2" charset="-122"/>
                </a:rPr>
                <a:t>)</a:t>
              </a:r>
            </a:p>
          </p:txBody>
        </p:sp>
        <p:sp>
          <p:nvSpPr>
            <p:cNvPr id="30" name="Rectangle 27"/>
            <p:cNvSpPr>
              <a:spLocks noChangeArrowheads="1"/>
            </p:cNvSpPr>
            <p:nvPr/>
          </p:nvSpPr>
          <p:spPr bwMode="auto">
            <a:xfrm>
              <a:off x="1951038" y="5046663"/>
              <a:ext cx="2170112" cy="66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600" b="1">
                  <a:latin typeface="Arial" panose="020B0604020202020204" pitchFamily="34" charset="0"/>
                  <a:ea typeface="宋体" panose="02010600030101010101" pitchFamily="2" charset="-122"/>
                </a:rPr>
                <a:t>rdt_rcv(rcvpkt) &amp;&amp;  </a:t>
              </a:r>
            </a:p>
            <a:p>
              <a:pPr>
                <a:spcBef>
                  <a:spcPct val="0"/>
                </a:spcBef>
                <a:buFontTx/>
                <a:buNone/>
              </a:pPr>
              <a:r>
                <a:rPr lang="en-US" altLang="zh-CN" sz="1600" b="1">
                  <a:latin typeface="Arial" panose="020B0604020202020204" pitchFamily="34" charset="0"/>
                  <a:ea typeface="宋体" panose="02010600030101010101" pitchFamily="2" charset="-122"/>
                </a:rPr>
                <a:t>( corrupt(rcvpkt) ||</a:t>
              </a:r>
            </a:p>
            <a:p>
              <a:pPr>
                <a:spcBef>
                  <a:spcPct val="0"/>
                </a:spcBef>
                <a:buFontTx/>
                <a:buNone/>
              </a:pPr>
              <a:r>
                <a:rPr lang="en-US" altLang="zh-CN" sz="1600" b="1">
                  <a:latin typeface="Arial" panose="020B0604020202020204" pitchFamily="34" charset="0"/>
                  <a:ea typeface="宋体" panose="02010600030101010101" pitchFamily="2" charset="-122"/>
                </a:rPr>
                <a:t>isNAK(rcvpkt) )</a:t>
              </a:r>
            </a:p>
          </p:txBody>
        </p:sp>
        <p:sp>
          <p:nvSpPr>
            <p:cNvPr id="31" name="Line 28"/>
            <p:cNvSpPr>
              <a:spLocks noChangeShapeType="1"/>
            </p:cNvSpPr>
            <p:nvPr/>
          </p:nvSpPr>
          <p:spPr bwMode="auto">
            <a:xfrm>
              <a:off x="1987549" y="5944042"/>
              <a:ext cx="1679575" cy="0"/>
            </a:xfrm>
            <a:prstGeom prst="line">
              <a:avLst/>
            </a:prstGeom>
            <a:noFill/>
            <a:ln w="5715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32" name="Rectangle 29"/>
            <p:cNvSpPr>
              <a:spLocks noChangeArrowheads="1"/>
            </p:cNvSpPr>
            <p:nvPr/>
          </p:nvSpPr>
          <p:spPr bwMode="auto">
            <a:xfrm>
              <a:off x="1889125" y="3190875"/>
              <a:ext cx="2276475"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600" b="1">
                  <a:latin typeface="Arial" panose="020B0604020202020204" pitchFamily="34" charset="0"/>
                  <a:ea typeface="宋体" panose="02010600030101010101" pitchFamily="2" charset="-122"/>
                </a:rPr>
                <a:t>rdt_rcv(rcvpkt)   </a:t>
              </a:r>
            </a:p>
            <a:p>
              <a:pPr>
                <a:spcBef>
                  <a:spcPct val="0"/>
                </a:spcBef>
                <a:buFontTx/>
                <a:buNone/>
              </a:pPr>
              <a:r>
                <a:rPr lang="en-US" altLang="zh-CN" sz="1600" b="1">
                  <a:latin typeface="Arial" panose="020B0604020202020204" pitchFamily="34" charset="0"/>
                  <a:ea typeface="宋体" panose="02010600030101010101" pitchFamily="2" charset="-122"/>
                </a:rPr>
                <a:t>&amp;&amp; notcorrupt(rcvpkt) </a:t>
              </a:r>
            </a:p>
            <a:p>
              <a:pPr>
                <a:spcBef>
                  <a:spcPct val="0"/>
                </a:spcBef>
                <a:buFontTx/>
                <a:buNone/>
              </a:pPr>
              <a:r>
                <a:rPr lang="en-US" altLang="zh-CN" sz="1600" b="1">
                  <a:latin typeface="Arial" panose="020B0604020202020204" pitchFamily="34" charset="0"/>
                  <a:ea typeface="宋体" panose="02010600030101010101" pitchFamily="2" charset="-122"/>
                </a:rPr>
                <a:t>&amp;&amp; isACK(rcvpkt)</a:t>
              </a:r>
              <a:r>
                <a:rPr lang="en-US" altLang="zh-CN" sz="1000" b="1">
                  <a:latin typeface="Arial" panose="020B0604020202020204" pitchFamily="34" charset="0"/>
                  <a:ea typeface="宋体" panose="02010600030101010101" pitchFamily="2" charset="-122"/>
                </a:rPr>
                <a:t> </a:t>
              </a:r>
            </a:p>
          </p:txBody>
        </p:sp>
        <p:sp>
          <p:nvSpPr>
            <p:cNvPr id="33" name="Line 30"/>
            <p:cNvSpPr>
              <a:spLocks noChangeShapeType="1"/>
            </p:cNvSpPr>
            <p:nvPr/>
          </p:nvSpPr>
          <p:spPr bwMode="auto">
            <a:xfrm>
              <a:off x="1889125" y="4158498"/>
              <a:ext cx="1876425" cy="0"/>
            </a:xfrm>
            <a:prstGeom prst="line">
              <a:avLst/>
            </a:prstGeom>
            <a:noFill/>
            <a:ln w="5715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nvGrpSpPr>
            <p:cNvPr id="34" name="Group 33"/>
            <p:cNvGrpSpPr>
              <a:grpSpLocks/>
            </p:cNvGrpSpPr>
            <p:nvPr/>
          </p:nvGrpSpPr>
          <p:grpSpPr bwMode="auto">
            <a:xfrm>
              <a:off x="6437313" y="4559300"/>
              <a:ext cx="1206500" cy="960438"/>
              <a:chOff x="3009" y="2937"/>
              <a:chExt cx="760" cy="605"/>
            </a:xfrm>
          </p:grpSpPr>
          <p:sp>
            <p:nvSpPr>
              <p:cNvPr id="35" name="Oval 31"/>
              <p:cNvSpPr>
                <a:spLocks noChangeArrowheads="1"/>
              </p:cNvSpPr>
              <p:nvPr/>
            </p:nvSpPr>
            <p:spPr bwMode="auto">
              <a:xfrm>
                <a:off x="3100" y="2937"/>
                <a:ext cx="616" cy="605"/>
              </a:xfrm>
              <a:prstGeom prst="ellipse">
                <a:avLst/>
              </a:prstGeom>
              <a:solidFill>
                <a:srgbClr val="FFFFFF"/>
              </a:solidFill>
              <a:ln w="12700">
                <a:solidFill>
                  <a:srgbClr val="000000"/>
                </a:solidFill>
                <a:round/>
                <a:headEnd/>
                <a:tailEnd/>
              </a:ln>
            </p:spPr>
            <p:txBody>
              <a:bodyPr wrap="none" anchor="ct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endParaRPr lang="zh-CN" altLang="en-US" sz="1800">
                  <a:ea typeface="宋体" panose="02010600030101010101" pitchFamily="2" charset="-122"/>
                </a:endParaRPr>
              </a:p>
            </p:txBody>
          </p:sp>
          <p:sp>
            <p:nvSpPr>
              <p:cNvPr id="36" name="Rectangle 32"/>
              <p:cNvSpPr>
                <a:spLocks noChangeArrowheads="1"/>
              </p:cNvSpPr>
              <p:nvPr/>
            </p:nvSpPr>
            <p:spPr bwMode="auto">
              <a:xfrm>
                <a:off x="3009" y="3006"/>
                <a:ext cx="760" cy="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spcBef>
                    <a:spcPct val="0"/>
                  </a:spcBef>
                  <a:buFontTx/>
                  <a:buNone/>
                </a:pPr>
                <a:r>
                  <a:rPr lang="en-US" altLang="zh-CN" sz="1400" b="1">
                    <a:latin typeface="Arial" panose="020B0604020202020204" pitchFamily="34" charset="0"/>
                    <a:ea typeface="宋体" panose="02010600030101010101" pitchFamily="2" charset="-122"/>
                  </a:rPr>
                  <a:t>    </a:t>
                </a:r>
                <a:r>
                  <a:rPr lang="zh-CN" altLang="en-US" sz="1400" b="1">
                    <a:latin typeface="Arial" panose="020B0604020202020204" pitchFamily="34" charset="0"/>
                    <a:ea typeface="宋体" panose="02010600030101010101" pitchFamily="2" charset="-122"/>
                  </a:rPr>
                  <a:t>等待来自        上层的</a:t>
                </a:r>
              </a:p>
              <a:p>
                <a:pPr algn="ctr">
                  <a:spcBef>
                    <a:spcPct val="0"/>
                  </a:spcBef>
                  <a:buFontTx/>
                  <a:buNone/>
                </a:pPr>
                <a:r>
                  <a:rPr lang="zh-CN" altLang="en-US" sz="1400" b="1">
                    <a:latin typeface="Arial" panose="020B0604020202020204" pitchFamily="34" charset="0"/>
                    <a:ea typeface="宋体" panose="02010600030101010101" pitchFamily="2" charset="-122"/>
                  </a:rPr>
                  <a:t>调用</a:t>
                </a:r>
                <a:r>
                  <a:rPr lang="en-US" altLang="zh-CN" sz="1400" b="1">
                    <a:latin typeface="Arial" panose="020B0604020202020204" pitchFamily="34" charset="0"/>
                    <a:ea typeface="宋体" panose="02010600030101010101" pitchFamily="2" charset="-122"/>
                  </a:rPr>
                  <a:t>1</a:t>
                </a:r>
              </a:p>
            </p:txBody>
          </p:sp>
        </p:grpSp>
        <p:grpSp>
          <p:nvGrpSpPr>
            <p:cNvPr id="37" name="Group 36"/>
            <p:cNvGrpSpPr>
              <a:grpSpLocks/>
            </p:cNvGrpSpPr>
            <p:nvPr/>
          </p:nvGrpSpPr>
          <p:grpSpPr bwMode="auto">
            <a:xfrm>
              <a:off x="4075113" y="4497388"/>
              <a:ext cx="1128712" cy="960437"/>
              <a:chOff x="1521" y="2898"/>
              <a:chExt cx="711" cy="605"/>
            </a:xfrm>
          </p:grpSpPr>
          <p:sp>
            <p:nvSpPr>
              <p:cNvPr id="38" name="Oval 34"/>
              <p:cNvSpPr>
                <a:spLocks noChangeArrowheads="1"/>
              </p:cNvSpPr>
              <p:nvPr/>
            </p:nvSpPr>
            <p:spPr bwMode="auto">
              <a:xfrm>
                <a:off x="1563" y="2898"/>
                <a:ext cx="616" cy="605"/>
              </a:xfrm>
              <a:prstGeom prst="ellipse">
                <a:avLst/>
              </a:prstGeom>
              <a:solidFill>
                <a:srgbClr val="FFFFFF"/>
              </a:solidFill>
              <a:ln w="12700">
                <a:solidFill>
                  <a:srgbClr val="000000"/>
                </a:solidFill>
                <a:round/>
                <a:headEnd/>
                <a:tailEnd/>
              </a:ln>
            </p:spPr>
            <p:txBody>
              <a:bodyPr wrap="none" anchor="ct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endParaRPr lang="zh-CN" altLang="en-US" sz="1800">
                  <a:ea typeface="宋体" panose="02010600030101010101" pitchFamily="2" charset="-122"/>
                </a:endParaRPr>
              </a:p>
            </p:txBody>
          </p:sp>
          <p:sp>
            <p:nvSpPr>
              <p:cNvPr id="39" name="Rectangle 35"/>
              <p:cNvSpPr>
                <a:spLocks noChangeArrowheads="1"/>
              </p:cNvSpPr>
              <p:nvPr/>
            </p:nvSpPr>
            <p:spPr bwMode="auto">
              <a:xfrm>
                <a:off x="1521" y="2961"/>
                <a:ext cx="711" cy="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spcBef>
                    <a:spcPct val="0"/>
                  </a:spcBef>
                  <a:buFontTx/>
                  <a:buNone/>
                </a:pPr>
                <a:r>
                  <a:rPr lang="zh-CN" altLang="en-US" sz="1400" b="1">
                    <a:latin typeface="Arial" panose="020B0604020202020204" pitchFamily="34" charset="0"/>
                    <a:ea typeface="宋体" panose="02010600030101010101" pitchFamily="2" charset="-122"/>
                  </a:rPr>
                  <a:t>等待</a:t>
                </a:r>
              </a:p>
              <a:p>
                <a:pPr algn="ctr">
                  <a:spcBef>
                    <a:spcPct val="0"/>
                  </a:spcBef>
                  <a:buFontTx/>
                  <a:buNone/>
                </a:pPr>
                <a:r>
                  <a:rPr lang="zh-CN" altLang="en-US" sz="1400" b="1">
                    <a:latin typeface="Arial" panose="020B0604020202020204" pitchFamily="34" charset="0"/>
                    <a:ea typeface="宋体" panose="02010600030101010101" pitchFamily="2" charset="-122"/>
                  </a:rPr>
                  <a:t> </a:t>
                </a:r>
                <a:r>
                  <a:rPr lang="en-US" altLang="zh-CN" sz="1400" b="1">
                    <a:latin typeface="Arial" panose="020B0604020202020204" pitchFamily="34" charset="0"/>
                    <a:ea typeface="宋体" panose="02010600030101010101" pitchFamily="2" charset="-122"/>
                  </a:rPr>
                  <a:t>ACK </a:t>
                </a:r>
                <a:r>
                  <a:rPr lang="zh-CN" altLang="en-US" sz="1400" b="1">
                    <a:latin typeface="Arial" panose="020B0604020202020204" pitchFamily="34" charset="0"/>
                    <a:ea typeface="宋体" panose="02010600030101010101" pitchFamily="2" charset="-122"/>
                  </a:rPr>
                  <a:t>或 </a:t>
                </a:r>
                <a:r>
                  <a:rPr lang="en-US" altLang="zh-CN" sz="1400" b="1">
                    <a:latin typeface="Arial" panose="020B0604020202020204" pitchFamily="34" charset="0"/>
                    <a:ea typeface="宋体" panose="02010600030101010101" pitchFamily="2" charset="-122"/>
                  </a:rPr>
                  <a:t>NAK 1</a:t>
                </a:r>
              </a:p>
            </p:txBody>
          </p:sp>
        </p:grpSp>
        <p:sp>
          <p:nvSpPr>
            <p:cNvPr id="42" name="Rectangle 37"/>
            <p:cNvSpPr>
              <a:spLocks noChangeArrowheads="1"/>
            </p:cNvSpPr>
            <p:nvPr/>
          </p:nvSpPr>
          <p:spPr bwMode="auto">
            <a:xfrm>
              <a:off x="8335169" y="4441031"/>
              <a:ext cx="323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spcBef>
                  <a:spcPct val="0"/>
                </a:spcBef>
                <a:buFontTx/>
                <a:buNone/>
              </a:pPr>
              <a:r>
                <a:rPr lang="en-US" altLang="zh-CN" sz="1600" b="1" dirty="0">
                  <a:latin typeface="Symbol" panose="05050102010706020507" pitchFamily="18" charset="2"/>
                  <a:ea typeface="宋体" panose="02010600030101010101" pitchFamily="2" charset="-122"/>
                </a:rPr>
                <a:t>L</a:t>
              </a:r>
            </a:p>
          </p:txBody>
        </p:sp>
        <p:sp>
          <p:nvSpPr>
            <p:cNvPr id="44" name="Rectangle 38"/>
            <p:cNvSpPr>
              <a:spLocks noChangeArrowheads="1"/>
            </p:cNvSpPr>
            <p:nvPr/>
          </p:nvSpPr>
          <p:spPr bwMode="auto">
            <a:xfrm>
              <a:off x="2609840" y="4213225"/>
              <a:ext cx="323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spcBef>
                  <a:spcPct val="0"/>
                </a:spcBef>
                <a:buFontTx/>
                <a:buNone/>
              </a:pPr>
              <a:r>
                <a:rPr lang="en-US" altLang="zh-CN" sz="1600" b="1" dirty="0">
                  <a:latin typeface="Symbol" panose="05050102010706020507" pitchFamily="18" charset="2"/>
                  <a:ea typeface="宋体" panose="02010600030101010101" pitchFamily="2" charset="-122"/>
                </a:rPr>
                <a:t>L</a:t>
              </a:r>
            </a:p>
          </p:txBody>
        </p:sp>
        <p:sp>
          <p:nvSpPr>
            <p:cNvPr id="45" name="Rectangle 16"/>
            <p:cNvSpPr>
              <a:spLocks noChangeArrowheads="1"/>
            </p:cNvSpPr>
            <p:nvPr/>
          </p:nvSpPr>
          <p:spPr bwMode="auto">
            <a:xfrm>
              <a:off x="7685088" y="2073275"/>
              <a:ext cx="2767012"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600" b="1" dirty="0" err="1">
                  <a:latin typeface="Arial" panose="020B0604020202020204" pitchFamily="34" charset="0"/>
                  <a:ea typeface="宋体" panose="02010600030101010101" pitchFamily="2" charset="-122"/>
                </a:rPr>
                <a:t>rdt_rcv</a:t>
              </a:r>
              <a:r>
                <a:rPr lang="en-US" altLang="zh-CN" sz="1600" b="1" dirty="0">
                  <a:latin typeface="Arial" panose="020B0604020202020204" pitchFamily="34" charset="0"/>
                  <a:ea typeface="宋体" panose="02010600030101010101" pitchFamily="2" charset="-122"/>
                </a:rPr>
                <a:t>(</a:t>
              </a:r>
              <a:r>
                <a:rPr lang="en-US" altLang="zh-CN" sz="1600" b="1" dirty="0" err="1">
                  <a:latin typeface="Arial" panose="020B0604020202020204" pitchFamily="34" charset="0"/>
                  <a:ea typeface="宋体" panose="02010600030101010101" pitchFamily="2" charset="-122"/>
                </a:rPr>
                <a:t>rcvpkt</a:t>
              </a:r>
              <a:r>
                <a:rPr lang="en-US" altLang="zh-CN" sz="1600" b="1" dirty="0">
                  <a:latin typeface="Arial" panose="020B0604020202020204" pitchFamily="34" charset="0"/>
                  <a:ea typeface="宋体" panose="02010600030101010101" pitchFamily="2" charset="-122"/>
                </a:rPr>
                <a:t>) &amp;&amp;  </a:t>
              </a:r>
            </a:p>
            <a:p>
              <a:pPr>
                <a:spcBef>
                  <a:spcPct val="0"/>
                </a:spcBef>
                <a:buFontTx/>
                <a:buNone/>
              </a:pPr>
              <a:r>
                <a:rPr lang="en-US" altLang="zh-CN" sz="1600" b="1" dirty="0">
                  <a:latin typeface="Arial" panose="020B0604020202020204" pitchFamily="34" charset="0"/>
                  <a:ea typeface="宋体" panose="02010600030101010101" pitchFamily="2" charset="-122"/>
                </a:rPr>
                <a:t>( corrupt(</a:t>
              </a:r>
              <a:r>
                <a:rPr lang="en-US" altLang="zh-CN" sz="1600" b="1" dirty="0" err="1">
                  <a:latin typeface="Arial" panose="020B0604020202020204" pitchFamily="34" charset="0"/>
                  <a:ea typeface="宋体" panose="02010600030101010101" pitchFamily="2" charset="-122"/>
                </a:rPr>
                <a:t>rcvpkt</a:t>
              </a:r>
              <a:r>
                <a:rPr lang="en-US" altLang="zh-CN" sz="1600" b="1" dirty="0">
                  <a:latin typeface="Arial" panose="020B0604020202020204" pitchFamily="34" charset="0"/>
                  <a:ea typeface="宋体" panose="02010600030101010101" pitchFamily="2" charset="-122"/>
                </a:rPr>
                <a:t>) ||</a:t>
              </a:r>
            </a:p>
            <a:p>
              <a:pPr>
                <a:spcBef>
                  <a:spcPct val="0"/>
                </a:spcBef>
                <a:buFontTx/>
                <a:buNone/>
              </a:pPr>
              <a:r>
                <a:rPr lang="en-US" altLang="zh-CN" sz="1600" b="1" dirty="0" err="1">
                  <a:latin typeface="Arial" panose="020B0604020202020204" pitchFamily="34" charset="0"/>
                  <a:ea typeface="宋体" panose="02010600030101010101" pitchFamily="2" charset="-122"/>
                </a:rPr>
                <a:t>isNAK</a:t>
              </a:r>
              <a:r>
                <a:rPr lang="en-US" altLang="zh-CN" sz="1600" b="1" dirty="0">
                  <a:latin typeface="Arial" panose="020B0604020202020204" pitchFamily="34" charset="0"/>
                  <a:ea typeface="宋体" panose="02010600030101010101" pitchFamily="2" charset="-122"/>
                </a:rPr>
                <a:t>(</a:t>
              </a:r>
              <a:r>
                <a:rPr lang="en-US" altLang="zh-CN" sz="1600" b="1" dirty="0" err="1">
                  <a:latin typeface="Arial" panose="020B0604020202020204" pitchFamily="34" charset="0"/>
                  <a:ea typeface="宋体" panose="02010600030101010101" pitchFamily="2" charset="-122"/>
                </a:rPr>
                <a:t>rcvpkt</a:t>
              </a:r>
              <a:r>
                <a:rPr lang="en-US" altLang="zh-CN" sz="1600" b="1" dirty="0">
                  <a:latin typeface="Arial" panose="020B0604020202020204" pitchFamily="34" charset="0"/>
                  <a:ea typeface="宋体" panose="02010600030101010101" pitchFamily="2" charset="-122"/>
                </a:rPr>
                <a:t>) )</a:t>
              </a:r>
            </a:p>
          </p:txBody>
        </p:sp>
        <p:sp>
          <p:nvSpPr>
            <p:cNvPr id="46" name="Rectangle 24"/>
            <p:cNvSpPr>
              <a:spLocks noChangeArrowheads="1"/>
            </p:cNvSpPr>
            <p:nvPr/>
          </p:nvSpPr>
          <p:spPr bwMode="auto">
            <a:xfrm>
              <a:off x="7559675" y="3514725"/>
              <a:ext cx="3232150"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600" b="1">
                  <a:latin typeface="Arial" panose="020B0604020202020204" pitchFamily="34" charset="0"/>
                  <a:ea typeface="宋体" panose="02010600030101010101" pitchFamily="2" charset="-122"/>
                </a:rPr>
                <a:t>rdt_rcv(rcvpkt)   </a:t>
              </a:r>
            </a:p>
            <a:p>
              <a:pPr>
                <a:spcBef>
                  <a:spcPct val="0"/>
                </a:spcBef>
                <a:buFontTx/>
                <a:buNone/>
              </a:pPr>
              <a:r>
                <a:rPr lang="en-US" altLang="zh-CN" sz="1600" b="1">
                  <a:latin typeface="Arial" panose="020B0604020202020204" pitchFamily="34" charset="0"/>
                  <a:ea typeface="宋体" panose="02010600030101010101" pitchFamily="2" charset="-122"/>
                </a:rPr>
                <a:t>&amp;&amp; notcorrupt(rcvpkt) </a:t>
              </a:r>
            </a:p>
            <a:p>
              <a:pPr>
                <a:spcBef>
                  <a:spcPct val="0"/>
                </a:spcBef>
                <a:buFontTx/>
                <a:buNone/>
              </a:pPr>
              <a:r>
                <a:rPr lang="en-US" altLang="zh-CN" sz="1600" b="1">
                  <a:latin typeface="Arial" panose="020B0604020202020204" pitchFamily="34" charset="0"/>
                  <a:ea typeface="宋体" panose="02010600030101010101" pitchFamily="2" charset="-122"/>
                </a:rPr>
                <a:t>&amp;&amp; isACK(rcvpkt) </a:t>
              </a:r>
            </a:p>
          </p:txBody>
        </p:sp>
        <p:sp>
          <p:nvSpPr>
            <p:cNvPr id="43" name="Rectangle 26"/>
            <p:cNvSpPr>
              <a:spLocks noChangeArrowheads="1"/>
            </p:cNvSpPr>
            <p:nvPr/>
          </p:nvSpPr>
          <p:spPr bwMode="auto">
            <a:xfrm>
              <a:off x="7616825" y="2930526"/>
              <a:ext cx="196373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600" b="1" dirty="0" err="1">
                  <a:latin typeface="Arial" panose="020B0604020202020204" pitchFamily="34" charset="0"/>
                  <a:ea typeface="宋体" panose="02010600030101010101" pitchFamily="2" charset="-122"/>
                </a:rPr>
                <a:t>udt_send</a:t>
              </a:r>
              <a:r>
                <a:rPr lang="en-US" altLang="zh-CN" sz="1600" b="1" dirty="0">
                  <a:latin typeface="Arial" panose="020B0604020202020204" pitchFamily="34" charset="0"/>
                  <a:ea typeface="宋体" panose="02010600030101010101" pitchFamily="2" charset="-122"/>
                </a:rPr>
                <a:t>(</a:t>
              </a:r>
              <a:r>
                <a:rPr lang="en-US" altLang="zh-CN" sz="1600" b="1" dirty="0" err="1">
                  <a:latin typeface="Arial" panose="020B0604020202020204" pitchFamily="34" charset="0"/>
                  <a:ea typeface="宋体" panose="02010600030101010101" pitchFamily="2" charset="-122"/>
                </a:rPr>
                <a:t>sndpkt</a:t>
              </a:r>
              <a:r>
                <a:rPr lang="en-US" altLang="zh-CN" sz="1600" b="1" dirty="0">
                  <a:latin typeface="Arial" panose="020B0604020202020204" pitchFamily="34" charset="0"/>
                  <a:ea typeface="宋体" panose="02010600030101010101" pitchFamily="2" charset="-122"/>
                </a:rPr>
                <a:t>)</a:t>
              </a:r>
            </a:p>
          </p:txBody>
        </p:sp>
      </p:grpSp>
    </p:spTree>
    <p:extLst>
      <p:ext uri="{BB962C8B-B14F-4D97-AF65-F5344CB8AC3E}">
        <p14:creationId xmlns:p14="http://schemas.microsoft.com/office/powerpoint/2010/main" val="27632340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1754188" y="3810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可靠数据传输原理</a:t>
            </a:r>
          </a:p>
        </p:txBody>
      </p:sp>
      <p:sp>
        <p:nvSpPr>
          <p:cNvPr id="41" name="矩形 40"/>
          <p:cNvSpPr/>
          <p:nvPr/>
        </p:nvSpPr>
        <p:spPr>
          <a:xfrm>
            <a:off x="2139372" y="710268"/>
            <a:ext cx="7913257" cy="646331"/>
          </a:xfrm>
          <a:prstGeom prst="rect">
            <a:avLst/>
          </a:prstGeom>
        </p:spPr>
        <p:txBody>
          <a:bodyPr wrap="none">
            <a:spAutoFit/>
          </a:bodyPr>
          <a:lstStyle/>
          <a:p>
            <a:pPr algn="ctr"/>
            <a:r>
              <a:rPr lang="en-US" altLang="zh-CN" sz="3600" b="1" dirty="0">
                <a:solidFill>
                  <a:schemeClr val="accent1"/>
                </a:solidFill>
                <a:cs typeface="+mn-ea"/>
                <a:sym typeface="+mn-lt"/>
              </a:rPr>
              <a:t>rdt2.1: </a:t>
            </a:r>
            <a:r>
              <a:rPr lang="zh-CN" altLang="en-US" sz="3600" b="1" dirty="0">
                <a:solidFill>
                  <a:schemeClr val="accent1"/>
                </a:solidFill>
                <a:cs typeface="+mn-ea"/>
                <a:sym typeface="+mn-lt"/>
              </a:rPr>
              <a:t>接收方</a:t>
            </a:r>
            <a:r>
              <a:rPr lang="zh-CN" altLang="en-US" sz="3600" b="1" dirty="0" smtClean="0">
                <a:solidFill>
                  <a:schemeClr val="accent1"/>
                </a:solidFill>
                <a:cs typeface="+mn-ea"/>
                <a:sym typeface="+mn-lt"/>
              </a:rPr>
              <a:t>处理破坏的 </a:t>
            </a:r>
            <a:r>
              <a:rPr lang="en-US" altLang="zh-CN" sz="3600" b="1" dirty="0">
                <a:solidFill>
                  <a:schemeClr val="accent1"/>
                </a:solidFill>
                <a:cs typeface="+mn-ea"/>
                <a:sym typeface="+mn-lt"/>
              </a:rPr>
              <a:t>ACK/NAKs</a:t>
            </a:r>
          </a:p>
        </p:txBody>
      </p:sp>
      <p:grpSp>
        <p:nvGrpSpPr>
          <p:cNvPr id="2" name="组合 1">
            <a:extLst>
              <a:ext uri="{FF2B5EF4-FFF2-40B4-BE49-F238E27FC236}">
                <a16:creationId xmlns:a16="http://schemas.microsoft.com/office/drawing/2014/main" id="{D652273E-D6DF-4D0E-AD0F-EF59BEE8FE56}"/>
              </a:ext>
            </a:extLst>
          </p:cNvPr>
          <p:cNvGrpSpPr/>
          <p:nvPr/>
        </p:nvGrpSpPr>
        <p:grpSpPr>
          <a:xfrm>
            <a:off x="1804988" y="1419225"/>
            <a:ext cx="9002712" cy="5199063"/>
            <a:chOff x="1804988" y="1343025"/>
            <a:chExt cx="9002712" cy="5199063"/>
          </a:xfrm>
        </p:grpSpPr>
        <p:sp>
          <p:nvSpPr>
            <p:cNvPr id="9" name="Rectangle 3"/>
            <p:cNvSpPr>
              <a:spLocks noChangeArrowheads="1"/>
            </p:cNvSpPr>
            <p:nvPr/>
          </p:nvSpPr>
          <p:spPr bwMode="auto">
            <a:xfrm>
              <a:off x="7780338" y="3089275"/>
              <a:ext cx="3027362"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400" b="1">
                  <a:latin typeface="Arial" panose="020B0604020202020204" pitchFamily="34" charset="0"/>
                  <a:ea typeface="宋体" panose="02010600030101010101" pitchFamily="2" charset="-122"/>
                </a:rPr>
                <a:t>sndpkt = make_pkt(NAK, chksum)</a:t>
              </a:r>
            </a:p>
            <a:p>
              <a:pPr>
                <a:spcBef>
                  <a:spcPct val="0"/>
                </a:spcBef>
                <a:buFontTx/>
                <a:buNone/>
              </a:pPr>
              <a:r>
                <a:rPr lang="en-US" altLang="zh-CN" sz="1400" b="1">
                  <a:latin typeface="Arial" panose="020B0604020202020204" pitchFamily="34" charset="0"/>
                  <a:ea typeface="宋体" panose="02010600030101010101" pitchFamily="2" charset="-122"/>
                </a:rPr>
                <a:t>udt_send(sndpkt)</a:t>
              </a:r>
            </a:p>
          </p:txBody>
        </p:sp>
        <p:grpSp>
          <p:nvGrpSpPr>
            <p:cNvPr id="10" name="Group 6"/>
            <p:cNvGrpSpPr>
              <a:grpSpLocks/>
            </p:cNvGrpSpPr>
            <p:nvPr/>
          </p:nvGrpSpPr>
          <p:grpSpPr bwMode="auto">
            <a:xfrm>
              <a:off x="4699000" y="3497263"/>
              <a:ext cx="820738" cy="835025"/>
              <a:chOff x="1912" y="2029"/>
              <a:chExt cx="517" cy="526"/>
            </a:xfrm>
          </p:grpSpPr>
          <p:sp>
            <p:nvSpPr>
              <p:cNvPr id="11" name="Oval 4"/>
              <p:cNvSpPr>
                <a:spLocks noChangeArrowheads="1"/>
              </p:cNvSpPr>
              <p:nvPr/>
            </p:nvSpPr>
            <p:spPr bwMode="auto">
              <a:xfrm>
                <a:off x="1912" y="2029"/>
                <a:ext cx="494" cy="526"/>
              </a:xfrm>
              <a:prstGeom prst="ellipse">
                <a:avLst/>
              </a:prstGeom>
              <a:solidFill>
                <a:srgbClr val="FFFFFF"/>
              </a:solidFill>
              <a:ln w="12700">
                <a:solidFill>
                  <a:srgbClr val="000000"/>
                </a:solidFill>
                <a:round/>
                <a:headEnd/>
                <a:tailEnd/>
              </a:ln>
            </p:spPr>
            <p:txBody>
              <a:bodyPr wrap="none" anchor="ct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endParaRPr lang="zh-CN" altLang="en-US" sz="1800">
                  <a:ea typeface="宋体" panose="02010600030101010101" pitchFamily="2" charset="-122"/>
                </a:endParaRPr>
              </a:p>
            </p:txBody>
          </p:sp>
          <p:sp>
            <p:nvSpPr>
              <p:cNvPr id="12" name="Rectangle 5"/>
              <p:cNvSpPr>
                <a:spLocks noChangeArrowheads="1"/>
              </p:cNvSpPr>
              <p:nvPr/>
            </p:nvSpPr>
            <p:spPr bwMode="auto">
              <a:xfrm>
                <a:off x="1925" y="2054"/>
                <a:ext cx="504" cy="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spcBef>
                    <a:spcPct val="0"/>
                  </a:spcBef>
                  <a:buFontTx/>
                  <a:buNone/>
                </a:pPr>
                <a:r>
                  <a:rPr lang="zh-CN" altLang="en-US" sz="1400" b="1">
                    <a:latin typeface="Arial" panose="020B0604020202020204" pitchFamily="34" charset="0"/>
                    <a:ea typeface="宋体" panose="02010600030101010101" pitchFamily="2" charset="-122"/>
                  </a:rPr>
                  <a:t>等待来自下层的</a:t>
                </a:r>
                <a:r>
                  <a:rPr lang="en-US" altLang="zh-CN" sz="1400" b="1">
                    <a:latin typeface="Arial" panose="020B0604020202020204" pitchFamily="34" charset="0"/>
                    <a:ea typeface="宋体" panose="02010600030101010101" pitchFamily="2" charset="-122"/>
                  </a:rPr>
                  <a:t>0</a:t>
                </a:r>
              </a:p>
            </p:txBody>
          </p:sp>
        </p:grpSp>
        <p:sp>
          <p:nvSpPr>
            <p:cNvPr id="13" name="Line 7"/>
            <p:cNvSpPr>
              <a:spLocks noChangeShapeType="1"/>
            </p:cNvSpPr>
            <p:nvPr/>
          </p:nvSpPr>
          <p:spPr bwMode="auto">
            <a:xfrm>
              <a:off x="4506913" y="2336800"/>
              <a:ext cx="482600" cy="1123950"/>
            </a:xfrm>
            <a:prstGeom prst="line">
              <a:avLst/>
            </a:prstGeom>
            <a:noFill/>
            <a:ln w="38100">
              <a:solidFill>
                <a:schemeClr val="tx1"/>
              </a:solidFill>
              <a:prstDash val="dash"/>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4" name="Freeform 8"/>
            <p:cNvSpPr>
              <a:spLocks/>
            </p:cNvSpPr>
            <p:nvPr/>
          </p:nvSpPr>
          <p:spPr bwMode="auto">
            <a:xfrm>
              <a:off x="5219700" y="2938463"/>
              <a:ext cx="1592263" cy="598487"/>
            </a:xfrm>
            <a:custGeom>
              <a:avLst/>
              <a:gdLst>
                <a:gd name="T0" fmla="*/ 0 w 1003"/>
                <a:gd name="T1" fmla="*/ 2147483646 h 377"/>
                <a:gd name="T2" fmla="*/ 2147483646 w 1003"/>
                <a:gd name="T3" fmla="*/ 2147483646 h 377"/>
                <a:gd name="T4" fmla="*/ 2147483646 w 1003"/>
                <a:gd name="T5" fmla="*/ 2147483646 h 377"/>
                <a:gd name="T6" fmla="*/ 2147483646 w 1003"/>
                <a:gd name="T7" fmla="*/ 2147483646 h 377"/>
                <a:gd name="T8" fmla="*/ 2147483646 w 1003"/>
                <a:gd name="T9" fmla="*/ 2147483646 h 377"/>
                <a:gd name="T10" fmla="*/ 2147483646 w 1003"/>
                <a:gd name="T11" fmla="*/ 2147483646 h 377"/>
                <a:gd name="T12" fmla="*/ 2147483646 w 1003"/>
                <a:gd name="T13" fmla="*/ 2147483646 h 377"/>
                <a:gd name="T14" fmla="*/ 2147483646 w 1003"/>
                <a:gd name="T15" fmla="*/ 2147483646 h 377"/>
                <a:gd name="T16" fmla="*/ 2147483646 w 1003"/>
                <a:gd name="T17" fmla="*/ 2147483646 h 377"/>
                <a:gd name="T18" fmla="*/ 2147483646 w 1003"/>
                <a:gd name="T19" fmla="*/ 2147483646 h 377"/>
                <a:gd name="T20" fmla="*/ 2147483646 w 1003"/>
                <a:gd name="T21" fmla="*/ 2147483646 h 377"/>
                <a:gd name="T22" fmla="*/ 2147483646 w 1003"/>
                <a:gd name="T23" fmla="*/ 2147483646 h 377"/>
                <a:gd name="T24" fmla="*/ 2147483646 w 1003"/>
                <a:gd name="T25" fmla="*/ 2147483646 h 377"/>
                <a:gd name="T26" fmla="*/ 2147483646 w 1003"/>
                <a:gd name="T27" fmla="*/ 2147483646 h 377"/>
                <a:gd name="T28" fmla="*/ 2147483646 w 1003"/>
                <a:gd name="T29" fmla="*/ 2147483646 h 377"/>
                <a:gd name="T30" fmla="*/ 2147483646 w 1003"/>
                <a:gd name="T31" fmla="*/ 2147483646 h 377"/>
                <a:gd name="T32" fmla="*/ 2147483646 w 1003"/>
                <a:gd name="T33" fmla="*/ 0 h 377"/>
                <a:gd name="T34" fmla="*/ 2147483646 w 1003"/>
                <a:gd name="T35" fmla="*/ 2147483646 h 377"/>
                <a:gd name="T36" fmla="*/ 2147483646 w 1003"/>
                <a:gd name="T37" fmla="*/ 2147483646 h 377"/>
                <a:gd name="T38" fmla="*/ 2147483646 w 1003"/>
                <a:gd name="T39" fmla="*/ 2147483646 h 377"/>
                <a:gd name="T40" fmla="*/ 2147483646 w 1003"/>
                <a:gd name="T41" fmla="*/ 2147483646 h 377"/>
                <a:gd name="T42" fmla="*/ 2147483646 w 1003"/>
                <a:gd name="T43" fmla="*/ 2147483646 h 377"/>
                <a:gd name="T44" fmla="*/ 2147483646 w 1003"/>
                <a:gd name="T45" fmla="*/ 2147483646 h 377"/>
                <a:gd name="T46" fmla="*/ 2147483646 w 1003"/>
                <a:gd name="T47" fmla="*/ 2147483646 h 377"/>
                <a:gd name="T48" fmla="*/ 2147483646 w 1003"/>
                <a:gd name="T49" fmla="*/ 2147483646 h 377"/>
                <a:gd name="T50" fmla="*/ 2147483646 w 1003"/>
                <a:gd name="T51" fmla="*/ 2147483646 h 377"/>
                <a:gd name="T52" fmla="*/ 2147483646 w 1003"/>
                <a:gd name="T53" fmla="*/ 2147483646 h 377"/>
                <a:gd name="T54" fmla="*/ 2147483646 w 1003"/>
                <a:gd name="T55" fmla="*/ 2147483646 h 377"/>
                <a:gd name="T56" fmla="*/ 2147483646 w 1003"/>
                <a:gd name="T57" fmla="*/ 2147483646 h 377"/>
                <a:gd name="T58" fmla="*/ 2147483646 w 1003"/>
                <a:gd name="T59" fmla="*/ 2147483646 h 377"/>
                <a:gd name="T60" fmla="*/ 2147483646 w 1003"/>
                <a:gd name="T61" fmla="*/ 2147483646 h 377"/>
                <a:gd name="T62" fmla="*/ 2147483646 w 1003"/>
                <a:gd name="T63" fmla="*/ 2147483646 h 377"/>
                <a:gd name="T64" fmla="*/ 2147483646 w 1003"/>
                <a:gd name="T65" fmla="*/ 2147483646 h 37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3"/>
                <a:gd name="T100" fmla="*/ 0 h 377"/>
                <a:gd name="T101" fmla="*/ 1003 w 1003"/>
                <a:gd name="T102" fmla="*/ 377 h 37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3" h="377">
                  <a:moveTo>
                    <a:pt x="0" y="376"/>
                  </a:moveTo>
                  <a:lnTo>
                    <a:pt x="5" y="329"/>
                  </a:lnTo>
                  <a:lnTo>
                    <a:pt x="15" y="286"/>
                  </a:lnTo>
                  <a:lnTo>
                    <a:pt x="30" y="245"/>
                  </a:lnTo>
                  <a:lnTo>
                    <a:pt x="49" y="208"/>
                  </a:lnTo>
                  <a:lnTo>
                    <a:pt x="73" y="174"/>
                  </a:lnTo>
                  <a:lnTo>
                    <a:pt x="100" y="143"/>
                  </a:lnTo>
                  <a:lnTo>
                    <a:pt x="132" y="115"/>
                  </a:lnTo>
                  <a:lnTo>
                    <a:pt x="166" y="90"/>
                  </a:lnTo>
                  <a:lnTo>
                    <a:pt x="202" y="68"/>
                  </a:lnTo>
                  <a:lnTo>
                    <a:pt x="242" y="50"/>
                  </a:lnTo>
                  <a:lnTo>
                    <a:pt x="283" y="34"/>
                  </a:lnTo>
                  <a:lnTo>
                    <a:pt x="326" y="21"/>
                  </a:lnTo>
                  <a:lnTo>
                    <a:pt x="371" y="12"/>
                  </a:lnTo>
                  <a:lnTo>
                    <a:pt x="417" y="5"/>
                  </a:lnTo>
                  <a:lnTo>
                    <a:pt x="463" y="1"/>
                  </a:lnTo>
                  <a:lnTo>
                    <a:pt x="509" y="0"/>
                  </a:lnTo>
                  <a:lnTo>
                    <a:pt x="556" y="2"/>
                  </a:lnTo>
                  <a:lnTo>
                    <a:pt x="601" y="8"/>
                  </a:lnTo>
                  <a:lnTo>
                    <a:pt x="647" y="16"/>
                  </a:lnTo>
                  <a:lnTo>
                    <a:pt x="691" y="26"/>
                  </a:lnTo>
                  <a:lnTo>
                    <a:pt x="733" y="40"/>
                  </a:lnTo>
                  <a:lnTo>
                    <a:pt x="774" y="57"/>
                  </a:lnTo>
                  <a:lnTo>
                    <a:pt x="812" y="76"/>
                  </a:lnTo>
                  <a:lnTo>
                    <a:pt x="849" y="99"/>
                  </a:lnTo>
                  <a:lnTo>
                    <a:pt x="881" y="123"/>
                  </a:lnTo>
                  <a:lnTo>
                    <a:pt x="911" y="151"/>
                  </a:lnTo>
                  <a:lnTo>
                    <a:pt x="938" y="182"/>
                  </a:lnTo>
                  <a:lnTo>
                    <a:pt x="960" y="216"/>
                  </a:lnTo>
                  <a:lnTo>
                    <a:pt x="978" y="252"/>
                  </a:lnTo>
                  <a:lnTo>
                    <a:pt x="991" y="291"/>
                  </a:lnTo>
                  <a:lnTo>
                    <a:pt x="999" y="332"/>
                  </a:lnTo>
                  <a:lnTo>
                    <a:pt x="1002" y="376"/>
                  </a:lnTo>
                </a:path>
              </a:pathLst>
            </a:custGeom>
            <a:noFill/>
            <a:ln w="3810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 name="Rectangle 9"/>
            <p:cNvSpPr>
              <a:spLocks noChangeArrowheads="1"/>
            </p:cNvSpPr>
            <p:nvPr/>
          </p:nvSpPr>
          <p:spPr bwMode="auto">
            <a:xfrm>
              <a:off x="7932738" y="4121150"/>
              <a:ext cx="2624137"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400" b="1">
                  <a:latin typeface="Arial" panose="020B0604020202020204" pitchFamily="34" charset="0"/>
                  <a:ea typeface="宋体" panose="02010600030101010101" pitchFamily="2" charset="-122"/>
                </a:rPr>
                <a:t>rdt_rcv(rcvpkt) &amp;&amp; </a:t>
              </a:r>
            </a:p>
            <a:p>
              <a:pPr>
                <a:spcBef>
                  <a:spcPct val="0"/>
                </a:spcBef>
                <a:buFontTx/>
                <a:buNone/>
              </a:pPr>
              <a:r>
                <a:rPr lang="en-US" altLang="zh-CN" sz="1400" b="1">
                  <a:latin typeface="Arial" panose="020B0604020202020204" pitchFamily="34" charset="0"/>
                  <a:ea typeface="宋体" panose="02010600030101010101" pitchFamily="2" charset="-122"/>
                </a:rPr>
                <a:t>   not corrupt(rcvpkt) &amp;&amp;</a:t>
              </a:r>
            </a:p>
            <a:p>
              <a:pPr>
                <a:spcBef>
                  <a:spcPct val="0"/>
                </a:spcBef>
                <a:buFontTx/>
                <a:buNone/>
              </a:pPr>
              <a:r>
                <a:rPr lang="en-US" altLang="zh-CN" sz="1400" b="1">
                  <a:latin typeface="Arial" panose="020B0604020202020204" pitchFamily="34" charset="0"/>
                  <a:ea typeface="宋体" panose="02010600030101010101" pitchFamily="2" charset="-122"/>
                </a:rPr>
                <a:t>   has_seq0(rcvpkt)</a:t>
              </a:r>
            </a:p>
            <a:p>
              <a:pPr>
                <a:spcBef>
                  <a:spcPct val="0"/>
                </a:spcBef>
                <a:buFontTx/>
                <a:buNone/>
              </a:pPr>
              <a:endParaRPr lang="en-US" altLang="zh-CN" sz="1400" b="1">
                <a:latin typeface="Arial" panose="020B0604020202020204" pitchFamily="34" charset="0"/>
                <a:ea typeface="宋体" panose="02010600030101010101" pitchFamily="2" charset="-122"/>
              </a:endParaRPr>
            </a:p>
          </p:txBody>
        </p:sp>
        <p:sp>
          <p:nvSpPr>
            <p:cNvPr id="16" name="Line 10"/>
            <p:cNvSpPr>
              <a:spLocks noChangeShapeType="1"/>
            </p:cNvSpPr>
            <p:nvPr/>
          </p:nvSpPr>
          <p:spPr bwMode="auto">
            <a:xfrm>
              <a:off x="8113713" y="4857750"/>
              <a:ext cx="1938337"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7" name="Freeform 11"/>
            <p:cNvSpPr>
              <a:spLocks/>
            </p:cNvSpPr>
            <p:nvPr/>
          </p:nvSpPr>
          <p:spPr bwMode="auto">
            <a:xfrm>
              <a:off x="5237163" y="4351338"/>
              <a:ext cx="1592262" cy="525462"/>
            </a:xfrm>
            <a:custGeom>
              <a:avLst/>
              <a:gdLst>
                <a:gd name="T0" fmla="*/ 0 w 1003"/>
                <a:gd name="T1" fmla="*/ 0 h 331"/>
                <a:gd name="T2" fmla="*/ 2147483646 w 1003"/>
                <a:gd name="T3" fmla="*/ 2147483646 h 331"/>
                <a:gd name="T4" fmla="*/ 2147483646 w 1003"/>
                <a:gd name="T5" fmla="*/ 2147483646 h 331"/>
                <a:gd name="T6" fmla="*/ 2147483646 w 1003"/>
                <a:gd name="T7" fmla="*/ 2147483646 h 331"/>
                <a:gd name="T8" fmla="*/ 2147483646 w 1003"/>
                <a:gd name="T9" fmla="*/ 2147483646 h 331"/>
                <a:gd name="T10" fmla="*/ 2147483646 w 1003"/>
                <a:gd name="T11" fmla="*/ 2147483646 h 331"/>
                <a:gd name="T12" fmla="*/ 2147483646 w 1003"/>
                <a:gd name="T13" fmla="*/ 2147483646 h 331"/>
                <a:gd name="T14" fmla="*/ 2147483646 w 1003"/>
                <a:gd name="T15" fmla="*/ 2147483646 h 331"/>
                <a:gd name="T16" fmla="*/ 2147483646 w 1003"/>
                <a:gd name="T17" fmla="*/ 2147483646 h 331"/>
                <a:gd name="T18" fmla="*/ 2147483646 w 1003"/>
                <a:gd name="T19" fmla="*/ 2147483646 h 331"/>
                <a:gd name="T20" fmla="*/ 2147483646 w 1003"/>
                <a:gd name="T21" fmla="*/ 2147483646 h 331"/>
                <a:gd name="T22" fmla="*/ 2147483646 w 1003"/>
                <a:gd name="T23" fmla="*/ 2147483646 h 331"/>
                <a:gd name="T24" fmla="*/ 2147483646 w 1003"/>
                <a:gd name="T25" fmla="*/ 2147483646 h 331"/>
                <a:gd name="T26" fmla="*/ 2147483646 w 1003"/>
                <a:gd name="T27" fmla="*/ 2147483646 h 331"/>
                <a:gd name="T28" fmla="*/ 2147483646 w 1003"/>
                <a:gd name="T29" fmla="*/ 2147483646 h 331"/>
                <a:gd name="T30" fmla="*/ 2147483646 w 1003"/>
                <a:gd name="T31" fmla="*/ 2147483646 h 331"/>
                <a:gd name="T32" fmla="*/ 2147483646 w 1003"/>
                <a:gd name="T33" fmla="*/ 2147483646 h 331"/>
                <a:gd name="T34" fmla="*/ 2147483646 w 1003"/>
                <a:gd name="T35" fmla="*/ 2147483646 h 331"/>
                <a:gd name="T36" fmla="*/ 2147483646 w 1003"/>
                <a:gd name="T37" fmla="*/ 2147483646 h 331"/>
                <a:gd name="T38" fmla="*/ 2147483646 w 1003"/>
                <a:gd name="T39" fmla="*/ 2147483646 h 331"/>
                <a:gd name="T40" fmla="*/ 2147483646 w 1003"/>
                <a:gd name="T41" fmla="*/ 2147483646 h 331"/>
                <a:gd name="T42" fmla="*/ 2147483646 w 1003"/>
                <a:gd name="T43" fmla="*/ 2147483646 h 331"/>
                <a:gd name="T44" fmla="*/ 2147483646 w 1003"/>
                <a:gd name="T45" fmla="*/ 2147483646 h 331"/>
                <a:gd name="T46" fmla="*/ 2147483646 w 1003"/>
                <a:gd name="T47" fmla="*/ 2147483646 h 331"/>
                <a:gd name="T48" fmla="*/ 2147483646 w 1003"/>
                <a:gd name="T49" fmla="*/ 2147483646 h 331"/>
                <a:gd name="T50" fmla="*/ 2147483646 w 1003"/>
                <a:gd name="T51" fmla="*/ 2147483646 h 331"/>
                <a:gd name="T52" fmla="*/ 2147483646 w 1003"/>
                <a:gd name="T53" fmla="*/ 2147483646 h 331"/>
                <a:gd name="T54" fmla="*/ 2147483646 w 1003"/>
                <a:gd name="T55" fmla="*/ 2147483646 h 331"/>
                <a:gd name="T56" fmla="*/ 2147483646 w 1003"/>
                <a:gd name="T57" fmla="*/ 2147483646 h 331"/>
                <a:gd name="T58" fmla="*/ 2147483646 w 1003"/>
                <a:gd name="T59" fmla="*/ 2147483646 h 331"/>
                <a:gd name="T60" fmla="*/ 2147483646 w 1003"/>
                <a:gd name="T61" fmla="*/ 2147483646 h 331"/>
                <a:gd name="T62" fmla="*/ 2147483646 w 1003"/>
                <a:gd name="T63" fmla="*/ 2147483646 h 331"/>
                <a:gd name="T64" fmla="*/ 2147483646 w 1003"/>
                <a:gd name="T65" fmla="*/ 0 h 3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3"/>
                <a:gd name="T100" fmla="*/ 0 h 331"/>
                <a:gd name="T101" fmla="*/ 1003 w 1003"/>
                <a:gd name="T102" fmla="*/ 331 h 3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3" h="331">
                  <a:moveTo>
                    <a:pt x="0" y="0"/>
                  </a:moveTo>
                  <a:lnTo>
                    <a:pt x="5" y="41"/>
                  </a:lnTo>
                  <a:lnTo>
                    <a:pt x="15" y="79"/>
                  </a:lnTo>
                  <a:lnTo>
                    <a:pt x="30" y="115"/>
                  </a:lnTo>
                  <a:lnTo>
                    <a:pt x="50" y="148"/>
                  </a:lnTo>
                  <a:lnTo>
                    <a:pt x="73" y="178"/>
                  </a:lnTo>
                  <a:lnTo>
                    <a:pt x="100" y="205"/>
                  </a:lnTo>
                  <a:lnTo>
                    <a:pt x="132" y="229"/>
                  </a:lnTo>
                  <a:lnTo>
                    <a:pt x="166" y="251"/>
                  </a:lnTo>
                  <a:lnTo>
                    <a:pt x="203" y="270"/>
                  </a:lnTo>
                  <a:lnTo>
                    <a:pt x="242" y="287"/>
                  </a:lnTo>
                  <a:lnTo>
                    <a:pt x="284" y="301"/>
                  </a:lnTo>
                  <a:lnTo>
                    <a:pt x="327" y="312"/>
                  </a:lnTo>
                  <a:lnTo>
                    <a:pt x="371" y="320"/>
                  </a:lnTo>
                  <a:lnTo>
                    <a:pt x="417" y="326"/>
                  </a:lnTo>
                  <a:lnTo>
                    <a:pt x="463" y="330"/>
                  </a:lnTo>
                  <a:lnTo>
                    <a:pt x="509" y="330"/>
                  </a:lnTo>
                  <a:lnTo>
                    <a:pt x="556" y="328"/>
                  </a:lnTo>
                  <a:lnTo>
                    <a:pt x="601" y="324"/>
                  </a:lnTo>
                  <a:lnTo>
                    <a:pt x="647" y="317"/>
                  </a:lnTo>
                  <a:lnTo>
                    <a:pt x="691" y="307"/>
                  </a:lnTo>
                  <a:lnTo>
                    <a:pt x="733" y="295"/>
                  </a:lnTo>
                  <a:lnTo>
                    <a:pt x="774" y="281"/>
                  </a:lnTo>
                  <a:lnTo>
                    <a:pt x="813" y="263"/>
                  </a:lnTo>
                  <a:lnTo>
                    <a:pt x="849" y="244"/>
                  </a:lnTo>
                  <a:lnTo>
                    <a:pt x="882" y="222"/>
                  </a:lnTo>
                  <a:lnTo>
                    <a:pt x="912" y="198"/>
                  </a:lnTo>
                  <a:lnTo>
                    <a:pt x="938" y="171"/>
                  </a:lnTo>
                  <a:lnTo>
                    <a:pt x="960" y="141"/>
                  </a:lnTo>
                  <a:lnTo>
                    <a:pt x="978" y="110"/>
                  </a:lnTo>
                  <a:lnTo>
                    <a:pt x="991" y="75"/>
                  </a:lnTo>
                  <a:lnTo>
                    <a:pt x="999" y="39"/>
                  </a:lnTo>
                  <a:lnTo>
                    <a:pt x="1002" y="0"/>
                  </a:lnTo>
                </a:path>
              </a:pathLst>
            </a:custGeom>
            <a:noFill/>
            <a:ln w="38100" cap="rnd">
              <a:solidFill>
                <a:schemeClr val="tx1"/>
              </a:solidFill>
              <a:round/>
              <a:headEnd type="stealth" w="med" len="med"/>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 name="Rectangle 12"/>
            <p:cNvSpPr>
              <a:spLocks noChangeArrowheads="1"/>
            </p:cNvSpPr>
            <p:nvPr/>
          </p:nvSpPr>
          <p:spPr bwMode="auto">
            <a:xfrm>
              <a:off x="4625975" y="4957763"/>
              <a:ext cx="3581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400" b="1">
                  <a:latin typeface="Arial" panose="020B0604020202020204" pitchFamily="34" charset="0"/>
                  <a:ea typeface="宋体" panose="02010600030101010101" pitchFamily="2" charset="-122"/>
                </a:rPr>
                <a:t>rdt_rcv(rcvpkt) &amp;&amp; notcorrupt(rcvpkt) </a:t>
              </a:r>
            </a:p>
            <a:p>
              <a:pPr>
                <a:spcBef>
                  <a:spcPct val="0"/>
                </a:spcBef>
                <a:buFontTx/>
                <a:buNone/>
              </a:pPr>
              <a:r>
                <a:rPr lang="en-US" altLang="zh-CN" sz="1400" b="1">
                  <a:latin typeface="Arial" panose="020B0604020202020204" pitchFamily="34" charset="0"/>
                  <a:ea typeface="宋体" panose="02010600030101010101" pitchFamily="2" charset="-122"/>
                </a:rPr>
                <a:t>  &amp;&amp; has_seq1(rcvpkt)</a:t>
              </a:r>
              <a:r>
                <a:rPr lang="en-US" altLang="zh-CN" sz="1600" b="1">
                  <a:latin typeface="Arial" panose="020B0604020202020204" pitchFamily="34" charset="0"/>
                  <a:ea typeface="宋体" panose="02010600030101010101" pitchFamily="2" charset="-122"/>
                </a:rPr>
                <a:t> </a:t>
              </a:r>
            </a:p>
          </p:txBody>
        </p:sp>
        <p:sp>
          <p:nvSpPr>
            <p:cNvPr id="19" name="Line 13"/>
            <p:cNvSpPr>
              <a:spLocks noChangeShapeType="1"/>
            </p:cNvSpPr>
            <p:nvPr/>
          </p:nvSpPr>
          <p:spPr bwMode="auto">
            <a:xfrm>
              <a:off x="4692650" y="5538788"/>
              <a:ext cx="2898775"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0" name="Rectangle 14"/>
            <p:cNvSpPr>
              <a:spLocks noChangeArrowheads="1"/>
            </p:cNvSpPr>
            <p:nvPr/>
          </p:nvSpPr>
          <p:spPr bwMode="auto">
            <a:xfrm>
              <a:off x="4651375" y="5505450"/>
              <a:ext cx="3852863"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400" b="1">
                  <a:latin typeface="Arial" panose="020B0604020202020204" pitchFamily="34" charset="0"/>
                  <a:ea typeface="宋体" panose="02010600030101010101" pitchFamily="2" charset="-122"/>
                </a:rPr>
                <a:t>extract(rcvpkt,data)</a:t>
              </a:r>
            </a:p>
            <a:p>
              <a:pPr>
                <a:spcBef>
                  <a:spcPct val="0"/>
                </a:spcBef>
                <a:buFontTx/>
                <a:buNone/>
              </a:pPr>
              <a:r>
                <a:rPr lang="en-US" altLang="zh-CN" sz="1400" b="1">
                  <a:latin typeface="Arial" panose="020B0604020202020204" pitchFamily="34" charset="0"/>
                  <a:ea typeface="宋体" panose="02010600030101010101" pitchFamily="2" charset="-122"/>
                </a:rPr>
                <a:t>deliver_data(data)</a:t>
              </a:r>
            </a:p>
            <a:p>
              <a:pPr>
                <a:spcBef>
                  <a:spcPct val="0"/>
                </a:spcBef>
                <a:buFontTx/>
                <a:buNone/>
              </a:pPr>
              <a:r>
                <a:rPr lang="en-US" altLang="zh-CN" sz="1400" b="1">
                  <a:latin typeface="Arial" panose="020B0604020202020204" pitchFamily="34" charset="0"/>
                  <a:ea typeface="宋体" panose="02010600030101010101" pitchFamily="2" charset="-122"/>
                </a:rPr>
                <a:t>sndpkt = make_pkt(ACK, chksum)</a:t>
              </a:r>
            </a:p>
            <a:p>
              <a:pPr>
                <a:spcBef>
                  <a:spcPct val="0"/>
                </a:spcBef>
                <a:buFontTx/>
                <a:buNone/>
              </a:pPr>
              <a:r>
                <a:rPr lang="en-US" altLang="zh-CN" sz="1400" b="1">
                  <a:latin typeface="Arial" panose="020B0604020202020204" pitchFamily="34" charset="0"/>
                  <a:ea typeface="宋体" panose="02010600030101010101" pitchFamily="2" charset="-122"/>
                </a:rPr>
                <a:t>udt_send(sndpkt)</a:t>
              </a:r>
            </a:p>
          </p:txBody>
        </p:sp>
        <p:grpSp>
          <p:nvGrpSpPr>
            <p:cNvPr id="21" name="Group 17"/>
            <p:cNvGrpSpPr>
              <a:grpSpLocks/>
            </p:cNvGrpSpPr>
            <p:nvPr/>
          </p:nvGrpSpPr>
          <p:grpSpPr bwMode="auto">
            <a:xfrm>
              <a:off x="6397625" y="3533775"/>
              <a:ext cx="828675" cy="836613"/>
              <a:chOff x="2982" y="2052"/>
              <a:chExt cx="522" cy="527"/>
            </a:xfrm>
          </p:grpSpPr>
          <p:sp>
            <p:nvSpPr>
              <p:cNvPr id="22" name="Oval 15"/>
              <p:cNvSpPr>
                <a:spLocks noChangeArrowheads="1"/>
              </p:cNvSpPr>
              <p:nvPr/>
            </p:nvSpPr>
            <p:spPr bwMode="auto">
              <a:xfrm>
                <a:off x="2982" y="2052"/>
                <a:ext cx="511" cy="527"/>
              </a:xfrm>
              <a:prstGeom prst="ellipse">
                <a:avLst/>
              </a:prstGeom>
              <a:solidFill>
                <a:srgbClr val="FFFFFF"/>
              </a:solidFill>
              <a:ln w="12700">
                <a:solidFill>
                  <a:srgbClr val="000000"/>
                </a:solidFill>
                <a:round/>
                <a:headEnd/>
                <a:tailEnd/>
              </a:ln>
            </p:spPr>
            <p:txBody>
              <a:bodyPr wrap="none" anchor="ct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endParaRPr lang="zh-CN" altLang="en-US" sz="1800">
                  <a:ea typeface="宋体" panose="02010600030101010101" pitchFamily="2" charset="-122"/>
                </a:endParaRPr>
              </a:p>
            </p:txBody>
          </p:sp>
          <p:sp>
            <p:nvSpPr>
              <p:cNvPr id="23" name="Rectangle 16"/>
              <p:cNvSpPr>
                <a:spLocks noChangeArrowheads="1"/>
              </p:cNvSpPr>
              <p:nvPr/>
            </p:nvSpPr>
            <p:spPr bwMode="auto">
              <a:xfrm>
                <a:off x="3000" y="2085"/>
                <a:ext cx="504" cy="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spcBef>
                    <a:spcPct val="0"/>
                  </a:spcBef>
                  <a:buFontTx/>
                  <a:buNone/>
                </a:pPr>
                <a:r>
                  <a:rPr lang="zh-CN" altLang="en-US" sz="1400" b="1">
                    <a:latin typeface="Arial" panose="020B0604020202020204" pitchFamily="34" charset="0"/>
                    <a:ea typeface="宋体" panose="02010600030101010101" pitchFamily="2" charset="-122"/>
                  </a:rPr>
                  <a:t>等待来自下层的</a:t>
                </a:r>
                <a:r>
                  <a:rPr lang="en-US" altLang="zh-CN" sz="1400" b="1">
                    <a:latin typeface="Arial" panose="020B0604020202020204" pitchFamily="34" charset="0"/>
                    <a:ea typeface="宋体" panose="02010600030101010101" pitchFamily="2" charset="-122"/>
                  </a:rPr>
                  <a:t>1</a:t>
                </a:r>
              </a:p>
            </p:txBody>
          </p:sp>
        </p:grpSp>
        <p:sp>
          <p:nvSpPr>
            <p:cNvPr id="24" name="Freeform 18"/>
            <p:cNvSpPr>
              <a:spLocks/>
            </p:cNvSpPr>
            <p:nvPr/>
          </p:nvSpPr>
          <p:spPr bwMode="auto">
            <a:xfrm>
              <a:off x="7107238" y="3427413"/>
              <a:ext cx="581025" cy="382587"/>
            </a:xfrm>
            <a:custGeom>
              <a:avLst/>
              <a:gdLst>
                <a:gd name="T0" fmla="*/ 2147483646 w 366"/>
                <a:gd name="T1" fmla="*/ 2147483646 h 241"/>
                <a:gd name="T2" fmla="*/ 2147483646 w 366"/>
                <a:gd name="T3" fmla="*/ 2147483646 h 241"/>
                <a:gd name="T4" fmla="*/ 2147483646 w 366"/>
                <a:gd name="T5" fmla="*/ 2147483646 h 241"/>
                <a:gd name="T6" fmla="*/ 2147483646 w 366"/>
                <a:gd name="T7" fmla="*/ 2147483646 h 241"/>
                <a:gd name="T8" fmla="*/ 2147483646 w 366"/>
                <a:gd name="T9" fmla="*/ 2147483646 h 241"/>
                <a:gd name="T10" fmla="*/ 2147483646 w 366"/>
                <a:gd name="T11" fmla="*/ 2147483646 h 241"/>
                <a:gd name="T12" fmla="*/ 2147483646 w 366"/>
                <a:gd name="T13" fmla="*/ 2147483646 h 241"/>
                <a:gd name="T14" fmla="*/ 2147483646 w 366"/>
                <a:gd name="T15" fmla="*/ 2147483646 h 241"/>
                <a:gd name="T16" fmla="*/ 2147483646 w 366"/>
                <a:gd name="T17" fmla="*/ 2147483646 h 241"/>
                <a:gd name="T18" fmla="*/ 2147483646 w 366"/>
                <a:gd name="T19" fmla="*/ 2147483646 h 241"/>
                <a:gd name="T20" fmla="*/ 2147483646 w 366"/>
                <a:gd name="T21" fmla="*/ 2147483646 h 241"/>
                <a:gd name="T22" fmla="*/ 2147483646 w 366"/>
                <a:gd name="T23" fmla="*/ 2147483646 h 241"/>
                <a:gd name="T24" fmla="*/ 2147483646 w 366"/>
                <a:gd name="T25" fmla="*/ 2147483646 h 241"/>
                <a:gd name="T26" fmla="*/ 2147483646 w 366"/>
                <a:gd name="T27" fmla="*/ 2147483646 h 241"/>
                <a:gd name="T28" fmla="*/ 2147483646 w 366"/>
                <a:gd name="T29" fmla="*/ 2147483646 h 241"/>
                <a:gd name="T30" fmla="*/ 2147483646 w 366"/>
                <a:gd name="T31" fmla="*/ 2147483646 h 241"/>
                <a:gd name="T32" fmla="*/ 2147483646 w 366"/>
                <a:gd name="T33" fmla="*/ 2147483646 h 241"/>
                <a:gd name="T34" fmla="*/ 2147483646 w 366"/>
                <a:gd name="T35" fmla="*/ 2147483646 h 241"/>
                <a:gd name="T36" fmla="*/ 2147483646 w 366"/>
                <a:gd name="T37" fmla="*/ 2147483646 h 241"/>
                <a:gd name="T38" fmla="*/ 2147483646 w 366"/>
                <a:gd name="T39" fmla="*/ 2147483646 h 241"/>
                <a:gd name="T40" fmla="*/ 2147483646 w 366"/>
                <a:gd name="T41" fmla="*/ 2147483646 h 241"/>
                <a:gd name="T42" fmla="*/ 2147483646 w 366"/>
                <a:gd name="T43" fmla="*/ 2147483646 h 241"/>
                <a:gd name="T44" fmla="*/ 2147483646 w 366"/>
                <a:gd name="T45" fmla="*/ 2147483646 h 241"/>
                <a:gd name="T46" fmla="*/ 2147483646 w 366"/>
                <a:gd name="T47" fmla="*/ 0 h 241"/>
                <a:gd name="T48" fmla="*/ 2147483646 w 366"/>
                <a:gd name="T49" fmla="*/ 2147483646 h 241"/>
                <a:gd name="T50" fmla="*/ 2147483646 w 366"/>
                <a:gd name="T51" fmla="*/ 2147483646 h 241"/>
                <a:gd name="T52" fmla="*/ 2147483646 w 366"/>
                <a:gd name="T53" fmla="*/ 2147483646 h 241"/>
                <a:gd name="T54" fmla="*/ 2147483646 w 366"/>
                <a:gd name="T55" fmla="*/ 2147483646 h 241"/>
                <a:gd name="T56" fmla="*/ 2147483646 w 366"/>
                <a:gd name="T57" fmla="*/ 2147483646 h 241"/>
                <a:gd name="T58" fmla="*/ 2147483646 w 366"/>
                <a:gd name="T59" fmla="*/ 2147483646 h 241"/>
                <a:gd name="T60" fmla="*/ 2147483646 w 366"/>
                <a:gd name="T61" fmla="*/ 2147483646 h 241"/>
                <a:gd name="T62" fmla="*/ 2147483646 w 366"/>
                <a:gd name="T63" fmla="*/ 2147483646 h 241"/>
                <a:gd name="T64" fmla="*/ 0 w 366"/>
                <a:gd name="T65" fmla="*/ 2147483646 h 24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66"/>
                <a:gd name="T100" fmla="*/ 0 h 241"/>
                <a:gd name="T101" fmla="*/ 366 w 366"/>
                <a:gd name="T102" fmla="*/ 241 h 24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66" h="241">
                  <a:moveTo>
                    <a:pt x="75" y="240"/>
                  </a:moveTo>
                  <a:lnTo>
                    <a:pt x="123" y="239"/>
                  </a:lnTo>
                  <a:lnTo>
                    <a:pt x="166" y="235"/>
                  </a:lnTo>
                  <a:lnTo>
                    <a:pt x="204" y="230"/>
                  </a:lnTo>
                  <a:lnTo>
                    <a:pt x="238" y="222"/>
                  </a:lnTo>
                  <a:lnTo>
                    <a:pt x="268" y="212"/>
                  </a:lnTo>
                  <a:lnTo>
                    <a:pt x="293" y="200"/>
                  </a:lnTo>
                  <a:lnTo>
                    <a:pt x="314" y="188"/>
                  </a:lnTo>
                  <a:lnTo>
                    <a:pt x="331" y="174"/>
                  </a:lnTo>
                  <a:lnTo>
                    <a:pt x="345" y="159"/>
                  </a:lnTo>
                  <a:lnTo>
                    <a:pt x="355" y="144"/>
                  </a:lnTo>
                  <a:lnTo>
                    <a:pt x="361" y="128"/>
                  </a:lnTo>
                  <a:lnTo>
                    <a:pt x="364" y="112"/>
                  </a:lnTo>
                  <a:lnTo>
                    <a:pt x="365" y="96"/>
                  </a:lnTo>
                  <a:lnTo>
                    <a:pt x="362" y="81"/>
                  </a:lnTo>
                  <a:lnTo>
                    <a:pt x="356" y="66"/>
                  </a:lnTo>
                  <a:lnTo>
                    <a:pt x="348" y="52"/>
                  </a:lnTo>
                  <a:lnTo>
                    <a:pt x="338" y="39"/>
                  </a:lnTo>
                  <a:lnTo>
                    <a:pt x="325" y="28"/>
                  </a:lnTo>
                  <a:lnTo>
                    <a:pt x="310" y="18"/>
                  </a:lnTo>
                  <a:lnTo>
                    <a:pt x="293" y="10"/>
                  </a:lnTo>
                  <a:lnTo>
                    <a:pt x="274" y="4"/>
                  </a:lnTo>
                  <a:lnTo>
                    <a:pt x="254" y="1"/>
                  </a:lnTo>
                  <a:lnTo>
                    <a:pt x="233" y="0"/>
                  </a:lnTo>
                  <a:lnTo>
                    <a:pt x="210" y="2"/>
                  </a:lnTo>
                  <a:lnTo>
                    <a:pt x="186" y="7"/>
                  </a:lnTo>
                  <a:lnTo>
                    <a:pt x="161" y="15"/>
                  </a:lnTo>
                  <a:lnTo>
                    <a:pt x="135" y="27"/>
                  </a:lnTo>
                  <a:lnTo>
                    <a:pt x="109" y="42"/>
                  </a:lnTo>
                  <a:lnTo>
                    <a:pt x="82" y="62"/>
                  </a:lnTo>
                  <a:lnTo>
                    <a:pt x="55" y="86"/>
                  </a:lnTo>
                  <a:lnTo>
                    <a:pt x="28" y="114"/>
                  </a:lnTo>
                  <a:lnTo>
                    <a:pt x="0" y="148"/>
                  </a:lnTo>
                </a:path>
              </a:pathLst>
            </a:custGeom>
            <a:noFill/>
            <a:ln w="3810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 name="Rectangle 19"/>
            <p:cNvSpPr>
              <a:spLocks noChangeArrowheads="1"/>
            </p:cNvSpPr>
            <p:nvPr/>
          </p:nvSpPr>
          <p:spPr bwMode="auto">
            <a:xfrm>
              <a:off x="4787900" y="1343025"/>
              <a:ext cx="3981450"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400" b="1">
                  <a:latin typeface="Arial" panose="020B0604020202020204" pitchFamily="34" charset="0"/>
                  <a:ea typeface="宋体" panose="02010600030101010101" pitchFamily="2" charset="-122"/>
                </a:rPr>
                <a:t>rdt_rcv(rcvpkt) &amp;&amp; notcorrupt(rcvpkt) </a:t>
              </a:r>
            </a:p>
            <a:p>
              <a:pPr>
                <a:spcBef>
                  <a:spcPct val="0"/>
                </a:spcBef>
                <a:buFontTx/>
                <a:buNone/>
              </a:pPr>
              <a:r>
                <a:rPr lang="en-US" altLang="zh-CN" sz="1400" b="1">
                  <a:latin typeface="Arial" panose="020B0604020202020204" pitchFamily="34" charset="0"/>
                  <a:ea typeface="宋体" panose="02010600030101010101" pitchFamily="2" charset="-122"/>
                </a:rPr>
                <a:t>  &amp;&amp; has_seq0(rcvpkt) </a:t>
              </a:r>
            </a:p>
          </p:txBody>
        </p:sp>
        <p:sp>
          <p:nvSpPr>
            <p:cNvPr id="26" name="Line 20"/>
            <p:cNvSpPr>
              <a:spLocks noChangeShapeType="1"/>
            </p:cNvSpPr>
            <p:nvPr/>
          </p:nvSpPr>
          <p:spPr bwMode="auto">
            <a:xfrm>
              <a:off x="4897438" y="1936750"/>
              <a:ext cx="1914525"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7" name="Rectangle 21"/>
            <p:cNvSpPr>
              <a:spLocks noChangeArrowheads="1"/>
            </p:cNvSpPr>
            <p:nvPr/>
          </p:nvSpPr>
          <p:spPr bwMode="auto">
            <a:xfrm>
              <a:off x="4800600" y="1905000"/>
              <a:ext cx="3475038"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400" b="1" dirty="0">
                  <a:latin typeface="Arial" panose="020B0604020202020204" pitchFamily="34" charset="0"/>
                  <a:ea typeface="宋体" panose="02010600030101010101" pitchFamily="2" charset="-122"/>
                </a:rPr>
                <a:t>extract(</a:t>
              </a:r>
              <a:r>
                <a:rPr lang="en-US" altLang="zh-CN" sz="1400" b="1" dirty="0" err="1">
                  <a:latin typeface="Arial" panose="020B0604020202020204" pitchFamily="34" charset="0"/>
                  <a:ea typeface="宋体" panose="02010600030101010101" pitchFamily="2" charset="-122"/>
                </a:rPr>
                <a:t>rcvpkt,data</a:t>
              </a:r>
              <a:r>
                <a:rPr lang="en-US" altLang="zh-CN" sz="1400" b="1" dirty="0">
                  <a:latin typeface="Arial" panose="020B0604020202020204" pitchFamily="34" charset="0"/>
                  <a:ea typeface="宋体" panose="02010600030101010101" pitchFamily="2" charset="-122"/>
                </a:rPr>
                <a:t>)</a:t>
              </a:r>
            </a:p>
            <a:p>
              <a:pPr>
                <a:spcBef>
                  <a:spcPct val="0"/>
                </a:spcBef>
                <a:buFontTx/>
                <a:buNone/>
              </a:pPr>
              <a:r>
                <a:rPr lang="en-US" altLang="zh-CN" sz="1400" b="1" dirty="0" err="1">
                  <a:latin typeface="Arial" panose="020B0604020202020204" pitchFamily="34" charset="0"/>
                  <a:ea typeface="宋体" panose="02010600030101010101" pitchFamily="2" charset="-122"/>
                </a:rPr>
                <a:t>deliver_data</a:t>
              </a:r>
              <a:r>
                <a:rPr lang="en-US" altLang="zh-CN" sz="1400" b="1" dirty="0">
                  <a:latin typeface="Arial" panose="020B0604020202020204" pitchFamily="34" charset="0"/>
                  <a:ea typeface="宋体" panose="02010600030101010101" pitchFamily="2" charset="-122"/>
                </a:rPr>
                <a:t>(data)</a:t>
              </a:r>
            </a:p>
            <a:p>
              <a:pPr>
                <a:spcBef>
                  <a:spcPct val="0"/>
                </a:spcBef>
                <a:buFontTx/>
                <a:buNone/>
              </a:pPr>
              <a:r>
                <a:rPr lang="en-US" altLang="zh-CN" sz="1400" b="1" dirty="0" err="1">
                  <a:latin typeface="Arial" panose="020B0604020202020204" pitchFamily="34" charset="0"/>
                  <a:ea typeface="宋体" panose="02010600030101010101" pitchFamily="2" charset="-122"/>
                </a:rPr>
                <a:t>sndpkt</a:t>
              </a:r>
              <a:r>
                <a:rPr lang="en-US" altLang="zh-CN" sz="1400" b="1" dirty="0">
                  <a:latin typeface="Arial" panose="020B0604020202020204" pitchFamily="34" charset="0"/>
                  <a:ea typeface="宋体" panose="02010600030101010101" pitchFamily="2" charset="-122"/>
                </a:rPr>
                <a:t> = </a:t>
              </a:r>
              <a:r>
                <a:rPr lang="en-US" altLang="zh-CN" sz="1400" b="1" dirty="0" err="1">
                  <a:latin typeface="Arial" panose="020B0604020202020204" pitchFamily="34" charset="0"/>
                  <a:ea typeface="宋体" panose="02010600030101010101" pitchFamily="2" charset="-122"/>
                </a:rPr>
                <a:t>make_pkt</a:t>
              </a:r>
              <a:r>
                <a:rPr lang="en-US" altLang="zh-CN" sz="1400" b="1" dirty="0">
                  <a:latin typeface="Arial" panose="020B0604020202020204" pitchFamily="34" charset="0"/>
                  <a:ea typeface="宋体" panose="02010600030101010101" pitchFamily="2" charset="-122"/>
                </a:rPr>
                <a:t>(ACK, </a:t>
              </a:r>
              <a:r>
                <a:rPr lang="en-US" altLang="zh-CN" sz="1400" b="1" dirty="0" err="1">
                  <a:latin typeface="Arial" panose="020B0604020202020204" pitchFamily="34" charset="0"/>
                  <a:ea typeface="宋体" panose="02010600030101010101" pitchFamily="2" charset="-122"/>
                </a:rPr>
                <a:t>chksum</a:t>
              </a:r>
              <a:r>
                <a:rPr lang="en-US" altLang="zh-CN" sz="1400" b="1" dirty="0">
                  <a:latin typeface="Arial" panose="020B0604020202020204" pitchFamily="34" charset="0"/>
                  <a:ea typeface="宋体" panose="02010600030101010101" pitchFamily="2" charset="-122"/>
                </a:rPr>
                <a:t>)</a:t>
              </a:r>
            </a:p>
            <a:p>
              <a:pPr>
                <a:spcBef>
                  <a:spcPct val="0"/>
                </a:spcBef>
                <a:buFontTx/>
                <a:buNone/>
              </a:pPr>
              <a:r>
                <a:rPr lang="en-US" altLang="zh-CN" sz="1400" b="1" dirty="0" err="1">
                  <a:latin typeface="Arial" panose="020B0604020202020204" pitchFamily="34" charset="0"/>
                  <a:ea typeface="宋体" panose="02010600030101010101" pitchFamily="2" charset="-122"/>
                </a:rPr>
                <a:t>udt_send</a:t>
              </a:r>
              <a:r>
                <a:rPr lang="en-US" altLang="zh-CN" sz="1400" b="1" dirty="0">
                  <a:latin typeface="Arial" panose="020B0604020202020204" pitchFamily="34" charset="0"/>
                  <a:ea typeface="宋体" panose="02010600030101010101" pitchFamily="2" charset="-122"/>
                </a:rPr>
                <a:t>(</a:t>
              </a:r>
              <a:r>
                <a:rPr lang="en-US" altLang="zh-CN" sz="1400" b="1" dirty="0" err="1">
                  <a:latin typeface="Arial" panose="020B0604020202020204" pitchFamily="34" charset="0"/>
                  <a:ea typeface="宋体" panose="02010600030101010101" pitchFamily="2" charset="-122"/>
                </a:rPr>
                <a:t>sndpkt</a:t>
              </a:r>
              <a:r>
                <a:rPr lang="en-US" altLang="zh-CN" sz="1400" b="1" dirty="0">
                  <a:latin typeface="Arial" panose="020B0604020202020204" pitchFamily="34" charset="0"/>
                  <a:ea typeface="宋体" panose="02010600030101010101" pitchFamily="2" charset="-122"/>
                </a:rPr>
                <a:t>)</a:t>
              </a:r>
            </a:p>
          </p:txBody>
        </p:sp>
        <p:sp>
          <p:nvSpPr>
            <p:cNvPr id="28" name="Freeform 22"/>
            <p:cNvSpPr>
              <a:spLocks/>
            </p:cNvSpPr>
            <p:nvPr/>
          </p:nvSpPr>
          <p:spPr bwMode="auto">
            <a:xfrm>
              <a:off x="7161213" y="4106863"/>
              <a:ext cx="525462" cy="392112"/>
            </a:xfrm>
            <a:custGeom>
              <a:avLst/>
              <a:gdLst>
                <a:gd name="T0" fmla="*/ 0 w 331"/>
                <a:gd name="T1" fmla="*/ 2147483646 h 247"/>
                <a:gd name="T2" fmla="*/ 2147483646 w 331"/>
                <a:gd name="T3" fmla="*/ 2147483646 h 247"/>
                <a:gd name="T4" fmla="*/ 2147483646 w 331"/>
                <a:gd name="T5" fmla="*/ 2147483646 h 247"/>
                <a:gd name="T6" fmla="*/ 2147483646 w 331"/>
                <a:gd name="T7" fmla="*/ 2147483646 h 247"/>
                <a:gd name="T8" fmla="*/ 2147483646 w 331"/>
                <a:gd name="T9" fmla="*/ 2147483646 h 247"/>
                <a:gd name="T10" fmla="*/ 2147483646 w 331"/>
                <a:gd name="T11" fmla="*/ 2147483646 h 247"/>
                <a:gd name="T12" fmla="*/ 2147483646 w 331"/>
                <a:gd name="T13" fmla="*/ 2147483646 h 247"/>
                <a:gd name="T14" fmla="*/ 2147483646 w 331"/>
                <a:gd name="T15" fmla="*/ 2147483646 h 247"/>
                <a:gd name="T16" fmla="*/ 2147483646 w 331"/>
                <a:gd name="T17" fmla="*/ 2147483646 h 247"/>
                <a:gd name="T18" fmla="*/ 2147483646 w 331"/>
                <a:gd name="T19" fmla="*/ 2147483646 h 247"/>
                <a:gd name="T20" fmla="*/ 2147483646 w 331"/>
                <a:gd name="T21" fmla="*/ 2147483646 h 247"/>
                <a:gd name="T22" fmla="*/ 2147483646 w 331"/>
                <a:gd name="T23" fmla="*/ 2147483646 h 247"/>
                <a:gd name="T24" fmla="*/ 2147483646 w 331"/>
                <a:gd name="T25" fmla="*/ 2147483646 h 247"/>
                <a:gd name="T26" fmla="*/ 2147483646 w 331"/>
                <a:gd name="T27" fmla="*/ 2147483646 h 247"/>
                <a:gd name="T28" fmla="*/ 2147483646 w 331"/>
                <a:gd name="T29" fmla="*/ 2147483646 h 247"/>
                <a:gd name="T30" fmla="*/ 2147483646 w 331"/>
                <a:gd name="T31" fmla="*/ 2147483646 h 247"/>
                <a:gd name="T32" fmla="*/ 2147483646 w 331"/>
                <a:gd name="T33" fmla="*/ 2147483646 h 247"/>
                <a:gd name="T34" fmla="*/ 2147483646 w 331"/>
                <a:gd name="T35" fmla="*/ 2147483646 h 247"/>
                <a:gd name="T36" fmla="*/ 2147483646 w 331"/>
                <a:gd name="T37" fmla="*/ 2147483646 h 247"/>
                <a:gd name="T38" fmla="*/ 2147483646 w 331"/>
                <a:gd name="T39" fmla="*/ 2147483646 h 247"/>
                <a:gd name="T40" fmla="*/ 2147483646 w 331"/>
                <a:gd name="T41" fmla="*/ 2147483646 h 247"/>
                <a:gd name="T42" fmla="*/ 2147483646 w 331"/>
                <a:gd name="T43" fmla="*/ 2147483646 h 247"/>
                <a:gd name="T44" fmla="*/ 2147483646 w 331"/>
                <a:gd name="T45" fmla="*/ 2147483646 h 247"/>
                <a:gd name="T46" fmla="*/ 2147483646 w 331"/>
                <a:gd name="T47" fmla="*/ 2147483646 h 247"/>
                <a:gd name="T48" fmla="*/ 2147483646 w 331"/>
                <a:gd name="T49" fmla="*/ 2147483646 h 247"/>
                <a:gd name="T50" fmla="*/ 2147483646 w 331"/>
                <a:gd name="T51" fmla="*/ 2147483646 h 247"/>
                <a:gd name="T52" fmla="*/ 2147483646 w 331"/>
                <a:gd name="T53" fmla="*/ 2147483646 h 247"/>
                <a:gd name="T54" fmla="*/ 2147483646 w 331"/>
                <a:gd name="T55" fmla="*/ 2147483646 h 247"/>
                <a:gd name="T56" fmla="*/ 2147483646 w 331"/>
                <a:gd name="T57" fmla="*/ 2147483646 h 247"/>
                <a:gd name="T58" fmla="*/ 2147483646 w 331"/>
                <a:gd name="T59" fmla="*/ 0 h 247"/>
                <a:gd name="T60" fmla="*/ 2147483646 w 331"/>
                <a:gd name="T61" fmla="*/ 2147483646 h 247"/>
                <a:gd name="T62" fmla="*/ 2147483646 w 331"/>
                <a:gd name="T63" fmla="*/ 2147483646 h 247"/>
                <a:gd name="T64" fmla="*/ 2147483646 w 331"/>
                <a:gd name="T65" fmla="*/ 2147483646 h 2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31"/>
                <a:gd name="T100" fmla="*/ 0 h 247"/>
                <a:gd name="T101" fmla="*/ 331 w 331"/>
                <a:gd name="T102" fmla="*/ 247 h 24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31" h="247">
                  <a:moveTo>
                    <a:pt x="0" y="133"/>
                  </a:moveTo>
                  <a:lnTo>
                    <a:pt x="37" y="163"/>
                  </a:lnTo>
                  <a:lnTo>
                    <a:pt x="73" y="188"/>
                  </a:lnTo>
                  <a:lnTo>
                    <a:pt x="106" y="208"/>
                  </a:lnTo>
                  <a:lnTo>
                    <a:pt x="137" y="223"/>
                  </a:lnTo>
                  <a:lnTo>
                    <a:pt x="166" y="235"/>
                  </a:lnTo>
                  <a:lnTo>
                    <a:pt x="193" y="242"/>
                  </a:lnTo>
                  <a:lnTo>
                    <a:pt x="217" y="246"/>
                  </a:lnTo>
                  <a:lnTo>
                    <a:pt x="239" y="246"/>
                  </a:lnTo>
                  <a:lnTo>
                    <a:pt x="259" y="243"/>
                  </a:lnTo>
                  <a:lnTo>
                    <a:pt x="277" y="238"/>
                  </a:lnTo>
                  <a:lnTo>
                    <a:pt x="292" y="230"/>
                  </a:lnTo>
                  <a:lnTo>
                    <a:pt x="304" y="219"/>
                  </a:lnTo>
                  <a:lnTo>
                    <a:pt x="314" y="207"/>
                  </a:lnTo>
                  <a:lnTo>
                    <a:pt x="322" y="194"/>
                  </a:lnTo>
                  <a:lnTo>
                    <a:pt x="327" y="179"/>
                  </a:lnTo>
                  <a:lnTo>
                    <a:pt x="330" y="163"/>
                  </a:lnTo>
                  <a:lnTo>
                    <a:pt x="330" y="146"/>
                  </a:lnTo>
                  <a:lnTo>
                    <a:pt x="327" y="129"/>
                  </a:lnTo>
                  <a:lnTo>
                    <a:pt x="322" y="112"/>
                  </a:lnTo>
                  <a:lnTo>
                    <a:pt x="314" y="95"/>
                  </a:lnTo>
                  <a:lnTo>
                    <a:pt x="304" y="79"/>
                  </a:lnTo>
                  <a:lnTo>
                    <a:pt x="290" y="63"/>
                  </a:lnTo>
                  <a:lnTo>
                    <a:pt x="274" y="49"/>
                  </a:lnTo>
                  <a:lnTo>
                    <a:pt x="256" y="36"/>
                  </a:lnTo>
                  <a:lnTo>
                    <a:pt x="234" y="24"/>
                  </a:lnTo>
                  <a:lnTo>
                    <a:pt x="209" y="14"/>
                  </a:lnTo>
                  <a:lnTo>
                    <a:pt x="182" y="7"/>
                  </a:lnTo>
                  <a:lnTo>
                    <a:pt x="152" y="2"/>
                  </a:lnTo>
                  <a:lnTo>
                    <a:pt x="119" y="0"/>
                  </a:lnTo>
                  <a:lnTo>
                    <a:pt x="82" y="2"/>
                  </a:lnTo>
                  <a:lnTo>
                    <a:pt x="43" y="6"/>
                  </a:lnTo>
                  <a:lnTo>
                    <a:pt x="1" y="15"/>
                  </a:lnTo>
                </a:path>
              </a:pathLst>
            </a:custGeom>
            <a:noFill/>
            <a:ln w="3810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 name="Rectangle 23"/>
            <p:cNvSpPr>
              <a:spLocks noChangeArrowheads="1"/>
            </p:cNvSpPr>
            <p:nvPr/>
          </p:nvSpPr>
          <p:spPr bwMode="auto">
            <a:xfrm>
              <a:off x="7531100" y="2779713"/>
              <a:ext cx="3276600"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400" b="1">
                  <a:latin typeface="Arial" panose="020B0604020202020204" pitchFamily="34" charset="0"/>
                  <a:ea typeface="宋体" panose="02010600030101010101" pitchFamily="2" charset="-122"/>
                </a:rPr>
                <a:t>rdt_rcv(rcvpkt) &amp;&amp; corrupt(rcvpkt)</a:t>
              </a:r>
            </a:p>
          </p:txBody>
        </p:sp>
        <p:sp>
          <p:nvSpPr>
            <p:cNvPr id="30" name="Line 24"/>
            <p:cNvSpPr>
              <a:spLocks noChangeShapeType="1"/>
            </p:cNvSpPr>
            <p:nvPr/>
          </p:nvSpPr>
          <p:spPr bwMode="auto">
            <a:xfrm>
              <a:off x="7869238" y="3105150"/>
              <a:ext cx="1938337"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31" name="Rectangle 25"/>
            <p:cNvSpPr>
              <a:spLocks noChangeArrowheads="1"/>
            </p:cNvSpPr>
            <p:nvPr/>
          </p:nvSpPr>
          <p:spPr bwMode="auto">
            <a:xfrm>
              <a:off x="7954963" y="4833938"/>
              <a:ext cx="238442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400" b="1">
                  <a:latin typeface="Arial" panose="020B0604020202020204" pitchFamily="34" charset="0"/>
                  <a:ea typeface="宋体" panose="02010600030101010101" pitchFamily="2" charset="-122"/>
                </a:rPr>
                <a:t>sndpkt = make_pkt(ACK, chksum)</a:t>
              </a:r>
            </a:p>
            <a:p>
              <a:pPr>
                <a:spcBef>
                  <a:spcPct val="0"/>
                </a:spcBef>
                <a:buFontTx/>
                <a:buNone/>
              </a:pPr>
              <a:r>
                <a:rPr lang="en-US" altLang="zh-CN" sz="1400" b="1">
                  <a:latin typeface="Arial" panose="020B0604020202020204" pitchFamily="34" charset="0"/>
                  <a:ea typeface="宋体" panose="02010600030101010101" pitchFamily="2" charset="-122"/>
                </a:rPr>
                <a:t>udt_send(sndpkt)</a:t>
              </a:r>
            </a:p>
          </p:txBody>
        </p:sp>
        <p:sp>
          <p:nvSpPr>
            <p:cNvPr id="32" name="Rectangle 26"/>
            <p:cNvSpPr>
              <a:spLocks noChangeArrowheads="1"/>
            </p:cNvSpPr>
            <p:nvPr/>
          </p:nvSpPr>
          <p:spPr bwMode="auto">
            <a:xfrm>
              <a:off x="1857375" y="4065588"/>
              <a:ext cx="26241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400" b="1">
                  <a:latin typeface="Arial" panose="020B0604020202020204" pitchFamily="34" charset="0"/>
                  <a:ea typeface="宋体" panose="02010600030101010101" pitchFamily="2" charset="-122"/>
                </a:rPr>
                <a:t>rdt_rcv(rcvpkt) &amp;&amp; </a:t>
              </a:r>
            </a:p>
            <a:p>
              <a:pPr>
                <a:spcBef>
                  <a:spcPct val="0"/>
                </a:spcBef>
                <a:buFontTx/>
                <a:buNone/>
              </a:pPr>
              <a:r>
                <a:rPr lang="en-US" altLang="zh-CN" sz="1400" b="1">
                  <a:latin typeface="Arial" panose="020B0604020202020204" pitchFamily="34" charset="0"/>
                  <a:ea typeface="宋体" panose="02010600030101010101" pitchFamily="2" charset="-122"/>
                </a:rPr>
                <a:t>   not corrupt(rcvpkt) &amp;&amp;</a:t>
              </a:r>
            </a:p>
            <a:p>
              <a:pPr>
                <a:spcBef>
                  <a:spcPct val="0"/>
                </a:spcBef>
                <a:buFontTx/>
                <a:buNone/>
              </a:pPr>
              <a:r>
                <a:rPr lang="en-US" altLang="zh-CN" sz="1400" b="1">
                  <a:latin typeface="Arial" panose="020B0604020202020204" pitchFamily="34" charset="0"/>
                  <a:ea typeface="宋体" panose="02010600030101010101" pitchFamily="2" charset="-122"/>
                </a:rPr>
                <a:t>   has_seq1(rcvpkt)</a:t>
              </a:r>
            </a:p>
            <a:p>
              <a:pPr>
                <a:spcBef>
                  <a:spcPct val="0"/>
                </a:spcBef>
                <a:buFontTx/>
                <a:buNone/>
              </a:pPr>
              <a:endParaRPr lang="en-US" altLang="zh-CN" sz="1400" b="1">
                <a:latin typeface="Arial" panose="020B0604020202020204" pitchFamily="34" charset="0"/>
                <a:ea typeface="宋体" panose="02010600030101010101" pitchFamily="2" charset="-122"/>
              </a:endParaRPr>
            </a:p>
          </p:txBody>
        </p:sp>
        <p:sp>
          <p:nvSpPr>
            <p:cNvPr id="33" name="Line 27"/>
            <p:cNvSpPr>
              <a:spLocks noChangeShapeType="1"/>
            </p:cNvSpPr>
            <p:nvPr/>
          </p:nvSpPr>
          <p:spPr bwMode="auto">
            <a:xfrm>
              <a:off x="1941513" y="4857750"/>
              <a:ext cx="1938337"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34" name="Rectangle 28"/>
            <p:cNvSpPr>
              <a:spLocks noChangeArrowheads="1"/>
            </p:cNvSpPr>
            <p:nvPr/>
          </p:nvSpPr>
          <p:spPr bwMode="auto">
            <a:xfrm>
              <a:off x="1804988" y="2697163"/>
              <a:ext cx="33147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400" b="1">
                  <a:latin typeface="Arial" panose="020B0604020202020204" pitchFamily="34" charset="0"/>
                  <a:ea typeface="宋体" panose="02010600030101010101" pitchFamily="2" charset="-122"/>
                </a:rPr>
                <a:t>rdt_rcv(rcvpkt) &amp;&amp; corrupt(rcvpkt)</a:t>
              </a:r>
            </a:p>
          </p:txBody>
        </p:sp>
        <p:sp>
          <p:nvSpPr>
            <p:cNvPr id="35" name="Line 29"/>
            <p:cNvSpPr>
              <a:spLocks noChangeShapeType="1"/>
            </p:cNvSpPr>
            <p:nvPr/>
          </p:nvSpPr>
          <p:spPr bwMode="auto">
            <a:xfrm>
              <a:off x="1943100" y="3025775"/>
              <a:ext cx="1938338"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36" name="Rectangle 30"/>
            <p:cNvSpPr>
              <a:spLocks noChangeArrowheads="1"/>
            </p:cNvSpPr>
            <p:nvPr/>
          </p:nvSpPr>
          <p:spPr bwMode="auto">
            <a:xfrm>
              <a:off x="1889125" y="4862513"/>
              <a:ext cx="29400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400" b="1">
                  <a:latin typeface="Arial" panose="020B0604020202020204" pitchFamily="34" charset="0"/>
                  <a:ea typeface="宋体" panose="02010600030101010101" pitchFamily="2" charset="-122"/>
                </a:rPr>
                <a:t>sndpkt = make_pkt(ACK, chksum)</a:t>
              </a:r>
            </a:p>
            <a:p>
              <a:pPr>
                <a:spcBef>
                  <a:spcPct val="0"/>
                </a:spcBef>
                <a:buFontTx/>
                <a:buNone/>
              </a:pPr>
              <a:r>
                <a:rPr lang="en-US" altLang="zh-CN" sz="1400" b="1">
                  <a:latin typeface="Arial" panose="020B0604020202020204" pitchFamily="34" charset="0"/>
                  <a:ea typeface="宋体" panose="02010600030101010101" pitchFamily="2" charset="-122"/>
                </a:rPr>
                <a:t>udt_send(sndpkt)</a:t>
              </a:r>
            </a:p>
          </p:txBody>
        </p:sp>
        <p:sp>
          <p:nvSpPr>
            <p:cNvPr id="37" name="Rectangle 31"/>
            <p:cNvSpPr>
              <a:spLocks noChangeArrowheads="1"/>
            </p:cNvSpPr>
            <p:nvPr/>
          </p:nvSpPr>
          <p:spPr bwMode="auto">
            <a:xfrm>
              <a:off x="1865313" y="2984500"/>
              <a:ext cx="3027362"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400" b="1" dirty="0" err="1">
                  <a:latin typeface="Arial" panose="020B0604020202020204" pitchFamily="34" charset="0"/>
                  <a:ea typeface="宋体" panose="02010600030101010101" pitchFamily="2" charset="-122"/>
                </a:rPr>
                <a:t>sndpkt</a:t>
              </a:r>
              <a:r>
                <a:rPr lang="en-US" altLang="zh-CN" sz="1400" b="1" dirty="0">
                  <a:latin typeface="Arial" panose="020B0604020202020204" pitchFamily="34" charset="0"/>
                  <a:ea typeface="宋体" panose="02010600030101010101" pitchFamily="2" charset="-122"/>
                </a:rPr>
                <a:t> = </a:t>
              </a:r>
              <a:r>
                <a:rPr lang="en-US" altLang="zh-CN" sz="1400" b="1" dirty="0" err="1">
                  <a:latin typeface="Arial" panose="020B0604020202020204" pitchFamily="34" charset="0"/>
                  <a:ea typeface="宋体" panose="02010600030101010101" pitchFamily="2" charset="-122"/>
                </a:rPr>
                <a:t>make_pkt</a:t>
              </a:r>
              <a:r>
                <a:rPr lang="en-US" altLang="zh-CN" sz="1400" b="1" dirty="0">
                  <a:latin typeface="Arial" panose="020B0604020202020204" pitchFamily="34" charset="0"/>
                  <a:ea typeface="宋体" panose="02010600030101010101" pitchFamily="2" charset="-122"/>
                </a:rPr>
                <a:t>(NAK, </a:t>
              </a:r>
              <a:r>
                <a:rPr lang="en-US" altLang="zh-CN" sz="1400" b="1" dirty="0" err="1">
                  <a:latin typeface="Arial" panose="020B0604020202020204" pitchFamily="34" charset="0"/>
                  <a:ea typeface="宋体" panose="02010600030101010101" pitchFamily="2" charset="-122"/>
                </a:rPr>
                <a:t>chksum</a:t>
              </a:r>
              <a:r>
                <a:rPr lang="en-US" altLang="zh-CN" sz="1400" b="1" dirty="0">
                  <a:latin typeface="Arial" panose="020B0604020202020204" pitchFamily="34" charset="0"/>
                  <a:ea typeface="宋体" panose="02010600030101010101" pitchFamily="2" charset="-122"/>
                </a:rPr>
                <a:t>)</a:t>
              </a:r>
            </a:p>
            <a:p>
              <a:pPr>
                <a:spcBef>
                  <a:spcPct val="0"/>
                </a:spcBef>
                <a:buFontTx/>
                <a:buNone/>
              </a:pPr>
              <a:r>
                <a:rPr lang="en-US" altLang="zh-CN" sz="1400" b="1" dirty="0" err="1">
                  <a:latin typeface="Arial" panose="020B0604020202020204" pitchFamily="34" charset="0"/>
                  <a:ea typeface="宋体" panose="02010600030101010101" pitchFamily="2" charset="-122"/>
                </a:rPr>
                <a:t>udt_send</a:t>
              </a:r>
              <a:r>
                <a:rPr lang="en-US" altLang="zh-CN" sz="1400" b="1" dirty="0">
                  <a:latin typeface="Arial" panose="020B0604020202020204" pitchFamily="34" charset="0"/>
                  <a:ea typeface="宋体" panose="02010600030101010101" pitchFamily="2" charset="-122"/>
                </a:rPr>
                <a:t>(</a:t>
              </a:r>
              <a:r>
                <a:rPr lang="en-US" altLang="zh-CN" sz="1400" b="1" dirty="0" err="1">
                  <a:latin typeface="Arial" panose="020B0604020202020204" pitchFamily="34" charset="0"/>
                  <a:ea typeface="宋体" panose="02010600030101010101" pitchFamily="2" charset="-122"/>
                </a:rPr>
                <a:t>sndpkt</a:t>
              </a:r>
              <a:r>
                <a:rPr lang="en-US" altLang="zh-CN" sz="1400" b="1" dirty="0">
                  <a:latin typeface="Arial" panose="020B0604020202020204" pitchFamily="34" charset="0"/>
                  <a:ea typeface="宋体" panose="02010600030101010101" pitchFamily="2" charset="-122"/>
                </a:rPr>
                <a:t>)</a:t>
              </a:r>
            </a:p>
          </p:txBody>
        </p:sp>
        <p:sp>
          <p:nvSpPr>
            <p:cNvPr id="38" name="Freeform 32"/>
            <p:cNvSpPr>
              <a:spLocks/>
            </p:cNvSpPr>
            <p:nvPr/>
          </p:nvSpPr>
          <p:spPr bwMode="auto">
            <a:xfrm>
              <a:off x="4179888" y="4041775"/>
              <a:ext cx="525462" cy="390525"/>
            </a:xfrm>
            <a:custGeom>
              <a:avLst/>
              <a:gdLst>
                <a:gd name="T0" fmla="*/ 2147483646 w 331"/>
                <a:gd name="T1" fmla="*/ 2147483646 h 246"/>
                <a:gd name="T2" fmla="*/ 2147483646 w 331"/>
                <a:gd name="T3" fmla="*/ 2147483646 h 246"/>
                <a:gd name="T4" fmla="*/ 2147483646 w 331"/>
                <a:gd name="T5" fmla="*/ 2147483646 h 246"/>
                <a:gd name="T6" fmla="*/ 2147483646 w 331"/>
                <a:gd name="T7" fmla="*/ 2147483646 h 246"/>
                <a:gd name="T8" fmla="*/ 2147483646 w 331"/>
                <a:gd name="T9" fmla="*/ 2147483646 h 246"/>
                <a:gd name="T10" fmla="*/ 2147483646 w 331"/>
                <a:gd name="T11" fmla="*/ 2147483646 h 246"/>
                <a:gd name="T12" fmla="*/ 2147483646 w 331"/>
                <a:gd name="T13" fmla="*/ 2147483646 h 246"/>
                <a:gd name="T14" fmla="*/ 2147483646 w 331"/>
                <a:gd name="T15" fmla="*/ 2147483646 h 246"/>
                <a:gd name="T16" fmla="*/ 2147483646 w 331"/>
                <a:gd name="T17" fmla="*/ 2147483646 h 246"/>
                <a:gd name="T18" fmla="*/ 2147483646 w 331"/>
                <a:gd name="T19" fmla="*/ 2147483646 h 246"/>
                <a:gd name="T20" fmla="*/ 2147483646 w 331"/>
                <a:gd name="T21" fmla="*/ 2147483646 h 246"/>
                <a:gd name="T22" fmla="*/ 2147483646 w 331"/>
                <a:gd name="T23" fmla="*/ 2147483646 h 246"/>
                <a:gd name="T24" fmla="*/ 2147483646 w 331"/>
                <a:gd name="T25" fmla="*/ 2147483646 h 246"/>
                <a:gd name="T26" fmla="*/ 2147483646 w 331"/>
                <a:gd name="T27" fmla="*/ 2147483646 h 246"/>
                <a:gd name="T28" fmla="*/ 2147483646 w 331"/>
                <a:gd name="T29" fmla="*/ 2147483646 h 246"/>
                <a:gd name="T30" fmla="*/ 2147483646 w 331"/>
                <a:gd name="T31" fmla="*/ 2147483646 h 246"/>
                <a:gd name="T32" fmla="*/ 0 w 331"/>
                <a:gd name="T33" fmla="*/ 2147483646 h 246"/>
                <a:gd name="T34" fmla="*/ 0 w 331"/>
                <a:gd name="T35" fmla="*/ 2147483646 h 246"/>
                <a:gd name="T36" fmla="*/ 2147483646 w 331"/>
                <a:gd name="T37" fmla="*/ 2147483646 h 246"/>
                <a:gd name="T38" fmla="*/ 2147483646 w 331"/>
                <a:gd name="T39" fmla="*/ 2147483646 h 246"/>
                <a:gd name="T40" fmla="*/ 2147483646 w 331"/>
                <a:gd name="T41" fmla="*/ 2147483646 h 246"/>
                <a:gd name="T42" fmla="*/ 2147483646 w 331"/>
                <a:gd name="T43" fmla="*/ 2147483646 h 246"/>
                <a:gd name="T44" fmla="*/ 2147483646 w 331"/>
                <a:gd name="T45" fmla="*/ 2147483646 h 246"/>
                <a:gd name="T46" fmla="*/ 2147483646 w 331"/>
                <a:gd name="T47" fmla="*/ 2147483646 h 246"/>
                <a:gd name="T48" fmla="*/ 2147483646 w 331"/>
                <a:gd name="T49" fmla="*/ 2147483646 h 246"/>
                <a:gd name="T50" fmla="*/ 2147483646 w 331"/>
                <a:gd name="T51" fmla="*/ 2147483646 h 246"/>
                <a:gd name="T52" fmla="*/ 2147483646 w 331"/>
                <a:gd name="T53" fmla="*/ 2147483646 h 246"/>
                <a:gd name="T54" fmla="*/ 2147483646 w 331"/>
                <a:gd name="T55" fmla="*/ 2147483646 h 246"/>
                <a:gd name="T56" fmla="*/ 2147483646 w 331"/>
                <a:gd name="T57" fmla="*/ 2147483646 h 246"/>
                <a:gd name="T58" fmla="*/ 2147483646 w 331"/>
                <a:gd name="T59" fmla="*/ 0 h 246"/>
                <a:gd name="T60" fmla="*/ 2147483646 w 331"/>
                <a:gd name="T61" fmla="*/ 2147483646 h 246"/>
                <a:gd name="T62" fmla="*/ 2147483646 w 331"/>
                <a:gd name="T63" fmla="*/ 2147483646 h 246"/>
                <a:gd name="T64" fmla="*/ 2147483646 w 331"/>
                <a:gd name="T65" fmla="*/ 2147483646 h 2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31"/>
                <a:gd name="T100" fmla="*/ 0 h 246"/>
                <a:gd name="T101" fmla="*/ 331 w 331"/>
                <a:gd name="T102" fmla="*/ 246 h 24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31" h="246">
                  <a:moveTo>
                    <a:pt x="330" y="132"/>
                  </a:moveTo>
                  <a:lnTo>
                    <a:pt x="292" y="162"/>
                  </a:lnTo>
                  <a:lnTo>
                    <a:pt x="257" y="187"/>
                  </a:lnTo>
                  <a:lnTo>
                    <a:pt x="223" y="207"/>
                  </a:lnTo>
                  <a:lnTo>
                    <a:pt x="192" y="223"/>
                  </a:lnTo>
                  <a:lnTo>
                    <a:pt x="163" y="234"/>
                  </a:lnTo>
                  <a:lnTo>
                    <a:pt x="137" y="241"/>
                  </a:lnTo>
                  <a:lnTo>
                    <a:pt x="112" y="245"/>
                  </a:lnTo>
                  <a:lnTo>
                    <a:pt x="90" y="245"/>
                  </a:lnTo>
                  <a:lnTo>
                    <a:pt x="70" y="242"/>
                  </a:lnTo>
                  <a:lnTo>
                    <a:pt x="53" y="237"/>
                  </a:lnTo>
                  <a:lnTo>
                    <a:pt x="38" y="229"/>
                  </a:lnTo>
                  <a:lnTo>
                    <a:pt x="25" y="219"/>
                  </a:lnTo>
                  <a:lnTo>
                    <a:pt x="15" y="207"/>
                  </a:lnTo>
                  <a:lnTo>
                    <a:pt x="7" y="193"/>
                  </a:lnTo>
                  <a:lnTo>
                    <a:pt x="2" y="178"/>
                  </a:lnTo>
                  <a:lnTo>
                    <a:pt x="0" y="162"/>
                  </a:lnTo>
                  <a:lnTo>
                    <a:pt x="0" y="146"/>
                  </a:lnTo>
                  <a:lnTo>
                    <a:pt x="2" y="129"/>
                  </a:lnTo>
                  <a:lnTo>
                    <a:pt x="7" y="112"/>
                  </a:lnTo>
                  <a:lnTo>
                    <a:pt x="15" y="95"/>
                  </a:lnTo>
                  <a:lnTo>
                    <a:pt x="26" y="79"/>
                  </a:lnTo>
                  <a:lnTo>
                    <a:pt x="39" y="63"/>
                  </a:lnTo>
                  <a:lnTo>
                    <a:pt x="55" y="48"/>
                  </a:lnTo>
                  <a:lnTo>
                    <a:pt x="74" y="35"/>
                  </a:lnTo>
                  <a:lnTo>
                    <a:pt x="96" y="24"/>
                  </a:lnTo>
                  <a:lnTo>
                    <a:pt x="120" y="14"/>
                  </a:lnTo>
                  <a:lnTo>
                    <a:pt x="147" y="7"/>
                  </a:lnTo>
                  <a:lnTo>
                    <a:pt x="178" y="2"/>
                  </a:lnTo>
                  <a:lnTo>
                    <a:pt x="211" y="0"/>
                  </a:lnTo>
                  <a:lnTo>
                    <a:pt x="247" y="1"/>
                  </a:lnTo>
                  <a:lnTo>
                    <a:pt x="286" y="6"/>
                  </a:lnTo>
                  <a:lnTo>
                    <a:pt x="328" y="14"/>
                  </a:lnTo>
                </a:path>
              </a:pathLst>
            </a:custGeom>
            <a:noFill/>
            <a:ln w="3810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 name="Freeform 33"/>
            <p:cNvSpPr>
              <a:spLocks/>
            </p:cNvSpPr>
            <p:nvPr/>
          </p:nvSpPr>
          <p:spPr bwMode="auto">
            <a:xfrm>
              <a:off x="4141788" y="3392488"/>
              <a:ext cx="579437" cy="382587"/>
            </a:xfrm>
            <a:custGeom>
              <a:avLst/>
              <a:gdLst>
                <a:gd name="T0" fmla="*/ 2147483646 w 365"/>
                <a:gd name="T1" fmla="*/ 2147483646 h 241"/>
                <a:gd name="T2" fmla="*/ 2147483646 w 365"/>
                <a:gd name="T3" fmla="*/ 2147483646 h 241"/>
                <a:gd name="T4" fmla="*/ 2147483646 w 365"/>
                <a:gd name="T5" fmla="*/ 2147483646 h 241"/>
                <a:gd name="T6" fmla="*/ 2147483646 w 365"/>
                <a:gd name="T7" fmla="*/ 2147483646 h 241"/>
                <a:gd name="T8" fmla="*/ 2147483646 w 365"/>
                <a:gd name="T9" fmla="*/ 2147483646 h 241"/>
                <a:gd name="T10" fmla="*/ 2147483646 w 365"/>
                <a:gd name="T11" fmla="*/ 2147483646 h 241"/>
                <a:gd name="T12" fmla="*/ 2147483646 w 365"/>
                <a:gd name="T13" fmla="*/ 2147483646 h 241"/>
                <a:gd name="T14" fmla="*/ 2147483646 w 365"/>
                <a:gd name="T15" fmla="*/ 2147483646 h 241"/>
                <a:gd name="T16" fmla="*/ 2147483646 w 365"/>
                <a:gd name="T17" fmla="*/ 2147483646 h 241"/>
                <a:gd name="T18" fmla="*/ 2147483646 w 365"/>
                <a:gd name="T19" fmla="*/ 2147483646 h 241"/>
                <a:gd name="T20" fmla="*/ 2147483646 w 365"/>
                <a:gd name="T21" fmla="*/ 2147483646 h 241"/>
                <a:gd name="T22" fmla="*/ 2147483646 w 365"/>
                <a:gd name="T23" fmla="*/ 2147483646 h 241"/>
                <a:gd name="T24" fmla="*/ 0 w 365"/>
                <a:gd name="T25" fmla="*/ 2147483646 h 241"/>
                <a:gd name="T26" fmla="*/ 0 w 365"/>
                <a:gd name="T27" fmla="*/ 2147483646 h 241"/>
                <a:gd name="T28" fmla="*/ 2147483646 w 365"/>
                <a:gd name="T29" fmla="*/ 2147483646 h 241"/>
                <a:gd name="T30" fmla="*/ 2147483646 w 365"/>
                <a:gd name="T31" fmla="*/ 2147483646 h 241"/>
                <a:gd name="T32" fmla="*/ 2147483646 w 365"/>
                <a:gd name="T33" fmla="*/ 2147483646 h 241"/>
                <a:gd name="T34" fmla="*/ 2147483646 w 365"/>
                <a:gd name="T35" fmla="*/ 2147483646 h 241"/>
                <a:gd name="T36" fmla="*/ 2147483646 w 365"/>
                <a:gd name="T37" fmla="*/ 2147483646 h 241"/>
                <a:gd name="T38" fmla="*/ 2147483646 w 365"/>
                <a:gd name="T39" fmla="*/ 2147483646 h 241"/>
                <a:gd name="T40" fmla="*/ 2147483646 w 365"/>
                <a:gd name="T41" fmla="*/ 2147483646 h 241"/>
                <a:gd name="T42" fmla="*/ 2147483646 w 365"/>
                <a:gd name="T43" fmla="*/ 2147483646 h 241"/>
                <a:gd name="T44" fmla="*/ 2147483646 w 365"/>
                <a:gd name="T45" fmla="*/ 2147483646 h 241"/>
                <a:gd name="T46" fmla="*/ 2147483646 w 365"/>
                <a:gd name="T47" fmla="*/ 0 h 241"/>
                <a:gd name="T48" fmla="*/ 2147483646 w 365"/>
                <a:gd name="T49" fmla="*/ 2147483646 h 241"/>
                <a:gd name="T50" fmla="*/ 2147483646 w 365"/>
                <a:gd name="T51" fmla="*/ 2147483646 h 241"/>
                <a:gd name="T52" fmla="*/ 2147483646 w 365"/>
                <a:gd name="T53" fmla="*/ 2147483646 h 241"/>
                <a:gd name="T54" fmla="*/ 2147483646 w 365"/>
                <a:gd name="T55" fmla="*/ 2147483646 h 241"/>
                <a:gd name="T56" fmla="*/ 2147483646 w 365"/>
                <a:gd name="T57" fmla="*/ 2147483646 h 241"/>
                <a:gd name="T58" fmla="*/ 2147483646 w 365"/>
                <a:gd name="T59" fmla="*/ 2147483646 h 241"/>
                <a:gd name="T60" fmla="*/ 2147483646 w 365"/>
                <a:gd name="T61" fmla="*/ 2147483646 h 241"/>
                <a:gd name="T62" fmla="*/ 2147483646 w 365"/>
                <a:gd name="T63" fmla="*/ 2147483646 h 241"/>
                <a:gd name="T64" fmla="*/ 2147483646 w 365"/>
                <a:gd name="T65" fmla="*/ 2147483646 h 24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65"/>
                <a:gd name="T100" fmla="*/ 0 h 241"/>
                <a:gd name="T101" fmla="*/ 365 w 365"/>
                <a:gd name="T102" fmla="*/ 241 h 24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65" h="241">
                  <a:moveTo>
                    <a:pt x="290" y="240"/>
                  </a:moveTo>
                  <a:lnTo>
                    <a:pt x="242" y="239"/>
                  </a:lnTo>
                  <a:lnTo>
                    <a:pt x="198" y="235"/>
                  </a:lnTo>
                  <a:lnTo>
                    <a:pt x="160" y="230"/>
                  </a:lnTo>
                  <a:lnTo>
                    <a:pt x="126" y="222"/>
                  </a:lnTo>
                  <a:lnTo>
                    <a:pt x="97" y="212"/>
                  </a:lnTo>
                  <a:lnTo>
                    <a:pt x="72" y="200"/>
                  </a:lnTo>
                  <a:lnTo>
                    <a:pt x="50" y="188"/>
                  </a:lnTo>
                  <a:lnTo>
                    <a:pt x="33" y="174"/>
                  </a:lnTo>
                  <a:lnTo>
                    <a:pt x="20" y="159"/>
                  </a:lnTo>
                  <a:lnTo>
                    <a:pt x="10" y="144"/>
                  </a:lnTo>
                  <a:lnTo>
                    <a:pt x="3" y="128"/>
                  </a:lnTo>
                  <a:lnTo>
                    <a:pt x="0" y="112"/>
                  </a:lnTo>
                  <a:lnTo>
                    <a:pt x="0" y="96"/>
                  </a:lnTo>
                  <a:lnTo>
                    <a:pt x="3" y="81"/>
                  </a:lnTo>
                  <a:lnTo>
                    <a:pt x="8" y="66"/>
                  </a:lnTo>
                  <a:lnTo>
                    <a:pt x="16" y="52"/>
                  </a:lnTo>
                  <a:lnTo>
                    <a:pt x="27" y="39"/>
                  </a:lnTo>
                  <a:lnTo>
                    <a:pt x="40" y="28"/>
                  </a:lnTo>
                  <a:lnTo>
                    <a:pt x="55" y="18"/>
                  </a:lnTo>
                  <a:lnTo>
                    <a:pt x="71" y="10"/>
                  </a:lnTo>
                  <a:lnTo>
                    <a:pt x="90" y="4"/>
                  </a:lnTo>
                  <a:lnTo>
                    <a:pt x="110" y="1"/>
                  </a:lnTo>
                  <a:lnTo>
                    <a:pt x="132" y="0"/>
                  </a:lnTo>
                  <a:lnTo>
                    <a:pt x="155" y="2"/>
                  </a:lnTo>
                  <a:lnTo>
                    <a:pt x="179" y="7"/>
                  </a:lnTo>
                  <a:lnTo>
                    <a:pt x="204" y="15"/>
                  </a:lnTo>
                  <a:lnTo>
                    <a:pt x="229" y="27"/>
                  </a:lnTo>
                  <a:lnTo>
                    <a:pt x="256" y="42"/>
                  </a:lnTo>
                  <a:lnTo>
                    <a:pt x="282" y="62"/>
                  </a:lnTo>
                  <a:lnTo>
                    <a:pt x="310" y="86"/>
                  </a:lnTo>
                  <a:lnTo>
                    <a:pt x="337" y="114"/>
                  </a:lnTo>
                  <a:lnTo>
                    <a:pt x="364" y="148"/>
                  </a:lnTo>
                </a:path>
              </a:pathLst>
            </a:custGeom>
            <a:noFill/>
            <a:ln w="3810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extLst>
      <p:ext uri="{BB962C8B-B14F-4D97-AF65-F5344CB8AC3E}">
        <p14:creationId xmlns:p14="http://schemas.microsoft.com/office/powerpoint/2010/main" val="269937284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1754188" y="3810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可靠数据传输原理</a:t>
            </a:r>
          </a:p>
        </p:txBody>
      </p:sp>
      <p:sp>
        <p:nvSpPr>
          <p:cNvPr id="41" name="矩形 40"/>
          <p:cNvSpPr/>
          <p:nvPr/>
        </p:nvSpPr>
        <p:spPr>
          <a:xfrm>
            <a:off x="3323448" y="710268"/>
            <a:ext cx="5545109" cy="646331"/>
          </a:xfrm>
          <a:prstGeom prst="rect">
            <a:avLst/>
          </a:prstGeom>
        </p:spPr>
        <p:txBody>
          <a:bodyPr wrap="none">
            <a:spAutoFit/>
          </a:bodyPr>
          <a:lstStyle/>
          <a:p>
            <a:pPr algn="ctr"/>
            <a:r>
              <a:rPr lang="en-US" altLang="zh-CN" sz="3600" b="1" dirty="0">
                <a:solidFill>
                  <a:schemeClr val="accent1"/>
                </a:solidFill>
                <a:cs typeface="+mn-ea"/>
                <a:sym typeface="+mn-lt"/>
              </a:rPr>
              <a:t>rdt2.2: </a:t>
            </a:r>
            <a:r>
              <a:rPr lang="zh-CN" altLang="en-US" sz="3600" b="1" dirty="0">
                <a:solidFill>
                  <a:schemeClr val="accent1"/>
                </a:solidFill>
                <a:cs typeface="+mn-ea"/>
                <a:sym typeface="+mn-lt"/>
              </a:rPr>
              <a:t>发送方</a:t>
            </a:r>
            <a:r>
              <a:rPr lang="en-US" altLang="zh-CN" sz="3600" b="1" dirty="0">
                <a:solidFill>
                  <a:schemeClr val="accent1"/>
                </a:solidFill>
                <a:cs typeface="+mn-ea"/>
                <a:sym typeface="+mn-lt"/>
              </a:rPr>
              <a:t>,</a:t>
            </a:r>
            <a:r>
              <a:rPr lang="zh-CN" altLang="en-US" sz="3600" b="1" dirty="0">
                <a:solidFill>
                  <a:schemeClr val="accent1"/>
                </a:solidFill>
                <a:cs typeface="+mn-ea"/>
                <a:sym typeface="+mn-lt"/>
              </a:rPr>
              <a:t>接收方片断</a:t>
            </a:r>
            <a:endParaRPr lang="en-US" altLang="zh-CN" sz="3600" b="1" dirty="0">
              <a:solidFill>
                <a:schemeClr val="accent1"/>
              </a:solidFill>
              <a:cs typeface="+mn-ea"/>
              <a:sym typeface="+mn-lt"/>
            </a:endParaRPr>
          </a:p>
        </p:txBody>
      </p:sp>
      <p:grpSp>
        <p:nvGrpSpPr>
          <p:cNvPr id="2" name="组合 1">
            <a:extLst>
              <a:ext uri="{FF2B5EF4-FFF2-40B4-BE49-F238E27FC236}">
                <a16:creationId xmlns:a16="http://schemas.microsoft.com/office/drawing/2014/main" id="{F7D9EE72-870A-45B8-8379-F274FDE3AACD}"/>
              </a:ext>
            </a:extLst>
          </p:cNvPr>
          <p:cNvGrpSpPr/>
          <p:nvPr/>
        </p:nvGrpSpPr>
        <p:grpSpPr>
          <a:xfrm>
            <a:off x="1462088" y="1293813"/>
            <a:ext cx="8936037" cy="5484812"/>
            <a:chOff x="1462088" y="1166813"/>
            <a:chExt cx="8936037" cy="5484812"/>
          </a:xfrm>
        </p:grpSpPr>
        <p:grpSp>
          <p:nvGrpSpPr>
            <p:cNvPr id="9" name="Group 5"/>
            <p:cNvGrpSpPr>
              <a:grpSpLocks/>
            </p:cNvGrpSpPr>
            <p:nvPr/>
          </p:nvGrpSpPr>
          <p:grpSpPr bwMode="auto">
            <a:xfrm>
              <a:off x="4083050" y="2146300"/>
              <a:ext cx="1062038" cy="844550"/>
              <a:chOff x="1651" y="1397"/>
              <a:chExt cx="669" cy="532"/>
            </a:xfrm>
          </p:grpSpPr>
          <p:sp>
            <p:nvSpPr>
              <p:cNvPr id="10" name="Oval 3"/>
              <p:cNvSpPr>
                <a:spLocks noChangeArrowheads="1"/>
              </p:cNvSpPr>
              <p:nvPr/>
            </p:nvSpPr>
            <p:spPr bwMode="auto">
              <a:xfrm>
                <a:off x="1691" y="1397"/>
                <a:ext cx="582" cy="532"/>
              </a:xfrm>
              <a:prstGeom prst="ellipse">
                <a:avLst/>
              </a:prstGeom>
              <a:solidFill>
                <a:srgbClr val="FFFFFF"/>
              </a:solidFill>
              <a:ln w="12700">
                <a:solidFill>
                  <a:srgbClr val="000000"/>
                </a:solidFill>
                <a:round/>
                <a:headEnd/>
                <a:tailEnd/>
              </a:ln>
            </p:spPr>
            <p:txBody>
              <a:bodyPr wrap="none" anchor="ct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endParaRPr lang="zh-CN" altLang="en-US" sz="1800">
                  <a:ea typeface="宋体" panose="02010600030101010101" pitchFamily="2" charset="-122"/>
                </a:endParaRPr>
              </a:p>
            </p:txBody>
          </p:sp>
          <p:sp>
            <p:nvSpPr>
              <p:cNvPr id="11" name="Rectangle 4"/>
              <p:cNvSpPr>
                <a:spLocks noChangeArrowheads="1"/>
              </p:cNvSpPr>
              <p:nvPr/>
            </p:nvSpPr>
            <p:spPr bwMode="auto">
              <a:xfrm>
                <a:off x="1651" y="1447"/>
                <a:ext cx="66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spcBef>
                    <a:spcPct val="0"/>
                  </a:spcBef>
                  <a:buFontTx/>
                  <a:buNone/>
                </a:pPr>
                <a:r>
                  <a:rPr lang="zh-CN" altLang="en-US" sz="1400" b="1">
                    <a:latin typeface="Arial" panose="020B0604020202020204" pitchFamily="34" charset="0"/>
                    <a:ea typeface="宋体" panose="02010600030101010101" pitchFamily="2" charset="-122"/>
                  </a:rPr>
                  <a:t>等待来自上层的调用</a:t>
                </a:r>
                <a:r>
                  <a:rPr lang="en-US" altLang="zh-CN" sz="1400" b="1">
                    <a:latin typeface="Arial" panose="020B0604020202020204" pitchFamily="34" charset="0"/>
                    <a:ea typeface="宋体" panose="02010600030101010101" pitchFamily="2" charset="-122"/>
                  </a:rPr>
                  <a:t>0</a:t>
                </a:r>
              </a:p>
            </p:txBody>
          </p:sp>
        </p:grpSp>
        <p:sp>
          <p:nvSpPr>
            <p:cNvPr id="12" name="Rectangle 6"/>
            <p:cNvSpPr>
              <a:spLocks noChangeArrowheads="1"/>
            </p:cNvSpPr>
            <p:nvPr/>
          </p:nvSpPr>
          <p:spPr bwMode="auto">
            <a:xfrm>
              <a:off x="4419600" y="1447800"/>
              <a:ext cx="37226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600" b="1">
                  <a:latin typeface="Arial" panose="020B0604020202020204" pitchFamily="34" charset="0"/>
                  <a:ea typeface="宋体" panose="02010600030101010101" pitchFamily="2" charset="-122"/>
                </a:rPr>
                <a:t>sndpkt = make_pkt(0, data, checksum)</a:t>
              </a:r>
            </a:p>
            <a:p>
              <a:pPr>
                <a:spcBef>
                  <a:spcPct val="0"/>
                </a:spcBef>
                <a:buFontTx/>
                <a:buNone/>
              </a:pPr>
              <a:r>
                <a:rPr lang="en-US" altLang="zh-CN" sz="1600" b="1">
                  <a:latin typeface="Arial" panose="020B0604020202020204" pitchFamily="34" charset="0"/>
                  <a:ea typeface="宋体" panose="02010600030101010101" pitchFamily="2" charset="-122"/>
                </a:rPr>
                <a:t>udt_send(sndpkt)</a:t>
              </a:r>
            </a:p>
          </p:txBody>
        </p:sp>
        <p:sp>
          <p:nvSpPr>
            <p:cNvPr id="13" name="Rectangle 7"/>
            <p:cNvSpPr>
              <a:spLocks noChangeArrowheads="1"/>
            </p:cNvSpPr>
            <p:nvPr/>
          </p:nvSpPr>
          <p:spPr bwMode="auto">
            <a:xfrm>
              <a:off x="4432300" y="1166813"/>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600" b="1">
                  <a:latin typeface="Arial" panose="020B0604020202020204" pitchFamily="34" charset="0"/>
                  <a:ea typeface="宋体" panose="02010600030101010101" pitchFamily="2" charset="-122"/>
                </a:rPr>
                <a:t>rdt_send(data)</a:t>
              </a:r>
            </a:p>
          </p:txBody>
        </p:sp>
        <p:sp>
          <p:nvSpPr>
            <p:cNvPr id="14" name="Line 8"/>
            <p:cNvSpPr>
              <a:spLocks noChangeShapeType="1"/>
            </p:cNvSpPr>
            <p:nvPr/>
          </p:nvSpPr>
          <p:spPr bwMode="auto">
            <a:xfrm>
              <a:off x="4494213" y="1503363"/>
              <a:ext cx="3552825"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5" name="Line 9"/>
            <p:cNvSpPr>
              <a:spLocks noChangeShapeType="1"/>
            </p:cNvSpPr>
            <p:nvPr/>
          </p:nvSpPr>
          <p:spPr bwMode="auto">
            <a:xfrm>
              <a:off x="3889375" y="2012950"/>
              <a:ext cx="419100" cy="230188"/>
            </a:xfrm>
            <a:prstGeom prst="line">
              <a:avLst/>
            </a:prstGeom>
            <a:noFill/>
            <a:ln w="38100">
              <a:solidFill>
                <a:schemeClr val="tx1"/>
              </a:solidFill>
              <a:prstDash val="dash"/>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6" name="Freeform 10"/>
            <p:cNvSpPr>
              <a:spLocks/>
            </p:cNvSpPr>
            <p:nvPr/>
          </p:nvSpPr>
          <p:spPr bwMode="auto">
            <a:xfrm>
              <a:off x="4789488" y="2005013"/>
              <a:ext cx="1898650" cy="150812"/>
            </a:xfrm>
            <a:custGeom>
              <a:avLst/>
              <a:gdLst>
                <a:gd name="T0" fmla="*/ 0 w 1196"/>
                <a:gd name="T1" fmla="*/ 2147483646 h 95"/>
                <a:gd name="T2" fmla="*/ 2147483646 w 1196"/>
                <a:gd name="T3" fmla="*/ 2147483646 h 95"/>
                <a:gd name="T4" fmla="*/ 2147483646 w 1196"/>
                <a:gd name="T5" fmla="*/ 2147483646 h 95"/>
                <a:gd name="T6" fmla="*/ 2147483646 w 1196"/>
                <a:gd name="T7" fmla="*/ 2147483646 h 95"/>
                <a:gd name="T8" fmla="*/ 2147483646 w 1196"/>
                <a:gd name="T9" fmla="*/ 2147483646 h 95"/>
                <a:gd name="T10" fmla="*/ 2147483646 w 1196"/>
                <a:gd name="T11" fmla="*/ 2147483646 h 95"/>
                <a:gd name="T12" fmla="*/ 2147483646 w 1196"/>
                <a:gd name="T13" fmla="*/ 2147483646 h 95"/>
                <a:gd name="T14" fmla="*/ 2147483646 w 1196"/>
                <a:gd name="T15" fmla="*/ 2147483646 h 95"/>
                <a:gd name="T16" fmla="*/ 2147483646 w 1196"/>
                <a:gd name="T17" fmla="*/ 2147483646 h 95"/>
                <a:gd name="T18" fmla="*/ 2147483646 w 1196"/>
                <a:gd name="T19" fmla="*/ 2147483646 h 95"/>
                <a:gd name="T20" fmla="*/ 2147483646 w 1196"/>
                <a:gd name="T21" fmla="*/ 2147483646 h 95"/>
                <a:gd name="T22" fmla="*/ 2147483646 w 1196"/>
                <a:gd name="T23" fmla="*/ 2147483646 h 95"/>
                <a:gd name="T24" fmla="*/ 2147483646 w 1196"/>
                <a:gd name="T25" fmla="*/ 2147483646 h 95"/>
                <a:gd name="T26" fmla="*/ 2147483646 w 1196"/>
                <a:gd name="T27" fmla="*/ 0 h 95"/>
                <a:gd name="T28" fmla="*/ 2147483646 w 1196"/>
                <a:gd name="T29" fmla="*/ 2147483646 h 95"/>
                <a:gd name="T30" fmla="*/ 2147483646 w 1196"/>
                <a:gd name="T31" fmla="*/ 2147483646 h 95"/>
                <a:gd name="T32" fmla="*/ 2147483646 w 1196"/>
                <a:gd name="T33" fmla="*/ 2147483646 h 95"/>
                <a:gd name="T34" fmla="*/ 2147483646 w 1196"/>
                <a:gd name="T35" fmla="*/ 2147483646 h 95"/>
                <a:gd name="T36" fmla="*/ 2147483646 w 1196"/>
                <a:gd name="T37" fmla="*/ 2147483646 h 95"/>
                <a:gd name="T38" fmla="*/ 2147483646 w 1196"/>
                <a:gd name="T39" fmla="*/ 2147483646 h 95"/>
                <a:gd name="T40" fmla="*/ 2147483646 w 1196"/>
                <a:gd name="T41" fmla="*/ 2147483646 h 95"/>
                <a:gd name="T42" fmla="*/ 2147483646 w 1196"/>
                <a:gd name="T43" fmla="*/ 2147483646 h 95"/>
                <a:gd name="T44" fmla="*/ 2147483646 w 1196"/>
                <a:gd name="T45" fmla="*/ 2147483646 h 95"/>
                <a:gd name="T46" fmla="*/ 2147483646 w 1196"/>
                <a:gd name="T47" fmla="*/ 2147483646 h 95"/>
                <a:gd name="T48" fmla="*/ 2147483646 w 1196"/>
                <a:gd name="T49" fmla="*/ 2147483646 h 95"/>
                <a:gd name="T50" fmla="*/ 2147483646 w 1196"/>
                <a:gd name="T51" fmla="*/ 2147483646 h 95"/>
                <a:gd name="T52" fmla="*/ 2147483646 w 1196"/>
                <a:gd name="T53" fmla="*/ 2147483646 h 9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196"/>
                <a:gd name="T82" fmla="*/ 0 h 95"/>
                <a:gd name="T83" fmla="*/ 1196 w 1196"/>
                <a:gd name="T84" fmla="*/ 95 h 9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196" h="95">
                  <a:moveTo>
                    <a:pt x="0" y="94"/>
                  </a:moveTo>
                  <a:lnTo>
                    <a:pt x="6" y="83"/>
                  </a:lnTo>
                  <a:lnTo>
                    <a:pt x="18" y="72"/>
                  </a:lnTo>
                  <a:lnTo>
                    <a:pt x="35" y="61"/>
                  </a:lnTo>
                  <a:lnTo>
                    <a:pt x="59" y="52"/>
                  </a:lnTo>
                  <a:lnTo>
                    <a:pt x="87" y="43"/>
                  </a:lnTo>
                  <a:lnTo>
                    <a:pt x="120" y="36"/>
                  </a:lnTo>
                  <a:lnTo>
                    <a:pt x="157" y="28"/>
                  </a:lnTo>
                  <a:lnTo>
                    <a:pt x="197" y="22"/>
                  </a:lnTo>
                  <a:lnTo>
                    <a:pt x="241" y="17"/>
                  </a:lnTo>
                  <a:lnTo>
                    <a:pt x="288" y="12"/>
                  </a:lnTo>
                  <a:lnTo>
                    <a:pt x="389" y="5"/>
                  </a:lnTo>
                  <a:lnTo>
                    <a:pt x="497" y="1"/>
                  </a:lnTo>
                  <a:lnTo>
                    <a:pt x="607" y="0"/>
                  </a:lnTo>
                  <a:lnTo>
                    <a:pt x="717" y="1"/>
                  </a:lnTo>
                  <a:lnTo>
                    <a:pt x="824" y="6"/>
                  </a:lnTo>
                  <a:lnTo>
                    <a:pt x="923" y="14"/>
                  </a:lnTo>
                  <a:lnTo>
                    <a:pt x="969" y="18"/>
                  </a:lnTo>
                  <a:lnTo>
                    <a:pt x="1012" y="24"/>
                  </a:lnTo>
                  <a:lnTo>
                    <a:pt x="1051" y="30"/>
                  </a:lnTo>
                  <a:lnTo>
                    <a:pt x="1087" y="38"/>
                  </a:lnTo>
                  <a:lnTo>
                    <a:pt x="1118" y="45"/>
                  </a:lnTo>
                  <a:lnTo>
                    <a:pt x="1145" y="54"/>
                  </a:lnTo>
                  <a:lnTo>
                    <a:pt x="1166" y="63"/>
                  </a:lnTo>
                  <a:lnTo>
                    <a:pt x="1182" y="72"/>
                  </a:lnTo>
                  <a:lnTo>
                    <a:pt x="1192" y="83"/>
                  </a:lnTo>
                  <a:lnTo>
                    <a:pt x="1195" y="94"/>
                  </a:lnTo>
                </a:path>
              </a:pathLst>
            </a:custGeom>
            <a:noFill/>
            <a:ln w="3810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 name="Freeform 11"/>
            <p:cNvSpPr>
              <a:spLocks/>
            </p:cNvSpPr>
            <p:nvPr/>
          </p:nvSpPr>
          <p:spPr bwMode="auto">
            <a:xfrm>
              <a:off x="7177088" y="2065338"/>
              <a:ext cx="441325" cy="558800"/>
            </a:xfrm>
            <a:custGeom>
              <a:avLst/>
              <a:gdLst>
                <a:gd name="T0" fmla="*/ 0 w 278"/>
                <a:gd name="T1" fmla="*/ 2147483646 h 352"/>
                <a:gd name="T2" fmla="*/ 2147483646 w 278"/>
                <a:gd name="T3" fmla="*/ 2147483646 h 352"/>
                <a:gd name="T4" fmla="*/ 2147483646 w 278"/>
                <a:gd name="T5" fmla="*/ 2147483646 h 352"/>
                <a:gd name="T6" fmla="*/ 2147483646 w 278"/>
                <a:gd name="T7" fmla="*/ 2147483646 h 352"/>
                <a:gd name="T8" fmla="*/ 2147483646 w 278"/>
                <a:gd name="T9" fmla="*/ 2147483646 h 352"/>
                <a:gd name="T10" fmla="*/ 2147483646 w 278"/>
                <a:gd name="T11" fmla="*/ 0 h 352"/>
                <a:gd name="T12" fmla="*/ 2147483646 w 278"/>
                <a:gd name="T13" fmla="*/ 2147483646 h 352"/>
                <a:gd name="T14" fmla="*/ 2147483646 w 278"/>
                <a:gd name="T15" fmla="*/ 2147483646 h 352"/>
                <a:gd name="T16" fmla="*/ 2147483646 w 278"/>
                <a:gd name="T17" fmla="*/ 2147483646 h 352"/>
                <a:gd name="T18" fmla="*/ 2147483646 w 278"/>
                <a:gd name="T19" fmla="*/ 2147483646 h 352"/>
                <a:gd name="T20" fmla="*/ 2147483646 w 278"/>
                <a:gd name="T21" fmla="*/ 2147483646 h 352"/>
                <a:gd name="T22" fmla="*/ 2147483646 w 278"/>
                <a:gd name="T23" fmla="*/ 2147483646 h 352"/>
                <a:gd name="T24" fmla="*/ 2147483646 w 278"/>
                <a:gd name="T25" fmla="*/ 2147483646 h 352"/>
                <a:gd name="T26" fmla="*/ 2147483646 w 278"/>
                <a:gd name="T27" fmla="*/ 2147483646 h 352"/>
                <a:gd name="T28" fmla="*/ 2147483646 w 278"/>
                <a:gd name="T29" fmla="*/ 2147483646 h 352"/>
                <a:gd name="T30" fmla="*/ 2147483646 w 278"/>
                <a:gd name="T31" fmla="*/ 2147483646 h 352"/>
                <a:gd name="T32" fmla="*/ 2147483646 w 278"/>
                <a:gd name="T33" fmla="*/ 2147483646 h 352"/>
                <a:gd name="T34" fmla="*/ 2147483646 w 278"/>
                <a:gd name="T35" fmla="*/ 2147483646 h 352"/>
                <a:gd name="T36" fmla="*/ 2147483646 w 278"/>
                <a:gd name="T37" fmla="*/ 2147483646 h 352"/>
                <a:gd name="T38" fmla="*/ 2147483646 w 278"/>
                <a:gd name="T39" fmla="*/ 2147483646 h 352"/>
                <a:gd name="T40" fmla="*/ 2147483646 w 278"/>
                <a:gd name="T41" fmla="*/ 2147483646 h 352"/>
                <a:gd name="T42" fmla="*/ 2147483646 w 278"/>
                <a:gd name="T43" fmla="*/ 2147483646 h 352"/>
                <a:gd name="T44" fmla="*/ 2147483646 w 278"/>
                <a:gd name="T45" fmla="*/ 2147483646 h 352"/>
                <a:gd name="T46" fmla="*/ 2147483646 w 278"/>
                <a:gd name="T47" fmla="*/ 2147483646 h 352"/>
                <a:gd name="T48" fmla="*/ 2147483646 w 278"/>
                <a:gd name="T49" fmla="*/ 2147483646 h 352"/>
                <a:gd name="T50" fmla="*/ 2147483646 w 278"/>
                <a:gd name="T51" fmla="*/ 2147483646 h 352"/>
                <a:gd name="T52" fmla="*/ 2147483646 w 278"/>
                <a:gd name="T53" fmla="*/ 2147483646 h 352"/>
                <a:gd name="T54" fmla="*/ 2147483646 w 278"/>
                <a:gd name="T55" fmla="*/ 2147483646 h 352"/>
                <a:gd name="T56" fmla="*/ 2147483646 w 278"/>
                <a:gd name="T57" fmla="*/ 2147483646 h 352"/>
                <a:gd name="T58" fmla="*/ 2147483646 w 278"/>
                <a:gd name="T59" fmla="*/ 2147483646 h 352"/>
                <a:gd name="T60" fmla="*/ 2147483646 w 278"/>
                <a:gd name="T61" fmla="*/ 2147483646 h 352"/>
                <a:gd name="T62" fmla="*/ 2147483646 w 278"/>
                <a:gd name="T63" fmla="*/ 2147483646 h 35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78"/>
                <a:gd name="T97" fmla="*/ 0 h 352"/>
                <a:gd name="T98" fmla="*/ 278 w 278"/>
                <a:gd name="T99" fmla="*/ 352 h 35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78" h="352">
                  <a:moveTo>
                    <a:pt x="0" y="45"/>
                  </a:moveTo>
                  <a:lnTo>
                    <a:pt x="19" y="29"/>
                  </a:lnTo>
                  <a:lnTo>
                    <a:pt x="39" y="17"/>
                  </a:lnTo>
                  <a:lnTo>
                    <a:pt x="58" y="8"/>
                  </a:lnTo>
                  <a:lnTo>
                    <a:pt x="78" y="3"/>
                  </a:lnTo>
                  <a:lnTo>
                    <a:pt x="97" y="0"/>
                  </a:lnTo>
                  <a:lnTo>
                    <a:pt x="115" y="1"/>
                  </a:lnTo>
                  <a:lnTo>
                    <a:pt x="133" y="5"/>
                  </a:lnTo>
                  <a:lnTo>
                    <a:pt x="151" y="11"/>
                  </a:lnTo>
                  <a:lnTo>
                    <a:pt x="168" y="19"/>
                  </a:lnTo>
                  <a:lnTo>
                    <a:pt x="184" y="29"/>
                  </a:lnTo>
                  <a:lnTo>
                    <a:pt x="199" y="42"/>
                  </a:lnTo>
                  <a:lnTo>
                    <a:pt x="213" y="56"/>
                  </a:lnTo>
                  <a:lnTo>
                    <a:pt x="237" y="88"/>
                  </a:lnTo>
                  <a:lnTo>
                    <a:pt x="248" y="105"/>
                  </a:lnTo>
                  <a:lnTo>
                    <a:pt x="257" y="124"/>
                  </a:lnTo>
                  <a:lnTo>
                    <a:pt x="264" y="143"/>
                  </a:lnTo>
                  <a:lnTo>
                    <a:pt x="270" y="162"/>
                  </a:lnTo>
                  <a:lnTo>
                    <a:pt x="274" y="181"/>
                  </a:lnTo>
                  <a:lnTo>
                    <a:pt x="277" y="201"/>
                  </a:lnTo>
                  <a:lnTo>
                    <a:pt x="277" y="220"/>
                  </a:lnTo>
                  <a:lnTo>
                    <a:pt x="275" y="239"/>
                  </a:lnTo>
                  <a:lnTo>
                    <a:pt x="272" y="257"/>
                  </a:lnTo>
                  <a:lnTo>
                    <a:pt x="266" y="274"/>
                  </a:lnTo>
                  <a:lnTo>
                    <a:pt x="258" y="290"/>
                  </a:lnTo>
                  <a:lnTo>
                    <a:pt x="247" y="304"/>
                  </a:lnTo>
                  <a:lnTo>
                    <a:pt x="234" y="317"/>
                  </a:lnTo>
                  <a:lnTo>
                    <a:pt x="218" y="328"/>
                  </a:lnTo>
                  <a:lnTo>
                    <a:pt x="200" y="337"/>
                  </a:lnTo>
                  <a:lnTo>
                    <a:pt x="178" y="344"/>
                  </a:lnTo>
                  <a:lnTo>
                    <a:pt x="154" y="349"/>
                  </a:lnTo>
                  <a:lnTo>
                    <a:pt x="127" y="351"/>
                  </a:lnTo>
                </a:path>
              </a:pathLst>
            </a:custGeom>
            <a:noFill/>
            <a:ln w="3810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 name="Rectangle 12"/>
            <p:cNvSpPr>
              <a:spLocks noChangeArrowheads="1"/>
            </p:cNvSpPr>
            <p:nvPr/>
          </p:nvSpPr>
          <p:spPr bwMode="auto">
            <a:xfrm>
              <a:off x="7777163" y="2579688"/>
              <a:ext cx="2124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600" b="1">
                  <a:latin typeface="Arial" panose="020B0604020202020204" pitchFamily="34" charset="0"/>
                  <a:ea typeface="宋体" panose="02010600030101010101" pitchFamily="2" charset="-122"/>
                </a:rPr>
                <a:t>udt_send(sndpkt)</a:t>
              </a:r>
            </a:p>
          </p:txBody>
        </p:sp>
        <p:sp>
          <p:nvSpPr>
            <p:cNvPr id="19" name="Rectangle 13"/>
            <p:cNvSpPr>
              <a:spLocks noChangeArrowheads="1"/>
            </p:cNvSpPr>
            <p:nvPr/>
          </p:nvSpPr>
          <p:spPr bwMode="auto">
            <a:xfrm>
              <a:off x="7680325" y="1792288"/>
              <a:ext cx="27178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600" b="1">
                  <a:latin typeface="Arial" panose="020B0604020202020204" pitchFamily="34" charset="0"/>
                  <a:ea typeface="宋体" panose="02010600030101010101" pitchFamily="2" charset="-122"/>
                </a:rPr>
                <a:t>rdt_rcv(rcvpkt) &amp;&amp;  </a:t>
              </a:r>
            </a:p>
            <a:p>
              <a:pPr>
                <a:spcBef>
                  <a:spcPct val="0"/>
                </a:spcBef>
                <a:buFontTx/>
                <a:buNone/>
              </a:pPr>
              <a:r>
                <a:rPr lang="en-US" altLang="zh-CN" sz="1600" b="1">
                  <a:latin typeface="Arial" panose="020B0604020202020204" pitchFamily="34" charset="0"/>
                  <a:ea typeface="宋体" panose="02010600030101010101" pitchFamily="2" charset="-122"/>
                </a:rPr>
                <a:t>( corrupt(rcvpkt) ||</a:t>
              </a:r>
            </a:p>
            <a:p>
              <a:pPr>
                <a:spcBef>
                  <a:spcPct val="0"/>
                </a:spcBef>
                <a:buFontTx/>
                <a:buNone/>
              </a:pPr>
              <a:r>
                <a:rPr lang="en-US" altLang="zh-CN" sz="1600" b="1">
                  <a:latin typeface="Arial" panose="020B0604020202020204" pitchFamily="34" charset="0"/>
                  <a:ea typeface="宋体" panose="02010600030101010101" pitchFamily="2" charset="-122"/>
                </a:rPr>
                <a:t>  isACK(rcvpkt,1) )</a:t>
              </a:r>
            </a:p>
          </p:txBody>
        </p:sp>
        <p:sp>
          <p:nvSpPr>
            <p:cNvPr id="20" name="Line 14"/>
            <p:cNvSpPr>
              <a:spLocks noChangeShapeType="1"/>
            </p:cNvSpPr>
            <p:nvPr/>
          </p:nvSpPr>
          <p:spPr bwMode="auto">
            <a:xfrm flipV="1">
              <a:off x="7878763" y="2571750"/>
              <a:ext cx="1420812" cy="1588"/>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1" name="Freeform 15"/>
            <p:cNvSpPr>
              <a:spLocks/>
            </p:cNvSpPr>
            <p:nvPr/>
          </p:nvSpPr>
          <p:spPr bwMode="auto">
            <a:xfrm>
              <a:off x="7410450" y="2773363"/>
              <a:ext cx="152400" cy="1230312"/>
            </a:xfrm>
            <a:custGeom>
              <a:avLst/>
              <a:gdLst>
                <a:gd name="T0" fmla="*/ 2147483646 w 96"/>
                <a:gd name="T1" fmla="*/ 2147483646 h 775"/>
                <a:gd name="T2" fmla="*/ 2147483646 w 96"/>
                <a:gd name="T3" fmla="*/ 2147483646 h 775"/>
                <a:gd name="T4" fmla="*/ 2147483646 w 96"/>
                <a:gd name="T5" fmla="*/ 2147483646 h 775"/>
                <a:gd name="T6" fmla="*/ 2147483646 w 96"/>
                <a:gd name="T7" fmla="*/ 2147483646 h 775"/>
                <a:gd name="T8" fmla="*/ 2147483646 w 96"/>
                <a:gd name="T9" fmla="*/ 2147483646 h 775"/>
                <a:gd name="T10" fmla="*/ 2147483646 w 96"/>
                <a:gd name="T11" fmla="*/ 2147483646 h 775"/>
                <a:gd name="T12" fmla="*/ 2147483646 w 96"/>
                <a:gd name="T13" fmla="*/ 2147483646 h 775"/>
                <a:gd name="T14" fmla="*/ 2147483646 w 96"/>
                <a:gd name="T15" fmla="*/ 2147483646 h 775"/>
                <a:gd name="T16" fmla="*/ 2147483646 w 96"/>
                <a:gd name="T17" fmla="*/ 2147483646 h 775"/>
                <a:gd name="T18" fmla="*/ 2147483646 w 96"/>
                <a:gd name="T19" fmla="*/ 2147483646 h 775"/>
                <a:gd name="T20" fmla="*/ 2147483646 w 96"/>
                <a:gd name="T21" fmla="*/ 2147483646 h 775"/>
                <a:gd name="T22" fmla="*/ 2147483646 w 96"/>
                <a:gd name="T23" fmla="*/ 2147483646 h 775"/>
                <a:gd name="T24" fmla="*/ 2147483646 w 96"/>
                <a:gd name="T25" fmla="*/ 2147483646 h 775"/>
                <a:gd name="T26" fmla="*/ 2147483646 w 96"/>
                <a:gd name="T27" fmla="*/ 2147483646 h 775"/>
                <a:gd name="T28" fmla="*/ 2147483646 w 96"/>
                <a:gd name="T29" fmla="*/ 2147483646 h 775"/>
                <a:gd name="T30" fmla="*/ 2147483646 w 96"/>
                <a:gd name="T31" fmla="*/ 2147483646 h 775"/>
                <a:gd name="T32" fmla="*/ 2147483646 w 96"/>
                <a:gd name="T33" fmla="*/ 2147483646 h 775"/>
                <a:gd name="T34" fmla="*/ 2147483646 w 96"/>
                <a:gd name="T35" fmla="*/ 2147483646 h 775"/>
                <a:gd name="T36" fmla="*/ 2147483646 w 96"/>
                <a:gd name="T37" fmla="*/ 2147483646 h 775"/>
                <a:gd name="T38" fmla="*/ 2147483646 w 96"/>
                <a:gd name="T39" fmla="*/ 2147483646 h 775"/>
                <a:gd name="T40" fmla="*/ 0 w 96"/>
                <a:gd name="T41" fmla="*/ 0 h 77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6"/>
                <a:gd name="T64" fmla="*/ 0 h 775"/>
                <a:gd name="T65" fmla="*/ 96 w 96"/>
                <a:gd name="T66" fmla="*/ 775 h 77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6" h="775">
                  <a:moveTo>
                    <a:pt x="67" y="774"/>
                  </a:moveTo>
                  <a:lnTo>
                    <a:pt x="77" y="708"/>
                  </a:lnTo>
                  <a:lnTo>
                    <a:pt x="85" y="641"/>
                  </a:lnTo>
                  <a:lnTo>
                    <a:pt x="91" y="573"/>
                  </a:lnTo>
                  <a:lnTo>
                    <a:pt x="94" y="506"/>
                  </a:lnTo>
                  <a:lnTo>
                    <a:pt x="95" y="440"/>
                  </a:lnTo>
                  <a:lnTo>
                    <a:pt x="94" y="376"/>
                  </a:lnTo>
                  <a:lnTo>
                    <a:pt x="91" y="315"/>
                  </a:lnTo>
                  <a:lnTo>
                    <a:pt x="87" y="256"/>
                  </a:lnTo>
                  <a:lnTo>
                    <a:pt x="81" y="202"/>
                  </a:lnTo>
                  <a:lnTo>
                    <a:pt x="73" y="153"/>
                  </a:lnTo>
                  <a:lnTo>
                    <a:pt x="64" y="110"/>
                  </a:lnTo>
                  <a:lnTo>
                    <a:pt x="53" y="72"/>
                  </a:lnTo>
                  <a:lnTo>
                    <a:pt x="48" y="56"/>
                  </a:lnTo>
                  <a:lnTo>
                    <a:pt x="42" y="42"/>
                  </a:lnTo>
                  <a:lnTo>
                    <a:pt x="35" y="29"/>
                  </a:lnTo>
                  <a:lnTo>
                    <a:pt x="29" y="19"/>
                  </a:lnTo>
                  <a:lnTo>
                    <a:pt x="22" y="11"/>
                  </a:lnTo>
                  <a:lnTo>
                    <a:pt x="15" y="5"/>
                  </a:lnTo>
                  <a:lnTo>
                    <a:pt x="8" y="2"/>
                  </a:lnTo>
                  <a:lnTo>
                    <a:pt x="0" y="0"/>
                  </a:lnTo>
                </a:path>
              </a:pathLst>
            </a:custGeom>
            <a:noFill/>
            <a:ln w="38100" cap="rnd">
              <a:solidFill>
                <a:schemeClr val="tx1"/>
              </a:solidFill>
              <a:round/>
              <a:headEnd type="stealth" w="med" len="med"/>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 name="Rectangle 16"/>
            <p:cNvSpPr>
              <a:spLocks noChangeArrowheads="1"/>
            </p:cNvSpPr>
            <p:nvPr/>
          </p:nvSpPr>
          <p:spPr bwMode="auto">
            <a:xfrm>
              <a:off x="7554913" y="3184525"/>
              <a:ext cx="24130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600" b="1">
                  <a:latin typeface="Arial" panose="020B0604020202020204" pitchFamily="34" charset="0"/>
                  <a:ea typeface="宋体" panose="02010600030101010101" pitchFamily="2" charset="-122"/>
                </a:rPr>
                <a:t>rdt_rcv(rcvpkt)   </a:t>
              </a:r>
            </a:p>
            <a:p>
              <a:pPr>
                <a:spcBef>
                  <a:spcPct val="0"/>
                </a:spcBef>
                <a:buFontTx/>
                <a:buNone/>
              </a:pPr>
              <a:r>
                <a:rPr lang="en-US" altLang="zh-CN" sz="1600" b="1">
                  <a:latin typeface="Arial" panose="020B0604020202020204" pitchFamily="34" charset="0"/>
                  <a:ea typeface="宋体" panose="02010600030101010101" pitchFamily="2" charset="-122"/>
                </a:rPr>
                <a:t>&amp;&amp; notcorrupt(rcvpkt) </a:t>
              </a:r>
            </a:p>
            <a:p>
              <a:pPr>
                <a:spcBef>
                  <a:spcPct val="0"/>
                </a:spcBef>
                <a:buFontTx/>
                <a:buNone/>
              </a:pPr>
              <a:r>
                <a:rPr lang="en-US" altLang="zh-CN" sz="1600" b="1">
                  <a:latin typeface="Arial" panose="020B0604020202020204" pitchFamily="34" charset="0"/>
                  <a:ea typeface="宋体" panose="02010600030101010101" pitchFamily="2" charset="-122"/>
                </a:rPr>
                <a:t>&amp;&amp; isACK(rcvpkt,0)</a:t>
              </a:r>
              <a:r>
                <a:rPr lang="en-US" altLang="zh-CN" sz="1000" b="1">
                  <a:latin typeface="Arial" panose="020B0604020202020204" pitchFamily="34" charset="0"/>
                  <a:ea typeface="宋体" panose="02010600030101010101" pitchFamily="2" charset="-122"/>
                </a:rPr>
                <a:t> </a:t>
              </a:r>
            </a:p>
          </p:txBody>
        </p:sp>
        <p:sp>
          <p:nvSpPr>
            <p:cNvPr id="23" name="Line 17"/>
            <p:cNvSpPr>
              <a:spLocks noChangeShapeType="1"/>
            </p:cNvSpPr>
            <p:nvPr/>
          </p:nvSpPr>
          <p:spPr bwMode="auto">
            <a:xfrm>
              <a:off x="7643813" y="4008438"/>
              <a:ext cx="1863725"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nvGrpSpPr>
            <p:cNvPr id="24" name="Group 20"/>
            <p:cNvGrpSpPr>
              <a:grpSpLocks/>
            </p:cNvGrpSpPr>
            <p:nvPr/>
          </p:nvGrpSpPr>
          <p:grpSpPr bwMode="auto">
            <a:xfrm>
              <a:off x="6438900" y="2092325"/>
              <a:ext cx="1062038" cy="844550"/>
              <a:chOff x="3135" y="1363"/>
              <a:chExt cx="669" cy="532"/>
            </a:xfrm>
          </p:grpSpPr>
          <p:sp>
            <p:nvSpPr>
              <p:cNvPr id="25" name="Oval 18"/>
              <p:cNvSpPr>
                <a:spLocks noChangeArrowheads="1"/>
              </p:cNvSpPr>
              <p:nvPr/>
            </p:nvSpPr>
            <p:spPr bwMode="auto">
              <a:xfrm>
                <a:off x="3175" y="1363"/>
                <a:ext cx="582" cy="532"/>
              </a:xfrm>
              <a:prstGeom prst="ellipse">
                <a:avLst/>
              </a:prstGeom>
              <a:solidFill>
                <a:srgbClr val="FFFFFF"/>
              </a:solidFill>
              <a:ln w="12700">
                <a:solidFill>
                  <a:srgbClr val="000000"/>
                </a:solidFill>
                <a:round/>
                <a:headEnd/>
                <a:tailEnd/>
              </a:ln>
            </p:spPr>
            <p:txBody>
              <a:bodyPr wrap="none" anchor="ct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endParaRPr lang="zh-CN" altLang="en-US" sz="1800">
                  <a:ea typeface="宋体" panose="02010600030101010101" pitchFamily="2" charset="-122"/>
                </a:endParaRPr>
              </a:p>
            </p:txBody>
          </p:sp>
          <p:sp>
            <p:nvSpPr>
              <p:cNvPr id="26" name="Rectangle 19"/>
              <p:cNvSpPr>
                <a:spLocks noChangeArrowheads="1"/>
              </p:cNvSpPr>
              <p:nvPr/>
            </p:nvSpPr>
            <p:spPr bwMode="auto">
              <a:xfrm>
                <a:off x="3135" y="1506"/>
                <a:ext cx="66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spcBef>
                    <a:spcPct val="0"/>
                  </a:spcBef>
                  <a:buFontTx/>
                  <a:buNone/>
                </a:pPr>
                <a:r>
                  <a:rPr lang="zh-CN" altLang="en-US" sz="1400" b="1">
                    <a:latin typeface="Arial" panose="020B0604020202020204" pitchFamily="34" charset="0"/>
                    <a:ea typeface="宋体" panose="02010600030101010101" pitchFamily="2" charset="-122"/>
                  </a:rPr>
                  <a:t>等待 </a:t>
                </a:r>
                <a:r>
                  <a:rPr lang="en-US" altLang="zh-CN" sz="1400" b="1">
                    <a:latin typeface="Arial" panose="020B0604020202020204" pitchFamily="34" charset="0"/>
                    <a:ea typeface="宋体" panose="02010600030101010101" pitchFamily="2" charset="-122"/>
                  </a:rPr>
                  <a:t>ACK</a:t>
                </a:r>
              </a:p>
              <a:p>
                <a:pPr algn="ctr">
                  <a:spcBef>
                    <a:spcPct val="0"/>
                  </a:spcBef>
                  <a:buFontTx/>
                  <a:buNone/>
                </a:pPr>
                <a:r>
                  <a:rPr lang="en-US" altLang="zh-CN" sz="1400" b="1">
                    <a:latin typeface="Arial" panose="020B0604020202020204" pitchFamily="34" charset="0"/>
                    <a:ea typeface="宋体" panose="02010600030101010101" pitchFamily="2" charset="-122"/>
                  </a:rPr>
                  <a:t>0</a:t>
                </a:r>
              </a:p>
            </p:txBody>
          </p:sp>
        </p:grpSp>
        <p:sp>
          <p:nvSpPr>
            <p:cNvPr id="27" name="Rectangle 21"/>
            <p:cNvSpPr>
              <a:spLocks noChangeArrowheads="1"/>
            </p:cNvSpPr>
            <p:nvPr/>
          </p:nvSpPr>
          <p:spPr bwMode="auto">
            <a:xfrm>
              <a:off x="5127625" y="2813050"/>
              <a:ext cx="165893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spcBef>
                  <a:spcPct val="0"/>
                </a:spcBef>
                <a:buFontTx/>
                <a:buNone/>
              </a:pPr>
              <a:r>
                <a:rPr lang="en-US" altLang="zh-CN" sz="2000" b="1">
                  <a:latin typeface="Comic Sans MS" panose="030F0702030302020204" pitchFamily="66" charset="0"/>
                  <a:ea typeface="宋体" panose="02010600030101010101" pitchFamily="2" charset="-122"/>
                </a:rPr>
                <a:t>sender FSM</a:t>
              </a:r>
            </a:p>
            <a:p>
              <a:pPr algn="ctr">
                <a:spcBef>
                  <a:spcPct val="0"/>
                </a:spcBef>
                <a:buFontTx/>
                <a:buNone/>
              </a:pPr>
              <a:r>
                <a:rPr lang="en-US" altLang="zh-CN" sz="2000" b="1">
                  <a:latin typeface="Comic Sans MS" panose="030F0702030302020204" pitchFamily="66" charset="0"/>
                  <a:ea typeface="宋体" panose="02010600030101010101" pitchFamily="2" charset="-122"/>
                </a:rPr>
                <a:t>fragment</a:t>
              </a:r>
            </a:p>
          </p:txBody>
        </p:sp>
        <p:grpSp>
          <p:nvGrpSpPr>
            <p:cNvPr id="28" name="Group 24"/>
            <p:cNvGrpSpPr>
              <a:grpSpLocks/>
            </p:cNvGrpSpPr>
            <p:nvPr/>
          </p:nvGrpSpPr>
          <p:grpSpPr bwMode="auto">
            <a:xfrm>
              <a:off x="3886200" y="4191000"/>
              <a:ext cx="854075" cy="801688"/>
              <a:chOff x="1527" y="2685"/>
              <a:chExt cx="538" cy="505"/>
            </a:xfrm>
          </p:grpSpPr>
          <p:sp>
            <p:nvSpPr>
              <p:cNvPr id="29" name="Oval 22"/>
              <p:cNvSpPr>
                <a:spLocks noChangeArrowheads="1"/>
              </p:cNvSpPr>
              <p:nvPr/>
            </p:nvSpPr>
            <p:spPr bwMode="auto">
              <a:xfrm>
                <a:off x="1527" y="2685"/>
                <a:ext cx="538" cy="505"/>
              </a:xfrm>
              <a:prstGeom prst="ellipse">
                <a:avLst/>
              </a:prstGeom>
              <a:solidFill>
                <a:srgbClr val="FFFFFF"/>
              </a:solidFill>
              <a:ln w="12700">
                <a:solidFill>
                  <a:srgbClr val="000000"/>
                </a:solidFill>
                <a:round/>
                <a:headEnd/>
                <a:tailEnd/>
              </a:ln>
            </p:spPr>
            <p:txBody>
              <a:bodyPr wrap="none" anchor="ct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endParaRPr lang="zh-CN" altLang="en-US" sz="1800">
                  <a:ea typeface="宋体" panose="02010600030101010101" pitchFamily="2" charset="-122"/>
                </a:endParaRPr>
              </a:p>
            </p:txBody>
          </p:sp>
          <p:sp>
            <p:nvSpPr>
              <p:cNvPr id="30" name="Rectangle 23"/>
              <p:cNvSpPr>
                <a:spLocks noChangeArrowheads="1"/>
              </p:cNvSpPr>
              <p:nvPr/>
            </p:nvSpPr>
            <p:spPr bwMode="auto">
              <a:xfrm>
                <a:off x="1556" y="2709"/>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spcBef>
                    <a:spcPct val="0"/>
                  </a:spcBef>
                  <a:buFontTx/>
                  <a:buNone/>
                </a:pPr>
                <a:r>
                  <a:rPr lang="zh-CN" altLang="en-US" sz="1400" b="1">
                    <a:latin typeface="Arial" panose="020B0604020202020204" pitchFamily="34" charset="0"/>
                    <a:ea typeface="宋体" panose="02010600030101010101" pitchFamily="2" charset="-122"/>
                  </a:rPr>
                  <a:t>等待来自下层的</a:t>
                </a:r>
                <a:r>
                  <a:rPr lang="en-US" altLang="zh-CN" sz="1400" b="1">
                    <a:latin typeface="Arial" panose="020B0604020202020204" pitchFamily="34" charset="0"/>
                    <a:ea typeface="宋体" panose="02010600030101010101" pitchFamily="2" charset="-122"/>
                  </a:rPr>
                  <a:t>0</a:t>
                </a:r>
              </a:p>
            </p:txBody>
          </p:sp>
        </p:grpSp>
        <p:sp>
          <p:nvSpPr>
            <p:cNvPr id="31" name="Freeform 25"/>
            <p:cNvSpPr>
              <a:spLocks/>
            </p:cNvSpPr>
            <p:nvPr/>
          </p:nvSpPr>
          <p:spPr bwMode="auto">
            <a:xfrm>
              <a:off x="4518025" y="4102100"/>
              <a:ext cx="827088" cy="169863"/>
            </a:xfrm>
            <a:custGeom>
              <a:avLst/>
              <a:gdLst>
                <a:gd name="T0" fmla="*/ 0 w 521"/>
                <a:gd name="T1" fmla="*/ 2147483646 h 107"/>
                <a:gd name="T2" fmla="*/ 2147483646 w 521"/>
                <a:gd name="T3" fmla="*/ 2147483646 h 107"/>
                <a:gd name="T4" fmla="*/ 2147483646 w 521"/>
                <a:gd name="T5" fmla="*/ 2147483646 h 107"/>
                <a:gd name="T6" fmla="*/ 2147483646 w 521"/>
                <a:gd name="T7" fmla="*/ 2147483646 h 107"/>
                <a:gd name="T8" fmla="*/ 2147483646 w 521"/>
                <a:gd name="T9" fmla="*/ 2147483646 h 107"/>
                <a:gd name="T10" fmla="*/ 2147483646 w 521"/>
                <a:gd name="T11" fmla="*/ 2147483646 h 107"/>
                <a:gd name="T12" fmla="*/ 2147483646 w 521"/>
                <a:gd name="T13" fmla="*/ 2147483646 h 107"/>
                <a:gd name="T14" fmla="*/ 2147483646 w 521"/>
                <a:gd name="T15" fmla="*/ 2147483646 h 107"/>
                <a:gd name="T16" fmla="*/ 2147483646 w 521"/>
                <a:gd name="T17" fmla="*/ 2147483646 h 107"/>
                <a:gd name="T18" fmla="*/ 2147483646 w 521"/>
                <a:gd name="T19" fmla="*/ 2147483646 h 107"/>
                <a:gd name="T20" fmla="*/ 2147483646 w 521"/>
                <a:gd name="T21" fmla="*/ 2147483646 h 107"/>
                <a:gd name="T22" fmla="*/ 2147483646 w 521"/>
                <a:gd name="T23" fmla="*/ 2147483646 h 107"/>
                <a:gd name="T24" fmla="*/ 2147483646 w 521"/>
                <a:gd name="T25" fmla="*/ 2147483646 h 107"/>
                <a:gd name="T26" fmla="*/ 2147483646 w 521"/>
                <a:gd name="T27" fmla="*/ 0 h 107"/>
                <a:gd name="T28" fmla="*/ 2147483646 w 521"/>
                <a:gd name="T29" fmla="*/ 2147483646 h 107"/>
                <a:gd name="T30" fmla="*/ 2147483646 w 521"/>
                <a:gd name="T31" fmla="*/ 2147483646 h 107"/>
                <a:gd name="T32" fmla="*/ 2147483646 w 521"/>
                <a:gd name="T33" fmla="*/ 2147483646 h 10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1"/>
                <a:gd name="T52" fmla="*/ 0 h 107"/>
                <a:gd name="T53" fmla="*/ 521 w 521"/>
                <a:gd name="T54" fmla="*/ 107 h 10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1" h="107">
                  <a:moveTo>
                    <a:pt x="0" y="106"/>
                  </a:moveTo>
                  <a:lnTo>
                    <a:pt x="26" y="88"/>
                  </a:lnTo>
                  <a:lnTo>
                    <a:pt x="52" y="72"/>
                  </a:lnTo>
                  <a:lnTo>
                    <a:pt x="78" y="58"/>
                  </a:lnTo>
                  <a:lnTo>
                    <a:pt x="104" y="46"/>
                  </a:lnTo>
                  <a:lnTo>
                    <a:pt x="132" y="35"/>
                  </a:lnTo>
                  <a:lnTo>
                    <a:pt x="160" y="26"/>
                  </a:lnTo>
                  <a:lnTo>
                    <a:pt x="189" y="18"/>
                  </a:lnTo>
                  <a:lnTo>
                    <a:pt x="220" y="12"/>
                  </a:lnTo>
                  <a:lnTo>
                    <a:pt x="251" y="7"/>
                  </a:lnTo>
                  <a:lnTo>
                    <a:pt x="284" y="4"/>
                  </a:lnTo>
                  <a:lnTo>
                    <a:pt x="319" y="2"/>
                  </a:lnTo>
                  <a:lnTo>
                    <a:pt x="355" y="1"/>
                  </a:lnTo>
                  <a:lnTo>
                    <a:pt x="393" y="0"/>
                  </a:lnTo>
                  <a:lnTo>
                    <a:pt x="433" y="1"/>
                  </a:lnTo>
                  <a:lnTo>
                    <a:pt x="476" y="3"/>
                  </a:lnTo>
                  <a:lnTo>
                    <a:pt x="520" y="6"/>
                  </a:lnTo>
                </a:path>
              </a:pathLst>
            </a:custGeom>
            <a:noFill/>
            <a:ln w="3810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 name="Freeform 26"/>
            <p:cNvSpPr>
              <a:spLocks/>
            </p:cNvSpPr>
            <p:nvPr/>
          </p:nvSpPr>
          <p:spPr bwMode="auto">
            <a:xfrm>
              <a:off x="4630738" y="4891088"/>
              <a:ext cx="2405062" cy="147637"/>
            </a:xfrm>
            <a:custGeom>
              <a:avLst/>
              <a:gdLst>
                <a:gd name="T0" fmla="*/ 0 w 1515"/>
                <a:gd name="T1" fmla="*/ 0 h 93"/>
                <a:gd name="T2" fmla="*/ 2147483646 w 1515"/>
                <a:gd name="T3" fmla="*/ 2147483646 h 93"/>
                <a:gd name="T4" fmla="*/ 2147483646 w 1515"/>
                <a:gd name="T5" fmla="*/ 2147483646 h 93"/>
                <a:gd name="T6" fmla="*/ 2147483646 w 1515"/>
                <a:gd name="T7" fmla="*/ 2147483646 h 93"/>
                <a:gd name="T8" fmla="*/ 2147483646 w 1515"/>
                <a:gd name="T9" fmla="*/ 2147483646 h 93"/>
                <a:gd name="T10" fmla="*/ 2147483646 w 1515"/>
                <a:gd name="T11" fmla="*/ 2147483646 h 93"/>
                <a:gd name="T12" fmla="*/ 2147483646 w 1515"/>
                <a:gd name="T13" fmla="*/ 2147483646 h 93"/>
                <a:gd name="T14" fmla="*/ 2147483646 w 1515"/>
                <a:gd name="T15" fmla="*/ 2147483646 h 93"/>
                <a:gd name="T16" fmla="*/ 2147483646 w 1515"/>
                <a:gd name="T17" fmla="*/ 2147483646 h 93"/>
                <a:gd name="T18" fmla="*/ 2147483646 w 1515"/>
                <a:gd name="T19" fmla="*/ 2147483646 h 93"/>
                <a:gd name="T20" fmla="*/ 2147483646 w 1515"/>
                <a:gd name="T21" fmla="*/ 2147483646 h 93"/>
                <a:gd name="T22" fmla="*/ 2147483646 w 1515"/>
                <a:gd name="T23" fmla="*/ 2147483646 h 93"/>
                <a:gd name="T24" fmla="*/ 2147483646 w 1515"/>
                <a:gd name="T25" fmla="*/ 2147483646 h 93"/>
                <a:gd name="T26" fmla="*/ 2147483646 w 1515"/>
                <a:gd name="T27" fmla="*/ 2147483646 h 93"/>
                <a:gd name="T28" fmla="*/ 2147483646 w 1515"/>
                <a:gd name="T29" fmla="*/ 2147483646 h 93"/>
                <a:gd name="T30" fmla="*/ 2147483646 w 1515"/>
                <a:gd name="T31" fmla="*/ 2147483646 h 93"/>
                <a:gd name="T32" fmla="*/ 2147483646 w 1515"/>
                <a:gd name="T33" fmla="*/ 2147483646 h 93"/>
                <a:gd name="T34" fmla="*/ 2147483646 w 1515"/>
                <a:gd name="T35" fmla="*/ 2147483646 h 93"/>
                <a:gd name="T36" fmla="*/ 2147483646 w 1515"/>
                <a:gd name="T37" fmla="*/ 2147483646 h 93"/>
                <a:gd name="T38" fmla="*/ 2147483646 w 1515"/>
                <a:gd name="T39" fmla="*/ 2147483646 h 93"/>
                <a:gd name="T40" fmla="*/ 2147483646 w 1515"/>
                <a:gd name="T41" fmla="*/ 2147483646 h 93"/>
                <a:gd name="T42" fmla="*/ 2147483646 w 1515"/>
                <a:gd name="T43" fmla="*/ 2147483646 h 9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15"/>
                <a:gd name="T67" fmla="*/ 0 h 93"/>
                <a:gd name="T68" fmla="*/ 1515 w 1515"/>
                <a:gd name="T69" fmla="*/ 93 h 9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15" h="93">
                  <a:moveTo>
                    <a:pt x="0" y="0"/>
                  </a:moveTo>
                  <a:lnTo>
                    <a:pt x="27" y="11"/>
                  </a:lnTo>
                  <a:lnTo>
                    <a:pt x="59" y="22"/>
                  </a:lnTo>
                  <a:lnTo>
                    <a:pt x="95" y="32"/>
                  </a:lnTo>
                  <a:lnTo>
                    <a:pt x="134" y="41"/>
                  </a:lnTo>
                  <a:lnTo>
                    <a:pt x="222" y="58"/>
                  </a:lnTo>
                  <a:lnTo>
                    <a:pt x="322" y="70"/>
                  </a:lnTo>
                  <a:lnTo>
                    <a:pt x="431" y="80"/>
                  </a:lnTo>
                  <a:lnTo>
                    <a:pt x="546" y="87"/>
                  </a:lnTo>
                  <a:lnTo>
                    <a:pt x="664" y="91"/>
                  </a:lnTo>
                  <a:lnTo>
                    <a:pt x="785" y="92"/>
                  </a:lnTo>
                  <a:lnTo>
                    <a:pt x="905" y="91"/>
                  </a:lnTo>
                  <a:lnTo>
                    <a:pt x="1021" y="87"/>
                  </a:lnTo>
                  <a:lnTo>
                    <a:pt x="1131" y="81"/>
                  </a:lnTo>
                  <a:lnTo>
                    <a:pt x="1234" y="72"/>
                  </a:lnTo>
                  <a:lnTo>
                    <a:pt x="1326" y="61"/>
                  </a:lnTo>
                  <a:lnTo>
                    <a:pt x="1367" y="55"/>
                  </a:lnTo>
                  <a:lnTo>
                    <a:pt x="1404" y="49"/>
                  </a:lnTo>
                  <a:lnTo>
                    <a:pt x="1438" y="41"/>
                  </a:lnTo>
                  <a:lnTo>
                    <a:pt x="1468" y="33"/>
                  </a:lnTo>
                  <a:lnTo>
                    <a:pt x="1493" y="25"/>
                  </a:lnTo>
                  <a:lnTo>
                    <a:pt x="1514" y="16"/>
                  </a:lnTo>
                </a:path>
              </a:pathLst>
            </a:custGeom>
            <a:noFill/>
            <a:ln w="38100" cap="rnd">
              <a:solidFill>
                <a:schemeClr val="tx1"/>
              </a:solidFill>
              <a:round/>
              <a:headEnd type="stealth" w="med" len="med"/>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 name="Rectangle 27"/>
            <p:cNvSpPr>
              <a:spLocks noChangeArrowheads="1"/>
            </p:cNvSpPr>
            <p:nvPr/>
          </p:nvSpPr>
          <p:spPr bwMode="auto">
            <a:xfrm>
              <a:off x="4397375" y="5035550"/>
              <a:ext cx="39401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600" b="1">
                  <a:latin typeface="Arial" panose="020B0604020202020204" pitchFamily="34" charset="0"/>
                  <a:ea typeface="宋体" panose="02010600030101010101" pitchFamily="2" charset="-122"/>
                </a:rPr>
                <a:t>rdt_rcv(rcvpkt) &amp;&amp; notcorrupt(rcvpkt) </a:t>
              </a:r>
            </a:p>
            <a:p>
              <a:pPr>
                <a:spcBef>
                  <a:spcPct val="0"/>
                </a:spcBef>
                <a:buFontTx/>
                <a:buNone/>
              </a:pPr>
              <a:r>
                <a:rPr lang="en-US" altLang="zh-CN" sz="1600" b="1">
                  <a:latin typeface="Arial" panose="020B0604020202020204" pitchFamily="34" charset="0"/>
                  <a:ea typeface="宋体" panose="02010600030101010101" pitchFamily="2" charset="-122"/>
                </a:rPr>
                <a:t>  &amp;&amp; has_seq1(rcvpkt) </a:t>
              </a:r>
            </a:p>
          </p:txBody>
        </p:sp>
        <p:sp>
          <p:nvSpPr>
            <p:cNvPr id="34" name="Line 28"/>
            <p:cNvSpPr>
              <a:spLocks noChangeShapeType="1"/>
            </p:cNvSpPr>
            <p:nvPr/>
          </p:nvSpPr>
          <p:spPr bwMode="auto">
            <a:xfrm>
              <a:off x="4508500" y="5607050"/>
              <a:ext cx="1914525"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35" name="Rectangle 29"/>
            <p:cNvSpPr>
              <a:spLocks noChangeArrowheads="1"/>
            </p:cNvSpPr>
            <p:nvPr/>
          </p:nvSpPr>
          <p:spPr bwMode="auto">
            <a:xfrm>
              <a:off x="4365625" y="5589588"/>
              <a:ext cx="4175125"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600" b="1" dirty="0">
                  <a:latin typeface="Arial" panose="020B0604020202020204" pitchFamily="34" charset="0"/>
                  <a:ea typeface="宋体" panose="02010600030101010101" pitchFamily="2" charset="-122"/>
                </a:rPr>
                <a:t>extract(</a:t>
              </a:r>
              <a:r>
                <a:rPr lang="en-US" altLang="zh-CN" sz="1600" b="1" dirty="0" err="1">
                  <a:latin typeface="Arial" panose="020B0604020202020204" pitchFamily="34" charset="0"/>
                  <a:ea typeface="宋体" panose="02010600030101010101" pitchFamily="2" charset="-122"/>
                </a:rPr>
                <a:t>rcvpkt,data</a:t>
              </a:r>
              <a:r>
                <a:rPr lang="en-US" altLang="zh-CN" sz="1600" b="1" dirty="0">
                  <a:latin typeface="Arial" panose="020B0604020202020204" pitchFamily="34" charset="0"/>
                  <a:ea typeface="宋体" panose="02010600030101010101" pitchFamily="2" charset="-122"/>
                </a:rPr>
                <a:t>)</a:t>
              </a:r>
            </a:p>
            <a:p>
              <a:pPr>
                <a:spcBef>
                  <a:spcPct val="0"/>
                </a:spcBef>
                <a:buFontTx/>
                <a:buNone/>
              </a:pPr>
              <a:r>
                <a:rPr lang="en-US" altLang="zh-CN" sz="1600" b="1" dirty="0" err="1">
                  <a:latin typeface="Arial" panose="020B0604020202020204" pitchFamily="34" charset="0"/>
                  <a:ea typeface="宋体" panose="02010600030101010101" pitchFamily="2" charset="-122"/>
                </a:rPr>
                <a:t>deliver_data</a:t>
              </a:r>
              <a:r>
                <a:rPr lang="en-US" altLang="zh-CN" sz="1600" b="1" dirty="0">
                  <a:latin typeface="Arial" panose="020B0604020202020204" pitchFamily="34" charset="0"/>
                  <a:ea typeface="宋体" panose="02010600030101010101" pitchFamily="2" charset="-122"/>
                </a:rPr>
                <a:t>(data)</a:t>
              </a:r>
            </a:p>
            <a:p>
              <a:pPr>
                <a:spcBef>
                  <a:spcPct val="0"/>
                </a:spcBef>
                <a:buFontTx/>
                <a:buNone/>
              </a:pPr>
              <a:r>
                <a:rPr lang="en-US" altLang="zh-CN" sz="1600" b="1" dirty="0" err="1">
                  <a:latin typeface="Arial" panose="020B0604020202020204" pitchFamily="34" charset="0"/>
                  <a:ea typeface="宋体" panose="02010600030101010101" pitchFamily="2" charset="-122"/>
                </a:rPr>
                <a:t>sndpkt</a:t>
              </a:r>
              <a:r>
                <a:rPr lang="en-US" altLang="zh-CN" sz="1600" b="1" dirty="0">
                  <a:latin typeface="Arial" panose="020B0604020202020204" pitchFamily="34" charset="0"/>
                  <a:ea typeface="宋体" panose="02010600030101010101" pitchFamily="2" charset="-122"/>
                </a:rPr>
                <a:t> = </a:t>
              </a:r>
              <a:r>
                <a:rPr lang="en-US" altLang="zh-CN" sz="1600" b="1" dirty="0" err="1">
                  <a:latin typeface="Arial" panose="020B0604020202020204" pitchFamily="34" charset="0"/>
                  <a:ea typeface="宋体" panose="02010600030101010101" pitchFamily="2" charset="-122"/>
                </a:rPr>
                <a:t>make_pkt</a:t>
              </a:r>
              <a:r>
                <a:rPr lang="en-US" altLang="zh-CN" sz="1600" b="1" dirty="0">
                  <a:latin typeface="Arial" panose="020B0604020202020204" pitchFamily="34" charset="0"/>
                  <a:ea typeface="宋体" panose="02010600030101010101" pitchFamily="2" charset="-122"/>
                </a:rPr>
                <a:t>(ACK1, </a:t>
              </a:r>
              <a:r>
                <a:rPr lang="en-US" altLang="zh-CN" sz="1600" b="1" dirty="0" err="1">
                  <a:latin typeface="Arial" panose="020B0604020202020204" pitchFamily="34" charset="0"/>
                  <a:ea typeface="宋体" panose="02010600030101010101" pitchFamily="2" charset="-122"/>
                </a:rPr>
                <a:t>chksum</a:t>
              </a:r>
              <a:r>
                <a:rPr lang="en-US" altLang="zh-CN" sz="1600" b="1" dirty="0">
                  <a:latin typeface="Arial" panose="020B0604020202020204" pitchFamily="34" charset="0"/>
                  <a:ea typeface="宋体" panose="02010600030101010101" pitchFamily="2" charset="-122"/>
                </a:rPr>
                <a:t>)</a:t>
              </a:r>
            </a:p>
            <a:p>
              <a:pPr>
                <a:spcBef>
                  <a:spcPct val="0"/>
                </a:spcBef>
                <a:buFontTx/>
                <a:buNone/>
              </a:pPr>
              <a:r>
                <a:rPr lang="en-US" altLang="zh-CN" sz="1600" b="1" dirty="0" err="1">
                  <a:latin typeface="Arial" panose="020B0604020202020204" pitchFamily="34" charset="0"/>
                  <a:ea typeface="宋体" panose="02010600030101010101" pitchFamily="2" charset="-122"/>
                </a:rPr>
                <a:t>udt_send</a:t>
              </a:r>
              <a:r>
                <a:rPr lang="en-US" altLang="zh-CN" sz="1600" b="1" dirty="0">
                  <a:latin typeface="Arial" panose="020B0604020202020204" pitchFamily="34" charset="0"/>
                  <a:ea typeface="宋体" panose="02010600030101010101" pitchFamily="2" charset="-122"/>
                </a:rPr>
                <a:t>(</a:t>
              </a:r>
              <a:r>
                <a:rPr lang="en-US" altLang="zh-CN" sz="1600" b="1" dirty="0" err="1">
                  <a:latin typeface="Arial" panose="020B0604020202020204" pitchFamily="34" charset="0"/>
                  <a:ea typeface="宋体" panose="02010600030101010101" pitchFamily="2" charset="-122"/>
                </a:rPr>
                <a:t>sndpkt</a:t>
              </a:r>
              <a:r>
                <a:rPr lang="en-US" altLang="zh-CN" sz="1600" b="1" dirty="0">
                  <a:latin typeface="Arial" panose="020B0604020202020204" pitchFamily="34" charset="0"/>
                  <a:ea typeface="宋体" panose="02010600030101010101" pitchFamily="2" charset="-122"/>
                </a:rPr>
                <a:t>)</a:t>
              </a:r>
            </a:p>
          </p:txBody>
        </p:sp>
        <p:sp>
          <p:nvSpPr>
            <p:cNvPr id="36" name="Freeform 30"/>
            <p:cNvSpPr>
              <a:spLocks/>
            </p:cNvSpPr>
            <p:nvPr/>
          </p:nvSpPr>
          <p:spPr bwMode="auto">
            <a:xfrm>
              <a:off x="3582988" y="4279900"/>
              <a:ext cx="334962" cy="534988"/>
            </a:xfrm>
            <a:custGeom>
              <a:avLst/>
              <a:gdLst>
                <a:gd name="T0" fmla="*/ 2147483646 w 211"/>
                <a:gd name="T1" fmla="*/ 2147483646 h 337"/>
                <a:gd name="T2" fmla="*/ 2147483646 w 211"/>
                <a:gd name="T3" fmla="*/ 2147483646 h 337"/>
                <a:gd name="T4" fmla="*/ 2147483646 w 211"/>
                <a:gd name="T5" fmla="*/ 2147483646 h 337"/>
                <a:gd name="T6" fmla="*/ 2147483646 w 211"/>
                <a:gd name="T7" fmla="*/ 2147483646 h 337"/>
                <a:gd name="T8" fmla="*/ 2147483646 w 211"/>
                <a:gd name="T9" fmla="*/ 2147483646 h 337"/>
                <a:gd name="T10" fmla="*/ 2147483646 w 211"/>
                <a:gd name="T11" fmla="*/ 2147483646 h 337"/>
                <a:gd name="T12" fmla="*/ 2147483646 w 211"/>
                <a:gd name="T13" fmla="*/ 2147483646 h 337"/>
                <a:gd name="T14" fmla="*/ 2147483646 w 211"/>
                <a:gd name="T15" fmla="*/ 2147483646 h 337"/>
                <a:gd name="T16" fmla="*/ 2147483646 w 211"/>
                <a:gd name="T17" fmla="*/ 2147483646 h 337"/>
                <a:gd name="T18" fmla="*/ 2147483646 w 211"/>
                <a:gd name="T19" fmla="*/ 2147483646 h 337"/>
                <a:gd name="T20" fmla="*/ 2147483646 w 211"/>
                <a:gd name="T21" fmla="*/ 2147483646 h 337"/>
                <a:gd name="T22" fmla="*/ 2147483646 w 211"/>
                <a:gd name="T23" fmla="*/ 2147483646 h 337"/>
                <a:gd name="T24" fmla="*/ 2147483646 w 211"/>
                <a:gd name="T25" fmla="*/ 2147483646 h 337"/>
                <a:gd name="T26" fmla="*/ 0 w 211"/>
                <a:gd name="T27" fmla="*/ 2147483646 h 337"/>
                <a:gd name="T28" fmla="*/ 2147483646 w 211"/>
                <a:gd name="T29" fmla="*/ 2147483646 h 337"/>
                <a:gd name="T30" fmla="*/ 2147483646 w 211"/>
                <a:gd name="T31" fmla="*/ 2147483646 h 337"/>
                <a:gd name="T32" fmla="*/ 2147483646 w 211"/>
                <a:gd name="T33" fmla="*/ 2147483646 h 337"/>
                <a:gd name="T34" fmla="*/ 2147483646 w 211"/>
                <a:gd name="T35" fmla="*/ 2147483646 h 337"/>
                <a:gd name="T36" fmla="*/ 2147483646 w 211"/>
                <a:gd name="T37" fmla="*/ 2147483646 h 337"/>
                <a:gd name="T38" fmla="*/ 2147483646 w 211"/>
                <a:gd name="T39" fmla="*/ 2147483646 h 337"/>
                <a:gd name="T40" fmla="*/ 2147483646 w 211"/>
                <a:gd name="T41" fmla="*/ 2147483646 h 337"/>
                <a:gd name="T42" fmla="*/ 2147483646 w 211"/>
                <a:gd name="T43" fmla="*/ 2147483646 h 337"/>
                <a:gd name="T44" fmla="*/ 2147483646 w 211"/>
                <a:gd name="T45" fmla="*/ 0 h 337"/>
                <a:gd name="T46" fmla="*/ 2147483646 w 211"/>
                <a:gd name="T47" fmla="*/ 2147483646 h 337"/>
                <a:gd name="T48" fmla="*/ 2147483646 w 211"/>
                <a:gd name="T49" fmla="*/ 2147483646 h 337"/>
                <a:gd name="T50" fmla="*/ 2147483646 w 211"/>
                <a:gd name="T51" fmla="*/ 2147483646 h 337"/>
                <a:gd name="T52" fmla="*/ 2147483646 w 211"/>
                <a:gd name="T53" fmla="*/ 2147483646 h 337"/>
                <a:gd name="T54" fmla="*/ 2147483646 w 211"/>
                <a:gd name="T55" fmla="*/ 2147483646 h 337"/>
                <a:gd name="T56" fmla="*/ 2147483646 w 211"/>
                <a:gd name="T57" fmla="*/ 2147483646 h 33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11"/>
                <a:gd name="T88" fmla="*/ 0 h 337"/>
                <a:gd name="T89" fmla="*/ 211 w 211"/>
                <a:gd name="T90" fmla="*/ 337 h 33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11" h="337">
                  <a:moveTo>
                    <a:pt x="191" y="263"/>
                  </a:moveTo>
                  <a:lnTo>
                    <a:pt x="165" y="290"/>
                  </a:lnTo>
                  <a:lnTo>
                    <a:pt x="140" y="310"/>
                  </a:lnTo>
                  <a:lnTo>
                    <a:pt x="119" y="324"/>
                  </a:lnTo>
                  <a:lnTo>
                    <a:pt x="99" y="332"/>
                  </a:lnTo>
                  <a:lnTo>
                    <a:pt x="81" y="336"/>
                  </a:lnTo>
                  <a:lnTo>
                    <a:pt x="64" y="335"/>
                  </a:lnTo>
                  <a:lnTo>
                    <a:pt x="50" y="329"/>
                  </a:lnTo>
                  <a:lnTo>
                    <a:pt x="38" y="320"/>
                  </a:lnTo>
                  <a:lnTo>
                    <a:pt x="27" y="307"/>
                  </a:lnTo>
                  <a:lnTo>
                    <a:pt x="18" y="292"/>
                  </a:lnTo>
                  <a:lnTo>
                    <a:pt x="11" y="273"/>
                  </a:lnTo>
                  <a:lnTo>
                    <a:pt x="6" y="253"/>
                  </a:lnTo>
                  <a:lnTo>
                    <a:pt x="0" y="208"/>
                  </a:lnTo>
                  <a:lnTo>
                    <a:pt x="1" y="160"/>
                  </a:lnTo>
                  <a:lnTo>
                    <a:pt x="8" y="113"/>
                  </a:lnTo>
                  <a:lnTo>
                    <a:pt x="22" y="70"/>
                  </a:lnTo>
                  <a:lnTo>
                    <a:pt x="30" y="51"/>
                  </a:lnTo>
                  <a:lnTo>
                    <a:pt x="40" y="34"/>
                  </a:lnTo>
                  <a:lnTo>
                    <a:pt x="52" y="20"/>
                  </a:lnTo>
                  <a:lnTo>
                    <a:pt x="64" y="9"/>
                  </a:lnTo>
                  <a:lnTo>
                    <a:pt x="78" y="3"/>
                  </a:lnTo>
                  <a:lnTo>
                    <a:pt x="94" y="0"/>
                  </a:lnTo>
                  <a:lnTo>
                    <a:pt x="110" y="1"/>
                  </a:lnTo>
                  <a:lnTo>
                    <a:pt x="128" y="7"/>
                  </a:lnTo>
                  <a:lnTo>
                    <a:pt x="147" y="19"/>
                  </a:lnTo>
                  <a:lnTo>
                    <a:pt x="167" y="37"/>
                  </a:lnTo>
                  <a:lnTo>
                    <a:pt x="188" y="61"/>
                  </a:lnTo>
                  <a:lnTo>
                    <a:pt x="210" y="92"/>
                  </a:lnTo>
                </a:path>
              </a:pathLst>
            </a:custGeom>
            <a:noFill/>
            <a:ln w="3810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 name="Line 31"/>
            <p:cNvSpPr>
              <a:spLocks noChangeShapeType="1"/>
            </p:cNvSpPr>
            <p:nvPr/>
          </p:nvSpPr>
          <p:spPr bwMode="auto">
            <a:xfrm>
              <a:off x="1552575" y="4589463"/>
              <a:ext cx="1924050"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38" name="Rectangle 32"/>
            <p:cNvSpPr>
              <a:spLocks noChangeArrowheads="1"/>
            </p:cNvSpPr>
            <p:nvPr/>
          </p:nvSpPr>
          <p:spPr bwMode="auto">
            <a:xfrm>
              <a:off x="1471613" y="3752850"/>
              <a:ext cx="2360612"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600" b="1">
                  <a:latin typeface="Arial" panose="020B0604020202020204" pitchFamily="34" charset="0"/>
                  <a:ea typeface="宋体" panose="02010600030101010101" pitchFamily="2" charset="-122"/>
                </a:rPr>
                <a:t>rdt_rcv(rcvpkt) &amp;&amp; </a:t>
              </a:r>
            </a:p>
            <a:p>
              <a:pPr>
                <a:spcBef>
                  <a:spcPct val="0"/>
                </a:spcBef>
                <a:buFontTx/>
                <a:buNone/>
              </a:pPr>
              <a:r>
                <a:rPr lang="en-US" altLang="zh-CN" sz="1600" b="1">
                  <a:latin typeface="Arial" panose="020B0604020202020204" pitchFamily="34" charset="0"/>
                  <a:ea typeface="宋体" panose="02010600030101010101" pitchFamily="2" charset="-122"/>
                </a:rPr>
                <a:t>   (corrupt(rcvpkt) ||</a:t>
              </a:r>
            </a:p>
            <a:p>
              <a:pPr>
                <a:spcBef>
                  <a:spcPct val="0"/>
                </a:spcBef>
                <a:buFontTx/>
                <a:buNone/>
              </a:pPr>
              <a:r>
                <a:rPr lang="en-US" altLang="zh-CN" sz="1600" b="1">
                  <a:latin typeface="Arial" panose="020B0604020202020204" pitchFamily="34" charset="0"/>
                  <a:ea typeface="宋体" panose="02010600030101010101" pitchFamily="2" charset="-122"/>
                </a:rPr>
                <a:t>     has_seq1(rcvpkt))</a:t>
              </a:r>
            </a:p>
          </p:txBody>
        </p:sp>
        <p:sp>
          <p:nvSpPr>
            <p:cNvPr id="39" name="Rectangle 33"/>
            <p:cNvSpPr>
              <a:spLocks noChangeArrowheads="1"/>
            </p:cNvSpPr>
            <p:nvPr/>
          </p:nvSpPr>
          <p:spPr bwMode="auto">
            <a:xfrm>
              <a:off x="1462088" y="4652963"/>
              <a:ext cx="20383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600" b="1">
                  <a:latin typeface="Arial" panose="020B0604020202020204" pitchFamily="34" charset="0"/>
                  <a:ea typeface="宋体" panose="02010600030101010101" pitchFamily="2" charset="-122"/>
                </a:rPr>
                <a:t>udt_send(sndpkt)</a:t>
              </a:r>
            </a:p>
          </p:txBody>
        </p:sp>
        <p:sp>
          <p:nvSpPr>
            <p:cNvPr id="42" name="Rectangle 34"/>
            <p:cNvSpPr>
              <a:spLocks noChangeArrowheads="1"/>
            </p:cNvSpPr>
            <p:nvPr/>
          </p:nvSpPr>
          <p:spPr bwMode="auto">
            <a:xfrm>
              <a:off x="4789488" y="4240213"/>
              <a:ext cx="18415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spcBef>
                  <a:spcPct val="0"/>
                </a:spcBef>
                <a:buFontTx/>
                <a:buNone/>
              </a:pPr>
              <a:r>
                <a:rPr lang="en-US" altLang="zh-CN" sz="2000" b="1">
                  <a:latin typeface="Comic Sans MS" panose="030F0702030302020204" pitchFamily="66" charset="0"/>
                  <a:ea typeface="宋体" panose="02010600030101010101" pitchFamily="2" charset="-122"/>
                </a:rPr>
                <a:t>receiver FSM</a:t>
              </a:r>
            </a:p>
            <a:p>
              <a:pPr algn="ctr">
                <a:spcBef>
                  <a:spcPct val="0"/>
                </a:spcBef>
                <a:buFontTx/>
                <a:buNone/>
              </a:pPr>
              <a:r>
                <a:rPr lang="en-US" altLang="zh-CN" sz="2000" b="1">
                  <a:latin typeface="Comic Sans MS" panose="030F0702030302020204" pitchFamily="66" charset="0"/>
                  <a:ea typeface="宋体" panose="02010600030101010101" pitchFamily="2" charset="-122"/>
                </a:rPr>
                <a:t>fragment</a:t>
              </a:r>
            </a:p>
          </p:txBody>
        </p:sp>
        <p:sp>
          <p:nvSpPr>
            <p:cNvPr id="44" name="Line 35"/>
            <p:cNvSpPr>
              <a:spLocks noChangeShapeType="1"/>
            </p:cNvSpPr>
            <p:nvPr/>
          </p:nvSpPr>
          <p:spPr bwMode="auto">
            <a:xfrm>
              <a:off x="2127250" y="2532063"/>
              <a:ext cx="7883525" cy="2757487"/>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5" name="Rectangle 36"/>
            <p:cNvSpPr>
              <a:spLocks noChangeArrowheads="1"/>
            </p:cNvSpPr>
            <p:nvPr/>
          </p:nvSpPr>
          <p:spPr bwMode="auto">
            <a:xfrm>
              <a:off x="8316913" y="4032250"/>
              <a:ext cx="3794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spcBef>
                  <a:spcPct val="0"/>
                </a:spcBef>
                <a:buFontTx/>
                <a:buNone/>
              </a:pPr>
              <a:r>
                <a:rPr lang="en-US" altLang="zh-CN" sz="1600" b="1">
                  <a:latin typeface="Symbol" panose="05050102010706020507" pitchFamily="18" charset="2"/>
                  <a:ea typeface="宋体" panose="02010600030101010101" pitchFamily="2" charset="-122"/>
                </a:rPr>
                <a:t>L</a:t>
              </a:r>
            </a:p>
          </p:txBody>
        </p:sp>
      </p:grpSp>
    </p:spTree>
    <p:extLst>
      <p:ext uri="{BB962C8B-B14F-4D97-AF65-F5344CB8AC3E}">
        <p14:creationId xmlns:p14="http://schemas.microsoft.com/office/powerpoint/2010/main" val="10170478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1754188" y="3810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2" name="圆角矩形 1"/>
          <p:cNvSpPr/>
          <p:nvPr/>
        </p:nvSpPr>
        <p:spPr>
          <a:xfrm>
            <a:off x="1754188" y="1654556"/>
            <a:ext cx="8472654" cy="106572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400" dirty="0">
                <a:cs typeface="+mn-ea"/>
                <a:sym typeface="+mn-lt"/>
              </a:rPr>
              <a:t>新假设</a:t>
            </a:r>
            <a:r>
              <a:rPr lang="en-US" altLang="zh-CN" sz="2400" dirty="0">
                <a:cs typeface="+mn-ea"/>
                <a:sym typeface="+mn-lt"/>
              </a:rPr>
              <a:t>: </a:t>
            </a:r>
            <a:r>
              <a:rPr lang="zh-CN" altLang="en-US" sz="2400" dirty="0">
                <a:cs typeface="+mn-ea"/>
                <a:sym typeface="+mn-lt"/>
              </a:rPr>
              <a:t>下层信道还要丢失报文 </a:t>
            </a:r>
            <a:r>
              <a:rPr lang="en-US" altLang="zh-CN" sz="2400" dirty="0">
                <a:cs typeface="+mn-ea"/>
                <a:sym typeface="+mn-lt"/>
              </a:rPr>
              <a:t>(</a:t>
            </a:r>
            <a:r>
              <a:rPr lang="zh-CN" altLang="en-US" sz="2400" dirty="0">
                <a:cs typeface="+mn-ea"/>
                <a:sym typeface="+mn-lt"/>
              </a:rPr>
              <a:t>数据或者 </a:t>
            </a:r>
            <a:r>
              <a:rPr lang="en-US" altLang="zh-CN" sz="2400" dirty="0">
                <a:cs typeface="+mn-ea"/>
                <a:sym typeface="+mn-lt"/>
              </a:rPr>
              <a:t>ACKs)</a:t>
            </a:r>
          </a:p>
          <a:p>
            <a:pPr algn="ctr">
              <a:lnSpc>
                <a:spcPct val="150000"/>
              </a:lnSpc>
            </a:pPr>
            <a:r>
              <a:rPr lang="zh-CN" altLang="en-US" sz="2400" dirty="0">
                <a:cs typeface="+mn-ea"/>
                <a:sym typeface="+mn-lt"/>
              </a:rPr>
              <a:t>校验和</a:t>
            </a:r>
            <a:r>
              <a:rPr lang="en-US" altLang="zh-CN" sz="2400" dirty="0">
                <a:cs typeface="+mn-ea"/>
                <a:sym typeface="+mn-lt"/>
              </a:rPr>
              <a:t>, </a:t>
            </a:r>
            <a:r>
              <a:rPr lang="zh-CN" altLang="en-US" sz="2400" dirty="0">
                <a:cs typeface="+mn-ea"/>
                <a:sym typeface="+mn-lt"/>
              </a:rPr>
              <a:t>序号</a:t>
            </a:r>
            <a:r>
              <a:rPr lang="en-US" altLang="zh-CN" sz="2400" dirty="0">
                <a:cs typeface="+mn-ea"/>
                <a:sym typeface="+mn-lt"/>
              </a:rPr>
              <a:t>, </a:t>
            </a:r>
            <a:r>
              <a:rPr lang="zh-CN" altLang="en-US" sz="2400" dirty="0">
                <a:cs typeface="+mn-ea"/>
                <a:sym typeface="+mn-lt"/>
              </a:rPr>
              <a:t>确认</a:t>
            </a:r>
            <a:r>
              <a:rPr lang="en-US" altLang="zh-CN" sz="2400" dirty="0">
                <a:cs typeface="+mn-ea"/>
                <a:sym typeface="+mn-lt"/>
              </a:rPr>
              <a:t>, </a:t>
            </a:r>
            <a:r>
              <a:rPr lang="zh-CN" altLang="en-US" sz="2400" dirty="0">
                <a:cs typeface="+mn-ea"/>
                <a:sym typeface="+mn-lt"/>
              </a:rPr>
              <a:t>重发将会有帮助，但是不够</a:t>
            </a:r>
          </a:p>
        </p:txBody>
      </p:sp>
      <p:sp>
        <p:nvSpPr>
          <p:cNvPr id="4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可靠数据传输原理</a:t>
            </a:r>
          </a:p>
        </p:txBody>
      </p:sp>
      <p:sp>
        <p:nvSpPr>
          <p:cNvPr id="41" name="矩形 40"/>
          <p:cNvSpPr/>
          <p:nvPr/>
        </p:nvSpPr>
        <p:spPr>
          <a:xfrm>
            <a:off x="2925903" y="710268"/>
            <a:ext cx="6340198" cy="646331"/>
          </a:xfrm>
          <a:prstGeom prst="rect">
            <a:avLst/>
          </a:prstGeom>
        </p:spPr>
        <p:txBody>
          <a:bodyPr wrap="none">
            <a:spAutoFit/>
          </a:bodyPr>
          <a:lstStyle/>
          <a:p>
            <a:pPr algn="ctr"/>
            <a:r>
              <a:rPr lang="en-US" altLang="zh-CN" sz="3600" b="1" dirty="0">
                <a:solidFill>
                  <a:schemeClr val="accent1"/>
                </a:solidFill>
                <a:cs typeface="+mn-ea"/>
                <a:sym typeface="+mn-lt"/>
              </a:rPr>
              <a:t>rdt3.0: </a:t>
            </a:r>
            <a:r>
              <a:rPr lang="zh-CN" altLang="en-US" sz="3600" b="1" dirty="0">
                <a:solidFill>
                  <a:schemeClr val="accent1"/>
                </a:solidFill>
                <a:cs typeface="+mn-ea"/>
                <a:sym typeface="+mn-lt"/>
              </a:rPr>
              <a:t>具有出错和丢失的信道</a:t>
            </a:r>
            <a:endParaRPr lang="en-US" altLang="zh-CN" sz="3600" b="1" dirty="0">
              <a:solidFill>
                <a:schemeClr val="accent1"/>
              </a:solidFill>
              <a:cs typeface="+mn-ea"/>
              <a:sym typeface="+mn-lt"/>
            </a:endParaRPr>
          </a:p>
        </p:txBody>
      </p:sp>
      <p:sp>
        <p:nvSpPr>
          <p:cNvPr id="10" name="矩形 9"/>
          <p:cNvSpPr/>
          <p:nvPr/>
        </p:nvSpPr>
        <p:spPr>
          <a:xfrm>
            <a:off x="1676532" y="2887682"/>
            <a:ext cx="9753468" cy="3416320"/>
          </a:xfrm>
          <a:prstGeom prst="rect">
            <a:avLst/>
          </a:prstGeom>
        </p:spPr>
        <p:txBody>
          <a:bodyPr wrap="square">
            <a:spAutoFit/>
          </a:bodyPr>
          <a:lstStyle/>
          <a:p>
            <a:pPr>
              <a:lnSpc>
                <a:spcPct val="150000"/>
              </a:lnSpc>
            </a:pPr>
            <a:r>
              <a:rPr lang="zh-CN" altLang="en-US" sz="2400" dirty="0">
                <a:latin typeface="+mn-ea"/>
              </a:rPr>
              <a:t>方法</a:t>
            </a:r>
            <a:r>
              <a:rPr lang="en-US" altLang="zh-CN" sz="2400" dirty="0">
                <a:latin typeface="+mn-ea"/>
              </a:rPr>
              <a:t>: </a:t>
            </a:r>
            <a:r>
              <a:rPr lang="zh-CN" altLang="en-US" sz="2400" dirty="0">
                <a:latin typeface="+mn-ea"/>
              </a:rPr>
              <a:t>发送者等待“合理的”确认时间</a:t>
            </a:r>
          </a:p>
          <a:p>
            <a:pPr marL="342900" indent="-342900">
              <a:lnSpc>
                <a:spcPct val="150000"/>
              </a:lnSpc>
              <a:buFont typeface="Arial" panose="020B0604020202020204" pitchFamily="34" charset="0"/>
              <a:buChar char="•"/>
            </a:pPr>
            <a:r>
              <a:rPr lang="zh-CN" altLang="en-US" sz="2400" dirty="0">
                <a:latin typeface="+mn-ea"/>
              </a:rPr>
              <a:t>如果在这个时间内没有收到确认就</a:t>
            </a:r>
            <a:r>
              <a:rPr lang="zh-CN" altLang="en-US" sz="2400" dirty="0">
                <a:solidFill>
                  <a:srgbClr val="FF0000"/>
                </a:solidFill>
                <a:latin typeface="+mn-ea"/>
              </a:rPr>
              <a:t>重发</a:t>
            </a:r>
          </a:p>
          <a:p>
            <a:pPr marL="342900" indent="-342900">
              <a:lnSpc>
                <a:spcPct val="150000"/>
              </a:lnSpc>
              <a:buFont typeface="Arial" panose="020B0604020202020204" pitchFamily="34" charset="0"/>
              <a:buChar char="•"/>
            </a:pPr>
            <a:r>
              <a:rPr lang="zh-CN" altLang="en-US" sz="2400" dirty="0">
                <a:latin typeface="+mn-ea"/>
              </a:rPr>
              <a:t>如果报文（或者确认）只是延迟 </a:t>
            </a:r>
            <a:r>
              <a:rPr lang="en-US" altLang="zh-CN" sz="2400" dirty="0">
                <a:latin typeface="+mn-ea"/>
              </a:rPr>
              <a:t>(</a:t>
            </a:r>
            <a:r>
              <a:rPr lang="zh-CN" altLang="en-US" sz="2400" dirty="0">
                <a:latin typeface="+mn-ea"/>
              </a:rPr>
              <a:t>没有丢失</a:t>
            </a:r>
            <a:r>
              <a:rPr lang="en-US" altLang="zh-CN" sz="2400" dirty="0">
                <a:latin typeface="+mn-ea"/>
              </a:rPr>
              <a:t>):</a:t>
            </a:r>
          </a:p>
          <a:p>
            <a:pPr marL="800100" lvl="1" indent="-342900">
              <a:lnSpc>
                <a:spcPct val="150000"/>
              </a:lnSpc>
              <a:buFont typeface="Wingdings" panose="05000000000000000000" pitchFamily="2" charset="2"/>
              <a:buChar char="Ø"/>
            </a:pPr>
            <a:r>
              <a:rPr lang="zh-CN" altLang="en-US" sz="2400" dirty="0" smtClean="0">
                <a:latin typeface="+mn-ea"/>
              </a:rPr>
              <a:t>重发</a:t>
            </a:r>
            <a:r>
              <a:rPr lang="zh-CN" altLang="en-US" sz="2400" dirty="0">
                <a:latin typeface="+mn-ea"/>
              </a:rPr>
              <a:t>将导致重复，但是使用序号已经处理了这个问题</a:t>
            </a:r>
          </a:p>
          <a:p>
            <a:pPr marL="800100" lvl="1" indent="-342900">
              <a:lnSpc>
                <a:spcPct val="150000"/>
              </a:lnSpc>
              <a:buFont typeface="Wingdings" panose="05000000000000000000" pitchFamily="2" charset="2"/>
              <a:buChar char="Ø"/>
            </a:pPr>
            <a:r>
              <a:rPr lang="zh-CN" altLang="en-US" sz="2400" dirty="0" smtClean="0">
                <a:latin typeface="+mn-ea"/>
              </a:rPr>
              <a:t>接受</a:t>
            </a:r>
            <a:r>
              <a:rPr lang="zh-CN" altLang="en-US" sz="2400" dirty="0">
                <a:latin typeface="+mn-ea"/>
              </a:rPr>
              <a:t>方必须指定被确认的报文序号</a:t>
            </a:r>
          </a:p>
          <a:p>
            <a:pPr marL="342900" indent="-342900">
              <a:lnSpc>
                <a:spcPct val="150000"/>
              </a:lnSpc>
              <a:buFont typeface="Arial" panose="020B0604020202020204" pitchFamily="34" charset="0"/>
              <a:buChar char="•"/>
            </a:pPr>
            <a:r>
              <a:rPr lang="zh-CN" altLang="en-US" sz="2400" dirty="0">
                <a:latin typeface="+mn-ea"/>
              </a:rPr>
              <a:t>要求</a:t>
            </a:r>
            <a:r>
              <a:rPr lang="zh-CN" altLang="en-US" sz="2400" dirty="0">
                <a:solidFill>
                  <a:srgbClr val="FF0000"/>
                </a:solidFill>
                <a:latin typeface="+mn-ea"/>
              </a:rPr>
              <a:t>倒计时</a:t>
            </a:r>
            <a:r>
              <a:rPr lang="zh-CN" altLang="en-US" sz="2400" dirty="0" smtClean="0">
                <a:solidFill>
                  <a:srgbClr val="FF0000"/>
                </a:solidFill>
                <a:latin typeface="+mn-ea"/>
              </a:rPr>
              <a:t>定时器：</a:t>
            </a:r>
            <a:r>
              <a:rPr lang="zh-CN" altLang="en-US" sz="2400" dirty="0" smtClean="0">
                <a:latin typeface="+mn-ea"/>
              </a:rPr>
              <a:t>只有</a:t>
            </a:r>
            <a:r>
              <a:rPr lang="zh-CN" altLang="en-US" sz="2400" dirty="0">
                <a:latin typeface="+mn-ea"/>
              </a:rPr>
              <a:t>在定时器超时时才触发重发</a:t>
            </a:r>
          </a:p>
        </p:txBody>
      </p:sp>
    </p:spTree>
    <p:extLst>
      <p:ext uri="{BB962C8B-B14F-4D97-AF65-F5344CB8AC3E}">
        <p14:creationId xmlns:p14="http://schemas.microsoft.com/office/powerpoint/2010/main" val="102898230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500"/>
                                        <p:tgtEl>
                                          <p:spTgt spid="4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0" grpId="0"/>
      <p:bldP spid="41" grpId="0"/>
      <p:bldP spid="10"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1754188" y="3810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可靠数据传输原理</a:t>
            </a:r>
          </a:p>
        </p:txBody>
      </p:sp>
      <p:sp>
        <p:nvSpPr>
          <p:cNvPr id="41" name="矩形 40"/>
          <p:cNvSpPr/>
          <p:nvPr/>
        </p:nvSpPr>
        <p:spPr>
          <a:xfrm>
            <a:off x="4283869" y="368984"/>
            <a:ext cx="2954655" cy="646331"/>
          </a:xfrm>
          <a:prstGeom prst="rect">
            <a:avLst/>
          </a:prstGeom>
        </p:spPr>
        <p:txBody>
          <a:bodyPr wrap="none">
            <a:spAutoFit/>
          </a:bodyPr>
          <a:lstStyle/>
          <a:p>
            <a:pPr algn="ctr"/>
            <a:r>
              <a:rPr lang="en-US" altLang="zh-CN" sz="3600" b="1" dirty="0">
                <a:solidFill>
                  <a:schemeClr val="accent1"/>
                </a:solidFill>
                <a:cs typeface="+mn-ea"/>
                <a:sym typeface="+mn-lt"/>
              </a:rPr>
              <a:t>rdt3.0 </a:t>
            </a:r>
            <a:r>
              <a:rPr lang="zh-CN" altLang="en-US" sz="3600" b="1" dirty="0">
                <a:solidFill>
                  <a:schemeClr val="accent1"/>
                </a:solidFill>
                <a:cs typeface="+mn-ea"/>
                <a:sym typeface="+mn-lt"/>
              </a:rPr>
              <a:t>发送方</a:t>
            </a:r>
            <a:endParaRPr lang="en-US" altLang="zh-CN" sz="3600" b="1" dirty="0">
              <a:solidFill>
                <a:schemeClr val="accent1"/>
              </a:solidFill>
              <a:cs typeface="+mn-ea"/>
              <a:sym typeface="+mn-lt"/>
            </a:endParaRPr>
          </a:p>
        </p:txBody>
      </p:sp>
      <p:grpSp>
        <p:nvGrpSpPr>
          <p:cNvPr id="2" name="组合 1">
            <a:extLst>
              <a:ext uri="{FF2B5EF4-FFF2-40B4-BE49-F238E27FC236}">
                <a16:creationId xmlns:a16="http://schemas.microsoft.com/office/drawing/2014/main" id="{2237B548-7985-4590-AC1D-BA34F6B99D68}"/>
              </a:ext>
            </a:extLst>
          </p:cNvPr>
          <p:cNvGrpSpPr/>
          <p:nvPr/>
        </p:nvGrpSpPr>
        <p:grpSpPr>
          <a:xfrm>
            <a:off x="1911350" y="906463"/>
            <a:ext cx="8058150" cy="5832475"/>
            <a:chOff x="1911350" y="906463"/>
            <a:chExt cx="8058150" cy="5832475"/>
          </a:xfrm>
        </p:grpSpPr>
        <p:sp>
          <p:nvSpPr>
            <p:cNvPr id="9" name="Rectangle 3"/>
            <p:cNvSpPr>
              <a:spLocks noChangeArrowheads="1"/>
            </p:cNvSpPr>
            <p:nvPr/>
          </p:nvSpPr>
          <p:spPr bwMode="auto">
            <a:xfrm>
              <a:off x="4302125" y="1598613"/>
              <a:ext cx="38608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400" b="1" dirty="0" err="1">
                  <a:latin typeface="Arial" panose="020B0604020202020204" pitchFamily="34" charset="0"/>
                  <a:ea typeface="宋体" panose="02010600030101010101" pitchFamily="2" charset="-122"/>
                </a:rPr>
                <a:t>sndpkt</a:t>
              </a:r>
              <a:r>
                <a:rPr lang="en-US" altLang="zh-CN" sz="1400" b="1" dirty="0">
                  <a:latin typeface="Arial" panose="020B0604020202020204" pitchFamily="34" charset="0"/>
                  <a:ea typeface="宋体" panose="02010600030101010101" pitchFamily="2" charset="-122"/>
                </a:rPr>
                <a:t> = </a:t>
              </a:r>
              <a:r>
                <a:rPr lang="en-US" altLang="zh-CN" sz="1400" b="1" dirty="0" err="1">
                  <a:latin typeface="Arial" panose="020B0604020202020204" pitchFamily="34" charset="0"/>
                  <a:ea typeface="宋体" panose="02010600030101010101" pitchFamily="2" charset="-122"/>
                </a:rPr>
                <a:t>make_pkt</a:t>
              </a:r>
              <a:r>
                <a:rPr lang="en-US" altLang="zh-CN" sz="1400" b="1" dirty="0">
                  <a:latin typeface="Arial" panose="020B0604020202020204" pitchFamily="34" charset="0"/>
                  <a:ea typeface="宋体" panose="02010600030101010101" pitchFamily="2" charset="-122"/>
                </a:rPr>
                <a:t>(0, data, checksum)</a:t>
              </a:r>
            </a:p>
            <a:p>
              <a:pPr>
                <a:spcBef>
                  <a:spcPct val="0"/>
                </a:spcBef>
                <a:buFontTx/>
                <a:buNone/>
              </a:pPr>
              <a:r>
                <a:rPr lang="en-US" altLang="zh-CN" sz="1400" b="1" dirty="0" err="1">
                  <a:latin typeface="Arial" panose="020B0604020202020204" pitchFamily="34" charset="0"/>
                  <a:ea typeface="宋体" panose="02010600030101010101" pitchFamily="2" charset="-122"/>
                </a:rPr>
                <a:t>udt_send</a:t>
              </a:r>
              <a:r>
                <a:rPr lang="en-US" altLang="zh-CN" sz="1400" b="1" dirty="0">
                  <a:latin typeface="Arial" panose="020B0604020202020204" pitchFamily="34" charset="0"/>
                  <a:ea typeface="宋体" panose="02010600030101010101" pitchFamily="2" charset="-122"/>
                </a:rPr>
                <a:t>(</a:t>
              </a:r>
              <a:r>
                <a:rPr lang="en-US" altLang="zh-CN" sz="1400" b="1" dirty="0" err="1">
                  <a:latin typeface="Arial" panose="020B0604020202020204" pitchFamily="34" charset="0"/>
                  <a:ea typeface="宋体" panose="02010600030101010101" pitchFamily="2" charset="-122"/>
                </a:rPr>
                <a:t>sndpkt</a:t>
              </a:r>
              <a:r>
                <a:rPr lang="en-US" altLang="zh-CN" sz="1400" b="1" dirty="0">
                  <a:latin typeface="Arial" panose="020B0604020202020204" pitchFamily="34" charset="0"/>
                  <a:ea typeface="宋体" panose="02010600030101010101" pitchFamily="2" charset="-122"/>
                </a:rPr>
                <a:t>)</a:t>
              </a:r>
            </a:p>
            <a:p>
              <a:pPr>
                <a:spcBef>
                  <a:spcPct val="0"/>
                </a:spcBef>
                <a:buFontTx/>
                <a:buNone/>
              </a:pPr>
              <a:r>
                <a:rPr lang="en-US" altLang="zh-CN" sz="1400" b="1" dirty="0" err="1">
                  <a:solidFill>
                    <a:srgbClr val="FF0000"/>
                  </a:solidFill>
                  <a:latin typeface="Arial" panose="020B0604020202020204" pitchFamily="34" charset="0"/>
                  <a:ea typeface="宋体" panose="02010600030101010101" pitchFamily="2" charset="-122"/>
                </a:rPr>
                <a:t>start_timer</a:t>
              </a:r>
              <a:endParaRPr lang="en-US" altLang="zh-CN" sz="1400" b="1" dirty="0">
                <a:solidFill>
                  <a:srgbClr val="FF0000"/>
                </a:solidFill>
                <a:latin typeface="Arial" panose="020B0604020202020204" pitchFamily="34" charset="0"/>
                <a:ea typeface="宋体" panose="02010600030101010101" pitchFamily="2" charset="-122"/>
              </a:endParaRPr>
            </a:p>
          </p:txBody>
        </p:sp>
        <p:sp>
          <p:nvSpPr>
            <p:cNvPr id="10" name="Rectangle 4"/>
            <p:cNvSpPr>
              <a:spLocks noChangeArrowheads="1"/>
            </p:cNvSpPr>
            <p:nvPr/>
          </p:nvSpPr>
          <p:spPr bwMode="auto">
            <a:xfrm>
              <a:off x="4343400" y="1304925"/>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400" b="1">
                  <a:latin typeface="Arial" panose="020B0604020202020204" pitchFamily="34" charset="0"/>
                  <a:ea typeface="宋体" panose="02010600030101010101" pitchFamily="2" charset="-122"/>
                </a:rPr>
                <a:t>rdt_send(data)</a:t>
              </a:r>
            </a:p>
          </p:txBody>
        </p:sp>
        <p:sp>
          <p:nvSpPr>
            <p:cNvPr id="11" name="Line 5"/>
            <p:cNvSpPr>
              <a:spLocks noChangeShapeType="1"/>
            </p:cNvSpPr>
            <p:nvPr/>
          </p:nvSpPr>
          <p:spPr bwMode="auto">
            <a:xfrm>
              <a:off x="4445000" y="1643063"/>
              <a:ext cx="990600" cy="0"/>
            </a:xfrm>
            <a:prstGeom prst="line">
              <a:avLst/>
            </a:prstGeom>
            <a:noFill/>
            <a:ln w="571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2" name="Line 6"/>
            <p:cNvSpPr>
              <a:spLocks noChangeShapeType="1"/>
            </p:cNvSpPr>
            <p:nvPr/>
          </p:nvSpPr>
          <p:spPr bwMode="auto">
            <a:xfrm>
              <a:off x="4032250" y="1758950"/>
              <a:ext cx="157163" cy="576263"/>
            </a:xfrm>
            <a:prstGeom prst="line">
              <a:avLst/>
            </a:prstGeom>
            <a:noFill/>
            <a:ln w="57150">
              <a:solidFill>
                <a:schemeClr val="tx1"/>
              </a:solidFill>
              <a:prstDash val="dash"/>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grpSp>
          <p:nvGrpSpPr>
            <p:cNvPr id="13" name="Group 9"/>
            <p:cNvGrpSpPr>
              <a:grpSpLocks/>
            </p:cNvGrpSpPr>
            <p:nvPr/>
          </p:nvGrpSpPr>
          <p:grpSpPr bwMode="auto">
            <a:xfrm>
              <a:off x="6640513" y="2301875"/>
              <a:ext cx="895350" cy="871538"/>
              <a:chOff x="3375" y="1315"/>
              <a:chExt cx="564" cy="549"/>
            </a:xfrm>
          </p:grpSpPr>
          <p:sp>
            <p:nvSpPr>
              <p:cNvPr id="14" name="Oval 7"/>
              <p:cNvSpPr>
                <a:spLocks noChangeArrowheads="1"/>
              </p:cNvSpPr>
              <p:nvPr/>
            </p:nvSpPr>
            <p:spPr bwMode="auto">
              <a:xfrm>
                <a:off x="3375" y="1315"/>
                <a:ext cx="564" cy="549"/>
              </a:xfrm>
              <a:prstGeom prst="ellipse">
                <a:avLst/>
              </a:prstGeom>
              <a:solidFill>
                <a:srgbClr val="FFFFFF"/>
              </a:solidFill>
              <a:ln w="12700">
                <a:solidFill>
                  <a:srgbClr val="000000"/>
                </a:solidFill>
                <a:round/>
                <a:headEnd/>
                <a:tailEnd/>
              </a:ln>
            </p:spPr>
            <p:txBody>
              <a:bodyPr wrap="none" anchor="ct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endParaRPr lang="zh-CN" altLang="en-US" sz="1800">
                  <a:ea typeface="宋体" panose="02010600030101010101" pitchFamily="2" charset="-122"/>
                </a:endParaRPr>
              </a:p>
            </p:txBody>
          </p:sp>
          <p:sp>
            <p:nvSpPr>
              <p:cNvPr id="15" name="Rectangle 8"/>
              <p:cNvSpPr>
                <a:spLocks noChangeArrowheads="1"/>
              </p:cNvSpPr>
              <p:nvPr/>
            </p:nvSpPr>
            <p:spPr bwMode="auto">
              <a:xfrm>
                <a:off x="3431" y="1353"/>
                <a:ext cx="45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spcBef>
                    <a:spcPct val="0"/>
                  </a:spcBef>
                  <a:buFontTx/>
                  <a:buNone/>
                </a:pPr>
                <a:r>
                  <a:rPr lang="zh-CN" altLang="en-US" sz="1400" b="1" dirty="0">
                    <a:latin typeface="Arial" panose="020B0604020202020204" pitchFamily="34" charset="0"/>
                    <a:ea typeface="宋体" panose="02010600030101010101" pitchFamily="2" charset="-122"/>
                  </a:rPr>
                  <a:t>等待 </a:t>
                </a:r>
                <a:r>
                  <a:rPr lang="en-US" altLang="zh-CN" sz="1400" b="1" dirty="0">
                    <a:latin typeface="Arial" panose="020B0604020202020204" pitchFamily="34" charset="0"/>
                    <a:ea typeface="宋体" panose="02010600030101010101" pitchFamily="2" charset="-122"/>
                  </a:rPr>
                  <a:t>ACK0</a:t>
                </a:r>
              </a:p>
            </p:txBody>
          </p:sp>
        </p:grpSp>
        <p:sp>
          <p:nvSpPr>
            <p:cNvPr id="16" name="Freeform 10"/>
            <p:cNvSpPr>
              <a:spLocks/>
            </p:cNvSpPr>
            <p:nvPr/>
          </p:nvSpPr>
          <p:spPr bwMode="auto">
            <a:xfrm>
              <a:off x="4667250" y="2330450"/>
              <a:ext cx="2092325" cy="120650"/>
            </a:xfrm>
            <a:custGeom>
              <a:avLst/>
              <a:gdLst>
                <a:gd name="T0" fmla="*/ 0 w 1318"/>
                <a:gd name="T1" fmla="*/ 2147483646 h 76"/>
                <a:gd name="T2" fmla="*/ 2147483646 w 1318"/>
                <a:gd name="T3" fmla="*/ 2147483646 h 76"/>
                <a:gd name="T4" fmla="*/ 2147483646 w 1318"/>
                <a:gd name="T5" fmla="*/ 2147483646 h 76"/>
                <a:gd name="T6" fmla="*/ 2147483646 w 1318"/>
                <a:gd name="T7" fmla="*/ 2147483646 h 76"/>
                <a:gd name="T8" fmla="*/ 2147483646 w 1318"/>
                <a:gd name="T9" fmla="*/ 2147483646 h 76"/>
                <a:gd name="T10" fmla="*/ 2147483646 w 1318"/>
                <a:gd name="T11" fmla="*/ 2147483646 h 76"/>
                <a:gd name="T12" fmla="*/ 2147483646 w 1318"/>
                <a:gd name="T13" fmla="*/ 2147483646 h 76"/>
                <a:gd name="T14" fmla="*/ 2147483646 w 1318"/>
                <a:gd name="T15" fmla="*/ 2147483646 h 76"/>
                <a:gd name="T16" fmla="*/ 2147483646 w 1318"/>
                <a:gd name="T17" fmla="*/ 2147483646 h 76"/>
                <a:gd name="T18" fmla="*/ 2147483646 w 1318"/>
                <a:gd name="T19" fmla="*/ 2147483646 h 76"/>
                <a:gd name="T20" fmla="*/ 2147483646 w 1318"/>
                <a:gd name="T21" fmla="*/ 2147483646 h 76"/>
                <a:gd name="T22" fmla="*/ 2147483646 w 1318"/>
                <a:gd name="T23" fmla="*/ 2147483646 h 76"/>
                <a:gd name="T24" fmla="*/ 2147483646 w 1318"/>
                <a:gd name="T25" fmla="*/ 2147483646 h 76"/>
                <a:gd name="T26" fmla="*/ 2147483646 w 1318"/>
                <a:gd name="T27" fmla="*/ 0 h 76"/>
                <a:gd name="T28" fmla="*/ 2147483646 w 1318"/>
                <a:gd name="T29" fmla="*/ 2147483646 h 76"/>
                <a:gd name="T30" fmla="*/ 2147483646 w 1318"/>
                <a:gd name="T31" fmla="*/ 2147483646 h 76"/>
                <a:gd name="T32" fmla="*/ 2147483646 w 1318"/>
                <a:gd name="T33" fmla="*/ 2147483646 h 76"/>
                <a:gd name="T34" fmla="*/ 2147483646 w 1318"/>
                <a:gd name="T35" fmla="*/ 2147483646 h 76"/>
                <a:gd name="T36" fmla="*/ 2147483646 w 1318"/>
                <a:gd name="T37" fmla="*/ 2147483646 h 76"/>
                <a:gd name="T38" fmla="*/ 2147483646 w 1318"/>
                <a:gd name="T39" fmla="*/ 2147483646 h 76"/>
                <a:gd name="T40" fmla="*/ 2147483646 w 1318"/>
                <a:gd name="T41" fmla="*/ 2147483646 h 76"/>
                <a:gd name="T42" fmla="*/ 2147483646 w 1318"/>
                <a:gd name="T43" fmla="*/ 2147483646 h 76"/>
                <a:gd name="T44" fmla="*/ 2147483646 w 1318"/>
                <a:gd name="T45" fmla="*/ 2147483646 h 76"/>
                <a:gd name="T46" fmla="*/ 2147483646 w 1318"/>
                <a:gd name="T47" fmla="*/ 2147483646 h 76"/>
                <a:gd name="T48" fmla="*/ 2147483646 w 1318"/>
                <a:gd name="T49" fmla="*/ 2147483646 h 76"/>
                <a:gd name="T50" fmla="*/ 2147483646 w 1318"/>
                <a:gd name="T51" fmla="*/ 2147483646 h 76"/>
                <a:gd name="T52" fmla="*/ 2147483646 w 1318"/>
                <a:gd name="T53" fmla="*/ 2147483646 h 7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318"/>
                <a:gd name="T82" fmla="*/ 0 h 76"/>
                <a:gd name="T83" fmla="*/ 1318 w 1318"/>
                <a:gd name="T84" fmla="*/ 76 h 7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318" h="76">
                  <a:moveTo>
                    <a:pt x="0" y="75"/>
                  </a:moveTo>
                  <a:lnTo>
                    <a:pt x="7" y="66"/>
                  </a:lnTo>
                  <a:lnTo>
                    <a:pt x="20" y="57"/>
                  </a:lnTo>
                  <a:lnTo>
                    <a:pt x="39" y="49"/>
                  </a:lnTo>
                  <a:lnTo>
                    <a:pt x="65" y="41"/>
                  </a:lnTo>
                  <a:lnTo>
                    <a:pt x="96" y="35"/>
                  </a:lnTo>
                  <a:lnTo>
                    <a:pt x="132" y="29"/>
                  </a:lnTo>
                  <a:lnTo>
                    <a:pt x="173" y="23"/>
                  </a:lnTo>
                  <a:lnTo>
                    <a:pt x="218" y="18"/>
                  </a:lnTo>
                  <a:lnTo>
                    <a:pt x="267" y="14"/>
                  </a:lnTo>
                  <a:lnTo>
                    <a:pt x="318" y="10"/>
                  </a:lnTo>
                  <a:lnTo>
                    <a:pt x="429" y="5"/>
                  </a:lnTo>
                  <a:lnTo>
                    <a:pt x="547" y="1"/>
                  </a:lnTo>
                  <a:lnTo>
                    <a:pt x="670" y="0"/>
                  </a:lnTo>
                  <a:lnTo>
                    <a:pt x="791" y="2"/>
                  </a:lnTo>
                  <a:lnTo>
                    <a:pt x="908" y="6"/>
                  </a:lnTo>
                  <a:lnTo>
                    <a:pt x="1018" y="11"/>
                  </a:lnTo>
                  <a:lnTo>
                    <a:pt x="1068" y="15"/>
                  </a:lnTo>
                  <a:lnTo>
                    <a:pt x="1116" y="20"/>
                  </a:lnTo>
                  <a:lnTo>
                    <a:pt x="1159" y="25"/>
                  </a:lnTo>
                  <a:lnTo>
                    <a:pt x="1198" y="30"/>
                  </a:lnTo>
                  <a:lnTo>
                    <a:pt x="1233" y="36"/>
                  </a:lnTo>
                  <a:lnTo>
                    <a:pt x="1262" y="43"/>
                  </a:lnTo>
                  <a:lnTo>
                    <a:pt x="1285" y="50"/>
                  </a:lnTo>
                  <a:lnTo>
                    <a:pt x="1303" y="58"/>
                  </a:lnTo>
                  <a:lnTo>
                    <a:pt x="1314" y="66"/>
                  </a:lnTo>
                  <a:lnTo>
                    <a:pt x="1317" y="75"/>
                  </a:lnTo>
                </a:path>
              </a:pathLst>
            </a:custGeom>
            <a:noFill/>
            <a:ln w="5715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 name="Freeform 11"/>
            <p:cNvSpPr>
              <a:spLocks/>
            </p:cNvSpPr>
            <p:nvPr/>
          </p:nvSpPr>
          <p:spPr bwMode="auto">
            <a:xfrm>
              <a:off x="7351713" y="2168525"/>
              <a:ext cx="457200" cy="388938"/>
            </a:xfrm>
            <a:custGeom>
              <a:avLst/>
              <a:gdLst>
                <a:gd name="T0" fmla="*/ 0 w 288"/>
                <a:gd name="T1" fmla="*/ 2147483646 h 245"/>
                <a:gd name="T2" fmla="*/ 2147483646 w 288"/>
                <a:gd name="T3" fmla="*/ 2147483646 h 245"/>
                <a:gd name="T4" fmla="*/ 2147483646 w 288"/>
                <a:gd name="T5" fmla="*/ 2147483646 h 245"/>
                <a:gd name="T6" fmla="*/ 2147483646 w 288"/>
                <a:gd name="T7" fmla="*/ 2147483646 h 245"/>
                <a:gd name="T8" fmla="*/ 2147483646 w 288"/>
                <a:gd name="T9" fmla="*/ 2147483646 h 245"/>
                <a:gd name="T10" fmla="*/ 2147483646 w 288"/>
                <a:gd name="T11" fmla="*/ 2147483646 h 245"/>
                <a:gd name="T12" fmla="*/ 2147483646 w 288"/>
                <a:gd name="T13" fmla="*/ 2147483646 h 245"/>
                <a:gd name="T14" fmla="*/ 2147483646 w 288"/>
                <a:gd name="T15" fmla="*/ 2147483646 h 245"/>
                <a:gd name="T16" fmla="*/ 2147483646 w 288"/>
                <a:gd name="T17" fmla="*/ 2147483646 h 245"/>
                <a:gd name="T18" fmla="*/ 2147483646 w 288"/>
                <a:gd name="T19" fmla="*/ 2147483646 h 245"/>
                <a:gd name="T20" fmla="*/ 2147483646 w 288"/>
                <a:gd name="T21" fmla="*/ 0 h 245"/>
                <a:gd name="T22" fmla="*/ 2147483646 w 288"/>
                <a:gd name="T23" fmla="*/ 2147483646 h 245"/>
                <a:gd name="T24" fmla="*/ 2147483646 w 288"/>
                <a:gd name="T25" fmla="*/ 2147483646 h 245"/>
                <a:gd name="T26" fmla="*/ 2147483646 w 288"/>
                <a:gd name="T27" fmla="*/ 2147483646 h 245"/>
                <a:gd name="T28" fmla="*/ 2147483646 w 288"/>
                <a:gd name="T29" fmla="*/ 2147483646 h 245"/>
                <a:gd name="T30" fmla="*/ 2147483646 w 288"/>
                <a:gd name="T31" fmla="*/ 2147483646 h 245"/>
                <a:gd name="T32" fmla="*/ 2147483646 w 288"/>
                <a:gd name="T33" fmla="*/ 2147483646 h 245"/>
                <a:gd name="T34" fmla="*/ 2147483646 w 288"/>
                <a:gd name="T35" fmla="*/ 2147483646 h 245"/>
                <a:gd name="T36" fmla="*/ 2147483646 w 288"/>
                <a:gd name="T37" fmla="*/ 2147483646 h 245"/>
                <a:gd name="T38" fmla="*/ 2147483646 w 288"/>
                <a:gd name="T39" fmla="*/ 2147483646 h 245"/>
                <a:gd name="T40" fmla="*/ 2147483646 w 288"/>
                <a:gd name="T41" fmla="*/ 2147483646 h 245"/>
                <a:gd name="T42" fmla="*/ 2147483646 w 288"/>
                <a:gd name="T43" fmla="*/ 2147483646 h 245"/>
                <a:gd name="T44" fmla="*/ 2147483646 w 288"/>
                <a:gd name="T45" fmla="*/ 2147483646 h 245"/>
                <a:gd name="T46" fmla="*/ 2147483646 w 288"/>
                <a:gd name="T47" fmla="*/ 2147483646 h 245"/>
                <a:gd name="T48" fmla="*/ 2147483646 w 288"/>
                <a:gd name="T49" fmla="*/ 2147483646 h 245"/>
                <a:gd name="T50" fmla="*/ 2147483646 w 288"/>
                <a:gd name="T51" fmla="*/ 2147483646 h 245"/>
                <a:gd name="T52" fmla="*/ 2147483646 w 288"/>
                <a:gd name="T53" fmla="*/ 2147483646 h 245"/>
                <a:gd name="T54" fmla="*/ 2147483646 w 288"/>
                <a:gd name="T55" fmla="*/ 2147483646 h 245"/>
                <a:gd name="T56" fmla="*/ 2147483646 w 288"/>
                <a:gd name="T57" fmla="*/ 2147483646 h 245"/>
                <a:gd name="T58" fmla="*/ 2147483646 w 288"/>
                <a:gd name="T59" fmla="*/ 2147483646 h 245"/>
                <a:gd name="T60" fmla="*/ 2147483646 w 288"/>
                <a:gd name="T61" fmla="*/ 2147483646 h 245"/>
                <a:gd name="T62" fmla="*/ 2147483646 w 288"/>
                <a:gd name="T63" fmla="*/ 2147483646 h 245"/>
                <a:gd name="T64" fmla="*/ 2147483646 w 288"/>
                <a:gd name="T65" fmla="*/ 2147483646 h 24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88"/>
                <a:gd name="T100" fmla="*/ 0 h 245"/>
                <a:gd name="T101" fmla="*/ 288 w 288"/>
                <a:gd name="T102" fmla="*/ 245 h 24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88" h="245">
                  <a:moveTo>
                    <a:pt x="0" y="130"/>
                  </a:moveTo>
                  <a:lnTo>
                    <a:pt x="9" y="103"/>
                  </a:lnTo>
                  <a:lnTo>
                    <a:pt x="19" y="80"/>
                  </a:lnTo>
                  <a:lnTo>
                    <a:pt x="31" y="60"/>
                  </a:lnTo>
                  <a:lnTo>
                    <a:pt x="45" y="43"/>
                  </a:lnTo>
                  <a:lnTo>
                    <a:pt x="60" y="29"/>
                  </a:lnTo>
                  <a:lnTo>
                    <a:pt x="77" y="18"/>
                  </a:lnTo>
                  <a:lnTo>
                    <a:pt x="94" y="10"/>
                  </a:lnTo>
                  <a:lnTo>
                    <a:pt x="112" y="4"/>
                  </a:lnTo>
                  <a:lnTo>
                    <a:pt x="130" y="1"/>
                  </a:lnTo>
                  <a:lnTo>
                    <a:pt x="148" y="0"/>
                  </a:lnTo>
                  <a:lnTo>
                    <a:pt x="166" y="1"/>
                  </a:lnTo>
                  <a:lnTo>
                    <a:pt x="184" y="4"/>
                  </a:lnTo>
                  <a:lnTo>
                    <a:pt x="201" y="9"/>
                  </a:lnTo>
                  <a:lnTo>
                    <a:pt x="217" y="16"/>
                  </a:lnTo>
                  <a:lnTo>
                    <a:pt x="232" y="24"/>
                  </a:lnTo>
                  <a:lnTo>
                    <a:pt x="246" y="33"/>
                  </a:lnTo>
                  <a:lnTo>
                    <a:pt x="258" y="44"/>
                  </a:lnTo>
                  <a:lnTo>
                    <a:pt x="269" y="55"/>
                  </a:lnTo>
                  <a:lnTo>
                    <a:pt x="277" y="68"/>
                  </a:lnTo>
                  <a:lnTo>
                    <a:pt x="283" y="81"/>
                  </a:lnTo>
                  <a:lnTo>
                    <a:pt x="287" y="95"/>
                  </a:lnTo>
                  <a:lnTo>
                    <a:pt x="287" y="110"/>
                  </a:lnTo>
                  <a:lnTo>
                    <a:pt x="285" y="124"/>
                  </a:lnTo>
                  <a:lnTo>
                    <a:pt x="279" y="139"/>
                  </a:lnTo>
                  <a:lnTo>
                    <a:pt x="270" y="154"/>
                  </a:lnTo>
                  <a:lnTo>
                    <a:pt x="257" y="168"/>
                  </a:lnTo>
                  <a:lnTo>
                    <a:pt x="240" y="183"/>
                  </a:lnTo>
                  <a:lnTo>
                    <a:pt x="219" y="197"/>
                  </a:lnTo>
                  <a:lnTo>
                    <a:pt x="194" y="210"/>
                  </a:lnTo>
                  <a:lnTo>
                    <a:pt x="163" y="222"/>
                  </a:lnTo>
                  <a:lnTo>
                    <a:pt x="128" y="234"/>
                  </a:lnTo>
                  <a:lnTo>
                    <a:pt x="87" y="244"/>
                  </a:lnTo>
                </a:path>
              </a:pathLst>
            </a:custGeom>
            <a:noFill/>
            <a:ln w="5715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 name="Rectangle 12"/>
            <p:cNvSpPr>
              <a:spLocks noChangeArrowheads="1"/>
            </p:cNvSpPr>
            <p:nvPr/>
          </p:nvSpPr>
          <p:spPr bwMode="auto">
            <a:xfrm>
              <a:off x="7764463" y="906463"/>
              <a:ext cx="1704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400" b="1" dirty="0" err="1">
                  <a:latin typeface="Arial" panose="020B0604020202020204" pitchFamily="34" charset="0"/>
                  <a:ea typeface="宋体" panose="02010600030101010101" pitchFamily="2" charset="-122"/>
                </a:rPr>
                <a:t>rdt_rcv</a:t>
              </a:r>
              <a:r>
                <a:rPr lang="en-US" altLang="zh-CN" sz="1400" b="1" dirty="0">
                  <a:latin typeface="Arial" panose="020B0604020202020204" pitchFamily="34" charset="0"/>
                  <a:ea typeface="宋体" panose="02010600030101010101" pitchFamily="2" charset="-122"/>
                </a:rPr>
                <a:t>(</a:t>
              </a:r>
              <a:r>
                <a:rPr lang="en-US" altLang="zh-CN" sz="1400" b="1" dirty="0" err="1">
                  <a:latin typeface="Arial" panose="020B0604020202020204" pitchFamily="34" charset="0"/>
                  <a:ea typeface="宋体" panose="02010600030101010101" pitchFamily="2" charset="-122"/>
                </a:rPr>
                <a:t>rcvpkt</a:t>
              </a:r>
              <a:r>
                <a:rPr lang="en-US" altLang="zh-CN" sz="1400" b="1" dirty="0">
                  <a:latin typeface="Arial" panose="020B0604020202020204" pitchFamily="34" charset="0"/>
                  <a:ea typeface="宋体" panose="02010600030101010101" pitchFamily="2" charset="-122"/>
                </a:rPr>
                <a:t>) &amp;&amp;  </a:t>
              </a:r>
            </a:p>
            <a:p>
              <a:pPr>
                <a:spcBef>
                  <a:spcPct val="0"/>
                </a:spcBef>
                <a:buFontTx/>
                <a:buNone/>
              </a:pPr>
              <a:r>
                <a:rPr lang="en-US" altLang="zh-CN" sz="1400" b="1" dirty="0">
                  <a:latin typeface="Arial" panose="020B0604020202020204" pitchFamily="34" charset="0"/>
                  <a:ea typeface="宋体" panose="02010600030101010101" pitchFamily="2" charset="-122"/>
                </a:rPr>
                <a:t>( corrupt(</a:t>
              </a:r>
              <a:r>
                <a:rPr lang="en-US" altLang="zh-CN" sz="1400" b="1" dirty="0" err="1">
                  <a:latin typeface="Arial" panose="020B0604020202020204" pitchFamily="34" charset="0"/>
                  <a:ea typeface="宋体" panose="02010600030101010101" pitchFamily="2" charset="-122"/>
                </a:rPr>
                <a:t>rcvpkt</a:t>
              </a:r>
              <a:r>
                <a:rPr lang="en-US" altLang="zh-CN" sz="1400" b="1" dirty="0">
                  <a:latin typeface="Arial" panose="020B0604020202020204" pitchFamily="34" charset="0"/>
                  <a:ea typeface="宋体" panose="02010600030101010101" pitchFamily="2" charset="-122"/>
                </a:rPr>
                <a:t>) ||</a:t>
              </a:r>
            </a:p>
            <a:p>
              <a:pPr>
                <a:spcBef>
                  <a:spcPct val="0"/>
                </a:spcBef>
                <a:buFontTx/>
                <a:buNone/>
              </a:pPr>
              <a:r>
                <a:rPr lang="en-US" altLang="zh-CN" sz="1400" b="1" dirty="0" err="1">
                  <a:latin typeface="Arial" panose="020B0604020202020204" pitchFamily="34" charset="0"/>
                  <a:ea typeface="宋体" panose="02010600030101010101" pitchFamily="2" charset="-122"/>
                </a:rPr>
                <a:t>isACK</a:t>
              </a:r>
              <a:r>
                <a:rPr lang="en-US" altLang="zh-CN" sz="1400" b="1" dirty="0">
                  <a:latin typeface="Arial" panose="020B0604020202020204" pitchFamily="34" charset="0"/>
                  <a:ea typeface="宋体" panose="02010600030101010101" pitchFamily="2" charset="-122"/>
                </a:rPr>
                <a:t>(rcvpkt,1) )</a:t>
              </a:r>
            </a:p>
          </p:txBody>
        </p:sp>
        <p:sp>
          <p:nvSpPr>
            <p:cNvPr id="19" name="Line 13"/>
            <p:cNvSpPr>
              <a:spLocks noChangeShapeType="1"/>
            </p:cNvSpPr>
            <p:nvPr/>
          </p:nvSpPr>
          <p:spPr bwMode="auto">
            <a:xfrm>
              <a:off x="7974013" y="2112963"/>
              <a:ext cx="1350962" cy="0"/>
            </a:xfrm>
            <a:prstGeom prst="line">
              <a:avLst/>
            </a:prstGeom>
            <a:noFill/>
            <a:ln w="571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nvGrpSpPr>
            <p:cNvPr id="20" name="Group 16"/>
            <p:cNvGrpSpPr>
              <a:grpSpLocks/>
            </p:cNvGrpSpPr>
            <p:nvPr/>
          </p:nvGrpSpPr>
          <p:grpSpPr bwMode="auto">
            <a:xfrm>
              <a:off x="6735763" y="4216400"/>
              <a:ext cx="1189037" cy="857250"/>
              <a:chOff x="3435" y="2521"/>
              <a:chExt cx="749" cy="540"/>
            </a:xfrm>
          </p:grpSpPr>
          <p:sp>
            <p:nvSpPr>
              <p:cNvPr id="21" name="Oval 14"/>
              <p:cNvSpPr>
                <a:spLocks noChangeArrowheads="1"/>
              </p:cNvSpPr>
              <p:nvPr/>
            </p:nvSpPr>
            <p:spPr bwMode="auto">
              <a:xfrm>
                <a:off x="3502" y="2521"/>
                <a:ext cx="599" cy="540"/>
              </a:xfrm>
              <a:prstGeom prst="ellipse">
                <a:avLst/>
              </a:prstGeom>
              <a:solidFill>
                <a:srgbClr val="FFFFFF"/>
              </a:solidFill>
              <a:ln w="12700">
                <a:solidFill>
                  <a:srgbClr val="000000"/>
                </a:solidFill>
                <a:round/>
                <a:headEnd/>
                <a:tailEnd/>
              </a:ln>
            </p:spPr>
            <p:txBody>
              <a:bodyPr wrap="none" anchor="ct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endParaRPr lang="zh-CN" altLang="en-US" sz="1800">
                  <a:ea typeface="宋体" panose="02010600030101010101" pitchFamily="2" charset="-122"/>
                </a:endParaRPr>
              </a:p>
            </p:txBody>
          </p:sp>
          <p:sp>
            <p:nvSpPr>
              <p:cNvPr id="22" name="Rectangle 15"/>
              <p:cNvSpPr>
                <a:spLocks noChangeArrowheads="1"/>
              </p:cNvSpPr>
              <p:nvPr/>
            </p:nvSpPr>
            <p:spPr bwMode="auto">
              <a:xfrm>
                <a:off x="3435" y="2629"/>
                <a:ext cx="7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spcBef>
                    <a:spcPct val="0"/>
                  </a:spcBef>
                  <a:buFontTx/>
                  <a:buNone/>
                </a:pPr>
                <a:r>
                  <a:rPr lang="zh-CN" altLang="en-US" sz="1400" b="1" dirty="0">
                    <a:latin typeface="Arial" panose="020B0604020202020204" pitchFamily="34" charset="0"/>
                    <a:ea typeface="宋体" panose="02010600030101010101" pitchFamily="2" charset="-122"/>
                  </a:rPr>
                  <a:t>等待来自上层的调用</a:t>
                </a:r>
                <a:r>
                  <a:rPr lang="en-US" altLang="zh-CN" sz="1400" b="1" dirty="0">
                    <a:latin typeface="Arial" panose="020B0604020202020204" pitchFamily="34" charset="0"/>
                    <a:ea typeface="宋体" panose="02010600030101010101" pitchFamily="2" charset="-122"/>
                  </a:rPr>
                  <a:t>1</a:t>
                </a:r>
              </a:p>
            </p:txBody>
          </p:sp>
        </p:grpSp>
        <p:sp>
          <p:nvSpPr>
            <p:cNvPr id="23" name="Freeform 17"/>
            <p:cNvSpPr>
              <a:spLocks/>
            </p:cNvSpPr>
            <p:nvPr/>
          </p:nvSpPr>
          <p:spPr bwMode="auto">
            <a:xfrm>
              <a:off x="4016375" y="3065463"/>
              <a:ext cx="111125" cy="1255712"/>
            </a:xfrm>
            <a:custGeom>
              <a:avLst/>
              <a:gdLst>
                <a:gd name="T0" fmla="*/ 2147483646 w 70"/>
                <a:gd name="T1" fmla="*/ 2147483646 h 791"/>
                <a:gd name="T2" fmla="*/ 2147483646 w 70"/>
                <a:gd name="T3" fmla="*/ 2147483646 h 791"/>
                <a:gd name="T4" fmla="*/ 2147483646 w 70"/>
                <a:gd name="T5" fmla="*/ 2147483646 h 791"/>
                <a:gd name="T6" fmla="*/ 2147483646 w 70"/>
                <a:gd name="T7" fmla="*/ 2147483646 h 791"/>
                <a:gd name="T8" fmla="*/ 2147483646 w 70"/>
                <a:gd name="T9" fmla="*/ 2147483646 h 791"/>
                <a:gd name="T10" fmla="*/ 2147483646 w 70"/>
                <a:gd name="T11" fmla="*/ 2147483646 h 791"/>
                <a:gd name="T12" fmla="*/ 2147483646 w 70"/>
                <a:gd name="T13" fmla="*/ 2147483646 h 791"/>
                <a:gd name="T14" fmla="*/ 2147483646 w 70"/>
                <a:gd name="T15" fmla="*/ 2147483646 h 791"/>
                <a:gd name="T16" fmla="*/ 2147483646 w 70"/>
                <a:gd name="T17" fmla="*/ 2147483646 h 791"/>
                <a:gd name="T18" fmla="*/ 2147483646 w 70"/>
                <a:gd name="T19" fmla="*/ 2147483646 h 791"/>
                <a:gd name="T20" fmla="*/ 2147483646 w 70"/>
                <a:gd name="T21" fmla="*/ 2147483646 h 791"/>
                <a:gd name="T22" fmla="*/ 2147483646 w 70"/>
                <a:gd name="T23" fmla="*/ 2147483646 h 791"/>
                <a:gd name="T24" fmla="*/ 2147483646 w 70"/>
                <a:gd name="T25" fmla="*/ 2147483646 h 791"/>
                <a:gd name="T26" fmla="*/ 0 w 70"/>
                <a:gd name="T27" fmla="*/ 2147483646 h 791"/>
                <a:gd name="T28" fmla="*/ 2147483646 w 70"/>
                <a:gd name="T29" fmla="*/ 2147483646 h 791"/>
                <a:gd name="T30" fmla="*/ 2147483646 w 70"/>
                <a:gd name="T31" fmla="*/ 2147483646 h 791"/>
                <a:gd name="T32" fmla="*/ 2147483646 w 70"/>
                <a:gd name="T33" fmla="*/ 2147483646 h 791"/>
                <a:gd name="T34" fmla="*/ 2147483646 w 70"/>
                <a:gd name="T35" fmla="*/ 2147483646 h 791"/>
                <a:gd name="T36" fmla="*/ 2147483646 w 70"/>
                <a:gd name="T37" fmla="*/ 2147483646 h 791"/>
                <a:gd name="T38" fmla="*/ 2147483646 w 70"/>
                <a:gd name="T39" fmla="*/ 2147483646 h 791"/>
                <a:gd name="T40" fmla="*/ 2147483646 w 70"/>
                <a:gd name="T41" fmla="*/ 2147483646 h 791"/>
                <a:gd name="T42" fmla="*/ 2147483646 w 70"/>
                <a:gd name="T43" fmla="*/ 2147483646 h 791"/>
                <a:gd name="T44" fmla="*/ 2147483646 w 70"/>
                <a:gd name="T45" fmla="*/ 2147483646 h 791"/>
                <a:gd name="T46" fmla="*/ 2147483646 w 70"/>
                <a:gd name="T47" fmla="*/ 2147483646 h 791"/>
                <a:gd name="T48" fmla="*/ 2147483646 w 70"/>
                <a:gd name="T49" fmla="*/ 2147483646 h 791"/>
                <a:gd name="T50" fmla="*/ 2147483646 w 70"/>
                <a:gd name="T51" fmla="*/ 2147483646 h 791"/>
                <a:gd name="T52" fmla="*/ 2147483646 w 70"/>
                <a:gd name="T53" fmla="*/ 0 h 79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0"/>
                <a:gd name="T82" fmla="*/ 0 h 791"/>
                <a:gd name="T83" fmla="*/ 70 w 70"/>
                <a:gd name="T84" fmla="*/ 791 h 79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0" h="791">
                  <a:moveTo>
                    <a:pt x="69" y="790"/>
                  </a:moveTo>
                  <a:lnTo>
                    <a:pt x="61" y="786"/>
                  </a:lnTo>
                  <a:lnTo>
                    <a:pt x="52" y="778"/>
                  </a:lnTo>
                  <a:lnTo>
                    <a:pt x="45" y="767"/>
                  </a:lnTo>
                  <a:lnTo>
                    <a:pt x="38" y="751"/>
                  </a:lnTo>
                  <a:lnTo>
                    <a:pt x="32" y="733"/>
                  </a:lnTo>
                  <a:lnTo>
                    <a:pt x="26" y="711"/>
                  </a:lnTo>
                  <a:lnTo>
                    <a:pt x="21" y="686"/>
                  </a:lnTo>
                  <a:lnTo>
                    <a:pt x="17" y="660"/>
                  </a:lnTo>
                  <a:lnTo>
                    <a:pt x="13" y="631"/>
                  </a:lnTo>
                  <a:lnTo>
                    <a:pt x="9" y="600"/>
                  </a:lnTo>
                  <a:lnTo>
                    <a:pt x="4" y="533"/>
                  </a:lnTo>
                  <a:lnTo>
                    <a:pt x="1" y="462"/>
                  </a:lnTo>
                  <a:lnTo>
                    <a:pt x="0" y="389"/>
                  </a:lnTo>
                  <a:lnTo>
                    <a:pt x="1" y="316"/>
                  </a:lnTo>
                  <a:lnTo>
                    <a:pt x="5" y="246"/>
                  </a:lnTo>
                  <a:lnTo>
                    <a:pt x="10" y="180"/>
                  </a:lnTo>
                  <a:lnTo>
                    <a:pt x="14" y="150"/>
                  </a:lnTo>
                  <a:lnTo>
                    <a:pt x="18" y="121"/>
                  </a:lnTo>
                  <a:lnTo>
                    <a:pt x="23" y="95"/>
                  </a:lnTo>
                  <a:lnTo>
                    <a:pt x="28" y="72"/>
                  </a:lnTo>
                  <a:lnTo>
                    <a:pt x="33" y="51"/>
                  </a:lnTo>
                  <a:lnTo>
                    <a:pt x="39" y="33"/>
                  </a:lnTo>
                  <a:lnTo>
                    <a:pt x="46" y="19"/>
                  </a:lnTo>
                  <a:lnTo>
                    <a:pt x="53" y="9"/>
                  </a:lnTo>
                  <a:lnTo>
                    <a:pt x="61" y="2"/>
                  </a:lnTo>
                  <a:lnTo>
                    <a:pt x="69" y="0"/>
                  </a:lnTo>
                </a:path>
              </a:pathLst>
            </a:custGeom>
            <a:noFill/>
            <a:ln w="5715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 name="Freeform 18"/>
            <p:cNvSpPr>
              <a:spLocks/>
            </p:cNvSpPr>
            <p:nvPr/>
          </p:nvSpPr>
          <p:spPr bwMode="auto">
            <a:xfrm>
              <a:off x="4652963" y="4953000"/>
              <a:ext cx="2314575" cy="201613"/>
            </a:xfrm>
            <a:custGeom>
              <a:avLst/>
              <a:gdLst>
                <a:gd name="T0" fmla="*/ 0 w 1458"/>
                <a:gd name="T1" fmla="*/ 0 h 127"/>
                <a:gd name="T2" fmla="*/ 2147483646 w 1458"/>
                <a:gd name="T3" fmla="*/ 2147483646 h 127"/>
                <a:gd name="T4" fmla="*/ 2147483646 w 1458"/>
                <a:gd name="T5" fmla="*/ 2147483646 h 127"/>
                <a:gd name="T6" fmla="*/ 2147483646 w 1458"/>
                <a:gd name="T7" fmla="*/ 2147483646 h 127"/>
                <a:gd name="T8" fmla="*/ 2147483646 w 1458"/>
                <a:gd name="T9" fmla="*/ 2147483646 h 127"/>
                <a:gd name="T10" fmla="*/ 2147483646 w 1458"/>
                <a:gd name="T11" fmla="*/ 2147483646 h 127"/>
                <a:gd name="T12" fmla="*/ 2147483646 w 1458"/>
                <a:gd name="T13" fmla="*/ 2147483646 h 127"/>
                <a:gd name="T14" fmla="*/ 2147483646 w 1458"/>
                <a:gd name="T15" fmla="*/ 2147483646 h 127"/>
                <a:gd name="T16" fmla="*/ 2147483646 w 1458"/>
                <a:gd name="T17" fmla="*/ 2147483646 h 127"/>
                <a:gd name="T18" fmla="*/ 2147483646 w 1458"/>
                <a:gd name="T19" fmla="*/ 2147483646 h 127"/>
                <a:gd name="T20" fmla="*/ 2147483646 w 1458"/>
                <a:gd name="T21" fmla="*/ 2147483646 h 127"/>
                <a:gd name="T22" fmla="*/ 2147483646 w 1458"/>
                <a:gd name="T23" fmla="*/ 2147483646 h 127"/>
                <a:gd name="T24" fmla="*/ 2147483646 w 1458"/>
                <a:gd name="T25" fmla="*/ 2147483646 h 127"/>
                <a:gd name="T26" fmla="*/ 2147483646 w 1458"/>
                <a:gd name="T27" fmla="*/ 2147483646 h 127"/>
                <a:gd name="T28" fmla="*/ 2147483646 w 1458"/>
                <a:gd name="T29" fmla="*/ 2147483646 h 127"/>
                <a:gd name="T30" fmla="*/ 2147483646 w 1458"/>
                <a:gd name="T31" fmla="*/ 2147483646 h 127"/>
                <a:gd name="T32" fmla="*/ 2147483646 w 1458"/>
                <a:gd name="T33" fmla="*/ 2147483646 h 127"/>
                <a:gd name="T34" fmla="*/ 2147483646 w 1458"/>
                <a:gd name="T35" fmla="*/ 2147483646 h 127"/>
                <a:gd name="T36" fmla="*/ 2147483646 w 1458"/>
                <a:gd name="T37" fmla="*/ 2147483646 h 127"/>
                <a:gd name="T38" fmla="*/ 2147483646 w 1458"/>
                <a:gd name="T39" fmla="*/ 2147483646 h 127"/>
                <a:gd name="T40" fmla="*/ 2147483646 w 1458"/>
                <a:gd name="T41" fmla="*/ 2147483646 h 127"/>
                <a:gd name="T42" fmla="*/ 2147483646 w 1458"/>
                <a:gd name="T43" fmla="*/ 2147483646 h 127"/>
                <a:gd name="T44" fmla="*/ 2147483646 w 1458"/>
                <a:gd name="T45" fmla="*/ 2147483646 h 127"/>
                <a:gd name="T46" fmla="*/ 2147483646 w 1458"/>
                <a:gd name="T47" fmla="*/ 2147483646 h 127"/>
                <a:gd name="T48" fmla="*/ 2147483646 w 1458"/>
                <a:gd name="T49" fmla="*/ 2147483646 h 127"/>
                <a:gd name="T50" fmla="*/ 2147483646 w 1458"/>
                <a:gd name="T51" fmla="*/ 2147483646 h 127"/>
                <a:gd name="T52" fmla="*/ 2147483646 w 1458"/>
                <a:gd name="T53" fmla="*/ 0 h 12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458"/>
                <a:gd name="T82" fmla="*/ 0 h 127"/>
                <a:gd name="T83" fmla="*/ 1458 w 1458"/>
                <a:gd name="T84" fmla="*/ 127 h 12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458" h="127">
                  <a:moveTo>
                    <a:pt x="0" y="0"/>
                  </a:moveTo>
                  <a:lnTo>
                    <a:pt x="7" y="16"/>
                  </a:lnTo>
                  <a:lnTo>
                    <a:pt x="22" y="30"/>
                  </a:lnTo>
                  <a:lnTo>
                    <a:pt x="43" y="44"/>
                  </a:lnTo>
                  <a:lnTo>
                    <a:pt x="72" y="57"/>
                  </a:lnTo>
                  <a:lnTo>
                    <a:pt x="106" y="68"/>
                  </a:lnTo>
                  <a:lnTo>
                    <a:pt x="146" y="78"/>
                  </a:lnTo>
                  <a:lnTo>
                    <a:pt x="191" y="88"/>
                  </a:lnTo>
                  <a:lnTo>
                    <a:pt x="241" y="96"/>
                  </a:lnTo>
                  <a:lnTo>
                    <a:pt x="294" y="103"/>
                  </a:lnTo>
                  <a:lnTo>
                    <a:pt x="352" y="110"/>
                  </a:lnTo>
                  <a:lnTo>
                    <a:pt x="475" y="119"/>
                  </a:lnTo>
                  <a:lnTo>
                    <a:pt x="606" y="125"/>
                  </a:lnTo>
                  <a:lnTo>
                    <a:pt x="740" y="126"/>
                  </a:lnTo>
                  <a:lnTo>
                    <a:pt x="874" y="124"/>
                  </a:lnTo>
                  <a:lnTo>
                    <a:pt x="1004" y="117"/>
                  </a:lnTo>
                  <a:lnTo>
                    <a:pt x="1126" y="107"/>
                  </a:lnTo>
                  <a:lnTo>
                    <a:pt x="1181" y="101"/>
                  </a:lnTo>
                  <a:lnTo>
                    <a:pt x="1234" y="93"/>
                  </a:lnTo>
                  <a:lnTo>
                    <a:pt x="1282" y="85"/>
                  </a:lnTo>
                  <a:lnTo>
                    <a:pt x="1325" y="75"/>
                  </a:lnTo>
                  <a:lnTo>
                    <a:pt x="1363" y="65"/>
                  </a:lnTo>
                  <a:lnTo>
                    <a:pt x="1396" y="54"/>
                  </a:lnTo>
                  <a:lnTo>
                    <a:pt x="1422" y="42"/>
                  </a:lnTo>
                  <a:lnTo>
                    <a:pt x="1441" y="29"/>
                  </a:lnTo>
                  <a:lnTo>
                    <a:pt x="1453" y="15"/>
                  </a:lnTo>
                  <a:lnTo>
                    <a:pt x="1457" y="0"/>
                  </a:lnTo>
                </a:path>
              </a:pathLst>
            </a:custGeom>
            <a:noFill/>
            <a:ln w="57150" cap="rnd">
              <a:solidFill>
                <a:schemeClr val="tx1"/>
              </a:solidFill>
              <a:round/>
              <a:headEnd type="stealth" w="med" len="med"/>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 name="Freeform 19"/>
            <p:cNvSpPr>
              <a:spLocks/>
            </p:cNvSpPr>
            <p:nvPr/>
          </p:nvSpPr>
          <p:spPr bwMode="auto">
            <a:xfrm>
              <a:off x="7402513" y="3033713"/>
              <a:ext cx="123825" cy="1185862"/>
            </a:xfrm>
            <a:custGeom>
              <a:avLst/>
              <a:gdLst>
                <a:gd name="T0" fmla="*/ 0 w 78"/>
                <a:gd name="T1" fmla="*/ 2147483646 h 747"/>
                <a:gd name="T2" fmla="*/ 2147483646 w 78"/>
                <a:gd name="T3" fmla="*/ 2147483646 h 747"/>
                <a:gd name="T4" fmla="*/ 2147483646 w 78"/>
                <a:gd name="T5" fmla="*/ 2147483646 h 747"/>
                <a:gd name="T6" fmla="*/ 2147483646 w 78"/>
                <a:gd name="T7" fmla="*/ 2147483646 h 747"/>
                <a:gd name="T8" fmla="*/ 2147483646 w 78"/>
                <a:gd name="T9" fmla="*/ 2147483646 h 747"/>
                <a:gd name="T10" fmla="*/ 2147483646 w 78"/>
                <a:gd name="T11" fmla="*/ 2147483646 h 747"/>
                <a:gd name="T12" fmla="*/ 2147483646 w 78"/>
                <a:gd name="T13" fmla="*/ 2147483646 h 747"/>
                <a:gd name="T14" fmla="*/ 2147483646 w 78"/>
                <a:gd name="T15" fmla="*/ 2147483646 h 747"/>
                <a:gd name="T16" fmla="*/ 2147483646 w 78"/>
                <a:gd name="T17" fmla="*/ 2147483646 h 747"/>
                <a:gd name="T18" fmla="*/ 2147483646 w 78"/>
                <a:gd name="T19" fmla="*/ 2147483646 h 747"/>
                <a:gd name="T20" fmla="*/ 2147483646 w 78"/>
                <a:gd name="T21" fmla="*/ 2147483646 h 747"/>
                <a:gd name="T22" fmla="*/ 2147483646 w 78"/>
                <a:gd name="T23" fmla="*/ 2147483646 h 747"/>
                <a:gd name="T24" fmla="*/ 2147483646 w 78"/>
                <a:gd name="T25" fmla="*/ 2147483646 h 747"/>
                <a:gd name="T26" fmla="*/ 2147483646 w 78"/>
                <a:gd name="T27" fmla="*/ 2147483646 h 747"/>
                <a:gd name="T28" fmla="*/ 2147483646 w 78"/>
                <a:gd name="T29" fmla="*/ 2147483646 h 747"/>
                <a:gd name="T30" fmla="*/ 2147483646 w 78"/>
                <a:gd name="T31" fmla="*/ 2147483646 h 747"/>
                <a:gd name="T32" fmla="*/ 2147483646 w 78"/>
                <a:gd name="T33" fmla="*/ 2147483646 h 747"/>
                <a:gd name="T34" fmla="*/ 2147483646 w 78"/>
                <a:gd name="T35" fmla="*/ 2147483646 h 747"/>
                <a:gd name="T36" fmla="*/ 2147483646 w 78"/>
                <a:gd name="T37" fmla="*/ 2147483646 h 747"/>
                <a:gd name="T38" fmla="*/ 2147483646 w 78"/>
                <a:gd name="T39" fmla="*/ 2147483646 h 747"/>
                <a:gd name="T40" fmla="*/ 2147483646 w 78"/>
                <a:gd name="T41" fmla="*/ 2147483646 h 747"/>
                <a:gd name="T42" fmla="*/ 2147483646 w 78"/>
                <a:gd name="T43" fmla="*/ 2147483646 h 747"/>
                <a:gd name="T44" fmla="*/ 2147483646 w 78"/>
                <a:gd name="T45" fmla="*/ 2147483646 h 747"/>
                <a:gd name="T46" fmla="*/ 2147483646 w 78"/>
                <a:gd name="T47" fmla="*/ 2147483646 h 747"/>
                <a:gd name="T48" fmla="*/ 2147483646 w 78"/>
                <a:gd name="T49" fmla="*/ 2147483646 h 747"/>
                <a:gd name="T50" fmla="*/ 2147483646 w 78"/>
                <a:gd name="T51" fmla="*/ 2147483646 h 747"/>
                <a:gd name="T52" fmla="*/ 0 w 78"/>
                <a:gd name="T53" fmla="*/ 0 h 74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8"/>
                <a:gd name="T82" fmla="*/ 0 h 747"/>
                <a:gd name="T83" fmla="*/ 78 w 78"/>
                <a:gd name="T84" fmla="*/ 747 h 74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8" h="747">
                  <a:moveTo>
                    <a:pt x="0" y="746"/>
                  </a:moveTo>
                  <a:lnTo>
                    <a:pt x="10" y="742"/>
                  </a:lnTo>
                  <a:lnTo>
                    <a:pt x="19" y="735"/>
                  </a:lnTo>
                  <a:lnTo>
                    <a:pt x="27" y="724"/>
                  </a:lnTo>
                  <a:lnTo>
                    <a:pt x="34" y="709"/>
                  </a:lnTo>
                  <a:lnTo>
                    <a:pt x="41" y="692"/>
                  </a:lnTo>
                  <a:lnTo>
                    <a:pt x="47" y="671"/>
                  </a:lnTo>
                  <a:lnTo>
                    <a:pt x="53" y="648"/>
                  </a:lnTo>
                  <a:lnTo>
                    <a:pt x="58" y="623"/>
                  </a:lnTo>
                  <a:lnTo>
                    <a:pt x="63" y="595"/>
                  </a:lnTo>
                  <a:lnTo>
                    <a:pt x="67" y="566"/>
                  </a:lnTo>
                  <a:lnTo>
                    <a:pt x="72" y="503"/>
                  </a:lnTo>
                  <a:lnTo>
                    <a:pt x="76" y="436"/>
                  </a:lnTo>
                  <a:lnTo>
                    <a:pt x="77" y="367"/>
                  </a:lnTo>
                  <a:lnTo>
                    <a:pt x="75" y="298"/>
                  </a:lnTo>
                  <a:lnTo>
                    <a:pt x="71" y="232"/>
                  </a:lnTo>
                  <a:lnTo>
                    <a:pt x="65" y="170"/>
                  </a:lnTo>
                  <a:lnTo>
                    <a:pt x="61" y="141"/>
                  </a:lnTo>
                  <a:lnTo>
                    <a:pt x="57" y="114"/>
                  </a:lnTo>
                  <a:lnTo>
                    <a:pt x="51" y="90"/>
                  </a:lnTo>
                  <a:lnTo>
                    <a:pt x="46" y="68"/>
                  </a:lnTo>
                  <a:lnTo>
                    <a:pt x="40" y="48"/>
                  </a:lnTo>
                  <a:lnTo>
                    <a:pt x="33" y="31"/>
                  </a:lnTo>
                  <a:lnTo>
                    <a:pt x="25" y="18"/>
                  </a:lnTo>
                  <a:lnTo>
                    <a:pt x="18" y="8"/>
                  </a:lnTo>
                  <a:lnTo>
                    <a:pt x="9" y="2"/>
                  </a:lnTo>
                  <a:lnTo>
                    <a:pt x="0" y="0"/>
                  </a:lnTo>
                </a:path>
              </a:pathLst>
            </a:custGeom>
            <a:noFill/>
            <a:ln w="57150" cap="rnd">
              <a:solidFill>
                <a:schemeClr val="tx1"/>
              </a:solidFill>
              <a:round/>
              <a:headEnd type="stealth" w="med" len="med"/>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 name="Rectangle 20"/>
            <p:cNvSpPr>
              <a:spLocks noChangeArrowheads="1"/>
            </p:cNvSpPr>
            <p:nvPr/>
          </p:nvSpPr>
          <p:spPr bwMode="auto">
            <a:xfrm>
              <a:off x="4598988" y="5476875"/>
              <a:ext cx="34448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400" b="1" dirty="0" err="1">
                  <a:latin typeface="Arial" panose="020B0604020202020204" pitchFamily="34" charset="0"/>
                  <a:ea typeface="宋体" panose="02010600030101010101" pitchFamily="2" charset="-122"/>
                </a:rPr>
                <a:t>sndpkt</a:t>
              </a:r>
              <a:r>
                <a:rPr lang="en-US" altLang="zh-CN" sz="1400" b="1" dirty="0">
                  <a:latin typeface="Arial" panose="020B0604020202020204" pitchFamily="34" charset="0"/>
                  <a:ea typeface="宋体" panose="02010600030101010101" pitchFamily="2" charset="-122"/>
                </a:rPr>
                <a:t> = </a:t>
              </a:r>
              <a:r>
                <a:rPr lang="en-US" altLang="zh-CN" sz="1400" b="1" dirty="0" err="1">
                  <a:latin typeface="Arial" panose="020B0604020202020204" pitchFamily="34" charset="0"/>
                  <a:ea typeface="宋体" panose="02010600030101010101" pitchFamily="2" charset="-122"/>
                </a:rPr>
                <a:t>make_pkt</a:t>
              </a:r>
              <a:r>
                <a:rPr lang="en-US" altLang="zh-CN" sz="1400" b="1" dirty="0">
                  <a:latin typeface="Arial" panose="020B0604020202020204" pitchFamily="34" charset="0"/>
                  <a:ea typeface="宋体" panose="02010600030101010101" pitchFamily="2" charset="-122"/>
                </a:rPr>
                <a:t>(1, data, checksum)</a:t>
              </a:r>
            </a:p>
            <a:p>
              <a:pPr>
                <a:spcBef>
                  <a:spcPct val="0"/>
                </a:spcBef>
                <a:buFontTx/>
                <a:buNone/>
              </a:pPr>
              <a:r>
                <a:rPr lang="en-US" altLang="zh-CN" sz="1400" b="1" dirty="0" err="1">
                  <a:latin typeface="Arial" panose="020B0604020202020204" pitchFamily="34" charset="0"/>
                  <a:ea typeface="宋体" panose="02010600030101010101" pitchFamily="2" charset="-122"/>
                </a:rPr>
                <a:t>udt_send</a:t>
              </a:r>
              <a:r>
                <a:rPr lang="en-US" altLang="zh-CN" sz="1400" b="1" dirty="0">
                  <a:latin typeface="Arial" panose="020B0604020202020204" pitchFamily="34" charset="0"/>
                  <a:ea typeface="宋体" panose="02010600030101010101" pitchFamily="2" charset="-122"/>
                </a:rPr>
                <a:t>(</a:t>
              </a:r>
              <a:r>
                <a:rPr lang="en-US" altLang="zh-CN" sz="1400" b="1" dirty="0" err="1">
                  <a:latin typeface="Arial" panose="020B0604020202020204" pitchFamily="34" charset="0"/>
                  <a:ea typeface="宋体" panose="02010600030101010101" pitchFamily="2" charset="-122"/>
                </a:rPr>
                <a:t>sndpkt</a:t>
              </a:r>
              <a:r>
                <a:rPr lang="en-US" altLang="zh-CN" sz="1400" b="1" dirty="0">
                  <a:latin typeface="Arial" panose="020B0604020202020204" pitchFamily="34" charset="0"/>
                  <a:ea typeface="宋体" panose="02010600030101010101" pitchFamily="2" charset="-122"/>
                </a:rPr>
                <a:t>)</a:t>
              </a:r>
            </a:p>
            <a:p>
              <a:pPr>
                <a:spcBef>
                  <a:spcPct val="0"/>
                </a:spcBef>
                <a:buFontTx/>
                <a:buNone/>
              </a:pPr>
              <a:r>
                <a:rPr lang="en-US" altLang="zh-CN" sz="1400" b="1" dirty="0" err="1">
                  <a:solidFill>
                    <a:srgbClr val="FF0000"/>
                  </a:solidFill>
                  <a:latin typeface="Arial" panose="020B0604020202020204" pitchFamily="34" charset="0"/>
                  <a:ea typeface="宋体" panose="02010600030101010101" pitchFamily="2" charset="-122"/>
                </a:rPr>
                <a:t>start_timer</a:t>
              </a:r>
              <a:endParaRPr lang="en-US" altLang="zh-CN" sz="1400" b="1" dirty="0">
                <a:solidFill>
                  <a:srgbClr val="FF0000"/>
                </a:solidFill>
                <a:latin typeface="Arial" panose="020B0604020202020204" pitchFamily="34" charset="0"/>
                <a:ea typeface="宋体" panose="02010600030101010101" pitchFamily="2" charset="-122"/>
              </a:endParaRPr>
            </a:p>
          </p:txBody>
        </p:sp>
        <p:sp>
          <p:nvSpPr>
            <p:cNvPr id="27" name="Rectangle 21"/>
            <p:cNvSpPr>
              <a:spLocks noChangeArrowheads="1"/>
            </p:cNvSpPr>
            <p:nvPr/>
          </p:nvSpPr>
          <p:spPr bwMode="auto">
            <a:xfrm>
              <a:off x="4598988" y="5156200"/>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400" b="1">
                  <a:latin typeface="Arial" panose="020B0604020202020204" pitchFamily="34" charset="0"/>
                  <a:ea typeface="宋体" panose="02010600030101010101" pitchFamily="2" charset="-122"/>
                </a:rPr>
                <a:t>rdt_send(data)</a:t>
              </a:r>
            </a:p>
          </p:txBody>
        </p:sp>
        <p:sp>
          <p:nvSpPr>
            <p:cNvPr id="28" name="Line 22"/>
            <p:cNvSpPr>
              <a:spLocks noChangeShapeType="1"/>
            </p:cNvSpPr>
            <p:nvPr/>
          </p:nvSpPr>
          <p:spPr bwMode="auto">
            <a:xfrm>
              <a:off x="4718050" y="5467350"/>
              <a:ext cx="2598738" cy="0"/>
            </a:xfrm>
            <a:prstGeom prst="line">
              <a:avLst/>
            </a:prstGeom>
            <a:noFill/>
            <a:ln w="571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9" name="Rectangle 23"/>
            <p:cNvSpPr>
              <a:spLocks noChangeArrowheads="1"/>
            </p:cNvSpPr>
            <p:nvPr/>
          </p:nvSpPr>
          <p:spPr bwMode="auto">
            <a:xfrm>
              <a:off x="7562850" y="3321050"/>
              <a:ext cx="21494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400" b="1" dirty="0" err="1">
                  <a:latin typeface="Arial" panose="020B0604020202020204" pitchFamily="34" charset="0"/>
                  <a:ea typeface="宋体" panose="02010600030101010101" pitchFamily="2" charset="-122"/>
                </a:rPr>
                <a:t>rdt_rcv</a:t>
              </a:r>
              <a:r>
                <a:rPr lang="en-US" altLang="zh-CN" sz="1400" b="1" dirty="0">
                  <a:latin typeface="Arial" panose="020B0604020202020204" pitchFamily="34" charset="0"/>
                  <a:ea typeface="宋体" panose="02010600030101010101" pitchFamily="2" charset="-122"/>
                </a:rPr>
                <a:t>(</a:t>
              </a:r>
              <a:r>
                <a:rPr lang="en-US" altLang="zh-CN" sz="1400" b="1" dirty="0" err="1">
                  <a:latin typeface="Arial" panose="020B0604020202020204" pitchFamily="34" charset="0"/>
                  <a:ea typeface="宋体" panose="02010600030101010101" pitchFamily="2" charset="-122"/>
                </a:rPr>
                <a:t>rcvpkt</a:t>
              </a:r>
              <a:r>
                <a:rPr lang="en-US" altLang="zh-CN" sz="1400" b="1" dirty="0">
                  <a:latin typeface="Arial" panose="020B0604020202020204" pitchFamily="34" charset="0"/>
                  <a:ea typeface="宋体" panose="02010600030101010101" pitchFamily="2" charset="-122"/>
                </a:rPr>
                <a:t>)   </a:t>
              </a:r>
            </a:p>
            <a:p>
              <a:pPr>
                <a:spcBef>
                  <a:spcPct val="0"/>
                </a:spcBef>
                <a:buFontTx/>
                <a:buNone/>
              </a:pPr>
              <a:r>
                <a:rPr lang="en-US" altLang="zh-CN" sz="1400" b="1" dirty="0">
                  <a:latin typeface="Arial" panose="020B0604020202020204" pitchFamily="34" charset="0"/>
                  <a:ea typeface="宋体" panose="02010600030101010101" pitchFamily="2" charset="-122"/>
                </a:rPr>
                <a:t>&amp;&amp; </a:t>
              </a:r>
              <a:r>
                <a:rPr lang="en-US" altLang="zh-CN" sz="1400" b="1" dirty="0" err="1">
                  <a:latin typeface="Arial" panose="020B0604020202020204" pitchFamily="34" charset="0"/>
                  <a:ea typeface="宋体" panose="02010600030101010101" pitchFamily="2" charset="-122"/>
                </a:rPr>
                <a:t>notcorrupt</a:t>
              </a:r>
              <a:r>
                <a:rPr lang="en-US" altLang="zh-CN" sz="1400" b="1" dirty="0">
                  <a:latin typeface="Arial" panose="020B0604020202020204" pitchFamily="34" charset="0"/>
                  <a:ea typeface="宋体" panose="02010600030101010101" pitchFamily="2" charset="-122"/>
                </a:rPr>
                <a:t>(</a:t>
              </a:r>
              <a:r>
                <a:rPr lang="en-US" altLang="zh-CN" sz="1400" b="1" dirty="0" err="1">
                  <a:latin typeface="Arial" panose="020B0604020202020204" pitchFamily="34" charset="0"/>
                  <a:ea typeface="宋体" panose="02010600030101010101" pitchFamily="2" charset="-122"/>
                </a:rPr>
                <a:t>rcvpkt</a:t>
              </a:r>
              <a:r>
                <a:rPr lang="en-US" altLang="zh-CN" sz="1400" b="1" dirty="0">
                  <a:latin typeface="Arial" panose="020B0604020202020204" pitchFamily="34" charset="0"/>
                  <a:ea typeface="宋体" panose="02010600030101010101" pitchFamily="2" charset="-122"/>
                </a:rPr>
                <a:t>) </a:t>
              </a:r>
            </a:p>
            <a:p>
              <a:pPr>
                <a:spcBef>
                  <a:spcPct val="0"/>
                </a:spcBef>
                <a:buFontTx/>
                <a:buNone/>
              </a:pPr>
              <a:r>
                <a:rPr lang="en-US" altLang="zh-CN" sz="1400" b="1" dirty="0">
                  <a:latin typeface="Arial" panose="020B0604020202020204" pitchFamily="34" charset="0"/>
                  <a:ea typeface="宋体" panose="02010600030101010101" pitchFamily="2" charset="-122"/>
                </a:rPr>
                <a:t>&amp;&amp; </a:t>
              </a:r>
              <a:r>
                <a:rPr lang="en-US" altLang="zh-CN" sz="1400" b="1" dirty="0" err="1">
                  <a:latin typeface="Arial" panose="020B0604020202020204" pitchFamily="34" charset="0"/>
                  <a:ea typeface="宋体" panose="02010600030101010101" pitchFamily="2" charset="-122"/>
                </a:rPr>
                <a:t>isACK</a:t>
              </a:r>
              <a:r>
                <a:rPr lang="en-US" altLang="zh-CN" sz="1400" b="1" dirty="0">
                  <a:latin typeface="Arial" panose="020B0604020202020204" pitchFamily="34" charset="0"/>
                  <a:ea typeface="宋体" panose="02010600030101010101" pitchFamily="2" charset="-122"/>
                </a:rPr>
                <a:t>(rcvpkt,0)</a:t>
              </a:r>
              <a:r>
                <a:rPr lang="en-US" altLang="zh-CN" sz="1000" b="1" dirty="0">
                  <a:latin typeface="Arial" panose="020B0604020202020204" pitchFamily="34" charset="0"/>
                  <a:ea typeface="宋体" panose="02010600030101010101" pitchFamily="2" charset="-122"/>
                </a:rPr>
                <a:t> </a:t>
              </a:r>
            </a:p>
          </p:txBody>
        </p:sp>
        <p:sp>
          <p:nvSpPr>
            <p:cNvPr id="30" name="Line 24"/>
            <p:cNvSpPr>
              <a:spLocks noChangeShapeType="1"/>
            </p:cNvSpPr>
            <p:nvPr/>
          </p:nvSpPr>
          <p:spPr bwMode="auto">
            <a:xfrm>
              <a:off x="7678738" y="4032250"/>
              <a:ext cx="1419225" cy="0"/>
            </a:xfrm>
            <a:prstGeom prst="line">
              <a:avLst/>
            </a:prstGeom>
            <a:noFill/>
            <a:ln w="571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31" name="Rectangle 25"/>
            <p:cNvSpPr>
              <a:spLocks noChangeArrowheads="1"/>
            </p:cNvSpPr>
            <p:nvPr/>
          </p:nvSpPr>
          <p:spPr bwMode="auto">
            <a:xfrm>
              <a:off x="2573338" y="5159375"/>
              <a:ext cx="16224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400" b="1">
                  <a:latin typeface="Arial" panose="020B0604020202020204" pitchFamily="34" charset="0"/>
                  <a:ea typeface="宋体" panose="02010600030101010101" pitchFamily="2" charset="-122"/>
                </a:rPr>
                <a:t>rdt_rcv(rcvpkt) &amp;&amp;  </a:t>
              </a:r>
            </a:p>
            <a:p>
              <a:pPr>
                <a:spcBef>
                  <a:spcPct val="0"/>
                </a:spcBef>
                <a:buFontTx/>
                <a:buNone/>
              </a:pPr>
              <a:r>
                <a:rPr lang="en-US" altLang="zh-CN" sz="1400" b="1">
                  <a:latin typeface="Arial" panose="020B0604020202020204" pitchFamily="34" charset="0"/>
                  <a:ea typeface="宋体" panose="02010600030101010101" pitchFamily="2" charset="-122"/>
                </a:rPr>
                <a:t>( corrupt(rcvpkt) ||</a:t>
              </a:r>
            </a:p>
            <a:p>
              <a:pPr>
                <a:spcBef>
                  <a:spcPct val="0"/>
                </a:spcBef>
                <a:buFontTx/>
                <a:buNone/>
              </a:pPr>
              <a:r>
                <a:rPr lang="en-US" altLang="zh-CN" sz="1400" b="1">
                  <a:latin typeface="Arial" panose="020B0604020202020204" pitchFamily="34" charset="0"/>
                  <a:ea typeface="宋体" panose="02010600030101010101" pitchFamily="2" charset="-122"/>
                </a:rPr>
                <a:t>isACK(rcvpkt,0) )</a:t>
              </a:r>
            </a:p>
          </p:txBody>
        </p:sp>
        <p:sp>
          <p:nvSpPr>
            <p:cNvPr id="32" name="Line 26"/>
            <p:cNvSpPr>
              <a:spLocks noChangeShapeType="1"/>
            </p:cNvSpPr>
            <p:nvPr/>
          </p:nvSpPr>
          <p:spPr bwMode="auto">
            <a:xfrm>
              <a:off x="2676525" y="6380163"/>
              <a:ext cx="1254125" cy="0"/>
            </a:xfrm>
            <a:prstGeom prst="line">
              <a:avLst/>
            </a:prstGeom>
            <a:noFill/>
            <a:ln w="571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33" name="Rectangle 27"/>
            <p:cNvSpPr>
              <a:spLocks noChangeArrowheads="1"/>
            </p:cNvSpPr>
            <p:nvPr/>
          </p:nvSpPr>
          <p:spPr bwMode="auto">
            <a:xfrm>
              <a:off x="2190750" y="2851150"/>
              <a:ext cx="191293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400" b="1">
                  <a:latin typeface="Arial" panose="020B0604020202020204" pitchFamily="34" charset="0"/>
                  <a:ea typeface="宋体" panose="02010600030101010101" pitchFamily="2" charset="-122"/>
                </a:rPr>
                <a:t>rdt_rcv(rcvpkt)   </a:t>
              </a:r>
            </a:p>
            <a:p>
              <a:pPr>
                <a:spcBef>
                  <a:spcPct val="0"/>
                </a:spcBef>
                <a:buFontTx/>
                <a:buNone/>
              </a:pPr>
              <a:r>
                <a:rPr lang="en-US" altLang="zh-CN" sz="1400" b="1">
                  <a:latin typeface="Arial" panose="020B0604020202020204" pitchFamily="34" charset="0"/>
                  <a:ea typeface="宋体" panose="02010600030101010101" pitchFamily="2" charset="-122"/>
                </a:rPr>
                <a:t>&amp;&amp; notcorrupt(rcvpkt) </a:t>
              </a:r>
            </a:p>
            <a:p>
              <a:pPr>
                <a:spcBef>
                  <a:spcPct val="0"/>
                </a:spcBef>
                <a:buFontTx/>
                <a:buNone/>
              </a:pPr>
              <a:r>
                <a:rPr lang="en-US" altLang="zh-CN" sz="1400" b="1">
                  <a:latin typeface="Arial" panose="020B0604020202020204" pitchFamily="34" charset="0"/>
                  <a:ea typeface="宋体" panose="02010600030101010101" pitchFamily="2" charset="-122"/>
                </a:rPr>
                <a:t>&amp;&amp; isACK(rcvpkt,1)</a:t>
              </a:r>
              <a:r>
                <a:rPr lang="en-US" altLang="zh-CN" sz="1000" b="1">
                  <a:latin typeface="Arial" panose="020B0604020202020204" pitchFamily="34" charset="0"/>
                  <a:ea typeface="宋体" panose="02010600030101010101" pitchFamily="2" charset="-122"/>
                </a:rPr>
                <a:t> </a:t>
              </a:r>
            </a:p>
          </p:txBody>
        </p:sp>
        <p:sp>
          <p:nvSpPr>
            <p:cNvPr id="34" name="Line 28"/>
            <p:cNvSpPr>
              <a:spLocks noChangeShapeType="1"/>
            </p:cNvSpPr>
            <p:nvPr/>
          </p:nvSpPr>
          <p:spPr bwMode="auto">
            <a:xfrm>
              <a:off x="2317750" y="3819525"/>
              <a:ext cx="1517650" cy="0"/>
            </a:xfrm>
            <a:prstGeom prst="line">
              <a:avLst/>
            </a:prstGeom>
            <a:noFill/>
            <a:ln w="571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35" name="Rectangle 29"/>
            <p:cNvSpPr>
              <a:spLocks noChangeArrowheads="1"/>
            </p:cNvSpPr>
            <p:nvPr/>
          </p:nvSpPr>
          <p:spPr bwMode="auto">
            <a:xfrm>
              <a:off x="7724775" y="4075113"/>
              <a:ext cx="1514475"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400" b="1" dirty="0" err="1">
                  <a:solidFill>
                    <a:srgbClr val="FF0000"/>
                  </a:solidFill>
                  <a:latin typeface="Arial" panose="020B0604020202020204" pitchFamily="34" charset="0"/>
                  <a:ea typeface="宋体" panose="02010600030101010101" pitchFamily="2" charset="-122"/>
                </a:rPr>
                <a:t>stop_timer</a:t>
              </a:r>
              <a:endParaRPr lang="en-US" altLang="zh-CN" sz="1400" b="1" dirty="0">
                <a:solidFill>
                  <a:srgbClr val="FF0000"/>
                </a:solidFill>
                <a:latin typeface="Arial" panose="020B0604020202020204" pitchFamily="34" charset="0"/>
                <a:ea typeface="宋体" panose="02010600030101010101" pitchFamily="2" charset="-122"/>
              </a:endParaRPr>
            </a:p>
          </p:txBody>
        </p:sp>
        <p:sp>
          <p:nvSpPr>
            <p:cNvPr id="36" name="Rectangle 30"/>
            <p:cNvSpPr>
              <a:spLocks noChangeArrowheads="1"/>
            </p:cNvSpPr>
            <p:nvPr/>
          </p:nvSpPr>
          <p:spPr bwMode="auto">
            <a:xfrm>
              <a:off x="2182813" y="3792538"/>
              <a:ext cx="1514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400" b="1" dirty="0" err="1">
                  <a:solidFill>
                    <a:srgbClr val="FF0000"/>
                  </a:solidFill>
                  <a:latin typeface="Arial" panose="020B0604020202020204" pitchFamily="34" charset="0"/>
                  <a:ea typeface="宋体" panose="02010600030101010101" pitchFamily="2" charset="-122"/>
                </a:rPr>
                <a:t>stop_timer</a:t>
              </a:r>
              <a:endParaRPr lang="en-US" altLang="zh-CN" sz="1400" b="1" dirty="0">
                <a:solidFill>
                  <a:srgbClr val="FF0000"/>
                </a:solidFill>
                <a:latin typeface="Arial" panose="020B0604020202020204" pitchFamily="34" charset="0"/>
                <a:ea typeface="宋体" panose="02010600030101010101" pitchFamily="2" charset="-122"/>
              </a:endParaRPr>
            </a:p>
          </p:txBody>
        </p:sp>
        <p:sp>
          <p:nvSpPr>
            <p:cNvPr id="37" name="Freeform 31"/>
            <p:cNvSpPr>
              <a:spLocks/>
            </p:cNvSpPr>
            <p:nvPr/>
          </p:nvSpPr>
          <p:spPr bwMode="auto">
            <a:xfrm>
              <a:off x="7521575" y="2709863"/>
              <a:ext cx="331788" cy="315912"/>
            </a:xfrm>
            <a:custGeom>
              <a:avLst/>
              <a:gdLst>
                <a:gd name="T0" fmla="*/ 0 w 209"/>
                <a:gd name="T1" fmla="*/ 2147483646 h 199"/>
                <a:gd name="T2" fmla="*/ 2147483646 w 209"/>
                <a:gd name="T3" fmla="*/ 2147483646 h 199"/>
                <a:gd name="T4" fmla="*/ 2147483646 w 209"/>
                <a:gd name="T5" fmla="*/ 2147483646 h 199"/>
                <a:gd name="T6" fmla="*/ 2147483646 w 209"/>
                <a:gd name="T7" fmla="*/ 2147483646 h 199"/>
                <a:gd name="T8" fmla="*/ 2147483646 w 209"/>
                <a:gd name="T9" fmla="*/ 0 h 199"/>
                <a:gd name="T10" fmla="*/ 2147483646 w 209"/>
                <a:gd name="T11" fmla="*/ 2147483646 h 199"/>
                <a:gd name="T12" fmla="*/ 2147483646 w 209"/>
                <a:gd name="T13" fmla="*/ 2147483646 h 199"/>
                <a:gd name="T14" fmla="*/ 2147483646 w 209"/>
                <a:gd name="T15" fmla="*/ 2147483646 h 199"/>
                <a:gd name="T16" fmla="*/ 2147483646 w 209"/>
                <a:gd name="T17" fmla="*/ 2147483646 h 199"/>
                <a:gd name="T18" fmla="*/ 2147483646 w 209"/>
                <a:gd name="T19" fmla="*/ 2147483646 h 199"/>
                <a:gd name="T20" fmla="*/ 2147483646 w 209"/>
                <a:gd name="T21" fmla="*/ 2147483646 h 199"/>
                <a:gd name="T22" fmla="*/ 2147483646 w 209"/>
                <a:gd name="T23" fmla="*/ 2147483646 h 199"/>
                <a:gd name="T24" fmla="*/ 2147483646 w 209"/>
                <a:gd name="T25" fmla="*/ 2147483646 h 199"/>
                <a:gd name="T26" fmla="*/ 2147483646 w 209"/>
                <a:gd name="T27" fmla="*/ 2147483646 h 199"/>
                <a:gd name="T28" fmla="*/ 2147483646 w 209"/>
                <a:gd name="T29" fmla="*/ 2147483646 h 199"/>
                <a:gd name="T30" fmla="*/ 2147483646 w 209"/>
                <a:gd name="T31" fmla="*/ 2147483646 h 199"/>
                <a:gd name="T32" fmla="*/ 2147483646 w 209"/>
                <a:gd name="T33" fmla="*/ 2147483646 h 199"/>
                <a:gd name="T34" fmla="*/ 2147483646 w 209"/>
                <a:gd name="T35" fmla="*/ 2147483646 h 199"/>
                <a:gd name="T36" fmla="*/ 2147483646 w 209"/>
                <a:gd name="T37" fmla="*/ 2147483646 h 199"/>
                <a:gd name="T38" fmla="*/ 2147483646 w 209"/>
                <a:gd name="T39" fmla="*/ 2147483646 h 199"/>
                <a:gd name="T40" fmla="*/ 2147483646 w 209"/>
                <a:gd name="T41" fmla="*/ 2147483646 h 199"/>
                <a:gd name="T42" fmla="*/ 2147483646 w 209"/>
                <a:gd name="T43" fmla="*/ 2147483646 h 199"/>
                <a:gd name="T44" fmla="*/ 2147483646 w 209"/>
                <a:gd name="T45" fmla="*/ 2147483646 h 199"/>
                <a:gd name="T46" fmla="*/ 2147483646 w 209"/>
                <a:gd name="T47" fmla="*/ 2147483646 h 199"/>
                <a:gd name="T48" fmla="*/ 2147483646 w 209"/>
                <a:gd name="T49" fmla="*/ 2147483646 h 199"/>
                <a:gd name="T50" fmla="*/ 2147483646 w 209"/>
                <a:gd name="T51" fmla="*/ 2147483646 h 199"/>
                <a:gd name="T52" fmla="*/ 2147483646 w 209"/>
                <a:gd name="T53" fmla="*/ 2147483646 h 199"/>
                <a:gd name="T54" fmla="*/ 2147483646 w 209"/>
                <a:gd name="T55" fmla="*/ 2147483646 h 199"/>
                <a:gd name="T56" fmla="*/ 2147483646 w 209"/>
                <a:gd name="T57" fmla="*/ 2147483646 h 199"/>
                <a:gd name="T58" fmla="*/ 2147483646 w 209"/>
                <a:gd name="T59" fmla="*/ 2147483646 h 199"/>
                <a:gd name="T60" fmla="*/ 2147483646 w 209"/>
                <a:gd name="T61" fmla="*/ 2147483646 h 199"/>
                <a:gd name="T62" fmla="*/ 2147483646 w 209"/>
                <a:gd name="T63" fmla="*/ 2147483646 h 19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09"/>
                <a:gd name="T97" fmla="*/ 0 h 199"/>
                <a:gd name="T98" fmla="*/ 209 w 209"/>
                <a:gd name="T99" fmla="*/ 199 h 19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09" h="199">
                  <a:moveTo>
                    <a:pt x="0" y="21"/>
                  </a:moveTo>
                  <a:lnTo>
                    <a:pt x="26" y="11"/>
                  </a:lnTo>
                  <a:lnTo>
                    <a:pt x="51" y="5"/>
                  </a:lnTo>
                  <a:lnTo>
                    <a:pt x="74" y="1"/>
                  </a:lnTo>
                  <a:lnTo>
                    <a:pt x="94" y="0"/>
                  </a:lnTo>
                  <a:lnTo>
                    <a:pt x="113" y="1"/>
                  </a:lnTo>
                  <a:lnTo>
                    <a:pt x="130" y="4"/>
                  </a:lnTo>
                  <a:lnTo>
                    <a:pt x="146" y="9"/>
                  </a:lnTo>
                  <a:lnTo>
                    <a:pt x="160" y="16"/>
                  </a:lnTo>
                  <a:lnTo>
                    <a:pt x="171" y="25"/>
                  </a:lnTo>
                  <a:lnTo>
                    <a:pt x="182" y="35"/>
                  </a:lnTo>
                  <a:lnTo>
                    <a:pt x="190" y="45"/>
                  </a:lnTo>
                  <a:lnTo>
                    <a:pt x="197" y="57"/>
                  </a:lnTo>
                  <a:lnTo>
                    <a:pt x="202" y="70"/>
                  </a:lnTo>
                  <a:lnTo>
                    <a:pt x="206" y="83"/>
                  </a:lnTo>
                  <a:lnTo>
                    <a:pt x="208" y="96"/>
                  </a:lnTo>
                  <a:lnTo>
                    <a:pt x="208" y="109"/>
                  </a:lnTo>
                  <a:lnTo>
                    <a:pt x="207" y="122"/>
                  </a:lnTo>
                  <a:lnTo>
                    <a:pt x="204" y="135"/>
                  </a:lnTo>
                  <a:lnTo>
                    <a:pt x="200" y="147"/>
                  </a:lnTo>
                  <a:lnTo>
                    <a:pt x="194" y="159"/>
                  </a:lnTo>
                  <a:lnTo>
                    <a:pt x="178" y="178"/>
                  </a:lnTo>
                  <a:lnTo>
                    <a:pt x="168" y="186"/>
                  </a:lnTo>
                  <a:lnTo>
                    <a:pt x="157" y="192"/>
                  </a:lnTo>
                  <a:lnTo>
                    <a:pt x="144" y="196"/>
                  </a:lnTo>
                  <a:lnTo>
                    <a:pt x="129" y="198"/>
                  </a:lnTo>
                  <a:lnTo>
                    <a:pt x="114" y="198"/>
                  </a:lnTo>
                  <a:lnTo>
                    <a:pt x="96" y="196"/>
                  </a:lnTo>
                  <a:lnTo>
                    <a:pt x="78" y="190"/>
                  </a:lnTo>
                  <a:lnTo>
                    <a:pt x="58" y="182"/>
                  </a:lnTo>
                  <a:lnTo>
                    <a:pt x="37" y="171"/>
                  </a:lnTo>
                  <a:lnTo>
                    <a:pt x="15" y="156"/>
                  </a:lnTo>
                </a:path>
              </a:pathLst>
            </a:custGeom>
            <a:noFill/>
            <a:ln w="5715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 name="Rectangle 32"/>
            <p:cNvSpPr>
              <a:spLocks noChangeArrowheads="1"/>
            </p:cNvSpPr>
            <p:nvPr/>
          </p:nvSpPr>
          <p:spPr bwMode="auto">
            <a:xfrm>
              <a:off x="7853363" y="2730500"/>
              <a:ext cx="21161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400" b="1" dirty="0" err="1">
                  <a:latin typeface="Arial" panose="020B0604020202020204" pitchFamily="34" charset="0"/>
                  <a:ea typeface="宋体" panose="02010600030101010101" pitchFamily="2" charset="-122"/>
                </a:rPr>
                <a:t>udt_send</a:t>
              </a:r>
              <a:r>
                <a:rPr lang="en-US" altLang="zh-CN" sz="1400" b="1" dirty="0">
                  <a:latin typeface="Arial" panose="020B0604020202020204" pitchFamily="34" charset="0"/>
                  <a:ea typeface="宋体" panose="02010600030101010101" pitchFamily="2" charset="-122"/>
                </a:rPr>
                <a:t>(</a:t>
              </a:r>
              <a:r>
                <a:rPr lang="en-US" altLang="zh-CN" sz="1400" b="1" dirty="0" err="1">
                  <a:latin typeface="Arial" panose="020B0604020202020204" pitchFamily="34" charset="0"/>
                  <a:ea typeface="宋体" panose="02010600030101010101" pitchFamily="2" charset="-122"/>
                </a:rPr>
                <a:t>sndpkt</a:t>
              </a:r>
              <a:r>
                <a:rPr lang="en-US" altLang="zh-CN" sz="1400" b="1" dirty="0">
                  <a:latin typeface="Arial" panose="020B0604020202020204" pitchFamily="34" charset="0"/>
                  <a:ea typeface="宋体" panose="02010600030101010101" pitchFamily="2" charset="-122"/>
                </a:rPr>
                <a:t>)</a:t>
              </a:r>
            </a:p>
            <a:p>
              <a:pPr>
                <a:spcBef>
                  <a:spcPct val="0"/>
                </a:spcBef>
                <a:buFontTx/>
                <a:buNone/>
              </a:pPr>
              <a:r>
                <a:rPr lang="en-US" altLang="zh-CN" sz="1400" b="1" dirty="0" err="1">
                  <a:solidFill>
                    <a:srgbClr val="FF0000"/>
                  </a:solidFill>
                  <a:latin typeface="Arial" panose="020B0604020202020204" pitchFamily="34" charset="0"/>
                  <a:ea typeface="宋体" panose="02010600030101010101" pitchFamily="2" charset="-122"/>
                </a:rPr>
                <a:t>start_timer</a:t>
              </a:r>
              <a:endParaRPr lang="en-US" altLang="zh-CN" sz="1400" b="1" dirty="0">
                <a:solidFill>
                  <a:srgbClr val="FF0000"/>
                </a:solidFill>
                <a:latin typeface="Arial" panose="020B0604020202020204" pitchFamily="34" charset="0"/>
                <a:ea typeface="宋体" panose="02010600030101010101" pitchFamily="2" charset="-122"/>
              </a:endParaRPr>
            </a:p>
          </p:txBody>
        </p:sp>
        <p:sp>
          <p:nvSpPr>
            <p:cNvPr id="39" name="Rectangle 33"/>
            <p:cNvSpPr>
              <a:spLocks noChangeArrowheads="1"/>
            </p:cNvSpPr>
            <p:nvPr/>
          </p:nvSpPr>
          <p:spPr bwMode="auto">
            <a:xfrm>
              <a:off x="7875588" y="2493963"/>
              <a:ext cx="11144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400" b="1" dirty="0">
                  <a:solidFill>
                    <a:srgbClr val="FF0000"/>
                  </a:solidFill>
                  <a:latin typeface="Arial" panose="020B0604020202020204" pitchFamily="34" charset="0"/>
                  <a:ea typeface="宋体" panose="02010600030101010101" pitchFamily="2" charset="-122"/>
                </a:rPr>
                <a:t>timeout</a:t>
              </a:r>
            </a:p>
          </p:txBody>
        </p:sp>
        <p:sp>
          <p:nvSpPr>
            <p:cNvPr id="42" name="Line 34"/>
            <p:cNvSpPr>
              <a:spLocks noChangeShapeType="1"/>
            </p:cNvSpPr>
            <p:nvPr/>
          </p:nvSpPr>
          <p:spPr bwMode="auto">
            <a:xfrm>
              <a:off x="7964488" y="2747963"/>
              <a:ext cx="990600" cy="0"/>
            </a:xfrm>
            <a:prstGeom prst="line">
              <a:avLst/>
            </a:prstGeom>
            <a:noFill/>
            <a:ln w="571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4" name="Freeform 35"/>
            <p:cNvSpPr>
              <a:spLocks/>
            </p:cNvSpPr>
            <p:nvPr/>
          </p:nvSpPr>
          <p:spPr bwMode="auto">
            <a:xfrm>
              <a:off x="3805238" y="4916488"/>
              <a:ext cx="401637" cy="344487"/>
            </a:xfrm>
            <a:custGeom>
              <a:avLst/>
              <a:gdLst>
                <a:gd name="T0" fmla="*/ 2147483646 w 253"/>
                <a:gd name="T1" fmla="*/ 2147483646 h 217"/>
                <a:gd name="T2" fmla="*/ 2147483646 w 253"/>
                <a:gd name="T3" fmla="*/ 2147483646 h 217"/>
                <a:gd name="T4" fmla="*/ 2147483646 w 253"/>
                <a:gd name="T5" fmla="*/ 2147483646 h 217"/>
                <a:gd name="T6" fmla="*/ 2147483646 w 253"/>
                <a:gd name="T7" fmla="*/ 2147483646 h 217"/>
                <a:gd name="T8" fmla="*/ 2147483646 w 253"/>
                <a:gd name="T9" fmla="*/ 2147483646 h 217"/>
                <a:gd name="T10" fmla="*/ 2147483646 w 253"/>
                <a:gd name="T11" fmla="*/ 2147483646 h 217"/>
                <a:gd name="T12" fmla="*/ 2147483646 w 253"/>
                <a:gd name="T13" fmla="*/ 2147483646 h 217"/>
                <a:gd name="T14" fmla="*/ 2147483646 w 253"/>
                <a:gd name="T15" fmla="*/ 2147483646 h 217"/>
                <a:gd name="T16" fmla="*/ 2147483646 w 253"/>
                <a:gd name="T17" fmla="*/ 2147483646 h 217"/>
                <a:gd name="T18" fmla="*/ 2147483646 w 253"/>
                <a:gd name="T19" fmla="*/ 2147483646 h 217"/>
                <a:gd name="T20" fmla="*/ 2147483646 w 253"/>
                <a:gd name="T21" fmla="*/ 2147483646 h 217"/>
                <a:gd name="T22" fmla="*/ 2147483646 w 253"/>
                <a:gd name="T23" fmla="*/ 2147483646 h 217"/>
                <a:gd name="T24" fmla="*/ 2147483646 w 253"/>
                <a:gd name="T25" fmla="*/ 2147483646 h 217"/>
                <a:gd name="T26" fmla="*/ 2147483646 w 253"/>
                <a:gd name="T27" fmla="*/ 2147483646 h 217"/>
                <a:gd name="T28" fmla="*/ 2147483646 w 253"/>
                <a:gd name="T29" fmla="*/ 2147483646 h 217"/>
                <a:gd name="T30" fmla="*/ 2147483646 w 253"/>
                <a:gd name="T31" fmla="*/ 2147483646 h 217"/>
                <a:gd name="T32" fmla="*/ 2147483646 w 253"/>
                <a:gd name="T33" fmla="*/ 2147483646 h 217"/>
                <a:gd name="T34" fmla="*/ 2147483646 w 253"/>
                <a:gd name="T35" fmla="*/ 2147483646 h 217"/>
                <a:gd name="T36" fmla="*/ 2147483646 w 253"/>
                <a:gd name="T37" fmla="*/ 2147483646 h 217"/>
                <a:gd name="T38" fmla="*/ 2147483646 w 253"/>
                <a:gd name="T39" fmla="*/ 2147483646 h 217"/>
                <a:gd name="T40" fmla="*/ 2147483646 w 253"/>
                <a:gd name="T41" fmla="*/ 2147483646 h 217"/>
                <a:gd name="T42" fmla="*/ 0 w 253"/>
                <a:gd name="T43" fmla="*/ 2147483646 h 217"/>
                <a:gd name="T44" fmla="*/ 2147483646 w 253"/>
                <a:gd name="T45" fmla="*/ 2147483646 h 217"/>
                <a:gd name="T46" fmla="*/ 2147483646 w 253"/>
                <a:gd name="T47" fmla="*/ 2147483646 h 217"/>
                <a:gd name="T48" fmla="*/ 2147483646 w 253"/>
                <a:gd name="T49" fmla="*/ 2147483646 h 217"/>
                <a:gd name="T50" fmla="*/ 2147483646 w 253"/>
                <a:gd name="T51" fmla="*/ 2147483646 h 217"/>
                <a:gd name="T52" fmla="*/ 2147483646 w 253"/>
                <a:gd name="T53" fmla="*/ 2147483646 h 217"/>
                <a:gd name="T54" fmla="*/ 2147483646 w 253"/>
                <a:gd name="T55" fmla="*/ 2147483646 h 217"/>
                <a:gd name="T56" fmla="*/ 2147483646 w 253"/>
                <a:gd name="T57" fmla="*/ 2147483646 h 217"/>
                <a:gd name="T58" fmla="*/ 2147483646 w 253"/>
                <a:gd name="T59" fmla="*/ 2147483646 h 217"/>
                <a:gd name="T60" fmla="*/ 2147483646 w 253"/>
                <a:gd name="T61" fmla="*/ 0 h 21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53"/>
                <a:gd name="T94" fmla="*/ 0 h 217"/>
                <a:gd name="T95" fmla="*/ 253 w 253"/>
                <a:gd name="T96" fmla="*/ 217 h 21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53" h="217">
                  <a:moveTo>
                    <a:pt x="252" y="101"/>
                  </a:moveTo>
                  <a:lnTo>
                    <a:pt x="245" y="127"/>
                  </a:lnTo>
                  <a:lnTo>
                    <a:pt x="236" y="149"/>
                  </a:lnTo>
                  <a:lnTo>
                    <a:pt x="226" y="168"/>
                  </a:lnTo>
                  <a:lnTo>
                    <a:pt x="214" y="183"/>
                  </a:lnTo>
                  <a:lnTo>
                    <a:pt x="202" y="196"/>
                  </a:lnTo>
                  <a:lnTo>
                    <a:pt x="188" y="205"/>
                  </a:lnTo>
                  <a:lnTo>
                    <a:pt x="174" y="211"/>
                  </a:lnTo>
                  <a:lnTo>
                    <a:pt x="160" y="215"/>
                  </a:lnTo>
                  <a:lnTo>
                    <a:pt x="145" y="216"/>
                  </a:lnTo>
                  <a:lnTo>
                    <a:pt x="130" y="216"/>
                  </a:lnTo>
                  <a:lnTo>
                    <a:pt x="115" y="213"/>
                  </a:lnTo>
                  <a:lnTo>
                    <a:pt x="100" y="208"/>
                  </a:lnTo>
                  <a:lnTo>
                    <a:pt x="85" y="201"/>
                  </a:lnTo>
                  <a:lnTo>
                    <a:pt x="71" y="193"/>
                  </a:lnTo>
                  <a:lnTo>
                    <a:pt x="46" y="174"/>
                  </a:lnTo>
                  <a:lnTo>
                    <a:pt x="25" y="150"/>
                  </a:lnTo>
                  <a:lnTo>
                    <a:pt x="16" y="137"/>
                  </a:lnTo>
                  <a:lnTo>
                    <a:pt x="9" y="124"/>
                  </a:lnTo>
                  <a:lnTo>
                    <a:pt x="4" y="111"/>
                  </a:lnTo>
                  <a:lnTo>
                    <a:pt x="1" y="97"/>
                  </a:lnTo>
                  <a:lnTo>
                    <a:pt x="0" y="84"/>
                  </a:lnTo>
                  <a:lnTo>
                    <a:pt x="1" y="71"/>
                  </a:lnTo>
                  <a:lnTo>
                    <a:pt x="5" y="58"/>
                  </a:lnTo>
                  <a:lnTo>
                    <a:pt x="11" y="46"/>
                  </a:lnTo>
                  <a:lnTo>
                    <a:pt x="21" y="35"/>
                  </a:lnTo>
                  <a:lnTo>
                    <a:pt x="33" y="26"/>
                  </a:lnTo>
                  <a:lnTo>
                    <a:pt x="49" y="17"/>
                  </a:lnTo>
                  <a:lnTo>
                    <a:pt x="67" y="10"/>
                  </a:lnTo>
                  <a:lnTo>
                    <a:pt x="90" y="4"/>
                  </a:lnTo>
                  <a:lnTo>
                    <a:pt x="116" y="0"/>
                  </a:lnTo>
                </a:path>
              </a:pathLst>
            </a:custGeom>
            <a:noFill/>
            <a:ln w="5715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5" name="Freeform 36"/>
            <p:cNvSpPr>
              <a:spLocks/>
            </p:cNvSpPr>
            <p:nvPr/>
          </p:nvSpPr>
          <p:spPr bwMode="auto">
            <a:xfrm>
              <a:off x="3489325" y="4637088"/>
              <a:ext cx="396875" cy="271462"/>
            </a:xfrm>
            <a:custGeom>
              <a:avLst/>
              <a:gdLst>
                <a:gd name="T0" fmla="*/ 2147483646 w 250"/>
                <a:gd name="T1" fmla="*/ 2147483646 h 171"/>
                <a:gd name="T2" fmla="*/ 2147483646 w 250"/>
                <a:gd name="T3" fmla="*/ 2147483646 h 171"/>
                <a:gd name="T4" fmla="*/ 2147483646 w 250"/>
                <a:gd name="T5" fmla="*/ 2147483646 h 171"/>
                <a:gd name="T6" fmla="*/ 2147483646 w 250"/>
                <a:gd name="T7" fmla="*/ 2147483646 h 171"/>
                <a:gd name="T8" fmla="*/ 2147483646 w 250"/>
                <a:gd name="T9" fmla="*/ 2147483646 h 171"/>
                <a:gd name="T10" fmla="*/ 2147483646 w 250"/>
                <a:gd name="T11" fmla="*/ 2147483646 h 171"/>
                <a:gd name="T12" fmla="*/ 2147483646 w 250"/>
                <a:gd name="T13" fmla="*/ 2147483646 h 171"/>
                <a:gd name="T14" fmla="*/ 2147483646 w 250"/>
                <a:gd name="T15" fmla="*/ 2147483646 h 171"/>
                <a:gd name="T16" fmla="*/ 2147483646 w 250"/>
                <a:gd name="T17" fmla="*/ 2147483646 h 171"/>
                <a:gd name="T18" fmla="*/ 2147483646 w 250"/>
                <a:gd name="T19" fmla="*/ 2147483646 h 171"/>
                <a:gd name="T20" fmla="*/ 2147483646 w 250"/>
                <a:gd name="T21" fmla="*/ 2147483646 h 171"/>
                <a:gd name="T22" fmla="*/ 2147483646 w 250"/>
                <a:gd name="T23" fmla="*/ 2147483646 h 171"/>
                <a:gd name="T24" fmla="*/ 2147483646 w 250"/>
                <a:gd name="T25" fmla="*/ 2147483646 h 171"/>
                <a:gd name="T26" fmla="*/ 2147483646 w 250"/>
                <a:gd name="T27" fmla="*/ 2147483646 h 171"/>
                <a:gd name="T28" fmla="*/ 2147483646 w 250"/>
                <a:gd name="T29" fmla="*/ 2147483646 h 171"/>
                <a:gd name="T30" fmla="*/ 2147483646 w 250"/>
                <a:gd name="T31" fmla="*/ 2147483646 h 171"/>
                <a:gd name="T32" fmla="*/ 2147483646 w 250"/>
                <a:gd name="T33" fmla="*/ 2147483646 h 171"/>
                <a:gd name="T34" fmla="*/ 0 w 250"/>
                <a:gd name="T35" fmla="*/ 2147483646 h 171"/>
                <a:gd name="T36" fmla="*/ 0 w 250"/>
                <a:gd name="T37" fmla="*/ 2147483646 h 171"/>
                <a:gd name="T38" fmla="*/ 2147483646 w 250"/>
                <a:gd name="T39" fmla="*/ 2147483646 h 171"/>
                <a:gd name="T40" fmla="*/ 2147483646 w 250"/>
                <a:gd name="T41" fmla="*/ 2147483646 h 171"/>
                <a:gd name="T42" fmla="*/ 2147483646 w 250"/>
                <a:gd name="T43" fmla="*/ 2147483646 h 171"/>
                <a:gd name="T44" fmla="*/ 2147483646 w 250"/>
                <a:gd name="T45" fmla="*/ 2147483646 h 171"/>
                <a:gd name="T46" fmla="*/ 2147483646 w 250"/>
                <a:gd name="T47" fmla="*/ 2147483646 h 171"/>
                <a:gd name="T48" fmla="*/ 2147483646 w 250"/>
                <a:gd name="T49" fmla="*/ 2147483646 h 171"/>
                <a:gd name="T50" fmla="*/ 2147483646 w 250"/>
                <a:gd name="T51" fmla="*/ 2147483646 h 171"/>
                <a:gd name="T52" fmla="*/ 2147483646 w 250"/>
                <a:gd name="T53" fmla="*/ 2147483646 h 171"/>
                <a:gd name="T54" fmla="*/ 2147483646 w 250"/>
                <a:gd name="T55" fmla="*/ 2147483646 h 171"/>
                <a:gd name="T56" fmla="*/ 2147483646 w 250"/>
                <a:gd name="T57" fmla="*/ 2147483646 h 171"/>
                <a:gd name="T58" fmla="*/ 2147483646 w 250"/>
                <a:gd name="T59" fmla="*/ 2147483646 h 171"/>
                <a:gd name="T60" fmla="*/ 2147483646 w 250"/>
                <a:gd name="T61" fmla="*/ 2147483646 h 171"/>
                <a:gd name="T62" fmla="*/ 2147483646 w 250"/>
                <a:gd name="T63" fmla="*/ 0 h 171"/>
                <a:gd name="T64" fmla="*/ 2147483646 w 250"/>
                <a:gd name="T65" fmla="*/ 0 h 1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0"/>
                <a:gd name="T100" fmla="*/ 0 h 171"/>
                <a:gd name="T101" fmla="*/ 250 w 250"/>
                <a:gd name="T102" fmla="*/ 171 h 17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0" h="171">
                  <a:moveTo>
                    <a:pt x="249" y="138"/>
                  </a:moveTo>
                  <a:lnTo>
                    <a:pt x="222" y="149"/>
                  </a:lnTo>
                  <a:lnTo>
                    <a:pt x="197" y="157"/>
                  </a:lnTo>
                  <a:lnTo>
                    <a:pt x="173" y="163"/>
                  </a:lnTo>
                  <a:lnTo>
                    <a:pt x="151" y="167"/>
                  </a:lnTo>
                  <a:lnTo>
                    <a:pt x="129" y="169"/>
                  </a:lnTo>
                  <a:lnTo>
                    <a:pt x="110" y="170"/>
                  </a:lnTo>
                  <a:lnTo>
                    <a:pt x="92" y="169"/>
                  </a:lnTo>
                  <a:lnTo>
                    <a:pt x="75" y="167"/>
                  </a:lnTo>
                  <a:lnTo>
                    <a:pt x="60" y="163"/>
                  </a:lnTo>
                  <a:lnTo>
                    <a:pt x="47" y="159"/>
                  </a:lnTo>
                  <a:lnTo>
                    <a:pt x="35" y="153"/>
                  </a:lnTo>
                  <a:lnTo>
                    <a:pt x="25" y="146"/>
                  </a:lnTo>
                  <a:lnTo>
                    <a:pt x="16" y="139"/>
                  </a:lnTo>
                  <a:lnTo>
                    <a:pt x="9" y="130"/>
                  </a:lnTo>
                  <a:lnTo>
                    <a:pt x="4" y="122"/>
                  </a:lnTo>
                  <a:lnTo>
                    <a:pt x="1" y="112"/>
                  </a:lnTo>
                  <a:lnTo>
                    <a:pt x="0" y="103"/>
                  </a:lnTo>
                  <a:lnTo>
                    <a:pt x="0" y="93"/>
                  </a:lnTo>
                  <a:lnTo>
                    <a:pt x="2" y="83"/>
                  </a:lnTo>
                  <a:lnTo>
                    <a:pt x="7" y="73"/>
                  </a:lnTo>
                  <a:lnTo>
                    <a:pt x="13" y="63"/>
                  </a:lnTo>
                  <a:lnTo>
                    <a:pt x="21" y="54"/>
                  </a:lnTo>
                  <a:lnTo>
                    <a:pt x="31" y="45"/>
                  </a:lnTo>
                  <a:lnTo>
                    <a:pt x="44" y="36"/>
                  </a:lnTo>
                  <a:lnTo>
                    <a:pt x="58" y="28"/>
                  </a:lnTo>
                  <a:lnTo>
                    <a:pt x="74" y="21"/>
                  </a:lnTo>
                  <a:lnTo>
                    <a:pt x="93" y="15"/>
                  </a:lnTo>
                  <a:lnTo>
                    <a:pt x="114" y="9"/>
                  </a:lnTo>
                  <a:lnTo>
                    <a:pt x="137" y="5"/>
                  </a:lnTo>
                  <a:lnTo>
                    <a:pt x="162" y="2"/>
                  </a:lnTo>
                  <a:lnTo>
                    <a:pt x="189" y="0"/>
                  </a:lnTo>
                  <a:lnTo>
                    <a:pt x="219" y="0"/>
                  </a:lnTo>
                </a:path>
              </a:pathLst>
            </a:custGeom>
            <a:noFill/>
            <a:ln w="5715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6" name="Rectangle 37"/>
            <p:cNvSpPr>
              <a:spLocks noChangeArrowheads="1"/>
            </p:cNvSpPr>
            <p:nvPr/>
          </p:nvSpPr>
          <p:spPr bwMode="auto">
            <a:xfrm>
              <a:off x="1911350" y="4675188"/>
              <a:ext cx="182403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400" b="1" dirty="0" err="1">
                  <a:latin typeface="Arial" panose="020B0604020202020204" pitchFamily="34" charset="0"/>
                  <a:ea typeface="宋体" panose="02010600030101010101" pitchFamily="2" charset="-122"/>
                </a:rPr>
                <a:t>udt_send</a:t>
              </a:r>
              <a:r>
                <a:rPr lang="en-US" altLang="zh-CN" sz="1400" b="1" dirty="0">
                  <a:latin typeface="Arial" panose="020B0604020202020204" pitchFamily="34" charset="0"/>
                  <a:ea typeface="宋体" panose="02010600030101010101" pitchFamily="2" charset="-122"/>
                </a:rPr>
                <a:t>(</a:t>
              </a:r>
              <a:r>
                <a:rPr lang="en-US" altLang="zh-CN" sz="1400" b="1" dirty="0" err="1">
                  <a:latin typeface="Arial" panose="020B0604020202020204" pitchFamily="34" charset="0"/>
                  <a:ea typeface="宋体" panose="02010600030101010101" pitchFamily="2" charset="-122"/>
                </a:rPr>
                <a:t>sndpkt</a:t>
              </a:r>
              <a:r>
                <a:rPr lang="en-US" altLang="zh-CN" sz="1400" b="1" dirty="0">
                  <a:latin typeface="Arial" panose="020B0604020202020204" pitchFamily="34" charset="0"/>
                  <a:ea typeface="宋体" panose="02010600030101010101" pitchFamily="2" charset="-122"/>
                </a:rPr>
                <a:t>)</a:t>
              </a:r>
            </a:p>
            <a:p>
              <a:pPr>
                <a:spcBef>
                  <a:spcPct val="0"/>
                </a:spcBef>
                <a:buFontTx/>
                <a:buNone/>
              </a:pPr>
              <a:r>
                <a:rPr lang="en-US" altLang="zh-CN" sz="1400" b="1" dirty="0" err="1">
                  <a:solidFill>
                    <a:srgbClr val="FF0000"/>
                  </a:solidFill>
                  <a:latin typeface="Arial" panose="020B0604020202020204" pitchFamily="34" charset="0"/>
                  <a:ea typeface="宋体" panose="02010600030101010101" pitchFamily="2" charset="-122"/>
                </a:rPr>
                <a:t>start_timer</a:t>
              </a:r>
              <a:endParaRPr lang="en-US" altLang="zh-CN" sz="1400" b="1" dirty="0">
                <a:solidFill>
                  <a:srgbClr val="FF0000"/>
                </a:solidFill>
                <a:latin typeface="Arial" panose="020B0604020202020204" pitchFamily="34" charset="0"/>
                <a:ea typeface="宋体" panose="02010600030101010101" pitchFamily="2" charset="-122"/>
              </a:endParaRPr>
            </a:p>
          </p:txBody>
        </p:sp>
        <p:sp>
          <p:nvSpPr>
            <p:cNvPr id="47" name="Rectangle 38"/>
            <p:cNvSpPr>
              <a:spLocks noChangeArrowheads="1"/>
            </p:cNvSpPr>
            <p:nvPr/>
          </p:nvSpPr>
          <p:spPr bwMode="auto">
            <a:xfrm>
              <a:off x="1925638" y="4421188"/>
              <a:ext cx="11144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400" b="1" dirty="0">
                  <a:solidFill>
                    <a:srgbClr val="FF0000"/>
                  </a:solidFill>
                  <a:latin typeface="Arial" panose="020B0604020202020204" pitchFamily="34" charset="0"/>
                  <a:ea typeface="宋体" panose="02010600030101010101" pitchFamily="2" charset="-122"/>
                </a:rPr>
                <a:t>timeout</a:t>
              </a:r>
            </a:p>
          </p:txBody>
        </p:sp>
        <p:sp>
          <p:nvSpPr>
            <p:cNvPr id="48" name="Line 39"/>
            <p:cNvSpPr>
              <a:spLocks noChangeShapeType="1"/>
            </p:cNvSpPr>
            <p:nvPr/>
          </p:nvSpPr>
          <p:spPr bwMode="auto">
            <a:xfrm>
              <a:off x="2028825" y="4703763"/>
              <a:ext cx="990600" cy="0"/>
            </a:xfrm>
            <a:prstGeom prst="line">
              <a:avLst/>
            </a:prstGeom>
            <a:noFill/>
            <a:ln w="571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9" name="Freeform 40"/>
            <p:cNvSpPr>
              <a:spLocks/>
            </p:cNvSpPr>
            <p:nvPr/>
          </p:nvSpPr>
          <p:spPr bwMode="auto">
            <a:xfrm>
              <a:off x="7708900" y="4773613"/>
              <a:ext cx="301625" cy="338137"/>
            </a:xfrm>
            <a:custGeom>
              <a:avLst/>
              <a:gdLst>
                <a:gd name="T0" fmla="*/ 2147483646 w 190"/>
                <a:gd name="T1" fmla="*/ 2147483646 h 213"/>
                <a:gd name="T2" fmla="*/ 2147483646 w 190"/>
                <a:gd name="T3" fmla="*/ 2147483646 h 213"/>
                <a:gd name="T4" fmla="*/ 2147483646 w 190"/>
                <a:gd name="T5" fmla="*/ 2147483646 h 213"/>
                <a:gd name="T6" fmla="*/ 2147483646 w 190"/>
                <a:gd name="T7" fmla="*/ 2147483646 h 213"/>
                <a:gd name="T8" fmla="*/ 2147483646 w 190"/>
                <a:gd name="T9" fmla="*/ 0 h 213"/>
                <a:gd name="T10" fmla="*/ 2147483646 w 190"/>
                <a:gd name="T11" fmla="*/ 2147483646 h 213"/>
                <a:gd name="T12" fmla="*/ 2147483646 w 190"/>
                <a:gd name="T13" fmla="*/ 2147483646 h 213"/>
                <a:gd name="T14" fmla="*/ 2147483646 w 190"/>
                <a:gd name="T15" fmla="*/ 2147483646 h 213"/>
                <a:gd name="T16" fmla="*/ 2147483646 w 190"/>
                <a:gd name="T17" fmla="*/ 2147483646 h 213"/>
                <a:gd name="T18" fmla="*/ 2147483646 w 190"/>
                <a:gd name="T19" fmla="*/ 2147483646 h 213"/>
                <a:gd name="T20" fmla="*/ 2147483646 w 190"/>
                <a:gd name="T21" fmla="*/ 2147483646 h 213"/>
                <a:gd name="T22" fmla="*/ 2147483646 w 190"/>
                <a:gd name="T23" fmla="*/ 2147483646 h 213"/>
                <a:gd name="T24" fmla="*/ 2147483646 w 190"/>
                <a:gd name="T25" fmla="*/ 2147483646 h 213"/>
                <a:gd name="T26" fmla="*/ 2147483646 w 190"/>
                <a:gd name="T27" fmla="*/ 2147483646 h 213"/>
                <a:gd name="T28" fmla="*/ 2147483646 w 190"/>
                <a:gd name="T29" fmla="*/ 2147483646 h 213"/>
                <a:gd name="T30" fmla="*/ 2147483646 w 190"/>
                <a:gd name="T31" fmla="*/ 2147483646 h 213"/>
                <a:gd name="T32" fmla="*/ 2147483646 w 190"/>
                <a:gd name="T33" fmla="*/ 2147483646 h 213"/>
                <a:gd name="T34" fmla="*/ 2147483646 w 190"/>
                <a:gd name="T35" fmla="*/ 2147483646 h 213"/>
                <a:gd name="T36" fmla="*/ 2147483646 w 190"/>
                <a:gd name="T37" fmla="*/ 2147483646 h 213"/>
                <a:gd name="T38" fmla="*/ 2147483646 w 190"/>
                <a:gd name="T39" fmla="*/ 2147483646 h 213"/>
                <a:gd name="T40" fmla="*/ 2147483646 w 190"/>
                <a:gd name="T41" fmla="*/ 2147483646 h 213"/>
                <a:gd name="T42" fmla="*/ 2147483646 w 190"/>
                <a:gd name="T43" fmla="*/ 2147483646 h 213"/>
                <a:gd name="T44" fmla="*/ 2147483646 w 190"/>
                <a:gd name="T45" fmla="*/ 2147483646 h 213"/>
                <a:gd name="T46" fmla="*/ 2147483646 w 190"/>
                <a:gd name="T47" fmla="*/ 2147483646 h 213"/>
                <a:gd name="T48" fmla="*/ 2147483646 w 190"/>
                <a:gd name="T49" fmla="*/ 2147483646 h 213"/>
                <a:gd name="T50" fmla="*/ 2147483646 w 190"/>
                <a:gd name="T51" fmla="*/ 2147483646 h 213"/>
                <a:gd name="T52" fmla="*/ 2147483646 w 190"/>
                <a:gd name="T53" fmla="*/ 2147483646 h 213"/>
                <a:gd name="T54" fmla="*/ 2147483646 w 190"/>
                <a:gd name="T55" fmla="*/ 2147483646 h 213"/>
                <a:gd name="T56" fmla="*/ 2147483646 w 190"/>
                <a:gd name="T57" fmla="*/ 2147483646 h 213"/>
                <a:gd name="T58" fmla="*/ 2147483646 w 190"/>
                <a:gd name="T59" fmla="*/ 2147483646 h 213"/>
                <a:gd name="T60" fmla="*/ 0 w 190"/>
                <a:gd name="T61" fmla="*/ 2147483646 h 21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90"/>
                <a:gd name="T94" fmla="*/ 0 h 213"/>
                <a:gd name="T95" fmla="*/ 190 w 190"/>
                <a:gd name="T96" fmla="*/ 213 h 21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90" h="213">
                  <a:moveTo>
                    <a:pt x="35" y="23"/>
                  </a:moveTo>
                  <a:lnTo>
                    <a:pt x="64" y="12"/>
                  </a:lnTo>
                  <a:lnTo>
                    <a:pt x="90" y="4"/>
                  </a:lnTo>
                  <a:lnTo>
                    <a:pt x="112" y="1"/>
                  </a:lnTo>
                  <a:lnTo>
                    <a:pt x="132" y="0"/>
                  </a:lnTo>
                  <a:lnTo>
                    <a:pt x="148" y="2"/>
                  </a:lnTo>
                  <a:lnTo>
                    <a:pt x="161" y="7"/>
                  </a:lnTo>
                  <a:lnTo>
                    <a:pt x="171" y="15"/>
                  </a:lnTo>
                  <a:lnTo>
                    <a:pt x="179" y="24"/>
                  </a:lnTo>
                  <a:lnTo>
                    <a:pt x="185" y="35"/>
                  </a:lnTo>
                  <a:lnTo>
                    <a:pt x="188" y="48"/>
                  </a:lnTo>
                  <a:lnTo>
                    <a:pt x="189" y="62"/>
                  </a:lnTo>
                  <a:lnTo>
                    <a:pt x="188" y="76"/>
                  </a:lnTo>
                  <a:lnTo>
                    <a:pt x="186" y="92"/>
                  </a:lnTo>
                  <a:lnTo>
                    <a:pt x="181" y="107"/>
                  </a:lnTo>
                  <a:lnTo>
                    <a:pt x="169" y="138"/>
                  </a:lnTo>
                  <a:lnTo>
                    <a:pt x="151" y="166"/>
                  </a:lnTo>
                  <a:lnTo>
                    <a:pt x="141" y="178"/>
                  </a:lnTo>
                  <a:lnTo>
                    <a:pt x="130" y="189"/>
                  </a:lnTo>
                  <a:lnTo>
                    <a:pt x="119" y="198"/>
                  </a:lnTo>
                  <a:lnTo>
                    <a:pt x="107" y="205"/>
                  </a:lnTo>
                  <a:lnTo>
                    <a:pt x="95" y="210"/>
                  </a:lnTo>
                  <a:lnTo>
                    <a:pt x="83" y="212"/>
                  </a:lnTo>
                  <a:lnTo>
                    <a:pt x="71" y="211"/>
                  </a:lnTo>
                  <a:lnTo>
                    <a:pt x="59" y="206"/>
                  </a:lnTo>
                  <a:lnTo>
                    <a:pt x="47" y="199"/>
                  </a:lnTo>
                  <a:lnTo>
                    <a:pt x="36" y="187"/>
                  </a:lnTo>
                  <a:lnTo>
                    <a:pt x="26" y="171"/>
                  </a:lnTo>
                  <a:lnTo>
                    <a:pt x="16" y="151"/>
                  </a:lnTo>
                  <a:lnTo>
                    <a:pt x="8" y="126"/>
                  </a:lnTo>
                  <a:lnTo>
                    <a:pt x="0" y="96"/>
                  </a:lnTo>
                </a:path>
              </a:pathLst>
            </a:custGeom>
            <a:noFill/>
            <a:ln w="5715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 name="Rectangle 41"/>
            <p:cNvSpPr>
              <a:spLocks noChangeArrowheads="1"/>
            </p:cNvSpPr>
            <p:nvPr/>
          </p:nvSpPr>
          <p:spPr bwMode="auto">
            <a:xfrm>
              <a:off x="2182813" y="2089150"/>
              <a:ext cx="15652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400" b="1">
                  <a:latin typeface="Arial" panose="020B0604020202020204" pitchFamily="34" charset="0"/>
                  <a:ea typeface="宋体" panose="02010600030101010101" pitchFamily="2" charset="-122"/>
                </a:rPr>
                <a:t>rdt_rcv(rcvpkt)</a:t>
              </a:r>
            </a:p>
          </p:txBody>
        </p:sp>
        <p:grpSp>
          <p:nvGrpSpPr>
            <p:cNvPr id="51" name="Group 44"/>
            <p:cNvGrpSpPr>
              <a:grpSpLocks/>
            </p:cNvGrpSpPr>
            <p:nvPr/>
          </p:nvGrpSpPr>
          <p:grpSpPr bwMode="auto">
            <a:xfrm>
              <a:off x="3702050" y="2346325"/>
              <a:ext cx="1189038" cy="857250"/>
              <a:chOff x="1524" y="1343"/>
              <a:chExt cx="749" cy="540"/>
            </a:xfrm>
          </p:grpSpPr>
          <p:sp>
            <p:nvSpPr>
              <p:cNvPr id="52" name="Oval 42"/>
              <p:cNvSpPr>
                <a:spLocks noChangeArrowheads="1"/>
              </p:cNvSpPr>
              <p:nvPr/>
            </p:nvSpPr>
            <p:spPr bwMode="auto">
              <a:xfrm>
                <a:off x="1591" y="1343"/>
                <a:ext cx="599" cy="540"/>
              </a:xfrm>
              <a:prstGeom prst="ellipse">
                <a:avLst/>
              </a:prstGeom>
              <a:solidFill>
                <a:srgbClr val="FFFFFF"/>
              </a:solidFill>
              <a:ln w="12700">
                <a:solidFill>
                  <a:srgbClr val="000000"/>
                </a:solidFill>
                <a:round/>
                <a:headEnd/>
                <a:tailEnd/>
              </a:ln>
            </p:spPr>
            <p:txBody>
              <a:bodyPr wrap="none" anchor="ct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endParaRPr lang="zh-CN" altLang="en-US" sz="1800">
                  <a:ea typeface="宋体" panose="02010600030101010101" pitchFamily="2" charset="-122"/>
                </a:endParaRPr>
              </a:p>
            </p:txBody>
          </p:sp>
          <p:sp>
            <p:nvSpPr>
              <p:cNvPr id="53" name="Rectangle 43"/>
              <p:cNvSpPr>
                <a:spLocks noChangeArrowheads="1"/>
              </p:cNvSpPr>
              <p:nvPr/>
            </p:nvSpPr>
            <p:spPr bwMode="auto">
              <a:xfrm>
                <a:off x="1524" y="1451"/>
                <a:ext cx="7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spcBef>
                    <a:spcPct val="0"/>
                  </a:spcBef>
                  <a:buFontTx/>
                  <a:buNone/>
                </a:pPr>
                <a:r>
                  <a:rPr lang="zh-CN" altLang="en-US" sz="1400" b="1" dirty="0">
                    <a:latin typeface="Arial" panose="020B0604020202020204" pitchFamily="34" charset="0"/>
                    <a:ea typeface="宋体" panose="02010600030101010101" pitchFamily="2" charset="-122"/>
                  </a:rPr>
                  <a:t>等待来自上层的调用</a:t>
                </a:r>
                <a:r>
                  <a:rPr lang="en-US" altLang="zh-CN" sz="1400" b="1" dirty="0">
                    <a:latin typeface="Arial" panose="020B0604020202020204" pitchFamily="34" charset="0"/>
                    <a:ea typeface="宋体" panose="02010600030101010101" pitchFamily="2" charset="-122"/>
                  </a:rPr>
                  <a:t>0</a:t>
                </a:r>
              </a:p>
            </p:txBody>
          </p:sp>
        </p:grpSp>
        <p:sp>
          <p:nvSpPr>
            <p:cNvPr id="54" name="Line 45"/>
            <p:cNvSpPr>
              <a:spLocks noChangeShapeType="1"/>
            </p:cNvSpPr>
            <p:nvPr/>
          </p:nvSpPr>
          <p:spPr bwMode="auto">
            <a:xfrm>
              <a:off x="2406650" y="2374900"/>
              <a:ext cx="1101725" cy="0"/>
            </a:xfrm>
            <a:prstGeom prst="line">
              <a:avLst/>
            </a:prstGeom>
            <a:noFill/>
            <a:ln w="571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nvGrpSpPr>
            <p:cNvPr id="55" name="Group 48"/>
            <p:cNvGrpSpPr>
              <a:grpSpLocks/>
            </p:cNvGrpSpPr>
            <p:nvPr/>
          </p:nvGrpSpPr>
          <p:grpSpPr bwMode="auto">
            <a:xfrm>
              <a:off x="3910013" y="4200525"/>
              <a:ext cx="895350" cy="871538"/>
              <a:chOff x="1655" y="2511"/>
              <a:chExt cx="564" cy="549"/>
            </a:xfrm>
          </p:grpSpPr>
          <p:sp>
            <p:nvSpPr>
              <p:cNvPr id="56" name="Oval 46"/>
              <p:cNvSpPr>
                <a:spLocks noChangeArrowheads="1"/>
              </p:cNvSpPr>
              <p:nvPr/>
            </p:nvSpPr>
            <p:spPr bwMode="auto">
              <a:xfrm>
                <a:off x="1655" y="2511"/>
                <a:ext cx="564" cy="549"/>
              </a:xfrm>
              <a:prstGeom prst="ellipse">
                <a:avLst/>
              </a:prstGeom>
              <a:solidFill>
                <a:srgbClr val="FFFFFF"/>
              </a:solidFill>
              <a:ln w="12700">
                <a:solidFill>
                  <a:srgbClr val="000000"/>
                </a:solidFill>
                <a:round/>
                <a:headEnd/>
                <a:tailEnd/>
              </a:ln>
            </p:spPr>
            <p:txBody>
              <a:bodyPr wrap="none" anchor="ct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endParaRPr lang="zh-CN" altLang="en-US" sz="1800">
                  <a:ea typeface="宋体" panose="02010600030101010101" pitchFamily="2" charset="-122"/>
                </a:endParaRPr>
              </a:p>
            </p:txBody>
          </p:sp>
          <p:sp>
            <p:nvSpPr>
              <p:cNvPr id="57" name="Rectangle 47"/>
              <p:cNvSpPr>
                <a:spLocks noChangeArrowheads="1"/>
              </p:cNvSpPr>
              <p:nvPr/>
            </p:nvSpPr>
            <p:spPr bwMode="auto">
              <a:xfrm>
                <a:off x="1711" y="2627"/>
                <a:ext cx="45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spcBef>
                    <a:spcPct val="0"/>
                  </a:spcBef>
                  <a:buFontTx/>
                  <a:buNone/>
                </a:pPr>
                <a:r>
                  <a:rPr lang="zh-CN" altLang="en-US" sz="1400" b="1" dirty="0">
                    <a:latin typeface="Arial" panose="020B0604020202020204" pitchFamily="34" charset="0"/>
                    <a:ea typeface="宋体" panose="02010600030101010101" pitchFamily="2" charset="-122"/>
                  </a:rPr>
                  <a:t>等待 </a:t>
                </a:r>
                <a:r>
                  <a:rPr lang="en-US" altLang="zh-CN" sz="1400" b="1" dirty="0">
                    <a:latin typeface="Arial" panose="020B0604020202020204" pitchFamily="34" charset="0"/>
                    <a:ea typeface="宋体" panose="02010600030101010101" pitchFamily="2" charset="-122"/>
                  </a:rPr>
                  <a:t>ACK1</a:t>
                </a:r>
              </a:p>
            </p:txBody>
          </p:sp>
        </p:grpSp>
        <p:sp>
          <p:nvSpPr>
            <p:cNvPr id="58" name="Freeform 49"/>
            <p:cNvSpPr>
              <a:spLocks/>
            </p:cNvSpPr>
            <p:nvPr/>
          </p:nvSpPr>
          <p:spPr bwMode="auto">
            <a:xfrm>
              <a:off x="3568700" y="2366963"/>
              <a:ext cx="301625" cy="336550"/>
            </a:xfrm>
            <a:custGeom>
              <a:avLst/>
              <a:gdLst>
                <a:gd name="T0" fmla="*/ 2147483646 w 190"/>
                <a:gd name="T1" fmla="*/ 2147483646 h 212"/>
                <a:gd name="T2" fmla="*/ 2147483646 w 190"/>
                <a:gd name="T3" fmla="*/ 2147483646 h 212"/>
                <a:gd name="T4" fmla="*/ 2147483646 w 190"/>
                <a:gd name="T5" fmla="*/ 2147483646 h 212"/>
                <a:gd name="T6" fmla="*/ 2147483646 w 190"/>
                <a:gd name="T7" fmla="*/ 2147483646 h 212"/>
                <a:gd name="T8" fmla="*/ 2147483646 w 190"/>
                <a:gd name="T9" fmla="*/ 2147483646 h 212"/>
                <a:gd name="T10" fmla="*/ 2147483646 w 190"/>
                <a:gd name="T11" fmla="*/ 2147483646 h 212"/>
                <a:gd name="T12" fmla="*/ 2147483646 w 190"/>
                <a:gd name="T13" fmla="*/ 2147483646 h 212"/>
                <a:gd name="T14" fmla="*/ 2147483646 w 190"/>
                <a:gd name="T15" fmla="*/ 2147483646 h 212"/>
                <a:gd name="T16" fmla="*/ 2147483646 w 190"/>
                <a:gd name="T17" fmla="*/ 2147483646 h 212"/>
                <a:gd name="T18" fmla="*/ 2147483646 w 190"/>
                <a:gd name="T19" fmla="*/ 2147483646 h 212"/>
                <a:gd name="T20" fmla="*/ 2147483646 w 190"/>
                <a:gd name="T21" fmla="*/ 2147483646 h 212"/>
                <a:gd name="T22" fmla="*/ 0 w 190"/>
                <a:gd name="T23" fmla="*/ 2147483646 h 212"/>
                <a:gd name="T24" fmla="*/ 2147483646 w 190"/>
                <a:gd name="T25" fmla="*/ 2147483646 h 212"/>
                <a:gd name="T26" fmla="*/ 2147483646 w 190"/>
                <a:gd name="T27" fmla="*/ 2147483646 h 212"/>
                <a:gd name="T28" fmla="*/ 2147483646 w 190"/>
                <a:gd name="T29" fmla="*/ 2147483646 h 212"/>
                <a:gd name="T30" fmla="*/ 2147483646 w 190"/>
                <a:gd name="T31" fmla="*/ 2147483646 h 212"/>
                <a:gd name="T32" fmla="*/ 2147483646 w 190"/>
                <a:gd name="T33" fmla="*/ 2147483646 h 212"/>
                <a:gd name="T34" fmla="*/ 2147483646 w 190"/>
                <a:gd name="T35" fmla="*/ 2147483646 h 212"/>
                <a:gd name="T36" fmla="*/ 2147483646 w 190"/>
                <a:gd name="T37" fmla="*/ 2147483646 h 212"/>
                <a:gd name="T38" fmla="*/ 2147483646 w 190"/>
                <a:gd name="T39" fmla="*/ 2147483646 h 212"/>
                <a:gd name="T40" fmla="*/ 2147483646 w 190"/>
                <a:gd name="T41" fmla="*/ 2147483646 h 212"/>
                <a:gd name="T42" fmla="*/ 2147483646 w 190"/>
                <a:gd name="T43" fmla="*/ 2147483646 h 212"/>
                <a:gd name="T44" fmla="*/ 2147483646 w 190"/>
                <a:gd name="T45" fmla="*/ 0 h 212"/>
                <a:gd name="T46" fmla="*/ 2147483646 w 190"/>
                <a:gd name="T47" fmla="*/ 2147483646 h 212"/>
                <a:gd name="T48" fmla="*/ 2147483646 w 190"/>
                <a:gd name="T49" fmla="*/ 2147483646 h 212"/>
                <a:gd name="T50" fmla="*/ 2147483646 w 190"/>
                <a:gd name="T51" fmla="*/ 2147483646 h 212"/>
                <a:gd name="T52" fmla="*/ 2147483646 w 190"/>
                <a:gd name="T53" fmla="*/ 2147483646 h 212"/>
                <a:gd name="T54" fmla="*/ 2147483646 w 190"/>
                <a:gd name="T55" fmla="*/ 2147483646 h 212"/>
                <a:gd name="T56" fmla="*/ 2147483646 w 190"/>
                <a:gd name="T57" fmla="*/ 2147483646 h 212"/>
                <a:gd name="T58" fmla="*/ 2147483646 w 190"/>
                <a:gd name="T59" fmla="*/ 2147483646 h 212"/>
                <a:gd name="T60" fmla="*/ 2147483646 w 190"/>
                <a:gd name="T61" fmla="*/ 2147483646 h 21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90"/>
                <a:gd name="T94" fmla="*/ 0 h 212"/>
                <a:gd name="T95" fmla="*/ 190 w 190"/>
                <a:gd name="T96" fmla="*/ 212 h 21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90" h="212">
                  <a:moveTo>
                    <a:pt x="154" y="189"/>
                  </a:moveTo>
                  <a:lnTo>
                    <a:pt x="125" y="200"/>
                  </a:lnTo>
                  <a:lnTo>
                    <a:pt x="99" y="207"/>
                  </a:lnTo>
                  <a:lnTo>
                    <a:pt x="77" y="211"/>
                  </a:lnTo>
                  <a:lnTo>
                    <a:pt x="58" y="211"/>
                  </a:lnTo>
                  <a:lnTo>
                    <a:pt x="42" y="209"/>
                  </a:lnTo>
                  <a:lnTo>
                    <a:pt x="29" y="204"/>
                  </a:lnTo>
                  <a:lnTo>
                    <a:pt x="18" y="197"/>
                  </a:lnTo>
                  <a:lnTo>
                    <a:pt x="10" y="187"/>
                  </a:lnTo>
                  <a:lnTo>
                    <a:pt x="5" y="176"/>
                  </a:lnTo>
                  <a:lnTo>
                    <a:pt x="1" y="163"/>
                  </a:lnTo>
                  <a:lnTo>
                    <a:pt x="0" y="150"/>
                  </a:lnTo>
                  <a:lnTo>
                    <a:pt x="1" y="135"/>
                  </a:lnTo>
                  <a:lnTo>
                    <a:pt x="4" y="120"/>
                  </a:lnTo>
                  <a:lnTo>
                    <a:pt x="8" y="104"/>
                  </a:lnTo>
                  <a:lnTo>
                    <a:pt x="21" y="74"/>
                  </a:lnTo>
                  <a:lnTo>
                    <a:pt x="38" y="46"/>
                  </a:lnTo>
                  <a:lnTo>
                    <a:pt x="48" y="33"/>
                  </a:lnTo>
                  <a:lnTo>
                    <a:pt x="59" y="22"/>
                  </a:lnTo>
                  <a:lnTo>
                    <a:pt x="71" y="13"/>
                  </a:lnTo>
                  <a:lnTo>
                    <a:pt x="82" y="6"/>
                  </a:lnTo>
                  <a:lnTo>
                    <a:pt x="94" y="2"/>
                  </a:lnTo>
                  <a:lnTo>
                    <a:pt x="107" y="0"/>
                  </a:lnTo>
                  <a:lnTo>
                    <a:pt x="119" y="1"/>
                  </a:lnTo>
                  <a:lnTo>
                    <a:pt x="131" y="5"/>
                  </a:lnTo>
                  <a:lnTo>
                    <a:pt x="142" y="13"/>
                  </a:lnTo>
                  <a:lnTo>
                    <a:pt x="153" y="24"/>
                  </a:lnTo>
                  <a:lnTo>
                    <a:pt x="164" y="40"/>
                  </a:lnTo>
                  <a:lnTo>
                    <a:pt x="173" y="60"/>
                  </a:lnTo>
                  <a:lnTo>
                    <a:pt x="182" y="85"/>
                  </a:lnTo>
                  <a:lnTo>
                    <a:pt x="189" y="116"/>
                  </a:lnTo>
                </a:path>
              </a:pathLst>
            </a:custGeom>
            <a:noFill/>
            <a:ln w="5715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9" name="Rectangle 50"/>
            <p:cNvSpPr>
              <a:spLocks noChangeArrowheads="1"/>
            </p:cNvSpPr>
            <p:nvPr/>
          </p:nvSpPr>
          <p:spPr bwMode="auto">
            <a:xfrm>
              <a:off x="8507413" y="5067300"/>
              <a:ext cx="323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spcBef>
                  <a:spcPct val="0"/>
                </a:spcBef>
                <a:buFontTx/>
                <a:buNone/>
              </a:pPr>
              <a:r>
                <a:rPr lang="en-US" altLang="zh-CN" sz="1600" b="1">
                  <a:latin typeface="Symbol" panose="05050102010706020507" pitchFamily="18" charset="2"/>
                  <a:ea typeface="宋体" panose="02010600030101010101" pitchFamily="2" charset="-122"/>
                </a:rPr>
                <a:t>L</a:t>
              </a:r>
            </a:p>
          </p:txBody>
        </p:sp>
        <p:sp>
          <p:nvSpPr>
            <p:cNvPr id="60" name="Rectangle 51"/>
            <p:cNvSpPr>
              <a:spLocks noChangeArrowheads="1"/>
            </p:cNvSpPr>
            <p:nvPr/>
          </p:nvSpPr>
          <p:spPr bwMode="auto">
            <a:xfrm>
              <a:off x="8040688" y="4722813"/>
              <a:ext cx="1630362"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zh-CN" sz="1400" b="1">
                  <a:latin typeface="Arial" panose="020B0604020202020204" pitchFamily="34" charset="0"/>
                  <a:ea typeface="宋体" panose="02010600030101010101" pitchFamily="2" charset="-122"/>
                </a:rPr>
                <a:t>rdt_rcv(rcvpkt)</a:t>
              </a:r>
            </a:p>
          </p:txBody>
        </p:sp>
        <p:sp>
          <p:nvSpPr>
            <p:cNvPr id="61" name="Line 52"/>
            <p:cNvSpPr>
              <a:spLocks noChangeShapeType="1"/>
            </p:cNvSpPr>
            <p:nvPr/>
          </p:nvSpPr>
          <p:spPr bwMode="auto">
            <a:xfrm>
              <a:off x="8128000" y="5103813"/>
              <a:ext cx="1101725" cy="0"/>
            </a:xfrm>
            <a:prstGeom prst="line">
              <a:avLst/>
            </a:prstGeom>
            <a:noFill/>
            <a:ln w="571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62" name="Rectangle 53"/>
            <p:cNvSpPr>
              <a:spLocks noChangeArrowheads="1"/>
            </p:cNvSpPr>
            <p:nvPr/>
          </p:nvSpPr>
          <p:spPr bwMode="auto">
            <a:xfrm>
              <a:off x="8410575" y="2062163"/>
              <a:ext cx="323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spcBef>
                  <a:spcPct val="0"/>
                </a:spcBef>
                <a:buFontTx/>
                <a:buNone/>
              </a:pPr>
              <a:r>
                <a:rPr lang="en-US" altLang="zh-CN" sz="1600" b="1">
                  <a:latin typeface="Symbol" panose="05050102010706020507" pitchFamily="18" charset="2"/>
                  <a:ea typeface="宋体" panose="02010600030101010101" pitchFamily="2" charset="-122"/>
                </a:rPr>
                <a:t>L</a:t>
              </a:r>
            </a:p>
          </p:txBody>
        </p:sp>
        <p:sp>
          <p:nvSpPr>
            <p:cNvPr id="63" name="Rectangle 54"/>
            <p:cNvSpPr>
              <a:spLocks noChangeArrowheads="1"/>
            </p:cNvSpPr>
            <p:nvPr/>
          </p:nvSpPr>
          <p:spPr bwMode="auto">
            <a:xfrm>
              <a:off x="2759075" y="2338388"/>
              <a:ext cx="323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spcBef>
                  <a:spcPct val="0"/>
                </a:spcBef>
                <a:buFontTx/>
                <a:buNone/>
              </a:pPr>
              <a:r>
                <a:rPr lang="en-US" altLang="zh-CN" sz="1600" b="1">
                  <a:latin typeface="Symbol" panose="05050102010706020507" pitchFamily="18" charset="2"/>
                  <a:ea typeface="宋体" panose="02010600030101010101" pitchFamily="2" charset="-122"/>
                </a:rPr>
                <a:t>L</a:t>
              </a:r>
            </a:p>
          </p:txBody>
        </p:sp>
        <p:sp>
          <p:nvSpPr>
            <p:cNvPr id="64" name="Rectangle 55"/>
            <p:cNvSpPr>
              <a:spLocks noChangeArrowheads="1"/>
            </p:cNvSpPr>
            <p:nvPr/>
          </p:nvSpPr>
          <p:spPr bwMode="auto">
            <a:xfrm>
              <a:off x="3162300" y="6402388"/>
              <a:ext cx="323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2800">
                  <a:solidFill>
                    <a:schemeClr val="tx1"/>
                  </a:solidFill>
                  <a:latin typeface="Times New Roman" panose="02020603050405020304" pitchFamily="18" charset="0"/>
                </a:defRPr>
              </a:lvl1pPr>
              <a:lvl2pPr marL="742950" indent="-285750">
                <a:spcBef>
                  <a:spcPct val="20000"/>
                </a:spcBef>
                <a:buChar char="–"/>
                <a:defRPr sz="2400">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spcBef>
                  <a:spcPct val="0"/>
                </a:spcBef>
                <a:buFontTx/>
                <a:buNone/>
              </a:pPr>
              <a:r>
                <a:rPr lang="en-US" altLang="zh-CN" sz="1600" b="1">
                  <a:latin typeface="Symbol" panose="05050102010706020507" pitchFamily="18" charset="2"/>
                  <a:ea typeface="宋体" panose="02010600030101010101" pitchFamily="2" charset="-122"/>
                </a:rPr>
                <a:t>L</a:t>
              </a:r>
            </a:p>
          </p:txBody>
        </p:sp>
      </p:grpSp>
    </p:spTree>
    <p:extLst>
      <p:ext uri="{BB962C8B-B14F-4D97-AF65-F5344CB8AC3E}">
        <p14:creationId xmlns:p14="http://schemas.microsoft.com/office/powerpoint/2010/main" val="1055878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1754188" y="3810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cs typeface="+mn-ea"/>
                <a:sym typeface="+mn-lt"/>
              </a:rPr>
              <a:t>可靠数据传输原理</a:t>
            </a:r>
          </a:p>
        </p:txBody>
      </p:sp>
      <p:sp>
        <p:nvSpPr>
          <p:cNvPr id="41" name="矩形 40"/>
          <p:cNvSpPr/>
          <p:nvPr/>
        </p:nvSpPr>
        <p:spPr>
          <a:xfrm>
            <a:off x="4849507" y="583268"/>
            <a:ext cx="2492990" cy="646331"/>
          </a:xfrm>
          <a:prstGeom prst="rect">
            <a:avLst/>
          </a:prstGeom>
        </p:spPr>
        <p:txBody>
          <a:bodyPr wrap="none">
            <a:spAutoFit/>
          </a:bodyPr>
          <a:lstStyle/>
          <a:p>
            <a:pPr algn="ctr"/>
            <a:r>
              <a:rPr lang="en-US" altLang="zh-CN" sz="3600" b="1" dirty="0">
                <a:solidFill>
                  <a:schemeClr val="accent1"/>
                </a:solidFill>
                <a:cs typeface="+mn-ea"/>
                <a:sym typeface="+mn-lt"/>
              </a:rPr>
              <a:t>rdt3.0 </a:t>
            </a:r>
            <a:r>
              <a:rPr lang="zh-CN" altLang="en-US" sz="3600" b="1" dirty="0">
                <a:solidFill>
                  <a:schemeClr val="accent1"/>
                </a:solidFill>
                <a:cs typeface="+mn-ea"/>
                <a:sym typeface="+mn-lt"/>
              </a:rPr>
              <a:t>操作</a:t>
            </a:r>
            <a:endParaRPr lang="en-US" altLang="zh-CN" sz="3600" b="1" dirty="0">
              <a:solidFill>
                <a:schemeClr val="accent1"/>
              </a:solidFill>
              <a:cs typeface="+mn-ea"/>
              <a:sym typeface="+mn-lt"/>
            </a:endParaRPr>
          </a:p>
        </p:txBody>
      </p:sp>
      <p:pic>
        <p:nvPicPr>
          <p:cNvPr id="9" name="Picture 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509" y="1424557"/>
            <a:ext cx="10249262"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881882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500"/>
                                        <p:tgtEl>
                                          <p:spTgt spid="4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1754188" y="3810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cs typeface="+mn-ea"/>
                <a:sym typeface="+mn-lt"/>
              </a:rPr>
              <a:t>可靠数据传输原理</a:t>
            </a:r>
          </a:p>
        </p:txBody>
      </p:sp>
      <p:sp>
        <p:nvSpPr>
          <p:cNvPr id="41" name="矩形 40"/>
          <p:cNvSpPr/>
          <p:nvPr/>
        </p:nvSpPr>
        <p:spPr>
          <a:xfrm>
            <a:off x="414054" y="697965"/>
            <a:ext cx="4529125" cy="461665"/>
          </a:xfrm>
          <a:prstGeom prst="rect">
            <a:avLst/>
          </a:prstGeom>
        </p:spPr>
        <p:txBody>
          <a:bodyPr wrap="none">
            <a:spAutoFit/>
          </a:bodyPr>
          <a:lstStyle/>
          <a:p>
            <a:pPr algn="ctr"/>
            <a:r>
              <a:rPr lang="en-US" altLang="zh-CN" sz="2400" b="1" dirty="0" smtClean="0">
                <a:solidFill>
                  <a:schemeClr val="accent1"/>
                </a:solidFill>
                <a:latin typeface="+mn-ea"/>
                <a:cs typeface="+mn-ea"/>
              </a:rPr>
              <a:t>Go-Back-N(GBN</a:t>
            </a:r>
            <a:r>
              <a:rPr lang="en-US" altLang="zh-CN" sz="2400" b="1" dirty="0">
                <a:solidFill>
                  <a:schemeClr val="accent1"/>
                </a:solidFill>
                <a:latin typeface="+mn-ea"/>
                <a:cs typeface="+mn-ea"/>
              </a:rPr>
              <a:t>)</a:t>
            </a:r>
            <a:r>
              <a:rPr lang="zh-CN" altLang="en-US" sz="2400" b="1" dirty="0">
                <a:solidFill>
                  <a:schemeClr val="accent1"/>
                </a:solidFill>
                <a:latin typeface="+mn-ea"/>
                <a:cs typeface="+mn-ea"/>
              </a:rPr>
              <a:t>协议</a:t>
            </a:r>
            <a:r>
              <a:rPr lang="en-US" altLang="zh-CN" sz="2400" b="1" dirty="0">
                <a:solidFill>
                  <a:schemeClr val="accent1"/>
                </a:solidFill>
                <a:latin typeface="+mn-ea"/>
                <a:cs typeface="+mn-ea"/>
              </a:rPr>
              <a:t>: </a:t>
            </a:r>
            <a:r>
              <a:rPr lang="zh-CN" altLang="en-US" sz="2400" b="1" dirty="0">
                <a:solidFill>
                  <a:schemeClr val="accent1"/>
                </a:solidFill>
                <a:latin typeface="+mn-ea"/>
                <a:cs typeface="+mn-ea"/>
              </a:rPr>
              <a:t>发送方</a:t>
            </a:r>
            <a:endParaRPr lang="en-US" altLang="zh-CN" sz="2400" b="1" dirty="0">
              <a:solidFill>
                <a:schemeClr val="accent1"/>
              </a:solidFill>
              <a:latin typeface="+mn-ea"/>
              <a:cs typeface="+mn-ea"/>
              <a:sym typeface="+mn-lt"/>
            </a:endParaRPr>
          </a:p>
        </p:txBody>
      </p:sp>
      <p:pic>
        <p:nvPicPr>
          <p:cNvPr id="12" name="Picture 4" descr="gbn_seqn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16591" y="1111335"/>
            <a:ext cx="6145109" cy="1236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5"/>
          <p:cNvSpPr>
            <a:spLocks noChangeArrowheads="1"/>
          </p:cNvSpPr>
          <p:nvPr/>
        </p:nvSpPr>
        <p:spPr bwMode="auto">
          <a:xfrm>
            <a:off x="391351" y="1282686"/>
            <a:ext cx="8493125" cy="848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r>
              <a:rPr lang="zh-CN" altLang="en-US" sz="2000" dirty="0">
                <a:latin typeface="+mn-ea"/>
                <a:ea typeface="+mn-ea"/>
              </a:rPr>
              <a:t>分组头部包含</a:t>
            </a:r>
            <a:r>
              <a:rPr lang="en-US" altLang="zh-CN" sz="2000" dirty="0">
                <a:latin typeface="+mn-ea"/>
                <a:ea typeface="+mn-ea"/>
              </a:rPr>
              <a:t>k-bit</a:t>
            </a:r>
            <a:r>
              <a:rPr lang="zh-CN" altLang="en-US" sz="2000" dirty="0">
                <a:latin typeface="+mn-ea"/>
                <a:ea typeface="+mn-ea"/>
              </a:rPr>
              <a:t>序列号</a:t>
            </a:r>
          </a:p>
          <a:p>
            <a:r>
              <a:rPr lang="zh-CN" altLang="en-US" sz="2000" dirty="0" smtClean="0">
                <a:latin typeface="+mn-ea"/>
                <a:ea typeface="+mn-ea"/>
              </a:rPr>
              <a:t>窗口</a:t>
            </a:r>
            <a:r>
              <a:rPr lang="zh-CN" altLang="en-US" sz="2000" dirty="0">
                <a:latin typeface="+mn-ea"/>
                <a:ea typeface="+mn-ea"/>
              </a:rPr>
              <a:t>尺寸为</a:t>
            </a:r>
            <a:r>
              <a:rPr lang="en-US" altLang="zh-CN" sz="2000" dirty="0">
                <a:latin typeface="+mn-ea"/>
                <a:ea typeface="+mn-ea"/>
              </a:rPr>
              <a:t>N</a:t>
            </a:r>
            <a:r>
              <a:rPr lang="zh-CN" altLang="en-US" sz="2000" dirty="0">
                <a:latin typeface="+mn-ea"/>
                <a:ea typeface="+mn-ea"/>
              </a:rPr>
              <a:t>，最多允许</a:t>
            </a:r>
            <a:r>
              <a:rPr lang="en-US" altLang="zh-CN" sz="2000" dirty="0">
                <a:latin typeface="+mn-ea"/>
                <a:ea typeface="+mn-ea"/>
              </a:rPr>
              <a:t>N</a:t>
            </a:r>
            <a:r>
              <a:rPr lang="zh-CN" altLang="en-US" sz="2000" dirty="0">
                <a:latin typeface="+mn-ea"/>
                <a:ea typeface="+mn-ea"/>
              </a:rPr>
              <a:t>个分组未</a:t>
            </a:r>
            <a:r>
              <a:rPr lang="zh-CN" altLang="en-US" sz="2000" dirty="0" smtClean="0">
                <a:latin typeface="+mn-ea"/>
                <a:ea typeface="+mn-ea"/>
              </a:rPr>
              <a:t>确认</a:t>
            </a:r>
            <a:endParaRPr lang="en-US" altLang="zh-CN" sz="2000" dirty="0" smtClean="0">
              <a:latin typeface="+mn-ea"/>
              <a:ea typeface="+mn-ea"/>
            </a:endParaRPr>
          </a:p>
        </p:txBody>
      </p:sp>
      <p:sp>
        <p:nvSpPr>
          <p:cNvPr id="7" name="Rectangle 5"/>
          <p:cNvSpPr>
            <a:spLocks noChangeArrowheads="1"/>
          </p:cNvSpPr>
          <p:nvPr/>
        </p:nvSpPr>
        <p:spPr bwMode="auto">
          <a:xfrm>
            <a:off x="756433" y="2254336"/>
            <a:ext cx="10120315" cy="1552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r>
              <a:rPr lang="en-US" altLang="zh-CN" sz="2000" dirty="0">
                <a:latin typeface="+mn-ea"/>
                <a:ea typeface="+mn-ea"/>
              </a:rPr>
              <a:t>ACK(n): </a:t>
            </a:r>
            <a:r>
              <a:rPr lang="zh-CN" altLang="en-US" sz="2000" dirty="0">
                <a:latin typeface="+mn-ea"/>
                <a:ea typeface="+mn-ea"/>
              </a:rPr>
              <a:t>确认到序列号</a:t>
            </a:r>
            <a:r>
              <a:rPr lang="en-US" altLang="zh-CN" sz="2000" dirty="0">
                <a:latin typeface="+mn-ea"/>
                <a:ea typeface="+mn-ea"/>
              </a:rPr>
              <a:t>n(</a:t>
            </a:r>
            <a:r>
              <a:rPr lang="zh-CN" altLang="en-US" sz="2000" dirty="0">
                <a:latin typeface="+mn-ea"/>
                <a:ea typeface="+mn-ea"/>
              </a:rPr>
              <a:t>包含</a:t>
            </a:r>
            <a:r>
              <a:rPr lang="en-US" altLang="zh-CN" sz="2000" dirty="0">
                <a:latin typeface="+mn-ea"/>
                <a:ea typeface="+mn-ea"/>
              </a:rPr>
              <a:t>n)</a:t>
            </a:r>
            <a:r>
              <a:rPr lang="zh-CN" altLang="en-US" sz="2000" dirty="0">
                <a:latin typeface="+mn-ea"/>
                <a:ea typeface="+mn-ea"/>
              </a:rPr>
              <a:t>的分组均已被正确</a:t>
            </a:r>
            <a:r>
              <a:rPr lang="zh-CN" altLang="en-US" sz="2000" dirty="0" smtClean="0">
                <a:latin typeface="+mn-ea"/>
                <a:ea typeface="+mn-ea"/>
              </a:rPr>
              <a:t>接收</a:t>
            </a:r>
            <a:endParaRPr lang="en-US" altLang="zh-CN" sz="2000" dirty="0" smtClean="0">
              <a:latin typeface="+mn-ea"/>
              <a:ea typeface="+mn-ea"/>
            </a:endParaRPr>
          </a:p>
          <a:p>
            <a:pPr lvl="1"/>
            <a:r>
              <a:rPr lang="zh-CN" altLang="en-US" sz="2000" dirty="0">
                <a:latin typeface="+mn-ea"/>
                <a:ea typeface="+mn-ea"/>
              </a:rPr>
              <a:t>可能收到重复</a:t>
            </a:r>
            <a:r>
              <a:rPr lang="en-US" altLang="zh-CN" sz="2000" dirty="0" smtClean="0">
                <a:latin typeface="+mn-ea"/>
                <a:ea typeface="+mn-ea"/>
              </a:rPr>
              <a:t>ACK</a:t>
            </a:r>
          </a:p>
          <a:p>
            <a:r>
              <a:rPr lang="zh-CN" altLang="en-US" sz="2000" dirty="0">
                <a:latin typeface="+mn-ea"/>
                <a:ea typeface="+mn-ea"/>
              </a:rPr>
              <a:t>对第一个发送未被确认的报文定时</a:t>
            </a:r>
            <a:r>
              <a:rPr lang="en-US" altLang="zh-CN" sz="2000" dirty="0" smtClean="0">
                <a:latin typeface="+mn-ea"/>
                <a:ea typeface="+mn-ea"/>
              </a:rPr>
              <a:t>(</a:t>
            </a:r>
            <a:r>
              <a:rPr lang="en-US" altLang="zh-CN" sz="2000" dirty="0">
                <a:latin typeface="+mn-ea"/>
                <a:ea typeface="+mn-ea"/>
              </a:rPr>
              <a:t>timer</a:t>
            </a:r>
            <a:r>
              <a:rPr lang="en-US" altLang="zh-CN" sz="2000" dirty="0" smtClean="0">
                <a:latin typeface="+mn-ea"/>
                <a:ea typeface="+mn-ea"/>
              </a:rPr>
              <a:t>)</a:t>
            </a:r>
          </a:p>
          <a:p>
            <a:r>
              <a:rPr lang="en-US" altLang="zh-CN" sz="2000" i="1" dirty="0">
                <a:latin typeface="+mn-ea"/>
                <a:ea typeface="+mn-ea"/>
              </a:rPr>
              <a:t>timeout(n):</a:t>
            </a:r>
            <a:r>
              <a:rPr lang="zh-CN" altLang="en-US" sz="2000" i="1" dirty="0">
                <a:latin typeface="+mn-ea"/>
                <a:ea typeface="+mn-ea"/>
              </a:rPr>
              <a:t>若</a:t>
            </a:r>
            <a:r>
              <a:rPr lang="zh-CN" altLang="en-US" sz="2000" dirty="0">
                <a:latin typeface="+mn-ea"/>
                <a:ea typeface="+mn-ea"/>
              </a:rPr>
              <a:t>超时，重传窗口中的分组</a:t>
            </a:r>
            <a:r>
              <a:rPr lang="en-US" altLang="zh-CN" sz="2000" dirty="0">
                <a:latin typeface="+mn-ea"/>
                <a:ea typeface="+mn-ea"/>
              </a:rPr>
              <a:t>n</a:t>
            </a:r>
            <a:r>
              <a:rPr lang="zh-CN" altLang="en-US" sz="2000" dirty="0">
                <a:latin typeface="+mn-ea"/>
                <a:ea typeface="+mn-ea"/>
              </a:rPr>
              <a:t>及所有更高序号的分组</a:t>
            </a:r>
            <a:endParaRPr lang="en-US" altLang="zh-CN" sz="2000" dirty="0" smtClean="0">
              <a:latin typeface="+mn-ea"/>
              <a:ea typeface="+mn-ea"/>
            </a:endParaRPr>
          </a:p>
        </p:txBody>
      </p:sp>
      <p:sp>
        <p:nvSpPr>
          <p:cNvPr id="8" name="圆角矩形 7"/>
          <p:cNvSpPr/>
          <p:nvPr/>
        </p:nvSpPr>
        <p:spPr>
          <a:xfrm>
            <a:off x="611560" y="4162453"/>
            <a:ext cx="8667083" cy="142596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2000" b="1" dirty="0">
                <a:solidFill>
                  <a:schemeClr val="tx1"/>
                </a:solidFill>
                <a:latin typeface="+mn-ea"/>
                <a:cs typeface="+mn-ea"/>
                <a:sym typeface="+mn-lt"/>
              </a:rPr>
              <a:t>ACK-only: </a:t>
            </a:r>
            <a:r>
              <a:rPr lang="zh-CN" altLang="en-US" sz="2000" b="1" dirty="0">
                <a:solidFill>
                  <a:schemeClr val="tx1"/>
                </a:solidFill>
                <a:latin typeface="+mn-ea"/>
                <a:cs typeface="+mn-ea"/>
                <a:sym typeface="+mn-lt"/>
              </a:rPr>
              <a:t>总是为正确接收的最高序号的分组发送</a:t>
            </a:r>
            <a:r>
              <a:rPr lang="en-US" altLang="zh-CN" sz="2000" b="1" dirty="0">
                <a:solidFill>
                  <a:schemeClr val="tx1"/>
                </a:solidFill>
                <a:latin typeface="+mn-ea"/>
                <a:cs typeface="+mn-ea"/>
                <a:sym typeface="+mn-lt"/>
              </a:rPr>
              <a:t>ACK</a:t>
            </a:r>
            <a:r>
              <a:rPr lang="zh-CN" altLang="en-US" sz="2000" b="1" dirty="0">
                <a:solidFill>
                  <a:schemeClr val="tx1"/>
                </a:solidFill>
                <a:latin typeface="+mn-ea"/>
                <a:cs typeface="+mn-ea"/>
                <a:sym typeface="+mn-lt"/>
              </a:rPr>
              <a:t>。</a:t>
            </a:r>
          </a:p>
          <a:p>
            <a:pPr marL="742950" lvl="1" indent="-285750">
              <a:lnSpc>
                <a:spcPct val="150000"/>
              </a:lnSpc>
              <a:buFont typeface="Arial" panose="020B0604020202020204" pitchFamily="34" charset="0"/>
              <a:buChar char="•"/>
            </a:pPr>
            <a:r>
              <a:rPr lang="zh-CN" altLang="en-US" sz="2000" dirty="0">
                <a:solidFill>
                  <a:schemeClr val="tx1"/>
                </a:solidFill>
                <a:cs typeface="+mn-ea"/>
                <a:sym typeface="+mn-lt"/>
              </a:rPr>
              <a:t>可能生成重复的</a:t>
            </a:r>
            <a:r>
              <a:rPr lang="en-US" altLang="zh-CN" sz="2000" dirty="0">
                <a:solidFill>
                  <a:schemeClr val="tx1"/>
                </a:solidFill>
                <a:cs typeface="+mn-ea"/>
                <a:sym typeface="+mn-lt"/>
              </a:rPr>
              <a:t>ACKs</a:t>
            </a:r>
          </a:p>
          <a:p>
            <a:pPr marL="742950" lvl="1" indent="-285750">
              <a:lnSpc>
                <a:spcPct val="150000"/>
              </a:lnSpc>
              <a:buFont typeface="Arial" panose="020B0604020202020204" pitchFamily="34" charset="0"/>
              <a:buChar char="•"/>
            </a:pPr>
            <a:r>
              <a:rPr lang="zh-CN" altLang="en-US" sz="2000" dirty="0">
                <a:solidFill>
                  <a:schemeClr val="tx1"/>
                </a:solidFill>
                <a:cs typeface="+mn-ea"/>
                <a:sym typeface="+mn-lt"/>
              </a:rPr>
              <a:t>只需要记住被期待接收的序号</a:t>
            </a:r>
            <a:r>
              <a:rPr lang="en-US" altLang="zh-CN" sz="2000" dirty="0" err="1">
                <a:solidFill>
                  <a:schemeClr val="tx1"/>
                </a:solidFill>
                <a:cs typeface="+mn-ea"/>
                <a:sym typeface="+mn-lt"/>
              </a:rPr>
              <a:t>expectedseqnum</a:t>
            </a:r>
            <a:endParaRPr lang="en-US" altLang="zh-CN" sz="2000" dirty="0">
              <a:solidFill>
                <a:schemeClr val="tx1"/>
              </a:solidFill>
              <a:cs typeface="+mn-ea"/>
              <a:sym typeface="+mn-lt"/>
            </a:endParaRPr>
          </a:p>
        </p:txBody>
      </p:sp>
      <p:sp>
        <p:nvSpPr>
          <p:cNvPr id="9" name="圆角矩形 8"/>
          <p:cNvSpPr/>
          <p:nvPr/>
        </p:nvSpPr>
        <p:spPr>
          <a:xfrm>
            <a:off x="607715" y="5416214"/>
            <a:ext cx="8670928" cy="14851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b="1" dirty="0">
                <a:solidFill>
                  <a:schemeClr val="tx1"/>
                </a:solidFill>
                <a:latin typeface="+mn-ea"/>
              </a:rPr>
              <a:t>接收到失序分组</a:t>
            </a:r>
            <a:r>
              <a:rPr lang="en-US" altLang="zh-CN" sz="2000" b="1" dirty="0">
                <a:solidFill>
                  <a:schemeClr val="tx1"/>
                </a:solidFill>
                <a:latin typeface="+mn-ea"/>
              </a:rPr>
              <a:t>: </a:t>
            </a:r>
          </a:p>
          <a:p>
            <a:pPr marL="800100" lvl="1" indent="-342900">
              <a:lnSpc>
                <a:spcPct val="150000"/>
              </a:lnSpc>
              <a:buFont typeface="Arial" panose="020B0604020202020204" pitchFamily="34" charset="0"/>
              <a:buChar char="•"/>
            </a:pPr>
            <a:r>
              <a:rPr lang="zh-CN" altLang="en-US" sz="2000" dirty="0">
                <a:solidFill>
                  <a:schemeClr val="tx1"/>
                </a:solidFill>
                <a:latin typeface="+mn-ea"/>
              </a:rPr>
              <a:t>丢弃</a:t>
            </a:r>
            <a:r>
              <a:rPr lang="en-US" altLang="zh-CN" sz="2000" dirty="0">
                <a:solidFill>
                  <a:schemeClr val="tx1"/>
                </a:solidFill>
                <a:latin typeface="+mn-ea"/>
              </a:rPr>
              <a:t>(</a:t>
            </a:r>
            <a:r>
              <a:rPr lang="zh-CN" altLang="en-US" sz="2000" dirty="0">
                <a:solidFill>
                  <a:schemeClr val="tx1"/>
                </a:solidFill>
                <a:latin typeface="+mn-ea"/>
              </a:rPr>
              <a:t>不缓冲</a:t>
            </a:r>
            <a:r>
              <a:rPr lang="en-US" altLang="zh-CN" sz="2000" dirty="0">
                <a:solidFill>
                  <a:schemeClr val="tx1"/>
                </a:solidFill>
                <a:latin typeface="+mn-ea"/>
              </a:rPr>
              <a:t>) -&gt; </a:t>
            </a:r>
            <a:r>
              <a:rPr lang="zh-CN" altLang="en-US" sz="2000" dirty="0">
                <a:solidFill>
                  <a:schemeClr val="tx1"/>
                </a:solidFill>
                <a:latin typeface="+mn-ea"/>
              </a:rPr>
              <a:t>没有接收缓冲区</a:t>
            </a:r>
            <a:r>
              <a:rPr lang="en-US" altLang="zh-CN" sz="2000" dirty="0">
                <a:solidFill>
                  <a:schemeClr val="tx1"/>
                </a:solidFill>
                <a:latin typeface="+mn-ea"/>
              </a:rPr>
              <a:t>!</a:t>
            </a:r>
          </a:p>
          <a:p>
            <a:pPr marL="800100" lvl="1" indent="-342900">
              <a:lnSpc>
                <a:spcPct val="150000"/>
              </a:lnSpc>
              <a:buFont typeface="Arial" panose="020B0604020202020204" pitchFamily="34" charset="0"/>
              <a:buChar char="•"/>
            </a:pPr>
            <a:r>
              <a:rPr lang="zh-CN" altLang="en-US" sz="2000" dirty="0">
                <a:solidFill>
                  <a:schemeClr val="tx1"/>
                </a:solidFill>
                <a:latin typeface="+mn-ea"/>
              </a:rPr>
              <a:t>重发最高序号分组的</a:t>
            </a:r>
            <a:r>
              <a:rPr lang="en-US" altLang="zh-CN" sz="2000" dirty="0">
                <a:solidFill>
                  <a:schemeClr val="tx1"/>
                </a:solidFill>
                <a:latin typeface="+mn-ea"/>
              </a:rPr>
              <a:t>ACK</a:t>
            </a:r>
            <a:endParaRPr lang="zh-CN" altLang="en-US" sz="2000" dirty="0">
              <a:solidFill>
                <a:schemeClr val="tx1"/>
              </a:solidFill>
              <a:cs typeface="+mn-ea"/>
              <a:sym typeface="+mn-lt"/>
            </a:endParaRPr>
          </a:p>
        </p:txBody>
      </p:sp>
      <p:sp>
        <p:nvSpPr>
          <p:cNvPr id="10" name="矩形 9"/>
          <p:cNvSpPr/>
          <p:nvPr/>
        </p:nvSpPr>
        <p:spPr>
          <a:xfrm>
            <a:off x="686517" y="3807230"/>
            <a:ext cx="1980029" cy="461665"/>
          </a:xfrm>
          <a:prstGeom prst="rect">
            <a:avLst/>
          </a:prstGeom>
        </p:spPr>
        <p:txBody>
          <a:bodyPr wrap="none">
            <a:spAutoFit/>
          </a:bodyPr>
          <a:lstStyle/>
          <a:p>
            <a:pPr algn="ctr"/>
            <a:r>
              <a:rPr lang="en-US" altLang="zh-CN" sz="2400" b="1" dirty="0">
                <a:solidFill>
                  <a:schemeClr val="accent1"/>
                </a:solidFill>
                <a:latin typeface="+mn-ea"/>
                <a:cs typeface="+mn-ea"/>
                <a:sym typeface="+mn-lt"/>
              </a:rPr>
              <a:t>GBN: </a:t>
            </a:r>
            <a:r>
              <a:rPr lang="zh-CN" altLang="en-US" sz="2400" b="1" dirty="0">
                <a:solidFill>
                  <a:schemeClr val="accent1"/>
                </a:solidFill>
                <a:latin typeface="+mn-ea"/>
                <a:cs typeface="+mn-ea"/>
                <a:sym typeface="+mn-lt"/>
              </a:rPr>
              <a:t>接收方</a:t>
            </a:r>
            <a:endParaRPr lang="en-US" altLang="zh-CN" sz="2400" b="1" dirty="0">
              <a:solidFill>
                <a:schemeClr val="accent1"/>
              </a:solidFill>
              <a:latin typeface="+mn-ea"/>
              <a:cs typeface="+mn-ea"/>
              <a:sym typeface="+mn-lt"/>
            </a:endParaRPr>
          </a:p>
        </p:txBody>
      </p:sp>
    </p:spTree>
    <p:extLst>
      <p:ext uri="{BB962C8B-B14F-4D97-AF65-F5344CB8AC3E}">
        <p14:creationId xmlns:p14="http://schemas.microsoft.com/office/powerpoint/2010/main" val="153084455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animEffect transition="in" filter="wipe(down)">
                                      <p:cBhvr>
                                        <p:cTn id="21" dur="500"/>
                                        <p:tgtEl>
                                          <p:spTgt spid="13">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3">
                                            <p:txEl>
                                              <p:pRg st="1" end="1"/>
                                            </p:txEl>
                                          </p:spTgt>
                                        </p:tgtEl>
                                        <p:attrNameLst>
                                          <p:attrName>style.visibility</p:attrName>
                                        </p:attrNameLst>
                                      </p:cBhvr>
                                      <p:to>
                                        <p:strVal val="visible"/>
                                      </p:to>
                                    </p:set>
                                    <p:animEffect transition="in" filter="wipe(down)">
                                      <p:cBhvr>
                                        <p:cTn id="26" dur="500"/>
                                        <p:tgtEl>
                                          <p:spTgt spid="1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Effect transition="in" filter="wipe(down)">
                                      <p:cBhvr>
                                        <p:cTn id="31" dur="500"/>
                                        <p:tgtEl>
                                          <p:spTgt spid="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7">
                                            <p:txEl>
                                              <p:pRg st="1" end="1"/>
                                            </p:txEl>
                                          </p:spTgt>
                                        </p:tgtEl>
                                        <p:attrNameLst>
                                          <p:attrName>style.visibility</p:attrName>
                                        </p:attrNameLst>
                                      </p:cBhvr>
                                      <p:to>
                                        <p:strVal val="visible"/>
                                      </p:to>
                                    </p:set>
                                    <p:animEffect transition="in" filter="wipe(down)">
                                      <p:cBhvr>
                                        <p:cTn id="36" dur="500"/>
                                        <p:tgtEl>
                                          <p:spTgt spid="7">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left)">
                                      <p:cBhvr>
                                        <p:cTn id="4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8" grpId="0"/>
      <p:bldP spid="10"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1754188" y="3810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cs typeface="+mn-ea"/>
                <a:sym typeface="+mn-lt"/>
              </a:rPr>
              <a:t>可靠数据传输原理</a:t>
            </a:r>
          </a:p>
        </p:txBody>
      </p:sp>
      <p:sp>
        <p:nvSpPr>
          <p:cNvPr id="41" name="矩形 40"/>
          <p:cNvSpPr/>
          <p:nvPr/>
        </p:nvSpPr>
        <p:spPr>
          <a:xfrm>
            <a:off x="3414802" y="57834"/>
            <a:ext cx="5365572" cy="646331"/>
          </a:xfrm>
          <a:prstGeom prst="rect">
            <a:avLst/>
          </a:prstGeom>
        </p:spPr>
        <p:txBody>
          <a:bodyPr wrap="none">
            <a:spAutoFit/>
          </a:bodyPr>
          <a:lstStyle/>
          <a:p>
            <a:pPr algn="ctr"/>
            <a:r>
              <a:rPr lang="en-US" altLang="zh-CN" sz="3600" b="1" dirty="0">
                <a:solidFill>
                  <a:schemeClr val="accent1"/>
                </a:solidFill>
                <a:cs typeface="+mn-ea"/>
                <a:sym typeface="+mn-lt"/>
              </a:rPr>
              <a:t>GBN: </a:t>
            </a:r>
            <a:r>
              <a:rPr lang="zh-CN" altLang="en-US" sz="3600" b="1" dirty="0">
                <a:solidFill>
                  <a:schemeClr val="accent1"/>
                </a:solidFill>
                <a:cs typeface="+mn-ea"/>
                <a:sym typeface="+mn-lt"/>
              </a:rPr>
              <a:t>发送方扩展的 </a:t>
            </a:r>
            <a:r>
              <a:rPr lang="en-US" altLang="zh-CN" sz="3600" b="1" dirty="0">
                <a:solidFill>
                  <a:schemeClr val="accent1"/>
                </a:solidFill>
                <a:cs typeface="+mn-ea"/>
                <a:sym typeface="+mn-lt"/>
              </a:rPr>
              <a:t>FSM</a:t>
            </a:r>
          </a:p>
        </p:txBody>
      </p:sp>
      <p:grpSp>
        <p:nvGrpSpPr>
          <p:cNvPr id="7" name="Group 3"/>
          <p:cNvGrpSpPr>
            <a:grpSpLocks/>
          </p:cNvGrpSpPr>
          <p:nvPr/>
        </p:nvGrpSpPr>
        <p:grpSpPr bwMode="auto">
          <a:xfrm>
            <a:off x="5000045" y="3856037"/>
            <a:ext cx="800100" cy="657225"/>
            <a:chOff x="1939" y="2515"/>
            <a:chExt cx="504" cy="414"/>
          </a:xfrm>
        </p:grpSpPr>
        <p:sp>
          <p:nvSpPr>
            <p:cNvPr id="8" name="Oval 4"/>
            <p:cNvSpPr>
              <a:spLocks noChangeArrowheads="1"/>
            </p:cNvSpPr>
            <p:nvPr/>
          </p:nvSpPr>
          <p:spPr bwMode="auto">
            <a:xfrm>
              <a:off x="2004" y="2515"/>
              <a:ext cx="420" cy="414"/>
            </a:xfrm>
            <a:prstGeom prst="ellipse">
              <a:avLst/>
            </a:prstGeom>
            <a:solidFill>
              <a:srgbClr val="FFFFFF"/>
            </a:solidFill>
            <a:ln w="19050">
              <a:solidFill>
                <a:srgbClr val="000000"/>
              </a:solidFill>
              <a:round/>
              <a:headEnd/>
              <a:tailEnd/>
            </a:ln>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endParaRPr lang="zh-CN" altLang="en-US" sz="1600" b="1">
                <a:latin typeface="Comic Sans MS" panose="030F0702030302020204" pitchFamily="66" charset="0"/>
              </a:endParaRPr>
            </a:p>
          </p:txBody>
        </p:sp>
        <p:sp>
          <p:nvSpPr>
            <p:cNvPr id="11" name="Text Box 5"/>
            <p:cNvSpPr txBox="1">
              <a:spLocks noChangeArrowheads="1"/>
            </p:cNvSpPr>
            <p:nvPr/>
          </p:nvSpPr>
          <p:spPr bwMode="auto">
            <a:xfrm>
              <a:off x="1939" y="2611"/>
              <a:ext cx="504"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lang="zh-CN" altLang="en-US" sz="1600" b="1">
                  <a:latin typeface="Arial" panose="020B0604020202020204" pitchFamily="34" charset="0"/>
                </a:rPr>
                <a:t>等待</a:t>
              </a:r>
              <a:endParaRPr lang="zh-CN" altLang="en-US" sz="1600" b="1"/>
            </a:p>
          </p:txBody>
        </p:sp>
      </p:grpSp>
      <p:sp>
        <p:nvSpPr>
          <p:cNvPr id="12" name="Line 6"/>
          <p:cNvSpPr>
            <a:spLocks noChangeShapeType="1"/>
          </p:cNvSpPr>
          <p:nvPr/>
        </p:nvSpPr>
        <p:spPr bwMode="auto">
          <a:xfrm>
            <a:off x="3493507" y="2943225"/>
            <a:ext cx="1624013" cy="1069975"/>
          </a:xfrm>
          <a:prstGeom prst="line">
            <a:avLst/>
          </a:prstGeom>
          <a:noFill/>
          <a:ln w="28575">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13" name="Text Box 7"/>
          <p:cNvSpPr txBox="1">
            <a:spLocks noChangeArrowheads="1"/>
          </p:cNvSpPr>
          <p:nvPr/>
        </p:nvSpPr>
        <p:spPr bwMode="auto">
          <a:xfrm>
            <a:off x="6216070" y="3922712"/>
            <a:ext cx="3249612"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400" b="1" dirty="0" err="1">
                <a:latin typeface="Arial" panose="020B0604020202020204" pitchFamily="34" charset="0"/>
              </a:rPr>
              <a:t>start_timer</a:t>
            </a:r>
            <a:endParaRPr lang="en-US" altLang="zh-CN" sz="1400" b="1" dirty="0">
              <a:latin typeface="Arial" panose="020B0604020202020204" pitchFamily="34" charset="0"/>
            </a:endParaRPr>
          </a:p>
          <a:p>
            <a:pPr>
              <a:spcBef>
                <a:spcPct val="0"/>
              </a:spcBef>
              <a:buClrTx/>
              <a:buSzTx/>
              <a:buFontTx/>
              <a:buNone/>
            </a:pPr>
            <a:r>
              <a:rPr lang="en-US" altLang="zh-CN" sz="1400" b="1" dirty="0" err="1">
                <a:latin typeface="Arial" panose="020B0604020202020204" pitchFamily="34" charset="0"/>
              </a:rPr>
              <a:t>udt_send</a:t>
            </a:r>
            <a:r>
              <a:rPr lang="en-US" altLang="zh-CN" sz="1400" b="1" dirty="0">
                <a:latin typeface="Arial" panose="020B0604020202020204" pitchFamily="34" charset="0"/>
              </a:rPr>
              <a:t>(</a:t>
            </a:r>
            <a:r>
              <a:rPr lang="en-US" altLang="zh-CN" sz="1400" b="1" dirty="0" err="1">
                <a:latin typeface="Arial" panose="020B0604020202020204" pitchFamily="34" charset="0"/>
              </a:rPr>
              <a:t>sndpkt</a:t>
            </a:r>
            <a:r>
              <a:rPr lang="en-US" altLang="zh-CN" sz="1400" b="1" dirty="0">
                <a:latin typeface="Arial" panose="020B0604020202020204" pitchFamily="34" charset="0"/>
              </a:rPr>
              <a:t>[base])</a:t>
            </a:r>
          </a:p>
          <a:p>
            <a:pPr>
              <a:spcBef>
                <a:spcPct val="0"/>
              </a:spcBef>
              <a:buClrTx/>
              <a:buSzTx/>
              <a:buFontTx/>
              <a:buNone/>
            </a:pPr>
            <a:r>
              <a:rPr lang="en-US" altLang="zh-CN" sz="1400" b="1" dirty="0" err="1">
                <a:latin typeface="Arial" panose="020B0604020202020204" pitchFamily="34" charset="0"/>
              </a:rPr>
              <a:t>udt_send</a:t>
            </a:r>
            <a:r>
              <a:rPr lang="en-US" altLang="zh-CN" sz="1400" b="1" dirty="0">
                <a:latin typeface="Arial" panose="020B0604020202020204" pitchFamily="34" charset="0"/>
              </a:rPr>
              <a:t>(</a:t>
            </a:r>
            <a:r>
              <a:rPr lang="en-US" altLang="zh-CN" sz="1400" b="1" dirty="0" err="1">
                <a:latin typeface="Arial" panose="020B0604020202020204" pitchFamily="34" charset="0"/>
              </a:rPr>
              <a:t>sndpkt</a:t>
            </a:r>
            <a:r>
              <a:rPr lang="en-US" altLang="zh-CN" sz="1400" b="1" dirty="0">
                <a:latin typeface="Arial" panose="020B0604020202020204" pitchFamily="34" charset="0"/>
              </a:rPr>
              <a:t>[base+1])</a:t>
            </a:r>
          </a:p>
          <a:p>
            <a:pPr>
              <a:spcBef>
                <a:spcPct val="0"/>
              </a:spcBef>
              <a:buClrTx/>
              <a:buSzTx/>
              <a:buFontTx/>
              <a:buNone/>
            </a:pPr>
            <a:r>
              <a:rPr lang="en-US" altLang="zh-CN" sz="1400" b="1" dirty="0">
                <a:latin typeface="Arial" panose="020B0604020202020204" pitchFamily="34" charset="0"/>
              </a:rPr>
              <a:t>…</a:t>
            </a:r>
          </a:p>
          <a:p>
            <a:pPr>
              <a:spcBef>
                <a:spcPct val="0"/>
              </a:spcBef>
              <a:buClrTx/>
              <a:buSzTx/>
              <a:buFontTx/>
              <a:buNone/>
            </a:pPr>
            <a:r>
              <a:rPr lang="en-US" altLang="zh-CN" sz="1400" b="1" dirty="0" err="1">
                <a:latin typeface="Arial" panose="020B0604020202020204" pitchFamily="34" charset="0"/>
              </a:rPr>
              <a:t>udt_send</a:t>
            </a:r>
            <a:r>
              <a:rPr lang="en-US" altLang="zh-CN" sz="1400" b="1" dirty="0">
                <a:latin typeface="Arial" panose="020B0604020202020204" pitchFamily="34" charset="0"/>
              </a:rPr>
              <a:t>(</a:t>
            </a:r>
            <a:r>
              <a:rPr lang="en-US" altLang="zh-CN" sz="1400" b="1" dirty="0" err="1">
                <a:latin typeface="Arial" panose="020B0604020202020204" pitchFamily="34" charset="0"/>
              </a:rPr>
              <a:t>sndpkt</a:t>
            </a:r>
            <a:r>
              <a:rPr lang="en-US" altLang="zh-CN" sz="1400" b="1" dirty="0">
                <a:latin typeface="Arial" panose="020B0604020202020204" pitchFamily="34" charset="0"/>
              </a:rPr>
              <a:t>[nextseqnum-1])</a:t>
            </a:r>
          </a:p>
          <a:p>
            <a:pPr algn="ctr">
              <a:spcBef>
                <a:spcPct val="0"/>
              </a:spcBef>
              <a:buClrTx/>
              <a:buSzTx/>
              <a:buFontTx/>
              <a:buNone/>
            </a:pPr>
            <a:endParaRPr lang="zh-CN" altLang="en-US" sz="1400" b="1" dirty="0"/>
          </a:p>
        </p:txBody>
      </p:sp>
      <p:sp>
        <p:nvSpPr>
          <p:cNvPr id="14" name="Text Box 8"/>
          <p:cNvSpPr txBox="1">
            <a:spLocks noChangeArrowheads="1"/>
          </p:cNvSpPr>
          <p:nvPr/>
        </p:nvSpPr>
        <p:spPr bwMode="auto">
          <a:xfrm>
            <a:off x="6238295" y="3687762"/>
            <a:ext cx="11001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1400" b="1" dirty="0">
                <a:latin typeface="Arial" panose="020B0604020202020204" pitchFamily="34" charset="0"/>
              </a:rPr>
              <a:t>超时</a:t>
            </a:r>
            <a:endParaRPr lang="zh-CN" altLang="en-US" sz="1400" b="1" dirty="0"/>
          </a:p>
          <a:p>
            <a:pPr algn="ctr">
              <a:spcBef>
                <a:spcPct val="0"/>
              </a:spcBef>
              <a:buClrTx/>
              <a:buSzTx/>
              <a:buFontTx/>
              <a:buNone/>
            </a:pPr>
            <a:endParaRPr lang="zh-CN" altLang="en-US" sz="1400" b="1" dirty="0"/>
          </a:p>
        </p:txBody>
      </p:sp>
      <p:sp>
        <p:nvSpPr>
          <p:cNvPr id="15" name="Line 9"/>
          <p:cNvSpPr>
            <a:spLocks noChangeShapeType="1"/>
          </p:cNvSpPr>
          <p:nvPr/>
        </p:nvSpPr>
        <p:spPr bwMode="auto">
          <a:xfrm>
            <a:off x="6322432" y="3963987"/>
            <a:ext cx="161925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6" name="Freeform 10"/>
          <p:cNvSpPr>
            <a:spLocks/>
          </p:cNvSpPr>
          <p:nvPr/>
        </p:nvSpPr>
        <p:spPr bwMode="auto">
          <a:xfrm>
            <a:off x="5825545" y="3611562"/>
            <a:ext cx="393700" cy="1152525"/>
          </a:xfrm>
          <a:custGeom>
            <a:avLst/>
            <a:gdLst>
              <a:gd name="T0" fmla="*/ 15776621 w 619"/>
              <a:gd name="T1" fmla="*/ 458063600 h 1815"/>
              <a:gd name="T2" fmla="*/ 0 w 619"/>
              <a:gd name="T3" fmla="*/ 311692925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17" name="Text Box 11"/>
          <p:cNvSpPr txBox="1">
            <a:spLocks noChangeArrowheads="1"/>
          </p:cNvSpPr>
          <p:nvPr/>
        </p:nvSpPr>
        <p:spPr bwMode="auto">
          <a:xfrm>
            <a:off x="4658732" y="1182687"/>
            <a:ext cx="233362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400" b="1">
                <a:latin typeface="Arial" panose="020B0604020202020204" pitchFamily="34" charset="0"/>
              </a:rPr>
              <a:t>rdt_send(data)</a:t>
            </a:r>
            <a:r>
              <a:rPr lang="en-US" altLang="zh-CN" sz="1000" b="1">
                <a:latin typeface="Arial" panose="020B0604020202020204" pitchFamily="34" charset="0"/>
              </a:rPr>
              <a:t> </a:t>
            </a:r>
            <a:endParaRPr lang="en-US" altLang="zh-CN" sz="2400" b="1"/>
          </a:p>
        </p:txBody>
      </p:sp>
      <p:sp>
        <p:nvSpPr>
          <p:cNvPr id="18" name="Line 12"/>
          <p:cNvSpPr>
            <a:spLocks noChangeShapeType="1"/>
          </p:cNvSpPr>
          <p:nvPr/>
        </p:nvSpPr>
        <p:spPr bwMode="auto">
          <a:xfrm>
            <a:off x="4766682" y="1501775"/>
            <a:ext cx="19145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9" name="Text Box 13"/>
          <p:cNvSpPr txBox="1">
            <a:spLocks noChangeArrowheads="1"/>
          </p:cNvSpPr>
          <p:nvPr/>
        </p:nvSpPr>
        <p:spPr bwMode="auto">
          <a:xfrm>
            <a:off x="4658732" y="1524000"/>
            <a:ext cx="5521325"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400" b="1" dirty="0">
                <a:latin typeface="Arial" panose="020B0604020202020204" pitchFamily="34" charset="0"/>
              </a:rPr>
              <a:t>if (</a:t>
            </a:r>
            <a:r>
              <a:rPr lang="en-US" altLang="zh-CN" sz="1400" b="1" dirty="0" err="1">
                <a:latin typeface="Arial" panose="020B0604020202020204" pitchFamily="34" charset="0"/>
              </a:rPr>
              <a:t>nextseqnum</a:t>
            </a:r>
            <a:r>
              <a:rPr lang="en-US" altLang="zh-CN" sz="1400" b="1" dirty="0">
                <a:latin typeface="Arial" panose="020B0604020202020204" pitchFamily="34" charset="0"/>
              </a:rPr>
              <a:t> &lt; </a:t>
            </a:r>
            <a:r>
              <a:rPr lang="en-US" altLang="zh-CN" sz="1400" b="1" dirty="0" err="1">
                <a:latin typeface="Arial" panose="020B0604020202020204" pitchFamily="34" charset="0"/>
              </a:rPr>
              <a:t>base+N</a:t>
            </a:r>
            <a:r>
              <a:rPr lang="en-US" altLang="zh-CN" sz="1400" b="1" dirty="0">
                <a:latin typeface="Arial" panose="020B0604020202020204" pitchFamily="34" charset="0"/>
              </a:rPr>
              <a:t>) {</a:t>
            </a:r>
          </a:p>
          <a:p>
            <a:pPr>
              <a:spcBef>
                <a:spcPct val="0"/>
              </a:spcBef>
              <a:buClrTx/>
              <a:buSzTx/>
              <a:buFontTx/>
              <a:buNone/>
            </a:pPr>
            <a:r>
              <a:rPr lang="en-US" altLang="zh-CN" sz="1400" b="1" dirty="0">
                <a:latin typeface="Arial" panose="020B0604020202020204" pitchFamily="34" charset="0"/>
              </a:rPr>
              <a:t>    </a:t>
            </a:r>
            <a:r>
              <a:rPr lang="en-US" altLang="zh-CN" sz="1400" b="1" dirty="0" err="1">
                <a:latin typeface="Arial" panose="020B0604020202020204" pitchFamily="34" charset="0"/>
              </a:rPr>
              <a:t>sndpkt</a:t>
            </a:r>
            <a:r>
              <a:rPr lang="en-US" altLang="zh-CN" sz="1400" b="1" dirty="0">
                <a:latin typeface="Arial" panose="020B0604020202020204" pitchFamily="34" charset="0"/>
              </a:rPr>
              <a:t>[</a:t>
            </a:r>
            <a:r>
              <a:rPr lang="en-US" altLang="zh-CN" sz="1400" b="1" dirty="0" err="1">
                <a:latin typeface="Arial" panose="020B0604020202020204" pitchFamily="34" charset="0"/>
              </a:rPr>
              <a:t>nextseqnum</a:t>
            </a:r>
            <a:r>
              <a:rPr lang="en-US" altLang="zh-CN" sz="1400" b="1" dirty="0">
                <a:latin typeface="Arial" panose="020B0604020202020204" pitchFamily="34" charset="0"/>
              </a:rPr>
              <a:t>] = </a:t>
            </a:r>
            <a:r>
              <a:rPr lang="en-US" altLang="zh-CN" sz="1400" b="1" dirty="0" err="1">
                <a:latin typeface="Arial" panose="020B0604020202020204" pitchFamily="34" charset="0"/>
              </a:rPr>
              <a:t>make_pkt</a:t>
            </a:r>
            <a:r>
              <a:rPr lang="en-US" altLang="zh-CN" sz="1400" b="1" dirty="0">
                <a:latin typeface="Arial" panose="020B0604020202020204" pitchFamily="34" charset="0"/>
              </a:rPr>
              <a:t>(</a:t>
            </a:r>
            <a:r>
              <a:rPr lang="en-US" altLang="zh-CN" sz="1400" b="1" dirty="0" err="1">
                <a:latin typeface="Arial" panose="020B0604020202020204" pitchFamily="34" charset="0"/>
              </a:rPr>
              <a:t>nextseqnum,data,chksum</a:t>
            </a:r>
            <a:r>
              <a:rPr lang="en-US" altLang="zh-CN" sz="1400" b="1" dirty="0">
                <a:latin typeface="Arial" panose="020B0604020202020204" pitchFamily="34" charset="0"/>
              </a:rPr>
              <a:t>)</a:t>
            </a:r>
          </a:p>
          <a:p>
            <a:pPr>
              <a:spcBef>
                <a:spcPct val="0"/>
              </a:spcBef>
              <a:buClrTx/>
              <a:buSzTx/>
              <a:buFontTx/>
              <a:buNone/>
            </a:pPr>
            <a:r>
              <a:rPr lang="en-US" altLang="zh-CN" sz="1400" b="1" dirty="0">
                <a:latin typeface="Arial" panose="020B0604020202020204" pitchFamily="34" charset="0"/>
              </a:rPr>
              <a:t>    </a:t>
            </a:r>
            <a:r>
              <a:rPr lang="en-US" altLang="zh-CN" sz="1400" b="1" dirty="0" err="1">
                <a:latin typeface="Arial" panose="020B0604020202020204" pitchFamily="34" charset="0"/>
              </a:rPr>
              <a:t>udt_send</a:t>
            </a:r>
            <a:r>
              <a:rPr lang="en-US" altLang="zh-CN" sz="1400" b="1" dirty="0">
                <a:latin typeface="Arial" panose="020B0604020202020204" pitchFamily="34" charset="0"/>
              </a:rPr>
              <a:t>(</a:t>
            </a:r>
            <a:r>
              <a:rPr lang="en-US" altLang="zh-CN" sz="1400" b="1" dirty="0" err="1">
                <a:latin typeface="Arial" panose="020B0604020202020204" pitchFamily="34" charset="0"/>
              </a:rPr>
              <a:t>sndpkt</a:t>
            </a:r>
            <a:r>
              <a:rPr lang="en-US" altLang="zh-CN" sz="1400" b="1" dirty="0">
                <a:latin typeface="Arial" panose="020B0604020202020204" pitchFamily="34" charset="0"/>
              </a:rPr>
              <a:t>[</a:t>
            </a:r>
            <a:r>
              <a:rPr lang="en-US" altLang="zh-CN" sz="1400" b="1" dirty="0" err="1">
                <a:latin typeface="Arial" panose="020B0604020202020204" pitchFamily="34" charset="0"/>
              </a:rPr>
              <a:t>nextseqnum</a:t>
            </a:r>
            <a:r>
              <a:rPr lang="en-US" altLang="zh-CN" sz="1400" b="1" dirty="0">
                <a:latin typeface="Arial" panose="020B0604020202020204" pitchFamily="34" charset="0"/>
              </a:rPr>
              <a:t>])</a:t>
            </a:r>
          </a:p>
          <a:p>
            <a:pPr>
              <a:spcBef>
                <a:spcPct val="0"/>
              </a:spcBef>
              <a:buClrTx/>
              <a:buSzTx/>
              <a:buFontTx/>
              <a:buNone/>
            </a:pPr>
            <a:r>
              <a:rPr lang="en-US" altLang="zh-CN" sz="1400" b="1" dirty="0">
                <a:latin typeface="Arial" panose="020B0604020202020204" pitchFamily="34" charset="0"/>
              </a:rPr>
              <a:t>    if (base == </a:t>
            </a:r>
            <a:r>
              <a:rPr lang="en-US" altLang="zh-CN" sz="1400" b="1" dirty="0" err="1">
                <a:latin typeface="Arial" panose="020B0604020202020204" pitchFamily="34" charset="0"/>
              </a:rPr>
              <a:t>nextseqnum</a:t>
            </a:r>
            <a:r>
              <a:rPr lang="en-US" altLang="zh-CN" sz="1400" b="1" dirty="0">
                <a:latin typeface="Arial" panose="020B0604020202020204" pitchFamily="34" charset="0"/>
              </a:rPr>
              <a:t>)</a:t>
            </a:r>
          </a:p>
          <a:p>
            <a:pPr>
              <a:spcBef>
                <a:spcPct val="0"/>
              </a:spcBef>
              <a:buClrTx/>
              <a:buSzTx/>
              <a:buFontTx/>
              <a:buNone/>
            </a:pPr>
            <a:r>
              <a:rPr lang="en-US" altLang="zh-CN" sz="1400" b="1" dirty="0">
                <a:latin typeface="Arial" panose="020B0604020202020204" pitchFamily="34" charset="0"/>
              </a:rPr>
              <a:t>       </a:t>
            </a:r>
            <a:r>
              <a:rPr lang="en-US" altLang="zh-CN" sz="1400" b="1" dirty="0" err="1">
                <a:latin typeface="Arial" panose="020B0604020202020204" pitchFamily="34" charset="0"/>
              </a:rPr>
              <a:t>start_timer</a:t>
            </a:r>
            <a:endParaRPr lang="en-US" altLang="zh-CN" sz="1400" b="1" dirty="0">
              <a:latin typeface="Arial" panose="020B0604020202020204" pitchFamily="34" charset="0"/>
            </a:endParaRPr>
          </a:p>
          <a:p>
            <a:pPr>
              <a:spcBef>
                <a:spcPct val="0"/>
              </a:spcBef>
              <a:buClrTx/>
              <a:buSzTx/>
              <a:buFontTx/>
              <a:buNone/>
            </a:pPr>
            <a:r>
              <a:rPr lang="en-US" altLang="zh-CN" sz="1400" b="1" dirty="0">
                <a:latin typeface="Arial" panose="020B0604020202020204" pitchFamily="34" charset="0"/>
              </a:rPr>
              <a:t>    </a:t>
            </a:r>
            <a:r>
              <a:rPr lang="en-US" altLang="zh-CN" sz="1400" b="1" dirty="0" err="1">
                <a:latin typeface="Arial" panose="020B0604020202020204" pitchFamily="34" charset="0"/>
              </a:rPr>
              <a:t>nextseqnum</a:t>
            </a:r>
            <a:r>
              <a:rPr lang="en-US" altLang="zh-CN" sz="1400" b="1" dirty="0">
                <a:latin typeface="Arial" panose="020B0604020202020204" pitchFamily="34" charset="0"/>
              </a:rPr>
              <a:t>++</a:t>
            </a:r>
          </a:p>
          <a:p>
            <a:pPr>
              <a:spcBef>
                <a:spcPct val="0"/>
              </a:spcBef>
              <a:buClrTx/>
              <a:buSzTx/>
              <a:buFontTx/>
              <a:buNone/>
            </a:pPr>
            <a:r>
              <a:rPr lang="en-US" altLang="zh-CN" sz="1400" b="1" dirty="0">
                <a:latin typeface="Arial" panose="020B0604020202020204" pitchFamily="34" charset="0"/>
              </a:rPr>
              <a:t>    }</a:t>
            </a:r>
          </a:p>
          <a:p>
            <a:pPr>
              <a:spcBef>
                <a:spcPct val="0"/>
              </a:spcBef>
              <a:buClrTx/>
              <a:buSzTx/>
              <a:buFontTx/>
              <a:buNone/>
            </a:pPr>
            <a:r>
              <a:rPr lang="en-US" altLang="zh-CN" sz="1400" b="1" dirty="0">
                <a:latin typeface="Arial" panose="020B0604020202020204" pitchFamily="34" charset="0"/>
              </a:rPr>
              <a:t>else</a:t>
            </a:r>
          </a:p>
          <a:p>
            <a:pPr>
              <a:spcBef>
                <a:spcPct val="0"/>
              </a:spcBef>
              <a:buClrTx/>
              <a:buSzTx/>
              <a:buFontTx/>
              <a:buNone/>
            </a:pPr>
            <a:r>
              <a:rPr lang="en-US" altLang="zh-CN" sz="1400" b="1" dirty="0">
                <a:latin typeface="Arial" panose="020B0604020202020204" pitchFamily="34" charset="0"/>
              </a:rPr>
              <a:t>  </a:t>
            </a:r>
            <a:r>
              <a:rPr lang="en-US" altLang="zh-CN" sz="1400" b="1" dirty="0" err="1">
                <a:latin typeface="Arial" panose="020B0604020202020204" pitchFamily="34" charset="0"/>
              </a:rPr>
              <a:t>refuse_data</a:t>
            </a:r>
            <a:r>
              <a:rPr lang="en-US" altLang="zh-CN" sz="1400" b="1" dirty="0">
                <a:latin typeface="Arial" panose="020B0604020202020204" pitchFamily="34" charset="0"/>
              </a:rPr>
              <a:t>(data)</a:t>
            </a:r>
            <a:endParaRPr lang="en-US" altLang="zh-CN" sz="1400" b="1" dirty="0"/>
          </a:p>
        </p:txBody>
      </p:sp>
      <p:sp>
        <p:nvSpPr>
          <p:cNvPr id="20" name="Freeform 14"/>
          <p:cNvSpPr>
            <a:spLocks/>
          </p:cNvSpPr>
          <p:nvPr/>
        </p:nvSpPr>
        <p:spPr bwMode="auto">
          <a:xfrm rot="5142103" flipH="1">
            <a:off x="5252458" y="3046412"/>
            <a:ext cx="393700" cy="1152525"/>
          </a:xfrm>
          <a:custGeom>
            <a:avLst/>
            <a:gdLst>
              <a:gd name="T0" fmla="*/ 15776621 w 619"/>
              <a:gd name="T1" fmla="*/ 458063600 h 1815"/>
              <a:gd name="T2" fmla="*/ 0 w 619"/>
              <a:gd name="T3" fmla="*/ 311692925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21" name="Text Box 15"/>
          <p:cNvSpPr txBox="1">
            <a:spLocks noChangeArrowheads="1"/>
          </p:cNvSpPr>
          <p:nvPr/>
        </p:nvSpPr>
        <p:spPr bwMode="auto">
          <a:xfrm>
            <a:off x="4807957" y="5591175"/>
            <a:ext cx="368617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400" b="1" dirty="0">
                <a:latin typeface="Arial" panose="020B0604020202020204" pitchFamily="34" charset="0"/>
              </a:rPr>
              <a:t>base = </a:t>
            </a:r>
            <a:r>
              <a:rPr lang="en-US" altLang="zh-CN" sz="1400" b="1" dirty="0" err="1">
                <a:latin typeface="Arial" panose="020B0604020202020204" pitchFamily="34" charset="0"/>
              </a:rPr>
              <a:t>getacknum</a:t>
            </a:r>
            <a:r>
              <a:rPr lang="en-US" altLang="zh-CN" sz="1400" b="1" dirty="0">
                <a:latin typeface="Arial" panose="020B0604020202020204" pitchFamily="34" charset="0"/>
              </a:rPr>
              <a:t>(</a:t>
            </a:r>
            <a:r>
              <a:rPr lang="en-US" altLang="zh-CN" sz="1400" b="1" dirty="0" err="1">
                <a:latin typeface="Arial" panose="020B0604020202020204" pitchFamily="34" charset="0"/>
              </a:rPr>
              <a:t>rcvpkt</a:t>
            </a:r>
            <a:r>
              <a:rPr lang="en-US" altLang="zh-CN" sz="1400" b="1" dirty="0">
                <a:latin typeface="Arial" panose="020B0604020202020204" pitchFamily="34" charset="0"/>
              </a:rPr>
              <a:t>)+1</a:t>
            </a:r>
          </a:p>
          <a:p>
            <a:pPr>
              <a:spcBef>
                <a:spcPct val="0"/>
              </a:spcBef>
              <a:buClrTx/>
              <a:buSzTx/>
              <a:buFontTx/>
              <a:buNone/>
            </a:pPr>
            <a:r>
              <a:rPr lang="en-US" altLang="zh-CN" sz="1400" b="1" dirty="0">
                <a:latin typeface="Arial" panose="020B0604020202020204" pitchFamily="34" charset="0"/>
              </a:rPr>
              <a:t>If (base == </a:t>
            </a:r>
            <a:r>
              <a:rPr lang="en-US" altLang="zh-CN" sz="1400" b="1" dirty="0" err="1">
                <a:latin typeface="Arial" panose="020B0604020202020204" pitchFamily="34" charset="0"/>
              </a:rPr>
              <a:t>nextseqnum</a:t>
            </a:r>
            <a:r>
              <a:rPr lang="en-US" altLang="zh-CN" sz="1400" b="1" dirty="0">
                <a:latin typeface="Arial" panose="020B0604020202020204" pitchFamily="34" charset="0"/>
              </a:rPr>
              <a:t>)</a:t>
            </a:r>
          </a:p>
          <a:p>
            <a:pPr>
              <a:spcBef>
                <a:spcPct val="0"/>
              </a:spcBef>
              <a:buClrTx/>
              <a:buSzTx/>
              <a:buFontTx/>
              <a:buNone/>
            </a:pPr>
            <a:r>
              <a:rPr lang="en-US" altLang="zh-CN" sz="1400" b="1" dirty="0">
                <a:latin typeface="Arial" panose="020B0604020202020204" pitchFamily="34" charset="0"/>
              </a:rPr>
              <a:t>    </a:t>
            </a:r>
            <a:r>
              <a:rPr lang="en-US" altLang="zh-CN" sz="1400" b="1" dirty="0" err="1">
                <a:latin typeface="Arial" panose="020B0604020202020204" pitchFamily="34" charset="0"/>
              </a:rPr>
              <a:t>stop_timer</a:t>
            </a:r>
            <a:endParaRPr lang="en-US" altLang="zh-CN" sz="1400" b="1" dirty="0">
              <a:latin typeface="Arial" panose="020B0604020202020204" pitchFamily="34" charset="0"/>
            </a:endParaRPr>
          </a:p>
          <a:p>
            <a:pPr>
              <a:spcBef>
                <a:spcPct val="0"/>
              </a:spcBef>
              <a:buClrTx/>
              <a:buSzTx/>
              <a:buFontTx/>
              <a:buNone/>
            </a:pPr>
            <a:r>
              <a:rPr lang="en-US" altLang="zh-CN" sz="1400" b="1" dirty="0">
                <a:latin typeface="Arial" panose="020B0604020202020204" pitchFamily="34" charset="0"/>
              </a:rPr>
              <a:t>  else</a:t>
            </a:r>
          </a:p>
          <a:p>
            <a:pPr>
              <a:spcBef>
                <a:spcPct val="0"/>
              </a:spcBef>
              <a:buClrTx/>
              <a:buSzTx/>
              <a:buFontTx/>
              <a:buNone/>
            </a:pPr>
            <a:r>
              <a:rPr lang="en-US" altLang="zh-CN" sz="1400" b="1" dirty="0">
                <a:latin typeface="Arial" panose="020B0604020202020204" pitchFamily="34" charset="0"/>
              </a:rPr>
              <a:t>    </a:t>
            </a:r>
            <a:r>
              <a:rPr lang="en-US" altLang="zh-CN" sz="1400" b="1" dirty="0" err="1">
                <a:latin typeface="Arial" panose="020B0604020202020204" pitchFamily="34" charset="0"/>
              </a:rPr>
              <a:t>start_timer</a:t>
            </a:r>
            <a:endParaRPr lang="en-US" altLang="zh-CN" sz="1400" b="1" dirty="0"/>
          </a:p>
        </p:txBody>
      </p:sp>
      <p:sp>
        <p:nvSpPr>
          <p:cNvPr id="22" name="Text Box 16"/>
          <p:cNvSpPr txBox="1">
            <a:spLocks noChangeArrowheads="1"/>
          </p:cNvSpPr>
          <p:nvPr/>
        </p:nvSpPr>
        <p:spPr bwMode="auto">
          <a:xfrm>
            <a:off x="4820657" y="5091112"/>
            <a:ext cx="2833688"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400" b="1" dirty="0" err="1">
                <a:latin typeface="Arial" panose="020B0604020202020204" pitchFamily="34" charset="0"/>
              </a:rPr>
              <a:t>rdt_rcv</a:t>
            </a:r>
            <a:r>
              <a:rPr lang="en-US" altLang="zh-CN" sz="1400" b="1" dirty="0">
                <a:latin typeface="Arial" panose="020B0604020202020204" pitchFamily="34" charset="0"/>
              </a:rPr>
              <a:t>(</a:t>
            </a:r>
            <a:r>
              <a:rPr lang="en-US" altLang="zh-CN" sz="1400" b="1" dirty="0" err="1">
                <a:latin typeface="Arial" panose="020B0604020202020204" pitchFamily="34" charset="0"/>
              </a:rPr>
              <a:t>rcvpkt</a:t>
            </a:r>
            <a:r>
              <a:rPr lang="en-US" altLang="zh-CN" sz="1400" b="1" dirty="0">
                <a:latin typeface="Arial" panose="020B0604020202020204" pitchFamily="34" charset="0"/>
              </a:rPr>
              <a:t>) &amp;&amp; </a:t>
            </a:r>
          </a:p>
          <a:p>
            <a:pPr>
              <a:spcBef>
                <a:spcPct val="0"/>
              </a:spcBef>
              <a:buClrTx/>
              <a:buSzTx/>
              <a:buFontTx/>
              <a:buNone/>
            </a:pPr>
            <a:r>
              <a:rPr lang="en-US" altLang="zh-CN" sz="1400" b="1" dirty="0">
                <a:latin typeface="Arial" panose="020B0604020202020204" pitchFamily="34" charset="0"/>
              </a:rPr>
              <a:t>   </a:t>
            </a:r>
            <a:r>
              <a:rPr lang="en-US" altLang="zh-CN" sz="1400" b="1" dirty="0" err="1">
                <a:latin typeface="Arial" panose="020B0604020202020204" pitchFamily="34" charset="0"/>
              </a:rPr>
              <a:t>notcorrupt</a:t>
            </a:r>
            <a:r>
              <a:rPr lang="en-US" altLang="zh-CN" sz="1400" b="1" dirty="0">
                <a:latin typeface="Arial" panose="020B0604020202020204" pitchFamily="34" charset="0"/>
              </a:rPr>
              <a:t>(</a:t>
            </a:r>
            <a:r>
              <a:rPr lang="en-US" altLang="zh-CN" sz="1400" b="1" dirty="0" err="1">
                <a:latin typeface="Arial" panose="020B0604020202020204" pitchFamily="34" charset="0"/>
              </a:rPr>
              <a:t>rcvpkt</a:t>
            </a:r>
            <a:r>
              <a:rPr lang="en-US" altLang="zh-CN" sz="1400" b="1" dirty="0">
                <a:latin typeface="Arial" panose="020B0604020202020204" pitchFamily="34" charset="0"/>
              </a:rPr>
              <a:t>) </a:t>
            </a:r>
          </a:p>
          <a:p>
            <a:pPr algn="ctr">
              <a:spcBef>
                <a:spcPct val="0"/>
              </a:spcBef>
              <a:buClrTx/>
              <a:buSzTx/>
              <a:buFontTx/>
              <a:buNone/>
            </a:pPr>
            <a:endParaRPr lang="zh-CN" altLang="en-US" sz="1400" b="1" dirty="0"/>
          </a:p>
        </p:txBody>
      </p:sp>
      <p:sp>
        <p:nvSpPr>
          <p:cNvPr id="23" name="Line 17"/>
          <p:cNvSpPr>
            <a:spLocks noChangeShapeType="1"/>
          </p:cNvSpPr>
          <p:nvPr/>
        </p:nvSpPr>
        <p:spPr bwMode="auto">
          <a:xfrm>
            <a:off x="4912732" y="5614987"/>
            <a:ext cx="16192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24" name="Freeform 18"/>
          <p:cNvSpPr>
            <a:spLocks/>
          </p:cNvSpPr>
          <p:nvPr/>
        </p:nvSpPr>
        <p:spPr bwMode="auto">
          <a:xfrm>
            <a:off x="4969882" y="4559300"/>
            <a:ext cx="1054100" cy="674687"/>
          </a:xfrm>
          <a:custGeom>
            <a:avLst/>
            <a:gdLst>
              <a:gd name="T0" fmla="*/ 607358450 w 664"/>
              <a:gd name="T1" fmla="*/ 50403088 h 425"/>
              <a:gd name="T2" fmla="*/ 977820625 w 664"/>
              <a:gd name="T3" fmla="*/ 0 h 425"/>
              <a:gd name="T4" fmla="*/ 0 60000 65536"/>
              <a:gd name="T5" fmla="*/ 0 60000 65536"/>
            </a:gdLst>
            <a:ahLst/>
            <a:cxnLst>
              <a:cxn ang="T4">
                <a:pos x="T0" y="T1"/>
              </a:cxn>
              <a:cxn ang="T5">
                <a:pos x="T2" y="T3"/>
              </a:cxn>
            </a:cxnLst>
            <a:rect l="0" t="0" r="r" b="b"/>
            <a:pathLst>
              <a:path w="664" h="425">
                <a:moveTo>
                  <a:pt x="241" y="20"/>
                </a:moveTo>
                <a:cubicBezTo>
                  <a:pt x="0" y="393"/>
                  <a:pt x="664" y="425"/>
                  <a:pt x="388"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25" name="Line 19"/>
          <p:cNvSpPr>
            <a:spLocks noChangeShapeType="1"/>
          </p:cNvSpPr>
          <p:nvPr/>
        </p:nvSpPr>
        <p:spPr bwMode="auto">
          <a:xfrm>
            <a:off x="3268082" y="3451224"/>
            <a:ext cx="80327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26" name="Text Box 20"/>
          <p:cNvSpPr txBox="1">
            <a:spLocks noChangeArrowheads="1"/>
          </p:cNvSpPr>
          <p:nvPr/>
        </p:nvSpPr>
        <p:spPr bwMode="auto">
          <a:xfrm>
            <a:off x="3141082" y="3421062"/>
            <a:ext cx="148590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400" b="1" dirty="0">
                <a:latin typeface="Arial" panose="020B0604020202020204" pitchFamily="34" charset="0"/>
              </a:rPr>
              <a:t>base=1</a:t>
            </a:r>
          </a:p>
          <a:p>
            <a:pPr>
              <a:spcBef>
                <a:spcPct val="0"/>
              </a:spcBef>
              <a:buClrTx/>
              <a:buSzTx/>
              <a:buFontTx/>
              <a:buNone/>
            </a:pPr>
            <a:r>
              <a:rPr lang="en-US" altLang="zh-CN" sz="1400" b="1" dirty="0" err="1">
                <a:latin typeface="Arial" panose="020B0604020202020204" pitchFamily="34" charset="0"/>
              </a:rPr>
              <a:t>nextseqnum</a:t>
            </a:r>
            <a:r>
              <a:rPr lang="en-US" altLang="zh-CN" sz="1400" b="1" dirty="0">
                <a:latin typeface="Arial" panose="020B0604020202020204" pitchFamily="34" charset="0"/>
              </a:rPr>
              <a:t>=1</a:t>
            </a:r>
            <a:endParaRPr lang="en-US" altLang="zh-CN" sz="1400" b="1" dirty="0"/>
          </a:p>
          <a:p>
            <a:pPr algn="ctr">
              <a:spcBef>
                <a:spcPct val="0"/>
              </a:spcBef>
              <a:buClrTx/>
              <a:buSzTx/>
              <a:buFontTx/>
              <a:buNone/>
            </a:pPr>
            <a:endParaRPr lang="zh-CN" altLang="en-US" sz="2400" b="1" dirty="0"/>
          </a:p>
        </p:txBody>
      </p:sp>
      <p:sp>
        <p:nvSpPr>
          <p:cNvPr id="27" name="Text Box 21"/>
          <p:cNvSpPr txBox="1">
            <a:spLocks noChangeArrowheads="1"/>
          </p:cNvSpPr>
          <p:nvPr/>
        </p:nvSpPr>
        <p:spPr bwMode="auto">
          <a:xfrm>
            <a:off x="2715632" y="4402137"/>
            <a:ext cx="20478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400" b="1" dirty="0" err="1">
                <a:solidFill>
                  <a:schemeClr val="accent2"/>
                </a:solidFill>
                <a:latin typeface="Arial" panose="020B0604020202020204" pitchFamily="34" charset="0"/>
              </a:rPr>
              <a:t>rdt_rcv</a:t>
            </a:r>
            <a:r>
              <a:rPr lang="en-US" altLang="zh-CN" sz="1400" b="1" dirty="0">
                <a:solidFill>
                  <a:schemeClr val="accent2"/>
                </a:solidFill>
                <a:latin typeface="Arial" panose="020B0604020202020204" pitchFamily="34" charset="0"/>
              </a:rPr>
              <a:t>(</a:t>
            </a:r>
            <a:r>
              <a:rPr lang="en-US" altLang="zh-CN" sz="1400" b="1" dirty="0" err="1">
                <a:solidFill>
                  <a:schemeClr val="accent2"/>
                </a:solidFill>
                <a:latin typeface="Arial" panose="020B0604020202020204" pitchFamily="34" charset="0"/>
              </a:rPr>
              <a:t>rcvpkt</a:t>
            </a:r>
            <a:r>
              <a:rPr lang="en-US" altLang="zh-CN" sz="1400" b="1" dirty="0">
                <a:solidFill>
                  <a:schemeClr val="accent2"/>
                </a:solidFill>
                <a:latin typeface="Arial" panose="020B0604020202020204" pitchFamily="34" charset="0"/>
              </a:rPr>
              <a:t>) </a:t>
            </a:r>
          </a:p>
          <a:p>
            <a:pPr>
              <a:spcBef>
                <a:spcPct val="0"/>
              </a:spcBef>
              <a:buClrTx/>
              <a:buSzTx/>
              <a:buFontTx/>
              <a:buNone/>
            </a:pPr>
            <a:r>
              <a:rPr lang="en-US" altLang="zh-CN" sz="1400" b="1" dirty="0">
                <a:solidFill>
                  <a:schemeClr val="accent2"/>
                </a:solidFill>
                <a:latin typeface="Arial" panose="020B0604020202020204" pitchFamily="34" charset="0"/>
              </a:rPr>
              <a:t>   &amp;&amp; corrupt(</a:t>
            </a:r>
            <a:r>
              <a:rPr lang="en-US" altLang="zh-CN" sz="1400" b="1" dirty="0" err="1">
                <a:solidFill>
                  <a:schemeClr val="accent2"/>
                </a:solidFill>
                <a:latin typeface="Arial" panose="020B0604020202020204" pitchFamily="34" charset="0"/>
              </a:rPr>
              <a:t>rcvpkt</a:t>
            </a:r>
            <a:r>
              <a:rPr lang="en-US" altLang="zh-CN" sz="1400" b="1" dirty="0">
                <a:solidFill>
                  <a:schemeClr val="accent2"/>
                </a:solidFill>
                <a:latin typeface="Arial" panose="020B0604020202020204" pitchFamily="34" charset="0"/>
              </a:rPr>
              <a:t>)</a:t>
            </a:r>
            <a:r>
              <a:rPr lang="en-US" altLang="zh-CN" sz="1000" b="1" dirty="0">
                <a:solidFill>
                  <a:schemeClr val="accent2"/>
                </a:solidFill>
                <a:latin typeface="Arial" panose="020B0604020202020204" pitchFamily="34" charset="0"/>
              </a:rPr>
              <a:t> </a:t>
            </a:r>
          </a:p>
          <a:p>
            <a:pPr algn="ctr">
              <a:spcBef>
                <a:spcPct val="0"/>
              </a:spcBef>
              <a:buClrTx/>
              <a:buSzTx/>
              <a:buFontTx/>
              <a:buNone/>
            </a:pPr>
            <a:r>
              <a:rPr lang="ar-AE" altLang="zh-CN" sz="2400" b="1" dirty="0" smtClean="0">
                <a:solidFill>
                  <a:schemeClr val="accent2"/>
                </a:solidFill>
                <a:cs typeface="Times New Roman" panose="02020603050405020304" pitchFamily="18" charset="0"/>
              </a:rPr>
              <a:t>۸</a:t>
            </a:r>
            <a:endParaRPr lang="zh-CN" altLang="en-US" sz="2400" b="1" dirty="0">
              <a:solidFill>
                <a:schemeClr val="accent2"/>
              </a:solidFill>
            </a:endParaRPr>
          </a:p>
        </p:txBody>
      </p:sp>
      <p:sp>
        <p:nvSpPr>
          <p:cNvPr id="28" name="Line 22"/>
          <p:cNvSpPr>
            <a:spLocks noChangeShapeType="1"/>
          </p:cNvSpPr>
          <p:nvPr/>
        </p:nvSpPr>
        <p:spPr bwMode="auto">
          <a:xfrm flipV="1">
            <a:off x="2807707" y="4900612"/>
            <a:ext cx="152082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29" name="Freeform 23"/>
          <p:cNvSpPr>
            <a:spLocks/>
          </p:cNvSpPr>
          <p:nvPr/>
        </p:nvSpPr>
        <p:spPr bwMode="auto">
          <a:xfrm>
            <a:off x="4363457" y="4333875"/>
            <a:ext cx="695325" cy="638175"/>
          </a:xfrm>
          <a:custGeom>
            <a:avLst/>
            <a:gdLst>
              <a:gd name="T0" fmla="*/ 405241125 w 1095"/>
              <a:gd name="T1" fmla="*/ 0 h 1005"/>
              <a:gd name="T2" fmla="*/ 441531375 w 1095"/>
              <a:gd name="T3" fmla="*/ 66532125 h 1005"/>
              <a:gd name="T4" fmla="*/ 0 60000 65536"/>
              <a:gd name="T5" fmla="*/ 0 60000 65536"/>
            </a:gdLst>
            <a:ahLst/>
            <a:cxnLst>
              <a:cxn ang="T4">
                <a:pos x="T0" y="T1"/>
              </a:cxn>
              <a:cxn ang="T5">
                <a:pos x="T2" y="T3"/>
              </a:cxn>
            </a:cxnLst>
            <a:rect l="0" t="0" r="r" b="b"/>
            <a:pathLst>
              <a:path w="1095" h="1005">
                <a:moveTo>
                  <a:pt x="1005" y="0"/>
                </a:moveTo>
                <a:cubicBezTo>
                  <a:pt x="0" y="30"/>
                  <a:pt x="645" y="1005"/>
                  <a:pt x="1095" y="16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30" name="Text Box 24"/>
          <p:cNvSpPr txBox="1">
            <a:spLocks noChangeArrowheads="1"/>
          </p:cNvSpPr>
          <p:nvPr/>
        </p:nvSpPr>
        <p:spPr bwMode="auto">
          <a:xfrm>
            <a:off x="3183944" y="3121024"/>
            <a:ext cx="3238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lang="en-US" altLang="zh-CN" sz="1600" b="1">
                <a:latin typeface="Symbol" panose="05050102010706020507" pitchFamily="18" charset="2"/>
              </a:rPr>
              <a:t>L</a:t>
            </a:r>
          </a:p>
        </p:txBody>
      </p:sp>
      <p:sp>
        <p:nvSpPr>
          <p:cNvPr id="31" name="AutoShape 21"/>
          <p:cNvSpPr>
            <a:spLocks noChangeArrowheads="1"/>
          </p:cNvSpPr>
          <p:nvPr/>
        </p:nvSpPr>
        <p:spPr bwMode="auto">
          <a:xfrm>
            <a:off x="1762180" y="1286668"/>
            <a:ext cx="2744470" cy="348457"/>
          </a:xfrm>
          <a:prstGeom prst="wedgeRoundRectCallout">
            <a:avLst>
              <a:gd name="adj1" fmla="val 58107"/>
              <a:gd name="adj2" fmla="val 38387"/>
              <a:gd name="adj3" fmla="val 16667"/>
            </a:avLst>
          </a:prstGeom>
          <a:solidFill>
            <a:srgbClr val="FFFF00"/>
          </a:solidFill>
          <a:ln w="9525">
            <a:solidFill>
              <a:schemeClr val="tx1"/>
            </a:solidFill>
            <a:miter lim="800000"/>
            <a:headEnd/>
            <a:tailEnd/>
          </a:ln>
        </p:spPr>
        <p:txBody>
          <a:bodyPr/>
          <a:lstStyle>
            <a:lvl1pPr eaLnBrk="0" hangingPunct="0">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r>
              <a:rPr lang="zh-CN" altLang="en-US" sz="1400" b="1" dirty="0" smtClean="0">
                <a:solidFill>
                  <a:srgbClr val="000000"/>
                </a:solidFill>
                <a:latin typeface="Comic Sans MS" panose="030F0702030302020204" pitchFamily="66" charset="0"/>
                <a:ea typeface="楷体_GB2312" pitchFamily="49" charset="-122"/>
              </a:rPr>
              <a:t>如果发送窗口没有满，就执行</a:t>
            </a:r>
            <a:endParaRPr lang="zh-CN" altLang="en-US" sz="1400" b="1" dirty="0">
              <a:solidFill>
                <a:srgbClr val="000000"/>
              </a:solidFill>
              <a:latin typeface="Comic Sans MS" panose="030F0702030302020204" pitchFamily="66" charset="0"/>
              <a:ea typeface="楷体_GB2312" pitchFamily="49" charset="-122"/>
            </a:endParaRPr>
          </a:p>
        </p:txBody>
      </p:sp>
      <p:sp>
        <p:nvSpPr>
          <p:cNvPr id="32" name="AutoShape 21"/>
          <p:cNvSpPr>
            <a:spLocks noChangeArrowheads="1"/>
          </p:cNvSpPr>
          <p:nvPr/>
        </p:nvSpPr>
        <p:spPr bwMode="auto">
          <a:xfrm>
            <a:off x="6849006" y="3348911"/>
            <a:ext cx="3106102" cy="515143"/>
          </a:xfrm>
          <a:prstGeom prst="wedgeRoundRectCallout">
            <a:avLst>
              <a:gd name="adj1" fmla="val -67126"/>
              <a:gd name="adj2" fmla="val -47197"/>
              <a:gd name="adj3" fmla="val 16667"/>
            </a:avLst>
          </a:prstGeom>
          <a:solidFill>
            <a:srgbClr val="FFFF00"/>
          </a:solidFill>
          <a:ln w="9525">
            <a:solidFill>
              <a:schemeClr val="tx1"/>
            </a:solidFill>
            <a:miter lim="800000"/>
            <a:headEnd/>
            <a:tailEnd/>
          </a:ln>
        </p:spPr>
        <p:txBody>
          <a:bodyPr/>
          <a:lstStyle>
            <a:lvl1pPr eaLnBrk="0" hangingPunct="0">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r>
              <a:rPr lang="zh-CN" altLang="en-US" sz="1400" b="1" dirty="0" smtClean="0">
                <a:solidFill>
                  <a:srgbClr val="000000"/>
                </a:solidFill>
                <a:latin typeface="Comic Sans MS" panose="030F0702030302020204" pitchFamily="66" charset="0"/>
                <a:ea typeface="楷体_GB2312" pitchFamily="49" charset="-122"/>
              </a:rPr>
              <a:t>如果发送窗口已经满，就把数据返回给上层，隐式地通知上层窗口已满</a:t>
            </a:r>
            <a:endParaRPr lang="zh-CN" altLang="en-US" sz="1400" b="1" dirty="0">
              <a:solidFill>
                <a:srgbClr val="000000"/>
              </a:solidFill>
              <a:latin typeface="Comic Sans MS" panose="030F0702030302020204" pitchFamily="66" charset="0"/>
              <a:ea typeface="楷体_GB2312" pitchFamily="49" charset="-122"/>
            </a:endParaRPr>
          </a:p>
        </p:txBody>
      </p:sp>
      <p:sp>
        <p:nvSpPr>
          <p:cNvPr id="33" name="AutoShape 21"/>
          <p:cNvSpPr>
            <a:spLocks noChangeArrowheads="1"/>
          </p:cNvSpPr>
          <p:nvPr/>
        </p:nvSpPr>
        <p:spPr bwMode="auto">
          <a:xfrm>
            <a:off x="1526276" y="1722438"/>
            <a:ext cx="2937511" cy="359569"/>
          </a:xfrm>
          <a:prstGeom prst="wedgeRoundRectCallout">
            <a:avLst>
              <a:gd name="adj1" fmla="val 67160"/>
              <a:gd name="adj2" fmla="val -5784"/>
              <a:gd name="adj3" fmla="val 16667"/>
            </a:avLst>
          </a:prstGeom>
          <a:solidFill>
            <a:srgbClr val="FFFF00"/>
          </a:solidFill>
          <a:ln w="9525">
            <a:solidFill>
              <a:schemeClr val="tx1"/>
            </a:solidFill>
            <a:miter lim="800000"/>
            <a:headEnd/>
            <a:tailEnd/>
          </a:ln>
        </p:spPr>
        <p:txBody>
          <a:bodyPr/>
          <a:lstStyle>
            <a:lvl1pPr eaLnBrk="0" hangingPunct="0">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None/>
            </a:pPr>
            <a:r>
              <a:rPr lang="zh-CN" altLang="en-US" sz="1400" b="1" dirty="0" smtClean="0">
                <a:solidFill>
                  <a:srgbClr val="000000"/>
                </a:solidFill>
                <a:latin typeface="Comic Sans MS" panose="030F0702030302020204" pitchFamily="66" charset="0"/>
                <a:ea typeface="楷体_GB2312" pitchFamily="49" charset="-122"/>
              </a:rPr>
              <a:t>序号为</a:t>
            </a:r>
            <a:r>
              <a:rPr lang="en-US" altLang="zh-CN" sz="1400" b="1" dirty="0" err="1" smtClean="0">
                <a:latin typeface="Arial" panose="020B0604020202020204" pitchFamily="34" charset="0"/>
              </a:rPr>
              <a:t>nextseqnum</a:t>
            </a:r>
            <a:r>
              <a:rPr lang="zh-CN" altLang="en-US" sz="1400" b="1" dirty="0" smtClean="0">
                <a:latin typeface="Arial" panose="020B0604020202020204" pitchFamily="34" charset="0"/>
              </a:rPr>
              <a:t>的待发送分组</a:t>
            </a:r>
            <a:endParaRPr lang="zh-CN" altLang="en-US" sz="1400" b="1" dirty="0">
              <a:solidFill>
                <a:srgbClr val="000000"/>
              </a:solidFill>
              <a:latin typeface="Comic Sans MS" panose="030F0702030302020204" pitchFamily="66" charset="0"/>
              <a:ea typeface="楷体_GB2312" pitchFamily="49" charset="-122"/>
            </a:endParaRPr>
          </a:p>
        </p:txBody>
      </p:sp>
      <p:sp>
        <p:nvSpPr>
          <p:cNvPr id="34" name="AutoShape 21"/>
          <p:cNvSpPr>
            <a:spLocks noChangeArrowheads="1"/>
          </p:cNvSpPr>
          <p:nvPr/>
        </p:nvSpPr>
        <p:spPr bwMode="auto">
          <a:xfrm>
            <a:off x="8627482" y="4008437"/>
            <a:ext cx="1552575" cy="742950"/>
          </a:xfrm>
          <a:prstGeom prst="wedgeRoundRectCallout">
            <a:avLst>
              <a:gd name="adj1" fmla="val -62914"/>
              <a:gd name="adj2" fmla="val -36927"/>
              <a:gd name="adj3" fmla="val 16667"/>
            </a:avLst>
          </a:prstGeom>
          <a:solidFill>
            <a:srgbClr val="FFFF00"/>
          </a:solidFill>
          <a:ln w="9525">
            <a:solidFill>
              <a:schemeClr val="tx1"/>
            </a:solidFill>
            <a:miter lim="800000"/>
            <a:headEnd/>
            <a:tailEnd/>
          </a:ln>
        </p:spPr>
        <p:txBody>
          <a:bodyPr/>
          <a:lstStyle>
            <a:lvl1pPr eaLnBrk="0" hangingPunct="0">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r>
              <a:rPr lang="zh-CN" altLang="en-US" sz="1400" b="1" dirty="0" smtClean="0">
                <a:solidFill>
                  <a:srgbClr val="000000"/>
                </a:solidFill>
                <a:latin typeface="Comic Sans MS" panose="030F0702030302020204" pitchFamily="66" charset="0"/>
                <a:ea typeface="楷体_GB2312" pitchFamily="49" charset="-122"/>
              </a:rPr>
              <a:t>超时，重置计时器，并重发所有分组</a:t>
            </a:r>
            <a:endParaRPr lang="zh-CN" altLang="en-US" sz="1400" b="1" dirty="0">
              <a:solidFill>
                <a:srgbClr val="000000"/>
              </a:solidFill>
              <a:latin typeface="Comic Sans MS" panose="030F0702030302020204" pitchFamily="66" charset="0"/>
              <a:ea typeface="楷体_GB2312" pitchFamily="49" charset="-122"/>
            </a:endParaRPr>
          </a:p>
        </p:txBody>
      </p:sp>
      <p:sp>
        <p:nvSpPr>
          <p:cNvPr id="35" name="AutoShape 21"/>
          <p:cNvSpPr>
            <a:spLocks noChangeArrowheads="1"/>
          </p:cNvSpPr>
          <p:nvPr/>
        </p:nvSpPr>
        <p:spPr bwMode="auto">
          <a:xfrm>
            <a:off x="1464682" y="2395698"/>
            <a:ext cx="1600200" cy="1215864"/>
          </a:xfrm>
          <a:prstGeom prst="wedgeRoundRectCallout">
            <a:avLst>
              <a:gd name="adj1" fmla="val 55285"/>
              <a:gd name="adj2" fmla="val 52136"/>
              <a:gd name="adj3" fmla="val 16667"/>
            </a:avLst>
          </a:prstGeom>
          <a:solidFill>
            <a:srgbClr val="FFFF00"/>
          </a:solidFill>
          <a:ln w="9525">
            <a:solidFill>
              <a:schemeClr val="tx1"/>
            </a:solidFill>
            <a:miter lim="800000"/>
            <a:headEnd/>
            <a:tailEnd/>
          </a:ln>
        </p:spPr>
        <p:txBody>
          <a:bodyPr/>
          <a:lstStyle>
            <a:lvl1pPr eaLnBrk="0" hangingPunct="0">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None/>
            </a:pPr>
            <a:r>
              <a:rPr lang="zh-CN" altLang="en-US" sz="1400" b="1" dirty="0" smtClean="0">
                <a:solidFill>
                  <a:srgbClr val="000000"/>
                </a:solidFill>
                <a:latin typeface="Comic Sans MS" panose="030F0702030302020204" pitchFamily="66" charset="0"/>
                <a:ea typeface="楷体_GB2312" pitchFamily="49" charset="-122"/>
              </a:rPr>
              <a:t>进程启动后，初始化变量：</a:t>
            </a:r>
            <a:r>
              <a:rPr lang="en-US" altLang="zh-CN" sz="1400" b="1" dirty="0" smtClean="0">
                <a:solidFill>
                  <a:srgbClr val="000000"/>
                </a:solidFill>
                <a:latin typeface="Comic Sans MS" panose="030F0702030302020204" pitchFamily="66" charset="0"/>
                <a:ea typeface="楷体_GB2312" pitchFamily="49" charset="-122"/>
              </a:rPr>
              <a:t>base</a:t>
            </a:r>
            <a:r>
              <a:rPr lang="zh-CN" altLang="en-US" sz="1400" b="1" dirty="0" smtClean="0">
                <a:solidFill>
                  <a:srgbClr val="000000"/>
                </a:solidFill>
                <a:latin typeface="Comic Sans MS" panose="030F0702030302020204" pitchFamily="66" charset="0"/>
                <a:ea typeface="楷体_GB2312" pitchFamily="49" charset="-122"/>
              </a:rPr>
              <a:t>和</a:t>
            </a:r>
            <a:r>
              <a:rPr lang="en-US" altLang="zh-CN" sz="1400" b="1" dirty="0" err="1" smtClean="0">
                <a:latin typeface="Arial" panose="020B0604020202020204" pitchFamily="34" charset="0"/>
              </a:rPr>
              <a:t>nextseqnum</a:t>
            </a:r>
            <a:endParaRPr lang="en-US" altLang="zh-CN" sz="1400" b="1" dirty="0" smtClean="0">
              <a:latin typeface="Arial" panose="020B0604020202020204" pitchFamily="34" charset="0"/>
            </a:endParaRPr>
          </a:p>
          <a:p>
            <a:pPr>
              <a:spcBef>
                <a:spcPct val="0"/>
              </a:spcBef>
              <a:buClrTx/>
              <a:buNone/>
            </a:pPr>
            <a:r>
              <a:rPr lang="zh-CN" altLang="en-US" sz="1400" b="1" dirty="0">
                <a:solidFill>
                  <a:srgbClr val="000000"/>
                </a:solidFill>
                <a:latin typeface="Arial" panose="020B0604020202020204" pitchFamily="34" charset="0"/>
                <a:ea typeface="楷体_GB2312" pitchFamily="49" charset="-122"/>
              </a:rPr>
              <a:t>第一</a:t>
            </a:r>
            <a:r>
              <a:rPr lang="zh-CN" altLang="en-US" sz="1400" b="1" dirty="0" smtClean="0">
                <a:solidFill>
                  <a:srgbClr val="000000"/>
                </a:solidFill>
                <a:latin typeface="Arial" panose="020B0604020202020204" pitchFamily="34" charset="0"/>
                <a:ea typeface="楷体_GB2312" pitchFamily="49" charset="-122"/>
              </a:rPr>
              <a:t>个分组的序号是</a:t>
            </a:r>
            <a:r>
              <a:rPr lang="en-US" altLang="zh-CN" sz="1400" b="1" dirty="0" smtClean="0">
                <a:solidFill>
                  <a:srgbClr val="000000"/>
                </a:solidFill>
                <a:latin typeface="Arial" panose="020B0604020202020204" pitchFamily="34" charset="0"/>
                <a:ea typeface="楷体_GB2312" pitchFamily="49" charset="-122"/>
              </a:rPr>
              <a:t>1</a:t>
            </a:r>
            <a:r>
              <a:rPr lang="zh-CN" altLang="en-US" sz="1400" b="1" dirty="0" smtClean="0">
                <a:solidFill>
                  <a:srgbClr val="000000"/>
                </a:solidFill>
                <a:latin typeface="Arial" panose="020B0604020202020204" pitchFamily="34" charset="0"/>
                <a:ea typeface="楷体_GB2312" pitchFamily="49" charset="-122"/>
              </a:rPr>
              <a:t>，不是</a:t>
            </a:r>
            <a:r>
              <a:rPr lang="en-US" altLang="zh-CN" sz="1400" b="1" dirty="0" smtClean="0">
                <a:solidFill>
                  <a:srgbClr val="000000"/>
                </a:solidFill>
                <a:latin typeface="Arial" panose="020B0604020202020204" pitchFamily="34" charset="0"/>
                <a:ea typeface="楷体_GB2312" pitchFamily="49" charset="-122"/>
              </a:rPr>
              <a:t>0</a:t>
            </a:r>
            <a:r>
              <a:rPr lang="zh-CN" altLang="en-US" sz="1400" b="1" dirty="0" smtClean="0">
                <a:solidFill>
                  <a:srgbClr val="000000"/>
                </a:solidFill>
                <a:latin typeface="Arial" panose="020B0604020202020204" pitchFamily="34" charset="0"/>
                <a:ea typeface="楷体_GB2312" pitchFamily="49" charset="-122"/>
              </a:rPr>
              <a:t>！</a:t>
            </a:r>
            <a:endParaRPr lang="zh-CN" altLang="en-US" sz="1400" b="1" dirty="0">
              <a:solidFill>
                <a:srgbClr val="000000"/>
              </a:solidFill>
              <a:latin typeface="Comic Sans MS" panose="030F0702030302020204" pitchFamily="66" charset="0"/>
              <a:ea typeface="楷体_GB2312" pitchFamily="49" charset="-122"/>
            </a:endParaRPr>
          </a:p>
        </p:txBody>
      </p:sp>
      <p:sp>
        <p:nvSpPr>
          <p:cNvPr id="36" name="AutoShape 21"/>
          <p:cNvSpPr>
            <a:spLocks noChangeArrowheads="1"/>
          </p:cNvSpPr>
          <p:nvPr/>
        </p:nvSpPr>
        <p:spPr bwMode="auto">
          <a:xfrm>
            <a:off x="1510719" y="3847703"/>
            <a:ext cx="1160462" cy="1827609"/>
          </a:xfrm>
          <a:prstGeom prst="wedgeRoundRectCallout">
            <a:avLst>
              <a:gd name="adj1" fmla="val 59873"/>
              <a:gd name="adj2" fmla="val -13237"/>
              <a:gd name="adj3" fmla="val 16667"/>
            </a:avLst>
          </a:prstGeom>
          <a:solidFill>
            <a:srgbClr val="FFFF00"/>
          </a:solidFill>
          <a:ln w="9525">
            <a:solidFill>
              <a:schemeClr val="tx1"/>
            </a:solidFill>
            <a:miter lim="800000"/>
            <a:headEnd/>
            <a:tailEnd/>
          </a:ln>
        </p:spPr>
        <p:txBody>
          <a:bodyPr/>
          <a:lstStyle>
            <a:lvl1pPr eaLnBrk="0" hangingPunct="0">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None/>
            </a:pPr>
            <a:r>
              <a:rPr lang="zh-CN" altLang="en-US" sz="1400" b="1" dirty="0" smtClean="0">
                <a:solidFill>
                  <a:srgbClr val="000000"/>
                </a:solidFill>
                <a:latin typeface="Comic Sans MS" panose="030F0702030302020204" pitchFamily="66" charset="0"/>
                <a:ea typeface="楷体_GB2312" pitchFamily="49" charset="-122"/>
              </a:rPr>
              <a:t>收到一个分组，且收到分组有错误，就什么也不做，就是直接丢弃</a:t>
            </a:r>
            <a:endParaRPr lang="zh-CN" altLang="en-US" sz="1400" b="1" dirty="0">
              <a:solidFill>
                <a:srgbClr val="000000"/>
              </a:solidFill>
              <a:latin typeface="Comic Sans MS" panose="030F0702030302020204" pitchFamily="66" charset="0"/>
              <a:ea typeface="楷体_GB2312" pitchFamily="49" charset="-122"/>
            </a:endParaRPr>
          </a:p>
        </p:txBody>
      </p:sp>
      <p:sp>
        <p:nvSpPr>
          <p:cNvPr id="37" name="AutoShape 21"/>
          <p:cNvSpPr>
            <a:spLocks noChangeArrowheads="1"/>
          </p:cNvSpPr>
          <p:nvPr/>
        </p:nvSpPr>
        <p:spPr bwMode="auto">
          <a:xfrm>
            <a:off x="7179682" y="5124452"/>
            <a:ext cx="3429000" cy="373062"/>
          </a:xfrm>
          <a:prstGeom prst="wedgeRoundRectCallout">
            <a:avLst>
              <a:gd name="adj1" fmla="val -71700"/>
              <a:gd name="adj2" fmla="val 6223"/>
              <a:gd name="adj3" fmla="val 16667"/>
            </a:avLst>
          </a:prstGeom>
          <a:solidFill>
            <a:srgbClr val="FFFF00"/>
          </a:solidFill>
          <a:ln w="9525">
            <a:solidFill>
              <a:schemeClr val="tx1"/>
            </a:solidFill>
            <a:miter lim="800000"/>
            <a:headEnd/>
            <a:tailEnd/>
          </a:ln>
        </p:spPr>
        <p:txBody>
          <a:bodyPr/>
          <a:lstStyle>
            <a:lvl1pPr eaLnBrk="0" hangingPunct="0">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None/>
            </a:pPr>
            <a:r>
              <a:rPr lang="zh-CN" altLang="en-US" sz="1400" b="1" dirty="0" smtClean="0">
                <a:solidFill>
                  <a:srgbClr val="000000"/>
                </a:solidFill>
                <a:latin typeface="Comic Sans MS" panose="030F0702030302020204" pitchFamily="66" charset="0"/>
                <a:ea typeface="楷体_GB2312" pitchFamily="49" charset="-122"/>
              </a:rPr>
              <a:t>收到一个应答分组，且收到分组正确。</a:t>
            </a:r>
            <a:endParaRPr lang="zh-CN" altLang="en-US" sz="1400" b="1" dirty="0">
              <a:solidFill>
                <a:srgbClr val="000000"/>
              </a:solidFill>
              <a:latin typeface="Comic Sans MS" panose="030F0702030302020204" pitchFamily="66" charset="0"/>
              <a:ea typeface="楷体_GB2312" pitchFamily="49" charset="-122"/>
            </a:endParaRPr>
          </a:p>
        </p:txBody>
      </p:sp>
      <p:sp>
        <p:nvSpPr>
          <p:cNvPr id="38" name="AutoShape 21"/>
          <p:cNvSpPr>
            <a:spLocks noChangeArrowheads="1"/>
          </p:cNvSpPr>
          <p:nvPr/>
        </p:nvSpPr>
        <p:spPr bwMode="auto">
          <a:xfrm>
            <a:off x="7391455" y="5573712"/>
            <a:ext cx="3217227" cy="711200"/>
          </a:xfrm>
          <a:prstGeom prst="wedgeRoundRectCallout">
            <a:avLst>
              <a:gd name="adj1" fmla="val -53411"/>
              <a:gd name="adj2" fmla="val -16427"/>
              <a:gd name="adj3" fmla="val 16667"/>
            </a:avLst>
          </a:prstGeom>
          <a:solidFill>
            <a:srgbClr val="FFFF00"/>
          </a:solidFill>
          <a:ln w="9525">
            <a:solidFill>
              <a:schemeClr val="tx1"/>
            </a:solidFill>
            <a:miter lim="800000"/>
            <a:headEnd/>
            <a:tailEnd/>
          </a:ln>
        </p:spPr>
        <p:txBody>
          <a:bodyPr/>
          <a:lstStyle>
            <a:lvl1pPr eaLnBrk="0" hangingPunct="0">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None/>
            </a:pPr>
            <a:r>
              <a:rPr lang="en-US" altLang="zh-CN" sz="1400" b="1" dirty="0" err="1" smtClean="0">
                <a:latin typeface="Arial" panose="020B0604020202020204" pitchFamily="34" charset="0"/>
              </a:rPr>
              <a:t>Getacknum</a:t>
            </a:r>
            <a:r>
              <a:rPr lang="zh-CN" altLang="en-US" sz="1400" b="1" dirty="0" smtClean="0">
                <a:latin typeface="Arial" panose="020B0604020202020204" pitchFamily="34" charset="0"/>
              </a:rPr>
              <a:t>：提取确认的分组的序号</a:t>
            </a:r>
            <a:endParaRPr lang="en-US" altLang="zh-CN" sz="1400" b="1" dirty="0" smtClean="0">
              <a:latin typeface="Arial" panose="020B0604020202020204" pitchFamily="34" charset="0"/>
            </a:endParaRPr>
          </a:p>
          <a:p>
            <a:pPr>
              <a:spcBef>
                <a:spcPct val="0"/>
              </a:spcBef>
              <a:buClrTx/>
              <a:buNone/>
            </a:pPr>
            <a:r>
              <a:rPr lang="zh-CN" altLang="en-US" sz="1400" b="1" dirty="0" smtClean="0">
                <a:solidFill>
                  <a:srgbClr val="000000"/>
                </a:solidFill>
                <a:latin typeface="Arial" panose="020B0604020202020204" pitchFamily="34" charset="0"/>
                <a:ea typeface="楷体_GB2312" pitchFamily="49" charset="-122"/>
              </a:rPr>
              <a:t>修改</a:t>
            </a:r>
            <a:r>
              <a:rPr lang="en-US" altLang="zh-CN" sz="1400" b="1" dirty="0" smtClean="0">
                <a:solidFill>
                  <a:srgbClr val="000000"/>
                </a:solidFill>
                <a:latin typeface="Arial" panose="020B0604020202020204" pitchFamily="34" charset="0"/>
                <a:ea typeface="楷体_GB2312" pitchFamily="49" charset="-122"/>
              </a:rPr>
              <a:t>base</a:t>
            </a:r>
            <a:r>
              <a:rPr lang="zh-CN" altLang="en-US" sz="1400" b="1" dirty="0" smtClean="0">
                <a:solidFill>
                  <a:srgbClr val="000000"/>
                </a:solidFill>
                <a:latin typeface="Arial" panose="020B0604020202020204" pitchFamily="34" charset="0"/>
                <a:ea typeface="楷体_GB2312" pitchFamily="49" charset="-122"/>
              </a:rPr>
              <a:t>的值，表示之前的分组是确认过的。</a:t>
            </a:r>
            <a:endParaRPr lang="zh-CN" altLang="en-US" sz="1400" b="1" dirty="0">
              <a:solidFill>
                <a:srgbClr val="000000"/>
              </a:solidFill>
              <a:latin typeface="Comic Sans MS" panose="030F0702030302020204" pitchFamily="66" charset="0"/>
              <a:ea typeface="楷体_GB2312" pitchFamily="49" charset="-122"/>
            </a:endParaRPr>
          </a:p>
        </p:txBody>
      </p:sp>
      <p:sp>
        <p:nvSpPr>
          <p:cNvPr id="39" name="AutoShape 21"/>
          <p:cNvSpPr>
            <a:spLocks noChangeArrowheads="1"/>
          </p:cNvSpPr>
          <p:nvPr/>
        </p:nvSpPr>
        <p:spPr bwMode="auto">
          <a:xfrm>
            <a:off x="1921882" y="5827712"/>
            <a:ext cx="2622868" cy="914400"/>
          </a:xfrm>
          <a:prstGeom prst="wedgeRoundRectCallout">
            <a:avLst>
              <a:gd name="adj1" fmla="val 60891"/>
              <a:gd name="adj2" fmla="val -32728"/>
              <a:gd name="adj3" fmla="val 16667"/>
            </a:avLst>
          </a:prstGeom>
          <a:solidFill>
            <a:srgbClr val="FFFF00"/>
          </a:solidFill>
          <a:ln w="9525">
            <a:solidFill>
              <a:schemeClr val="tx1"/>
            </a:solidFill>
            <a:miter lim="800000"/>
            <a:headEnd/>
            <a:tailEnd/>
          </a:ln>
        </p:spPr>
        <p:txBody>
          <a:bodyPr/>
          <a:lstStyle>
            <a:lvl1pPr eaLnBrk="0" hangingPunct="0">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None/>
            </a:pPr>
            <a:r>
              <a:rPr lang="zh-CN" altLang="en-US" sz="1400" b="1" dirty="0" smtClean="0">
                <a:latin typeface="Arial" panose="020B0604020202020204" pitchFamily="34" charset="0"/>
              </a:rPr>
              <a:t>如果</a:t>
            </a:r>
            <a:r>
              <a:rPr lang="en-US" altLang="zh-CN" sz="1400" b="1" dirty="0" smtClean="0">
                <a:latin typeface="Arial" panose="020B0604020202020204" pitchFamily="34" charset="0"/>
              </a:rPr>
              <a:t>base </a:t>
            </a:r>
            <a:r>
              <a:rPr lang="en-US" altLang="zh-CN" sz="1400" b="1" dirty="0">
                <a:latin typeface="Arial" panose="020B0604020202020204" pitchFamily="34" charset="0"/>
              </a:rPr>
              <a:t>== </a:t>
            </a:r>
            <a:r>
              <a:rPr lang="en-US" altLang="zh-CN" sz="1400" b="1" dirty="0" err="1" smtClean="0">
                <a:latin typeface="Arial" panose="020B0604020202020204" pitchFamily="34" charset="0"/>
              </a:rPr>
              <a:t>nextseqnum</a:t>
            </a:r>
            <a:r>
              <a:rPr lang="zh-CN" altLang="en-US" sz="1400" b="1" dirty="0" smtClean="0">
                <a:latin typeface="Arial" panose="020B0604020202020204" pitchFamily="34" charset="0"/>
              </a:rPr>
              <a:t>，就说明窗口中没有已发送但未确认的分组了，关闭定时器</a:t>
            </a:r>
            <a:endParaRPr lang="zh-CN" altLang="en-US" sz="1400" b="1" dirty="0">
              <a:solidFill>
                <a:srgbClr val="000000"/>
              </a:solidFill>
              <a:latin typeface="Comic Sans MS" panose="030F0702030302020204" pitchFamily="66" charset="0"/>
              <a:ea typeface="楷体_GB2312" pitchFamily="49" charset="-122"/>
            </a:endParaRPr>
          </a:p>
        </p:txBody>
      </p:sp>
      <p:sp>
        <p:nvSpPr>
          <p:cNvPr id="42" name="AutoShape 21"/>
          <p:cNvSpPr>
            <a:spLocks noChangeArrowheads="1"/>
          </p:cNvSpPr>
          <p:nvPr/>
        </p:nvSpPr>
        <p:spPr bwMode="auto">
          <a:xfrm>
            <a:off x="7179682" y="2246311"/>
            <a:ext cx="3429000" cy="1008937"/>
          </a:xfrm>
          <a:prstGeom prst="wedgeRoundRectCallout">
            <a:avLst>
              <a:gd name="adj1" fmla="val -55843"/>
              <a:gd name="adj2" fmla="val -37807"/>
              <a:gd name="adj3" fmla="val 16667"/>
            </a:avLst>
          </a:prstGeom>
          <a:solidFill>
            <a:srgbClr val="FFFF00"/>
          </a:solidFill>
          <a:ln w="9525">
            <a:solidFill>
              <a:schemeClr val="tx1"/>
            </a:solidFill>
            <a:miter lim="800000"/>
            <a:headEnd/>
            <a:tailEnd/>
          </a:ln>
        </p:spPr>
        <p:txBody>
          <a:bodyPr/>
          <a:lstStyle>
            <a:lvl1pPr eaLnBrk="0" hangingPunct="0">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None/>
            </a:pPr>
            <a:r>
              <a:rPr lang="zh-CN" altLang="en-US" sz="1400" b="1" dirty="0" smtClean="0">
                <a:latin typeface="Arial" panose="020B0604020202020204" pitchFamily="34" charset="0"/>
              </a:rPr>
              <a:t>如果</a:t>
            </a:r>
            <a:r>
              <a:rPr lang="en-US" altLang="zh-CN" sz="1400" b="1" dirty="0" smtClean="0">
                <a:latin typeface="Arial" panose="020B0604020202020204" pitchFamily="34" charset="0"/>
              </a:rPr>
              <a:t>base </a:t>
            </a:r>
            <a:r>
              <a:rPr lang="en-US" altLang="zh-CN" sz="1400" b="1" dirty="0">
                <a:latin typeface="Arial" panose="020B0604020202020204" pitchFamily="34" charset="0"/>
              </a:rPr>
              <a:t>== </a:t>
            </a:r>
            <a:r>
              <a:rPr lang="en-US" altLang="zh-CN" sz="1400" b="1" dirty="0" err="1" smtClean="0">
                <a:latin typeface="Arial" panose="020B0604020202020204" pitchFamily="34" charset="0"/>
              </a:rPr>
              <a:t>nextseqnum</a:t>
            </a:r>
            <a:r>
              <a:rPr lang="zh-CN" altLang="en-US" sz="1400" b="1" dirty="0" smtClean="0">
                <a:latin typeface="Arial" panose="020B0604020202020204" pitchFamily="34" charset="0"/>
              </a:rPr>
              <a:t>，就说明之前，窗口中没有已发送但未确认的分组了，定时器是关闭的，所以需要重启定时器</a:t>
            </a:r>
            <a:endParaRPr lang="zh-CN" altLang="en-US" sz="1400" b="1" dirty="0">
              <a:solidFill>
                <a:srgbClr val="000000"/>
              </a:solidFill>
              <a:latin typeface="Comic Sans MS" panose="030F0702030302020204" pitchFamily="66" charset="0"/>
              <a:ea typeface="楷体_GB2312" pitchFamily="49" charset="-122"/>
            </a:endParaRPr>
          </a:p>
        </p:txBody>
      </p:sp>
      <p:pic>
        <p:nvPicPr>
          <p:cNvPr id="43" name="图片 42"/>
          <p:cNvPicPr>
            <a:picLocks noChangeAspect="1"/>
          </p:cNvPicPr>
          <p:nvPr/>
        </p:nvPicPr>
        <p:blipFill>
          <a:blip r:embed="rId3"/>
          <a:stretch>
            <a:fillRect/>
          </a:stretch>
        </p:blipFill>
        <p:spPr>
          <a:xfrm>
            <a:off x="8996708" y="538212"/>
            <a:ext cx="3040643" cy="1242168"/>
          </a:xfrm>
          <a:prstGeom prst="rect">
            <a:avLst/>
          </a:prstGeom>
        </p:spPr>
      </p:pic>
    </p:spTree>
    <p:extLst>
      <p:ext uri="{BB962C8B-B14F-4D97-AF65-F5344CB8AC3E}">
        <p14:creationId xmlns:p14="http://schemas.microsoft.com/office/powerpoint/2010/main" val="34256783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circle(in)">
                                      <p:cBhvr>
                                        <p:cTn id="16" dur="20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wipe(down)">
                                      <p:cBhvr>
                                        <p:cTn id="21" dur="500"/>
                                        <p:tgtEl>
                                          <p:spTgt spid="43"/>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circle(in)">
                                      <p:cBhvr>
                                        <p:cTn id="26" dur="2000"/>
                                        <p:tgtEl>
                                          <p:spTgt spid="3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9">
                                            <p:txEl>
                                              <p:pRg st="8" end="8"/>
                                            </p:txEl>
                                          </p:spTgt>
                                        </p:tgtEl>
                                        <p:attrNameLst>
                                          <p:attrName>style.visibility</p:attrName>
                                        </p:attrNameLst>
                                      </p:cBhvr>
                                      <p:to>
                                        <p:strVal val="visible"/>
                                      </p:to>
                                    </p:set>
                                    <p:animEffect transition="in" filter="wipe(down)">
                                      <p:cBhvr>
                                        <p:cTn id="31" dur="500"/>
                                        <p:tgtEl>
                                          <p:spTgt spid="19">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grpId="0" nodeType="click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circle(in)">
                                      <p:cBhvr>
                                        <p:cTn id="36" dur="2000"/>
                                        <p:tgtEl>
                                          <p:spTgt spid="3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19">
                                            <p:txEl>
                                              <p:pRg st="1" end="1"/>
                                            </p:txEl>
                                          </p:spTgt>
                                        </p:tgtEl>
                                        <p:attrNameLst>
                                          <p:attrName>style.visibility</p:attrName>
                                        </p:attrNameLst>
                                      </p:cBhvr>
                                      <p:to>
                                        <p:strVal val="visible"/>
                                      </p:to>
                                    </p:set>
                                    <p:animEffect transition="in" filter="wipe(down)">
                                      <p:cBhvr>
                                        <p:cTn id="41" dur="500"/>
                                        <p:tgtEl>
                                          <p:spTgt spid="19">
                                            <p:txEl>
                                              <p:pRg st="1" end="1"/>
                                            </p:txEl>
                                          </p:spTgt>
                                        </p:tgtEl>
                                      </p:cBhvr>
                                    </p:animEffect>
                                  </p:childTnLst>
                                </p:cTn>
                              </p:par>
                              <p:par>
                                <p:cTn id="42" presetID="22" presetClass="entr" presetSubtype="4" fill="hold" nodeType="withEffect">
                                  <p:stCondLst>
                                    <p:cond delay="0"/>
                                  </p:stCondLst>
                                  <p:childTnLst>
                                    <p:set>
                                      <p:cBhvr>
                                        <p:cTn id="43" dur="1" fill="hold">
                                          <p:stCondLst>
                                            <p:cond delay="0"/>
                                          </p:stCondLst>
                                        </p:cTn>
                                        <p:tgtEl>
                                          <p:spTgt spid="19">
                                            <p:txEl>
                                              <p:pRg st="2" end="2"/>
                                            </p:txEl>
                                          </p:spTgt>
                                        </p:tgtEl>
                                        <p:attrNameLst>
                                          <p:attrName>style.visibility</p:attrName>
                                        </p:attrNameLst>
                                      </p:cBhvr>
                                      <p:to>
                                        <p:strVal val="visible"/>
                                      </p:to>
                                    </p:set>
                                    <p:animEffect transition="in" filter="wipe(down)">
                                      <p:cBhvr>
                                        <p:cTn id="44" dur="500"/>
                                        <p:tgtEl>
                                          <p:spTgt spid="19">
                                            <p:txEl>
                                              <p:pRg st="2" end="2"/>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6" presetClass="entr" presetSubtype="16"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circle(in)">
                                      <p:cBhvr>
                                        <p:cTn id="49" dur="2000"/>
                                        <p:tgtEl>
                                          <p:spTgt spid="3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19">
                                            <p:txEl>
                                              <p:pRg st="3" end="3"/>
                                            </p:txEl>
                                          </p:spTgt>
                                        </p:tgtEl>
                                        <p:attrNameLst>
                                          <p:attrName>style.visibility</p:attrName>
                                        </p:attrNameLst>
                                      </p:cBhvr>
                                      <p:to>
                                        <p:strVal val="visible"/>
                                      </p:to>
                                    </p:set>
                                    <p:animEffect transition="in" filter="wipe(down)">
                                      <p:cBhvr>
                                        <p:cTn id="54" dur="500"/>
                                        <p:tgtEl>
                                          <p:spTgt spid="19">
                                            <p:txEl>
                                              <p:pRg st="3" end="3"/>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6" presetClass="entr" presetSubtype="16" fill="hold" grpId="0" nodeType="click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circle(in)">
                                      <p:cBhvr>
                                        <p:cTn id="59" dur="2000"/>
                                        <p:tgtEl>
                                          <p:spTgt spid="42"/>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nodeType="clickEffect">
                                  <p:stCondLst>
                                    <p:cond delay="0"/>
                                  </p:stCondLst>
                                  <p:childTnLst>
                                    <p:set>
                                      <p:cBhvr>
                                        <p:cTn id="63" dur="1" fill="hold">
                                          <p:stCondLst>
                                            <p:cond delay="0"/>
                                          </p:stCondLst>
                                        </p:cTn>
                                        <p:tgtEl>
                                          <p:spTgt spid="19">
                                            <p:txEl>
                                              <p:pRg st="4" end="4"/>
                                            </p:txEl>
                                          </p:spTgt>
                                        </p:tgtEl>
                                        <p:attrNameLst>
                                          <p:attrName>style.visibility</p:attrName>
                                        </p:attrNameLst>
                                      </p:cBhvr>
                                      <p:to>
                                        <p:strVal val="visible"/>
                                      </p:to>
                                    </p:set>
                                    <p:animEffect transition="in" filter="wipe(down)">
                                      <p:cBhvr>
                                        <p:cTn id="64" dur="500"/>
                                        <p:tgtEl>
                                          <p:spTgt spid="19">
                                            <p:txEl>
                                              <p:pRg st="4" end="4"/>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nodeType="clickEffect">
                                  <p:stCondLst>
                                    <p:cond delay="0"/>
                                  </p:stCondLst>
                                  <p:childTnLst>
                                    <p:set>
                                      <p:cBhvr>
                                        <p:cTn id="68" dur="1" fill="hold">
                                          <p:stCondLst>
                                            <p:cond delay="0"/>
                                          </p:stCondLst>
                                        </p:cTn>
                                        <p:tgtEl>
                                          <p:spTgt spid="19">
                                            <p:txEl>
                                              <p:pRg st="5" end="5"/>
                                            </p:txEl>
                                          </p:spTgt>
                                        </p:tgtEl>
                                        <p:attrNameLst>
                                          <p:attrName>style.visibility</p:attrName>
                                        </p:attrNameLst>
                                      </p:cBhvr>
                                      <p:to>
                                        <p:strVal val="visible"/>
                                      </p:to>
                                    </p:set>
                                    <p:animEffect transition="in" filter="wipe(down)">
                                      <p:cBhvr>
                                        <p:cTn id="69" dur="500"/>
                                        <p:tgtEl>
                                          <p:spTgt spid="19">
                                            <p:txEl>
                                              <p:pRg st="5" end="5"/>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13">
                                            <p:txEl>
                                              <p:pRg st="0" end="0"/>
                                            </p:txEl>
                                          </p:spTgt>
                                        </p:tgtEl>
                                        <p:attrNameLst>
                                          <p:attrName>style.visibility</p:attrName>
                                        </p:attrNameLst>
                                      </p:cBhvr>
                                      <p:to>
                                        <p:strVal val="visible"/>
                                      </p:to>
                                    </p:set>
                                    <p:animEffect transition="in" filter="wipe(down)">
                                      <p:cBhvr>
                                        <p:cTn id="74" dur="500"/>
                                        <p:tgtEl>
                                          <p:spTgt spid="13">
                                            <p:txEl>
                                              <p:pRg st="0" end="0"/>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6" presetClass="entr" presetSubtype="16" fill="hold" grpId="0" nodeType="click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circle(in)">
                                      <p:cBhvr>
                                        <p:cTn id="79" dur="2000"/>
                                        <p:tgtEl>
                                          <p:spTgt spid="34"/>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nodeType="clickEffect">
                                  <p:stCondLst>
                                    <p:cond delay="0"/>
                                  </p:stCondLst>
                                  <p:childTnLst>
                                    <p:set>
                                      <p:cBhvr>
                                        <p:cTn id="83" dur="1" fill="hold">
                                          <p:stCondLst>
                                            <p:cond delay="0"/>
                                          </p:stCondLst>
                                        </p:cTn>
                                        <p:tgtEl>
                                          <p:spTgt spid="13">
                                            <p:txEl>
                                              <p:pRg st="1" end="1"/>
                                            </p:txEl>
                                          </p:spTgt>
                                        </p:tgtEl>
                                        <p:attrNameLst>
                                          <p:attrName>style.visibility</p:attrName>
                                        </p:attrNameLst>
                                      </p:cBhvr>
                                      <p:to>
                                        <p:strVal val="visible"/>
                                      </p:to>
                                    </p:set>
                                    <p:animEffect transition="in" filter="wipe(down)">
                                      <p:cBhvr>
                                        <p:cTn id="84" dur="500"/>
                                        <p:tgtEl>
                                          <p:spTgt spid="13">
                                            <p:txEl>
                                              <p:pRg st="1" end="1"/>
                                            </p:txEl>
                                          </p:spTgt>
                                        </p:tgtEl>
                                      </p:cBhvr>
                                    </p:animEffect>
                                  </p:childTnLst>
                                </p:cTn>
                              </p:par>
                              <p:par>
                                <p:cTn id="85" presetID="22" presetClass="entr" presetSubtype="4" fill="hold" nodeType="withEffect">
                                  <p:stCondLst>
                                    <p:cond delay="0"/>
                                  </p:stCondLst>
                                  <p:childTnLst>
                                    <p:set>
                                      <p:cBhvr>
                                        <p:cTn id="86" dur="1" fill="hold">
                                          <p:stCondLst>
                                            <p:cond delay="0"/>
                                          </p:stCondLst>
                                        </p:cTn>
                                        <p:tgtEl>
                                          <p:spTgt spid="13">
                                            <p:txEl>
                                              <p:pRg st="2" end="2"/>
                                            </p:txEl>
                                          </p:spTgt>
                                        </p:tgtEl>
                                        <p:attrNameLst>
                                          <p:attrName>style.visibility</p:attrName>
                                        </p:attrNameLst>
                                      </p:cBhvr>
                                      <p:to>
                                        <p:strVal val="visible"/>
                                      </p:to>
                                    </p:set>
                                    <p:animEffect transition="in" filter="wipe(down)">
                                      <p:cBhvr>
                                        <p:cTn id="87" dur="500"/>
                                        <p:tgtEl>
                                          <p:spTgt spid="13">
                                            <p:txEl>
                                              <p:pRg st="2" end="2"/>
                                            </p:txEl>
                                          </p:spTgt>
                                        </p:tgtEl>
                                      </p:cBhvr>
                                    </p:animEffect>
                                  </p:childTnLst>
                                </p:cTn>
                              </p:par>
                              <p:par>
                                <p:cTn id="88" presetID="22" presetClass="entr" presetSubtype="4" fill="hold" nodeType="withEffect">
                                  <p:stCondLst>
                                    <p:cond delay="0"/>
                                  </p:stCondLst>
                                  <p:childTnLst>
                                    <p:set>
                                      <p:cBhvr>
                                        <p:cTn id="89" dur="1" fill="hold">
                                          <p:stCondLst>
                                            <p:cond delay="0"/>
                                          </p:stCondLst>
                                        </p:cTn>
                                        <p:tgtEl>
                                          <p:spTgt spid="13">
                                            <p:txEl>
                                              <p:pRg st="3" end="3"/>
                                            </p:txEl>
                                          </p:spTgt>
                                        </p:tgtEl>
                                        <p:attrNameLst>
                                          <p:attrName>style.visibility</p:attrName>
                                        </p:attrNameLst>
                                      </p:cBhvr>
                                      <p:to>
                                        <p:strVal val="visible"/>
                                      </p:to>
                                    </p:set>
                                    <p:animEffect transition="in" filter="wipe(down)">
                                      <p:cBhvr>
                                        <p:cTn id="90" dur="500"/>
                                        <p:tgtEl>
                                          <p:spTgt spid="13">
                                            <p:txEl>
                                              <p:pRg st="3" end="3"/>
                                            </p:txEl>
                                          </p:spTgt>
                                        </p:tgtEl>
                                      </p:cBhvr>
                                    </p:animEffect>
                                  </p:childTnLst>
                                </p:cTn>
                              </p:par>
                              <p:par>
                                <p:cTn id="91" presetID="22" presetClass="entr" presetSubtype="4" fill="hold" nodeType="withEffect">
                                  <p:stCondLst>
                                    <p:cond delay="0"/>
                                  </p:stCondLst>
                                  <p:childTnLst>
                                    <p:set>
                                      <p:cBhvr>
                                        <p:cTn id="92" dur="1" fill="hold">
                                          <p:stCondLst>
                                            <p:cond delay="0"/>
                                          </p:stCondLst>
                                        </p:cTn>
                                        <p:tgtEl>
                                          <p:spTgt spid="13">
                                            <p:txEl>
                                              <p:pRg st="4" end="4"/>
                                            </p:txEl>
                                          </p:spTgt>
                                        </p:tgtEl>
                                        <p:attrNameLst>
                                          <p:attrName>style.visibility</p:attrName>
                                        </p:attrNameLst>
                                      </p:cBhvr>
                                      <p:to>
                                        <p:strVal val="visible"/>
                                      </p:to>
                                    </p:set>
                                    <p:animEffect transition="in" filter="wipe(down)">
                                      <p:cBhvr>
                                        <p:cTn id="93" dur="500"/>
                                        <p:tgtEl>
                                          <p:spTgt spid="13">
                                            <p:txEl>
                                              <p:pRg st="4" end="4"/>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6" presetClass="entr" presetSubtype="16" fill="hold" grpId="0" nodeType="clickEffect">
                                  <p:stCondLst>
                                    <p:cond delay="0"/>
                                  </p:stCondLst>
                                  <p:childTnLst>
                                    <p:set>
                                      <p:cBhvr>
                                        <p:cTn id="97" dur="1" fill="hold">
                                          <p:stCondLst>
                                            <p:cond delay="0"/>
                                          </p:stCondLst>
                                        </p:cTn>
                                        <p:tgtEl>
                                          <p:spTgt spid="37"/>
                                        </p:tgtEl>
                                        <p:attrNameLst>
                                          <p:attrName>style.visibility</p:attrName>
                                        </p:attrNameLst>
                                      </p:cBhvr>
                                      <p:to>
                                        <p:strVal val="visible"/>
                                      </p:to>
                                    </p:set>
                                    <p:animEffect transition="in" filter="circle(in)">
                                      <p:cBhvr>
                                        <p:cTn id="98" dur="2000"/>
                                        <p:tgtEl>
                                          <p:spTgt spid="37"/>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nodeType="clickEffect">
                                  <p:stCondLst>
                                    <p:cond delay="0"/>
                                  </p:stCondLst>
                                  <p:childTnLst>
                                    <p:set>
                                      <p:cBhvr>
                                        <p:cTn id="102" dur="1" fill="hold">
                                          <p:stCondLst>
                                            <p:cond delay="0"/>
                                          </p:stCondLst>
                                        </p:cTn>
                                        <p:tgtEl>
                                          <p:spTgt spid="21">
                                            <p:txEl>
                                              <p:pRg st="0" end="0"/>
                                            </p:txEl>
                                          </p:spTgt>
                                        </p:tgtEl>
                                        <p:attrNameLst>
                                          <p:attrName>style.visibility</p:attrName>
                                        </p:attrNameLst>
                                      </p:cBhvr>
                                      <p:to>
                                        <p:strVal val="visible"/>
                                      </p:to>
                                    </p:set>
                                    <p:animEffect transition="in" filter="wipe(down)">
                                      <p:cBhvr>
                                        <p:cTn id="103" dur="500"/>
                                        <p:tgtEl>
                                          <p:spTgt spid="21">
                                            <p:txEl>
                                              <p:pRg st="0" end="0"/>
                                            </p:txEl>
                                          </p:spTgt>
                                        </p:tgtEl>
                                      </p:cBhvr>
                                    </p:animEffect>
                                  </p:childTnLst>
                                </p:cTn>
                              </p:par>
                            </p:childTnLst>
                          </p:cTn>
                        </p:par>
                      </p:childTnLst>
                    </p:cTn>
                  </p:par>
                  <p:par>
                    <p:cTn id="104" fill="hold">
                      <p:stCondLst>
                        <p:cond delay="indefinite"/>
                      </p:stCondLst>
                      <p:childTnLst>
                        <p:par>
                          <p:cTn id="105" fill="hold">
                            <p:stCondLst>
                              <p:cond delay="0"/>
                            </p:stCondLst>
                            <p:childTnLst>
                              <p:par>
                                <p:cTn id="106" presetID="6" presetClass="entr" presetSubtype="16" fill="hold" grpId="0" nodeType="clickEffect">
                                  <p:stCondLst>
                                    <p:cond delay="0"/>
                                  </p:stCondLst>
                                  <p:childTnLst>
                                    <p:set>
                                      <p:cBhvr>
                                        <p:cTn id="107" dur="1" fill="hold">
                                          <p:stCondLst>
                                            <p:cond delay="0"/>
                                          </p:stCondLst>
                                        </p:cTn>
                                        <p:tgtEl>
                                          <p:spTgt spid="38"/>
                                        </p:tgtEl>
                                        <p:attrNameLst>
                                          <p:attrName>style.visibility</p:attrName>
                                        </p:attrNameLst>
                                      </p:cBhvr>
                                      <p:to>
                                        <p:strVal val="visible"/>
                                      </p:to>
                                    </p:set>
                                    <p:animEffect transition="in" filter="circle(in)">
                                      <p:cBhvr>
                                        <p:cTn id="108" dur="2000"/>
                                        <p:tgtEl>
                                          <p:spTgt spid="38"/>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nodeType="clickEffect">
                                  <p:stCondLst>
                                    <p:cond delay="0"/>
                                  </p:stCondLst>
                                  <p:childTnLst>
                                    <p:set>
                                      <p:cBhvr>
                                        <p:cTn id="112" dur="1" fill="hold">
                                          <p:stCondLst>
                                            <p:cond delay="0"/>
                                          </p:stCondLst>
                                        </p:cTn>
                                        <p:tgtEl>
                                          <p:spTgt spid="21">
                                            <p:txEl>
                                              <p:pRg st="1" end="1"/>
                                            </p:txEl>
                                          </p:spTgt>
                                        </p:tgtEl>
                                        <p:attrNameLst>
                                          <p:attrName>style.visibility</p:attrName>
                                        </p:attrNameLst>
                                      </p:cBhvr>
                                      <p:to>
                                        <p:strVal val="visible"/>
                                      </p:to>
                                    </p:set>
                                    <p:animEffect transition="in" filter="wipe(down)">
                                      <p:cBhvr>
                                        <p:cTn id="113" dur="500"/>
                                        <p:tgtEl>
                                          <p:spTgt spid="21">
                                            <p:txEl>
                                              <p:pRg st="1" end="1"/>
                                            </p:txEl>
                                          </p:spTgt>
                                        </p:tgtEl>
                                      </p:cBhvr>
                                    </p:animEffect>
                                  </p:childTnLst>
                                </p:cTn>
                              </p:par>
                            </p:childTnLst>
                          </p:cTn>
                        </p:par>
                      </p:childTnLst>
                    </p:cTn>
                  </p:par>
                  <p:par>
                    <p:cTn id="114" fill="hold">
                      <p:stCondLst>
                        <p:cond delay="indefinite"/>
                      </p:stCondLst>
                      <p:childTnLst>
                        <p:par>
                          <p:cTn id="115" fill="hold">
                            <p:stCondLst>
                              <p:cond delay="0"/>
                            </p:stCondLst>
                            <p:childTnLst>
                              <p:par>
                                <p:cTn id="116" presetID="6" presetClass="entr" presetSubtype="16" fill="hold" grpId="0" nodeType="clickEffect">
                                  <p:stCondLst>
                                    <p:cond delay="0"/>
                                  </p:stCondLst>
                                  <p:childTnLst>
                                    <p:set>
                                      <p:cBhvr>
                                        <p:cTn id="117" dur="1" fill="hold">
                                          <p:stCondLst>
                                            <p:cond delay="0"/>
                                          </p:stCondLst>
                                        </p:cTn>
                                        <p:tgtEl>
                                          <p:spTgt spid="39"/>
                                        </p:tgtEl>
                                        <p:attrNameLst>
                                          <p:attrName>style.visibility</p:attrName>
                                        </p:attrNameLst>
                                      </p:cBhvr>
                                      <p:to>
                                        <p:strVal val="visible"/>
                                      </p:to>
                                    </p:set>
                                    <p:animEffect transition="in" filter="circle(in)">
                                      <p:cBhvr>
                                        <p:cTn id="118" dur="2000"/>
                                        <p:tgtEl>
                                          <p:spTgt spid="39"/>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4" fill="hold" nodeType="clickEffect">
                                  <p:stCondLst>
                                    <p:cond delay="0"/>
                                  </p:stCondLst>
                                  <p:childTnLst>
                                    <p:set>
                                      <p:cBhvr>
                                        <p:cTn id="122" dur="1" fill="hold">
                                          <p:stCondLst>
                                            <p:cond delay="0"/>
                                          </p:stCondLst>
                                        </p:cTn>
                                        <p:tgtEl>
                                          <p:spTgt spid="21">
                                            <p:txEl>
                                              <p:pRg st="2" end="2"/>
                                            </p:txEl>
                                          </p:spTgt>
                                        </p:tgtEl>
                                        <p:attrNameLst>
                                          <p:attrName>style.visibility</p:attrName>
                                        </p:attrNameLst>
                                      </p:cBhvr>
                                      <p:to>
                                        <p:strVal val="visible"/>
                                      </p:to>
                                    </p:set>
                                    <p:animEffect transition="in" filter="wipe(down)">
                                      <p:cBhvr>
                                        <p:cTn id="123" dur="500"/>
                                        <p:tgtEl>
                                          <p:spTgt spid="21">
                                            <p:txEl>
                                              <p:pRg st="2" end="2"/>
                                            </p:txEl>
                                          </p:spTgt>
                                        </p:tgtEl>
                                      </p:cBhvr>
                                    </p:animEffect>
                                  </p:childTnLst>
                                </p:cTn>
                              </p:par>
                              <p:par>
                                <p:cTn id="124" presetID="22" presetClass="entr" presetSubtype="4" fill="hold" nodeType="withEffect">
                                  <p:stCondLst>
                                    <p:cond delay="0"/>
                                  </p:stCondLst>
                                  <p:childTnLst>
                                    <p:set>
                                      <p:cBhvr>
                                        <p:cTn id="125" dur="1" fill="hold">
                                          <p:stCondLst>
                                            <p:cond delay="0"/>
                                          </p:stCondLst>
                                        </p:cTn>
                                        <p:tgtEl>
                                          <p:spTgt spid="21">
                                            <p:txEl>
                                              <p:pRg st="3" end="3"/>
                                            </p:txEl>
                                          </p:spTgt>
                                        </p:tgtEl>
                                        <p:attrNameLst>
                                          <p:attrName>style.visibility</p:attrName>
                                        </p:attrNameLst>
                                      </p:cBhvr>
                                      <p:to>
                                        <p:strVal val="visible"/>
                                      </p:to>
                                    </p:set>
                                    <p:animEffect transition="in" filter="wipe(down)">
                                      <p:cBhvr>
                                        <p:cTn id="126" dur="500"/>
                                        <p:tgtEl>
                                          <p:spTgt spid="21">
                                            <p:txEl>
                                              <p:pRg st="3" end="3"/>
                                            </p:txEl>
                                          </p:spTgt>
                                        </p:tgtEl>
                                      </p:cBhvr>
                                    </p:animEffect>
                                  </p:childTnLst>
                                </p:cTn>
                              </p:par>
                              <p:par>
                                <p:cTn id="127" presetID="22" presetClass="entr" presetSubtype="4" fill="hold" nodeType="withEffect">
                                  <p:stCondLst>
                                    <p:cond delay="0"/>
                                  </p:stCondLst>
                                  <p:childTnLst>
                                    <p:set>
                                      <p:cBhvr>
                                        <p:cTn id="128" dur="1" fill="hold">
                                          <p:stCondLst>
                                            <p:cond delay="0"/>
                                          </p:stCondLst>
                                        </p:cTn>
                                        <p:tgtEl>
                                          <p:spTgt spid="21">
                                            <p:txEl>
                                              <p:pRg st="4" end="4"/>
                                            </p:txEl>
                                          </p:spTgt>
                                        </p:tgtEl>
                                        <p:attrNameLst>
                                          <p:attrName>style.visibility</p:attrName>
                                        </p:attrNameLst>
                                      </p:cBhvr>
                                      <p:to>
                                        <p:strVal val="visible"/>
                                      </p:to>
                                    </p:set>
                                    <p:animEffect transition="in" filter="wipe(down)">
                                      <p:cBhvr>
                                        <p:cTn id="129" dur="500"/>
                                        <p:tgtEl>
                                          <p:spTgt spid="21">
                                            <p:txEl>
                                              <p:pRg st="4" end="4"/>
                                            </p:txEl>
                                          </p:spTgt>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4" fill="hold" nodeType="clickEffect">
                                  <p:stCondLst>
                                    <p:cond delay="0"/>
                                  </p:stCondLst>
                                  <p:childTnLst>
                                    <p:set>
                                      <p:cBhvr>
                                        <p:cTn id="133" dur="1" fill="hold">
                                          <p:stCondLst>
                                            <p:cond delay="0"/>
                                          </p:stCondLst>
                                        </p:cTn>
                                        <p:tgtEl>
                                          <p:spTgt spid="27">
                                            <p:txEl>
                                              <p:pRg st="2" end="2"/>
                                            </p:txEl>
                                          </p:spTgt>
                                        </p:tgtEl>
                                        <p:attrNameLst>
                                          <p:attrName>style.visibility</p:attrName>
                                        </p:attrNameLst>
                                      </p:cBhvr>
                                      <p:to>
                                        <p:strVal val="visible"/>
                                      </p:to>
                                    </p:set>
                                    <p:animEffect transition="in" filter="wipe(down)">
                                      <p:cBhvr>
                                        <p:cTn id="134" dur="500"/>
                                        <p:tgtEl>
                                          <p:spTgt spid="27">
                                            <p:txEl>
                                              <p:pRg st="2" end="2"/>
                                            </p:txEl>
                                          </p:spTgt>
                                        </p:tgtEl>
                                      </p:cBhvr>
                                    </p:animEffect>
                                  </p:childTnLst>
                                </p:cTn>
                              </p:par>
                            </p:childTnLst>
                          </p:cTn>
                        </p:par>
                      </p:childTnLst>
                    </p:cTn>
                  </p:par>
                  <p:par>
                    <p:cTn id="135" fill="hold">
                      <p:stCondLst>
                        <p:cond delay="indefinite"/>
                      </p:stCondLst>
                      <p:childTnLst>
                        <p:par>
                          <p:cTn id="136" fill="hold">
                            <p:stCondLst>
                              <p:cond delay="0"/>
                            </p:stCondLst>
                            <p:childTnLst>
                              <p:par>
                                <p:cTn id="137" presetID="6" presetClass="entr" presetSubtype="16" fill="hold" grpId="0" nodeType="clickEffect">
                                  <p:stCondLst>
                                    <p:cond delay="0"/>
                                  </p:stCondLst>
                                  <p:childTnLst>
                                    <p:set>
                                      <p:cBhvr>
                                        <p:cTn id="138" dur="1" fill="hold">
                                          <p:stCondLst>
                                            <p:cond delay="0"/>
                                          </p:stCondLst>
                                        </p:cTn>
                                        <p:tgtEl>
                                          <p:spTgt spid="36"/>
                                        </p:tgtEl>
                                        <p:attrNameLst>
                                          <p:attrName>style.visibility</p:attrName>
                                        </p:attrNameLst>
                                      </p:cBhvr>
                                      <p:to>
                                        <p:strVal val="visible"/>
                                      </p:to>
                                    </p:set>
                                    <p:animEffect transition="in" filter="circle(in)">
                                      <p:cBhvr>
                                        <p:cTn id="139" dur="2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31" grpId="0" animBg="1"/>
      <p:bldP spid="32" grpId="0" animBg="1"/>
      <p:bldP spid="33" grpId="0" animBg="1"/>
      <p:bldP spid="34" grpId="0" animBg="1"/>
      <p:bldP spid="35" grpId="0" animBg="1"/>
      <p:bldP spid="36" grpId="0" animBg="1"/>
      <p:bldP spid="37" grpId="0" animBg="1"/>
      <p:bldP spid="38" grpId="0" animBg="1"/>
      <p:bldP spid="39" grpId="0" animBg="1"/>
      <p:bldP spid="42"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1754188" y="3810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cs typeface="+mn-ea"/>
                <a:sym typeface="+mn-lt"/>
              </a:rPr>
              <a:t>可靠数据传输原理</a:t>
            </a:r>
          </a:p>
        </p:txBody>
      </p:sp>
      <p:sp>
        <p:nvSpPr>
          <p:cNvPr id="41" name="矩形 40"/>
          <p:cNvSpPr/>
          <p:nvPr/>
        </p:nvSpPr>
        <p:spPr>
          <a:xfrm>
            <a:off x="3414803" y="57834"/>
            <a:ext cx="5365571" cy="646331"/>
          </a:xfrm>
          <a:prstGeom prst="rect">
            <a:avLst/>
          </a:prstGeom>
        </p:spPr>
        <p:txBody>
          <a:bodyPr wrap="none">
            <a:spAutoFit/>
          </a:bodyPr>
          <a:lstStyle/>
          <a:p>
            <a:pPr algn="ctr"/>
            <a:r>
              <a:rPr lang="en-US" altLang="zh-CN" sz="3600" b="1" dirty="0">
                <a:solidFill>
                  <a:schemeClr val="accent1"/>
                </a:solidFill>
                <a:cs typeface="+mn-ea"/>
                <a:sym typeface="+mn-lt"/>
              </a:rPr>
              <a:t>GBN: </a:t>
            </a:r>
            <a:r>
              <a:rPr lang="zh-CN" altLang="en-US" sz="3600" b="1" dirty="0">
                <a:solidFill>
                  <a:schemeClr val="accent1"/>
                </a:solidFill>
                <a:cs typeface="+mn-ea"/>
                <a:sym typeface="+mn-lt"/>
              </a:rPr>
              <a:t>接收</a:t>
            </a:r>
            <a:r>
              <a:rPr lang="zh-CN" altLang="en-US" sz="3600" b="1" dirty="0" smtClean="0">
                <a:solidFill>
                  <a:schemeClr val="accent1"/>
                </a:solidFill>
                <a:cs typeface="+mn-ea"/>
                <a:sym typeface="+mn-lt"/>
              </a:rPr>
              <a:t>方</a:t>
            </a:r>
            <a:r>
              <a:rPr lang="zh-CN" altLang="en-US" sz="3600" b="1" dirty="0">
                <a:solidFill>
                  <a:schemeClr val="accent1"/>
                </a:solidFill>
                <a:cs typeface="+mn-ea"/>
                <a:sym typeface="+mn-lt"/>
              </a:rPr>
              <a:t>扩展的 </a:t>
            </a:r>
            <a:r>
              <a:rPr lang="en-US" altLang="zh-CN" sz="3600" b="1" dirty="0">
                <a:solidFill>
                  <a:schemeClr val="accent1"/>
                </a:solidFill>
                <a:cs typeface="+mn-ea"/>
                <a:sym typeface="+mn-lt"/>
              </a:rPr>
              <a:t>FSM</a:t>
            </a:r>
          </a:p>
        </p:txBody>
      </p:sp>
      <p:sp>
        <p:nvSpPr>
          <p:cNvPr id="44" name="Rectangle 3"/>
          <p:cNvSpPr txBox="1">
            <a:spLocks noChangeArrowheads="1"/>
          </p:cNvSpPr>
          <p:nvPr/>
        </p:nvSpPr>
        <p:spPr>
          <a:xfrm>
            <a:off x="1676532" y="4152025"/>
            <a:ext cx="9821156" cy="28543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smtClean="0">
                <a:latin typeface="+mn-ea"/>
              </a:rPr>
              <a:t>只有</a:t>
            </a:r>
            <a:r>
              <a:rPr lang="en-US" altLang="zh-CN" sz="2400" dirty="0" smtClean="0">
                <a:latin typeface="+mn-ea"/>
              </a:rPr>
              <a:t>ACK: </a:t>
            </a:r>
            <a:r>
              <a:rPr lang="zh-CN" altLang="en-US" sz="2400" dirty="0" smtClean="0">
                <a:latin typeface="+mn-ea"/>
              </a:rPr>
              <a:t>对接收的分组总是发送具有最高按序序号的</a:t>
            </a:r>
            <a:r>
              <a:rPr lang="en-US" altLang="zh-CN" sz="2400" dirty="0" smtClean="0">
                <a:latin typeface="+mn-ea"/>
              </a:rPr>
              <a:t>ACK</a:t>
            </a:r>
          </a:p>
          <a:p>
            <a:pPr lvl="1"/>
            <a:r>
              <a:rPr lang="zh-CN" altLang="en-US" dirty="0" smtClean="0">
                <a:latin typeface="+mn-ea"/>
              </a:rPr>
              <a:t>可能产生冗余的</a:t>
            </a:r>
            <a:r>
              <a:rPr lang="en-US" altLang="zh-CN" dirty="0" smtClean="0">
                <a:latin typeface="+mn-ea"/>
              </a:rPr>
              <a:t>ACKs</a:t>
            </a:r>
          </a:p>
          <a:p>
            <a:pPr lvl="1"/>
            <a:r>
              <a:rPr lang="zh-CN" altLang="en-US" dirty="0" smtClean="0">
                <a:latin typeface="+mn-ea"/>
              </a:rPr>
              <a:t>仅仅需要记住期望的序号值</a:t>
            </a:r>
            <a:r>
              <a:rPr lang="zh-CN" altLang="en-US" b="1" dirty="0" smtClean="0">
                <a:latin typeface="+mn-ea"/>
              </a:rPr>
              <a:t>（</a:t>
            </a:r>
            <a:r>
              <a:rPr lang="en-US" altLang="zh-CN" b="1" dirty="0" err="1" smtClean="0">
                <a:latin typeface="+mn-ea"/>
              </a:rPr>
              <a:t>expectedseqnum</a:t>
            </a:r>
            <a:r>
              <a:rPr lang="zh-CN" altLang="en-US" b="1" dirty="0" smtClean="0">
                <a:latin typeface="+mn-ea"/>
              </a:rPr>
              <a:t>）</a:t>
            </a:r>
            <a:endParaRPr lang="zh-CN" altLang="en-US" dirty="0" smtClean="0">
              <a:latin typeface="+mn-ea"/>
            </a:endParaRPr>
          </a:p>
          <a:p>
            <a:r>
              <a:rPr lang="zh-CN" altLang="en-US" sz="2400" dirty="0" smtClean="0">
                <a:latin typeface="+mn-ea"/>
              </a:rPr>
              <a:t>对失序的分组</a:t>
            </a:r>
            <a:r>
              <a:rPr lang="en-US" altLang="zh-CN" sz="2400" dirty="0" smtClean="0">
                <a:latin typeface="+mn-ea"/>
              </a:rPr>
              <a:t>: </a:t>
            </a:r>
          </a:p>
          <a:p>
            <a:pPr lvl="1"/>
            <a:r>
              <a:rPr lang="zh-CN" altLang="en-US" dirty="0" smtClean="0">
                <a:latin typeface="+mn-ea"/>
              </a:rPr>
              <a:t>丢弃 (不缓存</a:t>
            </a:r>
            <a:r>
              <a:rPr lang="en-US" altLang="zh-CN" dirty="0" smtClean="0">
                <a:latin typeface="+mn-ea"/>
              </a:rPr>
              <a:t>) -&gt; </a:t>
            </a:r>
            <a:r>
              <a:rPr lang="zh-CN" altLang="en-US" dirty="0" smtClean="0">
                <a:solidFill>
                  <a:srgbClr val="FF0000"/>
                </a:solidFill>
                <a:latin typeface="+mn-ea"/>
              </a:rPr>
              <a:t>没有接收缓冲区</a:t>
            </a:r>
            <a:r>
              <a:rPr lang="zh-CN" altLang="en-US" dirty="0" smtClean="0">
                <a:latin typeface="+mn-ea"/>
              </a:rPr>
              <a:t>!</a:t>
            </a:r>
          </a:p>
          <a:p>
            <a:pPr lvl="1"/>
            <a:r>
              <a:rPr lang="zh-CN" altLang="en-US" dirty="0" smtClean="0">
                <a:latin typeface="+mn-ea"/>
              </a:rPr>
              <a:t>重新确认具有按序的分组</a:t>
            </a:r>
          </a:p>
        </p:txBody>
      </p:sp>
      <p:sp>
        <p:nvSpPr>
          <p:cNvPr id="45" name="Text Box 5"/>
          <p:cNvSpPr txBox="1">
            <a:spLocks noChangeArrowheads="1"/>
          </p:cNvSpPr>
          <p:nvPr/>
        </p:nvSpPr>
        <p:spPr bwMode="auto">
          <a:xfrm>
            <a:off x="4536195" y="2638781"/>
            <a:ext cx="80010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lang="en-US" altLang="zh-CN" sz="1600" b="1">
                <a:latin typeface="Arial" panose="020B0604020202020204" pitchFamily="34" charset="0"/>
              </a:rPr>
              <a:t>Wait</a:t>
            </a:r>
            <a:endParaRPr lang="en-US" altLang="zh-CN" sz="1600" b="1"/>
          </a:p>
        </p:txBody>
      </p:sp>
      <p:sp>
        <p:nvSpPr>
          <p:cNvPr id="46" name="Line 6"/>
          <p:cNvSpPr>
            <a:spLocks noChangeShapeType="1"/>
          </p:cNvSpPr>
          <p:nvPr/>
        </p:nvSpPr>
        <p:spPr bwMode="auto">
          <a:xfrm>
            <a:off x="2312107" y="2310169"/>
            <a:ext cx="2298700" cy="474662"/>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47" name="Text Box 7"/>
          <p:cNvSpPr txBox="1">
            <a:spLocks noChangeArrowheads="1"/>
          </p:cNvSpPr>
          <p:nvPr/>
        </p:nvSpPr>
        <p:spPr bwMode="auto">
          <a:xfrm>
            <a:off x="4025019" y="1897419"/>
            <a:ext cx="1709737" cy="27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400" b="1">
                <a:latin typeface="Arial" panose="020B0604020202020204" pitchFamily="34" charset="0"/>
              </a:rPr>
              <a:t>udt_send(sndpkt)</a:t>
            </a:r>
            <a:endParaRPr lang="en-US" altLang="zh-CN" sz="1400" b="1"/>
          </a:p>
        </p:txBody>
      </p:sp>
      <p:sp>
        <p:nvSpPr>
          <p:cNvPr id="48" name="Text Box 8"/>
          <p:cNvSpPr txBox="1">
            <a:spLocks noChangeArrowheads="1"/>
          </p:cNvSpPr>
          <p:nvPr/>
        </p:nvSpPr>
        <p:spPr bwMode="auto">
          <a:xfrm>
            <a:off x="4064707" y="1621194"/>
            <a:ext cx="896938" cy="222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400" b="1" dirty="0">
                <a:latin typeface="Arial" panose="020B0604020202020204" pitchFamily="34" charset="0"/>
              </a:rPr>
              <a:t>default</a:t>
            </a:r>
            <a:endParaRPr lang="en-US" altLang="zh-CN" sz="1400" b="1" dirty="0"/>
          </a:p>
          <a:p>
            <a:pPr algn="ctr">
              <a:spcBef>
                <a:spcPct val="0"/>
              </a:spcBef>
              <a:buClrTx/>
              <a:buSzTx/>
              <a:buFontTx/>
              <a:buNone/>
            </a:pPr>
            <a:endParaRPr lang="zh-CN" altLang="en-US" sz="2400" b="1" dirty="0"/>
          </a:p>
        </p:txBody>
      </p:sp>
      <p:sp>
        <p:nvSpPr>
          <p:cNvPr id="49" name="Line 9"/>
          <p:cNvSpPr>
            <a:spLocks noChangeShapeType="1"/>
          </p:cNvSpPr>
          <p:nvPr/>
        </p:nvSpPr>
        <p:spPr bwMode="auto">
          <a:xfrm>
            <a:off x="4145670" y="1918056"/>
            <a:ext cx="8159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0" name="Freeform 10"/>
          <p:cNvSpPr>
            <a:spLocks/>
          </p:cNvSpPr>
          <p:nvPr/>
        </p:nvSpPr>
        <p:spPr bwMode="auto">
          <a:xfrm>
            <a:off x="5299782" y="2213331"/>
            <a:ext cx="828675" cy="1152525"/>
          </a:xfrm>
          <a:custGeom>
            <a:avLst/>
            <a:gdLst>
              <a:gd name="T0" fmla="*/ 69896527 w 619"/>
              <a:gd name="T1" fmla="*/ 458063600 h 1815"/>
              <a:gd name="T2" fmla="*/ 0 w 619"/>
              <a:gd name="T3" fmla="*/ 311692925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51" name="Text Box 11"/>
          <p:cNvSpPr txBox="1">
            <a:spLocks noChangeArrowheads="1"/>
          </p:cNvSpPr>
          <p:nvPr/>
        </p:nvSpPr>
        <p:spPr bwMode="auto">
          <a:xfrm>
            <a:off x="5793495" y="1983144"/>
            <a:ext cx="3979862"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400" b="1" dirty="0" err="1">
                <a:latin typeface="Arial" panose="020B0604020202020204" pitchFamily="34" charset="0"/>
              </a:rPr>
              <a:t>rdt_rcv</a:t>
            </a:r>
            <a:r>
              <a:rPr lang="en-US" altLang="zh-CN" sz="1400" b="1" dirty="0">
                <a:latin typeface="Arial" panose="020B0604020202020204" pitchFamily="34" charset="0"/>
              </a:rPr>
              <a:t>(</a:t>
            </a:r>
            <a:r>
              <a:rPr lang="en-US" altLang="zh-CN" sz="1400" b="1" dirty="0" err="1">
                <a:latin typeface="Arial" panose="020B0604020202020204" pitchFamily="34" charset="0"/>
              </a:rPr>
              <a:t>rcvpkt</a:t>
            </a:r>
            <a:r>
              <a:rPr lang="en-US" altLang="zh-CN" sz="1400" b="1" dirty="0">
                <a:latin typeface="Arial" panose="020B0604020202020204" pitchFamily="34" charset="0"/>
              </a:rPr>
              <a:t>)</a:t>
            </a:r>
          </a:p>
          <a:p>
            <a:pPr>
              <a:spcBef>
                <a:spcPct val="0"/>
              </a:spcBef>
              <a:buClrTx/>
              <a:buSzTx/>
              <a:buFontTx/>
              <a:buNone/>
            </a:pPr>
            <a:r>
              <a:rPr lang="en-US" altLang="zh-CN" sz="1400" b="1" dirty="0">
                <a:latin typeface="Arial" panose="020B0604020202020204" pitchFamily="34" charset="0"/>
              </a:rPr>
              <a:t>  &amp;&amp; </a:t>
            </a:r>
            <a:r>
              <a:rPr lang="en-US" altLang="zh-CN" sz="1400" b="1" dirty="0" err="1">
                <a:latin typeface="Arial" panose="020B0604020202020204" pitchFamily="34" charset="0"/>
              </a:rPr>
              <a:t>notcurrupt</a:t>
            </a:r>
            <a:r>
              <a:rPr lang="en-US" altLang="zh-CN" sz="1400" b="1" dirty="0">
                <a:latin typeface="Arial" panose="020B0604020202020204" pitchFamily="34" charset="0"/>
              </a:rPr>
              <a:t>(</a:t>
            </a:r>
            <a:r>
              <a:rPr lang="en-US" altLang="zh-CN" sz="1400" b="1" dirty="0" err="1">
                <a:latin typeface="Arial" panose="020B0604020202020204" pitchFamily="34" charset="0"/>
              </a:rPr>
              <a:t>rcvpkt</a:t>
            </a:r>
            <a:r>
              <a:rPr lang="en-US" altLang="zh-CN" sz="1400" b="1" dirty="0">
                <a:latin typeface="Arial" panose="020B0604020202020204" pitchFamily="34" charset="0"/>
              </a:rPr>
              <a:t>)</a:t>
            </a:r>
          </a:p>
          <a:p>
            <a:pPr>
              <a:spcBef>
                <a:spcPct val="0"/>
              </a:spcBef>
              <a:buClrTx/>
              <a:buSzTx/>
              <a:buFontTx/>
              <a:buNone/>
            </a:pPr>
            <a:r>
              <a:rPr lang="en-US" altLang="zh-CN" sz="1400" b="1" dirty="0">
                <a:latin typeface="Arial" panose="020B0604020202020204" pitchFamily="34" charset="0"/>
              </a:rPr>
              <a:t>  &amp;&amp; </a:t>
            </a:r>
            <a:r>
              <a:rPr lang="en-US" altLang="zh-CN" sz="1400" b="1" dirty="0" err="1">
                <a:latin typeface="Arial" panose="020B0604020202020204" pitchFamily="34" charset="0"/>
              </a:rPr>
              <a:t>hasseqnum</a:t>
            </a:r>
            <a:r>
              <a:rPr lang="en-US" altLang="zh-CN" sz="1400" b="1" dirty="0">
                <a:latin typeface="Arial" panose="020B0604020202020204" pitchFamily="34" charset="0"/>
              </a:rPr>
              <a:t>(</a:t>
            </a:r>
            <a:r>
              <a:rPr lang="en-US" altLang="zh-CN" sz="1400" b="1" dirty="0" err="1">
                <a:latin typeface="Arial" panose="020B0604020202020204" pitchFamily="34" charset="0"/>
              </a:rPr>
              <a:t>rcvpkt,expectedseqnum</a:t>
            </a:r>
            <a:r>
              <a:rPr lang="en-US" altLang="zh-CN" sz="1400" b="1" dirty="0">
                <a:latin typeface="Arial" panose="020B0604020202020204" pitchFamily="34" charset="0"/>
              </a:rPr>
              <a:t>) </a:t>
            </a:r>
            <a:endParaRPr lang="en-US" altLang="zh-CN" sz="1400" b="1" dirty="0"/>
          </a:p>
        </p:txBody>
      </p:sp>
      <p:sp>
        <p:nvSpPr>
          <p:cNvPr id="52" name="Line 12"/>
          <p:cNvSpPr>
            <a:spLocks noChangeShapeType="1"/>
          </p:cNvSpPr>
          <p:nvPr/>
        </p:nvSpPr>
        <p:spPr bwMode="auto">
          <a:xfrm>
            <a:off x="5863345" y="2675294"/>
            <a:ext cx="3175000"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3" name="Text Box 13"/>
          <p:cNvSpPr txBox="1">
            <a:spLocks noChangeArrowheads="1"/>
          </p:cNvSpPr>
          <p:nvPr/>
        </p:nvSpPr>
        <p:spPr bwMode="auto">
          <a:xfrm>
            <a:off x="5798257" y="2718156"/>
            <a:ext cx="4314825"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400" b="1">
                <a:latin typeface="Arial" panose="020B0604020202020204" pitchFamily="34" charset="0"/>
              </a:rPr>
              <a:t>extract(rcvpkt,data)</a:t>
            </a:r>
          </a:p>
          <a:p>
            <a:pPr>
              <a:spcBef>
                <a:spcPct val="0"/>
              </a:spcBef>
              <a:buClrTx/>
              <a:buSzTx/>
              <a:buFontTx/>
              <a:buNone/>
            </a:pPr>
            <a:r>
              <a:rPr lang="en-US" altLang="zh-CN" sz="1400" b="1">
                <a:latin typeface="Arial" panose="020B0604020202020204" pitchFamily="34" charset="0"/>
              </a:rPr>
              <a:t>deliver_data(data)</a:t>
            </a:r>
          </a:p>
          <a:p>
            <a:pPr>
              <a:spcBef>
                <a:spcPct val="0"/>
              </a:spcBef>
              <a:buClrTx/>
              <a:buSzTx/>
              <a:buFontTx/>
              <a:buNone/>
            </a:pPr>
            <a:r>
              <a:rPr lang="en-US" altLang="zh-CN" sz="1400" b="1">
                <a:latin typeface="Arial" panose="020B0604020202020204" pitchFamily="34" charset="0"/>
              </a:rPr>
              <a:t>sndpkt = make_pkt(expectedseqnum,ACK,chksum)</a:t>
            </a:r>
          </a:p>
          <a:p>
            <a:pPr>
              <a:spcBef>
                <a:spcPct val="0"/>
              </a:spcBef>
              <a:buClrTx/>
              <a:buSzTx/>
              <a:buFontTx/>
              <a:buNone/>
            </a:pPr>
            <a:r>
              <a:rPr lang="en-US" altLang="zh-CN" sz="1400" b="1">
                <a:latin typeface="Arial" panose="020B0604020202020204" pitchFamily="34" charset="0"/>
              </a:rPr>
              <a:t>udt_send(sndpkt)</a:t>
            </a:r>
          </a:p>
          <a:p>
            <a:pPr>
              <a:spcBef>
                <a:spcPct val="0"/>
              </a:spcBef>
              <a:buClrTx/>
              <a:buSzTx/>
              <a:buFontTx/>
              <a:buNone/>
            </a:pPr>
            <a:r>
              <a:rPr lang="en-US" altLang="zh-CN" sz="1400" b="1">
                <a:latin typeface="Arial" panose="020B0604020202020204" pitchFamily="34" charset="0"/>
              </a:rPr>
              <a:t>expectedseqnum++</a:t>
            </a:r>
            <a:endParaRPr lang="en-US" altLang="zh-CN" sz="1400" b="1"/>
          </a:p>
        </p:txBody>
      </p:sp>
      <p:sp>
        <p:nvSpPr>
          <p:cNvPr id="54" name="Freeform 14"/>
          <p:cNvSpPr>
            <a:spLocks/>
          </p:cNvSpPr>
          <p:nvPr/>
        </p:nvSpPr>
        <p:spPr bwMode="auto">
          <a:xfrm rot="5142103" flipH="1">
            <a:off x="4772733" y="1689456"/>
            <a:ext cx="393700" cy="1152525"/>
          </a:xfrm>
          <a:custGeom>
            <a:avLst/>
            <a:gdLst>
              <a:gd name="T0" fmla="*/ 15776621 w 619"/>
              <a:gd name="T1" fmla="*/ 458063600 h 1815"/>
              <a:gd name="T2" fmla="*/ 0 w 619"/>
              <a:gd name="T3" fmla="*/ 311692925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55" name="Line 15"/>
          <p:cNvSpPr>
            <a:spLocks noChangeShapeType="1"/>
          </p:cNvSpPr>
          <p:nvPr/>
        </p:nvSpPr>
        <p:spPr bwMode="auto">
          <a:xfrm>
            <a:off x="2251782" y="2722919"/>
            <a:ext cx="12382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6" name="Text Box 16"/>
          <p:cNvSpPr txBox="1">
            <a:spLocks noChangeArrowheads="1"/>
          </p:cNvSpPr>
          <p:nvPr/>
        </p:nvSpPr>
        <p:spPr bwMode="auto">
          <a:xfrm>
            <a:off x="2077157" y="2670531"/>
            <a:ext cx="3770313"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400" b="1" dirty="0" err="1">
                <a:latin typeface="Arial" panose="020B0604020202020204" pitchFamily="34" charset="0"/>
              </a:rPr>
              <a:t>expectedseqnum</a:t>
            </a:r>
            <a:r>
              <a:rPr lang="en-US" altLang="zh-CN" sz="1400" b="1" dirty="0">
                <a:latin typeface="Arial" panose="020B0604020202020204" pitchFamily="34" charset="0"/>
              </a:rPr>
              <a:t>=1</a:t>
            </a:r>
          </a:p>
          <a:p>
            <a:pPr>
              <a:spcBef>
                <a:spcPct val="0"/>
              </a:spcBef>
              <a:buClrTx/>
              <a:buSzTx/>
              <a:buFontTx/>
              <a:buNone/>
            </a:pPr>
            <a:r>
              <a:rPr lang="en-US" altLang="zh-CN" sz="1400" b="1" dirty="0" err="1">
                <a:latin typeface="Arial" panose="020B0604020202020204" pitchFamily="34" charset="0"/>
              </a:rPr>
              <a:t>sndpkt</a:t>
            </a:r>
            <a:r>
              <a:rPr lang="en-US" altLang="zh-CN" sz="1400" b="1" dirty="0">
                <a:latin typeface="Arial" panose="020B0604020202020204" pitchFamily="34" charset="0"/>
              </a:rPr>
              <a:t> =    </a:t>
            </a:r>
          </a:p>
          <a:p>
            <a:pPr>
              <a:spcBef>
                <a:spcPct val="0"/>
              </a:spcBef>
              <a:buClrTx/>
              <a:buSzTx/>
              <a:buFontTx/>
              <a:buNone/>
            </a:pPr>
            <a:r>
              <a:rPr lang="en-US" altLang="zh-CN" sz="1400" b="1" dirty="0" err="1" smtClean="0">
                <a:latin typeface="Arial" panose="020B0604020202020204" pitchFamily="34" charset="0"/>
              </a:rPr>
              <a:t>make_pkt</a:t>
            </a:r>
            <a:r>
              <a:rPr lang="en-US" altLang="zh-CN" sz="1400" b="1" dirty="0" smtClean="0">
                <a:latin typeface="Arial" panose="020B0604020202020204" pitchFamily="34" charset="0"/>
              </a:rPr>
              <a:t>(</a:t>
            </a:r>
            <a:r>
              <a:rPr lang="en-US" altLang="zh-CN" sz="1400" b="1" dirty="0" smtClean="0">
                <a:solidFill>
                  <a:srgbClr val="FF0000"/>
                </a:solidFill>
                <a:latin typeface="Arial" panose="020B0604020202020204" pitchFamily="34" charset="0"/>
              </a:rPr>
              <a:t>0</a:t>
            </a:r>
            <a:r>
              <a:rPr lang="en-US" altLang="zh-CN" sz="1400" b="1" dirty="0" smtClean="0">
                <a:latin typeface="Arial" panose="020B0604020202020204" pitchFamily="34" charset="0"/>
              </a:rPr>
              <a:t>,ACK,chksum</a:t>
            </a:r>
            <a:r>
              <a:rPr lang="en-US" altLang="zh-CN" sz="1400" b="1" dirty="0">
                <a:latin typeface="Arial" panose="020B0604020202020204" pitchFamily="34" charset="0"/>
              </a:rPr>
              <a:t>)</a:t>
            </a:r>
          </a:p>
          <a:p>
            <a:pPr>
              <a:spcBef>
                <a:spcPct val="0"/>
              </a:spcBef>
              <a:buClrTx/>
              <a:buSzTx/>
              <a:buFontTx/>
              <a:buNone/>
            </a:pPr>
            <a:endParaRPr lang="en-US" altLang="zh-CN" sz="1400" b="1" dirty="0"/>
          </a:p>
          <a:p>
            <a:pPr algn="ctr">
              <a:spcBef>
                <a:spcPct val="0"/>
              </a:spcBef>
              <a:buClrTx/>
              <a:buSzTx/>
              <a:buFontTx/>
              <a:buNone/>
            </a:pPr>
            <a:endParaRPr lang="zh-CN" altLang="en-US" sz="2400" b="1" dirty="0"/>
          </a:p>
        </p:txBody>
      </p:sp>
      <p:sp>
        <p:nvSpPr>
          <p:cNvPr id="57" name="Text Box 17"/>
          <p:cNvSpPr txBox="1">
            <a:spLocks noChangeArrowheads="1"/>
          </p:cNvSpPr>
          <p:nvPr/>
        </p:nvSpPr>
        <p:spPr bwMode="auto">
          <a:xfrm>
            <a:off x="2197807" y="2419706"/>
            <a:ext cx="3238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lang="en-US" altLang="zh-CN" sz="1600" b="1">
                <a:latin typeface="Symbol" panose="05050102010706020507" pitchFamily="18" charset="2"/>
              </a:rPr>
              <a:t>L</a:t>
            </a:r>
          </a:p>
        </p:txBody>
      </p:sp>
      <p:sp>
        <p:nvSpPr>
          <p:cNvPr id="58" name="Oval 4"/>
          <p:cNvSpPr>
            <a:spLocks noChangeArrowheads="1"/>
          </p:cNvSpPr>
          <p:nvPr/>
        </p:nvSpPr>
        <p:spPr bwMode="auto">
          <a:xfrm>
            <a:off x="4591757" y="2486381"/>
            <a:ext cx="666750" cy="657225"/>
          </a:xfrm>
          <a:prstGeom prst="ellipse">
            <a:avLst/>
          </a:prstGeom>
          <a:solidFill>
            <a:schemeClr val="bg1"/>
          </a:solidFill>
          <a:ln w="19050">
            <a:solidFill>
              <a:srgbClr val="000000"/>
            </a:solidFill>
            <a:round/>
            <a:headEnd/>
            <a:tailEnd/>
          </a:ln>
        </p:spPr>
        <p:txBody>
          <a:bodyPr/>
          <a:lstStyle>
            <a:lvl1pPr algn="l">
              <a:spcBef>
                <a:spcPct val="20000"/>
              </a:spcBef>
              <a:buClr>
                <a:schemeClr val="accent2"/>
              </a:buClr>
              <a:buSzPct val="85000"/>
              <a:buFont typeface="ZapfDingbats" pitchFamily="82" charset="2"/>
              <a:buChar char="r"/>
              <a:defRPr sz="28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lang="zh-CN" altLang="en-US" sz="1200" b="1">
                <a:latin typeface="Comic Sans MS" panose="030F0702030302020204" pitchFamily="66" charset="0"/>
              </a:rPr>
              <a:t>等待</a:t>
            </a:r>
          </a:p>
        </p:txBody>
      </p:sp>
      <p:sp>
        <p:nvSpPr>
          <p:cNvPr id="59" name="AutoShape 21"/>
          <p:cNvSpPr>
            <a:spLocks noChangeArrowheads="1"/>
          </p:cNvSpPr>
          <p:nvPr/>
        </p:nvSpPr>
        <p:spPr bwMode="auto">
          <a:xfrm>
            <a:off x="1564393" y="953514"/>
            <a:ext cx="2324537" cy="1215864"/>
          </a:xfrm>
          <a:prstGeom prst="wedgeRoundRectCallout">
            <a:avLst>
              <a:gd name="adj1" fmla="val -20292"/>
              <a:gd name="adj2" fmla="val 71877"/>
              <a:gd name="adj3" fmla="val 16667"/>
            </a:avLst>
          </a:prstGeom>
          <a:solidFill>
            <a:srgbClr val="FFFF00"/>
          </a:solidFill>
          <a:ln w="9525">
            <a:solidFill>
              <a:schemeClr val="tx1"/>
            </a:solidFill>
            <a:miter lim="800000"/>
            <a:headEnd/>
            <a:tailEnd/>
          </a:ln>
        </p:spPr>
        <p:txBody>
          <a:bodyPr/>
          <a:lstStyle>
            <a:lvl1pPr eaLnBrk="0" hangingPunct="0">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None/>
            </a:pPr>
            <a:r>
              <a:rPr lang="zh-CN" altLang="en-US" sz="1400" b="1" dirty="0" smtClean="0">
                <a:solidFill>
                  <a:srgbClr val="000000"/>
                </a:solidFill>
                <a:latin typeface="Comic Sans MS" panose="030F0702030302020204" pitchFamily="66" charset="0"/>
                <a:ea typeface="楷体_GB2312" pitchFamily="49" charset="-122"/>
              </a:rPr>
              <a:t>进程启动后，初始化变量</a:t>
            </a:r>
            <a:r>
              <a:rPr lang="en-US" altLang="zh-CN" sz="1400" b="1" dirty="0" err="1" smtClean="0">
                <a:latin typeface="Arial" panose="020B0604020202020204" pitchFamily="34" charset="0"/>
              </a:rPr>
              <a:t>expectedseqnum</a:t>
            </a:r>
            <a:r>
              <a:rPr lang="en-US" altLang="zh-CN" sz="1400" b="1" dirty="0" smtClean="0">
                <a:latin typeface="Arial" panose="020B0604020202020204" pitchFamily="34" charset="0"/>
              </a:rPr>
              <a:t>=1</a:t>
            </a:r>
            <a:r>
              <a:rPr lang="zh-CN" altLang="en-US" sz="1400" b="1" dirty="0" smtClean="0">
                <a:latin typeface="Arial" panose="020B0604020202020204" pitchFamily="34" charset="0"/>
              </a:rPr>
              <a:t>，下一个要到达的分组序号是</a:t>
            </a:r>
            <a:r>
              <a:rPr lang="en-US" altLang="zh-CN" sz="1400" b="1" dirty="0" smtClean="0">
                <a:latin typeface="Arial" panose="020B0604020202020204" pitchFamily="34" charset="0"/>
              </a:rPr>
              <a:t>1</a:t>
            </a:r>
            <a:r>
              <a:rPr lang="zh-CN" altLang="en-US" sz="1400" b="1" dirty="0" smtClean="0">
                <a:latin typeface="Arial" panose="020B0604020202020204" pitchFamily="34" charset="0"/>
              </a:rPr>
              <a:t>，并准备好一个对</a:t>
            </a:r>
            <a:r>
              <a:rPr lang="en-US" altLang="zh-CN" sz="1400" b="1" dirty="0" smtClean="0">
                <a:latin typeface="Arial" panose="020B0604020202020204" pitchFamily="34" charset="0"/>
              </a:rPr>
              <a:t>0</a:t>
            </a:r>
            <a:r>
              <a:rPr lang="zh-CN" altLang="en-US" sz="1400" b="1" dirty="0" smtClean="0">
                <a:latin typeface="Arial" panose="020B0604020202020204" pitchFamily="34" charset="0"/>
              </a:rPr>
              <a:t>分组的肯定确认分组</a:t>
            </a:r>
            <a:endParaRPr lang="zh-CN" altLang="en-US" sz="1400" b="1" dirty="0">
              <a:solidFill>
                <a:srgbClr val="000000"/>
              </a:solidFill>
              <a:latin typeface="Comic Sans MS" panose="030F0702030302020204" pitchFamily="66" charset="0"/>
              <a:ea typeface="楷体_GB2312" pitchFamily="49" charset="-122"/>
            </a:endParaRPr>
          </a:p>
        </p:txBody>
      </p:sp>
      <p:sp>
        <p:nvSpPr>
          <p:cNvPr id="60" name="AutoShape 21"/>
          <p:cNvSpPr>
            <a:spLocks noChangeArrowheads="1"/>
          </p:cNvSpPr>
          <p:nvPr/>
        </p:nvSpPr>
        <p:spPr bwMode="auto">
          <a:xfrm>
            <a:off x="5634749" y="1248355"/>
            <a:ext cx="4689038" cy="763846"/>
          </a:xfrm>
          <a:prstGeom prst="wedgeRoundRectCallout">
            <a:avLst>
              <a:gd name="adj1" fmla="val -53623"/>
              <a:gd name="adj2" fmla="val 38233"/>
              <a:gd name="adj3" fmla="val 16667"/>
            </a:avLst>
          </a:prstGeom>
          <a:solidFill>
            <a:srgbClr val="FFFF00"/>
          </a:solidFill>
          <a:ln w="9525">
            <a:solidFill>
              <a:schemeClr val="tx1"/>
            </a:solidFill>
            <a:miter lim="800000"/>
            <a:headEnd/>
            <a:tailEnd/>
          </a:ln>
        </p:spPr>
        <p:txBody>
          <a:bodyPr/>
          <a:lstStyle>
            <a:lvl1pPr eaLnBrk="0" hangingPunct="0">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400" b="1" dirty="0" smtClean="0">
                <a:latin typeface="Arial" panose="020B0604020202020204" pitchFamily="34" charset="0"/>
              </a:rPr>
              <a:t>Default</a:t>
            </a:r>
            <a:r>
              <a:rPr lang="zh-CN" altLang="en-US" sz="1400" b="1" dirty="0" smtClean="0">
                <a:latin typeface="Arial" panose="020B0604020202020204" pitchFamily="34" charset="0"/>
              </a:rPr>
              <a:t>代表所有的其他情况：丢弃接收的分组，并为最近按序接收的分组重发</a:t>
            </a:r>
            <a:r>
              <a:rPr lang="en-US" altLang="zh-CN" sz="1400" b="1" dirty="0" smtClean="0">
                <a:latin typeface="Arial" panose="020B0604020202020204" pitchFamily="34" charset="0"/>
              </a:rPr>
              <a:t>ACK</a:t>
            </a:r>
            <a:r>
              <a:rPr lang="zh-CN" altLang="en-US" sz="1400" b="1" dirty="0" smtClean="0">
                <a:latin typeface="Arial" panose="020B0604020202020204" pitchFamily="34" charset="0"/>
              </a:rPr>
              <a:t>，如果第一个包就损坏或未收到，则发送初始化时，准备的对第</a:t>
            </a:r>
            <a:r>
              <a:rPr lang="en-US" altLang="zh-CN" sz="1400" b="1" dirty="0" smtClean="0">
                <a:latin typeface="Arial" panose="020B0604020202020204" pitchFamily="34" charset="0"/>
              </a:rPr>
              <a:t>0</a:t>
            </a:r>
            <a:r>
              <a:rPr lang="zh-CN" altLang="en-US" sz="1400" b="1" dirty="0" smtClean="0">
                <a:latin typeface="Arial" panose="020B0604020202020204" pitchFamily="34" charset="0"/>
              </a:rPr>
              <a:t>号分组的确认信息。</a:t>
            </a:r>
            <a:endParaRPr lang="en-US" altLang="zh-CN" sz="1400" b="1" dirty="0"/>
          </a:p>
        </p:txBody>
      </p:sp>
      <p:sp>
        <p:nvSpPr>
          <p:cNvPr id="61" name="AutoShape 21"/>
          <p:cNvSpPr>
            <a:spLocks noChangeArrowheads="1"/>
          </p:cNvSpPr>
          <p:nvPr/>
        </p:nvSpPr>
        <p:spPr bwMode="auto">
          <a:xfrm>
            <a:off x="8023401" y="2778162"/>
            <a:ext cx="2468559" cy="582931"/>
          </a:xfrm>
          <a:prstGeom prst="wedgeRoundRectCallout">
            <a:avLst>
              <a:gd name="adj1" fmla="val -17970"/>
              <a:gd name="adj2" fmla="val -71571"/>
              <a:gd name="adj3" fmla="val 16667"/>
            </a:avLst>
          </a:prstGeom>
          <a:solidFill>
            <a:srgbClr val="FFFF00"/>
          </a:solidFill>
          <a:ln w="9525">
            <a:solidFill>
              <a:schemeClr val="tx1"/>
            </a:solidFill>
            <a:miter lim="800000"/>
            <a:headEnd/>
            <a:tailEnd/>
          </a:ln>
        </p:spPr>
        <p:txBody>
          <a:bodyPr/>
          <a:lstStyle>
            <a:lvl1pPr eaLnBrk="0" hangingPunct="0">
              <a:spcBef>
                <a:spcPct val="20000"/>
              </a:spcBef>
              <a:buClr>
                <a:schemeClr val="accent1"/>
              </a:buClr>
              <a:buChar char="•"/>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Char char="•"/>
              <a:defRPr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Char char="•"/>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1400" b="1" dirty="0" smtClean="0"/>
              <a:t>如果接收到一个包，且未损坏，且序号是期望的序号</a:t>
            </a:r>
            <a:endParaRPr lang="en-US" altLang="zh-CN" sz="1400" b="1" dirty="0"/>
          </a:p>
        </p:txBody>
      </p:sp>
    </p:spTree>
    <p:extLst>
      <p:ext uri="{BB962C8B-B14F-4D97-AF65-F5344CB8AC3E}">
        <p14:creationId xmlns:p14="http://schemas.microsoft.com/office/powerpoint/2010/main" val="421889922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circle(in)">
                                      <p:cBhvr>
                                        <p:cTn id="16" dur="2000"/>
                                        <p:tgtEl>
                                          <p:spTgt spid="59"/>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circle(in)">
                                      <p:cBhvr>
                                        <p:cTn id="21" dur="2000"/>
                                        <p:tgtEl>
                                          <p:spTgt spid="61"/>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circle(in)">
                                      <p:cBhvr>
                                        <p:cTn id="26" dur="2000"/>
                                        <p:tgtEl>
                                          <p:spTgt spid="6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44">
                                            <p:txEl>
                                              <p:pRg st="0" end="0"/>
                                            </p:txEl>
                                          </p:spTgt>
                                        </p:tgtEl>
                                        <p:attrNameLst>
                                          <p:attrName>style.visibility</p:attrName>
                                        </p:attrNameLst>
                                      </p:cBhvr>
                                      <p:to>
                                        <p:strVal val="visible"/>
                                      </p:to>
                                    </p:set>
                                    <p:animEffect transition="in" filter="wipe(down)">
                                      <p:cBhvr>
                                        <p:cTn id="31" dur="500"/>
                                        <p:tgtEl>
                                          <p:spTgt spid="44">
                                            <p:txEl>
                                              <p:pRg st="0" end="0"/>
                                            </p:txEl>
                                          </p:spTgt>
                                        </p:tgtEl>
                                      </p:cBhvr>
                                    </p:animEffect>
                                  </p:childTnLst>
                                </p:cTn>
                              </p:par>
                              <p:par>
                                <p:cTn id="32" presetID="22" presetClass="entr" presetSubtype="4" fill="hold" nodeType="withEffect">
                                  <p:stCondLst>
                                    <p:cond delay="0"/>
                                  </p:stCondLst>
                                  <p:childTnLst>
                                    <p:set>
                                      <p:cBhvr>
                                        <p:cTn id="33" dur="1" fill="hold">
                                          <p:stCondLst>
                                            <p:cond delay="0"/>
                                          </p:stCondLst>
                                        </p:cTn>
                                        <p:tgtEl>
                                          <p:spTgt spid="44">
                                            <p:txEl>
                                              <p:pRg st="1" end="1"/>
                                            </p:txEl>
                                          </p:spTgt>
                                        </p:tgtEl>
                                        <p:attrNameLst>
                                          <p:attrName>style.visibility</p:attrName>
                                        </p:attrNameLst>
                                      </p:cBhvr>
                                      <p:to>
                                        <p:strVal val="visible"/>
                                      </p:to>
                                    </p:set>
                                    <p:animEffect transition="in" filter="wipe(down)">
                                      <p:cBhvr>
                                        <p:cTn id="34" dur="500"/>
                                        <p:tgtEl>
                                          <p:spTgt spid="44">
                                            <p:txEl>
                                              <p:pRg st="1" end="1"/>
                                            </p:txEl>
                                          </p:spTgt>
                                        </p:tgtEl>
                                      </p:cBhvr>
                                    </p:animEffect>
                                  </p:childTnLst>
                                </p:cTn>
                              </p:par>
                              <p:par>
                                <p:cTn id="35" presetID="22" presetClass="entr" presetSubtype="4" fill="hold" nodeType="withEffect">
                                  <p:stCondLst>
                                    <p:cond delay="0"/>
                                  </p:stCondLst>
                                  <p:childTnLst>
                                    <p:set>
                                      <p:cBhvr>
                                        <p:cTn id="36" dur="1" fill="hold">
                                          <p:stCondLst>
                                            <p:cond delay="0"/>
                                          </p:stCondLst>
                                        </p:cTn>
                                        <p:tgtEl>
                                          <p:spTgt spid="44">
                                            <p:txEl>
                                              <p:pRg st="2" end="2"/>
                                            </p:txEl>
                                          </p:spTgt>
                                        </p:tgtEl>
                                        <p:attrNameLst>
                                          <p:attrName>style.visibility</p:attrName>
                                        </p:attrNameLst>
                                      </p:cBhvr>
                                      <p:to>
                                        <p:strVal val="visible"/>
                                      </p:to>
                                    </p:set>
                                    <p:animEffect transition="in" filter="wipe(down)">
                                      <p:cBhvr>
                                        <p:cTn id="37" dur="500"/>
                                        <p:tgtEl>
                                          <p:spTgt spid="44">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44">
                                            <p:txEl>
                                              <p:pRg st="3" end="3"/>
                                            </p:txEl>
                                          </p:spTgt>
                                        </p:tgtEl>
                                        <p:attrNameLst>
                                          <p:attrName>style.visibility</p:attrName>
                                        </p:attrNameLst>
                                      </p:cBhvr>
                                      <p:to>
                                        <p:strVal val="visible"/>
                                      </p:to>
                                    </p:set>
                                    <p:animEffect transition="in" filter="wipe(down)">
                                      <p:cBhvr>
                                        <p:cTn id="42" dur="500"/>
                                        <p:tgtEl>
                                          <p:spTgt spid="44">
                                            <p:txEl>
                                              <p:pRg st="3" end="3"/>
                                            </p:txEl>
                                          </p:spTgt>
                                        </p:tgtEl>
                                      </p:cBhvr>
                                    </p:animEffect>
                                  </p:childTnLst>
                                </p:cTn>
                              </p:par>
                              <p:par>
                                <p:cTn id="43" presetID="22" presetClass="entr" presetSubtype="4" fill="hold" nodeType="withEffect">
                                  <p:stCondLst>
                                    <p:cond delay="0"/>
                                  </p:stCondLst>
                                  <p:childTnLst>
                                    <p:set>
                                      <p:cBhvr>
                                        <p:cTn id="44" dur="1" fill="hold">
                                          <p:stCondLst>
                                            <p:cond delay="0"/>
                                          </p:stCondLst>
                                        </p:cTn>
                                        <p:tgtEl>
                                          <p:spTgt spid="44">
                                            <p:txEl>
                                              <p:pRg st="4" end="4"/>
                                            </p:txEl>
                                          </p:spTgt>
                                        </p:tgtEl>
                                        <p:attrNameLst>
                                          <p:attrName>style.visibility</p:attrName>
                                        </p:attrNameLst>
                                      </p:cBhvr>
                                      <p:to>
                                        <p:strVal val="visible"/>
                                      </p:to>
                                    </p:set>
                                    <p:animEffect transition="in" filter="wipe(down)">
                                      <p:cBhvr>
                                        <p:cTn id="45" dur="500"/>
                                        <p:tgtEl>
                                          <p:spTgt spid="44">
                                            <p:txEl>
                                              <p:pRg st="4" end="4"/>
                                            </p:txEl>
                                          </p:spTgt>
                                        </p:tgtEl>
                                      </p:cBhvr>
                                    </p:animEffect>
                                  </p:childTnLst>
                                </p:cTn>
                              </p:par>
                              <p:par>
                                <p:cTn id="46" presetID="22" presetClass="entr" presetSubtype="4" fill="hold" nodeType="withEffect">
                                  <p:stCondLst>
                                    <p:cond delay="0"/>
                                  </p:stCondLst>
                                  <p:childTnLst>
                                    <p:set>
                                      <p:cBhvr>
                                        <p:cTn id="47" dur="1" fill="hold">
                                          <p:stCondLst>
                                            <p:cond delay="0"/>
                                          </p:stCondLst>
                                        </p:cTn>
                                        <p:tgtEl>
                                          <p:spTgt spid="44">
                                            <p:txEl>
                                              <p:pRg st="5" end="5"/>
                                            </p:txEl>
                                          </p:spTgt>
                                        </p:tgtEl>
                                        <p:attrNameLst>
                                          <p:attrName>style.visibility</p:attrName>
                                        </p:attrNameLst>
                                      </p:cBhvr>
                                      <p:to>
                                        <p:strVal val="visible"/>
                                      </p:to>
                                    </p:set>
                                    <p:animEffect transition="in" filter="wipe(down)">
                                      <p:cBhvr>
                                        <p:cTn id="48" dur="500"/>
                                        <p:tgtEl>
                                          <p:spTgt spid="4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59" grpId="0" animBg="1"/>
      <p:bldP spid="60" grpId="0" animBg="1"/>
      <p:bldP spid="61"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1754188" y="3810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可靠数据传输原理</a:t>
            </a:r>
          </a:p>
        </p:txBody>
      </p:sp>
      <p:sp>
        <p:nvSpPr>
          <p:cNvPr id="41" name="矩形 40"/>
          <p:cNvSpPr/>
          <p:nvPr/>
        </p:nvSpPr>
        <p:spPr>
          <a:xfrm>
            <a:off x="2630951" y="710268"/>
            <a:ext cx="6930103" cy="646331"/>
          </a:xfrm>
          <a:prstGeom prst="rect">
            <a:avLst/>
          </a:prstGeom>
        </p:spPr>
        <p:txBody>
          <a:bodyPr wrap="none">
            <a:spAutoFit/>
          </a:bodyPr>
          <a:lstStyle/>
          <a:p>
            <a:pPr algn="ctr"/>
            <a:r>
              <a:rPr lang="zh-CN" altLang="en-US" sz="3600" b="1" dirty="0">
                <a:solidFill>
                  <a:schemeClr val="accent1"/>
                </a:solidFill>
                <a:cs typeface="+mn-ea"/>
                <a:sym typeface="+mn-lt"/>
              </a:rPr>
              <a:t>选择性重传</a:t>
            </a:r>
            <a:r>
              <a:rPr lang="en-US" altLang="zh-CN" sz="3600" b="1" dirty="0">
                <a:solidFill>
                  <a:schemeClr val="accent1"/>
                </a:solidFill>
                <a:cs typeface="+mn-ea"/>
                <a:sym typeface="+mn-lt"/>
              </a:rPr>
              <a:t>: </a:t>
            </a:r>
            <a:r>
              <a:rPr lang="zh-CN" altLang="en-US" sz="3600" b="1" dirty="0">
                <a:solidFill>
                  <a:schemeClr val="accent1"/>
                </a:solidFill>
                <a:cs typeface="+mn-ea"/>
                <a:sym typeface="+mn-lt"/>
              </a:rPr>
              <a:t>发送者，接收者窗口</a:t>
            </a:r>
            <a:endParaRPr lang="en-US" altLang="zh-CN" sz="3600" b="1" dirty="0">
              <a:solidFill>
                <a:schemeClr val="accent1"/>
              </a:solidFill>
              <a:cs typeface="+mn-ea"/>
              <a:sym typeface="+mn-lt"/>
            </a:endParaRPr>
          </a:p>
        </p:txBody>
      </p:sp>
      <p:pic>
        <p:nvPicPr>
          <p:cNvPr id="9" name="Picture 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4188" y="1524000"/>
            <a:ext cx="7478823" cy="408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502002" y="5702426"/>
            <a:ext cx="4257897" cy="430374"/>
          </a:xfrm>
          <a:prstGeom prst="rect">
            <a:avLst/>
          </a:prstGeom>
        </p:spPr>
        <p:txBody>
          <a:bodyPr wrap="none">
            <a:spAutoFit/>
          </a:bodyPr>
          <a:lstStyle/>
          <a:p>
            <a:pPr>
              <a:lnSpc>
                <a:spcPct val="120000"/>
              </a:lnSpc>
              <a:spcBef>
                <a:spcPct val="0"/>
              </a:spcBef>
            </a:pPr>
            <a:r>
              <a:rPr lang="en-US" altLang="zh-CN" sz="2000" b="1" dirty="0">
                <a:solidFill>
                  <a:srgbClr val="FF0000"/>
                </a:solidFill>
                <a:latin typeface="微软雅黑" panose="020B0503020204020204" pitchFamily="34" charset="-122"/>
                <a:ea typeface="微软雅黑" panose="020B0503020204020204" pitchFamily="34" charset="-122"/>
              </a:rPr>
              <a:t>Q: </a:t>
            </a:r>
            <a:r>
              <a:rPr lang="zh-CN" altLang="en-US" sz="2000" b="1" dirty="0">
                <a:latin typeface="微软雅黑" panose="020B0503020204020204" pitchFamily="34" charset="-122"/>
                <a:ea typeface="微软雅黑" panose="020B0503020204020204" pitchFamily="34" charset="-122"/>
              </a:rPr>
              <a:t>窗口大小和序号大小有什么关系</a:t>
            </a:r>
            <a:r>
              <a:rPr lang="en-US" altLang="zh-CN" sz="2000" b="1" dirty="0">
                <a:latin typeface="微软雅黑" panose="020B0503020204020204" pitchFamily="34" charset="-122"/>
                <a:ea typeface="微软雅黑" panose="020B0503020204020204" pitchFamily="34" charset="-122"/>
              </a:rPr>
              <a:t>?</a:t>
            </a:r>
          </a:p>
        </p:txBody>
      </p:sp>
      <p:sp>
        <p:nvSpPr>
          <p:cNvPr id="10" name="矩形 9"/>
          <p:cNvSpPr/>
          <p:nvPr/>
        </p:nvSpPr>
        <p:spPr>
          <a:xfrm>
            <a:off x="487469" y="6164091"/>
            <a:ext cx="4607352" cy="430374"/>
          </a:xfrm>
          <a:prstGeom prst="rect">
            <a:avLst/>
          </a:prstGeom>
        </p:spPr>
        <p:txBody>
          <a:bodyPr wrap="none">
            <a:spAutoFit/>
          </a:bodyPr>
          <a:lstStyle/>
          <a:p>
            <a:pPr>
              <a:lnSpc>
                <a:spcPct val="120000"/>
              </a:lnSpc>
              <a:spcBef>
                <a:spcPct val="0"/>
              </a:spcBef>
            </a:pPr>
            <a:r>
              <a:rPr lang="en-US" altLang="zh-CN" sz="2000" b="1" dirty="0">
                <a:solidFill>
                  <a:srgbClr val="FF0000"/>
                </a:solidFill>
                <a:latin typeface="微软雅黑" panose="020B0503020204020204" pitchFamily="34" charset="-122"/>
                <a:ea typeface="微软雅黑" panose="020B0503020204020204" pitchFamily="34" charset="-122"/>
              </a:rPr>
              <a:t>A: </a:t>
            </a:r>
            <a:r>
              <a:rPr lang="zh-CN" altLang="en-US" sz="2000" b="1" dirty="0">
                <a:latin typeface="微软雅黑" panose="020B0503020204020204" pitchFamily="34" charset="-122"/>
                <a:ea typeface="微软雅黑" panose="020B0503020204020204" pitchFamily="34" charset="-122"/>
              </a:rPr>
              <a:t>窗口小于或等于序号空间大小的一半</a:t>
            </a:r>
          </a:p>
        </p:txBody>
      </p:sp>
    </p:spTree>
    <p:extLst>
      <p:ext uri="{BB962C8B-B14F-4D97-AF65-F5344CB8AC3E}">
        <p14:creationId xmlns:p14="http://schemas.microsoft.com/office/powerpoint/2010/main" val="408466771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500"/>
                                        <p:tgtEl>
                                          <p:spTgt spid="4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anim calcmode="lin" valueType="num">
                                      <p:cBhvr>
                                        <p:cTn id="24" dur="1000" fill="hold"/>
                                        <p:tgtEl>
                                          <p:spTgt spid="8"/>
                                        </p:tgtEl>
                                        <p:attrNameLst>
                                          <p:attrName>ppt_x</p:attrName>
                                        </p:attrNameLst>
                                      </p:cBhvr>
                                      <p:tavLst>
                                        <p:tav tm="0">
                                          <p:val>
                                            <p:strVal val="#ppt_x"/>
                                          </p:val>
                                        </p:tav>
                                        <p:tav tm="100000">
                                          <p:val>
                                            <p:strVal val="#ppt_x"/>
                                          </p:val>
                                        </p:tav>
                                      </p:tavLst>
                                    </p:anim>
                                    <p:anim calcmode="lin" valueType="num">
                                      <p:cBhvr>
                                        <p:cTn id="2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1000"/>
                                        <p:tgtEl>
                                          <p:spTgt spid="10"/>
                                        </p:tgtEl>
                                      </p:cBhvr>
                                    </p:animEffect>
                                    <p:anim calcmode="lin" valueType="num">
                                      <p:cBhvr>
                                        <p:cTn id="31" dur="1000" fill="hold"/>
                                        <p:tgtEl>
                                          <p:spTgt spid="10"/>
                                        </p:tgtEl>
                                        <p:attrNameLst>
                                          <p:attrName>ppt_x</p:attrName>
                                        </p:attrNameLst>
                                      </p:cBhvr>
                                      <p:tavLst>
                                        <p:tav tm="0">
                                          <p:val>
                                            <p:strVal val="#ppt_x"/>
                                          </p:val>
                                        </p:tav>
                                        <p:tav tm="100000">
                                          <p:val>
                                            <p:strVal val="#ppt_x"/>
                                          </p:val>
                                        </p:tav>
                                      </p:tavLst>
                                    </p:anim>
                                    <p:anim calcmode="lin" valueType="num">
                                      <p:cBhvr>
                                        <p:cTn id="3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8" grpId="0"/>
      <p:bldP spid="10"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dhweqv0">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计算机网络系统" id="{9F55DBF0-6092-41BA-BF86-BAD3B38786C0}" vid="{1B204A7E-167E-4F75-B904-EEA8F6D0822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我的模板制作</Template>
  <TotalTime>6324</TotalTime>
  <Words>42051</Words>
  <Application>Microsoft Office PowerPoint</Application>
  <PresentationFormat>宽屏</PresentationFormat>
  <Paragraphs>4336</Paragraphs>
  <Slides>233</Slides>
  <Notes>204</Notes>
  <HiddenSlides>0</HiddenSlides>
  <MMClips>0</MMClips>
  <ScaleCrop>false</ScaleCrop>
  <HeadingPairs>
    <vt:vector size="8" baseType="variant">
      <vt:variant>
        <vt:lpstr>已用的字体</vt:lpstr>
      </vt:variant>
      <vt:variant>
        <vt:i4>32</vt:i4>
      </vt:variant>
      <vt:variant>
        <vt:lpstr>主题</vt:lpstr>
      </vt:variant>
      <vt:variant>
        <vt:i4>1</vt:i4>
      </vt:variant>
      <vt:variant>
        <vt:lpstr>嵌入 OLE 服务器</vt:lpstr>
      </vt:variant>
      <vt:variant>
        <vt:i4>2</vt:i4>
      </vt:variant>
      <vt:variant>
        <vt:lpstr>幻灯片标题</vt:lpstr>
      </vt:variant>
      <vt:variant>
        <vt:i4>233</vt:i4>
      </vt:variant>
    </vt:vector>
  </HeadingPairs>
  <TitlesOfParts>
    <vt:vector size="268" baseType="lpstr">
      <vt:lpstr>-apple-system</vt:lpstr>
      <vt:lpstr>Arial Unicode MS</vt:lpstr>
      <vt:lpstr>Courier</vt:lpstr>
      <vt:lpstr>Gill Sans MT</vt:lpstr>
      <vt:lpstr>Gulim</vt:lpstr>
      <vt:lpstr>Heiti SC Medium</vt:lpstr>
      <vt:lpstr>Microsoft Yahei</vt:lpstr>
      <vt:lpstr>Microsoft YaHei UI</vt:lpstr>
      <vt:lpstr>ＭＳ Ｐゴシック</vt:lpstr>
      <vt:lpstr>ＭＳ Ｐゴシック</vt:lpstr>
      <vt:lpstr>Roboto</vt:lpstr>
      <vt:lpstr>U.S. 101</vt:lpstr>
      <vt:lpstr>游ゴシック</vt:lpstr>
      <vt:lpstr>ZapfDingbats</vt:lpstr>
      <vt:lpstr>等线</vt:lpstr>
      <vt:lpstr>黑体</vt:lpstr>
      <vt:lpstr>华文新魏</vt:lpstr>
      <vt:lpstr>华文中宋</vt:lpstr>
      <vt:lpstr>楷体_GB2312</vt:lpstr>
      <vt:lpstr>宋体</vt:lpstr>
      <vt:lpstr>微软雅黑</vt:lpstr>
      <vt:lpstr>微软雅黑</vt:lpstr>
      <vt:lpstr>Arial</vt:lpstr>
      <vt:lpstr>Arial Narrow</vt:lpstr>
      <vt:lpstr>Calibri</vt:lpstr>
      <vt:lpstr>Comic Sans MS</vt:lpstr>
      <vt:lpstr>Courier New</vt:lpstr>
      <vt:lpstr>Symbol</vt:lpstr>
      <vt:lpstr>Tahoma</vt:lpstr>
      <vt:lpstr>Times</vt:lpstr>
      <vt:lpstr>Times New Roman</vt:lpstr>
      <vt:lpstr>Wingdings</vt:lpstr>
      <vt:lpstr>Office 主题​​</vt:lpstr>
      <vt:lpstr>Clip</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Cookies: 跟踪用户</vt:lpstr>
      <vt:lpstr>Cookies: 跟踪用户(续.)</vt:lpstr>
      <vt:lpstr>PowerPoint 演示文稿</vt:lpstr>
      <vt:lpstr>PowerPoint 演示文稿</vt:lpstr>
      <vt:lpstr>PowerPoint 演示文稿</vt:lpstr>
      <vt:lpstr>PowerPoint 演示文稿</vt:lpstr>
      <vt:lpstr>PowerPoint 演示文稿</vt:lpstr>
      <vt:lpstr>电子邮件</vt:lpstr>
      <vt:lpstr>电子邮件: SMTP [RFC 5321] Simple Mail Transfer Protocol</vt:lpstr>
      <vt:lpstr>SMTP: 总结</vt:lpstr>
      <vt:lpstr>邮件消息的格式</vt:lpstr>
      <vt:lpstr>邮件消息的格式: 多媒体扩展</vt:lpstr>
      <vt:lpstr>PowerPoint 演示文稿</vt:lpstr>
      <vt:lpstr>邮件访问协议</vt:lpstr>
      <vt:lpstr>POP3协议</vt:lpstr>
      <vt:lpstr>POP3协议</vt:lpstr>
      <vt:lpstr>IMAP协议</vt:lpstr>
      <vt:lpstr>DNS: 域名系统Domain Name System</vt:lpstr>
      <vt:lpstr>PowerPoint 演示文稿</vt:lpstr>
      <vt:lpstr>PowerPoint 演示文稿</vt:lpstr>
      <vt:lpstr>PowerPoint 演示文稿</vt:lpstr>
      <vt:lpstr>PowerPoint 演示文稿</vt:lpstr>
      <vt:lpstr>PowerPoint 演示文稿</vt:lpstr>
      <vt:lpstr>DNS记录</vt:lpstr>
      <vt:lpstr>PowerPoint 演示文稿</vt:lpstr>
      <vt:lpstr>DNS协议, 消息</vt:lpstr>
      <vt:lpstr>在DNS数据库中插入记录</vt:lpstr>
      <vt:lpstr>在DNS数据库中插入记录</vt:lpstr>
      <vt:lpstr>PowerPoint 演示文稿</vt:lpstr>
      <vt:lpstr>PowerPoint 演示文稿</vt:lpstr>
      <vt:lpstr>PowerPoint 演示文稿</vt:lpstr>
      <vt:lpstr>PowerPoint 演示文稿</vt:lpstr>
      <vt:lpstr>PowerPoint 演示文稿</vt:lpstr>
      <vt:lpstr>内容分发网络(Content distribution networks, CDN)</vt:lpstr>
      <vt:lpstr>CDN 内容访问</vt:lpstr>
      <vt:lpstr>第2章 掌握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主要的网络层功能</vt:lpstr>
      <vt:lpstr>网络层的服务模型</vt:lpstr>
      <vt:lpstr>数据报网络的特点</vt:lpstr>
      <vt:lpstr>路由器查表方法</vt:lpstr>
      <vt:lpstr>说明</vt:lpstr>
      <vt:lpstr>路由器的整体结构</vt:lpstr>
      <vt:lpstr>输入端口功能</vt:lpstr>
      <vt:lpstr>输入端口——查找/转发模块</vt:lpstr>
      <vt:lpstr>交换结构</vt:lpstr>
      <vt:lpstr>输出端口</vt:lpstr>
      <vt:lpstr>输出/输入端口排队</vt:lpstr>
      <vt:lpstr>IP 数据报格式（IPv4）</vt:lpstr>
      <vt:lpstr>PowerPoint 演示文稿</vt:lpstr>
      <vt:lpstr>PowerPoint 演示文稿</vt:lpstr>
      <vt:lpstr>IP数据报分片和重组</vt:lpstr>
      <vt:lpstr>IP 数据报格式（IPv4）</vt:lpstr>
      <vt:lpstr>分片的例子</vt:lpstr>
      <vt:lpstr>IP地址</vt:lpstr>
      <vt:lpstr>特殊IP地址段</vt:lpstr>
      <vt:lpstr>特殊IP地址</vt:lpstr>
      <vt:lpstr>IP地址结构</vt:lpstr>
      <vt:lpstr>PowerPoint 演示文稿</vt:lpstr>
      <vt:lpstr>PowerPoint 演示文稿</vt:lpstr>
      <vt:lpstr>PowerPoint 演示文稿</vt:lpstr>
      <vt:lpstr>无分类域间路由 (Classless Inter-Domain Routing，CIDR)</vt:lpstr>
      <vt:lpstr>PowerPoint 演示文稿</vt:lpstr>
      <vt:lpstr>动态主机配置协议</vt:lpstr>
      <vt:lpstr>DHCP 客户端-服务器场景</vt:lpstr>
      <vt:lpstr>DHCP:  不仅获得IP地址</vt:lpstr>
      <vt:lpstr>PowerPoint 演示文稿</vt:lpstr>
      <vt:lpstr>NAT: 网络地址转换</vt:lpstr>
      <vt:lpstr>NAT: 网络地址转换的一些限制</vt:lpstr>
      <vt:lpstr>ICMP: (Internet Control Message Protocol， 因特网控制报文协议）</vt:lpstr>
      <vt:lpstr>IPv6</vt:lpstr>
      <vt:lpstr>PowerPoint 演示文稿</vt:lpstr>
      <vt:lpstr>链路状态选路算法</vt:lpstr>
      <vt:lpstr>Dijkstra算法</vt:lpstr>
      <vt:lpstr>Dijkstra算法：讨论</vt:lpstr>
      <vt:lpstr>距离向量路由算法DV</vt:lpstr>
      <vt:lpstr>节点的距离向量表</vt:lpstr>
      <vt:lpstr>PowerPoint 演示文稿</vt:lpstr>
      <vt:lpstr>层次选路</vt:lpstr>
      <vt:lpstr>自治系统间(Inter-AS)路由</vt:lpstr>
      <vt:lpstr>自治系统间(Inter-AS)路由</vt:lpstr>
      <vt:lpstr>自治系统间(Inter-AS)路由</vt:lpstr>
      <vt:lpstr>自治系统间(Inter-AS)路由</vt:lpstr>
      <vt:lpstr>域（自治系统）内路由选择</vt:lpstr>
      <vt:lpstr>OSPF (Open Shortest Path First)</vt:lpstr>
      <vt:lpstr>OSPF (Open Shortest Path First)</vt:lpstr>
      <vt:lpstr>Internet 域间选路: BGP</vt:lpstr>
      <vt:lpstr>Internet 域间选路: BGP</vt:lpstr>
      <vt:lpstr>Internet 域间选路: BGP</vt:lpstr>
      <vt:lpstr>Internet 域间选路: BGP</vt:lpstr>
      <vt:lpstr>Internet 域间选路: BGP</vt:lpstr>
      <vt:lpstr>Internet 域间选路: BGP</vt:lpstr>
      <vt:lpstr>Internet 域间选路: BGP</vt:lpstr>
      <vt:lpstr>Internet 域间选路: BGP</vt:lpstr>
      <vt:lpstr>SDN：通用转发</vt:lpstr>
      <vt:lpstr>SDN体系结构及特征</vt:lpstr>
      <vt:lpstr>PowerPoint 演示文稿</vt:lpstr>
      <vt:lpstr>PowerPoint 演示文稿</vt:lpstr>
      <vt:lpstr>PowerPoint 演示文稿</vt:lpstr>
      <vt:lpstr>PowerPoint 演示文稿</vt:lpstr>
      <vt:lpstr>PowerPoint 演示文稿</vt:lpstr>
      <vt:lpstr>PowerPoint 演示文稿</vt:lpstr>
      <vt:lpstr>5.1.1 链路层提供的服务</vt:lpstr>
      <vt:lpstr>5.1.1 链路层提供的服务</vt:lpstr>
      <vt:lpstr>PowerPoint 演示文稿</vt:lpstr>
      <vt:lpstr>PowerPoint 演示文稿</vt:lpstr>
      <vt:lpstr>链路层寻址和ARP</vt:lpstr>
      <vt:lpstr>MAC地址识别</vt:lpstr>
      <vt:lpstr>ARP: 地址解析协议</vt:lpstr>
      <vt:lpstr>ARP: 两个主机位于同一个局域网</vt:lpstr>
      <vt:lpstr>发送数据报到子网以外</vt:lpstr>
      <vt:lpstr>发送数据报到子网以外</vt:lpstr>
      <vt:lpstr>5.4.2 以太网(Ethernet)</vt:lpstr>
      <vt:lpstr>以太网的物理拓扑结构</vt:lpstr>
      <vt:lpstr>以太网的帧结构</vt:lpstr>
      <vt:lpstr>PowerPoint 演示文稿</vt:lpstr>
      <vt:lpstr>以太网: 不可靠的无连接服务</vt:lpstr>
      <vt:lpstr>以太网CSMA/CD的运行机制</vt:lpstr>
      <vt:lpstr>链路层交换机</vt:lpstr>
      <vt:lpstr>交换机：支持多节点同时传输</vt:lpstr>
      <vt:lpstr>交互机：自学习</vt:lpstr>
      <vt:lpstr>交换机：数据帧的过滤/转发</vt:lpstr>
      <vt:lpstr>多个交换机自学习的例子</vt:lpstr>
      <vt:lpstr>三层交换机的交换机制</vt:lpstr>
      <vt:lpstr>网络设备对比</vt:lpstr>
      <vt:lpstr>PowerPoint 演示文稿</vt:lpstr>
      <vt:lpstr>PowerPoint 演示文稿</vt:lpstr>
      <vt:lpstr>PowerPoint 演示文稿</vt:lpstr>
      <vt:lpstr>字节序</vt:lpstr>
      <vt:lpstr>字节序</vt:lpstr>
      <vt:lpstr>字节序</vt:lpstr>
      <vt:lpstr>字节序</vt:lpstr>
      <vt:lpstr>数据结构对齐</vt:lpstr>
      <vt:lpstr>数据结构对齐</vt:lpstr>
      <vt:lpstr>主动套接字和被动套接字</vt:lpstr>
      <vt:lpstr>套接字类型</vt:lpstr>
      <vt:lpstr>地址转换函数小结</vt:lpstr>
      <vt:lpstr>简单TCP循环服务器Socket编程基本步骤</vt:lpstr>
      <vt:lpstr>简单TCP循环服务器Socket编程基本步骤</vt:lpstr>
      <vt:lpstr>简单UDP循环服务器Socket编程基本步骤</vt:lpstr>
      <vt:lpstr>简单UDP循环服务器Socket编程基本步骤</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形状加图片封面</dc:title>
  <dc:creator>舒锐</dc:creator>
  <cp:keywords>舒锐的PPT模板制作</cp:keywords>
  <cp:lastModifiedBy>jhuang</cp:lastModifiedBy>
  <cp:revision>634</cp:revision>
  <dcterms:created xsi:type="dcterms:W3CDTF">2018-07-12T01:56:47Z</dcterms:created>
  <dcterms:modified xsi:type="dcterms:W3CDTF">2022-05-12T02:23:46Z</dcterms:modified>
</cp:coreProperties>
</file>